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1" r:id="rId2"/>
    <p:sldId id="479" r:id="rId3"/>
    <p:sldId id="480" r:id="rId4"/>
    <p:sldId id="257" r:id="rId5"/>
    <p:sldId id="381" r:id="rId6"/>
    <p:sldId id="481" r:id="rId7"/>
    <p:sldId id="482" r:id="rId8"/>
    <p:sldId id="483" r:id="rId9"/>
    <p:sldId id="484" r:id="rId10"/>
    <p:sldId id="491" r:id="rId11"/>
    <p:sldId id="492" r:id="rId12"/>
    <p:sldId id="487" r:id="rId13"/>
    <p:sldId id="489" r:id="rId14"/>
    <p:sldId id="486" r:id="rId15"/>
    <p:sldId id="488" r:id="rId16"/>
    <p:sldId id="402" r:id="rId17"/>
    <p:sldId id="405" r:id="rId18"/>
    <p:sldId id="407" r:id="rId19"/>
    <p:sldId id="413" r:id="rId20"/>
    <p:sldId id="493" r:id="rId21"/>
    <p:sldId id="494" r:id="rId22"/>
    <p:sldId id="495" r:id="rId23"/>
    <p:sldId id="498" r:id="rId24"/>
    <p:sldId id="499" r:id="rId25"/>
    <p:sldId id="502" r:id="rId26"/>
    <p:sldId id="496" r:id="rId27"/>
    <p:sldId id="501" r:id="rId28"/>
    <p:sldId id="500" r:id="rId29"/>
    <p:sldId id="503" r:id="rId30"/>
    <p:sldId id="504" r:id="rId31"/>
    <p:sldId id="508" r:id="rId32"/>
    <p:sldId id="506" r:id="rId33"/>
    <p:sldId id="509" r:id="rId3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657F21D-AA4B-413E-BD66-0F5B3630587F}">
          <p14:sldIdLst>
            <p14:sldId id="371"/>
            <p14:sldId id="479"/>
            <p14:sldId id="480"/>
            <p14:sldId id="257"/>
            <p14:sldId id="381"/>
            <p14:sldId id="481"/>
            <p14:sldId id="482"/>
            <p14:sldId id="483"/>
            <p14:sldId id="484"/>
            <p14:sldId id="491"/>
            <p14:sldId id="492"/>
            <p14:sldId id="487"/>
            <p14:sldId id="489"/>
            <p14:sldId id="486"/>
            <p14:sldId id="488"/>
            <p14:sldId id="402"/>
            <p14:sldId id="405"/>
            <p14:sldId id="407"/>
            <p14:sldId id="413"/>
          </p14:sldIdLst>
        </p14:section>
        <p14:section name="未命名的章節" id="{8F803CA3-E7B0-4672-B613-CF8E620718B2}">
          <p14:sldIdLst>
            <p14:sldId id="493"/>
            <p14:sldId id="494"/>
            <p14:sldId id="495"/>
            <p14:sldId id="498"/>
            <p14:sldId id="499"/>
            <p14:sldId id="502"/>
            <p14:sldId id="496"/>
            <p14:sldId id="501"/>
            <p14:sldId id="500"/>
            <p14:sldId id="503"/>
            <p14:sldId id="504"/>
            <p14:sldId id="508"/>
            <p14:sldId id="506"/>
            <p14:sldId id="5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hsieh" initials="c" lastIdx="1" clrIdx="0">
    <p:extLst>
      <p:ext uri="{19B8F6BF-5375-455C-9EA6-DF929625EA0E}">
        <p15:presenceInfo xmlns:p15="http://schemas.microsoft.com/office/powerpoint/2012/main" userId="d6fdee9dde43dc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ECFF"/>
    <a:srgbClr val="0000FF"/>
    <a:srgbClr val="FFCCFF"/>
    <a:srgbClr val="99CCFF"/>
    <a:srgbClr val="FF9900"/>
    <a:srgbClr val="FFFFCC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9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2026/1/15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/22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alillari/epic-UConn-ZDC-WS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ZDC</a:t>
            </a:r>
            <a:r>
              <a:rPr lang="zh-TW" altLang="en-US" sz="3600" dirty="0"/>
              <a:t> </a:t>
            </a:r>
            <a:r>
              <a:rPr lang="en-US" altLang="zh-TW" sz="3600" dirty="0"/>
              <a:t>MC</a:t>
            </a:r>
            <a:r>
              <a:rPr lang="zh-TW" altLang="en-US" sz="3600" dirty="0"/>
              <a:t> </a:t>
            </a:r>
            <a:r>
              <a:rPr lang="en-US" altLang="zh-TW" sz="3600" dirty="0"/>
              <a:t>Simulation</a:t>
            </a:r>
            <a:br>
              <a:rPr lang="en-US" altLang="zh-TW" sz="3600" dirty="0"/>
            </a:br>
            <a:r>
              <a:rPr lang="en-US" altLang="zh-TW" sz="3600" dirty="0"/>
              <a:t>20260112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538D9C-D820-4D86-BC65-40BB0927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2" y="116632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96C3A-50FF-79A6-A20C-0C3391C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088DD-8AAB-4804-AD5E-2E0A0FBB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Fit Reconstructed Energy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DB8830-7DE4-4D6B-A293-B6A997D1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85BD98-4948-4CFB-ABEF-D483023A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FEFD154-934C-4E28-BC54-CA0A5726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019"/>
            <a:ext cx="9144000" cy="309101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964024-5DF4-45F3-8325-910F5A49D21A}"/>
              </a:ext>
            </a:extLst>
          </p:cNvPr>
          <p:cNvSpPr txBox="1"/>
          <p:nvPr/>
        </p:nvSpPr>
        <p:spPr>
          <a:xfrm>
            <a:off x="107504" y="9336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Double-side crystal ball fit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A218E-1C4F-AB92-958A-3AAA2FAD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9970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FED32-9E19-4F79-B1CC-2FCB3798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Resolution for Gamma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615CE5-0BBA-4778-AF29-B9C651E0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D81620-EEEB-4CDB-BE46-86E715F0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ED31E1F-EF29-47BF-A65D-D3C597CA8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365" y="1484784"/>
            <a:ext cx="4439270" cy="353426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4E82DC5-3740-4777-93D3-6861213516FD}"/>
              </a:ext>
            </a:extLst>
          </p:cNvPr>
          <p:cNvSpPr txBox="1"/>
          <p:nvPr/>
        </p:nvSpPr>
        <p:spPr>
          <a:xfrm>
            <a:off x="2267744" y="5144424"/>
            <a:ext cx="5293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LYSO-crystal ECAL+ Sampling Calorimeter HCAL</a:t>
            </a:r>
          </a:p>
          <a:p>
            <a:r>
              <a:rPr lang="en-US" altLang="zh-TW" dirty="0"/>
              <a:t>=</a:t>
            </a:r>
            <a:r>
              <a:rPr lang="en-US" altLang="zh-TW" sz="2000" dirty="0"/>
              <a:t>&gt; Satisfy the energy resolution requirement.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C509F4-AC2E-49F4-9C20-63947DFC915E}"/>
              </a:ext>
            </a:extLst>
          </p:cNvPr>
          <p:cNvSpPr/>
          <p:nvPr/>
        </p:nvSpPr>
        <p:spPr>
          <a:xfrm>
            <a:off x="2747384" y="1342716"/>
            <a:ext cx="40191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b="1" dirty="0"/>
              <a:t>1GeV-40GeV </a:t>
            </a:r>
            <a:r>
              <a:rPr lang="en-US" altLang="zh-TW" b="1" dirty="0">
                <a:solidFill>
                  <a:srgbClr val="FF0000"/>
                </a:solidFill>
              </a:rPr>
              <a:t>gamma</a:t>
            </a:r>
            <a:r>
              <a:rPr lang="en-US" altLang="zh-TW" b="1" dirty="0"/>
              <a:t> pencil beams 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F7306-BF5F-EB51-43F6-7B918158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336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ADC3B72A-13DC-462A-86D7-93C03218D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77497"/>
            <a:ext cx="6440760" cy="2161303"/>
          </a:xfrm>
        </p:spPr>
        <p:txBody>
          <a:bodyPr/>
          <a:lstStyle/>
          <a:p>
            <a:r>
              <a:rPr lang="en-US" altLang="zh-TW" b="1" u="sng" dirty="0"/>
              <a:t>Crystal ECAL + Sampling HCAL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BCB13ABB-BC7A-49EA-8CF4-5B1E79E0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Analyze MC to get </a:t>
            </a:r>
            <a:br>
              <a:rPr lang="en-US" altLang="zh-TW" sz="4000" dirty="0"/>
            </a:br>
            <a:r>
              <a:rPr lang="en-US" altLang="zh-TW" sz="4000" u="sng" dirty="0"/>
              <a:t>position resolution</a:t>
            </a:r>
            <a:endParaRPr lang="zh-TW" altLang="en-US" sz="4000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BC7BF2-1EA3-4B91-A202-E0F3F4E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B02181-3EB3-46F7-8981-03E42C0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C9C96-2249-58D7-2434-A595384C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14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89AE5-DE97-4D24-915E-5CDCF023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Strategy to Access Position Resolution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42E6FF-3459-44BA-B7E8-878C2B5B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9E21D5-45E2-431D-960D-DBDF2C4A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30A1AA-00D2-4FB2-AB1C-7475BFC1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MC truth is simple and expected since pencil beam is shouted @ (-15mm, -15mm, z)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Particle tracking :</a:t>
            </a:r>
          </a:p>
          <a:p>
            <a:pPr>
              <a:buFontTx/>
              <a:buChar char="-"/>
            </a:pPr>
            <a:r>
              <a:rPr lang="en-US" altLang="zh-TW" sz="2400" b="1" dirty="0"/>
              <a:t>layer by layer define a weighted position </a:t>
            </a:r>
          </a:p>
          <a:p>
            <a:pPr marL="0" indent="0">
              <a:buNone/>
            </a:pPr>
            <a:r>
              <a:rPr lang="en-US" altLang="zh-TW" sz="2400" dirty="0"/>
              <a:t>   (</a:t>
            </a:r>
            <a:r>
              <a:rPr lang="en-US" altLang="zh-TW" sz="2400" strike="sngStrike" dirty="0"/>
              <a:t>ECAL=1 layer, </a:t>
            </a:r>
            <a:r>
              <a:rPr lang="en-US" altLang="zh-TW" sz="2400" b="1" dirty="0"/>
              <a:t>HCAL = 64 layers</a:t>
            </a:r>
            <a:r>
              <a:rPr lang="en-US" altLang="zh-TW" sz="2400" dirty="0"/>
              <a:t>)</a:t>
            </a:r>
          </a:p>
          <a:p>
            <a:pPr>
              <a:buFontTx/>
              <a:buChar char="-"/>
            </a:pPr>
            <a:r>
              <a:rPr lang="en-US" altLang="zh-TW" sz="2400" b="1" dirty="0"/>
              <a:t>Fit 64 layers by polynomial1</a:t>
            </a:r>
          </a:p>
          <a:p>
            <a:pPr marL="0" indent="0">
              <a:buNone/>
            </a:pPr>
            <a:r>
              <a:rPr lang="en-US" altLang="zh-TW" sz="2400" b="1" dirty="0"/>
              <a:t>    (only HCAL is used in tracking now)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Evaluate residual (</a:t>
            </a:r>
            <a:r>
              <a:rPr lang="en-US" altLang="zh-TW" sz="2400" dirty="0" err="1"/>
              <a:t>trackPos-MCPos</a:t>
            </a:r>
            <a:r>
              <a:rPr lang="en-US" altLang="zh-TW" sz="2400" dirty="0"/>
              <a:t>)</a:t>
            </a:r>
          </a:p>
          <a:p>
            <a:pPr>
              <a:buFontTx/>
              <a:buChar char="-"/>
            </a:pPr>
            <a:r>
              <a:rPr lang="en-US" altLang="zh-TW" sz="2400" dirty="0"/>
              <a:t>Position resolution = sigma of gaussian fit of residual</a:t>
            </a:r>
          </a:p>
          <a:p>
            <a:pPr>
              <a:buFontTx/>
              <a:buChar char="-"/>
            </a:pPr>
            <a:endParaRPr lang="en-US" altLang="zh-TW" sz="2400" dirty="0"/>
          </a:p>
          <a:p>
            <a:r>
              <a:rPr lang="en-US" altLang="zh-TW" sz="2400" b="1" dirty="0"/>
              <a:t>Use 40GeV gamma sample to test</a:t>
            </a:r>
            <a:endParaRPr lang="zh-TW" altLang="en-US" sz="2400" b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18E88-3866-A854-337D-5B6A7326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467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652C7-E4DB-492D-BCFF-2C4C6218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Hit Distribution of ECAL (1000 </a:t>
            </a:r>
            <a:r>
              <a:rPr lang="en-US" altLang="zh-TW" sz="3600" dirty="0" err="1"/>
              <a:t>evts</a:t>
            </a:r>
            <a:r>
              <a:rPr lang="en-US" altLang="zh-TW" sz="3600" dirty="0"/>
              <a:t>)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ACAE78-ED51-430D-B9EE-7BB1A9F4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E44BCC-D8C2-4F1D-B289-03F5912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11">
            <a:extLst>
              <a:ext uri="{FF2B5EF4-FFF2-40B4-BE49-F238E27FC236}">
                <a16:creationId xmlns:a16="http://schemas.microsoft.com/office/drawing/2014/main" id="{065382B6-D465-4BFE-AC28-9E59ED88C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67702"/>
            <a:ext cx="9128125" cy="431155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EBEB562-FA8E-4407-BF46-B77F10B880D8}"/>
              </a:ext>
            </a:extLst>
          </p:cNvPr>
          <p:cNvSpPr txBox="1"/>
          <p:nvPr/>
        </p:nvSpPr>
        <p:spPr>
          <a:xfrm>
            <a:off x="2195736" y="92137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X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20 peaks/crystals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AC48E7D-609B-4FE9-9185-0347A132EBF3}"/>
              </a:ext>
            </a:extLst>
          </p:cNvPr>
          <p:cNvSpPr txBox="1"/>
          <p:nvPr/>
        </p:nvSpPr>
        <p:spPr>
          <a:xfrm>
            <a:off x="4551363" y="93705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20 peaks /crystals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F4B3AB-A0B6-4DFB-84DB-137A6F0CF77E}"/>
              </a:ext>
            </a:extLst>
          </p:cNvPr>
          <p:cNvSpPr txBox="1"/>
          <p:nvPr/>
        </p:nvSpPr>
        <p:spPr>
          <a:xfrm>
            <a:off x="7060749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1 peak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F9D717B-90DC-4AE3-9229-ADC822C53F4C}"/>
              </a:ext>
            </a:extLst>
          </p:cNvPr>
          <p:cNvSpPr txBox="1"/>
          <p:nvPr/>
        </p:nvSpPr>
        <p:spPr>
          <a:xfrm>
            <a:off x="2109300" y="58460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X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FC391D-8C3E-4640-ADEF-01F1A3EA920B}"/>
              </a:ext>
            </a:extLst>
          </p:cNvPr>
          <p:cNvSpPr txBox="1"/>
          <p:nvPr/>
        </p:nvSpPr>
        <p:spPr>
          <a:xfrm>
            <a:off x="4455241" y="58923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DEE174A-2347-47C7-A89A-E7C5DDA840E7}"/>
              </a:ext>
            </a:extLst>
          </p:cNvPr>
          <p:cNvSpPr txBox="1"/>
          <p:nvPr/>
        </p:nvSpPr>
        <p:spPr>
          <a:xfrm>
            <a:off x="6844725" y="593662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Z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FBD59C6-1684-4A95-AB22-F27898739F29}"/>
              </a:ext>
            </a:extLst>
          </p:cNvPr>
          <p:cNvSpPr txBox="1"/>
          <p:nvPr/>
        </p:nvSpPr>
        <p:spPr>
          <a:xfrm>
            <a:off x="-36512" y="58477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multiplicity</a:t>
            </a:r>
          </a:p>
          <a:p>
            <a:pPr algn="ctr"/>
            <a:r>
              <a:rPr lang="en-US" altLang="zh-TW" sz="1600" dirty="0"/>
              <a:t>~ 100 hits/</a:t>
            </a:r>
            <a:r>
              <a:rPr lang="en-US" altLang="zh-TW" sz="1600" dirty="0" err="1"/>
              <a:t>evt</a:t>
            </a:r>
            <a:endParaRPr lang="zh-TW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3F48-D319-94BF-BF81-7E5FE7DA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632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652C7-E4DB-492D-BCFF-2C4C6218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Hit Distribution of HCAL (1000 </a:t>
            </a:r>
            <a:r>
              <a:rPr lang="en-US" altLang="zh-TW" sz="3600" dirty="0" err="1"/>
              <a:t>evts</a:t>
            </a:r>
            <a:r>
              <a:rPr lang="en-US" altLang="zh-TW" sz="3600" dirty="0"/>
              <a:t>) 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ACAE78-ED51-430D-B9EE-7BB1A9F4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E44BCC-D8C2-4F1D-B289-03F5912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9" name="內容版面配置區 10">
            <a:extLst>
              <a:ext uri="{FF2B5EF4-FFF2-40B4-BE49-F238E27FC236}">
                <a16:creationId xmlns:a16="http://schemas.microsoft.com/office/drawing/2014/main" id="{79DDED29-9099-4BF7-9114-3B83B0A0C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72633"/>
            <a:ext cx="9128125" cy="430169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6ABA24E-3730-4F60-A0D8-3FC473566D86}"/>
              </a:ext>
            </a:extLst>
          </p:cNvPr>
          <p:cNvSpPr txBox="1"/>
          <p:nvPr/>
        </p:nvSpPr>
        <p:spPr>
          <a:xfrm>
            <a:off x="2411760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X</a:t>
            </a:r>
          </a:p>
          <a:p>
            <a:pPr algn="ctr"/>
            <a:r>
              <a:rPr lang="en-US" altLang="zh-TW" sz="1600" dirty="0"/>
              <a:t>=&gt; 28 peaks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2AEDDBD-C30A-4281-A579-FF14E73A45DE}"/>
              </a:ext>
            </a:extLst>
          </p:cNvPr>
          <p:cNvSpPr txBox="1"/>
          <p:nvPr/>
        </p:nvSpPr>
        <p:spPr>
          <a:xfrm>
            <a:off x="4767387" y="93705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Y</a:t>
            </a:r>
          </a:p>
          <a:p>
            <a:pPr algn="ctr"/>
            <a:r>
              <a:rPr lang="en-US" altLang="zh-TW" sz="1600" dirty="0"/>
              <a:t>=&gt; 49 peaks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4BA9B44-CFDF-4528-A537-F04C30FB1307}"/>
              </a:ext>
            </a:extLst>
          </p:cNvPr>
          <p:cNvSpPr txBox="1"/>
          <p:nvPr/>
        </p:nvSpPr>
        <p:spPr>
          <a:xfrm>
            <a:off x="7060749" y="92137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position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64 peak/layers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BC3029A-81B4-4CF3-AF82-9239704367CE}"/>
              </a:ext>
            </a:extLst>
          </p:cNvPr>
          <p:cNvSpPr txBox="1"/>
          <p:nvPr/>
        </p:nvSpPr>
        <p:spPr>
          <a:xfrm>
            <a:off x="1979712" y="587926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X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Centered ~ -24mm(?)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753DF36-39B6-4224-9345-192F5EC5AB21}"/>
              </a:ext>
            </a:extLst>
          </p:cNvPr>
          <p:cNvSpPr txBox="1"/>
          <p:nvPr/>
        </p:nvSpPr>
        <p:spPr>
          <a:xfrm>
            <a:off x="4455241" y="58923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Y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Centered ~ -15mm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1DF8C87-6335-45F5-9F6D-F743F533C6FD}"/>
              </a:ext>
            </a:extLst>
          </p:cNvPr>
          <p:cNvSpPr txBox="1"/>
          <p:nvPr/>
        </p:nvSpPr>
        <p:spPr>
          <a:xfrm>
            <a:off x="6844725" y="593662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Weighted pos in Z</a:t>
            </a:r>
          </a:p>
          <a:p>
            <a:pPr algn="ctr"/>
            <a:r>
              <a:rPr lang="en-US" altLang="zh-TW" sz="1600" dirty="0">
                <a:solidFill>
                  <a:srgbClr val="0000FF"/>
                </a:solidFill>
              </a:rPr>
              <a:t>=&gt; Peak @ 7th layer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F43809-63B2-4146-B7AC-2F8B1113A20D}"/>
              </a:ext>
            </a:extLst>
          </p:cNvPr>
          <p:cNvSpPr txBox="1"/>
          <p:nvPr/>
        </p:nvSpPr>
        <p:spPr>
          <a:xfrm>
            <a:off x="-36512" y="58477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Hit multiplicity</a:t>
            </a:r>
          </a:p>
          <a:p>
            <a:pPr algn="ctr"/>
            <a:r>
              <a:rPr lang="en-US" altLang="zh-TW" sz="1600" dirty="0"/>
              <a:t>~ 200 hits/</a:t>
            </a:r>
            <a:r>
              <a:rPr lang="en-US" altLang="zh-TW" sz="1600" dirty="0" err="1"/>
              <a:t>evt</a:t>
            </a:r>
            <a:endParaRPr lang="zh-TW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0033-5180-2F20-0DDD-0B662BD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336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ECAL : Hits in </a:t>
            </a:r>
            <a:r>
              <a:rPr lang="en-US" altLang="zh-TW" sz="4000" b="1" dirty="0"/>
              <a:t>XZ</a:t>
            </a:r>
            <a:r>
              <a:rPr lang="en-US" altLang="zh-TW" sz="4000" dirty="0"/>
              <a:t> and </a:t>
            </a:r>
            <a:r>
              <a:rPr lang="en-US" altLang="zh-TW" sz="4000" b="1" dirty="0"/>
              <a:t>YZ</a:t>
            </a:r>
            <a:r>
              <a:rPr lang="en-US" altLang="zh-TW" sz="4000" dirty="0"/>
              <a:t> (evt#0) 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98B876A-A538-4CFB-A796-703F6C30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38351"/>
            <a:ext cx="9128125" cy="4770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C23FCF-7711-4C9E-A284-90377D56B462}"/>
              </a:ext>
            </a:extLst>
          </p:cNvPr>
          <p:cNvSpPr txBox="1"/>
          <p:nvPr/>
        </p:nvSpPr>
        <p:spPr>
          <a:xfrm>
            <a:off x="58660" y="957541"/>
            <a:ext cx="393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baseline="-25000" dirty="0"/>
              <a:t>Raw hit position (color is </a:t>
            </a:r>
            <a:r>
              <a:rPr lang="en-US" altLang="zh-TW" b="1" baseline="-25000" dirty="0" err="1"/>
              <a:t>Edmp</a:t>
            </a:r>
            <a:r>
              <a:rPr lang="en-US" altLang="zh-TW" b="1" baseline="-25000" dirty="0"/>
              <a:t>)</a:t>
            </a:r>
            <a:endParaRPr lang="zh-TW" altLang="en-US" b="1" baseline="-25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783E1A-B8E3-4A02-AD4E-CD3E5CEC1A0C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23BA-DF98-777D-BB85-3BB12E7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519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Hits in XY (evt#0)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6C2534C-E832-40A5-9DE9-ACAC611BA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" y="1109043"/>
            <a:ext cx="9128125" cy="427145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CEE0D4B-6DED-4749-802F-829DC516DAE4}"/>
              </a:ext>
            </a:extLst>
          </p:cNvPr>
          <p:cNvSpPr txBox="1"/>
          <p:nvPr/>
        </p:nvSpPr>
        <p:spPr>
          <a:xfrm>
            <a:off x="2771800" y="5629068"/>
            <a:ext cx="396044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Center is more energy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Not many hits after layer#20</a:t>
            </a:r>
            <a:endParaRPr lang="zh-TW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4150E9-E21E-E062-BEB1-29886D48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51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Fit pol1 (evt#0)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56F45D5-7028-4085-993A-6B6BF767D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46238"/>
            <a:ext cx="9128125" cy="475448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6753BE8-D9EE-4FBB-B78B-19D427151C37}"/>
              </a:ext>
            </a:extLst>
          </p:cNvPr>
          <p:cNvSpPr txBox="1"/>
          <p:nvPr/>
        </p:nvSpPr>
        <p:spPr>
          <a:xfrm>
            <a:off x="58660" y="957541"/>
            <a:ext cx="393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9AE0FC-6656-4454-98F6-60D700FB192B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FF716D-AC1D-4E16-8AE8-55F2E98C3854}"/>
              </a:ext>
            </a:extLst>
          </p:cNvPr>
          <p:cNvSpPr txBox="1"/>
          <p:nvPr/>
        </p:nvSpPr>
        <p:spPr>
          <a:xfrm>
            <a:off x="3347864" y="52541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Tracking on </a:t>
            </a:r>
            <a:r>
              <a:rPr lang="en-US" altLang="zh-TW" sz="1600" dirty="0" err="1">
                <a:solidFill>
                  <a:srgbClr val="FF0000"/>
                </a:solidFill>
              </a:rPr>
              <a:t>xz</a:t>
            </a:r>
            <a:r>
              <a:rPr lang="en-US" altLang="zh-TW" sz="1600" dirty="0">
                <a:solidFill>
                  <a:srgbClr val="FF0000"/>
                </a:solidFill>
              </a:rPr>
              <a:t> plane</a:t>
            </a:r>
          </a:p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(not along beam?)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4401D9E-1BA8-49AE-8419-5838442E81E2}"/>
              </a:ext>
            </a:extLst>
          </p:cNvPr>
          <p:cNvSpPr txBox="1"/>
          <p:nvPr/>
        </p:nvSpPr>
        <p:spPr>
          <a:xfrm>
            <a:off x="6516216" y="525412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Tracking on </a:t>
            </a:r>
            <a:r>
              <a:rPr lang="en-US" altLang="zh-TW" dirty="0" err="1">
                <a:solidFill>
                  <a:srgbClr val="FF0000"/>
                </a:solidFill>
              </a:rPr>
              <a:t>yz</a:t>
            </a:r>
            <a:r>
              <a:rPr lang="en-US" altLang="zh-TW" dirty="0">
                <a:solidFill>
                  <a:srgbClr val="FF0000"/>
                </a:solidFill>
              </a:rPr>
              <a:t> plane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(ok)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FF175-A5D5-DAA4-8603-C2D5A345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32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F1BE4-2FA9-49E2-B206-14A9A4AA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Residual @ Weighted-Z position </a:t>
            </a:r>
            <a:br>
              <a:rPr lang="en-US" altLang="zh-TW" sz="3200" dirty="0"/>
            </a:br>
            <a:r>
              <a:rPr lang="en-US" altLang="zh-TW" sz="3200" dirty="0"/>
              <a:t>(Only HCAL Included in Track Reconstruction)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D8094F-E6A2-4C1B-B547-16381561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9A80ED-7C10-44B0-9A2E-9229ED93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01367DF-D478-409A-B33C-71D22BAB8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46" y="1317389"/>
            <a:ext cx="8287907" cy="366763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BE340F3-4296-47EF-9060-ACF5759542F8}"/>
              </a:ext>
            </a:extLst>
          </p:cNvPr>
          <p:cNvSpPr txBox="1"/>
          <p:nvPr/>
        </p:nvSpPr>
        <p:spPr>
          <a:xfrm>
            <a:off x="519336" y="5217445"/>
            <a:ext cx="8445151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With HCAL along, 40GeV gamma pencil beam, position resolution ~ 2.7mm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F4E17F-BD8F-1CA8-D998-6697E4B5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404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0F67BE-F63C-43F8-9BB4-1867D84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30C9684-DC51-4999-AA80-6E6E9447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6B9683-9E0D-4EF6-BB98-BC8B88B4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E2C1CF-A923-406C-8F8D-86597959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Build up official MC framework (done)</a:t>
            </a:r>
          </a:p>
          <a:p>
            <a:r>
              <a:rPr lang="en-US" altLang="zh-TW" sz="2000" b="1" dirty="0"/>
              <a:t>Analysis MC output to get </a:t>
            </a:r>
            <a:r>
              <a:rPr lang="en-US" altLang="zh-TW" sz="2000" b="1" u="sng" dirty="0"/>
              <a:t>energy/position resolution </a:t>
            </a:r>
            <a:r>
              <a:rPr lang="en-US" altLang="zh-TW" sz="2000" b="1" dirty="0"/>
              <a:t>(undergoing)</a:t>
            </a:r>
          </a:p>
          <a:p>
            <a:r>
              <a:rPr lang="en-US" altLang="zh-TW" sz="2000" dirty="0"/>
              <a:t>Test w/ event generators for pion and kaon structure study</a:t>
            </a:r>
            <a:endParaRPr lang="zh-TW" alt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27937-52B7-4567-E0CA-5C0DB1A4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160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26559-A8FE-4BA6-ACA3-908ED752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 Resolution and Shift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B23342D-B4D1-47EC-855A-80090276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6AC480-5598-4642-8F68-99EE7B9B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C0F6BC0-AC40-468C-8797-A36078E8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26307"/>
              </p:ext>
            </p:extLst>
          </p:nvPr>
        </p:nvGraphicFramePr>
        <p:xfrm>
          <a:off x="5508104" y="1052736"/>
          <a:ext cx="3125376" cy="2682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1792">
                  <a:extLst>
                    <a:ext uri="{9D8B030D-6E8A-4147-A177-3AD203B41FA5}">
                      <a16:colId xmlns:a16="http://schemas.microsoft.com/office/drawing/2014/main" val="2228153169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3375294212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992077490"/>
                    </a:ext>
                  </a:extLst>
                </a:gridCol>
              </a:tblGrid>
              <a:tr h="1240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Sigma X(mm)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Sigma Y(mm)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04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0.7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17.25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79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1.0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16.28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15.29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4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6.87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6.67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26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5.86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6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6.72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5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9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5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3.56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3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3.06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08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90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40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2.75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480943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0A612C4B-FFEA-407B-A5DF-60C5AB9A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4474783" cy="3456384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03BD03F-3FCA-4912-A6F5-3C0049271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81"/>
              </p:ext>
            </p:extLst>
          </p:nvPr>
        </p:nvGraphicFramePr>
        <p:xfrm>
          <a:off x="5491386" y="3872206"/>
          <a:ext cx="3125376" cy="2682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1792">
                  <a:extLst>
                    <a:ext uri="{9D8B030D-6E8A-4147-A177-3AD203B41FA5}">
                      <a16:colId xmlns:a16="http://schemas.microsoft.com/office/drawing/2014/main" val="2228153169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2979415380"/>
                    </a:ext>
                  </a:extLst>
                </a:gridCol>
                <a:gridCol w="1041792">
                  <a:extLst>
                    <a:ext uri="{9D8B030D-6E8A-4147-A177-3AD203B41FA5}">
                      <a16:colId xmlns:a16="http://schemas.microsoft.com/office/drawing/2014/main" val="1381596645"/>
                    </a:ext>
                  </a:extLst>
                </a:gridCol>
              </a:tblGrid>
              <a:tr h="12409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Mean X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Mean Y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045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0.7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13.50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79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1.0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10.53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4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26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5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636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7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9.26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+1.01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65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9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9.83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5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10.40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632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+0.17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08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30</a:t>
                      </a:r>
                      <a:endParaRPr lang="zh-TW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90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40</a:t>
                      </a:r>
                      <a:endParaRPr lang="zh-TW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/>
                        <a:t>−</a:t>
                      </a:r>
                      <a:r>
                        <a:rPr lang="en-US" altLang="zh-TW" sz="1000"/>
                        <a:t>8.46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dirty="0"/>
                        <a:t>−</a:t>
                      </a:r>
                      <a:r>
                        <a:rPr lang="en-US" altLang="zh-TW" sz="1000" dirty="0"/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48094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45A1-5089-E2AA-47BB-2F54AF7C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/22</a:t>
            </a:r>
            <a:endParaRPr lang="en-US" altLang="ja-JP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ECC8A-2CBB-0275-DA9E-91D42239D272}"/>
              </a:ext>
            </a:extLst>
          </p:cNvPr>
          <p:cNvSpPr txBox="1"/>
          <p:nvPr/>
        </p:nvSpPr>
        <p:spPr>
          <a:xfrm>
            <a:off x="1134898" y="5157192"/>
            <a:ext cx="3528392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Position resolution in Y is better than X in low energy.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3893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34D49BB-E880-4EC6-8A06-316BE477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21" y="911699"/>
            <a:ext cx="4043527" cy="24981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76F45CD-CF6D-47BA-AE5F-E1B3C5124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/>
          <a:stretch/>
        </p:blipFill>
        <p:spPr>
          <a:xfrm>
            <a:off x="4732258" y="3415258"/>
            <a:ext cx="3996444" cy="246550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328968-070F-47CB-B8CB-C8095D79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Track Reconstruction is Difficult </a:t>
            </a:r>
            <a:br>
              <a:rPr lang="en-US" altLang="zh-TW" sz="3200" dirty="0"/>
            </a:br>
            <a:r>
              <a:rPr lang="en-US" altLang="zh-TW" sz="3200" dirty="0"/>
              <a:t>for Low Energy Beam 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DB036B8-0CE3-4EBF-8744-08E947D6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92613C-FE75-4ED5-A5E5-F839E325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0C695E-7A0B-4C53-BBF4-BE1E574DD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1"/>
          <a:stretch/>
        </p:blipFill>
        <p:spPr>
          <a:xfrm>
            <a:off x="462916" y="3372954"/>
            <a:ext cx="4007978" cy="246550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0080957-7C5F-4EA2-AEE3-9E426BB041C3}"/>
              </a:ext>
            </a:extLst>
          </p:cNvPr>
          <p:cNvSpPr txBox="1"/>
          <p:nvPr/>
        </p:nvSpPr>
        <p:spPr>
          <a:xfrm>
            <a:off x="2119851" y="5012983"/>
            <a:ext cx="183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40GeV Gamma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12D4553-C88E-4804-B55F-C5A8B019B83E}"/>
              </a:ext>
            </a:extLst>
          </p:cNvPr>
          <p:cNvSpPr txBox="1"/>
          <p:nvPr/>
        </p:nvSpPr>
        <p:spPr>
          <a:xfrm>
            <a:off x="6307981" y="5152906"/>
            <a:ext cx="20079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300 GeV neutron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0589786-4C6C-4AFC-B51A-F153CCB80A6E}"/>
              </a:ext>
            </a:extLst>
          </p:cNvPr>
          <p:cNvSpPr txBox="1"/>
          <p:nvPr/>
        </p:nvSpPr>
        <p:spPr>
          <a:xfrm>
            <a:off x="6355727" y="2727867"/>
            <a:ext cx="1945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1 GeV neutron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4E7D23-70FC-425A-88A4-EAF81D645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30" y="915278"/>
            <a:ext cx="3888351" cy="248921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313E399-C7E2-4A94-B988-4A2DA959001C}"/>
              </a:ext>
            </a:extLst>
          </p:cNvPr>
          <p:cNvSpPr txBox="1"/>
          <p:nvPr/>
        </p:nvSpPr>
        <p:spPr>
          <a:xfrm>
            <a:off x="1956384" y="2650502"/>
            <a:ext cx="1982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0.7 GeV Gamma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2B9AF22-342F-4265-B828-C5F4DA145544}"/>
              </a:ext>
            </a:extLst>
          </p:cNvPr>
          <p:cNvSpPr txBox="1"/>
          <p:nvPr/>
        </p:nvSpPr>
        <p:spPr>
          <a:xfrm>
            <a:off x="5364088" y="5829263"/>
            <a:ext cx="315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For neutron, energy~ 1GeV, shower is quite spread.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AB167F8-0B64-4F75-8B30-56CD75E857DE}"/>
              </a:ext>
            </a:extLst>
          </p:cNvPr>
          <p:cNvSpPr/>
          <p:nvPr/>
        </p:nvSpPr>
        <p:spPr>
          <a:xfrm>
            <a:off x="966527" y="5852850"/>
            <a:ext cx="350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For gamma, energy&lt;0.5GeV, barely hits in HCAL.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FF2F-8BF0-66FD-1486-350AF114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6192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>
            <a:extLst>
              <a:ext uri="{FF2B5EF4-FFF2-40B4-BE49-F238E27FC236}">
                <a16:creationId xmlns:a16="http://schemas.microsoft.com/office/drawing/2014/main" id="{DE0A9BFA-A262-43BA-91F5-8AB4C682A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7028766-45B8-43AE-B29D-031345D5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Beam</a:t>
            </a:r>
            <a:br>
              <a:rPr lang="en-US" altLang="zh-TW" dirty="0"/>
            </a:br>
            <a:r>
              <a:rPr lang="en-US" altLang="zh-TW" dirty="0"/>
              <a:t>Pencil @ (-15, -15, z)</a:t>
            </a:r>
            <a:br>
              <a:rPr lang="en-US" altLang="zh-TW" dirty="0"/>
            </a:br>
            <a:r>
              <a:rPr lang="en-US" altLang="zh-TW" dirty="0"/>
              <a:t>{10, 20, 50, 100, 200, 300} GeV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1EA7B0C-D34E-44D9-B393-A3CB711B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D3CF0B-43D9-4429-91D0-E6B85DD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2D1A40-240C-4C8E-AB05-438C5CC3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431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1B582D2C-524A-406D-88DB-F7D7D9E1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1255299"/>
            <a:ext cx="9144000" cy="21737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1011B5-CB0E-4040-8AF1-FAA6AF31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C2EC5EB-4FE8-4CC3-9075-B624ADA9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BDA753-EE80-4A35-8095-32B9A5A4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6060801-C9BF-4B95-8B13-BD37EABB340B}"/>
              </a:ext>
            </a:extLst>
          </p:cNvPr>
          <p:cNvSpPr txBox="1"/>
          <p:nvPr/>
        </p:nvSpPr>
        <p:spPr>
          <a:xfrm>
            <a:off x="0" y="930348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Energy dump BEFORE energy regression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7876829-5756-4A3D-8330-76FFD1C0C82C}"/>
              </a:ext>
            </a:extLst>
          </p:cNvPr>
          <p:cNvSpPr txBox="1"/>
          <p:nvPr/>
        </p:nvSpPr>
        <p:spPr>
          <a:xfrm>
            <a:off x="10725" y="334030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Energy Dump AFTER energy regression 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(linear regression, </a:t>
            </a:r>
            <a:r>
              <a:rPr lang="es-ES" altLang="zh-TW" b="1" dirty="0">
                <a:solidFill>
                  <a:srgbClr val="FF0000"/>
                </a:solidFill>
              </a:rPr>
              <a:t>y = p0 + p1*ECAL + p2*HCAL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69C56E-FD57-4EDD-A63A-1FC457AAE833}"/>
              </a:ext>
            </a:extLst>
          </p:cNvPr>
          <p:cNvSpPr txBox="1"/>
          <p:nvPr/>
        </p:nvSpPr>
        <p:spPr>
          <a:xfrm>
            <a:off x="1716332" y="2823431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383995B-6289-4A56-92E8-450AC7BCBC13}"/>
              </a:ext>
            </a:extLst>
          </p:cNvPr>
          <p:cNvSpPr txBox="1"/>
          <p:nvPr/>
        </p:nvSpPr>
        <p:spPr>
          <a:xfrm>
            <a:off x="3538101" y="2798672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70B2FA-A077-4E6E-B3E1-A634C995A0EB}"/>
              </a:ext>
            </a:extLst>
          </p:cNvPr>
          <p:cNvSpPr txBox="1"/>
          <p:nvPr/>
        </p:nvSpPr>
        <p:spPr>
          <a:xfrm>
            <a:off x="6633982" y="2823431"/>
            <a:ext cx="17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+ HCAL</a:t>
            </a:r>
            <a:endParaRPr lang="zh-TW" alt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BBAD-7526-DAA9-3360-4CCDD595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82413013-3E40-4741-A991-F9D1AB83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331"/>
            <a:ext cx="9144000" cy="209155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65AB86-A338-4D99-85F0-C4FB2BD16003}"/>
              </a:ext>
            </a:extLst>
          </p:cNvPr>
          <p:cNvSpPr txBox="1"/>
          <p:nvPr/>
        </p:nvSpPr>
        <p:spPr>
          <a:xfrm>
            <a:off x="1210858" y="5389545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91FE43-10DF-4D87-9CE3-1B38A4E8A65E}"/>
              </a:ext>
            </a:extLst>
          </p:cNvPr>
          <p:cNvSpPr txBox="1"/>
          <p:nvPr/>
        </p:nvSpPr>
        <p:spPr>
          <a:xfrm>
            <a:off x="2669782" y="5389155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4FE0BB-26C2-40BB-B206-779A2789443B}"/>
              </a:ext>
            </a:extLst>
          </p:cNvPr>
          <p:cNvSpPr txBox="1"/>
          <p:nvPr/>
        </p:nvSpPr>
        <p:spPr>
          <a:xfrm>
            <a:off x="5865128" y="4675498"/>
            <a:ext cx="74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Leak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A62E2C8-8CD9-46EB-A09F-0AD952B61424}"/>
              </a:ext>
            </a:extLst>
          </p:cNvPr>
          <p:cNvSpPr txBox="1"/>
          <p:nvPr/>
        </p:nvSpPr>
        <p:spPr>
          <a:xfrm>
            <a:off x="7372498" y="4835157"/>
            <a:ext cx="104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</a:t>
            </a:r>
          </a:p>
          <a:p>
            <a:r>
              <a:rPr lang="en-US" altLang="zh-TW" b="1" dirty="0"/>
              <a:t>+ HCAL </a:t>
            </a:r>
          </a:p>
          <a:p>
            <a:r>
              <a:rPr lang="en-US" altLang="zh-TW" b="1" dirty="0"/>
              <a:t>+ Leak</a:t>
            </a:r>
            <a:endParaRPr lang="zh-TW" altLang="en-US" b="1" dirty="0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56B8AA58-3A01-4D50-8877-E6F4AC306BF0}"/>
              </a:ext>
            </a:extLst>
          </p:cNvPr>
          <p:cNvSpPr/>
          <p:nvPr/>
        </p:nvSpPr>
        <p:spPr>
          <a:xfrm>
            <a:off x="7164288" y="3904767"/>
            <a:ext cx="576064" cy="590162"/>
          </a:xfrm>
          <a:prstGeom prst="ellipse">
            <a:avLst/>
          </a:prstGeom>
          <a:noFill/>
          <a:ln w="254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5E95DB1-5168-4740-BCDF-F5E72618711C}"/>
              </a:ext>
            </a:extLst>
          </p:cNvPr>
          <p:cNvSpPr txBox="1"/>
          <p:nvPr/>
        </p:nvSpPr>
        <p:spPr>
          <a:xfrm>
            <a:off x="3653106" y="6007334"/>
            <a:ext cx="543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FF"/>
                </a:solidFill>
              </a:rPr>
              <a:t>Energy not well reconstructed for neutron&lt;50GeV</a:t>
            </a: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C63AF7-C3F6-4035-8915-DD6F467E3A0B}"/>
              </a:ext>
            </a:extLst>
          </p:cNvPr>
          <p:cNvSpPr txBox="1"/>
          <p:nvPr/>
        </p:nvSpPr>
        <p:spPr>
          <a:xfrm>
            <a:off x="1043608" y="1700808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2%-6%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D13327B-6CC1-4174-9205-4B07EC7C7867}"/>
              </a:ext>
            </a:extLst>
          </p:cNvPr>
          <p:cNvSpPr txBox="1"/>
          <p:nvPr/>
        </p:nvSpPr>
        <p:spPr>
          <a:xfrm>
            <a:off x="4582725" y="1700808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1.5 %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99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6E2CF8-C116-455D-96E9-7DFE6CB3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Regression/Resolution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870792A-49ED-43F5-8F3B-BBFB31C2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ABE5F0-A0C5-4B0B-9038-7650533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8264B7-D7DF-4150-9EEB-D0776B11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00BC4C-AAA8-4E8E-8478-6A3B81F3D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9128125" cy="307916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669CE84-732E-4093-9C92-A9D5C991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95" y="2704397"/>
            <a:ext cx="5039428" cy="364858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69C124C-662C-4251-9447-CACB8041D86E}"/>
              </a:ext>
            </a:extLst>
          </p:cNvPr>
          <p:cNvSpPr txBox="1"/>
          <p:nvPr/>
        </p:nvSpPr>
        <p:spPr>
          <a:xfrm>
            <a:off x="419750" y="9400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10 GeV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2EF78F-5E4A-4CE3-813C-C4D931144685}"/>
              </a:ext>
            </a:extLst>
          </p:cNvPr>
          <p:cNvSpPr txBox="1"/>
          <p:nvPr/>
        </p:nvSpPr>
        <p:spPr>
          <a:xfrm>
            <a:off x="2267744" y="93737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 GeV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99D57A-97FA-4E21-8A01-E1CFC05B5EAC}"/>
              </a:ext>
            </a:extLst>
          </p:cNvPr>
          <p:cNvSpPr txBox="1"/>
          <p:nvPr/>
        </p:nvSpPr>
        <p:spPr>
          <a:xfrm>
            <a:off x="4159234" y="8929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50 GeV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1778A69-F4AD-4545-B21B-3B0961CA43DE}"/>
              </a:ext>
            </a:extLst>
          </p:cNvPr>
          <p:cNvSpPr txBox="1"/>
          <p:nvPr/>
        </p:nvSpPr>
        <p:spPr>
          <a:xfrm>
            <a:off x="6031622" y="919758"/>
            <a:ext cx="127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100 GeV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1F40C8D-E991-400F-B6D9-3A8B191EB48E}"/>
              </a:ext>
            </a:extLst>
          </p:cNvPr>
          <p:cNvSpPr txBox="1"/>
          <p:nvPr/>
        </p:nvSpPr>
        <p:spPr>
          <a:xfrm>
            <a:off x="7810430" y="892985"/>
            <a:ext cx="127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200 GeV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4C6083D-18FB-4CD3-BBA0-B4FF3E829371}"/>
              </a:ext>
            </a:extLst>
          </p:cNvPr>
          <p:cNvSpPr txBox="1"/>
          <p:nvPr/>
        </p:nvSpPr>
        <p:spPr>
          <a:xfrm>
            <a:off x="387873" y="2551806"/>
            <a:ext cx="127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300 GeV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1A2265-E4EF-433E-9629-973449DCEB84}"/>
              </a:ext>
            </a:extLst>
          </p:cNvPr>
          <p:cNvSpPr/>
          <p:nvPr/>
        </p:nvSpPr>
        <p:spPr>
          <a:xfrm>
            <a:off x="10725" y="937377"/>
            <a:ext cx="1680955" cy="1699535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6BF9476-7433-4F45-AB51-3B26F286CB70}"/>
              </a:ext>
            </a:extLst>
          </p:cNvPr>
          <p:cNvSpPr txBox="1"/>
          <p:nvPr/>
        </p:nvSpPr>
        <p:spPr>
          <a:xfrm>
            <a:off x="706745" y="5922390"/>
            <a:ext cx="257862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Energy resolution, ok!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284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C9A9A-BAD2-4C63-B893-D234589C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err="1"/>
              <a:t>Nhits</a:t>
            </a:r>
            <a:r>
              <a:rPr lang="en-US" altLang="zh-TW" sz="3200" dirty="0"/>
              <a:t> VS Energy </a:t>
            </a:r>
            <a:br>
              <a:rPr lang="en-US" altLang="zh-TW" sz="3200" dirty="0"/>
            </a:br>
            <a:r>
              <a:rPr lang="en-US" altLang="zh-TW" sz="3200" dirty="0"/>
              <a:t>(1 fill = 1 per Layer, 1000 </a:t>
            </a:r>
            <a:r>
              <a:rPr lang="en-US" altLang="zh-TW" sz="3200" dirty="0" err="1"/>
              <a:t>evts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CC613F-8A9F-4CB7-9DFB-6720D5F0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375397-0E69-4DA2-8B37-EEC19845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9B2071-A15A-4FF6-94E0-C0CA94BE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CD285B6-4466-45F3-9CE6-EC806640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73" y="3809026"/>
            <a:ext cx="3051923" cy="18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78E8E6B-9E99-499C-BCFC-D174E0E6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036" y="3809026"/>
            <a:ext cx="2975395" cy="180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60D6D94-852A-4328-BE83-DC8410D93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6" y="3849043"/>
            <a:ext cx="3034615" cy="180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29C2887-5D0F-4CC6-B83B-CAE476C45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141" y="1396366"/>
            <a:ext cx="2988571" cy="180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5272BE6-8EF4-4BCD-8FE4-B8562207A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518" y="1396366"/>
            <a:ext cx="2992430" cy="180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430A720-97A7-467F-AE25-E67273663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06300"/>
            <a:ext cx="3040385" cy="18000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6CFCFE-FD7D-4E83-8265-076B256FACEA}"/>
              </a:ext>
            </a:extLst>
          </p:cNvPr>
          <p:cNvSpPr txBox="1"/>
          <p:nvPr/>
        </p:nvSpPr>
        <p:spPr>
          <a:xfrm>
            <a:off x="566861" y="10045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 neutron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6F4CB2-089F-476A-B4B8-28E4A3496D35}"/>
              </a:ext>
            </a:extLst>
          </p:cNvPr>
          <p:cNvSpPr txBox="1"/>
          <p:nvPr/>
        </p:nvSpPr>
        <p:spPr>
          <a:xfrm>
            <a:off x="3691182" y="1036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 neutron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438DC6B-0A8B-4256-BEC5-0935F6B6B35C}"/>
              </a:ext>
            </a:extLst>
          </p:cNvPr>
          <p:cNvSpPr txBox="1"/>
          <p:nvPr/>
        </p:nvSpPr>
        <p:spPr>
          <a:xfrm>
            <a:off x="6652959" y="104684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 neutron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53C162F-A9CE-4787-81BD-B442C50CB19E}"/>
              </a:ext>
            </a:extLst>
          </p:cNvPr>
          <p:cNvSpPr txBox="1"/>
          <p:nvPr/>
        </p:nvSpPr>
        <p:spPr>
          <a:xfrm>
            <a:off x="566861" y="3406556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 neutron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DEE4E1B-1F0D-4F52-B374-0C8DA87DE584}"/>
              </a:ext>
            </a:extLst>
          </p:cNvPr>
          <p:cNvSpPr txBox="1"/>
          <p:nvPr/>
        </p:nvSpPr>
        <p:spPr>
          <a:xfrm>
            <a:off x="3596824" y="3368754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 neutron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A0EA71-77CD-44C1-ADA6-F84621A837CD}"/>
              </a:ext>
            </a:extLst>
          </p:cNvPr>
          <p:cNvSpPr txBox="1"/>
          <p:nvPr/>
        </p:nvSpPr>
        <p:spPr>
          <a:xfrm>
            <a:off x="6652959" y="3311671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 neutron</a:t>
            </a:r>
            <a:endParaRPr lang="zh-TW" altLang="en-US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80A9BF5-B3EC-491C-A023-205DDC61E639}"/>
              </a:ext>
            </a:extLst>
          </p:cNvPr>
          <p:cNvSpPr txBox="1"/>
          <p:nvPr/>
        </p:nvSpPr>
        <p:spPr>
          <a:xfrm>
            <a:off x="1723369" y="5799348"/>
            <a:ext cx="6019941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Lower energy, less hits and less energy left in HCAL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82941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200FC-6B6C-4E05-BB0F-E7AE45FE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Track Reconstruction (evt#0, XZ)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B8452A-596C-4294-A4DE-7A31C84C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FB010D-E7D7-4CE4-A228-CFF6CD71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B08EDA-C8F8-454A-95E0-26F337D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26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343682C-B8C6-4D3B-B7E0-7D52A3CA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" y="1209921"/>
            <a:ext cx="2793020" cy="216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A310E81-20A4-4018-B9B3-437BFDE1F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57" y="1236337"/>
            <a:ext cx="2766147" cy="2160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40C9FA5-B535-45BD-9B2B-4CBB549DC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014" y="1248315"/>
            <a:ext cx="2731903" cy="216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50CCC08-8E65-44FA-9ECA-D2EE8265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5" y="3725565"/>
            <a:ext cx="2743912" cy="216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DB3C448-2307-484B-847C-93A09230C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294" y="3736162"/>
            <a:ext cx="2733158" cy="2160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C12AFE4-5D30-4614-8E3E-A9DA7BCCE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822" y="3738442"/>
            <a:ext cx="2746490" cy="2160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27B2A0A7-DD8E-437D-B1E6-6A4C50F1A64E}"/>
              </a:ext>
            </a:extLst>
          </p:cNvPr>
          <p:cNvSpPr txBox="1"/>
          <p:nvPr/>
        </p:nvSpPr>
        <p:spPr>
          <a:xfrm>
            <a:off x="566861" y="8908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 neutron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E6F901-4F0F-4FD3-B330-CCE7B9F601BC}"/>
              </a:ext>
            </a:extLst>
          </p:cNvPr>
          <p:cNvSpPr txBox="1"/>
          <p:nvPr/>
        </p:nvSpPr>
        <p:spPr>
          <a:xfrm>
            <a:off x="3691182" y="8691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 neutron</a:t>
            </a:r>
            <a:endParaRPr lang="zh-TW" altLang="en-US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2C48529-0BFF-4DAB-AADF-492C7C629002}"/>
              </a:ext>
            </a:extLst>
          </p:cNvPr>
          <p:cNvSpPr txBox="1"/>
          <p:nvPr/>
        </p:nvSpPr>
        <p:spPr>
          <a:xfrm>
            <a:off x="6652959" y="8789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 neutron</a:t>
            </a:r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43E5E6E-B04E-4EEA-8F73-4A26295394DA}"/>
              </a:ext>
            </a:extLst>
          </p:cNvPr>
          <p:cNvSpPr txBox="1"/>
          <p:nvPr/>
        </p:nvSpPr>
        <p:spPr>
          <a:xfrm>
            <a:off x="566861" y="3379918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 neutron</a:t>
            </a:r>
            <a:endParaRPr lang="zh-TW" altLang="en-US" b="1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2FB6095-C0B0-4634-84B7-2864420715E5}"/>
              </a:ext>
            </a:extLst>
          </p:cNvPr>
          <p:cNvSpPr txBox="1"/>
          <p:nvPr/>
        </p:nvSpPr>
        <p:spPr>
          <a:xfrm>
            <a:off x="3596824" y="3379918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 neutron</a:t>
            </a:r>
            <a:endParaRPr lang="zh-TW" altLang="en-US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C702D0E-77E7-46FC-8BCB-F08060BA17A8}"/>
              </a:ext>
            </a:extLst>
          </p:cNvPr>
          <p:cNvSpPr txBox="1"/>
          <p:nvPr/>
        </p:nvSpPr>
        <p:spPr>
          <a:xfrm>
            <a:off x="6652959" y="3356992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 neutron</a:t>
            </a:r>
            <a:endParaRPr lang="zh-TW" altLang="en-US" b="1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37471E4-6E88-4E97-A6B4-B274BA86BAA1}"/>
              </a:ext>
            </a:extLst>
          </p:cNvPr>
          <p:cNvSpPr txBox="1"/>
          <p:nvPr/>
        </p:nvSpPr>
        <p:spPr>
          <a:xfrm>
            <a:off x="1132083" y="5890822"/>
            <a:ext cx="7062411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Bad track reconstruction for low energy beam. =&gt; apply some cuts on energy or </a:t>
            </a:r>
            <a:r>
              <a:rPr lang="en-US" altLang="zh-TW" dirty="0" err="1">
                <a:solidFill>
                  <a:srgbClr val="0000FF"/>
                </a:solidFill>
              </a:rPr>
              <a:t>Nhits</a:t>
            </a:r>
            <a:r>
              <a:rPr lang="en-US" altLang="zh-TW" dirty="0">
                <a:solidFill>
                  <a:srgbClr val="0000FF"/>
                </a:solidFill>
              </a:rPr>
              <a:t>? Or weight higher energy layer more in tracking?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43E95A54-5445-4DAB-A29E-9DB992F0F73C}"/>
              </a:ext>
            </a:extLst>
          </p:cNvPr>
          <p:cNvCxnSpPr/>
          <p:nvPr/>
        </p:nvCxnSpPr>
        <p:spPr>
          <a:xfrm>
            <a:off x="358110" y="2394444"/>
            <a:ext cx="82390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1ADDF45-2777-4232-889C-689F4F32E0EE}"/>
              </a:ext>
            </a:extLst>
          </p:cNvPr>
          <p:cNvCxnSpPr/>
          <p:nvPr/>
        </p:nvCxnSpPr>
        <p:spPr>
          <a:xfrm>
            <a:off x="358110" y="4869160"/>
            <a:ext cx="82390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200FC-6B6C-4E05-BB0F-E7AE45FE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Track Reconstruction (evt#0, YZ)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B8452A-596C-4294-A4DE-7A31C84C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FB010D-E7D7-4CE4-A228-CFF6CD71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5B08EDA-C8F8-454A-95E0-26F337D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27</a:t>
            </a:fld>
            <a:r>
              <a:rPr lang="en-US" altLang="ja-JP"/>
              <a:t>/22</a:t>
            </a:r>
            <a:endParaRPr lang="en-US" altLang="ja-JP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7B2A0A7-DD8E-437D-B1E6-6A4C50F1A64E}"/>
              </a:ext>
            </a:extLst>
          </p:cNvPr>
          <p:cNvSpPr txBox="1"/>
          <p:nvPr/>
        </p:nvSpPr>
        <p:spPr>
          <a:xfrm>
            <a:off x="553335" y="8828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 neutron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E6F901-4F0F-4FD3-B330-CCE7B9F601BC}"/>
              </a:ext>
            </a:extLst>
          </p:cNvPr>
          <p:cNvSpPr txBox="1"/>
          <p:nvPr/>
        </p:nvSpPr>
        <p:spPr>
          <a:xfrm>
            <a:off x="3603521" y="8713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 neutron</a:t>
            </a:r>
            <a:endParaRPr lang="zh-TW" altLang="en-US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2C48529-0BFF-4DAB-AADF-492C7C629002}"/>
              </a:ext>
            </a:extLst>
          </p:cNvPr>
          <p:cNvSpPr txBox="1"/>
          <p:nvPr/>
        </p:nvSpPr>
        <p:spPr>
          <a:xfrm>
            <a:off x="6681019" y="8703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 neutron</a:t>
            </a:r>
            <a:endParaRPr lang="zh-TW" altLang="en-US" b="1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43E5E6E-B04E-4EEA-8F73-4A26295394DA}"/>
              </a:ext>
            </a:extLst>
          </p:cNvPr>
          <p:cNvSpPr txBox="1"/>
          <p:nvPr/>
        </p:nvSpPr>
        <p:spPr>
          <a:xfrm>
            <a:off x="512785" y="3364310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 neutron</a:t>
            </a:r>
            <a:endParaRPr lang="zh-TW" altLang="en-US" b="1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2FB6095-C0B0-4634-84B7-2864420715E5}"/>
              </a:ext>
            </a:extLst>
          </p:cNvPr>
          <p:cNvSpPr txBox="1"/>
          <p:nvPr/>
        </p:nvSpPr>
        <p:spPr>
          <a:xfrm>
            <a:off x="3542748" y="3326508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 neutron</a:t>
            </a:r>
            <a:endParaRPr lang="zh-TW" altLang="en-US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C702D0E-77E7-46FC-8BCB-F08060BA17A8}"/>
              </a:ext>
            </a:extLst>
          </p:cNvPr>
          <p:cNvSpPr txBox="1"/>
          <p:nvPr/>
        </p:nvSpPr>
        <p:spPr>
          <a:xfrm>
            <a:off x="6598883" y="3303582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 neutron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489D16-BFF8-4BA2-91C4-91C98050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79" y="3756399"/>
            <a:ext cx="3030484" cy="198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82E09D2-6062-42D4-A880-6E07CC8C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85" y="3756399"/>
            <a:ext cx="2942069" cy="198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9199021-482D-4944-A448-8ACADED8C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9" y="3733642"/>
            <a:ext cx="3033872" cy="198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0C3B7B8-6FC0-4FCA-AFD0-E46276940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930" y="1354215"/>
            <a:ext cx="2970000" cy="198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2FBD179-5242-48A5-BBB6-0EBED9745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626" y="1384310"/>
            <a:ext cx="2904828" cy="198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D8F10F7-F01B-4300-9AE1-F1E6A189B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1" y="1359254"/>
            <a:ext cx="3014423" cy="1980000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A0C7810-DEC8-4C90-806B-880F8F299FC0}"/>
              </a:ext>
            </a:extLst>
          </p:cNvPr>
          <p:cNvCxnSpPr/>
          <p:nvPr/>
        </p:nvCxnSpPr>
        <p:spPr>
          <a:xfrm>
            <a:off x="386169" y="2420888"/>
            <a:ext cx="8640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35EF57FE-20B8-4EA5-866B-4DC75F7EB388}"/>
              </a:ext>
            </a:extLst>
          </p:cNvPr>
          <p:cNvCxnSpPr/>
          <p:nvPr/>
        </p:nvCxnSpPr>
        <p:spPr>
          <a:xfrm>
            <a:off x="289213" y="4797152"/>
            <a:ext cx="8640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49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BE8835-B202-46EA-B8F7-AF5BE143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 Layer by Layer @ 1GeV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E4BECE-E157-41CA-BC72-C1637425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2C7554-B2DF-46BB-802B-4E8E35AB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299D4E-47B2-4C07-88BC-177FD08A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28</a:t>
            </a:fld>
            <a:r>
              <a:rPr lang="en-US" altLang="ja-JP"/>
              <a:t>/22</a:t>
            </a:r>
            <a:endParaRPr lang="en-US" altLang="ja-JP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665F448-EC0E-4A39-A021-59C9577429C8}"/>
              </a:ext>
            </a:extLst>
          </p:cNvPr>
          <p:cNvSpPr txBox="1"/>
          <p:nvPr/>
        </p:nvSpPr>
        <p:spPr>
          <a:xfrm>
            <a:off x="251520" y="114909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@XZ</a:t>
            </a:r>
            <a:endParaRPr lang="zh-TW" altLang="en-US" b="1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BDCE3AEA-8345-4E03-89DD-48C64A5A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74557"/>
            <a:ext cx="9128125" cy="42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6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BE8835-B202-46EA-B8F7-AF5BE143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Residual Layer by Layer @ 300GeV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E4BECE-E157-41CA-BC72-C1637425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2C7554-B2DF-46BB-802B-4E8E35AB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299D4E-47B2-4C07-88BC-177FD08A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29</a:t>
            </a:fld>
            <a:r>
              <a:rPr lang="en-US" altLang="ja-JP"/>
              <a:t>/22</a:t>
            </a:r>
            <a:endParaRPr lang="en-US" altLang="ja-JP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665F448-EC0E-4A39-A021-59C9577429C8}"/>
              </a:ext>
            </a:extLst>
          </p:cNvPr>
          <p:cNvSpPr txBox="1"/>
          <p:nvPr/>
        </p:nvSpPr>
        <p:spPr>
          <a:xfrm>
            <a:off x="251520" y="114909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@XZ</a:t>
            </a:r>
            <a:endParaRPr lang="zh-TW" altLang="en-US" b="1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BF777D19-C5E4-4A4F-95FA-6BC6524AE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83565"/>
            <a:ext cx="9128125" cy="42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8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8C172-A810-458E-806C-B49B4E43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ECAL Versions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89A2FD-A09E-4DD5-9755-D50314F0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4E57FE8-524D-4D31-A2F1-91E79BE6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99D125-CBC1-4A62-B856-BA7CB2E63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dirty="0" err="1"/>
              <a:t>WSi</a:t>
            </a:r>
            <a:r>
              <a:rPr lang="en-US" altLang="zh-TW" sz="1700" dirty="0"/>
              <a:t> Branch : </a:t>
            </a:r>
            <a:r>
              <a:rPr lang="en-US" altLang="zh-TW" sz="1700" dirty="0">
                <a:hlinkClick r:id="rId2"/>
              </a:rPr>
              <a:t>https://github.com/alillari/epic-UConn-ZDC-WSi</a:t>
            </a:r>
            <a:endParaRPr lang="en-US" altLang="zh-TW" sz="1700" dirty="0"/>
          </a:p>
          <a:p>
            <a:endParaRPr lang="en-US" altLang="zh-TW" sz="1700" dirty="0"/>
          </a:p>
          <a:p>
            <a:r>
              <a:rPr lang="en-US" altLang="zh-TW" sz="1700" dirty="0"/>
              <a:t>There are 4 setting files for ECAL, </a:t>
            </a:r>
            <a:r>
              <a:rPr lang="en-US" altLang="zh-TW" sz="1700" dirty="0">
                <a:solidFill>
                  <a:srgbClr val="FF0000"/>
                </a:solidFill>
              </a:rPr>
              <a:t>one for crystal </a:t>
            </a:r>
            <a:r>
              <a:rPr lang="en-US" altLang="zh-TW" sz="1700" dirty="0"/>
              <a:t>and </a:t>
            </a:r>
            <a:r>
              <a:rPr lang="en-US" altLang="zh-TW" sz="1700" dirty="0">
                <a:solidFill>
                  <a:srgbClr val="0000FF"/>
                </a:solidFill>
              </a:rPr>
              <a:t>4 for </a:t>
            </a:r>
            <a:r>
              <a:rPr lang="en-US" altLang="zh-TW" sz="1700" dirty="0" err="1">
                <a:solidFill>
                  <a:srgbClr val="0000FF"/>
                </a:solidFill>
              </a:rPr>
              <a:t>WSi</a:t>
            </a:r>
            <a:r>
              <a:rPr lang="en-US" altLang="zh-TW" sz="1700" dirty="0">
                <a:solidFill>
                  <a:srgbClr val="0000FF"/>
                </a:solidFill>
              </a:rPr>
              <a:t> setup</a:t>
            </a:r>
            <a:r>
              <a:rPr lang="en-US" altLang="zh-TW" sz="1700" dirty="0"/>
              <a:t>.</a:t>
            </a:r>
          </a:p>
          <a:p>
            <a:pPr marL="0" lvl="0" indent="0" eaLnBrk="0" hangingPunct="0">
              <a:buNone/>
            </a:pP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epic_zdc_lyso_sipm.xml : &lt;include ref="${DETECTOR_PATH}/compact/</a:t>
            </a:r>
            <a:r>
              <a:rPr kumimoji="0" lang="en-US" altLang="zh-TW" sz="1400" dirty="0" err="1">
                <a:solidFill>
                  <a:srgbClr val="FF0000"/>
                </a:solidFill>
                <a:cs typeface="Arial" panose="020B0604020202020204" pitchFamily="34" charset="0"/>
              </a:rPr>
              <a:t>far_forward</a:t>
            </a: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kumimoji="0" lang="en-US" altLang="zh-TW" sz="1400" dirty="0" err="1">
                <a:solidFill>
                  <a:srgbClr val="FF0000"/>
                </a:solidFill>
                <a:cs typeface="Arial" panose="020B0604020202020204" pitchFamily="34" charset="0"/>
              </a:rPr>
              <a:t>ZDC_Crystal_LYSOxml</a:t>
            </a: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epic_zdc_wsi_sipm.xml:  &lt;include ref="${DETECTOR_PATH}/compact/far_forward/ZDC_WSi_LG.xml"/&gt;</a:t>
            </a:r>
            <a:r>
              <a:rPr kumimoji="0" lang="zh-TW" altLang="zh-TW" sz="1400" dirty="0">
                <a:solidFill>
                  <a:srgbClr val="0000FF"/>
                </a:solidFill>
              </a:rPr>
              <a:t> </a:t>
            </a:r>
            <a:endParaRPr kumimoji="0" lang="en-US" altLang="zh-TW" sz="1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eaLnBrk="0" hangingPunct="0">
              <a:buNone/>
            </a:pP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epic_zdc_wsi_hg1_sipm.xml:  &lt;include ref="${DETECTOR_PATH}/compact/far_forward/ZDC_WSi_HG_1.xml"/&gt;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epic_zdc_wsi_hg2_sipm.xml:  &lt;include ref="${DETECTOR_PATH}/compact/far_forward/ZDC_WSi_HG_2.xml"/&gt;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epic_zdc_wsi_hg3_sipm.xml:  &lt;include ref="${DETECTOR_PATH}/compact/far_forward/ZDC_WSi_HG_3.xml"/&gt;</a:t>
            </a:r>
            <a:endParaRPr lang="zh-TW" altLang="en-US" sz="1400" dirty="0">
              <a:solidFill>
                <a:srgbClr val="0000FF"/>
              </a:solidFill>
            </a:endParaRPr>
          </a:p>
          <a:p>
            <a:endParaRPr lang="en-US" altLang="zh-TW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TW" sz="24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7957B77-0EA4-4A0A-B7FE-C9FF3BF5DBB5}"/>
              </a:ext>
            </a:extLst>
          </p:cNvPr>
          <p:cNvGrpSpPr/>
          <p:nvPr/>
        </p:nvGrpSpPr>
        <p:grpSpPr>
          <a:xfrm>
            <a:off x="10725" y="3284984"/>
            <a:ext cx="9144000" cy="1280373"/>
            <a:chOff x="25933" y="1556792"/>
            <a:chExt cx="9144000" cy="128037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AE9663F-688E-43F1-AE17-81452C31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3" y="1556792"/>
              <a:ext cx="9144000" cy="128037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FA6F499C-913B-47ED-82CB-30094BB612A1}"/>
                </a:ext>
              </a:extLst>
            </p:cNvPr>
            <p:cNvSpPr/>
            <p:nvPr/>
          </p:nvSpPr>
          <p:spPr>
            <a:xfrm>
              <a:off x="7596336" y="2225950"/>
              <a:ext cx="1558389" cy="6112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12F3D-D46F-0856-49AE-87C659A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85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97A38-2E82-45FA-8BA6-8178B7C7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 @ Weighted-Z, XZ Plan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8ECCF6-85E9-410C-8C32-5019108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FC09B3-DAF2-4384-9924-818EC00B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9FD32D-EC9B-4994-BD58-45B66DEC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30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CA38E51-8F85-42A1-A17E-E484941BF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" r="49126"/>
          <a:stretch/>
        </p:blipFill>
        <p:spPr>
          <a:xfrm>
            <a:off x="240070" y="1195542"/>
            <a:ext cx="2983505" cy="25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D36F40F-9262-4051-9721-836D61FD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60" r="49772"/>
          <a:stretch/>
        </p:blipFill>
        <p:spPr>
          <a:xfrm>
            <a:off x="3091332" y="1195542"/>
            <a:ext cx="2879069" cy="252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3B20FAB-14D5-4747-A893-48BD44E45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6079801" y="1152914"/>
            <a:ext cx="2932243" cy="25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59B0C23-D474-40F7-B90D-D39B82F35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5" r="50094"/>
          <a:stretch/>
        </p:blipFill>
        <p:spPr>
          <a:xfrm>
            <a:off x="342564" y="3991321"/>
            <a:ext cx="2943336" cy="252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3B1C270-AA61-4DA6-8D5B-A6D9F7356D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467"/>
          <a:stretch/>
        </p:blipFill>
        <p:spPr>
          <a:xfrm>
            <a:off x="3223573" y="3975633"/>
            <a:ext cx="2889961" cy="25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86F7C9E-2F48-4A70-A6AF-5DE24D1BF1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2659" r="49582" b="-1"/>
          <a:stretch/>
        </p:blipFill>
        <p:spPr>
          <a:xfrm>
            <a:off x="6255027" y="3880792"/>
            <a:ext cx="2889961" cy="2520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FE7122C-49DE-474E-9A1B-848E319C182E}"/>
              </a:ext>
            </a:extLst>
          </p:cNvPr>
          <p:cNvSpPr txBox="1"/>
          <p:nvPr/>
        </p:nvSpPr>
        <p:spPr>
          <a:xfrm>
            <a:off x="712659" y="8630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 neutron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1BCD677-E24C-4431-A0D4-C2BB52F908E0}"/>
              </a:ext>
            </a:extLst>
          </p:cNvPr>
          <p:cNvSpPr txBox="1"/>
          <p:nvPr/>
        </p:nvSpPr>
        <p:spPr>
          <a:xfrm>
            <a:off x="3603521" y="8713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 neutron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89BABFF-84DE-48D2-AB05-58C4D52ECAED}"/>
              </a:ext>
            </a:extLst>
          </p:cNvPr>
          <p:cNvSpPr txBox="1"/>
          <p:nvPr/>
        </p:nvSpPr>
        <p:spPr>
          <a:xfrm>
            <a:off x="6681019" y="8703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 neutron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A5AF2DE-1D21-4676-99BC-C6364A51D66F}"/>
              </a:ext>
            </a:extLst>
          </p:cNvPr>
          <p:cNvSpPr txBox="1"/>
          <p:nvPr/>
        </p:nvSpPr>
        <p:spPr>
          <a:xfrm>
            <a:off x="665356" y="3687201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 neutron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F45791F-B391-446F-889A-0E7CF00ACA70}"/>
              </a:ext>
            </a:extLst>
          </p:cNvPr>
          <p:cNvSpPr txBox="1"/>
          <p:nvPr/>
        </p:nvSpPr>
        <p:spPr>
          <a:xfrm>
            <a:off x="3603521" y="3660922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 neutron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E16A6C3-9016-4792-88BE-79B899558790}"/>
              </a:ext>
            </a:extLst>
          </p:cNvPr>
          <p:cNvSpPr txBox="1"/>
          <p:nvPr/>
        </p:nvSpPr>
        <p:spPr>
          <a:xfrm>
            <a:off x="6586661" y="3674419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 neutron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1466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97A38-2E82-45FA-8BA6-8178B7C7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 @ Weighted-Z, YZ Plan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8ECCF6-85E9-410C-8C32-5019108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FC09B3-DAF2-4384-9924-818EC00B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9FD32D-EC9B-4994-BD58-45B66DEC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31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CA38E51-8F85-42A1-A17E-E484941BF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43" t="-95" r="-217" b="620"/>
          <a:stretch/>
        </p:blipFill>
        <p:spPr>
          <a:xfrm>
            <a:off x="240070" y="1195542"/>
            <a:ext cx="2983505" cy="252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D36F40F-9262-4051-9721-836D61FD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82" t="-1063" r="-310" b="804"/>
          <a:stretch/>
        </p:blipFill>
        <p:spPr>
          <a:xfrm>
            <a:off x="3091332" y="1195542"/>
            <a:ext cx="2879069" cy="252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3B20FAB-14D5-4747-A893-48BD44E45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59" t="-1274" r="-959" b="1274"/>
          <a:stretch/>
        </p:blipFill>
        <p:spPr>
          <a:xfrm>
            <a:off x="6079801" y="1152914"/>
            <a:ext cx="2932243" cy="252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59B0C23-D474-40F7-B90D-D39B82F35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71" t="882" r="423" b="-357"/>
          <a:stretch/>
        </p:blipFill>
        <p:spPr>
          <a:xfrm>
            <a:off x="342564" y="3991321"/>
            <a:ext cx="2943336" cy="252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3B1C270-AA61-4DA6-8D5B-A6D9F7356D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179" r="-712"/>
          <a:stretch/>
        </p:blipFill>
        <p:spPr>
          <a:xfrm>
            <a:off x="3223573" y="3975633"/>
            <a:ext cx="2889961" cy="252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86F7C9E-2F48-4A70-A6AF-5DE24D1BF1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922" t="220" r="-1340" b="-2879"/>
          <a:stretch/>
        </p:blipFill>
        <p:spPr>
          <a:xfrm>
            <a:off x="6219732" y="3975633"/>
            <a:ext cx="2889961" cy="25200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9FE7122C-49DE-474E-9A1B-848E319C182E}"/>
              </a:ext>
            </a:extLst>
          </p:cNvPr>
          <p:cNvSpPr txBox="1"/>
          <p:nvPr/>
        </p:nvSpPr>
        <p:spPr>
          <a:xfrm>
            <a:off x="712659" y="8630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 neutron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1BCD677-E24C-4431-A0D4-C2BB52F908E0}"/>
              </a:ext>
            </a:extLst>
          </p:cNvPr>
          <p:cNvSpPr txBox="1"/>
          <p:nvPr/>
        </p:nvSpPr>
        <p:spPr>
          <a:xfrm>
            <a:off x="3603521" y="87136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 neutron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89BABFF-84DE-48D2-AB05-58C4D52ECAED}"/>
              </a:ext>
            </a:extLst>
          </p:cNvPr>
          <p:cNvSpPr txBox="1"/>
          <p:nvPr/>
        </p:nvSpPr>
        <p:spPr>
          <a:xfrm>
            <a:off x="6681019" y="8703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 neutron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A5AF2DE-1D21-4676-99BC-C6364A51D66F}"/>
              </a:ext>
            </a:extLst>
          </p:cNvPr>
          <p:cNvSpPr txBox="1"/>
          <p:nvPr/>
        </p:nvSpPr>
        <p:spPr>
          <a:xfrm>
            <a:off x="665356" y="3687201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 neutron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F45791F-B391-446F-889A-0E7CF00ACA70}"/>
              </a:ext>
            </a:extLst>
          </p:cNvPr>
          <p:cNvSpPr txBox="1"/>
          <p:nvPr/>
        </p:nvSpPr>
        <p:spPr>
          <a:xfrm>
            <a:off x="3603521" y="3660922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 neutron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E16A6C3-9016-4792-88BE-79B899558790}"/>
              </a:ext>
            </a:extLst>
          </p:cNvPr>
          <p:cNvSpPr txBox="1"/>
          <p:nvPr/>
        </p:nvSpPr>
        <p:spPr>
          <a:xfrm>
            <a:off x="6586661" y="3674419"/>
            <a:ext cx="21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 neutron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5977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91634-27B4-44A3-8DEC-812AAFE7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Mean (Bias) and Sigma (Position Resolution) </a:t>
            </a:r>
            <a:br>
              <a:rPr lang="en-US" altLang="zh-TW" sz="3200" dirty="0"/>
            </a:br>
            <a:r>
              <a:rPr lang="en-US" altLang="zh-TW" sz="3200" dirty="0"/>
              <a:t>of Residual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E311E3-0754-4E16-9439-AB627982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6F406DC-92C7-44C3-B047-2099B576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CF2F65-2876-44A2-A2F1-90E88A33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32</a:t>
            </a:fld>
            <a:r>
              <a:rPr lang="en-US" altLang="ja-JP"/>
              <a:t>/22</a:t>
            </a:r>
            <a:endParaRPr lang="en-US" altLang="ja-JP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5DDE212-F0CA-476F-9EFB-3AFEC78FA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77724"/>
              </p:ext>
            </p:extLst>
          </p:nvPr>
        </p:nvGraphicFramePr>
        <p:xfrm>
          <a:off x="179512" y="1686143"/>
          <a:ext cx="8521325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4265">
                  <a:extLst>
                    <a:ext uri="{9D8B030D-6E8A-4147-A177-3AD203B41FA5}">
                      <a16:colId xmlns:a16="http://schemas.microsoft.com/office/drawing/2014/main" val="648694093"/>
                    </a:ext>
                  </a:extLst>
                </a:gridCol>
                <a:gridCol w="1704265">
                  <a:extLst>
                    <a:ext uri="{9D8B030D-6E8A-4147-A177-3AD203B41FA5}">
                      <a16:colId xmlns:a16="http://schemas.microsoft.com/office/drawing/2014/main" val="1417388916"/>
                    </a:ext>
                  </a:extLst>
                </a:gridCol>
                <a:gridCol w="1704265">
                  <a:extLst>
                    <a:ext uri="{9D8B030D-6E8A-4147-A177-3AD203B41FA5}">
                      <a16:colId xmlns:a16="http://schemas.microsoft.com/office/drawing/2014/main" val="3129803323"/>
                    </a:ext>
                  </a:extLst>
                </a:gridCol>
                <a:gridCol w="1704265">
                  <a:extLst>
                    <a:ext uri="{9D8B030D-6E8A-4147-A177-3AD203B41FA5}">
                      <a16:colId xmlns:a16="http://schemas.microsoft.com/office/drawing/2014/main" val="1915863096"/>
                    </a:ext>
                  </a:extLst>
                </a:gridCol>
                <a:gridCol w="1704265">
                  <a:extLst>
                    <a:ext uri="{9D8B030D-6E8A-4147-A177-3AD203B41FA5}">
                      <a16:colId xmlns:a16="http://schemas.microsoft.com/office/drawing/2014/main" val="2910820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Energy (GeV)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meanX (XZ)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sigmaX (XZ)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meanY (YZ)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sigmaY (YZ)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68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−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8.65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17.71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4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16.79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15.79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−</a:t>
                      </a:r>
                      <a:r>
                        <a:rPr lang="en-US" altLang="zh-TW" dirty="0"/>
                        <a:t>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13.88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13.44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12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8.70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21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5.66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925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+0.86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80333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4B4AA45E-D05F-446C-8E4B-D34F7FBD7C28}"/>
              </a:ext>
            </a:extLst>
          </p:cNvPr>
          <p:cNvSpPr txBox="1"/>
          <p:nvPr/>
        </p:nvSpPr>
        <p:spPr>
          <a:xfrm>
            <a:off x="954282" y="4634229"/>
            <a:ext cx="7235435" cy="92333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No shift in X anymore, unlike gamma beam. </a:t>
            </a:r>
          </a:p>
          <a:p>
            <a:r>
              <a:rPr lang="en-US" altLang="zh-TW" dirty="0"/>
              <a:t>    =&gt; problem is low energy dump in HCAL and mostly in ECAL?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Higher beam energy=&gt; better position resolution.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5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EF175B-A474-48F1-BF79-2625EC97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Mean (Bias) and Sigma (Position Resolution) </a:t>
            </a:r>
            <a:br>
              <a:rPr lang="en-US" altLang="zh-TW" sz="3200" dirty="0"/>
            </a:br>
            <a:r>
              <a:rPr lang="en-US" altLang="zh-TW" sz="3200" dirty="0"/>
              <a:t>of Residual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CB89B3-D3A2-4435-87EE-0F77D9B2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AEA89B4-E16A-4AEB-93CE-316D6FEA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672A7B-9B9D-4358-8E80-A0B1DE89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33</a:t>
            </a:fld>
            <a:r>
              <a:rPr lang="en-US" altLang="ja-JP"/>
              <a:t>/22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AB82C9C-20C3-4EFD-8F4E-4E9B4E44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290" y="2010706"/>
            <a:ext cx="4120980" cy="32205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7950227-52D1-4C76-A8B8-CAF4D9AB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35913"/>
            <a:ext cx="4324796" cy="3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Official ZDC Design : Crystal ECAL + HCAL</a:t>
            </a:r>
            <a:endParaRPr sz="3600" dirty="0"/>
          </a:p>
        </p:txBody>
      </p:sp>
      <p:sp>
        <p:nvSpPr>
          <p:cNvPr id="63" name="Google Shape;63;p3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2026/01/12</a:t>
            </a: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ZDC MC</a:t>
            </a: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4630676" y="989314"/>
            <a:ext cx="4471499" cy="2042105"/>
            <a:chOff x="4663290" y="953365"/>
            <a:chExt cx="4471499" cy="2042105"/>
          </a:xfrm>
        </p:grpSpPr>
        <p:pic>
          <p:nvPicPr>
            <p:cNvPr id="66" name="Google Shape;66;p3"/>
            <p:cNvPicPr preferRelativeResize="0"/>
            <p:nvPr/>
          </p:nvPicPr>
          <p:blipFill rotWithShape="1">
            <a:blip r:embed="rId3">
              <a:alphaModFix/>
            </a:blip>
            <a:srcRect t="5657"/>
            <a:stretch/>
          </p:blipFill>
          <p:spPr>
            <a:xfrm>
              <a:off x="4663290" y="953365"/>
              <a:ext cx="1826162" cy="2042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3"/>
            <p:cNvSpPr txBox="1"/>
            <p:nvPr/>
          </p:nvSpPr>
          <p:spPr>
            <a:xfrm>
              <a:off x="6481934" y="1011014"/>
              <a:ext cx="265285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ECAL</a:t>
              </a:r>
              <a:endParaRPr sz="18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LYSO Crystal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20*20 cells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3cm*3cm*7cm / cell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60cm*60cm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7cm ~ 6.5X0 in Z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3"/>
          <p:cNvGrpSpPr/>
          <p:nvPr/>
        </p:nvGrpSpPr>
        <p:grpSpPr>
          <a:xfrm>
            <a:off x="4363204" y="3132520"/>
            <a:ext cx="4738971" cy="3336330"/>
            <a:chOff x="4390128" y="3210863"/>
            <a:chExt cx="4738971" cy="3336330"/>
          </a:xfrm>
        </p:grpSpPr>
        <p:pic>
          <p:nvPicPr>
            <p:cNvPr id="69" name="Google Shape;6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48592" y="3210863"/>
              <a:ext cx="3966190" cy="225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3"/>
            <p:cNvSpPr txBox="1"/>
            <p:nvPr/>
          </p:nvSpPr>
          <p:spPr>
            <a:xfrm>
              <a:off x="4390128" y="5346864"/>
              <a:ext cx="473897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HCAL : sampling calorimeter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layer = steel + scintillator tile + SiPM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64 layers, 8 slice/layer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AutoNum type="arabicPeriod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65cm in X, 60cm in Y, 163cm in 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356142" y="2420888"/>
            <a:ext cx="3990738" cy="2207543"/>
            <a:chOff x="154963" y="2586107"/>
            <a:chExt cx="3990738" cy="2207543"/>
          </a:xfrm>
        </p:grpSpPr>
        <p:pic>
          <p:nvPicPr>
            <p:cNvPr id="72" name="Google Shape;7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9512" y="2586107"/>
              <a:ext cx="3966189" cy="220754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73" name="Google Shape;73;p3"/>
            <p:cNvSpPr txBox="1"/>
            <p:nvPr/>
          </p:nvSpPr>
          <p:spPr>
            <a:xfrm>
              <a:off x="2838117" y="4005064"/>
              <a:ext cx="13075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Beam line</a:t>
              </a:r>
              <a:endPara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 txBox="1"/>
            <p:nvPr/>
          </p:nvSpPr>
          <p:spPr>
            <a:xfrm>
              <a:off x="154963" y="2660439"/>
              <a:ext cx="25108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ZDC = ECAL + HCAL</a:t>
              </a:r>
              <a:endParaRPr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" name="Google Shape;75;p3"/>
          <p:cNvCxnSpPr>
            <a:cxnSpLocks/>
          </p:cNvCxnSpPr>
          <p:nvPr/>
        </p:nvCxnSpPr>
        <p:spPr>
          <a:xfrm flipV="1">
            <a:off x="1312593" y="1756964"/>
            <a:ext cx="3763463" cy="1825822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7" name="Google Shape;77;p3"/>
          <p:cNvCxnSpPr>
            <a:cxnSpLocks/>
          </p:cNvCxnSpPr>
          <p:nvPr/>
        </p:nvCxnSpPr>
        <p:spPr>
          <a:xfrm>
            <a:off x="1985339" y="4154045"/>
            <a:ext cx="2522012" cy="1114476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E8134-C974-CD26-8EE8-913779D6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A8F8E-3686-497D-8624-F12368C0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4800" dirty="0">
                <a:solidFill>
                  <a:schemeClr val="tx1"/>
                </a:solidFill>
                <a:cs typeface="Arial" panose="020B0604020202020204" pitchFamily="34" charset="0"/>
              </a:rPr>
              <a:t>ECAL Design (1)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4CB7D4-AC1A-4289-873C-263AFE7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766626-24AC-470C-9782-77CA8A0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6D3A09-8EEC-4338-8825-347E18DE0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" r="1489" b="4560"/>
          <a:stretch/>
        </p:blipFill>
        <p:spPr>
          <a:xfrm>
            <a:off x="179512" y="1357958"/>
            <a:ext cx="3744416" cy="2251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7A6E47D-1FBE-4472-A02B-D30B5582BCF3}"/>
              </a:ext>
            </a:extLst>
          </p:cNvPr>
          <p:cNvSpPr/>
          <p:nvPr/>
        </p:nvSpPr>
        <p:spPr>
          <a:xfrm>
            <a:off x="5384106" y="1526123"/>
            <a:ext cx="2573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LYSO Crystal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20*20 cells 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3cm*3cm*7cm / cell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60cm*60cm</a:t>
            </a:r>
            <a:endParaRPr lang="en-US" altLang="zh-TW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7cm ~ 6.5X0 in Z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93389F-8632-40F6-B3F8-C71FC81C686F}"/>
              </a:ext>
            </a:extLst>
          </p:cNvPr>
          <p:cNvSpPr/>
          <p:nvPr/>
        </p:nvSpPr>
        <p:spPr>
          <a:xfrm>
            <a:off x="323528" y="978143"/>
            <a:ext cx="408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Crystal ECAL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(epic_zdc_lyso_sipm.xml)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7FB726F-156B-4ECF-8C36-5A2D4097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" y="3843879"/>
            <a:ext cx="4157510" cy="252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45C47F-5B41-4032-8F17-53A71632E077}"/>
              </a:ext>
            </a:extLst>
          </p:cNvPr>
          <p:cNvSpPr txBox="1"/>
          <p:nvPr/>
        </p:nvSpPr>
        <p:spPr>
          <a:xfrm>
            <a:off x="4210300" y="4239452"/>
            <a:ext cx="4856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20 pad layer, No pixel layer</a:t>
            </a:r>
            <a:endParaRPr lang="en-US" altLang="zh-TW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20 layers “PAD” </a:t>
            </a:r>
            <a:r>
              <a:rPr lang="en-US" altLang="zh-TW" sz="1600" b="1" dirty="0" err="1"/>
              <a:t>Wsi</a:t>
            </a:r>
            <a:r>
              <a:rPr lang="en-US" altLang="zh-TW" sz="1600" b="1" dirty="0"/>
              <a:t> (no Pixel layer)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1 layer = W (3.5mm) + glue (0.11um, G10) + Si pad (320mm, Si) + glue (0.11um, G10) + PCB (1.6mm, PET) + Air (1mm)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Si pad = 1cm*1cm =&gt; </a:t>
            </a:r>
            <a:r>
              <a:rPr lang="en-US" altLang="zh-TW" sz="1600" b="1" u="sng" dirty="0"/>
              <a:t>60 pads / layer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66CFE9-6B92-4102-ABD9-3F6CA2A00CFB}"/>
              </a:ext>
            </a:extLst>
          </p:cNvPr>
          <p:cNvSpPr/>
          <p:nvPr/>
        </p:nvSpPr>
        <p:spPr>
          <a:xfrm>
            <a:off x="-164169" y="3604612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1600" b="1" dirty="0" err="1">
                <a:solidFill>
                  <a:srgbClr val="0000FF"/>
                </a:solidFill>
              </a:rPr>
              <a:t>Wsi</a:t>
            </a:r>
            <a:r>
              <a:rPr lang="en-US" altLang="zh-TW" sz="1600" b="1" dirty="0">
                <a:solidFill>
                  <a:srgbClr val="0000FF"/>
                </a:solidFill>
              </a:rPr>
              <a:t> w/ </a:t>
            </a:r>
            <a:r>
              <a:rPr lang="en-US" altLang="zh-TW" sz="1600" b="1" u="sng" dirty="0">
                <a:solidFill>
                  <a:srgbClr val="0000FF"/>
                </a:solidFill>
              </a:rPr>
              <a:t>low granularity </a:t>
            </a:r>
            <a:r>
              <a:rPr lang="en-US" altLang="zh-TW" sz="1600" b="1" dirty="0">
                <a:solidFill>
                  <a:srgbClr val="0000FF"/>
                </a:solidFill>
              </a:rPr>
              <a:t>(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epic_zdc_wsi_sipm.xml</a:t>
            </a:r>
            <a:r>
              <a:rPr lang="en-US" altLang="zh-TW" sz="1600" b="1" dirty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altLang="zh-TW" sz="1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1FBCFE-7EA1-2CDC-7A34-12C15388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9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EAC6DFC3-4645-467C-AEE3-8E8A2936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kumimoji="0" lang="en-US" altLang="zh-TW" dirty="0">
                <a:solidFill>
                  <a:schemeClr val="tx1"/>
                </a:solidFill>
                <a:cs typeface="Arial" panose="020B0604020202020204" pitchFamily="34" charset="0"/>
              </a:rPr>
              <a:t>ECAL Design (2)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3F53D60-ED1C-4B55-A2AF-49C76EAE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33E08D-BF81-46A1-A950-8FB2E8B8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0C515E-D0CD-4124-A022-B403D6EB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0" y="1155261"/>
            <a:ext cx="3692024" cy="23163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32C0118-6BFB-4C43-8765-2F862B06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7" y="4302648"/>
            <a:ext cx="3692024" cy="22336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325C065-DC62-4508-9039-4A15D0406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85"/>
          <a:stretch/>
        </p:blipFill>
        <p:spPr>
          <a:xfrm>
            <a:off x="4848642" y="4276644"/>
            <a:ext cx="3651808" cy="21379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D0F43D8-C520-45E8-90C5-706F17A6D085}"/>
              </a:ext>
            </a:extLst>
          </p:cNvPr>
          <p:cNvSpPr/>
          <p:nvPr/>
        </p:nvSpPr>
        <p:spPr>
          <a:xfrm>
            <a:off x="4885393" y="916033"/>
            <a:ext cx="3225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granuarity1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hg1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(3, 6, 9)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56FC41-509B-4CCA-ABD3-66EA1F098FE8}"/>
              </a:ext>
            </a:extLst>
          </p:cNvPr>
          <p:cNvSpPr/>
          <p:nvPr/>
        </p:nvSpPr>
        <p:spPr>
          <a:xfrm>
            <a:off x="261429" y="3429000"/>
            <a:ext cx="351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granuarity2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hg2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: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(4, 8, 12)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9A1BDE-6EFC-4186-9FBB-A495FBA928A4}"/>
              </a:ext>
            </a:extLst>
          </p:cNvPr>
          <p:cNvSpPr/>
          <p:nvPr/>
        </p:nvSpPr>
        <p:spPr>
          <a:xfrm>
            <a:off x="4983790" y="3471651"/>
            <a:ext cx="3516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600" b="1" dirty="0" err="1">
                <a:solidFill>
                  <a:srgbClr val="0000FF"/>
                </a:solidFill>
                <a:cs typeface="Arial" panose="020B0604020202020204" pitchFamily="34" charset="0"/>
              </a:rPr>
              <a:t>WSi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 w/ </a:t>
            </a:r>
            <a:r>
              <a:rPr kumimoji="0" lang="en-US" altLang="zh-TW" sz="1600" b="1" u="sng" dirty="0">
                <a:solidFill>
                  <a:srgbClr val="0000FF"/>
                </a:solidFill>
                <a:cs typeface="Arial" panose="020B0604020202020204" pitchFamily="34" charset="0"/>
              </a:rPr>
              <a:t>high granuarity2 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(epic_zdc_wsi_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hg3</a:t>
            </a:r>
            <a:r>
              <a:rPr kumimoji="0" lang="en-US" altLang="zh-TW" sz="1600" b="1" dirty="0">
                <a:solidFill>
                  <a:srgbClr val="0000FF"/>
                </a:solidFill>
                <a:cs typeface="Arial" panose="020B0604020202020204" pitchFamily="34" charset="0"/>
              </a:rPr>
              <a:t>_sipm.xml) 17 pad + </a:t>
            </a:r>
            <a:r>
              <a:rPr kumimoji="0" lang="en-US" altLang="zh-TW" sz="1600" b="1" dirty="0">
                <a:solidFill>
                  <a:srgbClr val="FF0000"/>
                </a:solidFill>
                <a:cs typeface="Arial" panose="020B0604020202020204" pitchFamily="34" charset="0"/>
              </a:rPr>
              <a:t>3 pixel (5, 10, 15) 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400069D-FC79-401F-BF03-B707E12F8361}"/>
              </a:ext>
            </a:extLst>
          </p:cNvPr>
          <p:cNvSpPr/>
          <p:nvPr/>
        </p:nvSpPr>
        <p:spPr>
          <a:xfrm>
            <a:off x="4211960" y="175243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20 layer = 17 layers “PAD” Si + 3 layer “Pixel” 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1 layer = </a:t>
            </a:r>
            <a:r>
              <a:rPr lang="en-US" altLang="zh-TW" sz="1400" b="1" dirty="0">
                <a:solidFill>
                  <a:srgbClr val="FF0000"/>
                </a:solidFill>
              </a:rPr>
              <a:t>W (3.5mm) </a:t>
            </a:r>
            <a:r>
              <a:rPr lang="en-US" altLang="zh-TW" sz="1400" b="1" dirty="0"/>
              <a:t>+ glue (0.11um, G10) + </a:t>
            </a:r>
            <a:r>
              <a:rPr lang="en-US" altLang="zh-TW" sz="1400" b="1" dirty="0">
                <a:solidFill>
                  <a:srgbClr val="0000FF"/>
                </a:solidFill>
              </a:rPr>
              <a:t>Si pad/pixel (320mm/300mm, Si) </a:t>
            </a:r>
            <a:r>
              <a:rPr lang="en-US" altLang="zh-TW" sz="1400" b="1" dirty="0"/>
              <a:t>+ glue (0.11um, G10) + PCB (1.6mm, PET) + Air (1mm)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Si pad : 1cm*1cm, 3600 pads /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Si pixel : 0.5mm* 0.5mm, 1,440,000 pixel /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783D3-FCF6-C1A2-1888-1D7DD02E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269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ADC3B72A-13DC-462A-86D7-93C03218D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u="sng" dirty="0"/>
              <a:t>Crystal ECAL + Sampling HCAL</a:t>
            </a:r>
          </a:p>
          <a:p>
            <a:r>
              <a:rPr lang="en-US" altLang="zh-TW" b="1" dirty="0"/>
              <a:t>Code mainly developed by </a:t>
            </a:r>
            <a:r>
              <a:rPr lang="en-US" altLang="zh-TW" b="1" u="sng" dirty="0" err="1"/>
              <a:t>Shima</a:t>
            </a:r>
            <a:r>
              <a:rPr lang="en-US" altLang="zh-TW" b="1" u="sng" dirty="0"/>
              <a:t> and Po-Ju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BCB13ABB-BC7A-49EA-8CF4-5B1E79E0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Analyze MC to get </a:t>
            </a:r>
            <a:br>
              <a:rPr lang="en-US" altLang="zh-TW" sz="4000" dirty="0"/>
            </a:br>
            <a:r>
              <a:rPr lang="en-US" altLang="zh-TW" sz="4000" u="sng" dirty="0"/>
              <a:t>energy resolution</a:t>
            </a:r>
            <a:endParaRPr lang="zh-TW" altLang="en-US" sz="4000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BC7BF2-1EA3-4B91-A202-E0F3F4E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B02181-3EB3-46F7-8981-03E42C0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36E6C-2E4F-DEE8-B7A2-C8F1590B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25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C038B-C5A9-400F-B210-3F6E7733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Relocate Detector and Beam Position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8E8FDE-F75A-401A-A303-507AF88F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6F6557-9D31-46F4-AE73-C09B2895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FB8F628-5414-40F9-BDDC-E108E04AB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2" t="36430" r="315"/>
          <a:stretch/>
        </p:blipFill>
        <p:spPr>
          <a:xfrm>
            <a:off x="25704" y="3179210"/>
            <a:ext cx="3285127" cy="19638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56D34C6-F744-4944-A95F-13AAC3C7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2" t="6895" b="5509"/>
          <a:stretch/>
        </p:blipFill>
        <p:spPr>
          <a:xfrm>
            <a:off x="18091" y="1335452"/>
            <a:ext cx="3205763" cy="1849519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D32F3A3E-EFAA-4716-A99B-27573CDDB04A}"/>
              </a:ext>
            </a:extLst>
          </p:cNvPr>
          <p:cNvGrpSpPr/>
          <p:nvPr/>
        </p:nvGrpSpPr>
        <p:grpSpPr>
          <a:xfrm>
            <a:off x="3354220" y="1307859"/>
            <a:ext cx="5688632" cy="1240124"/>
            <a:chOff x="1403648" y="3544455"/>
            <a:chExt cx="6732240" cy="145722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CDD9695-E9F3-4F56-93AB-E8937000C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8" y="3544455"/>
              <a:ext cx="6732240" cy="1457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BE585D9-BA12-482D-95EE-BEBA87CE9B21}"/>
                </a:ext>
              </a:extLst>
            </p:cNvPr>
            <p:cNvSpPr/>
            <p:nvPr/>
          </p:nvSpPr>
          <p:spPr>
            <a:xfrm>
              <a:off x="1420146" y="4241833"/>
              <a:ext cx="6536230" cy="2804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0FEFA64-E835-460B-9AF9-0700D347B420}"/>
                </a:ext>
              </a:extLst>
            </p:cNvPr>
            <p:cNvSpPr/>
            <p:nvPr/>
          </p:nvSpPr>
          <p:spPr>
            <a:xfrm>
              <a:off x="1423013" y="4743484"/>
              <a:ext cx="6536230" cy="1129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79E7CE4-7D14-4897-B127-55E015C7557F}"/>
              </a:ext>
            </a:extLst>
          </p:cNvPr>
          <p:cNvGrpSpPr/>
          <p:nvPr/>
        </p:nvGrpSpPr>
        <p:grpSpPr>
          <a:xfrm>
            <a:off x="3354221" y="3311778"/>
            <a:ext cx="5688632" cy="1364669"/>
            <a:chOff x="2393951" y="4882636"/>
            <a:chExt cx="6536230" cy="1622891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C1B21C2-5C5F-41E5-A950-80A675594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3951" y="4882636"/>
              <a:ext cx="6536230" cy="16228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C3ED0EF-511A-45B6-8D0E-7C11D950AFBF}"/>
                </a:ext>
              </a:extLst>
            </p:cNvPr>
            <p:cNvSpPr/>
            <p:nvPr/>
          </p:nvSpPr>
          <p:spPr>
            <a:xfrm>
              <a:off x="2479590" y="5617474"/>
              <a:ext cx="6414079" cy="3318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7FAF098-22FE-4932-AE97-8F292F7F065A}"/>
                </a:ext>
              </a:extLst>
            </p:cNvPr>
            <p:cNvSpPr/>
            <p:nvPr/>
          </p:nvSpPr>
          <p:spPr>
            <a:xfrm>
              <a:off x="2479590" y="6205036"/>
              <a:ext cx="6450591" cy="1404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C04C9C06-707C-4FF0-985F-E2BA1C660E68}"/>
              </a:ext>
            </a:extLst>
          </p:cNvPr>
          <p:cNvSpPr/>
          <p:nvPr/>
        </p:nvSpPr>
        <p:spPr>
          <a:xfrm>
            <a:off x="5886235" y="2724821"/>
            <a:ext cx="310172" cy="37189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68DBBB1-39FD-47CB-9C27-8F339B8B5814}"/>
              </a:ext>
            </a:extLst>
          </p:cNvPr>
          <p:cNvSpPr txBox="1"/>
          <p:nvPr/>
        </p:nvSpPr>
        <p:spPr>
          <a:xfrm>
            <a:off x="18091" y="8866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Put detector straight along z-</a:t>
            </a:r>
            <a:r>
              <a:rPr lang="en-US" altLang="zh-TW" dirty="0" err="1">
                <a:solidFill>
                  <a:srgbClr val="FF0000"/>
                </a:solidFill>
              </a:rPr>
              <a:t>dir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23EAEB-626D-40FA-8F60-2EB309C0FBDE}"/>
              </a:ext>
            </a:extLst>
          </p:cNvPr>
          <p:cNvSpPr txBox="1"/>
          <p:nvPr/>
        </p:nvSpPr>
        <p:spPr>
          <a:xfrm>
            <a:off x="107504" y="5202449"/>
            <a:ext cx="79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Shoot beam to center of ZDC crystal (shift 15mm in both x and y directions)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5EB3B35-7E89-4810-AC8B-57DBAA2CADB4}"/>
              </a:ext>
            </a:extLst>
          </p:cNvPr>
          <p:cNvSpPr txBox="1"/>
          <p:nvPr/>
        </p:nvSpPr>
        <p:spPr>
          <a:xfrm>
            <a:off x="985515" y="5691750"/>
            <a:ext cx="6898853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1GeV-40GeV </a:t>
            </a:r>
            <a:r>
              <a:rPr lang="en-US" altLang="zh-TW" b="1" u="sng" dirty="0">
                <a:solidFill>
                  <a:srgbClr val="FF0000"/>
                </a:solidFill>
              </a:rPr>
              <a:t>gamma</a:t>
            </a:r>
            <a:r>
              <a:rPr lang="en-US" altLang="zh-TW" b="1" u="sng" dirty="0"/>
              <a:t> pencil beams </a:t>
            </a:r>
            <a:r>
              <a:rPr lang="en-US" altLang="zh-TW" dirty="0"/>
              <a:t>shoot to the center of crystal and the detector is put </a:t>
            </a:r>
            <a:r>
              <a:rPr lang="en-US" altLang="zh-TW" b="1" u="sng" dirty="0"/>
              <a:t>straight in order to simplify the case.</a:t>
            </a:r>
            <a:endParaRPr lang="zh-TW" altLang="en-US" b="1" u="sn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E64D-355E-B5B9-9800-57FFF4A5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972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48B24FB-0B54-42FC-8662-A1AC53BF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1342144"/>
            <a:ext cx="9144000" cy="214194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1011B5-CB0E-4040-8AF1-FAA6AF31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C2EC5EB-4FE8-4CC3-9075-B624ADA9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2026/01/12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BDA753-EE80-4A35-8095-32B9A5A4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CE18757-5CBA-4428-BA65-4FDC4630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30"/>
          <a:stretch/>
        </p:blipFill>
        <p:spPr>
          <a:xfrm>
            <a:off x="10726" y="3896849"/>
            <a:ext cx="9144000" cy="234046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6060801-C9BF-4B95-8B13-BD37EABB340B}"/>
              </a:ext>
            </a:extLst>
          </p:cNvPr>
          <p:cNvSpPr txBox="1"/>
          <p:nvPr/>
        </p:nvSpPr>
        <p:spPr>
          <a:xfrm>
            <a:off x="0" y="9303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Before energy regression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7876829-5756-4A3D-8330-76FFD1C0C82C}"/>
              </a:ext>
            </a:extLst>
          </p:cNvPr>
          <p:cNvSpPr txBox="1"/>
          <p:nvPr/>
        </p:nvSpPr>
        <p:spPr>
          <a:xfrm>
            <a:off x="0" y="3500901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After energy regression (linear regression, </a:t>
            </a:r>
            <a:r>
              <a:rPr lang="es-ES" altLang="zh-TW" dirty="0">
                <a:solidFill>
                  <a:srgbClr val="FF0000"/>
                </a:solidFill>
              </a:rPr>
              <a:t>1 = p0 + p1*ECAL + p2*HCAL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169C56E-FD57-4EDD-A63A-1FC457AAE833}"/>
              </a:ext>
            </a:extLst>
          </p:cNvPr>
          <p:cNvSpPr txBox="1"/>
          <p:nvPr/>
        </p:nvSpPr>
        <p:spPr>
          <a:xfrm>
            <a:off x="1716332" y="2879413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383995B-6289-4A56-92E8-450AC7BCBC13}"/>
              </a:ext>
            </a:extLst>
          </p:cNvPr>
          <p:cNvSpPr txBox="1"/>
          <p:nvPr/>
        </p:nvSpPr>
        <p:spPr>
          <a:xfrm>
            <a:off x="4663290" y="2879413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70B2FA-A077-4E6E-B3E1-A634C995A0EB}"/>
              </a:ext>
            </a:extLst>
          </p:cNvPr>
          <p:cNvSpPr txBox="1"/>
          <p:nvPr/>
        </p:nvSpPr>
        <p:spPr>
          <a:xfrm>
            <a:off x="6633982" y="2879413"/>
            <a:ext cx="17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+ HCAL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565AB86-A338-4D99-85F0-C4FB2BD16003}"/>
              </a:ext>
            </a:extLst>
          </p:cNvPr>
          <p:cNvSpPr txBox="1"/>
          <p:nvPr/>
        </p:nvSpPr>
        <p:spPr>
          <a:xfrm>
            <a:off x="1745708" y="5661248"/>
            <a:ext cx="9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91FE43-10DF-4D87-9CE3-1B38A4E8A65E}"/>
              </a:ext>
            </a:extLst>
          </p:cNvPr>
          <p:cNvSpPr txBox="1"/>
          <p:nvPr/>
        </p:nvSpPr>
        <p:spPr>
          <a:xfrm>
            <a:off x="4692666" y="5661248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HCAL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4FE0BB-26C2-40BB-B206-779A2789443B}"/>
              </a:ext>
            </a:extLst>
          </p:cNvPr>
          <p:cNvSpPr txBox="1"/>
          <p:nvPr/>
        </p:nvSpPr>
        <p:spPr>
          <a:xfrm>
            <a:off x="6761616" y="5671734"/>
            <a:ext cx="17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ECAL + HCAL</a:t>
            </a:r>
            <a:endParaRPr lang="zh-TW" alt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BBAD-7526-DAA9-3360-4CCDD595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/22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24011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25296</TotalTime>
  <Words>1845</Words>
  <Application>Microsoft Office PowerPoint</Application>
  <PresentationFormat>如螢幕大小 (4:3)</PresentationFormat>
  <Paragraphs>408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ＭＳ Ｐゴシック</vt:lpstr>
      <vt:lpstr>Noto Sans Symbols</vt:lpstr>
      <vt:lpstr>新細明體</vt:lpstr>
      <vt:lpstr>Arial</vt:lpstr>
      <vt:lpstr>Calibri</vt:lpstr>
      <vt:lpstr>Symbol</vt:lpstr>
      <vt:lpstr>Times New Roman</vt:lpstr>
      <vt:lpstr>標準デザイン</vt:lpstr>
      <vt:lpstr>ZDC MC Simulation 20260112</vt:lpstr>
      <vt:lpstr>Goal </vt:lpstr>
      <vt:lpstr>ECAL Versions</vt:lpstr>
      <vt:lpstr>Official ZDC Design : Crystal ECAL + HCAL</vt:lpstr>
      <vt:lpstr>ECAL Design (1)</vt:lpstr>
      <vt:lpstr>ECAL Design (2)</vt:lpstr>
      <vt:lpstr>Analyze MC to get  energy resolution</vt:lpstr>
      <vt:lpstr>Relocate Detector and Beam Position</vt:lpstr>
      <vt:lpstr>Energy Dump </vt:lpstr>
      <vt:lpstr>Fit Reconstructed Energy </vt:lpstr>
      <vt:lpstr>Energy Resolution for Gamma</vt:lpstr>
      <vt:lpstr>Analyze MC to get  position resolution</vt:lpstr>
      <vt:lpstr>Strategy to Access Position Resolution </vt:lpstr>
      <vt:lpstr>Hit Distribution of ECAL (1000 evts) </vt:lpstr>
      <vt:lpstr>Hit Distribution of HCAL (1000 evts) </vt:lpstr>
      <vt:lpstr>ECAL : Hits in XZ and YZ (evt#0) </vt:lpstr>
      <vt:lpstr>HCAL : Hits in XY (evt#0) </vt:lpstr>
      <vt:lpstr>HCAL : Fit pol1 (evt#0)</vt:lpstr>
      <vt:lpstr>Residual @ Weighted-Z position  (Only HCAL Included in Track Reconstruction)</vt:lpstr>
      <vt:lpstr>Position Resolution and Shift</vt:lpstr>
      <vt:lpstr>Track Reconstruction is Difficult  for Low Energy Beam </vt:lpstr>
      <vt:lpstr>Neutron Beam Pencil @ (-15, -15, z) {10, 20, 50, 100, 200, 300} GeV</vt:lpstr>
      <vt:lpstr>Energy Dump </vt:lpstr>
      <vt:lpstr>Energy Regression/Resolution</vt:lpstr>
      <vt:lpstr>Nhits VS Energy  (1 fill = 1 per Layer, 1000 evts)</vt:lpstr>
      <vt:lpstr>Track Reconstruction (evt#0, XZ)</vt:lpstr>
      <vt:lpstr>Track Reconstruction (evt#0, YZ)</vt:lpstr>
      <vt:lpstr>Residual Layer by Layer @ 1GeV</vt:lpstr>
      <vt:lpstr>Residual Layer by Layer @ 300GeV</vt:lpstr>
      <vt:lpstr>Residual @ Weighted-Z, XZ Plan</vt:lpstr>
      <vt:lpstr>Residual @ Weighted-Z, YZ Plan</vt:lpstr>
      <vt:lpstr>Mean (Bias) and Sigma (Position Resolution)  of Residual</vt:lpstr>
      <vt:lpstr>Mean (Bias) and Sigma (Position Resolution)  of Residual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706</cp:revision>
  <dcterms:created xsi:type="dcterms:W3CDTF">2018-07-15T10:16:04Z</dcterms:created>
  <dcterms:modified xsi:type="dcterms:W3CDTF">2026-01-15T06:02:34Z</dcterms:modified>
</cp:coreProperties>
</file>