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71" r:id="rId2"/>
    <p:sldId id="507" r:id="rId3"/>
    <p:sldId id="510" r:id="rId4"/>
    <p:sldId id="511" r:id="rId5"/>
    <p:sldId id="513" r:id="rId6"/>
    <p:sldId id="512" r:id="rId7"/>
    <p:sldId id="514" r:id="rId8"/>
    <p:sldId id="515" r:id="rId9"/>
    <p:sldId id="517" r:id="rId10"/>
    <p:sldId id="518" r:id="rId11"/>
    <p:sldId id="519" r:id="rId12"/>
    <p:sldId id="523" r:id="rId13"/>
    <p:sldId id="522" r:id="rId14"/>
    <p:sldId id="524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657F21D-AA4B-413E-BD66-0F5B3630587F}">
          <p14:sldIdLst>
            <p14:sldId id="371"/>
          </p14:sldIdLst>
        </p14:section>
        <p14:section name="未命名的章節" id="{8F803CA3-E7B0-4672-B613-CF8E620718B2}">
          <p14:sldIdLst>
            <p14:sldId id="507"/>
            <p14:sldId id="510"/>
            <p14:sldId id="511"/>
            <p14:sldId id="513"/>
            <p14:sldId id="512"/>
            <p14:sldId id="514"/>
            <p14:sldId id="515"/>
            <p14:sldId id="517"/>
            <p14:sldId id="518"/>
            <p14:sldId id="519"/>
            <p14:sldId id="523"/>
            <p14:sldId id="522"/>
            <p14:sldId id="5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yhsieh" initials="c" lastIdx="1" clrIdx="0">
    <p:extLst>
      <p:ext uri="{19B8F6BF-5375-455C-9EA6-DF929625EA0E}">
        <p15:presenceInfo xmlns:p15="http://schemas.microsoft.com/office/powerpoint/2012/main" userId="d6fdee9dde43dc1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CC"/>
    <a:srgbClr val="0000FF"/>
    <a:srgbClr val="FF00FF"/>
    <a:srgbClr val="FFCCFF"/>
    <a:srgbClr val="99CCFF"/>
    <a:srgbClr val="FF9900"/>
    <a:srgbClr val="3399FF"/>
    <a:srgbClr val="99FF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69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/22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/22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/22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ZDC</a:t>
            </a:r>
            <a:r>
              <a:rPr lang="zh-TW" altLang="en-US" sz="3600" dirty="0"/>
              <a:t> </a:t>
            </a:r>
            <a:r>
              <a:rPr lang="en-US" altLang="zh-TW" sz="3600" dirty="0"/>
              <a:t>MC</a:t>
            </a:r>
            <a:r>
              <a:rPr lang="zh-TW" altLang="en-US" sz="3600" dirty="0"/>
              <a:t> </a:t>
            </a:r>
            <a:r>
              <a:rPr lang="en-US" altLang="zh-TW" sz="3600" dirty="0"/>
              <a:t>Simulation</a:t>
            </a:r>
            <a:br>
              <a:rPr lang="en-US" altLang="zh-TW" sz="3600" dirty="0"/>
            </a:br>
            <a:r>
              <a:rPr lang="en-US" altLang="zh-TW" sz="3600" dirty="0"/>
              <a:t>20260112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3538D9C-D820-4D86-BC65-40BB0927CE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2" y="116632"/>
            <a:ext cx="1584176" cy="15841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B96C3A-50FF-79A6-A20C-0C3391C53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/22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BE8835-B202-46EA-B8F7-AF5BE1433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Residual Layer by Layer @ 40 GeV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8E4BECE-E157-41CA-BC72-C1637425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02C7554-B2DF-46BB-802B-4E8E35AB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6299D4E-47B2-4C07-88BC-177FD08A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10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665F448-EC0E-4A39-A021-59C9577429C8}"/>
              </a:ext>
            </a:extLst>
          </p:cNvPr>
          <p:cNvSpPr txBox="1"/>
          <p:nvPr/>
        </p:nvSpPr>
        <p:spPr>
          <a:xfrm>
            <a:off x="251520" y="114909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@XZ</a:t>
            </a:r>
            <a:endParaRPr lang="zh-TW" altLang="en-US" b="1" dirty="0"/>
          </a:p>
        </p:txBody>
      </p:sp>
      <p:pic>
        <p:nvPicPr>
          <p:cNvPr id="6" name="內容版面配置區 5">
            <a:extLst>
              <a:ext uri="{FF2B5EF4-FFF2-40B4-BE49-F238E27FC236}">
                <a16:creationId xmlns:a16="http://schemas.microsoft.com/office/drawing/2014/main" id="{97982FF0-2532-48F2-8362-CA6880F36A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86472"/>
            <a:ext cx="9128125" cy="427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329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>
            <a:extLst>
              <a:ext uri="{FF2B5EF4-FFF2-40B4-BE49-F238E27FC236}">
                <a16:creationId xmlns:a16="http://schemas.microsoft.com/office/drawing/2014/main" id="{A203C678-7EB5-4684-A253-C56C193A03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0" r="50149"/>
          <a:stretch/>
        </p:blipFill>
        <p:spPr>
          <a:xfrm>
            <a:off x="6485527" y="2515628"/>
            <a:ext cx="2020782" cy="1727529"/>
          </a:xfrm>
          <a:prstGeom prst="rect">
            <a:avLst/>
          </a:prstGeom>
        </p:spPr>
      </p:pic>
      <p:pic>
        <p:nvPicPr>
          <p:cNvPr id="41" name="圖片 40">
            <a:extLst>
              <a:ext uri="{FF2B5EF4-FFF2-40B4-BE49-F238E27FC236}">
                <a16:creationId xmlns:a16="http://schemas.microsoft.com/office/drawing/2014/main" id="{F11D12C4-31C4-4FDD-95C7-68367CA33A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180"/>
          <a:stretch/>
        </p:blipFill>
        <p:spPr>
          <a:xfrm>
            <a:off x="6485526" y="895258"/>
            <a:ext cx="2008334" cy="1772816"/>
          </a:xfrm>
          <a:prstGeom prst="rect">
            <a:avLst/>
          </a:prstGeom>
        </p:spPr>
      </p:pic>
      <p:pic>
        <p:nvPicPr>
          <p:cNvPr id="39" name="圖片 38">
            <a:extLst>
              <a:ext uri="{FF2B5EF4-FFF2-40B4-BE49-F238E27FC236}">
                <a16:creationId xmlns:a16="http://schemas.microsoft.com/office/drawing/2014/main" id="{B45C7C4F-842B-4DFE-83E7-21E78CACE6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2042"/>
          <a:stretch/>
        </p:blipFill>
        <p:spPr>
          <a:xfrm>
            <a:off x="686005" y="950009"/>
            <a:ext cx="1858352" cy="1688952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DE97A38-2E82-45FA-8BA6-8178B7C73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Residual @ Weighted-Z, XZ Plan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68ECCF6-85E9-410C-8C32-501910837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7FC09B3-DAF2-4384-9924-818EC00B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09FD32D-EC9B-4994-BD58-45B66DEC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11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7FF5769A-3080-4B40-B466-BA4450ABEE96}"/>
              </a:ext>
            </a:extLst>
          </p:cNvPr>
          <p:cNvSpPr txBox="1"/>
          <p:nvPr/>
        </p:nvSpPr>
        <p:spPr>
          <a:xfrm>
            <a:off x="884788" y="111863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8B190A87-B458-4358-AF8D-DB5CC7B16F76}"/>
              </a:ext>
            </a:extLst>
          </p:cNvPr>
          <p:cNvSpPr txBox="1"/>
          <p:nvPr/>
        </p:nvSpPr>
        <p:spPr>
          <a:xfrm>
            <a:off x="6623112" y="112780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pic>
        <p:nvPicPr>
          <p:cNvPr id="40" name="圖片 39">
            <a:extLst>
              <a:ext uri="{FF2B5EF4-FFF2-40B4-BE49-F238E27FC236}">
                <a16:creationId xmlns:a16="http://schemas.microsoft.com/office/drawing/2014/main" id="{AA052DFD-9883-41E7-B529-0215E8B77E7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-292" r="51306" b="1"/>
          <a:stretch/>
        </p:blipFill>
        <p:spPr>
          <a:xfrm>
            <a:off x="3680428" y="886088"/>
            <a:ext cx="2006873" cy="1772816"/>
          </a:xfrm>
          <a:prstGeom prst="rect">
            <a:avLst/>
          </a:prstGeom>
        </p:spPr>
      </p:pic>
      <p:pic>
        <p:nvPicPr>
          <p:cNvPr id="42" name="圖片 41">
            <a:extLst>
              <a:ext uri="{FF2B5EF4-FFF2-40B4-BE49-F238E27FC236}">
                <a16:creationId xmlns:a16="http://schemas.microsoft.com/office/drawing/2014/main" id="{F6448FFE-85DE-4B08-B7C8-307842FF384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51297" b="330"/>
          <a:stretch/>
        </p:blipFill>
        <p:spPr>
          <a:xfrm>
            <a:off x="692069" y="2594359"/>
            <a:ext cx="1898180" cy="1688952"/>
          </a:xfrm>
          <a:prstGeom prst="rect">
            <a:avLst/>
          </a:prstGeom>
        </p:spPr>
      </p:pic>
      <p:pic>
        <p:nvPicPr>
          <p:cNvPr id="43" name="圖片 42">
            <a:extLst>
              <a:ext uri="{FF2B5EF4-FFF2-40B4-BE49-F238E27FC236}">
                <a16:creationId xmlns:a16="http://schemas.microsoft.com/office/drawing/2014/main" id="{ADE626B7-7DB1-4219-A8B1-9A3C36FF56A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-484" r="50173"/>
          <a:stretch/>
        </p:blipFill>
        <p:spPr>
          <a:xfrm>
            <a:off x="3693766" y="2557609"/>
            <a:ext cx="2014068" cy="1769172"/>
          </a:xfrm>
          <a:prstGeom prst="rect">
            <a:avLst/>
          </a:prstGeom>
        </p:spPr>
      </p:pic>
      <p:pic>
        <p:nvPicPr>
          <p:cNvPr id="45" name="圖片 44">
            <a:extLst>
              <a:ext uri="{FF2B5EF4-FFF2-40B4-BE49-F238E27FC236}">
                <a16:creationId xmlns:a16="http://schemas.microsoft.com/office/drawing/2014/main" id="{A67B9FDA-3BD1-43F6-B482-3E6AA025B22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-513" r="51026"/>
          <a:stretch/>
        </p:blipFill>
        <p:spPr>
          <a:xfrm>
            <a:off x="688148" y="4312595"/>
            <a:ext cx="2227925" cy="1952933"/>
          </a:xfrm>
          <a:prstGeom prst="rect">
            <a:avLst/>
          </a:prstGeom>
        </p:spPr>
      </p:pic>
      <p:pic>
        <p:nvPicPr>
          <p:cNvPr id="46" name="圖片 45">
            <a:extLst>
              <a:ext uri="{FF2B5EF4-FFF2-40B4-BE49-F238E27FC236}">
                <a16:creationId xmlns:a16="http://schemas.microsoft.com/office/drawing/2014/main" id="{93DC53A6-8256-4CE4-8AA6-53ADB46C46A9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-65" r="50699" b="-1"/>
          <a:stretch/>
        </p:blipFill>
        <p:spPr>
          <a:xfrm>
            <a:off x="3779912" y="4359991"/>
            <a:ext cx="2046187" cy="1769173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98D51935-5027-433E-9AB0-3E30EA831D7B}"/>
              </a:ext>
            </a:extLst>
          </p:cNvPr>
          <p:cNvSpPr txBox="1"/>
          <p:nvPr/>
        </p:nvSpPr>
        <p:spPr>
          <a:xfrm>
            <a:off x="3893899" y="113505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96B08F2F-52E9-465A-B518-FCF0D5D6E6FA}"/>
              </a:ext>
            </a:extLst>
          </p:cNvPr>
          <p:cNvSpPr txBox="1"/>
          <p:nvPr/>
        </p:nvSpPr>
        <p:spPr>
          <a:xfrm>
            <a:off x="884790" y="268936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2F423B6-BB5D-4E7C-9005-AA01C4136683}"/>
              </a:ext>
            </a:extLst>
          </p:cNvPr>
          <p:cNvSpPr txBox="1"/>
          <p:nvPr/>
        </p:nvSpPr>
        <p:spPr>
          <a:xfrm>
            <a:off x="3977356" y="269649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89C0C68-78B7-412A-89BC-5BE4C5718F4B}"/>
              </a:ext>
            </a:extLst>
          </p:cNvPr>
          <p:cNvSpPr txBox="1"/>
          <p:nvPr/>
        </p:nvSpPr>
        <p:spPr>
          <a:xfrm>
            <a:off x="6623112" y="272662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C61DE90A-F395-463A-BCDB-FDF70E95D2D1}"/>
              </a:ext>
            </a:extLst>
          </p:cNvPr>
          <p:cNvSpPr txBox="1"/>
          <p:nvPr/>
        </p:nvSpPr>
        <p:spPr>
          <a:xfrm>
            <a:off x="884789" y="449205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E9B53988-F42E-4CDB-8D3C-5C3EBCF40C64}"/>
              </a:ext>
            </a:extLst>
          </p:cNvPr>
          <p:cNvSpPr txBox="1"/>
          <p:nvPr/>
        </p:nvSpPr>
        <p:spPr>
          <a:xfrm>
            <a:off x="3951430" y="449205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2325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圖片 43">
            <a:extLst>
              <a:ext uri="{FF2B5EF4-FFF2-40B4-BE49-F238E27FC236}">
                <a16:creationId xmlns:a16="http://schemas.microsoft.com/office/drawing/2014/main" id="{A203C678-7EB5-4684-A253-C56C193A03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864" t="427" r="285" b="-208"/>
          <a:stretch/>
        </p:blipFill>
        <p:spPr>
          <a:xfrm>
            <a:off x="6485527" y="2515628"/>
            <a:ext cx="2020782" cy="1727529"/>
          </a:xfrm>
          <a:prstGeom prst="rect">
            <a:avLst/>
          </a:prstGeom>
        </p:spPr>
      </p:pic>
      <p:pic>
        <p:nvPicPr>
          <p:cNvPr id="41" name="圖片 40">
            <a:extLst>
              <a:ext uri="{FF2B5EF4-FFF2-40B4-BE49-F238E27FC236}">
                <a16:creationId xmlns:a16="http://schemas.microsoft.com/office/drawing/2014/main" id="{F11D12C4-31C4-4FDD-95C7-68367CA33A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514" t="517" r="666" b="-517"/>
          <a:stretch/>
        </p:blipFill>
        <p:spPr>
          <a:xfrm>
            <a:off x="6485526" y="895258"/>
            <a:ext cx="2008334" cy="1772816"/>
          </a:xfrm>
          <a:prstGeom prst="rect">
            <a:avLst/>
          </a:prstGeom>
        </p:spPr>
      </p:pic>
      <p:pic>
        <p:nvPicPr>
          <p:cNvPr id="39" name="圖片 38">
            <a:extLst>
              <a:ext uri="{FF2B5EF4-FFF2-40B4-BE49-F238E27FC236}">
                <a16:creationId xmlns:a16="http://schemas.microsoft.com/office/drawing/2014/main" id="{B45C7C4F-842B-4DFE-83E7-21E78CACE6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1410" t="2404" r="632" b="-2404"/>
          <a:stretch/>
        </p:blipFill>
        <p:spPr>
          <a:xfrm>
            <a:off x="686005" y="950009"/>
            <a:ext cx="1858352" cy="1688952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DE97A38-2E82-45FA-8BA6-8178B7C73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Residual @ Weighted-Z, YZ Plan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68ECCF6-85E9-410C-8C32-501910837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7FC09B3-DAF2-4384-9924-818EC00B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09FD32D-EC9B-4994-BD58-45B66DEC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12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7FF5769A-3080-4B40-B466-BA4450ABEE96}"/>
              </a:ext>
            </a:extLst>
          </p:cNvPr>
          <p:cNvSpPr txBox="1"/>
          <p:nvPr/>
        </p:nvSpPr>
        <p:spPr>
          <a:xfrm>
            <a:off x="884788" y="111863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8B190A87-B458-4358-AF8D-DB5CC7B16F76}"/>
              </a:ext>
            </a:extLst>
          </p:cNvPr>
          <p:cNvSpPr txBox="1"/>
          <p:nvPr/>
        </p:nvSpPr>
        <p:spPr>
          <a:xfrm>
            <a:off x="6623112" y="112780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pic>
        <p:nvPicPr>
          <p:cNvPr id="40" name="圖片 39">
            <a:extLst>
              <a:ext uri="{FF2B5EF4-FFF2-40B4-BE49-F238E27FC236}">
                <a16:creationId xmlns:a16="http://schemas.microsoft.com/office/drawing/2014/main" id="{AA052DFD-9883-41E7-B529-0215E8B77E7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1345" t="79" r="-39" b="-370"/>
          <a:stretch/>
        </p:blipFill>
        <p:spPr>
          <a:xfrm>
            <a:off x="3680428" y="886088"/>
            <a:ext cx="2006873" cy="1772816"/>
          </a:xfrm>
          <a:prstGeom prst="rect">
            <a:avLst/>
          </a:prstGeom>
        </p:spPr>
      </p:pic>
      <p:pic>
        <p:nvPicPr>
          <p:cNvPr id="42" name="圖片 41">
            <a:extLst>
              <a:ext uri="{FF2B5EF4-FFF2-40B4-BE49-F238E27FC236}">
                <a16:creationId xmlns:a16="http://schemas.microsoft.com/office/drawing/2014/main" id="{F6448FFE-85DE-4B08-B7C8-307842FF384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2475" t="-33" r="-1178" b="363"/>
          <a:stretch/>
        </p:blipFill>
        <p:spPr>
          <a:xfrm>
            <a:off x="692069" y="2594359"/>
            <a:ext cx="1898180" cy="1688952"/>
          </a:xfrm>
          <a:prstGeom prst="rect">
            <a:avLst/>
          </a:prstGeom>
        </p:spPr>
      </p:pic>
      <p:pic>
        <p:nvPicPr>
          <p:cNvPr id="43" name="圖片 42">
            <a:extLst>
              <a:ext uri="{FF2B5EF4-FFF2-40B4-BE49-F238E27FC236}">
                <a16:creationId xmlns:a16="http://schemas.microsoft.com/office/drawing/2014/main" id="{ADE626B7-7DB1-4219-A8B1-9A3C36FF56A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0330" t="-2088" r="-157" b="1602"/>
          <a:stretch/>
        </p:blipFill>
        <p:spPr>
          <a:xfrm>
            <a:off x="3693766" y="2557609"/>
            <a:ext cx="2014068" cy="1769172"/>
          </a:xfrm>
          <a:prstGeom prst="rect">
            <a:avLst/>
          </a:prstGeom>
        </p:spPr>
      </p:pic>
      <p:pic>
        <p:nvPicPr>
          <p:cNvPr id="45" name="圖片 44">
            <a:extLst>
              <a:ext uri="{FF2B5EF4-FFF2-40B4-BE49-F238E27FC236}">
                <a16:creationId xmlns:a16="http://schemas.microsoft.com/office/drawing/2014/main" id="{A67B9FDA-3BD1-43F6-B482-3E6AA025B22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51467" t="-2439" r="-441" b="1927"/>
          <a:stretch/>
        </p:blipFill>
        <p:spPr>
          <a:xfrm>
            <a:off x="688148" y="4312595"/>
            <a:ext cx="2227925" cy="1952933"/>
          </a:xfrm>
          <a:prstGeom prst="rect">
            <a:avLst/>
          </a:prstGeom>
        </p:spPr>
      </p:pic>
      <p:pic>
        <p:nvPicPr>
          <p:cNvPr id="46" name="圖片 45">
            <a:extLst>
              <a:ext uri="{FF2B5EF4-FFF2-40B4-BE49-F238E27FC236}">
                <a16:creationId xmlns:a16="http://schemas.microsoft.com/office/drawing/2014/main" id="{93DC53A6-8256-4CE4-8AA6-53ADB46C46A9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52397" t="301" r="-1698" b="-367"/>
          <a:stretch/>
        </p:blipFill>
        <p:spPr>
          <a:xfrm>
            <a:off x="3779912" y="4359991"/>
            <a:ext cx="2046187" cy="1769173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98D51935-5027-433E-9AB0-3E30EA831D7B}"/>
              </a:ext>
            </a:extLst>
          </p:cNvPr>
          <p:cNvSpPr txBox="1"/>
          <p:nvPr/>
        </p:nvSpPr>
        <p:spPr>
          <a:xfrm>
            <a:off x="3893899" y="113505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96B08F2F-52E9-465A-B518-FCF0D5D6E6FA}"/>
              </a:ext>
            </a:extLst>
          </p:cNvPr>
          <p:cNvSpPr txBox="1"/>
          <p:nvPr/>
        </p:nvSpPr>
        <p:spPr>
          <a:xfrm>
            <a:off x="884790" y="268936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2F423B6-BB5D-4E7C-9005-AA01C4136683}"/>
              </a:ext>
            </a:extLst>
          </p:cNvPr>
          <p:cNvSpPr txBox="1"/>
          <p:nvPr/>
        </p:nvSpPr>
        <p:spPr>
          <a:xfrm>
            <a:off x="3977356" y="269649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89C0C68-78B7-412A-89BC-5BE4C5718F4B}"/>
              </a:ext>
            </a:extLst>
          </p:cNvPr>
          <p:cNvSpPr txBox="1"/>
          <p:nvPr/>
        </p:nvSpPr>
        <p:spPr>
          <a:xfrm>
            <a:off x="6623112" y="272662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C61DE90A-F395-463A-BCDB-FDF70E95D2D1}"/>
              </a:ext>
            </a:extLst>
          </p:cNvPr>
          <p:cNvSpPr txBox="1"/>
          <p:nvPr/>
        </p:nvSpPr>
        <p:spPr>
          <a:xfrm>
            <a:off x="884789" y="449205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E9B53988-F42E-4CDB-8D3C-5C3EBCF40C64}"/>
              </a:ext>
            </a:extLst>
          </p:cNvPr>
          <p:cNvSpPr txBox="1"/>
          <p:nvPr/>
        </p:nvSpPr>
        <p:spPr>
          <a:xfrm>
            <a:off x="3951430" y="4492054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3387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0743E4E-EBA1-45CC-ABA2-84B37257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Mean (Bias/Shift) and Sigma (Position Resolution) </a:t>
            </a:r>
            <a:endParaRPr lang="zh-TW" altLang="en-US" sz="32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D5A50F8-A29E-4F6B-A19A-980BA7FE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4ECA061-E185-4F86-BD16-BD88DB7C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5287273-7FA3-4FB2-8C20-A9941455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13</a:t>
            </a:fld>
            <a:r>
              <a:rPr lang="en-US" altLang="ja-JP"/>
              <a:t>/22</a:t>
            </a:r>
            <a:endParaRPr lang="en-US" altLang="ja-JP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7B0BB861-858C-4675-BEAA-F8F4158AD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955585"/>
              </p:ext>
            </p:extLst>
          </p:nvPr>
        </p:nvGraphicFramePr>
        <p:xfrm>
          <a:off x="791580" y="1124744"/>
          <a:ext cx="7560840" cy="3886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23703105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23074826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771053389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5341305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866126811"/>
                    </a:ext>
                  </a:extLst>
                </a:gridCol>
              </a:tblGrid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Energy (GeV)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/>
                        <a:t>meanX</a:t>
                      </a:r>
                      <a:r>
                        <a:rPr lang="en-US" sz="1100" dirty="0"/>
                        <a:t> (XZ)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sigmaX (XZ)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meanY (YZ)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sigmaY (YZ)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8112089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0.1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chemeClr val="tx1"/>
                          </a:solidFill>
                        </a:rPr>
                        <a:t>−</a:t>
                      </a:r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3.0405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70.3168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chemeClr val="tx1"/>
                          </a:solidFill>
                        </a:rPr>
                        <a:t>−</a:t>
                      </a:r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3.7310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>
                          <a:solidFill>
                            <a:schemeClr val="tx1"/>
                          </a:solidFill>
                        </a:rPr>
                        <a:t>75.1121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529479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chemeClr val="tx1"/>
                          </a:solidFill>
                        </a:rPr>
                        <a:t>−</a:t>
                      </a:r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7.1720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33.9919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+0.7303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>
                          <a:solidFill>
                            <a:schemeClr val="tx1"/>
                          </a:solidFill>
                        </a:rPr>
                        <a:t>41.2808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420793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+2.1107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32.4536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+0.5682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33.6411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271854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0.7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chemeClr val="tx1"/>
                          </a:solidFill>
                        </a:rPr>
                        <a:t>−</a:t>
                      </a:r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6.1236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16.3058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+0.5917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16.1123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54792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zh-TW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>
                          <a:solidFill>
                            <a:schemeClr val="tx1"/>
                          </a:solidFill>
                        </a:rPr>
                        <a:t>−</a:t>
                      </a:r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3.2721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14.2671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+0.9884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>
                          <a:solidFill>
                            <a:schemeClr val="tx1"/>
                          </a:solidFill>
                        </a:rPr>
                        <a:t>13.2974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284153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/>
                        <a:t>−</a:t>
                      </a:r>
                      <a:r>
                        <a:rPr lang="en-US" altLang="zh-TW" sz="1100" b="0" dirty="0"/>
                        <a:t>3.0798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13.6188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+0.4102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13.3247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5395745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3.0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 dirty="0"/>
                        <a:t>−</a:t>
                      </a:r>
                      <a:r>
                        <a:rPr lang="en-US" altLang="zh-TW" sz="1100" b="0" dirty="0"/>
                        <a:t>2.3972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8.2587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+0.9467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7.0391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4655981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5.0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2.1977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5.5983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+0.6245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4.9547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005555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7.0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1.8916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4.7931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+0.5784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4.2943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9177888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9.0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1.5506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4.2398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+0.8535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3.9024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0690215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10</a:t>
                      </a:r>
                      <a:endParaRPr lang="zh-TW" altLang="en-US" sz="11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2.2635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4.2062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+0.3610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3.5688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669558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/>
                        <a:t>20</a:t>
                      </a:r>
                      <a:endParaRPr lang="zh-TW" altLang="en-US" sz="11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1.8604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2.6835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+0.7540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2.9796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4480805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/>
                        <a:t>30</a:t>
                      </a:r>
                      <a:endParaRPr lang="zh-TW" altLang="en-US" sz="11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2.4664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1.7845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+0.5636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2.4473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935186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/>
                        <a:t>40</a:t>
                      </a:r>
                      <a:endParaRPr lang="zh-TW" altLang="en-US" sz="11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100" b="0"/>
                        <a:t>−</a:t>
                      </a:r>
                      <a:r>
                        <a:rPr lang="en-US" altLang="zh-TW" sz="1100" b="0"/>
                        <a:t>1.9129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1.8975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+0.5525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dirty="0"/>
                        <a:t>2.4561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142513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A57EAF00-B86C-4ECC-818F-7D7BD791C23E}"/>
              </a:ext>
            </a:extLst>
          </p:cNvPr>
          <p:cNvSpPr txBox="1"/>
          <p:nvPr/>
        </p:nvSpPr>
        <p:spPr>
          <a:xfrm>
            <a:off x="1205626" y="5178478"/>
            <a:ext cx="6732748" cy="1200329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Energy&lt;1GeV, bad tracking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Shift/Bias in </a:t>
            </a:r>
            <a:r>
              <a:rPr lang="en-US" altLang="zh-TW" dirty="0" err="1"/>
              <a:t>meanX</a:t>
            </a:r>
            <a:r>
              <a:rPr lang="en-US" altLang="zh-TW" dirty="0"/>
              <a:t>. More bias for smaller energy.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No </a:t>
            </a:r>
            <a:r>
              <a:rPr lang="en-US" altLang="zh-TW" dirty="0" err="1"/>
              <a:t>sghift</a:t>
            </a:r>
            <a:r>
              <a:rPr lang="en-US" altLang="zh-TW" dirty="0"/>
              <a:t>/Bias in </a:t>
            </a:r>
            <a:r>
              <a:rPr lang="en-US" altLang="zh-TW" dirty="0" err="1"/>
              <a:t>meanY</a:t>
            </a:r>
            <a:r>
              <a:rPr lang="en-US" altLang="zh-TW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Better resolution for higher energy (more hits to do tracking.) </a:t>
            </a:r>
          </a:p>
        </p:txBody>
      </p:sp>
    </p:spTree>
    <p:extLst>
      <p:ext uri="{BB962C8B-B14F-4D97-AF65-F5344CB8AC3E}">
        <p14:creationId xmlns:p14="http://schemas.microsoft.com/office/powerpoint/2010/main" val="2407410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EF175B-A474-48F1-BF79-2625EC97F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Mean (Bias/Shift) and Sigma (Position Resolution) </a:t>
            </a:r>
            <a:endParaRPr lang="zh-TW" altLang="en-US" sz="32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7CB89B3-D3A2-4435-87EE-0F77D9B2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AEA89B4-E16A-4AEB-93CE-316D6FEA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C672A7B-9B9D-4358-8E80-A0B1DE89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14</a:t>
            </a:fld>
            <a:r>
              <a:rPr lang="en-US" altLang="ja-JP"/>
              <a:t>/22</a:t>
            </a:r>
            <a:endParaRPr lang="en-US" altLang="ja-JP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39335ED-12D9-40D4-9295-7E2C36B9C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8995" y="1923170"/>
            <a:ext cx="4070313" cy="316201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F48E8D6-C062-427A-86D5-7FE9D1D87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677" y="1938900"/>
            <a:ext cx="4322323" cy="316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83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副標題 6">
            <a:extLst>
              <a:ext uri="{FF2B5EF4-FFF2-40B4-BE49-F238E27FC236}">
                <a16:creationId xmlns:a16="http://schemas.microsoft.com/office/drawing/2014/main" id="{DE0A9BFA-A262-43BA-91F5-8AB4C682A6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7028766-45B8-43AE-B29D-031345D5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Gamma Beam</a:t>
            </a:r>
            <a:br>
              <a:rPr lang="en-US" altLang="zh-TW" sz="3600" dirty="0"/>
            </a:br>
            <a:r>
              <a:rPr lang="en-US" altLang="zh-TW" sz="3600" dirty="0"/>
              <a:t>Pencil @ (-15, -15, z)</a:t>
            </a:r>
            <a:br>
              <a:rPr lang="en-US" altLang="zh-TW" sz="3600" dirty="0"/>
            </a:br>
            <a:r>
              <a:rPr lang="en-US" altLang="zh-TW" sz="3600" dirty="0"/>
              <a:t>{0.1, 0.5, 0.3, 0.7, 1, 3, 5, 7, 9, 10, 20, 30, 40} GeV</a:t>
            </a:r>
            <a:endParaRPr lang="zh-TW" altLang="en-US" sz="36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EA7B0C-D34E-44D9-B393-A3CB711BA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D3CF0B-43D9-4429-91D0-E6B85DD5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2D1A40-240C-4C8E-AB05-438C5CC3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/22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46841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D9293BC3-E2A2-46BE-9323-5FA49F078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1" y="1199165"/>
            <a:ext cx="9144000" cy="213574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CF1011B5-CB0E-4040-8AF1-FAA6AF310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Energy Dump 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C2EC5EB-4FE8-4CC3-9075-B624ADA9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BDA753-EE80-4A35-8095-32B9A5A4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B6060801-C9BF-4B95-8B13-BD37EABB340B}"/>
              </a:ext>
            </a:extLst>
          </p:cNvPr>
          <p:cNvSpPr txBox="1"/>
          <p:nvPr/>
        </p:nvSpPr>
        <p:spPr>
          <a:xfrm>
            <a:off x="0" y="930348"/>
            <a:ext cx="4860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0000FF"/>
                </a:solidFill>
              </a:rPr>
              <a:t>Energy dump BEFORE energy regression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7876829-5756-4A3D-8330-76FFD1C0C82C}"/>
              </a:ext>
            </a:extLst>
          </p:cNvPr>
          <p:cNvSpPr txBox="1"/>
          <p:nvPr/>
        </p:nvSpPr>
        <p:spPr>
          <a:xfrm>
            <a:off x="10725" y="3340308"/>
            <a:ext cx="5652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Energy Dump AFTER energy regression </a:t>
            </a:r>
          </a:p>
          <a:p>
            <a:r>
              <a:rPr lang="en-US" altLang="zh-TW" b="1" dirty="0">
                <a:solidFill>
                  <a:srgbClr val="FF0000"/>
                </a:solidFill>
              </a:rPr>
              <a:t>(linear regression, </a:t>
            </a:r>
            <a:r>
              <a:rPr lang="es-ES" altLang="zh-TW" b="1" dirty="0">
                <a:solidFill>
                  <a:srgbClr val="FF0000"/>
                </a:solidFill>
              </a:rPr>
              <a:t>y = p0 + p1*ECAL + p2*HCAL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B169C56E-FD57-4EDD-A63A-1FC457AAE833}"/>
              </a:ext>
            </a:extLst>
          </p:cNvPr>
          <p:cNvSpPr txBox="1"/>
          <p:nvPr/>
        </p:nvSpPr>
        <p:spPr>
          <a:xfrm>
            <a:off x="1836887" y="2721972"/>
            <a:ext cx="972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ECAL</a:t>
            </a:r>
            <a:endParaRPr lang="zh-TW" altLang="en-US" b="1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383995B-6289-4A56-92E8-450AC7BCBC13}"/>
              </a:ext>
            </a:extLst>
          </p:cNvPr>
          <p:cNvSpPr txBox="1"/>
          <p:nvPr/>
        </p:nvSpPr>
        <p:spPr>
          <a:xfrm>
            <a:off x="4944133" y="2689179"/>
            <a:ext cx="104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HCAL</a:t>
            </a:r>
            <a:endParaRPr lang="zh-TW" altLang="en-US" b="1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7070B2FA-A077-4E6E-B3E1-A634C995A0EB}"/>
              </a:ext>
            </a:extLst>
          </p:cNvPr>
          <p:cNvSpPr txBox="1"/>
          <p:nvPr/>
        </p:nvSpPr>
        <p:spPr>
          <a:xfrm>
            <a:off x="7164288" y="2753226"/>
            <a:ext cx="1711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ECAL + HCAL</a:t>
            </a:r>
            <a:endParaRPr lang="zh-TW" altLang="en-US" b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4BBAD-7526-DAA9-3360-4CCDD595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3</a:t>
            </a:fld>
            <a:r>
              <a:rPr lang="en-US" altLang="ja-JP"/>
              <a:t>/22</a:t>
            </a:r>
            <a:endParaRPr lang="en-US" altLang="ja-JP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B36F6447-B8D8-4CAF-BAA6-9A7FB066E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" y="4038460"/>
            <a:ext cx="9144000" cy="2039770"/>
          </a:xfrm>
          <a:prstGeom prst="rect">
            <a:avLst/>
          </a:prstGeom>
        </p:spPr>
      </p:pic>
      <p:sp>
        <p:nvSpPr>
          <p:cNvPr id="28" name="文字方塊 27">
            <a:extLst>
              <a:ext uri="{FF2B5EF4-FFF2-40B4-BE49-F238E27FC236}">
                <a16:creationId xmlns:a16="http://schemas.microsoft.com/office/drawing/2014/main" id="{5E31C38B-2286-418D-9AE1-439E2296790D}"/>
              </a:ext>
            </a:extLst>
          </p:cNvPr>
          <p:cNvSpPr txBox="1"/>
          <p:nvPr/>
        </p:nvSpPr>
        <p:spPr>
          <a:xfrm>
            <a:off x="240570" y="5466251"/>
            <a:ext cx="972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ECAL</a:t>
            </a:r>
            <a:endParaRPr lang="zh-TW" altLang="en-US" b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55C1C8F7-EC6C-4CC4-9790-7D5EEDB9F4A2}"/>
              </a:ext>
            </a:extLst>
          </p:cNvPr>
          <p:cNvSpPr txBox="1"/>
          <p:nvPr/>
        </p:nvSpPr>
        <p:spPr>
          <a:xfrm>
            <a:off x="3527376" y="5469981"/>
            <a:ext cx="1044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HCAL</a:t>
            </a:r>
            <a:endParaRPr lang="zh-TW" altLang="en-US" b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C471ADD6-28A7-4232-9475-691576C50CC4}"/>
              </a:ext>
            </a:extLst>
          </p:cNvPr>
          <p:cNvSpPr txBox="1"/>
          <p:nvPr/>
        </p:nvSpPr>
        <p:spPr>
          <a:xfrm>
            <a:off x="5885207" y="5472539"/>
            <a:ext cx="749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Leak</a:t>
            </a:r>
            <a:endParaRPr lang="zh-TW" altLang="en-US" b="1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1A98E81E-F7CB-4177-BEB1-A8DB0E539A42}"/>
              </a:ext>
            </a:extLst>
          </p:cNvPr>
          <p:cNvSpPr txBox="1"/>
          <p:nvPr/>
        </p:nvSpPr>
        <p:spPr>
          <a:xfrm>
            <a:off x="7966179" y="4870916"/>
            <a:ext cx="1044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ECAL </a:t>
            </a:r>
          </a:p>
          <a:p>
            <a:r>
              <a:rPr lang="en-US" altLang="zh-TW" b="1" dirty="0"/>
              <a:t>+ HCAL </a:t>
            </a:r>
          </a:p>
          <a:p>
            <a:r>
              <a:rPr lang="en-US" altLang="zh-TW" b="1" dirty="0"/>
              <a:t>+ Leak</a:t>
            </a:r>
            <a:endParaRPr lang="zh-TW" altLang="en-US" b="1" dirty="0"/>
          </a:p>
        </p:txBody>
      </p:sp>
      <p:sp>
        <p:nvSpPr>
          <p:cNvPr id="32" name="橢圓 31">
            <a:extLst>
              <a:ext uri="{FF2B5EF4-FFF2-40B4-BE49-F238E27FC236}">
                <a16:creationId xmlns:a16="http://schemas.microsoft.com/office/drawing/2014/main" id="{29C69FCF-7153-4288-99FA-8F193EB14695}"/>
              </a:ext>
            </a:extLst>
          </p:cNvPr>
          <p:cNvSpPr/>
          <p:nvPr/>
        </p:nvSpPr>
        <p:spPr>
          <a:xfrm>
            <a:off x="7020272" y="4005064"/>
            <a:ext cx="576064" cy="599503"/>
          </a:xfrm>
          <a:prstGeom prst="ellipse">
            <a:avLst/>
          </a:prstGeom>
          <a:noFill/>
          <a:ln w="254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30E1DFA-53DE-4E8F-A9DD-4A6F3A71542D}"/>
              </a:ext>
            </a:extLst>
          </p:cNvPr>
          <p:cNvSpPr txBox="1"/>
          <p:nvPr/>
        </p:nvSpPr>
        <p:spPr>
          <a:xfrm>
            <a:off x="4663290" y="6111626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FF"/>
                </a:solidFill>
              </a:rPr>
              <a:t>Low energy is always not easy (100MeV)</a:t>
            </a:r>
            <a:endParaRPr lang="zh-TW" altLang="en-US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9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6E2CF8-C116-455D-96E9-7DFE6CB3C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Energy Regression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870792A-49ED-43F5-8F3B-BBFB31C2C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FABE5F0-A0C5-4B0B-9038-7650533B1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08264B7-D7DF-4150-9EEB-D0776B11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4</a:t>
            </a:fld>
            <a:r>
              <a:rPr lang="en-US" altLang="ja-JP"/>
              <a:t>/22</a:t>
            </a:r>
            <a:endParaRPr lang="en-US" altLang="ja-JP" dirty="0"/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5BB34260-9D2F-426D-BCCB-3F4D29D1C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8386"/>
            <a:ext cx="9144000" cy="4621227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:a16="http://schemas.microsoft.com/office/drawing/2014/main" id="{36E48E00-B9FC-4AD3-93BA-947F7EAF3F57}"/>
              </a:ext>
            </a:extLst>
          </p:cNvPr>
          <p:cNvSpPr txBox="1"/>
          <p:nvPr/>
        </p:nvSpPr>
        <p:spPr>
          <a:xfrm>
            <a:off x="360127" y="87344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78B29FDB-B24A-4DD1-B42F-5D5E8A3B5FE5}"/>
              </a:ext>
            </a:extLst>
          </p:cNvPr>
          <p:cNvSpPr txBox="1"/>
          <p:nvPr/>
        </p:nvSpPr>
        <p:spPr>
          <a:xfrm>
            <a:off x="2195736" y="836712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0.3 GeV</a:t>
            </a:r>
            <a:endParaRPr lang="zh-TW" altLang="en-US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222CB75-B12A-4C7A-8A32-95A0553832EA}"/>
              </a:ext>
            </a:extLst>
          </p:cNvPr>
          <p:cNvSpPr txBox="1"/>
          <p:nvPr/>
        </p:nvSpPr>
        <p:spPr>
          <a:xfrm>
            <a:off x="4031345" y="86554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014BE95B-A4CB-4FB0-B59B-3E66514CE03D}"/>
              </a:ext>
            </a:extLst>
          </p:cNvPr>
          <p:cNvSpPr txBox="1"/>
          <p:nvPr/>
        </p:nvSpPr>
        <p:spPr>
          <a:xfrm>
            <a:off x="5940152" y="85796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9B931C61-80A1-4B33-BF5D-0531EC307EBB}"/>
              </a:ext>
            </a:extLst>
          </p:cNvPr>
          <p:cNvSpPr txBox="1"/>
          <p:nvPr/>
        </p:nvSpPr>
        <p:spPr>
          <a:xfrm>
            <a:off x="7759672" y="836712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0.9 GeV</a:t>
            </a:r>
            <a:endParaRPr lang="zh-TW" altLang="en-US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D26C0BD5-F9E8-40F7-91CA-3C0C3767B170}"/>
              </a:ext>
            </a:extLst>
          </p:cNvPr>
          <p:cNvSpPr txBox="1"/>
          <p:nvPr/>
        </p:nvSpPr>
        <p:spPr>
          <a:xfrm>
            <a:off x="417157" y="251276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1D03B5E-0B74-4710-A2B9-F445C4D95EC0}"/>
              </a:ext>
            </a:extLst>
          </p:cNvPr>
          <p:cNvSpPr txBox="1"/>
          <p:nvPr/>
        </p:nvSpPr>
        <p:spPr>
          <a:xfrm>
            <a:off x="2252766" y="2476032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3 GeV</a:t>
            </a:r>
            <a:endParaRPr lang="zh-TW" altLang="en-US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3F61B183-24B6-45FB-B3BA-78104783B265}"/>
              </a:ext>
            </a:extLst>
          </p:cNvPr>
          <p:cNvSpPr txBox="1"/>
          <p:nvPr/>
        </p:nvSpPr>
        <p:spPr>
          <a:xfrm>
            <a:off x="4088375" y="250486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ABFA3632-5B5B-4378-A667-5BD2E09C201F}"/>
              </a:ext>
            </a:extLst>
          </p:cNvPr>
          <p:cNvSpPr txBox="1"/>
          <p:nvPr/>
        </p:nvSpPr>
        <p:spPr>
          <a:xfrm>
            <a:off x="5997182" y="249728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7 GeV</a:t>
            </a:r>
            <a:endParaRPr lang="zh-TW" altLang="en-US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07A00E36-C468-4558-9B35-9CDFA5ECAE30}"/>
              </a:ext>
            </a:extLst>
          </p:cNvPr>
          <p:cNvSpPr txBox="1"/>
          <p:nvPr/>
        </p:nvSpPr>
        <p:spPr>
          <a:xfrm>
            <a:off x="7816702" y="2476032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B87A9CAB-C6F0-48E0-A208-8E8F4FE7728D}"/>
              </a:ext>
            </a:extLst>
          </p:cNvPr>
          <p:cNvSpPr txBox="1"/>
          <p:nvPr/>
        </p:nvSpPr>
        <p:spPr>
          <a:xfrm>
            <a:off x="423581" y="409181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CFF486B2-5A62-4DC1-B585-EE96B6D944D2}"/>
              </a:ext>
            </a:extLst>
          </p:cNvPr>
          <p:cNvSpPr txBox="1"/>
          <p:nvPr/>
        </p:nvSpPr>
        <p:spPr>
          <a:xfrm>
            <a:off x="2252765" y="4091810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30 GeV</a:t>
            </a:r>
            <a:endParaRPr lang="zh-TW" altLang="en-US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8137EE6B-28AC-4B6F-984D-1E61E73461F4}"/>
              </a:ext>
            </a:extLst>
          </p:cNvPr>
          <p:cNvSpPr txBox="1"/>
          <p:nvPr/>
        </p:nvSpPr>
        <p:spPr>
          <a:xfrm>
            <a:off x="4113155" y="4075245"/>
            <a:ext cx="112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2084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4063F5-7CAF-4266-A4EC-1597A9101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Energy Resolution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7300087-887B-4F3F-813E-9ABC5917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A939E4C-7474-4C96-839C-339276F8E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A924443-269F-4136-8495-20BE6C85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5</a:t>
            </a:fld>
            <a:r>
              <a:rPr lang="en-US" altLang="ja-JP"/>
              <a:t>/22</a:t>
            </a:r>
            <a:endParaRPr lang="en-US" altLang="ja-JP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E3F278BC-EF49-47F0-A709-FA0EDB559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0304" y="1980163"/>
            <a:ext cx="4429743" cy="348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8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圖片 49">
            <a:extLst>
              <a:ext uri="{FF2B5EF4-FFF2-40B4-BE49-F238E27FC236}">
                <a16:creationId xmlns:a16="http://schemas.microsoft.com/office/drawing/2014/main" id="{285D1771-7B3B-47BC-A901-B0DF052DB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" y="2905184"/>
            <a:ext cx="2699999" cy="1620000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10DB2EB1-C355-4413-BFE9-EA3C4896EF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91" y="2929471"/>
            <a:ext cx="2698280" cy="1620000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415A78A1-F366-4112-B4D2-61FE7FE46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3811" y="2893514"/>
            <a:ext cx="2713892" cy="1620000"/>
          </a:xfrm>
          <a:prstGeom prst="rect">
            <a:avLst/>
          </a:prstGeom>
        </p:spPr>
      </p:pic>
      <p:pic>
        <p:nvPicPr>
          <p:cNvPr id="52" name="圖片 51">
            <a:extLst>
              <a:ext uri="{FF2B5EF4-FFF2-40B4-BE49-F238E27FC236}">
                <a16:creationId xmlns:a16="http://schemas.microsoft.com/office/drawing/2014/main" id="{6E6E9F9B-E33A-443B-995F-EAED8EC0B7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34" y="1133648"/>
            <a:ext cx="2686198" cy="1620000"/>
          </a:xfrm>
          <a:prstGeom prst="rect">
            <a:avLst/>
          </a:prstGeom>
        </p:spPr>
      </p:pic>
      <p:pic>
        <p:nvPicPr>
          <p:cNvPr id="54" name="圖片 53">
            <a:extLst>
              <a:ext uri="{FF2B5EF4-FFF2-40B4-BE49-F238E27FC236}">
                <a16:creationId xmlns:a16="http://schemas.microsoft.com/office/drawing/2014/main" id="{2877FC9E-CDA2-493E-9A0E-0649DF29B8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9003" y="1156715"/>
            <a:ext cx="2686199" cy="1620000"/>
          </a:xfrm>
          <a:prstGeom prst="rect">
            <a:avLst/>
          </a:prstGeom>
        </p:spPr>
      </p:pic>
      <p:pic>
        <p:nvPicPr>
          <p:cNvPr id="51" name="圖片 50">
            <a:extLst>
              <a:ext uri="{FF2B5EF4-FFF2-40B4-BE49-F238E27FC236}">
                <a16:creationId xmlns:a16="http://schemas.microsoft.com/office/drawing/2014/main" id="{85F60DF2-9F30-4780-86DF-931DA0C853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5591" y="1156715"/>
            <a:ext cx="2679429" cy="16200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CA6C9A9A-BAD2-4C63-B893-D234589C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 err="1"/>
              <a:t>Nhits</a:t>
            </a:r>
            <a:r>
              <a:rPr lang="en-US" altLang="zh-TW" sz="3200" dirty="0"/>
              <a:t> VS Energy </a:t>
            </a:r>
            <a:br>
              <a:rPr lang="en-US" altLang="zh-TW" sz="3200" dirty="0"/>
            </a:br>
            <a:r>
              <a:rPr lang="en-US" altLang="zh-TW" sz="3200" dirty="0"/>
              <a:t>(1 fill = 1 per Layer, 1000 </a:t>
            </a:r>
            <a:r>
              <a:rPr lang="en-US" altLang="zh-TW" sz="3200" dirty="0" err="1"/>
              <a:t>evts</a:t>
            </a:r>
            <a:r>
              <a:rPr lang="en-US" altLang="zh-TW" sz="3200" dirty="0"/>
              <a:t>)</a:t>
            </a:r>
            <a:endParaRPr lang="zh-TW" altLang="en-US" sz="3200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CCC613F-8A9F-4CB7-9DFB-6720D5F0D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3375397-0E69-4DA2-8B37-EEC19845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E9B2071-A15A-4FF6-94E0-C0CA94BE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6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80C0F5E0-C87C-4FD4-A2F5-E189818A8878}"/>
              </a:ext>
            </a:extLst>
          </p:cNvPr>
          <p:cNvSpPr txBox="1"/>
          <p:nvPr/>
        </p:nvSpPr>
        <p:spPr>
          <a:xfrm>
            <a:off x="800690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F9F9AF07-CBE4-4B56-AF0C-75CF1C30049B}"/>
              </a:ext>
            </a:extLst>
          </p:cNvPr>
          <p:cNvSpPr txBox="1"/>
          <p:nvPr/>
        </p:nvSpPr>
        <p:spPr>
          <a:xfrm>
            <a:off x="4008321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EB122B51-2A2D-4BA4-84B0-A3A1AE8D6076}"/>
              </a:ext>
            </a:extLst>
          </p:cNvPr>
          <p:cNvSpPr txBox="1"/>
          <p:nvPr/>
        </p:nvSpPr>
        <p:spPr>
          <a:xfrm>
            <a:off x="884790" y="268936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4035AD34-2737-4FD8-B788-E4AED1F4BC4F}"/>
              </a:ext>
            </a:extLst>
          </p:cNvPr>
          <p:cNvSpPr txBox="1"/>
          <p:nvPr/>
        </p:nvSpPr>
        <p:spPr>
          <a:xfrm>
            <a:off x="3977356" y="2696495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4A901F45-6489-4FD1-8FFB-79BD00C24078}"/>
              </a:ext>
            </a:extLst>
          </p:cNvPr>
          <p:cNvSpPr txBox="1"/>
          <p:nvPr/>
        </p:nvSpPr>
        <p:spPr>
          <a:xfrm>
            <a:off x="7172336" y="266583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5A9341E-77D1-44C6-8940-BEFE4E0CD6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5591" y="4726447"/>
            <a:ext cx="2726213" cy="162000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3C475257-0AD6-4DD8-9B6D-124AC8069E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847" y="4743309"/>
            <a:ext cx="2710485" cy="1620000"/>
          </a:xfrm>
          <a:prstGeom prst="rect">
            <a:avLst/>
          </a:prstGeom>
        </p:spPr>
      </p:pic>
      <p:sp>
        <p:nvSpPr>
          <p:cNvPr id="53" name="文字方塊 52">
            <a:extLst>
              <a:ext uri="{FF2B5EF4-FFF2-40B4-BE49-F238E27FC236}">
                <a16:creationId xmlns:a16="http://schemas.microsoft.com/office/drawing/2014/main" id="{AC68D161-B37F-4857-AF8E-FC7D36924E51}"/>
              </a:ext>
            </a:extLst>
          </p:cNvPr>
          <p:cNvSpPr txBox="1"/>
          <p:nvPr/>
        </p:nvSpPr>
        <p:spPr>
          <a:xfrm>
            <a:off x="7021216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74F79CF6-7418-469C-9618-78AE3EE42B64}"/>
              </a:ext>
            </a:extLst>
          </p:cNvPr>
          <p:cNvSpPr txBox="1"/>
          <p:nvPr/>
        </p:nvSpPr>
        <p:spPr>
          <a:xfrm>
            <a:off x="673832" y="450630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E41E5BEA-CE99-4FF7-9F39-E6164B3E9CF9}"/>
              </a:ext>
            </a:extLst>
          </p:cNvPr>
          <p:cNvSpPr txBox="1"/>
          <p:nvPr/>
        </p:nvSpPr>
        <p:spPr>
          <a:xfrm>
            <a:off x="3951430" y="449205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5738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6200FC-6B6C-4E05-BB0F-E7AE45FE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Track Reconstruction (evt#0, XZ)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9B8452A-596C-4294-A4DE-7A31C84C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DFB010D-E7D7-4CE4-A228-CFF6CD71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5B08EDA-C8F8-454A-95E0-26F337DF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7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0AF27D2-E5B7-43DD-823B-B16D2E54C8CB}"/>
              </a:ext>
            </a:extLst>
          </p:cNvPr>
          <p:cNvSpPr txBox="1"/>
          <p:nvPr/>
        </p:nvSpPr>
        <p:spPr>
          <a:xfrm>
            <a:off x="923806" y="449205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CF05AEC0-3DE8-4728-A2B8-D5ADD3380332}"/>
              </a:ext>
            </a:extLst>
          </p:cNvPr>
          <p:cNvSpPr txBox="1"/>
          <p:nvPr/>
        </p:nvSpPr>
        <p:spPr>
          <a:xfrm>
            <a:off x="3979322" y="4445807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DA9C3B1-1CB8-4775-87E4-E0A02358F2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98"/>
          <a:stretch/>
        </p:blipFill>
        <p:spPr>
          <a:xfrm>
            <a:off x="269023" y="1256006"/>
            <a:ext cx="2358888" cy="1475056"/>
          </a:xfrm>
          <a:prstGeom prst="rect">
            <a:avLst/>
          </a:prstGeom>
        </p:spPr>
      </p:pic>
      <p:sp>
        <p:nvSpPr>
          <p:cNvPr id="36" name="文字方塊 35">
            <a:extLst>
              <a:ext uri="{FF2B5EF4-FFF2-40B4-BE49-F238E27FC236}">
                <a16:creationId xmlns:a16="http://schemas.microsoft.com/office/drawing/2014/main" id="{5A6F95A0-9421-4B8B-9AB0-F910EF24DB90}"/>
              </a:ext>
            </a:extLst>
          </p:cNvPr>
          <p:cNvSpPr txBox="1"/>
          <p:nvPr/>
        </p:nvSpPr>
        <p:spPr>
          <a:xfrm>
            <a:off x="908755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B6E7BE6-8BCB-4C28-87BF-82BD7E7398A7}"/>
              </a:ext>
            </a:extLst>
          </p:cNvPr>
          <p:cNvSpPr txBox="1"/>
          <p:nvPr/>
        </p:nvSpPr>
        <p:spPr>
          <a:xfrm>
            <a:off x="4008321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17B3649D-DFA3-4D57-B142-E99DD14D71E6}"/>
              </a:ext>
            </a:extLst>
          </p:cNvPr>
          <p:cNvSpPr txBox="1"/>
          <p:nvPr/>
        </p:nvSpPr>
        <p:spPr>
          <a:xfrm>
            <a:off x="7021216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9FD85386-3FAE-4951-BF63-751BCA4D68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6347" y="1219505"/>
            <a:ext cx="2243451" cy="1400371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D4DA54D7-C363-48E1-99F6-C709BD5A99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1772" y="1191341"/>
            <a:ext cx="2358888" cy="1482444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E3E947E6-E1F1-4663-8E28-39D84A264A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776" y="3017714"/>
            <a:ext cx="2386135" cy="149768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8EEC7C96-700C-44CC-9B66-1EC61909E3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3473" y="2942250"/>
            <a:ext cx="2409763" cy="1497681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60994C18-4AE6-4C3B-8C37-9310E7C339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3484" y="2948724"/>
            <a:ext cx="2461704" cy="1525415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2AE366BC-6D9B-4FAB-91CC-D5937C2A64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637" y="4818885"/>
            <a:ext cx="2386135" cy="1493259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2918D0B2-C8B5-45A3-8875-76088BA5D4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60613" y="4762305"/>
            <a:ext cx="2463515" cy="1564305"/>
          </a:xfrm>
          <a:prstGeom prst="rect">
            <a:avLst/>
          </a:prstGeom>
        </p:spPr>
      </p:pic>
      <p:sp>
        <p:nvSpPr>
          <p:cNvPr id="38" name="文字方塊 37">
            <a:extLst>
              <a:ext uri="{FF2B5EF4-FFF2-40B4-BE49-F238E27FC236}">
                <a16:creationId xmlns:a16="http://schemas.microsoft.com/office/drawing/2014/main" id="{3B89B761-76D4-4FDE-9471-FC98B66BD27E}"/>
              </a:ext>
            </a:extLst>
          </p:cNvPr>
          <p:cNvSpPr txBox="1"/>
          <p:nvPr/>
        </p:nvSpPr>
        <p:spPr>
          <a:xfrm>
            <a:off x="884790" y="268936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8FC37CF6-669B-4972-B9B6-5204D407E572}"/>
              </a:ext>
            </a:extLst>
          </p:cNvPr>
          <p:cNvSpPr txBox="1"/>
          <p:nvPr/>
        </p:nvSpPr>
        <p:spPr>
          <a:xfrm>
            <a:off x="3903247" y="2588571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FECFBD6-D453-49F4-9126-9E7AF20FF14A}"/>
              </a:ext>
            </a:extLst>
          </p:cNvPr>
          <p:cNvSpPr txBox="1"/>
          <p:nvPr/>
        </p:nvSpPr>
        <p:spPr>
          <a:xfrm>
            <a:off x="7106279" y="2626589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4896F7B0-223B-4BA2-BFF9-BE4D0183920F}"/>
              </a:ext>
            </a:extLst>
          </p:cNvPr>
          <p:cNvSpPr txBox="1"/>
          <p:nvPr/>
        </p:nvSpPr>
        <p:spPr>
          <a:xfrm>
            <a:off x="5944701" y="4785797"/>
            <a:ext cx="3089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0000FF"/>
                </a:solidFill>
              </a:rPr>
              <a:t>Harder to reconstruct gamma track since most of the energy of gamma dump in ECAL.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0000FF"/>
                </a:solidFill>
              </a:rPr>
              <a:t>Barely any hits &lt; 0.5GeV</a:t>
            </a:r>
            <a:endParaRPr lang="zh-TW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29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6200FC-6B6C-4E05-BB0F-E7AE45FE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Track Reconstruction (evt#0, YZ)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9B8452A-596C-4294-A4DE-7A31C84C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DFB010D-E7D7-4CE4-A228-CFF6CD710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5B08EDA-C8F8-454A-95E0-26F337DF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8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3B89B761-76D4-4FDE-9471-FC98B66BD27E}"/>
              </a:ext>
            </a:extLst>
          </p:cNvPr>
          <p:cNvSpPr txBox="1"/>
          <p:nvPr/>
        </p:nvSpPr>
        <p:spPr>
          <a:xfrm>
            <a:off x="884790" y="268936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 GeV</a:t>
            </a:r>
            <a:endParaRPr lang="zh-TW" altLang="en-US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8FC37CF6-669B-4972-B9B6-5204D407E572}"/>
              </a:ext>
            </a:extLst>
          </p:cNvPr>
          <p:cNvSpPr txBox="1"/>
          <p:nvPr/>
        </p:nvSpPr>
        <p:spPr>
          <a:xfrm>
            <a:off x="3977356" y="2696495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 5 GeV</a:t>
            </a:r>
            <a:endParaRPr lang="zh-TW" altLang="en-US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FECFBD6-D453-49F4-9126-9E7AF20FF14A}"/>
              </a:ext>
            </a:extLst>
          </p:cNvPr>
          <p:cNvSpPr txBox="1"/>
          <p:nvPr/>
        </p:nvSpPr>
        <p:spPr>
          <a:xfrm>
            <a:off x="7172336" y="266583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10 GeV</a:t>
            </a:r>
            <a:endParaRPr lang="zh-TW" altLang="en-US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0AF27D2-E5B7-43DD-823B-B16D2E54C8CB}"/>
              </a:ext>
            </a:extLst>
          </p:cNvPr>
          <p:cNvSpPr txBox="1"/>
          <p:nvPr/>
        </p:nvSpPr>
        <p:spPr>
          <a:xfrm>
            <a:off x="884789" y="449205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20 GeV</a:t>
            </a:r>
            <a:endParaRPr lang="zh-TW" altLang="en-US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CF05AEC0-3DE8-4728-A2B8-D5ADD3380332}"/>
              </a:ext>
            </a:extLst>
          </p:cNvPr>
          <p:cNvSpPr txBox="1"/>
          <p:nvPr/>
        </p:nvSpPr>
        <p:spPr>
          <a:xfrm>
            <a:off x="3951430" y="4492054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40 GeV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5A54CF4-BFF7-4C7A-87A4-8649C9DA5E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88"/>
          <a:stretch/>
        </p:blipFill>
        <p:spPr>
          <a:xfrm>
            <a:off x="223699" y="1269260"/>
            <a:ext cx="2365139" cy="1440000"/>
          </a:xfrm>
          <a:prstGeom prst="rect">
            <a:avLst/>
          </a:prstGeom>
        </p:spPr>
      </p:pic>
      <p:sp>
        <p:nvSpPr>
          <p:cNvPr id="36" name="文字方塊 35">
            <a:extLst>
              <a:ext uri="{FF2B5EF4-FFF2-40B4-BE49-F238E27FC236}">
                <a16:creationId xmlns:a16="http://schemas.microsoft.com/office/drawing/2014/main" id="{5A6F95A0-9421-4B8B-9AB0-F910EF24DB90}"/>
              </a:ext>
            </a:extLst>
          </p:cNvPr>
          <p:cNvSpPr txBox="1"/>
          <p:nvPr/>
        </p:nvSpPr>
        <p:spPr>
          <a:xfrm>
            <a:off x="800690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0.1 GeV</a:t>
            </a:r>
            <a:endParaRPr lang="zh-TW" altLang="en-US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B6E7BE6-8BCB-4C28-87BF-82BD7E7398A7}"/>
              </a:ext>
            </a:extLst>
          </p:cNvPr>
          <p:cNvSpPr txBox="1"/>
          <p:nvPr/>
        </p:nvSpPr>
        <p:spPr>
          <a:xfrm>
            <a:off x="4008321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0.5 GeV</a:t>
            </a:r>
            <a:endParaRPr lang="zh-TW" altLang="en-US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17B3649D-DFA3-4D57-B142-E99DD14D71E6}"/>
              </a:ext>
            </a:extLst>
          </p:cNvPr>
          <p:cNvSpPr txBox="1"/>
          <p:nvPr/>
        </p:nvSpPr>
        <p:spPr>
          <a:xfrm>
            <a:off x="7021216" y="919823"/>
            <a:ext cx="11273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0.7 GeV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1C45EBE0-C12D-4749-93FC-C15EDEE60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876" y="1219880"/>
            <a:ext cx="2345000" cy="1440000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25AAE699-1680-41CF-A572-60BF3CED87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6428" y="1196018"/>
            <a:ext cx="2326530" cy="1440000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480C5D6C-92FD-4D8A-8E6F-1B63BDEB33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193" y="3015717"/>
            <a:ext cx="2305946" cy="144000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6593AA3E-42C5-4BAB-82D7-FAE3E30850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9598" y="3015717"/>
            <a:ext cx="2329556" cy="144000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10574000-AEE3-404E-9AA9-E8EAA843E3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6428" y="2974228"/>
            <a:ext cx="2330721" cy="144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6051D34B-CD74-49DB-A0CF-CA20CE06093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699" y="4857329"/>
            <a:ext cx="2308881" cy="1440000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B7F75247-6053-4D5E-AAD5-116CB021F4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40290" y="4866789"/>
            <a:ext cx="235862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9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BE8835-B202-46EA-B8F7-AF5BE1433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Residual Layer by Layer @ 1GeV</a:t>
            </a:r>
            <a:endParaRPr lang="zh-TW" altLang="en-US" dirty="0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8E4BECE-E157-41CA-BC72-C1637425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2026/01/12</a:t>
            </a:r>
            <a:endParaRPr lang="en-US" altLang="ja-JP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02C7554-B2DF-46BB-802B-4E8E35AB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ZDC MC</a:t>
            </a:r>
            <a:endParaRPr lang="en-US" altLang="ja-JP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6299D4E-47B2-4C07-88BC-177FD08A6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9</a:t>
            </a:fld>
            <a:r>
              <a:rPr lang="en-US" altLang="ja-JP"/>
              <a:t>/22</a:t>
            </a:r>
            <a:endParaRPr lang="en-US" altLang="ja-JP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665F448-EC0E-4A39-A021-59C9577429C8}"/>
              </a:ext>
            </a:extLst>
          </p:cNvPr>
          <p:cNvSpPr txBox="1"/>
          <p:nvPr/>
        </p:nvSpPr>
        <p:spPr>
          <a:xfrm>
            <a:off x="251520" y="114909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@XZ</a:t>
            </a:r>
            <a:endParaRPr lang="zh-TW" altLang="en-US" b="1" dirty="0"/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69FCB3D1-17A2-4284-BFDF-D44C58791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13" y="1591944"/>
            <a:ext cx="9128125" cy="426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6815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26560</TotalTime>
  <Words>537</Words>
  <Application>Microsoft Office PowerPoint</Application>
  <PresentationFormat>如螢幕大小 (4:3)</PresentationFormat>
  <Paragraphs>207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ＭＳ Ｐゴシック</vt:lpstr>
      <vt:lpstr>新細明體</vt:lpstr>
      <vt:lpstr>Arial</vt:lpstr>
      <vt:lpstr>Calibri</vt:lpstr>
      <vt:lpstr>Times New Roman</vt:lpstr>
      <vt:lpstr>標準デザイン</vt:lpstr>
      <vt:lpstr>ZDC MC Simulation 20260112</vt:lpstr>
      <vt:lpstr>Gamma Beam Pencil @ (-15, -15, z) {0.1, 0.5, 0.3, 0.7, 1, 3, 5, 7, 9, 10, 20, 30, 40} GeV</vt:lpstr>
      <vt:lpstr>Energy Dump </vt:lpstr>
      <vt:lpstr>Energy Regression</vt:lpstr>
      <vt:lpstr>Energy Resolution</vt:lpstr>
      <vt:lpstr>Nhits VS Energy  (1 fill = 1 per Layer, 1000 evts)</vt:lpstr>
      <vt:lpstr>Track Reconstruction (evt#0, XZ)</vt:lpstr>
      <vt:lpstr>Track Reconstruction (evt#0, YZ)</vt:lpstr>
      <vt:lpstr>Residual Layer by Layer @ 1GeV</vt:lpstr>
      <vt:lpstr>Residual Layer by Layer @ 40 GeV</vt:lpstr>
      <vt:lpstr>Residual @ Weighted-Z, XZ Plan</vt:lpstr>
      <vt:lpstr>Residual @ Weighted-Z, YZ Plan</vt:lpstr>
      <vt:lpstr>Mean (Bias/Shift) and Sigma (Position Resolution) </vt:lpstr>
      <vt:lpstr>Mean (Bias/Shift) and Sigma (Position Resolution)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723</cp:revision>
  <dcterms:created xsi:type="dcterms:W3CDTF">2018-07-15T10:16:04Z</dcterms:created>
  <dcterms:modified xsi:type="dcterms:W3CDTF">2026-01-15T06:54:33Z</dcterms:modified>
</cp:coreProperties>
</file>