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sldIdLst>
    <p:sldId id="256" r:id="rId2"/>
    <p:sldId id="257" r:id="rId3"/>
    <p:sldId id="261" r:id="rId4"/>
    <p:sldId id="262" r:id="rId5"/>
    <p:sldId id="263" r:id="rId6"/>
    <p:sldId id="276" r:id="rId7"/>
    <p:sldId id="277" r:id="rId8"/>
    <p:sldId id="258" r:id="rId9"/>
    <p:sldId id="259" r:id="rId10"/>
    <p:sldId id="264" r:id="rId11"/>
    <p:sldId id="265" r:id="rId12"/>
    <p:sldId id="266" r:id="rId13"/>
    <p:sldId id="280" r:id="rId14"/>
    <p:sldId id="281" r:id="rId15"/>
    <p:sldId id="283" r:id="rId16"/>
    <p:sldId id="284" r:id="rId17"/>
    <p:sldId id="275" r:id="rId18"/>
    <p:sldId id="286" r:id="rId19"/>
    <p:sldId id="268" r:id="rId20"/>
    <p:sldId id="270" r:id="rId21"/>
    <p:sldId id="271" r:id="rId22"/>
    <p:sldId id="287" r:id="rId23"/>
    <p:sldId id="273" r:id="rId24"/>
    <p:sldId id="274" r:id="rId25"/>
    <p:sldId id="288" r:id="rId26"/>
    <p:sldId id="289" r:id="rId27"/>
    <p:sldId id="290" r:id="rId28"/>
    <p:sldId id="300" r:id="rId29"/>
    <p:sldId id="301" r:id="rId30"/>
    <p:sldId id="302" r:id="rId31"/>
    <p:sldId id="303" r:id="rId32"/>
    <p:sldId id="304" r:id="rId33"/>
    <p:sldId id="305" r:id="rId34"/>
    <p:sldId id="306" r:id="rId35"/>
    <p:sldId id="307" r:id="rId36"/>
    <p:sldId id="308" r:id="rId37"/>
    <p:sldId id="321" r:id="rId38"/>
    <p:sldId id="337" r:id="rId39"/>
    <p:sldId id="338" r:id="rId40"/>
    <p:sldId id="339"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5" r:id="rId57"/>
    <p:sldId id="356" r:id="rId58"/>
    <p:sldId id="357" r:id="rId59"/>
    <p:sldId id="358" r:id="rId60"/>
    <p:sldId id="359" r:id="rId61"/>
    <p:sldId id="360" r:id="rId62"/>
    <p:sldId id="361" r:id="rId63"/>
    <p:sldId id="362" r:id="rId64"/>
    <p:sldId id="363" r:id="rId65"/>
    <p:sldId id="364" r:id="rId66"/>
    <p:sldId id="365" r:id="rId67"/>
    <p:sldId id="366" r:id="rId68"/>
    <p:sldId id="367" r:id="rId69"/>
    <p:sldId id="368" r:id="rId70"/>
    <p:sldId id="369" r:id="rId71"/>
    <p:sldId id="370" r:id="rId72"/>
    <p:sldId id="371" r:id="rId73"/>
    <p:sldId id="372" r:id="rId74"/>
  </p:sldIdLst>
  <p:sldSz cx="9144000" cy="6858000" type="screen4x3"/>
  <p:notesSz cx="6858000" cy="9144000"/>
  <p:defaultTextStyle>
    <a:defPPr>
      <a:defRPr lang="zh-TW"/>
    </a:defPPr>
    <a:lvl1pPr algn="l" rtl="0" eaLnBrk="0" fontAlgn="base" hangingPunct="0">
      <a:spcBef>
        <a:spcPct val="0"/>
      </a:spcBef>
      <a:spcAft>
        <a:spcPct val="0"/>
      </a:spcAft>
      <a:defRPr kern="1200">
        <a:solidFill>
          <a:srgbClr val="009900"/>
        </a:solidFill>
        <a:latin typeface="Arial" charset="0"/>
        <a:ea typeface="新細明體" pitchFamily="18" charset="-120"/>
        <a:cs typeface="+mn-cs"/>
      </a:defRPr>
    </a:lvl1pPr>
    <a:lvl2pPr marL="457200" algn="l" rtl="0" eaLnBrk="0" fontAlgn="base" hangingPunct="0">
      <a:spcBef>
        <a:spcPct val="0"/>
      </a:spcBef>
      <a:spcAft>
        <a:spcPct val="0"/>
      </a:spcAft>
      <a:defRPr kern="1200">
        <a:solidFill>
          <a:srgbClr val="009900"/>
        </a:solidFill>
        <a:latin typeface="Arial" charset="0"/>
        <a:ea typeface="新細明體" pitchFamily="18" charset="-120"/>
        <a:cs typeface="+mn-cs"/>
      </a:defRPr>
    </a:lvl2pPr>
    <a:lvl3pPr marL="914400" algn="l" rtl="0" eaLnBrk="0" fontAlgn="base" hangingPunct="0">
      <a:spcBef>
        <a:spcPct val="0"/>
      </a:spcBef>
      <a:spcAft>
        <a:spcPct val="0"/>
      </a:spcAft>
      <a:defRPr kern="1200">
        <a:solidFill>
          <a:srgbClr val="009900"/>
        </a:solidFill>
        <a:latin typeface="Arial" charset="0"/>
        <a:ea typeface="新細明體" pitchFamily="18" charset="-120"/>
        <a:cs typeface="+mn-cs"/>
      </a:defRPr>
    </a:lvl3pPr>
    <a:lvl4pPr marL="1371600" algn="l" rtl="0" eaLnBrk="0" fontAlgn="base" hangingPunct="0">
      <a:spcBef>
        <a:spcPct val="0"/>
      </a:spcBef>
      <a:spcAft>
        <a:spcPct val="0"/>
      </a:spcAft>
      <a:defRPr kern="1200">
        <a:solidFill>
          <a:srgbClr val="009900"/>
        </a:solidFill>
        <a:latin typeface="Arial" charset="0"/>
        <a:ea typeface="新細明體" pitchFamily="18" charset="-120"/>
        <a:cs typeface="+mn-cs"/>
      </a:defRPr>
    </a:lvl4pPr>
    <a:lvl5pPr marL="1828800" algn="l" rtl="0" eaLnBrk="0" fontAlgn="base" hangingPunct="0">
      <a:spcBef>
        <a:spcPct val="0"/>
      </a:spcBef>
      <a:spcAft>
        <a:spcPct val="0"/>
      </a:spcAft>
      <a:defRPr kern="1200">
        <a:solidFill>
          <a:srgbClr val="009900"/>
        </a:solidFill>
        <a:latin typeface="Arial" charset="0"/>
        <a:ea typeface="新細明體" pitchFamily="18" charset="-120"/>
        <a:cs typeface="+mn-cs"/>
      </a:defRPr>
    </a:lvl5pPr>
    <a:lvl6pPr marL="2286000" algn="l" defTabSz="914400" rtl="0" eaLnBrk="1" latinLnBrk="0" hangingPunct="1">
      <a:defRPr kern="1200">
        <a:solidFill>
          <a:srgbClr val="009900"/>
        </a:solidFill>
        <a:latin typeface="Arial" charset="0"/>
        <a:ea typeface="新細明體" pitchFamily="18" charset="-120"/>
        <a:cs typeface="+mn-cs"/>
      </a:defRPr>
    </a:lvl6pPr>
    <a:lvl7pPr marL="2743200" algn="l" defTabSz="914400" rtl="0" eaLnBrk="1" latinLnBrk="0" hangingPunct="1">
      <a:defRPr kern="1200">
        <a:solidFill>
          <a:srgbClr val="009900"/>
        </a:solidFill>
        <a:latin typeface="Arial" charset="0"/>
        <a:ea typeface="新細明體" pitchFamily="18" charset="-120"/>
        <a:cs typeface="+mn-cs"/>
      </a:defRPr>
    </a:lvl7pPr>
    <a:lvl8pPr marL="3200400" algn="l" defTabSz="914400" rtl="0" eaLnBrk="1" latinLnBrk="0" hangingPunct="1">
      <a:defRPr kern="1200">
        <a:solidFill>
          <a:srgbClr val="009900"/>
        </a:solidFill>
        <a:latin typeface="Arial" charset="0"/>
        <a:ea typeface="新細明體" pitchFamily="18" charset="-120"/>
        <a:cs typeface="+mn-cs"/>
      </a:defRPr>
    </a:lvl8pPr>
    <a:lvl9pPr marL="3657600" algn="l" defTabSz="914400" rtl="0" eaLnBrk="1" latinLnBrk="0" hangingPunct="1">
      <a:defRPr kern="1200">
        <a:solidFill>
          <a:srgbClr val="009900"/>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6600"/>
    <a:srgbClr val="009999"/>
    <a:srgbClr val="FF0000"/>
    <a:srgbClr val="009900"/>
    <a:srgbClr val="00CC00"/>
    <a:srgbClr val="0066FF"/>
    <a:srgbClr val="D6009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149" autoAdjust="0"/>
    <p:restoredTop sz="94660"/>
  </p:normalViewPr>
  <p:slideViewPr>
    <p:cSldViewPr>
      <p:cViewPr varScale="1">
        <p:scale>
          <a:sx n="83" d="100"/>
          <a:sy n="83" d="100"/>
        </p:scale>
        <p:origin x="-1450" y="-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2438400"/>
            <a:ext cx="9009063" cy="1052513"/>
            <a:chOff x="0" y="1536"/>
            <a:chExt cx="5675" cy="663"/>
          </a:xfrm>
        </p:grpSpPr>
        <p:grpSp>
          <p:nvGrpSpPr>
            <p:cNvPr id="51203" name="Group 3"/>
            <p:cNvGrpSpPr>
              <a:grpSpLocks/>
            </p:cNvGrpSpPr>
            <p:nvPr/>
          </p:nvGrpSpPr>
          <p:grpSpPr bwMode="auto">
            <a:xfrm>
              <a:off x="183" y="1604"/>
              <a:ext cx="448" cy="299"/>
              <a:chOff x="720" y="336"/>
              <a:chExt cx="624" cy="432"/>
            </a:xfrm>
          </p:grpSpPr>
          <p:sp>
            <p:nvSpPr>
              <p:cNvPr id="51204"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endParaRPr lang="zh-TW" altLang="en-US"/>
              </a:p>
            </p:txBody>
          </p:sp>
          <p:sp>
            <p:nvSpPr>
              <p:cNvPr id="51205"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endParaRPr lang="zh-TW" altLang="en-US"/>
              </a:p>
            </p:txBody>
          </p:sp>
        </p:grpSp>
        <p:grpSp>
          <p:nvGrpSpPr>
            <p:cNvPr id="51206" name="Group 6"/>
            <p:cNvGrpSpPr>
              <a:grpSpLocks/>
            </p:cNvGrpSpPr>
            <p:nvPr/>
          </p:nvGrpSpPr>
          <p:grpSpPr bwMode="auto">
            <a:xfrm>
              <a:off x="261" y="1870"/>
              <a:ext cx="465" cy="299"/>
              <a:chOff x="912" y="2640"/>
              <a:chExt cx="672" cy="432"/>
            </a:xfrm>
          </p:grpSpPr>
          <p:sp>
            <p:nvSpPr>
              <p:cNvPr id="51207"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endParaRPr lang="zh-TW" altLang="en-US"/>
              </a:p>
            </p:txBody>
          </p:sp>
          <p:sp>
            <p:nvSpPr>
              <p:cNvPr id="51208"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endParaRPr lang="zh-TW" altLang="en-US"/>
              </a:p>
            </p:txBody>
          </p:sp>
        </p:grpSp>
        <p:sp>
          <p:nvSpPr>
            <p:cNvPr id="51209"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endParaRPr lang="zh-TW" altLang="en-US"/>
            </a:p>
          </p:txBody>
        </p:sp>
        <p:sp>
          <p:nvSpPr>
            <p:cNvPr id="51210"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endParaRPr lang="zh-TW" altLang="en-US"/>
            </a:p>
          </p:txBody>
        </p:sp>
        <p:sp>
          <p:nvSpPr>
            <p:cNvPr id="51211"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endParaRPr lang="zh-TW" altLang="en-US"/>
            </a:p>
          </p:txBody>
        </p:sp>
      </p:grpSp>
      <p:sp>
        <p:nvSpPr>
          <p:cNvPr id="51212" name="Rectangle 12"/>
          <p:cNvSpPr>
            <a:spLocks noGrp="1" noChangeArrowheads="1"/>
          </p:cNvSpPr>
          <p:nvPr>
            <p:ph type="ctrTitle"/>
          </p:nvPr>
        </p:nvSpPr>
        <p:spPr>
          <a:xfrm>
            <a:off x="990600" y="1676400"/>
            <a:ext cx="7772400" cy="1462088"/>
          </a:xfrm>
        </p:spPr>
        <p:txBody>
          <a:bodyPr/>
          <a:lstStyle>
            <a:lvl1pPr>
              <a:defRPr/>
            </a:lvl1pPr>
          </a:lstStyle>
          <a:p>
            <a:r>
              <a:rPr lang="zh-TW" altLang="en-US"/>
              <a:t>按一下以編輯母片標題樣式</a:t>
            </a:r>
          </a:p>
        </p:txBody>
      </p:sp>
      <p:sp>
        <p:nvSpPr>
          <p:cNvPr id="5121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TW" altLang="en-US"/>
              <a:t>按一下以編輯母片副標題樣式</a:t>
            </a:r>
          </a:p>
        </p:txBody>
      </p:sp>
      <p:sp>
        <p:nvSpPr>
          <p:cNvPr id="51214"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zh-TW"/>
          </a:p>
        </p:txBody>
      </p:sp>
      <p:sp>
        <p:nvSpPr>
          <p:cNvPr id="51215"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zh-TW"/>
          </a:p>
        </p:txBody>
      </p:sp>
      <p:sp>
        <p:nvSpPr>
          <p:cNvPr id="51216"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9BE511D2-B04B-472D-9278-F212072A4A87}" type="slidenum">
              <a:rPr lang="en-US" altLang="zh-TW"/>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8867C9D7-EAE1-46A8-B92A-0469D3B77E8A}" type="slidenum">
              <a:rPr lang="en-US" altLang="zh-TW"/>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04050" y="214313"/>
            <a:ext cx="1951038" cy="59182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150938" y="214313"/>
            <a:ext cx="5700712" cy="59182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0870791B-2F32-4BBB-AB31-2A90BD8BFF66}" type="slidenum">
              <a:rPr lang="en-US" altLang="zh-TW"/>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B9491526-CD89-4CE9-AC93-1029F1760429}" type="slidenum">
              <a:rPr lang="en-US" altLang="zh-TW"/>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177E8DB2-CDCD-4012-889C-D1E98BF76ED6}" type="slidenum">
              <a:rPr lang="en-US" altLang="zh-TW"/>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AC587397-C327-4213-A99F-2C9F8E103428}" type="slidenum">
              <a:rPr lang="en-US" altLang="zh-TW"/>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endParaRPr lang="en-US" altLang="zh-TW"/>
          </a:p>
        </p:txBody>
      </p:sp>
      <p:sp>
        <p:nvSpPr>
          <p:cNvPr id="8" name="頁尾版面配置區 7"/>
          <p:cNvSpPr>
            <a:spLocks noGrp="1"/>
          </p:cNvSpPr>
          <p:nvPr>
            <p:ph type="ftr" sz="quarter" idx="11"/>
          </p:nvPr>
        </p:nvSpPr>
        <p:spPr/>
        <p:txBody>
          <a:bodyPr/>
          <a:lstStyle>
            <a:lvl1pPr>
              <a:defRPr/>
            </a:lvl1pPr>
          </a:lstStyle>
          <a:p>
            <a:endParaRPr lang="en-US" altLang="zh-TW"/>
          </a:p>
        </p:txBody>
      </p:sp>
      <p:sp>
        <p:nvSpPr>
          <p:cNvPr id="9" name="投影片編號版面配置區 8"/>
          <p:cNvSpPr>
            <a:spLocks noGrp="1"/>
          </p:cNvSpPr>
          <p:nvPr>
            <p:ph type="sldNum" sz="quarter" idx="12"/>
          </p:nvPr>
        </p:nvSpPr>
        <p:spPr/>
        <p:txBody>
          <a:bodyPr/>
          <a:lstStyle>
            <a:lvl1pPr>
              <a:defRPr/>
            </a:lvl1pPr>
          </a:lstStyle>
          <a:p>
            <a:fld id="{169A877F-FEBA-4676-AA46-ACA4C9DA6FBA}" type="slidenum">
              <a:rPr lang="en-US" altLang="zh-TW"/>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endParaRPr lang="en-US" altLang="zh-TW"/>
          </a:p>
        </p:txBody>
      </p:sp>
      <p:sp>
        <p:nvSpPr>
          <p:cNvPr id="4" name="頁尾版面配置區 3"/>
          <p:cNvSpPr>
            <a:spLocks noGrp="1"/>
          </p:cNvSpPr>
          <p:nvPr>
            <p:ph type="ftr" sz="quarter" idx="11"/>
          </p:nvPr>
        </p:nvSpPr>
        <p:spPr/>
        <p:txBody>
          <a:bodyPr/>
          <a:lstStyle>
            <a:lvl1pPr>
              <a:defRPr/>
            </a:lvl1pPr>
          </a:lstStyle>
          <a:p>
            <a:endParaRPr lang="en-US" altLang="zh-TW"/>
          </a:p>
        </p:txBody>
      </p:sp>
      <p:sp>
        <p:nvSpPr>
          <p:cNvPr id="5" name="投影片編號版面配置區 4"/>
          <p:cNvSpPr>
            <a:spLocks noGrp="1"/>
          </p:cNvSpPr>
          <p:nvPr>
            <p:ph type="sldNum" sz="quarter" idx="12"/>
          </p:nvPr>
        </p:nvSpPr>
        <p:spPr/>
        <p:txBody>
          <a:bodyPr/>
          <a:lstStyle>
            <a:lvl1pPr>
              <a:defRPr/>
            </a:lvl1pPr>
          </a:lstStyle>
          <a:p>
            <a:fld id="{A8F98CFB-3A4A-427C-B8CE-DE72297B1ADF}" type="slidenum">
              <a:rPr lang="en-US" altLang="zh-TW"/>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p>
        </p:txBody>
      </p:sp>
      <p:sp>
        <p:nvSpPr>
          <p:cNvPr id="3" name="頁尾版面配置區 2"/>
          <p:cNvSpPr>
            <a:spLocks noGrp="1"/>
          </p:cNvSpPr>
          <p:nvPr>
            <p:ph type="ftr" sz="quarter" idx="11"/>
          </p:nvPr>
        </p:nvSpPr>
        <p:spPr/>
        <p:txBody>
          <a:bodyPr/>
          <a:lstStyle>
            <a:lvl1pPr>
              <a:defRPr/>
            </a:lvl1pPr>
          </a:lstStyle>
          <a:p>
            <a:endParaRPr lang="en-US" altLang="zh-TW"/>
          </a:p>
        </p:txBody>
      </p:sp>
      <p:sp>
        <p:nvSpPr>
          <p:cNvPr id="4" name="投影片編號版面配置區 3"/>
          <p:cNvSpPr>
            <a:spLocks noGrp="1"/>
          </p:cNvSpPr>
          <p:nvPr>
            <p:ph type="sldNum" sz="quarter" idx="12"/>
          </p:nvPr>
        </p:nvSpPr>
        <p:spPr/>
        <p:txBody>
          <a:bodyPr/>
          <a:lstStyle>
            <a:lvl1pPr>
              <a:defRPr/>
            </a:lvl1pPr>
          </a:lstStyle>
          <a:p>
            <a:fld id="{EAC47F58-F310-4DD7-BC15-CB8AEB684ABA}" type="slidenum">
              <a:rPr lang="en-US" altLang="zh-TW"/>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AFA37B50-F48A-448B-8519-61D9DA6D7351}" type="slidenum">
              <a:rPr lang="en-US" altLang="zh-TW"/>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ABA24CF5-87E8-49EA-A429-39E53DC3828D}" type="slidenum">
              <a:rPr lang="en-US" altLang="zh-TW"/>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eaLnBrk="1" hangingPunct="1"/>
            <a:endParaRPr kumimoji="1" lang="en-US" sz="2400">
              <a:solidFill>
                <a:schemeClr val="tx1"/>
              </a:solidFill>
              <a:latin typeface="Tahoma" pitchFamily="34" charset="0"/>
            </a:endParaRPr>
          </a:p>
        </p:txBody>
      </p:sp>
      <p:sp>
        <p:nvSpPr>
          <p:cNvPr id="5017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eaLnBrk="1" hangingPunct="1"/>
            <a:endParaRPr kumimoji="1" lang="en-US" sz="2400">
              <a:solidFill>
                <a:schemeClr val="tx1"/>
              </a:solidFill>
              <a:latin typeface="Tahoma" pitchFamily="34" charset="0"/>
            </a:endParaRPr>
          </a:p>
        </p:txBody>
      </p:sp>
      <p:sp>
        <p:nvSpPr>
          <p:cNvPr id="50180"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eaLnBrk="1" hangingPunct="1"/>
            <a:endParaRPr kumimoji="1" lang="en-US" sz="2400">
              <a:solidFill>
                <a:schemeClr val="tx1"/>
              </a:solidFill>
              <a:latin typeface="Tahoma" pitchFamily="34" charset="0"/>
            </a:endParaRPr>
          </a:p>
        </p:txBody>
      </p:sp>
      <p:sp>
        <p:nvSpPr>
          <p:cNvPr id="5018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eaLnBrk="1" hangingPunct="1"/>
            <a:endParaRPr kumimoji="1" lang="en-US" sz="2400">
              <a:solidFill>
                <a:schemeClr val="tx1"/>
              </a:solidFill>
              <a:latin typeface="Tahoma" pitchFamily="34" charset="0"/>
            </a:endParaRPr>
          </a:p>
        </p:txBody>
      </p:sp>
      <p:sp>
        <p:nvSpPr>
          <p:cNvPr id="5018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eaLnBrk="1" hangingPunct="1"/>
            <a:endParaRPr kumimoji="1" lang="en-US" sz="2400">
              <a:solidFill>
                <a:schemeClr val="tx1"/>
              </a:solidFill>
              <a:latin typeface="Tahoma" pitchFamily="34" charset="0"/>
            </a:endParaRPr>
          </a:p>
        </p:txBody>
      </p:sp>
      <p:sp>
        <p:nvSpPr>
          <p:cNvPr id="50183"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eaLnBrk="1" hangingPunct="1"/>
            <a:endParaRPr kumimoji="1" lang="en-US" sz="2400">
              <a:solidFill>
                <a:schemeClr val="tx1"/>
              </a:solidFill>
              <a:latin typeface="Tahoma" pitchFamily="34" charset="0"/>
            </a:endParaRPr>
          </a:p>
        </p:txBody>
      </p:sp>
      <p:sp>
        <p:nvSpPr>
          <p:cNvPr id="50184"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eaLnBrk="1" hangingPunct="1"/>
            <a:endParaRPr kumimoji="1" lang="en-US" sz="2400">
              <a:solidFill>
                <a:schemeClr val="tx1"/>
              </a:solidFill>
              <a:latin typeface="Tahoma" pitchFamily="34" charset="0"/>
            </a:endParaRPr>
          </a:p>
        </p:txBody>
      </p:sp>
      <p:sp>
        <p:nvSpPr>
          <p:cNvPr id="50185"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50186"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5018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latin typeface="+mn-lt"/>
              </a:defRPr>
            </a:lvl1pPr>
          </a:lstStyle>
          <a:p>
            <a:endParaRPr lang="en-US" altLang="zh-TW"/>
          </a:p>
        </p:txBody>
      </p:sp>
      <p:sp>
        <p:nvSpPr>
          <p:cNvPr id="5018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latin typeface="+mn-lt"/>
              </a:defRPr>
            </a:lvl1pPr>
          </a:lstStyle>
          <a:p>
            <a:endParaRPr lang="en-US" altLang="zh-TW"/>
          </a:p>
        </p:txBody>
      </p:sp>
      <p:sp>
        <p:nvSpPr>
          <p:cNvPr id="50189"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latin typeface="+mn-lt"/>
              </a:defRPr>
            </a:lvl1pPr>
          </a:lstStyle>
          <a:p>
            <a:fld id="{82C89C2D-3176-461D-9C5B-4095B7685BDB}"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fontAlgn="base">
        <a:spcBef>
          <a:spcPct val="0"/>
        </a:spcBef>
        <a:spcAft>
          <a:spcPct val="0"/>
        </a:spcAft>
        <a:defRPr kumimoji="1" sz="4400">
          <a:solidFill>
            <a:schemeClr val="tx2"/>
          </a:solidFill>
          <a:latin typeface="+mj-lt"/>
          <a:ea typeface="+mj-ea"/>
          <a:cs typeface="+mj-cs"/>
        </a:defRPr>
      </a:lvl1pPr>
      <a:lvl2pPr algn="l" rtl="0" fontAlgn="base">
        <a:spcBef>
          <a:spcPct val="0"/>
        </a:spcBef>
        <a:spcAft>
          <a:spcPct val="0"/>
        </a:spcAft>
        <a:defRPr kumimoji="1" sz="4400">
          <a:solidFill>
            <a:schemeClr val="tx2"/>
          </a:solidFill>
          <a:latin typeface="Tahoma" pitchFamily="34" charset="0"/>
          <a:ea typeface="新細明體" pitchFamily="18" charset="-120"/>
        </a:defRPr>
      </a:lvl2pPr>
      <a:lvl3pPr algn="l" rtl="0" fontAlgn="base">
        <a:spcBef>
          <a:spcPct val="0"/>
        </a:spcBef>
        <a:spcAft>
          <a:spcPct val="0"/>
        </a:spcAft>
        <a:defRPr kumimoji="1" sz="4400">
          <a:solidFill>
            <a:schemeClr val="tx2"/>
          </a:solidFill>
          <a:latin typeface="Tahoma" pitchFamily="34" charset="0"/>
          <a:ea typeface="新細明體" pitchFamily="18" charset="-120"/>
        </a:defRPr>
      </a:lvl3pPr>
      <a:lvl4pPr algn="l" rtl="0" fontAlgn="base">
        <a:spcBef>
          <a:spcPct val="0"/>
        </a:spcBef>
        <a:spcAft>
          <a:spcPct val="0"/>
        </a:spcAft>
        <a:defRPr kumimoji="1" sz="4400">
          <a:solidFill>
            <a:schemeClr val="tx2"/>
          </a:solidFill>
          <a:latin typeface="Tahoma" pitchFamily="34" charset="0"/>
          <a:ea typeface="新細明體" pitchFamily="18" charset="-120"/>
        </a:defRPr>
      </a:lvl4pPr>
      <a:lvl5pPr algn="l" rtl="0" fontAlgn="base">
        <a:spcBef>
          <a:spcPct val="0"/>
        </a:spcBef>
        <a:spcAft>
          <a:spcPct val="0"/>
        </a:spcAft>
        <a:defRPr kumimoji="1" sz="4400">
          <a:solidFill>
            <a:schemeClr val="tx2"/>
          </a:solidFill>
          <a:latin typeface="Tahoma" pitchFamily="34" charset="0"/>
          <a:ea typeface="新細明體" pitchFamily="18" charset="-120"/>
        </a:defRPr>
      </a:lvl5pPr>
      <a:lvl6pPr marL="457200" algn="l" rtl="0" fontAlgn="base">
        <a:spcBef>
          <a:spcPct val="0"/>
        </a:spcBef>
        <a:spcAft>
          <a:spcPct val="0"/>
        </a:spcAft>
        <a:defRPr kumimoji="1" sz="4400">
          <a:solidFill>
            <a:schemeClr val="tx2"/>
          </a:solidFill>
          <a:latin typeface="Tahoma" pitchFamily="34" charset="0"/>
          <a:ea typeface="新細明體" pitchFamily="18" charset="-120"/>
        </a:defRPr>
      </a:lvl6pPr>
      <a:lvl7pPr marL="914400" algn="l" rtl="0" fontAlgn="base">
        <a:spcBef>
          <a:spcPct val="0"/>
        </a:spcBef>
        <a:spcAft>
          <a:spcPct val="0"/>
        </a:spcAft>
        <a:defRPr kumimoji="1" sz="4400">
          <a:solidFill>
            <a:schemeClr val="tx2"/>
          </a:solidFill>
          <a:latin typeface="Tahoma" pitchFamily="34" charset="0"/>
          <a:ea typeface="新細明體" pitchFamily="18" charset="-120"/>
        </a:defRPr>
      </a:lvl7pPr>
      <a:lvl8pPr marL="1371600" algn="l" rtl="0" fontAlgn="base">
        <a:spcBef>
          <a:spcPct val="0"/>
        </a:spcBef>
        <a:spcAft>
          <a:spcPct val="0"/>
        </a:spcAft>
        <a:defRPr kumimoji="1" sz="4400">
          <a:solidFill>
            <a:schemeClr val="tx2"/>
          </a:solidFill>
          <a:latin typeface="Tahoma" pitchFamily="34" charset="0"/>
          <a:ea typeface="新細明體" pitchFamily="18" charset="-120"/>
        </a:defRPr>
      </a:lvl8pPr>
      <a:lvl9pPr marL="1828800" algn="l" rtl="0" fontAlgn="base">
        <a:spcBef>
          <a:spcPct val="0"/>
        </a:spcBef>
        <a:spcAft>
          <a:spcPct val="0"/>
        </a:spcAft>
        <a:defRPr kumimoji="1" sz="4400">
          <a:solidFill>
            <a:schemeClr val="tx2"/>
          </a:solidFill>
          <a:latin typeface="Tahoma" pitchFamily="34" charset="0"/>
          <a:ea typeface="新細明體" pitchFamily="18" charset="-12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fontAlgn="base">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fontAlgn="base">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wmf"/><Relationship Id="rId1" Type="http://schemas.openxmlformats.org/officeDocument/2006/relationships/slideLayout" Target="../slideLayouts/slideLayout2.xml"/><Relationship Id="rId4" Type="http://schemas.openxmlformats.org/officeDocument/2006/relationships/image" Target="../media/image67.wmf"/></Relationships>
</file>

<file path=ppt/slides/_rels/slide37.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4.pn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wmf"/></Relationships>
</file>

<file path=ppt/slides/_rels/slide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67.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9.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6.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slides/_rels/slide70.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71.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72.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187450" y="1268413"/>
            <a:ext cx="7705725" cy="1296987"/>
          </a:xfrm>
        </p:spPr>
        <p:txBody>
          <a:bodyPr/>
          <a:lstStyle/>
          <a:p>
            <a:r>
              <a:rPr lang="en-US" altLang="zh-TW" sz="4000" dirty="0" smtClean="0"/>
              <a:t>Progress report: SIDIS and Fragmentation functions</a:t>
            </a:r>
            <a:endParaRPr lang="en-US" altLang="zh-TW" sz="4000" dirty="0"/>
          </a:p>
        </p:txBody>
      </p:sp>
      <p:sp>
        <p:nvSpPr>
          <p:cNvPr id="2051" name="Rectangle 3"/>
          <p:cNvSpPr>
            <a:spLocks noGrp="1" noChangeArrowheads="1"/>
          </p:cNvSpPr>
          <p:nvPr>
            <p:ph type="subTitle" idx="1"/>
          </p:nvPr>
        </p:nvSpPr>
        <p:spPr>
          <a:xfrm>
            <a:off x="1371600" y="3933825"/>
            <a:ext cx="6400800" cy="1366838"/>
          </a:xfrm>
        </p:spPr>
        <p:txBody>
          <a:bodyPr/>
          <a:lstStyle/>
          <a:p>
            <a:r>
              <a:rPr lang="en-US" altLang="zh-TW">
                <a:solidFill>
                  <a:srgbClr val="3333FF"/>
                </a:solidFill>
                <a:ea typeface="標楷體" pitchFamily="65" charset="-120"/>
              </a:rPr>
              <a:t>Chung-Wen Kao</a:t>
            </a:r>
          </a:p>
          <a:p>
            <a:r>
              <a:rPr lang="en-US" altLang="zh-TW">
                <a:solidFill>
                  <a:srgbClr val="3333FF"/>
                </a:solidFill>
                <a:ea typeface="標楷體" pitchFamily="65" charset="-120"/>
              </a:rPr>
              <a:t>Chung-Yuan Christian University</a:t>
            </a:r>
          </a:p>
          <a:p>
            <a:endParaRPr lang="en-US" altLang="zh-TW">
              <a:solidFill>
                <a:srgbClr val="3333FF"/>
              </a:solidFill>
              <a:ea typeface="標楷體" pitchFamily="65" charset="-120"/>
            </a:endParaRPr>
          </a:p>
        </p:txBody>
      </p:sp>
      <p:sp>
        <p:nvSpPr>
          <p:cNvPr id="2052" name="Text Box 4"/>
          <p:cNvSpPr txBox="1">
            <a:spLocks noChangeArrowheads="1"/>
          </p:cNvSpPr>
          <p:nvPr/>
        </p:nvSpPr>
        <p:spPr bwMode="auto">
          <a:xfrm>
            <a:off x="684213" y="5969000"/>
            <a:ext cx="7775575" cy="519113"/>
          </a:xfrm>
          <a:prstGeom prst="rect">
            <a:avLst/>
          </a:prstGeom>
          <a:noFill/>
          <a:ln w="9525">
            <a:noFill/>
            <a:miter lim="800000"/>
            <a:headEnd/>
            <a:tailEnd/>
          </a:ln>
          <a:effectLst/>
        </p:spPr>
        <p:txBody>
          <a:bodyPr>
            <a:spAutoFit/>
          </a:bodyPr>
          <a:lstStyle/>
          <a:p>
            <a:r>
              <a:rPr lang="en-US" altLang="zh-TW" sz="2800" dirty="0" smtClean="0">
                <a:solidFill>
                  <a:srgbClr val="FF0000"/>
                </a:solidFill>
              </a:rPr>
              <a:t>2018.3 .16. AS </a:t>
            </a:r>
            <a:endParaRPr lang="en-US" altLang="zh-TW" sz="2800" dirty="0">
              <a:solidFill>
                <a:srgbClr val="FF0000"/>
              </a:solidFill>
            </a:endParaRPr>
          </a:p>
        </p:txBody>
      </p:sp>
      <p:pic>
        <p:nvPicPr>
          <p:cNvPr id="2053" name="Picture 5" descr="Cyculogo"/>
          <p:cNvPicPr>
            <a:picLocks noChangeAspect="1" noChangeArrowheads="1"/>
          </p:cNvPicPr>
          <p:nvPr/>
        </p:nvPicPr>
        <p:blipFill>
          <a:blip r:embed="rId2"/>
          <a:srcRect/>
          <a:stretch>
            <a:fillRect/>
          </a:stretch>
        </p:blipFill>
        <p:spPr bwMode="auto">
          <a:xfrm>
            <a:off x="0" y="0"/>
            <a:ext cx="1238250" cy="1238250"/>
          </a:xfrm>
          <a:prstGeom prst="rect">
            <a:avLst/>
          </a:prstGeom>
          <a:noFill/>
        </p:spPr>
      </p:pic>
      <p:pic>
        <p:nvPicPr>
          <p:cNvPr id="2054" name="Picture 6" descr="Cyculogo"/>
          <p:cNvPicPr>
            <a:picLocks noChangeAspect="1" noChangeArrowheads="1"/>
          </p:cNvPicPr>
          <p:nvPr/>
        </p:nvPicPr>
        <p:blipFill>
          <a:blip r:embed="rId2"/>
          <a:srcRect/>
          <a:stretch>
            <a:fillRect/>
          </a:stretch>
        </p:blipFill>
        <p:spPr bwMode="auto">
          <a:xfrm>
            <a:off x="7905750" y="0"/>
            <a:ext cx="1238250" cy="123825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NLO fitting </a:t>
            </a:r>
            <a:endParaRPr lang="zh-TW" altLang="en-US" dirty="0"/>
          </a:p>
        </p:txBody>
      </p:sp>
      <p:pic>
        <p:nvPicPr>
          <p:cNvPr id="4" name="Picture 4"/>
          <p:cNvPicPr>
            <a:picLocks noGrp="1" noChangeAspect="1" noChangeArrowheads="1"/>
          </p:cNvPicPr>
          <p:nvPr>
            <p:ph idx="1"/>
          </p:nvPr>
        </p:nvPicPr>
        <p:blipFill>
          <a:blip r:embed="rId2"/>
          <a:srcRect/>
          <a:stretch>
            <a:fillRect/>
          </a:stretch>
        </p:blipFill>
        <p:spPr bwMode="auto">
          <a:xfrm>
            <a:off x="2214546" y="1928802"/>
            <a:ext cx="4206032" cy="2143140"/>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571472" y="4286256"/>
            <a:ext cx="6325564" cy="1357322"/>
          </a:xfrm>
          <a:prstGeom prst="rect">
            <a:avLst/>
          </a:prstGeom>
          <a:noFill/>
          <a:ln w="9525">
            <a:noFill/>
            <a:miter lim="800000"/>
            <a:headEnd/>
            <a:tailEnd/>
          </a:ln>
          <a:effectLst/>
        </p:spPr>
      </p:pic>
      <p:pic>
        <p:nvPicPr>
          <p:cNvPr id="6" name="Picture 6"/>
          <p:cNvPicPr>
            <a:picLocks noChangeAspect="1" noChangeArrowheads="1"/>
          </p:cNvPicPr>
          <p:nvPr/>
        </p:nvPicPr>
        <p:blipFill>
          <a:blip r:embed="rId4"/>
          <a:srcRect/>
          <a:stretch>
            <a:fillRect/>
          </a:stretch>
        </p:blipFill>
        <p:spPr bwMode="auto">
          <a:xfrm>
            <a:off x="642910" y="5857892"/>
            <a:ext cx="5672152" cy="69011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smtClean="0"/>
              <a:t>DSS 2017 fragmentation functions</a:t>
            </a:r>
            <a:endParaRPr lang="zh-TW" altLang="en-US" sz="3600" dirty="0"/>
          </a:p>
        </p:txBody>
      </p:sp>
      <p:pic>
        <p:nvPicPr>
          <p:cNvPr id="221186" name="Picture 2"/>
          <p:cNvPicPr>
            <a:picLocks noGrp="1" noChangeAspect="1" noChangeArrowheads="1"/>
          </p:cNvPicPr>
          <p:nvPr>
            <p:ph idx="1"/>
          </p:nvPr>
        </p:nvPicPr>
        <p:blipFill>
          <a:blip r:embed="rId2"/>
          <a:srcRect/>
          <a:stretch>
            <a:fillRect/>
          </a:stretch>
        </p:blipFill>
        <p:spPr bwMode="auto">
          <a:xfrm>
            <a:off x="714348" y="2000240"/>
            <a:ext cx="7945240" cy="4429156"/>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smtClean="0"/>
              <a:t>DSS 2017 fragmentation functions</a:t>
            </a:r>
            <a:endParaRPr lang="zh-TW" altLang="en-US" sz="3200" dirty="0"/>
          </a:p>
        </p:txBody>
      </p:sp>
      <p:pic>
        <p:nvPicPr>
          <p:cNvPr id="222210" name="Picture 2"/>
          <p:cNvPicPr>
            <a:picLocks noGrp="1" noChangeAspect="1" noChangeArrowheads="1"/>
          </p:cNvPicPr>
          <p:nvPr>
            <p:ph idx="1"/>
          </p:nvPr>
        </p:nvPicPr>
        <p:blipFill>
          <a:blip r:embed="rId2"/>
          <a:srcRect/>
          <a:stretch>
            <a:fillRect/>
          </a:stretch>
        </p:blipFill>
        <p:spPr bwMode="auto">
          <a:xfrm>
            <a:off x="1214414" y="2071678"/>
            <a:ext cx="6432146" cy="4224944"/>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smtClean="0"/>
              <a:t>DSS 2017 fragmentation functions</a:t>
            </a:r>
            <a:endParaRPr lang="zh-TW" altLang="en-US" sz="3200" dirty="0"/>
          </a:p>
        </p:txBody>
      </p:sp>
      <p:pic>
        <p:nvPicPr>
          <p:cNvPr id="4099" name="Picture 3"/>
          <p:cNvPicPr>
            <a:picLocks noGrp="1" noChangeAspect="1" noChangeArrowheads="1"/>
          </p:cNvPicPr>
          <p:nvPr>
            <p:ph idx="1"/>
          </p:nvPr>
        </p:nvPicPr>
        <p:blipFill>
          <a:blip r:embed="rId2"/>
          <a:srcRect/>
          <a:stretch>
            <a:fillRect/>
          </a:stretch>
        </p:blipFill>
        <p:spPr bwMode="auto">
          <a:xfrm>
            <a:off x="5065078" y="4071303"/>
            <a:ext cx="7620" cy="7620"/>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1428728" y="1928802"/>
            <a:ext cx="5861050" cy="4929198"/>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smtClean="0"/>
              <a:t>DSS 2017 fragmentation functions</a:t>
            </a:r>
            <a:endParaRPr lang="zh-TW" altLang="en-US" sz="3200" dirty="0"/>
          </a:p>
        </p:txBody>
      </p:sp>
      <p:pic>
        <p:nvPicPr>
          <p:cNvPr id="5122" name="Picture 2"/>
          <p:cNvPicPr>
            <a:picLocks noGrp="1" noChangeAspect="1" noChangeArrowheads="1"/>
          </p:cNvPicPr>
          <p:nvPr>
            <p:ph idx="1"/>
          </p:nvPr>
        </p:nvPicPr>
        <p:blipFill>
          <a:blip r:embed="rId2"/>
          <a:srcRect/>
          <a:stretch>
            <a:fillRect/>
          </a:stretch>
        </p:blipFill>
        <p:spPr bwMode="auto">
          <a:xfrm>
            <a:off x="1571604" y="1785926"/>
            <a:ext cx="4786346" cy="4845518"/>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smtClean="0"/>
              <a:t>DSS 2017 fragmentation functions</a:t>
            </a:r>
            <a:endParaRPr lang="zh-TW" altLang="en-US" sz="3200" dirty="0"/>
          </a:p>
        </p:txBody>
      </p:sp>
      <p:pic>
        <p:nvPicPr>
          <p:cNvPr id="6146" name="Picture 2"/>
          <p:cNvPicPr>
            <a:picLocks noGrp="1" noChangeAspect="1" noChangeArrowheads="1"/>
          </p:cNvPicPr>
          <p:nvPr>
            <p:ph idx="1"/>
          </p:nvPr>
        </p:nvPicPr>
        <p:blipFill>
          <a:blip r:embed="rId2"/>
          <a:srcRect/>
          <a:stretch>
            <a:fillRect/>
          </a:stretch>
        </p:blipFill>
        <p:spPr bwMode="auto">
          <a:xfrm>
            <a:off x="2214546" y="1928801"/>
            <a:ext cx="4572032" cy="4662507"/>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smtClean="0"/>
              <a:t>DSS 2017 fragmentation functions</a:t>
            </a:r>
            <a:endParaRPr lang="zh-TW" altLang="en-US" sz="3200" dirty="0"/>
          </a:p>
        </p:txBody>
      </p:sp>
      <p:pic>
        <p:nvPicPr>
          <p:cNvPr id="223234" name="Picture 2"/>
          <p:cNvPicPr>
            <a:picLocks noGrp="1" noChangeAspect="1" noChangeArrowheads="1"/>
          </p:cNvPicPr>
          <p:nvPr>
            <p:ph idx="1"/>
          </p:nvPr>
        </p:nvPicPr>
        <p:blipFill>
          <a:blip r:embed="rId2"/>
          <a:srcRect/>
          <a:stretch>
            <a:fillRect/>
          </a:stretch>
        </p:blipFill>
        <p:spPr bwMode="auto">
          <a:xfrm>
            <a:off x="428596" y="2000240"/>
            <a:ext cx="4998720" cy="3238500"/>
          </a:xfrm>
          <a:prstGeom prst="rect">
            <a:avLst/>
          </a:prstGeom>
          <a:noFill/>
          <a:ln w="9525">
            <a:noFill/>
            <a:miter lim="800000"/>
            <a:headEnd/>
            <a:tailEnd/>
          </a:ln>
          <a:effectLst/>
        </p:spPr>
      </p:pic>
      <p:pic>
        <p:nvPicPr>
          <p:cNvPr id="223235" name="Picture 3"/>
          <p:cNvPicPr>
            <a:picLocks noChangeAspect="1" noChangeArrowheads="1"/>
          </p:cNvPicPr>
          <p:nvPr/>
        </p:nvPicPr>
        <p:blipFill>
          <a:blip r:embed="rId3"/>
          <a:srcRect/>
          <a:stretch>
            <a:fillRect/>
          </a:stretch>
        </p:blipFill>
        <p:spPr bwMode="auto">
          <a:xfrm>
            <a:off x="500034" y="5214950"/>
            <a:ext cx="4929222" cy="907219"/>
          </a:xfrm>
          <a:prstGeom prst="rect">
            <a:avLst/>
          </a:prstGeom>
          <a:noFill/>
          <a:ln w="9525">
            <a:noFill/>
            <a:miter lim="800000"/>
            <a:headEnd/>
            <a:tailEnd/>
          </a:ln>
          <a:effectLst/>
        </p:spPr>
      </p:pic>
      <p:pic>
        <p:nvPicPr>
          <p:cNvPr id="223236" name="Picture 4" descr="c:\users\cw\Desktop\25494072-businessman-doubt-cartoon-isolated-on-white-background-flat-design.jpg"/>
          <p:cNvPicPr>
            <a:picLocks noChangeAspect="1" noChangeArrowheads="1"/>
          </p:cNvPicPr>
          <p:nvPr/>
        </p:nvPicPr>
        <p:blipFill>
          <a:blip r:embed="rId4" cstate="print"/>
          <a:srcRect/>
          <a:stretch>
            <a:fillRect/>
          </a:stretch>
        </p:blipFill>
        <p:spPr bwMode="auto">
          <a:xfrm>
            <a:off x="5643570" y="2143116"/>
            <a:ext cx="2428892" cy="3402084"/>
          </a:xfrm>
          <a:prstGeom prst="rect">
            <a:avLst/>
          </a:prstGeom>
          <a:noFill/>
        </p:spPr>
      </p:pic>
      <p:cxnSp>
        <p:nvCxnSpPr>
          <p:cNvPr id="7" name="直線接點 6"/>
          <p:cNvCxnSpPr/>
          <p:nvPr/>
        </p:nvCxnSpPr>
        <p:spPr bwMode="auto">
          <a:xfrm>
            <a:off x="1928794" y="2571744"/>
            <a:ext cx="3429024" cy="1588"/>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1" name="直線接點 10"/>
          <p:cNvCxnSpPr/>
          <p:nvPr/>
        </p:nvCxnSpPr>
        <p:spPr bwMode="auto">
          <a:xfrm>
            <a:off x="571472" y="2786058"/>
            <a:ext cx="4714908" cy="1588"/>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4" name="直線接點 13"/>
          <p:cNvCxnSpPr/>
          <p:nvPr/>
        </p:nvCxnSpPr>
        <p:spPr bwMode="auto">
          <a:xfrm>
            <a:off x="571472" y="3000372"/>
            <a:ext cx="4714908" cy="1588"/>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Test of DSS17 at HERMES and COMPASS kinematics </a:t>
            </a:r>
            <a:endParaRPr lang="zh-TW" altLang="en-US" dirty="0"/>
          </a:p>
        </p:txBody>
      </p:sp>
      <p:pic>
        <p:nvPicPr>
          <p:cNvPr id="2050" name="Picture 2"/>
          <p:cNvPicPr>
            <a:picLocks noGrp="1" noChangeAspect="1" noChangeArrowheads="1"/>
          </p:cNvPicPr>
          <p:nvPr>
            <p:ph idx="1"/>
          </p:nvPr>
        </p:nvPicPr>
        <p:blipFill>
          <a:blip r:embed="rId2"/>
          <a:srcRect/>
          <a:stretch>
            <a:fillRect/>
          </a:stretch>
        </p:blipFill>
        <p:spPr bwMode="auto">
          <a:xfrm>
            <a:off x="428596" y="2071678"/>
            <a:ext cx="8028901" cy="2913655"/>
          </a:xfrm>
          <a:prstGeom prst="rect">
            <a:avLst/>
          </a:prstGeom>
          <a:noFill/>
          <a:ln w="9525">
            <a:noFill/>
            <a:miter lim="800000"/>
            <a:headEnd/>
            <a:tailEnd/>
          </a:ln>
          <a:effectLst/>
        </p:spPr>
      </p:pic>
      <p:sp>
        <p:nvSpPr>
          <p:cNvPr id="5" name="文字方塊 4"/>
          <p:cNvSpPr txBox="1"/>
          <p:nvPr/>
        </p:nvSpPr>
        <p:spPr>
          <a:xfrm>
            <a:off x="571472" y="5357826"/>
            <a:ext cx="8067273" cy="646331"/>
          </a:xfrm>
          <a:prstGeom prst="rect">
            <a:avLst/>
          </a:prstGeom>
          <a:noFill/>
        </p:spPr>
        <p:txBody>
          <a:bodyPr wrap="none" rtlCol="0">
            <a:spAutoFit/>
          </a:bodyPr>
          <a:lstStyle/>
          <a:p>
            <a:r>
              <a:rPr lang="en-US" altLang="zh-TW" dirty="0" smtClean="0">
                <a:solidFill>
                  <a:srgbClr val="FF0000"/>
                </a:solidFill>
              </a:rPr>
              <a:t>Apply DSS17 with MMHT and NNPDF at (x, Q2) of HERMES data points and</a:t>
            </a:r>
          </a:p>
          <a:p>
            <a:r>
              <a:rPr lang="en-US" altLang="zh-TW" dirty="0" smtClean="0">
                <a:solidFill>
                  <a:srgbClr val="FF0000"/>
                </a:solidFill>
              </a:rPr>
              <a:t>COMPASS, we find the theoretical results of both should be close.</a:t>
            </a:r>
            <a:endParaRPr lang="zh-TW" altLang="en-US"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Test of DSS17 at HERMES and COMPASS kinematics </a:t>
            </a:r>
            <a:endParaRPr lang="zh-TW" altLang="en-US" dirty="0"/>
          </a:p>
        </p:txBody>
      </p:sp>
      <p:pic>
        <p:nvPicPr>
          <p:cNvPr id="3074" name="Picture 2"/>
          <p:cNvPicPr>
            <a:picLocks noGrp="1" noChangeAspect="1" noChangeArrowheads="1"/>
          </p:cNvPicPr>
          <p:nvPr>
            <p:ph idx="1"/>
          </p:nvPr>
        </p:nvPicPr>
        <p:blipFill>
          <a:blip r:embed="rId2"/>
          <a:srcRect/>
          <a:stretch>
            <a:fillRect/>
          </a:stretch>
        </p:blipFill>
        <p:spPr bwMode="auto">
          <a:xfrm>
            <a:off x="357158" y="2143116"/>
            <a:ext cx="8668024" cy="3429024"/>
          </a:xfrm>
          <a:prstGeom prst="rect">
            <a:avLst/>
          </a:prstGeom>
          <a:noFill/>
          <a:ln w="9525">
            <a:noFill/>
            <a:miter lim="800000"/>
            <a:headEnd/>
            <a:tailEnd/>
          </a:ln>
          <a:effectLst/>
        </p:spPr>
      </p:pic>
      <p:sp>
        <p:nvSpPr>
          <p:cNvPr id="4" name="矩形 3"/>
          <p:cNvSpPr/>
          <p:nvPr/>
        </p:nvSpPr>
        <p:spPr>
          <a:xfrm>
            <a:off x="500034" y="5572140"/>
            <a:ext cx="8286808" cy="646331"/>
          </a:xfrm>
          <a:prstGeom prst="rect">
            <a:avLst/>
          </a:prstGeom>
        </p:spPr>
        <p:txBody>
          <a:bodyPr wrap="square">
            <a:spAutoFit/>
          </a:bodyPr>
          <a:lstStyle/>
          <a:p>
            <a:r>
              <a:rPr lang="en-US" altLang="zh-TW" dirty="0" smtClean="0">
                <a:solidFill>
                  <a:srgbClr val="FF0000"/>
                </a:solidFill>
              </a:rPr>
              <a:t>Apply DSS17 with </a:t>
            </a:r>
            <a:r>
              <a:rPr lang="en-US" altLang="zh-TW" dirty="0" smtClean="0">
                <a:solidFill>
                  <a:srgbClr val="FF0000"/>
                </a:solidFill>
              </a:rPr>
              <a:t>DSS17 </a:t>
            </a:r>
            <a:r>
              <a:rPr lang="en-US" altLang="zh-TW" dirty="0" smtClean="0">
                <a:solidFill>
                  <a:srgbClr val="FF0000"/>
                </a:solidFill>
              </a:rPr>
              <a:t>and </a:t>
            </a:r>
            <a:r>
              <a:rPr lang="en-US" altLang="zh-TW" dirty="0" smtClean="0">
                <a:solidFill>
                  <a:srgbClr val="FF0000"/>
                </a:solidFill>
              </a:rPr>
              <a:t>NNFF10 </a:t>
            </a:r>
            <a:r>
              <a:rPr lang="en-US" altLang="zh-TW" dirty="0" smtClean="0">
                <a:solidFill>
                  <a:srgbClr val="FF0000"/>
                </a:solidFill>
              </a:rPr>
              <a:t>at (x, Q2) of HERMES data points and</a:t>
            </a:r>
          </a:p>
          <a:p>
            <a:r>
              <a:rPr lang="en-US" altLang="zh-TW" dirty="0" smtClean="0">
                <a:solidFill>
                  <a:srgbClr val="FF0000"/>
                </a:solidFill>
              </a:rPr>
              <a:t>COMPASS, we find the theoretical results of both should be close.</a:t>
            </a:r>
            <a:endParaRPr lang="zh-TW" altLang="en-US" dirty="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Kaon multiplicity </a:t>
            </a:r>
            <a:endParaRPr lang="zh-TW" altLang="en-US" dirty="0"/>
          </a:p>
        </p:txBody>
      </p:sp>
      <p:pic>
        <p:nvPicPr>
          <p:cNvPr id="224258" name="Picture 2"/>
          <p:cNvPicPr>
            <a:picLocks noGrp="1" noChangeAspect="1" noChangeArrowheads="1"/>
          </p:cNvPicPr>
          <p:nvPr>
            <p:ph idx="1"/>
          </p:nvPr>
        </p:nvPicPr>
        <p:blipFill>
          <a:blip r:embed="rId2"/>
          <a:srcRect/>
          <a:stretch>
            <a:fillRect/>
          </a:stretch>
        </p:blipFill>
        <p:spPr bwMode="auto">
          <a:xfrm>
            <a:off x="1010279" y="1857364"/>
            <a:ext cx="6990745" cy="4892877"/>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My recent work</a:t>
            </a:r>
            <a:endParaRPr lang="zh-TW" altLang="en-US" dirty="0"/>
          </a:p>
        </p:txBody>
      </p:sp>
      <p:sp>
        <p:nvSpPr>
          <p:cNvPr id="3" name="內容版面配置區 2"/>
          <p:cNvSpPr>
            <a:spLocks noGrp="1"/>
          </p:cNvSpPr>
          <p:nvPr>
            <p:ph idx="1"/>
          </p:nvPr>
        </p:nvSpPr>
        <p:spPr/>
        <p:txBody>
          <a:bodyPr/>
          <a:lstStyle/>
          <a:p>
            <a:r>
              <a:rPr lang="en-US" altLang="zh-TW" dirty="0" smtClean="0"/>
              <a:t>Phenomenological investigation of SIDIS results of COMPASS and HERMES</a:t>
            </a:r>
          </a:p>
          <a:p>
            <a:pPr>
              <a:buNone/>
            </a:pPr>
            <a:r>
              <a:rPr lang="en-US" altLang="zh-TW" dirty="0" smtClean="0"/>
              <a:t>   (With D-J. Yang and W.-C. Chang)</a:t>
            </a:r>
          </a:p>
          <a:p>
            <a:pPr>
              <a:buNone/>
            </a:pPr>
            <a:endParaRPr lang="en-US" altLang="zh-TW" dirty="0" smtClean="0"/>
          </a:p>
          <a:p>
            <a:r>
              <a:rPr lang="en-US" altLang="zh-TW" dirty="0" smtClean="0"/>
              <a:t>“Invert jet algorithm” to obtain </a:t>
            </a:r>
            <a:r>
              <a:rPr lang="en-US" altLang="zh-TW" dirty="0" err="1" smtClean="0"/>
              <a:t>DiHadron</a:t>
            </a:r>
            <a:r>
              <a:rPr lang="en-US" altLang="zh-TW" dirty="0" smtClean="0"/>
              <a:t> Fragmentation functions</a:t>
            </a:r>
          </a:p>
          <a:p>
            <a:pPr>
              <a:buNone/>
            </a:pPr>
            <a:r>
              <a:rPr lang="en-US" altLang="zh-TW" dirty="0"/>
              <a:t> </a:t>
            </a:r>
            <a:r>
              <a:rPr lang="en-US" altLang="zh-TW" dirty="0" smtClean="0"/>
              <a:t> (with D-J. Yang) </a:t>
            </a:r>
          </a:p>
          <a:p>
            <a:pPr>
              <a:buNone/>
            </a:pPr>
            <a:endParaRPr lang="en-US" altLang="zh-TW" dirty="0"/>
          </a:p>
          <a:p>
            <a:pPr>
              <a:buNone/>
            </a:pPr>
            <a:endParaRPr lang="zh-TW"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928662" y="0"/>
            <a:ext cx="7793037" cy="1462087"/>
          </a:xfrm>
        </p:spPr>
        <p:txBody>
          <a:bodyPr/>
          <a:lstStyle/>
          <a:p>
            <a:r>
              <a:rPr lang="en-US" altLang="zh-TW" dirty="0" smtClean="0"/>
              <a:t>Check HERMES data K^+</a:t>
            </a:r>
            <a:endParaRPr lang="zh-TW" altLang="en-US" dirty="0"/>
          </a:p>
        </p:txBody>
      </p:sp>
      <p:pic>
        <p:nvPicPr>
          <p:cNvPr id="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8697" t="27916" r="44480" b="43081"/>
          <a:stretch/>
        </p:blipFill>
        <p:spPr bwMode="auto">
          <a:xfrm>
            <a:off x="1475656" y="1844824"/>
            <a:ext cx="5525236" cy="25202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3752" t="22474" r="37414" b="51351"/>
          <a:stretch/>
        </p:blipFill>
        <p:spPr bwMode="auto">
          <a:xfrm>
            <a:off x="1857356" y="4572008"/>
            <a:ext cx="4929222" cy="17967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80716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Check HERMES data K-</a:t>
            </a:r>
            <a:endParaRPr lang="zh-TW" altLang="en-US" dirty="0"/>
          </a:p>
        </p:txBody>
      </p:sp>
      <p:pic>
        <p:nvPicPr>
          <p:cNvPr id="102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2992" t="47495" r="38173" b="26330"/>
          <a:stretch/>
        </p:blipFill>
        <p:spPr bwMode="auto">
          <a:xfrm>
            <a:off x="1714480" y="4643446"/>
            <a:ext cx="5052718" cy="17967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8690" t="25092" r="46824" b="46851"/>
          <a:stretch/>
        </p:blipFill>
        <p:spPr bwMode="auto">
          <a:xfrm>
            <a:off x="1142976" y="1928802"/>
            <a:ext cx="5472608" cy="25202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橢圓 2"/>
          <p:cNvSpPr/>
          <p:nvPr/>
        </p:nvSpPr>
        <p:spPr>
          <a:xfrm>
            <a:off x="4857752" y="1785926"/>
            <a:ext cx="576064"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單箭頭接點 6"/>
          <p:cNvCxnSpPr/>
          <p:nvPr/>
        </p:nvCxnSpPr>
        <p:spPr>
          <a:xfrm>
            <a:off x="5500694" y="2214554"/>
            <a:ext cx="185738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 xmlns:a14="http://schemas.microsoft.com/office/drawing/2010/main" Requires="a14">
          <p:sp>
            <p:nvSpPr>
              <p:cNvPr id="8" name="文字方塊 7"/>
              <p:cNvSpPr txBox="1"/>
              <p:nvPr/>
            </p:nvSpPr>
            <p:spPr>
              <a:xfrm>
                <a:off x="7308304" y="2030137"/>
                <a:ext cx="1368152" cy="1754326"/>
              </a:xfrm>
              <a:prstGeom prst="rect">
                <a:avLst/>
              </a:prstGeom>
              <a:noFill/>
            </p:spPr>
            <p:txBody>
              <a:bodyPr wrap="square" rtlCol="0">
                <a:spAutoFit/>
              </a:bodyPr>
              <a:lstStyle/>
              <a:p>
                <a:r>
                  <a:rPr lang="en-US" altLang="zh-TW" dirty="0" smtClean="0"/>
                  <a:t>Error!</a:t>
                </a:r>
              </a:p>
              <a:p>
                <a:r>
                  <a:rPr lang="en-US" altLang="zh-TW" dirty="0" smtClean="0"/>
                  <a:t>It should be</a:t>
                </a:r>
              </a:p>
              <a:p>
                <a14:m>
                  <m:oMathPara xmlns:m="http://schemas.openxmlformats.org/officeDocument/2006/math">
                    <m:oMathParaPr>
                      <m:jc m:val="centerGroup"/>
                    </m:oMathParaPr>
                    <m:oMath xmlns:m="http://schemas.openxmlformats.org/officeDocument/2006/math">
                      <m:r>
                        <a:rPr lang="zh-TW" altLang="en-US" i="1" smtClean="0">
                          <a:latin typeface="Cambria Math"/>
                        </a:rPr>
                        <m:t>𝛼</m:t>
                      </m:r>
                      <m:r>
                        <a:rPr lang="en-US" altLang="zh-TW" b="0" i="1" smtClean="0">
                          <a:latin typeface="Cambria Math"/>
                        </a:rPr>
                        <m:t>=0.38</m:t>
                      </m:r>
                    </m:oMath>
                  </m:oMathPara>
                </a14:m>
                <a:endParaRPr lang="en-US" altLang="zh-TW" b="0" dirty="0" smtClean="0"/>
              </a:p>
              <a:p>
                <a14:m>
                  <m:oMathPara xmlns:m="http://schemas.openxmlformats.org/officeDocument/2006/math">
                    <m:oMathParaPr>
                      <m:jc m:val="centerGroup"/>
                    </m:oMathParaPr>
                    <m:oMath xmlns:m="http://schemas.openxmlformats.org/officeDocument/2006/math">
                      <m:r>
                        <a:rPr lang="zh-TW" altLang="en-US" i="1">
                          <a:latin typeface="Cambria Math"/>
                        </a:rPr>
                        <m:t>𝛼</m:t>
                      </m:r>
                      <m:r>
                        <a:rPr lang="en-US" altLang="zh-TW" i="1">
                          <a:latin typeface="Cambria Math"/>
                        </a:rPr>
                        <m:t>=0.</m:t>
                      </m:r>
                      <m:r>
                        <a:rPr lang="en-US" altLang="zh-TW" b="0" i="1" smtClean="0">
                          <a:latin typeface="Cambria Math"/>
                        </a:rPr>
                        <m:t>07</m:t>
                      </m:r>
                    </m:oMath>
                  </m:oMathPara>
                </a14:m>
                <a:endParaRPr lang="en-US" altLang="zh-TW" dirty="0"/>
              </a:p>
              <a:p>
                <a14:m>
                  <m:oMathPara xmlns:m="http://schemas.openxmlformats.org/officeDocument/2006/math">
                    <m:oMathParaPr>
                      <m:jc m:val="centerGroup"/>
                    </m:oMathParaPr>
                    <m:oMath xmlns:m="http://schemas.openxmlformats.org/officeDocument/2006/math">
                      <m:r>
                        <a:rPr lang="zh-TW" altLang="en-US" i="1">
                          <a:latin typeface="Cambria Math"/>
                        </a:rPr>
                        <m:t>𝛼</m:t>
                      </m:r>
                      <m:r>
                        <a:rPr lang="en-US" altLang="zh-TW" i="1">
                          <a:latin typeface="Cambria Math"/>
                        </a:rPr>
                        <m:t>=0.</m:t>
                      </m:r>
                      <m:r>
                        <a:rPr lang="en-US" altLang="zh-TW" b="0" i="1" smtClean="0">
                          <a:latin typeface="Cambria Math"/>
                        </a:rPr>
                        <m:t>02</m:t>
                      </m:r>
                    </m:oMath>
                  </m:oMathPara>
                </a14:m>
                <a:endParaRPr lang="en-US" altLang="zh-TW" dirty="0"/>
              </a:p>
              <a:p>
                <a14:m>
                  <m:oMathPara xmlns:m="http://schemas.openxmlformats.org/officeDocument/2006/math">
                    <m:oMathParaPr>
                      <m:jc m:val="centerGroup"/>
                    </m:oMathParaPr>
                    <m:oMath xmlns:m="http://schemas.openxmlformats.org/officeDocument/2006/math">
                      <m:r>
                        <a:rPr lang="zh-TW" altLang="en-US" i="1">
                          <a:latin typeface="Cambria Math"/>
                        </a:rPr>
                        <m:t>𝛼</m:t>
                      </m:r>
                      <m:r>
                        <a:rPr lang="en-US" altLang="zh-TW" i="1">
                          <a:latin typeface="Cambria Math"/>
                        </a:rPr>
                        <m:t>=0.</m:t>
                      </m:r>
                      <m:r>
                        <a:rPr lang="en-US" altLang="zh-TW" b="0" i="1" smtClean="0">
                          <a:latin typeface="Cambria Math"/>
                        </a:rPr>
                        <m:t>00</m:t>
                      </m:r>
                    </m:oMath>
                  </m:oMathPara>
                </a14:m>
                <a:endParaRPr lang="zh-TW" altLang="en-US" dirty="0"/>
              </a:p>
            </p:txBody>
          </p:sp>
        </mc:Choice>
        <mc:Fallback>
          <p:sp>
            <p:nvSpPr>
              <p:cNvPr id="8" name="文字方塊 7"/>
              <p:cNvSpPr txBox="1">
                <a:spLocks noRot="1" noChangeAspect="1" noMove="1" noResize="1" noEditPoints="1" noAdjustHandles="1" noChangeArrowheads="1" noChangeShapeType="1" noTextEdit="1"/>
              </p:cNvSpPr>
              <p:nvPr/>
            </p:nvSpPr>
            <p:spPr>
              <a:xfrm>
                <a:off x="7308304" y="2030137"/>
                <a:ext cx="1368152" cy="1754326"/>
              </a:xfrm>
              <a:prstGeom prst="rect">
                <a:avLst/>
              </a:prstGeom>
              <a:blipFill rotWithShape="1">
                <a:blip r:embed="rId4"/>
                <a:stretch>
                  <a:fillRect l="-4018" t="-1736"/>
                </a:stretch>
              </a:blipFill>
            </p:spPr>
            <p:txBody>
              <a:bodyPr/>
              <a:lstStyle/>
              <a:p>
                <a:r>
                  <a:rPr lang="zh-TW" altLang="en-US">
                    <a:noFill/>
                  </a:rPr>
                  <a:t> </a:t>
                </a:r>
              </a:p>
            </p:txBody>
          </p:sp>
        </mc:Fallback>
      </mc:AlternateContent>
    </p:spTree>
    <p:extLst>
      <p:ext uri="{BB962C8B-B14F-4D97-AF65-F5344CB8AC3E}">
        <p14:creationId xmlns="" xmlns:p14="http://schemas.microsoft.com/office/powerpoint/2010/main" val="3505810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642910" y="214290"/>
            <a:ext cx="8372503" cy="1676400"/>
          </a:xfrm>
        </p:spPr>
        <p:txBody>
          <a:bodyPr/>
          <a:lstStyle/>
          <a:p>
            <a:r>
              <a:rPr lang="en-US" altLang="zh-TW" dirty="0" smtClean="0"/>
              <a:t>Log to Log &amp; Linear to </a:t>
            </a:r>
            <a:r>
              <a:rPr lang="en-US" altLang="zh-TW" dirty="0" smtClean="0"/>
              <a:t>Linear:</a:t>
            </a:r>
            <a:br>
              <a:rPr lang="en-US" altLang="zh-TW" dirty="0" smtClean="0"/>
            </a:br>
            <a:endParaRPr lang="zh-TW" altLang="en-US" dirty="0"/>
          </a:p>
        </p:txBody>
      </p:sp>
      <p:pic>
        <p:nvPicPr>
          <p:cNvPr id="205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8697" t="27916" r="44480" b="10000"/>
          <a:stretch/>
        </p:blipFill>
        <p:spPr bwMode="auto">
          <a:xfrm>
            <a:off x="285720" y="1714488"/>
            <a:ext cx="3817688" cy="496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8690" t="23891" r="44899" b="13811"/>
          <a:stretch/>
        </p:blipFill>
        <p:spPr bwMode="auto">
          <a:xfrm>
            <a:off x="5000628" y="1714488"/>
            <a:ext cx="3746100" cy="496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文字方塊 3"/>
          <p:cNvSpPr txBox="1"/>
          <p:nvPr/>
        </p:nvSpPr>
        <p:spPr>
          <a:xfrm>
            <a:off x="4283968" y="4043166"/>
            <a:ext cx="864096" cy="369332"/>
          </a:xfrm>
          <a:prstGeom prst="rect">
            <a:avLst/>
          </a:prstGeom>
          <a:noFill/>
        </p:spPr>
        <p:txBody>
          <a:bodyPr wrap="square" rtlCol="0">
            <a:spAutoFit/>
          </a:bodyPr>
          <a:lstStyle/>
          <a:p>
            <a:r>
              <a:rPr lang="en-US" altLang="zh-TW" dirty="0" smtClean="0"/>
              <a:t>Fit well?</a:t>
            </a:r>
            <a:endParaRPr lang="zh-TW" altLang="en-US" dirty="0"/>
          </a:p>
        </p:txBody>
      </p:sp>
      <p:cxnSp>
        <p:nvCxnSpPr>
          <p:cNvPr id="6" name="直線單箭頭接點 5"/>
          <p:cNvCxnSpPr/>
          <p:nvPr/>
        </p:nvCxnSpPr>
        <p:spPr>
          <a:xfrm flipV="1">
            <a:off x="3059832" y="4412498"/>
            <a:ext cx="1224136" cy="6726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flipH="1" flipV="1">
            <a:off x="4826868" y="4664526"/>
            <a:ext cx="864096" cy="1686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282875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字方塊 4"/>
          <p:cNvSpPr txBox="1"/>
          <p:nvPr/>
        </p:nvSpPr>
        <p:spPr>
          <a:xfrm>
            <a:off x="4929190" y="2000240"/>
            <a:ext cx="3786214" cy="1200329"/>
          </a:xfrm>
          <a:prstGeom prst="rect">
            <a:avLst/>
          </a:prstGeom>
          <a:noFill/>
        </p:spPr>
        <p:txBody>
          <a:bodyPr wrap="square" rtlCol="0">
            <a:spAutoFit/>
          </a:bodyPr>
          <a:lstStyle/>
          <a:p>
            <a:r>
              <a:rPr lang="en-US" altLang="zh-TW" dirty="0" smtClean="0"/>
              <a:t>Red point: usual integral method</a:t>
            </a:r>
          </a:p>
          <a:p>
            <a:r>
              <a:rPr lang="en-US" altLang="zh-TW" dirty="0" smtClean="0"/>
              <a:t>Blue cross: integrate z like HERMES method</a:t>
            </a:r>
          </a:p>
          <a:p>
            <a:r>
              <a:rPr lang="en-US" altLang="zh-TW" dirty="0" smtClean="0"/>
              <a:t>Black point: HERMES</a:t>
            </a:r>
            <a:endParaRPr lang="zh-TW" altLang="en-US" dirty="0"/>
          </a:p>
        </p:txBody>
      </p:sp>
      <p:pic>
        <p:nvPicPr>
          <p:cNvPr id="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5033" t="51520" r="70179" b="21622"/>
          <a:stretch/>
        </p:blipFill>
        <p:spPr bwMode="auto">
          <a:xfrm>
            <a:off x="214282" y="1571611"/>
            <a:ext cx="4500594" cy="27417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55698" t="38598" r="21224" b="34543"/>
          <a:stretch/>
        </p:blipFill>
        <p:spPr bwMode="auto">
          <a:xfrm>
            <a:off x="4425080" y="3929066"/>
            <a:ext cx="4290324" cy="2807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文字方塊 6"/>
          <p:cNvSpPr txBox="1"/>
          <p:nvPr/>
        </p:nvSpPr>
        <p:spPr>
          <a:xfrm>
            <a:off x="571472" y="357166"/>
            <a:ext cx="2526654" cy="769441"/>
          </a:xfrm>
          <a:prstGeom prst="rect">
            <a:avLst/>
          </a:prstGeom>
          <a:noFill/>
        </p:spPr>
        <p:txBody>
          <a:bodyPr wrap="none" rtlCol="0">
            <a:spAutoFit/>
          </a:bodyPr>
          <a:lstStyle/>
          <a:p>
            <a:r>
              <a:rPr lang="en-US" altLang="zh-TW" sz="4400" dirty="0" smtClean="0">
                <a:solidFill>
                  <a:schemeClr val="tx2">
                    <a:lumMod val="75000"/>
                  </a:schemeClr>
                </a:solidFill>
              </a:rPr>
              <a:t>M</a:t>
            </a:r>
            <a:r>
              <a:rPr lang="en-US" altLang="zh-TW" sz="4400" baseline="30000" dirty="0" smtClean="0">
                <a:solidFill>
                  <a:schemeClr val="tx2">
                    <a:lumMod val="75000"/>
                  </a:schemeClr>
                </a:solidFill>
              </a:rPr>
              <a:t>K</a:t>
            </a:r>
            <a:r>
              <a:rPr lang="en-US" altLang="zh-TW" sz="4400" dirty="0" smtClean="0">
                <a:solidFill>
                  <a:schemeClr val="tx2">
                    <a:lumMod val="75000"/>
                  </a:schemeClr>
                </a:solidFill>
              </a:rPr>
              <a:t>(x, Q</a:t>
            </a:r>
            <a:r>
              <a:rPr lang="en-US" altLang="zh-TW" sz="4400" baseline="30000" dirty="0" smtClean="0">
                <a:solidFill>
                  <a:schemeClr val="tx2">
                    <a:lumMod val="75000"/>
                  </a:schemeClr>
                </a:solidFill>
              </a:rPr>
              <a:t>2</a:t>
            </a:r>
            <a:r>
              <a:rPr lang="en-US" altLang="zh-TW" sz="4400" dirty="0" smtClean="0">
                <a:solidFill>
                  <a:schemeClr val="tx2">
                    <a:lumMod val="75000"/>
                  </a:schemeClr>
                </a:solidFill>
              </a:rPr>
              <a:t>)</a:t>
            </a:r>
            <a:endParaRPr lang="zh-TW" altLang="en-US" sz="4400" dirty="0">
              <a:solidFill>
                <a:schemeClr val="tx2">
                  <a:lumMod val="75000"/>
                </a:schemeClr>
              </a:solidFill>
            </a:endParaRPr>
          </a:p>
        </p:txBody>
      </p:sp>
    </p:spTree>
    <p:extLst>
      <p:ext uri="{BB962C8B-B14F-4D97-AF65-F5344CB8AC3E}">
        <p14:creationId xmlns="" xmlns:p14="http://schemas.microsoft.com/office/powerpoint/2010/main" val="2439836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2" name="標題 1"/>
              <p:cNvSpPr>
                <a:spLocks noGrp="1"/>
              </p:cNvSpPr>
              <p:nvPr>
                <p:ph type="title"/>
              </p:nvPr>
            </p:nvSpPr>
            <p:spPr/>
            <p:txBody>
              <a:bodyPr/>
              <a:lstStyle/>
              <a:p>
                <a:pPr/>
                <a14:m>
                  <m:oMathPara xmlns:m="http://schemas.openxmlformats.org/officeDocument/2006/math">
                    <m:oMathParaPr>
                      <m:jc m:val="centerGroup"/>
                    </m:oMathParaPr>
                    <m:oMath xmlns:m="http://schemas.openxmlformats.org/officeDocument/2006/math">
                      <m:sSup>
                        <m:sSupPr>
                          <m:ctrlPr>
                            <a:rPr lang="en-US" altLang="zh-TW" i="1" dirty="0" smtClean="0">
                              <a:latin typeface="Cambria Math"/>
                            </a:rPr>
                          </m:ctrlPr>
                        </m:sSupPr>
                        <m:e>
                          <m:r>
                            <a:rPr lang="en-US" altLang="zh-TW" b="0" i="1" dirty="0" smtClean="0">
                              <a:latin typeface="Cambria Math"/>
                            </a:rPr>
                            <m:t>𝑀</m:t>
                          </m:r>
                        </m:e>
                        <m:sup>
                          <m:sSup>
                            <m:sSupPr>
                              <m:ctrlPr>
                                <a:rPr lang="en-US" altLang="zh-TW" i="1" dirty="0" smtClean="0">
                                  <a:latin typeface="Cambria Math"/>
                                </a:rPr>
                              </m:ctrlPr>
                            </m:sSupPr>
                            <m:e>
                              <m:r>
                                <a:rPr lang="en-US" altLang="zh-TW" b="0" i="1" dirty="0" smtClean="0">
                                  <a:latin typeface="Cambria Math"/>
                                </a:rPr>
                                <m:t>𝐾</m:t>
                              </m:r>
                            </m:e>
                            <m:sup>
                              <m:r>
                                <a:rPr lang="en-US" altLang="zh-TW" b="0" i="1" dirty="0" smtClean="0">
                                  <a:latin typeface="Cambria Math"/>
                                </a:rPr>
                                <m:t>+</m:t>
                              </m:r>
                            </m:sup>
                          </m:sSup>
                          <m:r>
                            <a:rPr lang="en-US" altLang="zh-TW" b="0" i="1" dirty="0" smtClean="0">
                              <a:latin typeface="Cambria Math"/>
                            </a:rPr>
                            <m:t>+</m:t>
                          </m:r>
                          <m:sSup>
                            <m:sSupPr>
                              <m:ctrlPr>
                                <a:rPr lang="en-US" altLang="zh-TW" b="0" i="1" dirty="0" smtClean="0">
                                  <a:latin typeface="Cambria Math"/>
                                </a:rPr>
                              </m:ctrlPr>
                            </m:sSupPr>
                            <m:e>
                              <m:r>
                                <a:rPr lang="en-US" altLang="zh-TW" b="0" i="1" dirty="0" smtClean="0">
                                  <a:latin typeface="Cambria Math"/>
                                </a:rPr>
                                <m:t>𝐾</m:t>
                              </m:r>
                            </m:e>
                            <m:sup>
                              <m:r>
                                <a:rPr lang="en-US" altLang="zh-TW" b="0" i="1" dirty="0" smtClean="0">
                                  <a:latin typeface="Cambria Math"/>
                                </a:rPr>
                                <m:t>−</m:t>
                              </m:r>
                            </m:sup>
                          </m:sSup>
                        </m:sup>
                      </m:sSup>
                      <m:r>
                        <a:rPr lang="en-US" altLang="zh-TW" b="0" i="1" dirty="0" smtClean="0">
                          <a:latin typeface="Cambria Math"/>
                        </a:rPr>
                        <m:t>(</m:t>
                      </m:r>
                      <m:r>
                        <a:rPr lang="en-US" altLang="zh-TW" b="0" i="1" dirty="0" smtClean="0">
                          <a:latin typeface="Cambria Math"/>
                        </a:rPr>
                        <m:t>𝑥</m:t>
                      </m:r>
                      <m:r>
                        <a:rPr lang="en-US" altLang="zh-TW" b="0" i="1" dirty="0" smtClean="0">
                          <a:latin typeface="Cambria Math"/>
                        </a:rPr>
                        <m:t>,</m:t>
                      </m:r>
                      <m:sSup>
                        <m:sSupPr>
                          <m:ctrlPr>
                            <a:rPr lang="en-US" altLang="zh-TW" b="0" i="1" dirty="0" smtClean="0">
                              <a:latin typeface="Cambria Math"/>
                            </a:rPr>
                          </m:ctrlPr>
                        </m:sSupPr>
                        <m:e>
                          <m:r>
                            <a:rPr lang="en-US" altLang="zh-TW" b="0" i="1" dirty="0" smtClean="0">
                              <a:latin typeface="Cambria Math"/>
                            </a:rPr>
                            <m:t>𝑄</m:t>
                          </m:r>
                        </m:e>
                        <m:sup>
                          <m:r>
                            <a:rPr lang="en-US" altLang="zh-TW" b="0" i="1" dirty="0" smtClean="0">
                              <a:latin typeface="Cambria Math"/>
                            </a:rPr>
                            <m:t>2</m:t>
                          </m:r>
                        </m:sup>
                      </m:sSup>
                      <m:r>
                        <a:rPr lang="en-US" altLang="zh-TW" b="0" i="1" dirty="0" smtClean="0">
                          <a:latin typeface="Cambria Math"/>
                        </a:rPr>
                        <m:t>)</m:t>
                      </m:r>
                    </m:oMath>
                  </m:oMathPara>
                </a14:m>
                <a:endParaRPr lang="zh-TW" altLang="en-US" dirty="0"/>
              </a:p>
            </p:txBody>
          </p:sp>
        </mc:Choice>
        <mc:Fallback>
          <p:sp>
            <p:nvSpPr>
              <p:cNvPr id="2" name="標題 1"/>
              <p:cNvSpPr>
                <a:spLocks noGrp="1" noRot="1" noChangeAspect="1" noMove="1" noResize="1" noEditPoints="1" noAdjustHandles="1" noChangeArrowheads="1" noChangeShapeType="1" noTextEdit="1"/>
              </p:cNvSpPr>
              <p:nvPr>
                <p:ph type="title"/>
              </p:nvPr>
            </p:nvSpPr>
            <p:spPr>
              <a:blipFill rotWithShape="1">
                <a:blip r:embed="rId2"/>
                <a:stretch>
                  <a:fillRect/>
                </a:stretch>
              </a:blipFill>
            </p:spPr>
            <p:txBody>
              <a:bodyPr/>
              <a:lstStyle/>
              <a:p>
                <a:r>
                  <a:rPr lang="zh-TW" altLang="en-US">
                    <a:noFill/>
                  </a:rPr>
                  <a:t> </a:t>
                </a:r>
              </a:p>
            </p:txBody>
          </p:sp>
        </mc:Fallback>
      </mc:AlternateContent>
      <p:pic>
        <p:nvPicPr>
          <p:cNvPr id="3"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55558" t="52196" r="20984" b="21115"/>
          <a:stretch/>
        </p:blipFill>
        <p:spPr bwMode="auto">
          <a:xfrm>
            <a:off x="500034" y="1928802"/>
            <a:ext cx="7715304" cy="45005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85202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p:txBody>
          <a:bodyPr/>
          <a:lstStyle/>
          <a:p>
            <a:r>
              <a:rPr lang="en-US" altLang="zh-TW" sz="3600" smtClean="0"/>
              <a:t>Elementary Fragmentation Functions</a:t>
            </a:r>
            <a:endParaRPr lang="zh-TW" altLang="en-US" sz="3600" smtClean="0"/>
          </a:p>
        </p:txBody>
      </p:sp>
      <p:pic>
        <p:nvPicPr>
          <p:cNvPr id="23555" name="Picture 3"/>
          <p:cNvPicPr>
            <a:picLocks noChangeAspect="1" noChangeArrowheads="1"/>
          </p:cNvPicPr>
          <p:nvPr/>
        </p:nvPicPr>
        <p:blipFill>
          <a:blip r:embed="rId2"/>
          <a:srcRect/>
          <a:stretch>
            <a:fillRect/>
          </a:stretch>
        </p:blipFill>
        <p:spPr bwMode="auto">
          <a:xfrm>
            <a:off x="539750" y="4797425"/>
            <a:ext cx="4914900" cy="628650"/>
          </a:xfrm>
          <a:prstGeom prst="rect">
            <a:avLst/>
          </a:prstGeom>
          <a:noFill/>
          <a:ln w="9525">
            <a:noFill/>
            <a:miter lim="800000"/>
            <a:headEnd/>
            <a:tailEnd/>
          </a:ln>
        </p:spPr>
      </p:pic>
      <p:pic>
        <p:nvPicPr>
          <p:cNvPr id="23556" name="Picture 4"/>
          <p:cNvPicPr>
            <a:picLocks noChangeAspect="1" noChangeArrowheads="1"/>
          </p:cNvPicPr>
          <p:nvPr/>
        </p:nvPicPr>
        <p:blipFill>
          <a:blip r:embed="rId3"/>
          <a:srcRect/>
          <a:stretch>
            <a:fillRect/>
          </a:stretch>
        </p:blipFill>
        <p:spPr bwMode="auto">
          <a:xfrm>
            <a:off x="0" y="2133600"/>
            <a:ext cx="4886325" cy="1123950"/>
          </a:xfrm>
          <a:prstGeom prst="rect">
            <a:avLst/>
          </a:prstGeom>
          <a:noFill/>
          <a:ln w="9525">
            <a:noFill/>
            <a:miter lim="800000"/>
            <a:headEnd/>
            <a:tailEnd/>
          </a:ln>
        </p:spPr>
      </p:pic>
      <p:pic>
        <p:nvPicPr>
          <p:cNvPr id="23557" name="Picture 5"/>
          <p:cNvPicPr>
            <a:picLocks noChangeAspect="1" noChangeArrowheads="1"/>
          </p:cNvPicPr>
          <p:nvPr/>
        </p:nvPicPr>
        <p:blipFill>
          <a:blip r:embed="rId4"/>
          <a:srcRect/>
          <a:stretch>
            <a:fillRect/>
          </a:stretch>
        </p:blipFill>
        <p:spPr bwMode="auto">
          <a:xfrm>
            <a:off x="0" y="3357563"/>
            <a:ext cx="5114925" cy="733425"/>
          </a:xfrm>
          <a:prstGeom prst="rect">
            <a:avLst/>
          </a:prstGeom>
          <a:noFill/>
          <a:ln w="9525">
            <a:noFill/>
            <a:miter lim="800000"/>
            <a:headEnd/>
            <a:tailEnd/>
          </a:ln>
        </p:spPr>
      </p:pic>
      <p:sp>
        <p:nvSpPr>
          <p:cNvPr id="23558" name="向下箭號 5"/>
          <p:cNvSpPr>
            <a:spLocks noChangeArrowheads="1"/>
          </p:cNvSpPr>
          <p:nvPr/>
        </p:nvSpPr>
        <p:spPr bwMode="auto">
          <a:xfrm>
            <a:off x="3492500" y="3933825"/>
            <a:ext cx="574675" cy="863600"/>
          </a:xfrm>
          <a:prstGeom prst="downArrow">
            <a:avLst>
              <a:gd name="adj1" fmla="val 50000"/>
              <a:gd name="adj2" fmla="val 50092"/>
            </a:avLst>
          </a:prstGeom>
          <a:solidFill>
            <a:schemeClr val="accent1"/>
          </a:solidFill>
          <a:ln w="9525" algn="ctr">
            <a:solidFill>
              <a:schemeClr val="tx1"/>
            </a:solidFill>
            <a:round/>
            <a:headEnd/>
            <a:tailEnd/>
          </a:ln>
        </p:spPr>
        <p:txBody>
          <a:bodyPr/>
          <a:lstStyle/>
          <a:p>
            <a:pPr eaLnBrk="0" hangingPunct="0"/>
            <a:endParaRPr kumimoji="0" lang="zh-TW" altLang="en-US"/>
          </a:p>
        </p:txBody>
      </p:sp>
      <p:pic>
        <p:nvPicPr>
          <p:cNvPr id="23559" name="Picture 6"/>
          <p:cNvPicPr>
            <a:picLocks noChangeAspect="1" noChangeArrowheads="1"/>
          </p:cNvPicPr>
          <p:nvPr/>
        </p:nvPicPr>
        <p:blipFill>
          <a:blip r:embed="rId5"/>
          <a:srcRect/>
          <a:stretch>
            <a:fillRect/>
          </a:stretch>
        </p:blipFill>
        <p:spPr bwMode="auto">
          <a:xfrm>
            <a:off x="5508625" y="2852738"/>
            <a:ext cx="3095625" cy="1847850"/>
          </a:xfrm>
          <a:prstGeom prst="rect">
            <a:avLst/>
          </a:prstGeom>
          <a:noFill/>
          <a:ln w="9525">
            <a:noFill/>
            <a:miter lim="800000"/>
            <a:headEnd/>
            <a:tailEnd/>
          </a:ln>
        </p:spPr>
      </p:pic>
      <p:sp>
        <p:nvSpPr>
          <p:cNvPr id="23560" name="文字方塊 7"/>
          <p:cNvSpPr txBox="1">
            <a:spLocks noChangeArrowheads="1"/>
          </p:cNvSpPr>
          <p:nvPr/>
        </p:nvSpPr>
        <p:spPr bwMode="auto">
          <a:xfrm>
            <a:off x="323850" y="5805488"/>
            <a:ext cx="8262938" cy="369887"/>
          </a:xfrm>
          <a:prstGeom prst="rect">
            <a:avLst/>
          </a:prstGeom>
          <a:noFill/>
          <a:ln w="9525">
            <a:noFill/>
            <a:miter lim="800000"/>
            <a:headEnd/>
            <a:tailEnd/>
          </a:ln>
        </p:spPr>
        <p:txBody>
          <a:bodyPr wrap="none">
            <a:spAutoFit/>
          </a:bodyPr>
          <a:lstStyle/>
          <a:p>
            <a:r>
              <a:rPr lang="en-US" altLang="zh-TW"/>
              <a:t>With a vertex of quark-quark-PS meson, one can calculate the elementary FFs. </a:t>
            </a:r>
            <a:endParaRPr lang="zh-TW" altLang="en-US"/>
          </a:p>
        </p:txBody>
      </p:sp>
      <p:sp>
        <p:nvSpPr>
          <p:cNvPr id="23561" name="文字方塊 11"/>
          <p:cNvSpPr txBox="1">
            <a:spLocks noChangeArrowheads="1"/>
          </p:cNvSpPr>
          <p:nvPr/>
        </p:nvSpPr>
        <p:spPr bwMode="auto">
          <a:xfrm>
            <a:off x="5076825" y="2420938"/>
            <a:ext cx="3825875" cy="400050"/>
          </a:xfrm>
          <a:prstGeom prst="rect">
            <a:avLst/>
          </a:prstGeom>
          <a:noFill/>
          <a:ln w="9525">
            <a:noFill/>
            <a:miter lim="800000"/>
            <a:headEnd/>
            <a:tailEnd/>
          </a:ln>
        </p:spPr>
        <p:txBody>
          <a:bodyPr>
            <a:spAutoFit/>
          </a:bodyPr>
          <a:lstStyle/>
          <a:p>
            <a:pPr eaLnBrk="0" hangingPunct="0"/>
            <a:r>
              <a:rPr kumimoji="0" lang="en-US" altLang="zh-TW" sz="2000">
                <a:solidFill>
                  <a:srgbClr val="FF0000"/>
                </a:solidFill>
              </a:rPr>
              <a:t>One step fragmentation process </a:t>
            </a:r>
            <a:endParaRPr kumimoji="0" lang="zh-TW" altLang="en-US" sz="2000">
              <a:solidFill>
                <a:srgbClr val="FF0000"/>
              </a:solidFill>
            </a:endParaRPr>
          </a:p>
        </p:txBody>
      </p:sp>
      <p:sp>
        <p:nvSpPr>
          <p:cNvPr id="10" name="文字方塊 9"/>
          <p:cNvSpPr txBox="1"/>
          <p:nvPr/>
        </p:nvSpPr>
        <p:spPr>
          <a:xfrm>
            <a:off x="5435600" y="4941888"/>
            <a:ext cx="3133725" cy="523875"/>
          </a:xfrm>
          <a:prstGeom prst="rect">
            <a:avLst/>
          </a:prstGeom>
          <a:noFill/>
        </p:spPr>
        <p:txBody>
          <a:bodyPr wrap="none">
            <a:spAutoFit/>
          </a:bodyPr>
          <a:lstStyle/>
          <a:p>
            <a:pPr eaLnBrk="0" hangingPunct="0">
              <a:defRPr/>
            </a:pPr>
            <a:r>
              <a:rPr kumimoji="0" lang="en-US" altLang="zh-TW" sz="2800" dirty="0">
                <a:solidFill>
                  <a:schemeClr val="accent1">
                    <a:lumMod val="50000"/>
                  </a:schemeClr>
                </a:solidFill>
              </a:rPr>
              <a:t>q(k) →h(p)+Q(k-p)</a:t>
            </a:r>
            <a:endParaRPr kumimoji="0" lang="zh-TW" altLang="en-US" sz="2800" dirty="0">
              <a:solidFill>
                <a:schemeClr val="accent1">
                  <a:lumMod val="50000"/>
                </a:schemeClr>
              </a:solidFill>
            </a:endParaRPr>
          </a:p>
        </p:txBody>
      </p:sp>
      <p:sp>
        <p:nvSpPr>
          <p:cNvPr id="23563" name="Line 15"/>
          <p:cNvSpPr>
            <a:spLocks noChangeShapeType="1"/>
          </p:cNvSpPr>
          <p:nvPr/>
        </p:nvSpPr>
        <p:spPr bwMode="auto">
          <a:xfrm>
            <a:off x="4356100" y="3573463"/>
            <a:ext cx="215900" cy="0"/>
          </a:xfrm>
          <a:prstGeom prst="line">
            <a:avLst/>
          </a:prstGeom>
          <a:noFill/>
          <a:ln w="9525">
            <a:solidFill>
              <a:schemeClr val="tx1"/>
            </a:solidFill>
            <a:round/>
            <a:headEnd/>
            <a:tailEnd/>
          </a:ln>
        </p:spPr>
        <p:txBody>
          <a:bodyPr/>
          <a:lstStyle/>
          <a:p>
            <a:endParaRPr lang="zh-TW"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p:txBody>
          <a:bodyPr/>
          <a:lstStyle/>
          <a:p>
            <a:r>
              <a:rPr lang="en-US" altLang="zh-TW" sz="3600" smtClean="0"/>
              <a:t>From elementary FFs to SiFFs</a:t>
            </a:r>
            <a:endParaRPr lang="zh-TW" altLang="en-US" sz="3600" smtClean="0"/>
          </a:p>
        </p:txBody>
      </p:sp>
      <p:pic>
        <p:nvPicPr>
          <p:cNvPr id="24579" name="Picture 2"/>
          <p:cNvPicPr>
            <a:picLocks noChangeAspect="1" noChangeArrowheads="1"/>
          </p:cNvPicPr>
          <p:nvPr/>
        </p:nvPicPr>
        <p:blipFill>
          <a:blip r:embed="rId2"/>
          <a:srcRect/>
          <a:stretch>
            <a:fillRect/>
          </a:stretch>
        </p:blipFill>
        <p:spPr bwMode="auto">
          <a:xfrm>
            <a:off x="1071563" y="3500438"/>
            <a:ext cx="5514975" cy="1304925"/>
          </a:xfrm>
          <a:prstGeom prst="rect">
            <a:avLst/>
          </a:prstGeom>
          <a:noFill/>
          <a:ln w="9525">
            <a:noFill/>
            <a:miter lim="800000"/>
            <a:headEnd/>
            <a:tailEnd/>
          </a:ln>
        </p:spPr>
      </p:pic>
      <p:pic>
        <p:nvPicPr>
          <p:cNvPr id="24580" name="Picture 3"/>
          <p:cNvPicPr>
            <a:picLocks noChangeAspect="1" noChangeArrowheads="1"/>
          </p:cNvPicPr>
          <p:nvPr/>
        </p:nvPicPr>
        <p:blipFill>
          <a:blip r:embed="rId3"/>
          <a:srcRect/>
          <a:stretch>
            <a:fillRect/>
          </a:stretch>
        </p:blipFill>
        <p:spPr bwMode="auto">
          <a:xfrm>
            <a:off x="1071563" y="5214938"/>
            <a:ext cx="6067425" cy="949325"/>
          </a:xfrm>
          <a:prstGeom prst="rect">
            <a:avLst/>
          </a:prstGeom>
          <a:noFill/>
          <a:ln w="9525">
            <a:noFill/>
            <a:miter lim="800000"/>
            <a:headEnd/>
            <a:tailEnd/>
          </a:ln>
        </p:spPr>
      </p:pic>
      <p:pic>
        <p:nvPicPr>
          <p:cNvPr id="24581" name="Picture 5"/>
          <p:cNvPicPr>
            <a:picLocks noChangeAspect="1" noChangeArrowheads="1"/>
          </p:cNvPicPr>
          <p:nvPr/>
        </p:nvPicPr>
        <p:blipFill>
          <a:blip r:embed="rId4"/>
          <a:srcRect/>
          <a:stretch>
            <a:fillRect/>
          </a:stretch>
        </p:blipFill>
        <p:spPr bwMode="auto">
          <a:xfrm>
            <a:off x="323850" y="2205038"/>
            <a:ext cx="7677150" cy="503237"/>
          </a:xfrm>
          <a:prstGeom prst="rect">
            <a:avLst/>
          </a:prstGeom>
          <a:noFill/>
          <a:ln w="9525">
            <a:noFill/>
            <a:miter lim="800000"/>
            <a:headEnd/>
            <a:tailEnd/>
          </a:ln>
        </p:spPr>
      </p:pic>
      <p:pic>
        <p:nvPicPr>
          <p:cNvPr id="24582" name="Picture 6"/>
          <p:cNvPicPr>
            <a:picLocks noChangeAspect="1" noChangeArrowheads="1"/>
          </p:cNvPicPr>
          <p:nvPr/>
        </p:nvPicPr>
        <p:blipFill>
          <a:blip r:embed="rId5"/>
          <a:srcRect/>
          <a:stretch>
            <a:fillRect/>
          </a:stretch>
        </p:blipFill>
        <p:spPr bwMode="auto">
          <a:xfrm>
            <a:off x="539750" y="2781300"/>
            <a:ext cx="3600450" cy="809625"/>
          </a:xfrm>
          <a:prstGeom prst="rect">
            <a:avLst/>
          </a:prstGeom>
          <a:noFill/>
          <a:ln w="9525">
            <a:noFill/>
            <a:miter lim="800000"/>
            <a:headEnd/>
            <a:tailEnd/>
          </a:ln>
        </p:spPr>
      </p:pic>
      <p:pic>
        <p:nvPicPr>
          <p:cNvPr id="24583" name="Picture 7"/>
          <p:cNvPicPr>
            <a:picLocks noChangeAspect="1" noChangeArrowheads="1"/>
          </p:cNvPicPr>
          <p:nvPr/>
        </p:nvPicPr>
        <p:blipFill>
          <a:blip r:embed="rId6"/>
          <a:srcRect/>
          <a:stretch>
            <a:fillRect/>
          </a:stretch>
        </p:blipFill>
        <p:spPr bwMode="auto">
          <a:xfrm>
            <a:off x="4211638" y="2781300"/>
            <a:ext cx="3600450" cy="73342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ausage machine」的圖片搜尋結果"/>
          <p:cNvPicPr>
            <a:picLocks noChangeAspect="1" noChangeArrowheads="1"/>
          </p:cNvPicPr>
          <p:nvPr/>
        </p:nvPicPr>
        <p:blipFill>
          <a:blip r:embed="rId2"/>
          <a:srcRect/>
          <a:stretch>
            <a:fillRect/>
          </a:stretch>
        </p:blipFill>
        <p:spPr bwMode="auto">
          <a:xfrm>
            <a:off x="2286000" y="357188"/>
            <a:ext cx="4667250" cy="3500437"/>
          </a:xfrm>
          <a:prstGeom prst="rect">
            <a:avLst/>
          </a:prstGeom>
          <a:noFill/>
          <a:ln w="9525">
            <a:noFill/>
            <a:miter lim="800000"/>
            <a:headEnd/>
            <a:tailEnd/>
          </a:ln>
        </p:spPr>
      </p:pic>
      <p:pic>
        <p:nvPicPr>
          <p:cNvPr id="25603" name="Picture 4" descr="相關圖片"/>
          <p:cNvPicPr>
            <a:picLocks noChangeAspect="1" noChangeArrowheads="1"/>
          </p:cNvPicPr>
          <p:nvPr/>
        </p:nvPicPr>
        <p:blipFill>
          <a:blip r:embed="rId3"/>
          <a:srcRect/>
          <a:stretch>
            <a:fillRect/>
          </a:stretch>
        </p:blipFill>
        <p:spPr bwMode="auto">
          <a:xfrm>
            <a:off x="142875" y="1643063"/>
            <a:ext cx="1490663" cy="1214437"/>
          </a:xfrm>
          <a:prstGeom prst="rect">
            <a:avLst/>
          </a:prstGeom>
          <a:noFill/>
          <a:ln w="9525">
            <a:noFill/>
            <a:miter lim="800000"/>
            <a:headEnd/>
            <a:tailEnd/>
          </a:ln>
        </p:spPr>
      </p:pic>
      <p:pic>
        <p:nvPicPr>
          <p:cNvPr id="25604" name="Picture 6" descr="相關圖片"/>
          <p:cNvPicPr>
            <a:picLocks noChangeAspect="1" noChangeArrowheads="1"/>
          </p:cNvPicPr>
          <p:nvPr/>
        </p:nvPicPr>
        <p:blipFill>
          <a:blip r:embed="rId4"/>
          <a:srcRect/>
          <a:stretch>
            <a:fillRect/>
          </a:stretch>
        </p:blipFill>
        <p:spPr bwMode="auto">
          <a:xfrm>
            <a:off x="7500938" y="1357313"/>
            <a:ext cx="1143000" cy="1924050"/>
          </a:xfrm>
          <a:prstGeom prst="rect">
            <a:avLst/>
          </a:prstGeom>
          <a:noFill/>
          <a:ln w="9525">
            <a:noFill/>
            <a:miter lim="800000"/>
            <a:headEnd/>
            <a:tailEnd/>
          </a:ln>
        </p:spPr>
      </p:pic>
      <p:sp>
        <p:nvSpPr>
          <p:cNvPr id="25605" name="向右箭號 5"/>
          <p:cNvSpPr>
            <a:spLocks noChangeArrowheads="1"/>
          </p:cNvSpPr>
          <p:nvPr/>
        </p:nvSpPr>
        <p:spPr bwMode="auto">
          <a:xfrm>
            <a:off x="1714500" y="2000250"/>
            <a:ext cx="928688" cy="642938"/>
          </a:xfrm>
          <a:prstGeom prst="rightArrow">
            <a:avLst>
              <a:gd name="adj1" fmla="val 50000"/>
              <a:gd name="adj2" fmla="val 50001"/>
            </a:avLst>
          </a:prstGeom>
          <a:solidFill>
            <a:schemeClr val="accent1"/>
          </a:solidFill>
          <a:ln w="9525" algn="ctr">
            <a:solidFill>
              <a:schemeClr val="tx1"/>
            </a:solidFill>
            <a:round/>
            <a:headEnd/>
            <a:tailEnd/>
          </a:ln>
        </p:spPr>
        <p:txBody>
          <a:bodyPr/>
          <a:lstStyle/>
          <a:p>
            <a:pPr eaLnBrk="0" hangingPunct="0"/>
            <a:endParaRPr kumimoji="0" lang="zh-TW" altLang="en-US"/>
          </a:p>
        </p:txBody>
      </p:sp>
      <p:sp>
        <p:nvSpPr>
          <p:cNvPr id="25606" name="向右箭號 6"/>
          <p:cNvSpPr>
            <a:spLocks noChangeArrowheads="1"/>
          </p:cNvSpPr>
          <p:nvPr/>
        </p:nvSpPr>
        <p:spPr bwMode="auto">
          <a:xfrm>
            <a:off x="6715125" y="2071688"/>
            <a:ext cx="571500" cy="642937"/>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kumimoji="0" lang="zh-TW" altLang="en-US"/>
          </a:p>
        </p:txBody>
      </p:sp>
      <p:sp>
        <p:nvSpPr>
          <p:cNvPr id="25607" name="矩形 7"/>
          <p:cNvSpPr>
            <a:spLocks noChangeArrowheads="1"/>
          </p:cNvSpPr>
          <p:nvPr/>
        </p:nvSpPr>
        <p:spPr bwMode="auto">
          <a:xfrm>
            <a:off x="2928938" y="4714875"/>
            <a:ext cx="3786187" cy="1285875"/>
          </a:xfrm>
          <a:prstGeom prst="rect">
            <a:avLst/>
          </a:prstGeom>
          <a:noFill/>
          <a:ln w="28575" algn="ctr">
            <a:solidFill>
              <a:srgbClr val="FF0000"/>
            </a:solidFill>
            <a:round/>
            <a:headEnd/>
            <a:tailEnd/>
          </a:ln>
        </p:spPr>
        <p:txBody>
          <a:bodyPr/>
          <a:lstStyle/>
          <a:p>
            <a:pPr eaLnBrk="0" hangingPunct="0"/>
            <a:r>
              <a:rPr kumimoji="0" lang="en-US" altLang="zh-TW"/>
              <a:t>Monte-Carlo simulation</a:t>
            </a:r>
          </a:p>
          <a:p>
            <a:pPr eaLnBrk="0" hangingPunct="0"/>
            <a:r>
              <a:rPr kumimoji="0" lang="en-US" altLang="zh-TW"/>
              <a:t>                      or</a:t>
            </a:r>
          </a:p>
          <a:p>
            <a:pPr eaLnBrk="0" hangingPunct="0"/>
            <a:r>
              <a:rPr kumimoji="0" lang="en-US" altLang="zh-TW"/>
              <a:t>coupled channel integral equations</a:t>
            </a:r>
          </a:p>
          <a:p>
            <a:pPr eaLnBrk="0" hangingPunct="0"/>
            <a:r>
              <a:rPr kumimoji="0" lang="en-US" altLang="zh-TW"/>
              <a:t>                      </a:t>
            </a:r>
            <a:endParaRPr kumimoji="0" lang="zh-TW" altLang="en-US"/>
          </a:p>
        </p:txBody>
      </p:sp>
      <p:pic>
        <p:nvPicPr>
          <p:cNvPr id="25608" name="Picture 7"/>
          <p:cNvPicPr>
            <a:picLocks noChangeAspect="1" noChangeArrowheads="1"/>
          </p:cNvPicPr>
          <p:nvPr/>
        </p:nvPicPr>
        <p:blipFill>
          <a:blip r:embed="rId5"/>
          <a:srcRect/>
          <a:stretch>
            <a:fillRect/>
          </a:stretch>
        </p:blipFill>
        <p:spPr bwMode="auto">
          <a:xfrm>
            <a:off x="7500938" y="5000625"/>
            <a:ext cx="885825" cy="666750"/>
          </a:xfrm>
          <a:prstGeom prst="rect">
            <a:avLst/>
          </a:prstGeom>
          <a:noFill/>
          <a:ln w="9525">
            <a:noFill/>
            <a:miter lim="800000"/>
            <a:headEnd/>
            <a:tailEnd/>
          </a:ln>
        </p:spPr>
      </p:pic>
      <p:pic>
        <p:nvPicPr>
          <p:cNvPr id="25609" name="Picture 8"/>
          <p:cNvPicPr>
            <a:picLocks noChangeAspect="1" noChangeArrowheads="1"/>
          </p:cNvPicPr>
          <p:nvPr/>
        </p:nvPicPr>
        <p:blipFill>
          <a:blip r:embed="rId6"/>
          <a:srcRect/>
          <a:stretch>
            <a:fillRect/>
          </a:stretch>
        </p:blipFill>
        <p:spPr bwMode="auto">
          <a:xfrm>
            <a:off x="928688" y="5000625"/>
            <a:ext cx="728662" cy="676275"/>
          </a:xfrm>
          <a:prstGeom prst="rect">
            <a:avLst/>
          </a:prstGeom>
          <a:noFill/>
          <a:ln w="9525">
            <a:noFill/>
            <a:miter lim="800000"/>
            <a:headEnd/>
            <a:tailEnd/>
          </a:ln>
        </p:spPr>
      </p:pic>
      <p:sp>
        <p:nvSpPr>
          <p:cNvPr id="25610" name="向右箭號 11"/>
          <p:cNvSpPr>
            <a:spLocks noChangeArrowheads="1"/>
          </p:cNvSpPr>
          <p:nvPr/>
        </p:nvSpPr>
        <p:spPr bwMode="auto">
          <a:xfrm>
            <a:off x="2000250" y="5143500"/>
            <a:ext cx="785813" cy="500063"/>
          </a:xfrm>
          <a:prstGeom prst="rightArrow">
            <a:avLst>
              <a:gd name="adj1" fmla="val 50000"/>
              <a:gd name="adj2" fmla="val 50002"/>
            </a:avLst>
          </a:prstGeom>
          <a:solidFill>
            <a:schemeClr val="accent1"/>
          </a:solidFill>
          <a:ln w="9525" algn="ctr">
            <a:solidFill>
              <a:schemeClr val="tx1"/>
            </a:solidFill>
            <a:round/>
            <a:headEnd/>
            <a:tailEnd/>
          </a:ln>
        </p:spPr>
        <p:txBody>
          <a:bodyPr/>
          <a:lstStyle/>
          <a:p>
            <a:pPr eaLnBrk="0" hangingPunct="0"/>
            <a:endParaRPr kumimoji="0" lang="zh-TW" altLang="en-US"/>
          </a:p>
        </p:txBody>
      </p:sp>
      <p:sp>
        <p:nvSpPr>
          <p:cNvPr id="25611" name="向右箭號 12"/>
          <p:cNvSpPr>
            <a:spLocks noChangeArrowheads="1"/>
          </p:cNvSpPr>
          <p:nvPr/>
        </p:nvSpPr>
        <p:spPr bwMode="auto">
          <a:xfrm>
            <a:off x="6858000" y="5072063"/>
            <a:ext cx="714375" cy="500062"/>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kumimoji="0"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p:txBody>
          <a:bodyPr/>
          <a:lstStyle/>
          <a:p>
            <a:r>
              <a:rPr lang="en-US" altLang="zh-TW" smtClean="0"/>
              <a:t>Relations between FFs</a:t>
            </a:r>
            <a:endParaRPr lang="zh-TW" altLang="en-US" smtClean="0"/>
          </a:p>
        </p:txBody>
      </p:sp>
      <p:pic>
        <p:nvPicPr>
          <p:cNvPr id="35843" name="Picture 2"/>
          <p:cNvPicPr>
            <a:picLocks noChangeAspect="1" noChangeArrowheads="1"/>
          </p:cNvPicPr>
          <p:nvPr/>
        </p:nvPicPr>
        <p:blipFill>
          <a:blip r:embed="rId2"/>
          <a:srcRect/>
          <a:stretch>
            <a:fillRect/>
          </a:stretch>
        </p:blipFill>
        <p:spPr bwMode="auto">
          <a:xfrm>
            <a:off x="209550" y="4941888"/>
            <a:ext cx="8934450" cy="1209675"/>
          </a:xfrm>
          <a:prstGeom prst="rect">
            <a:avLst/>
          </a:prstGeom>
          <a:noFill/>
          <a:ln w="9525">
            <a:noFill/>
            <a:miter lim="800000"/>
            <a:headEnd/>
            <a:tailEnd/>
          </a:ln>
        </p:spPr>
      </p:pic>
      <p:pic>
        <p:nvPicPr>
          <p:cNvPr id="35844" name="Picture 3"/>
          <p:cNvPicPr>
            <a:picLocks noChangeAspect="1" noChangeArrowheads="1"/>
          </p:cNvPicPr>
          <p:nvPr/>
        </p:nvPicPr>
        <p:blipFill>
          <a:blip r:embed="rId3"/>
          <a:srcRect/>
          <a:stretch>
            <a:fillRect/>
          </a:stretch>
        </p:blipFill>
        <p:spPr bwMode="auto">
          <a:xfrm>
            <a:off x="179388" y="3357563"/>
            <a:ext cx="7626350" cy="933450"/>
          </a:xfrm>
          <a:prstGeom prst="rect">
            <a:avLst/>
          </a:prstGeom>
          <a:noFill/>
          <a:ln w="9525">
            <a:noFill/>
            <a:miter lim="800000"/>
            <a:headEnd/>
            <a:tailEnd/>
          </a:ln>
        </p:spPr>
      </p:pic>
      <p:sp>
        <p:nvSpPr>
          <p:cNvPr id="35845" name="文字方塊 4"/>
          <p:cNvSpPr txBox="1">
            <a:spLocks noChangeArrowheads="1"/>
          </p:cNvSpPr>
          <p:nvPr/>
        </p:nvSpPr>
        <p:spPr bwMode="auto">
          <a:xfrm>
            <a:off x="250825" y="2852738"/>
            <a:ext cx="6842125" cy="366712"/>
          </a:xfrm>
          <a:prstGeom prst="rect">
            <a:avLst/>
          </a:prstGeom>
          <a:noFill/>
          <a:ln w="9525">
            <a:noFill/>
            <a:miter lim="800000"/>
            <a:headEnd/>
            <a:tailEnd/>
          </a:ln>
        </p:spPr>
        <p:txBody>
          <a:bodyPr>
            <a:spAutoFit/>
          </a:bodyPr>
          <a:lstStyle/>
          <a:p>
            <a:pPr eaLnBrk="0" hangingPunct="0"/>
            <a:r>
              <a:rPr kumimoji="0" lang="en-US" altLang="zh-TW">
                <a:solidFill>
                  <a:srgbClr val="007254"/>
                </a:solidFill>
              </a:rPr>
              <a:t>favouredt Fragmentation functions: 16→4 </a:t>
            </a:r>
            <a:endParaRPr kumimoji="0" lang="zh-TW" altLang="en-US">
              <a:solidFill>
                <a:srgbClr val="007254"/>
              </a:solidFill>
            </a:endParaRPr>
          </a:p>
        </p:txBody>
      </p:sp>
      <p:sp>
        <p:nvSpPr>
          <p:cNvPr id="35846" name="矩形 5"/>
          <p:cNvSpPr>
            <a:spLocks noChangeArrowheads="1"/>
          </p:cNvSpPr>
          <p:nvPr/>
        </p:nvSpPr>
        <p:spPr bwMode="auto">
          <a:xfrm>
            <a:off x="323850" y="4581525"/>
            <a:ext cx="4679950" cy="366713"/>
          </a:xfrm>
          <a:prstGeom prst="rect">
            <a:avLst/>
          </a:prstGeom>
          <a:noFill/>
          <a:ln w="9525">
            <a:noFill/>
            <a:miter lim="800000"/>
            <a:headEnd/>
            <a:tailEnd/>
          </a:ln>
        </p:spPr>
        <p:txBody>
          <a:bodyPr wrap="none">
            <a:spAutoFit/>
          </a:bodyPr>
          <a:lstStyle/>
          <a:p>
            <a:pPr eaLnBrk="0" hangingPunct="0"/>
            <a:r>
              <a:rPr kumimoji="0" lang="en-US" altLang="zh-TW">
                <a:solidFill>
                  <a:srgbClr val="007254"/>
                </a:solidFill>
              </a:rPr>
              <a:t>disfavoured Fragmentation functions:26 →7 </a:t>
            </a:r>
            <a:endParaRPr kumimoji="0" lang="zh-TW" altLang="en-US">
              <a:solidFill>
                <a:srgbClr val="007254"/>
              </a:solidFill>
            </a:endParaRPr>
          </a:p>
        </p:txBody>
      </p:sp>
      <p:sp>
        <p:nvSpPr>
          <p:cNvPr id="35847" name="文字方塊 6"/>
          <p:cNvSpPr txBox="1">
            <a:spLocks noChangeArrowheads="1"/>
          </p:cNvSpPr>
          <p:nvPr/>
        </p:nvSpPr>
        <p:spPr bwMode="auto">
          <a:xfrm>
            <a:off x="179388" y="2276475"/>
            <a:ext cx="7986712" cy="461963"/>
          </a:xfrm>
          <a:prstGeom prst="rect">
            <a:avLst/>
          </a:prstGeom>
          <a:noFill/>
          <a:ln w="9525">
            <a:noFill/>
            <a:miter lim="800000"/>
            <a:headEnd/>
            <a:tailEnd/>
          </a:ln>
        </p:spPr>
        <p:txBody>
          <a:bodyPr>
            <a:spAutoFit/>
          </a:bodyPr>
          <a:lstStyle/>
          <a:p>
            <a:pPr eaLnBrk="0" hangingPunct="0"/>
            <a:r>
              <a:rPr kumimoji="0" lang="en-US" altLang="zh-TW" sz="2400">
                <a:solidFill>
                  <a:srgbClr val="FF0000"/>
                </a:solidFill>
              </a:rPr>
              <a:t>Consider the isospin symmetry and charge conjugation:</a:t>
            </a:r>
            <a:endParaRPr kumimoji="0" lang="zh-TW" altLang="en-US" sz="240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a:xfrm>
            <a:off x="1116013" y="188913"/>
            <a:ext cx="7793037" cy="1462087"/>
          </a:xfrm>
        </p:spPr>
        <p:txBody>
          <a:bodyPr/>
          <a:lstStyle/>
          <a:p>
            <a:r>
              <a:rPr lang="en-US" altLang="zh-TW" smtClean="0"/>
              <a:t>QCD evolution </a:t>
            </a:r>
            <a:endParaRPr lang="zh-TW" altLang="en-US" smtClean="0"/>
          </a:p>
        </p:txBody>
      </p:sp>
      <p:sp>
        <p:nvSpPr>
          <p:cNvPr id="36867" name="內容版面配置區 2"/>
          <p:cNvSpPr>
            <a:spLocks noGrp="1"/>
          </p:cNvSpPr>
          <p:nvPr>
            <p:ph idx="1"/>
          </p:nvPr>
        </p:nvSpPr>
        <p:spPr>
          <a:xfrm>
            <a:off x="611188" y="2205038"/>
            <a:ext cx="8343900" cy="3927475"/>
          </a:xfrm>
        </p:spPr>
        <p:txBody>
          <a:bodyPr/>
          <a:lstStyle/>
          <a:p>
            <a:r>
              <a:rPr lang="en-US" altLang="zh-TW" smtClean="0">
                <a:solidFill>
                  <a:schemeClr val="hlink"/>
                </a:solidFill>
              </a:rPr>
              <a:t>We employ QCDNUM 17 to evolve our result from Q</a:t>
            </a:r>
            <a:r>
              <a:rPr lang="en-US" altLang="zh-TW" baseline="40000" smtClean="0">
                <a:solidFill>
                  <a:schemeClr val="hlink"/>
                </a:solidFill>
              </a:rPr>
              <a:t>2</a:t>
            </a:r>
            <a:r>
              <a:rPr lang="en-US" altLang="zh-TW" smtClean="0">
                <a:solidFill>
                  <a:schemeClr val="hlink"/>
                </a:solidFill>
              </a:rPr>
              <a:t>=0.36 GeV</a:t>
            </a:r>
            <a:r>
              <a:rPr lang="en-US" altLang="zh-TW" baseline="38000" smtClean="0">
                <a:solidFill>
                  <a:schemeClr val="hlink"/>
                </a:solidFill>
              </a:rPr>
              <a:t>2</a:t>
            </a:r>
            <a:r>
              <a:rPr lang="en-US" altLang="zh-TW" smtClean="0">
                <a:solidFill>
                  <a:schemeClr val="hlink"/>
                </a:solidFill>
              </a:rPr>
              <a:t> to 4 GeV</a:t>
            </a:r>
            <a:r>
              <a:rPr lang="en-US" altLang="zh-TW" baseline="38000" smtClean="0">
                <a:solidFill>
                  <a:schemeClr val="hlink"/>
                </a:solidFill>
              </a:rPr>
              <a:t>2</a:t>
            </a:r>
            <a:r>
              <a:rPr lang="en-US" altLang="zh-TW" smtClean="0">
                <a:solidFill>
                  <a:schemeClr val="hlink"/>
                </a:solidFill>
              </a:rPr>
              <a:t>.</a:t>
            </a:r>
          </a:p>
          <a:p>
            <a:r>
              <a:rPr lang="en-US" altLang="zh-TW" smtClean="0">
                <a:solidFill>
                  <a:srgbClr val="006600"/>
                </a:solidFill>
              </a:rPr>
              <a:t>Compare our result with NJL result and</a:t>
            </a:r>
          </a:p>
          <a:p>
            <a:pPr>
              <a:buFont typeface="Wingdings" pitchFamily="2" charset="2"/>
              <a:buNone/>
            </a:pPr>
            <a:r>
              <a:rPr lang="en-US" altLang="zh-TW" smtClean="0">
                <a:solidFill>
                  <a:srgbClr val="006600"/>
                </a:solidFill>
              </a:rPr>
              <a:t>   HKNS and DSS parameterizations.</a:t>
            </a:r>
          </a:p>
          <a:p>
            <a:pPr>
              <a:buFont typeface="Wingdings" pitchFamily="2" charset="2"/>
              <a:buNone/>
            </a:pPr>
            <a:r>
              <a:rPr lang="en-US" altLang="zh-TW" smtClean="0"/>
              <a:t> </a:t>
            </a:r>
          </a:p>
          <a:p>
            <a:pPr>
              <a:buFont typeface="Wingdings" pitchFamily="2" charset="2"/>
              <a:buNone/>
            </a:pPr>
            <a:r>
              <a:rPr lang="en-US" altLang="zh-TW" smtClean="0"/>
              <a:t> </a:t>
            </a:r>
            <a:endParaRPr lang="zh-TW" altLang="en-US" smtClean="0"/>
          </a:p>
        </p:txBody>
      </p:sp>
      <p:pic>
        <p:nvPicPr>
          <p:cNvPr id="36868" name="Picture 5"/>
          <p:cNvPicPr>
            <a:picLocks noChangeAspect="1" noChangeArrowheads="1"/>
          </p:cNvPicPr>
          <p:nvPr/>
        </p:nvPicPr>
        <p:blipFill>
          <a:blip r:embed="rId2"/>
          <a:srcRect/>
          <a:stretch>
            <a:fillRect/>
          </a:stretch>
        </p:blipFill>
        <p:spPr bwMode="auto">
          <a:xfrm>
            <a:off x="755650" y="5084763"/>
            <a:ext cx="7561263" cy="407987"/>
          </a:xfrm>
          <a:prstGeom prst="rect">
            <a:avLst/>
          </a:prstGeom>
          <a:noFill/>
          <a:ln w="9525">
            <a:noFill/>
            <a:miter lim="800000"/>
            <a:headEnd/>
            <a:tailEnd/>
          </a:ln>
        </p:spPr>
      </p:pic>
      <p:pic>
        <p:nvPicPr>
          <p:cNvPr id="36869" name="Picture 6"/>
          <p:cNvPicPr>
            <a:picLocks noChangeAspect="1" noChangeArrowheads="1"/>
          </p:cNvPicPr>
          <p:nvPr/>
        </p:nvPicPr>
        <p:blipFill>
          <a:blip r:embed="rId3"/>
          <a:srcRect/>
          <a:stretch>
            <a:fillRect/>
          </a:stretch>
        </p:blipFill>
        <p:spPr bwMode="auto">
          <a:xfrm>
            <a:off x="395288" y="6165850"/>
            <a:ext cx="8280400" cy="427038"/>
          </a:xfrm>
          <a:prstGeom prst="rect">
            <a:avLst/>
          </a:prstGeom>
          <a:noFill/>
          <a:ln w="9525">
            <a:noFill/>
            <a:miter lim="800000"/>
            <a:headEnd/>
            <a:tailEnd/>
          </a:ln>
        </p:spPr>
      </p:pic>
      <p:sp>
        <p:nvSpPr>
          <p:cNvPr id="36870" name="文字方塊 8"/>
          <p:cNvSpPr txBox="1">
            <a:spLocks noChangeArrowheads="1"/>
          </p:cNvSpPr>
          <p:nvPr/>
        </p:nvSpPr>
        <p:spPr bwMode="auto">
          <a:xfrm>
            <a:off x="395288" y="4437063"/>
            <a:ext cx="1325562" cy="584200"/>
          </a:xfrm>
          <a:prstGeom prst="rect">
            <a:avLst/>
          </a:prstGeom>
          <a:noFill/>
          <a:ln w="9525">
            <a:noFill/>
            <a:miter lim="800000"/>
            <a:headEnd/>
            <a:tailEnd/>
          </a:ln>
        </p:spPr>
        <p:txBody>
          <a:bodyPr wrap="none">
            <a:spAutoFit/>
          </a:bodyPr>
          <a:lstStyle/>
          <a:p>
            <a:pPr eaLnBrk="0" hangingPunct="0"/>
            <a:r>
              <a:rPr kumimoji="0" lang="en-US" altLang="zh-TW" sz="3200">
                <a:solidFill>
                  <a:srgbClr val="FF0000"/>
                </a:solidFill>
              </a:rPr>
              <a:t>HKNS</a:t>
            </a:r>
            <a:endParaRPr kumimoji="0" lang="zh-TW" altLang="en-US" sz="3200">
              <a:solidFill>
                <a:srgbClr val="FF0000"/>
              </a:solidFill>
            </a:endParaRPr>
          </a:p>
        </p:txBody>
      </p:sp>
      <p:sp>
        <p:nvSpPr>
          <p:cNvPr id="36871" name="矩形 9"/>
          <p:cNvSpPr>
            <a:spLocks noChangeArrowheads="1"/>
          </p:cNvSpPr>
          <p:nvPr/>
        </p:nvSpPr>
        <p:spPr bwMode="auto">
          <a:xfrm>
            <a:off x="395288" y="5589588"/>
            <a:ext cx="1030287" cy="584200"/>
          </a:xfrm>
          <a:prstGeom prst="rect">
            <a:avLst/>
          </a:prstGeom>
          <a:noFill/>
          <a:ln w="9525">
            <a:noFill/>
            <a:miter lim="800000"/>
            <a:headEnd/>
            <a:tailEnd/>
          </a:ln>
        </p:spPr>
        <p:txBody>
          <a:bodyPr wrap="none">
            <a:spAutoFit/>
          </a:bodyPr>
          <a:lstStyle/>
          <a:p>
            <a:pPr eaLnBrk="0" hangingPunct="0"/>
            <a:r>
              <a:rPr kumimoji="0" lang="en-US" altLang="zh-TW" sz="3200">
                <a:solidFill>
                  <a:srgbClr val="FF0000"/>
                </a:solidFill>
              </a:rPr>
              <a:t>DSS</a:t>
            </a:r>
            <a:endParaRPr kumimoji="0" lang="zh-TW" altLang="en-US" sz="320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p:cNvPicPr>
            <a:picLocks noChangeAspect="1" noChangeArrowheads="1"/>
          </p:cNvPicPr>
          <p:nvPr/>
        </p:nvPicPr>
        <p:blipFill>
          <a:blip r:embed="rId2"/>
          <a:srcRect/>
          <a:stretch>
            <a:fillRect/>
          </a:stretch>
        </p:blipFill>
        <p:spPr bwMode="auto">
          <a:xfrm>
            <a:off x="323850" y="2060575"/>
            <a:ext cx="8569325" cy="4608513"/>
          </a:xfrm>
          <a:prstGeom prst="rect">
            <a:avLst/>
          </a:prstGeom>
          <a:noFill/>
          <a:ln w="9525">
            <a:noFill/>
            <a:miter lim="800000"/>
            <a:headEnd/>
            <a:tailEnd/>
          </a:ln>
          <a:effectLst/>
        </p:spPr>
      </p:pic>
      <p:sp>
        <p:nvSpPr>
          <p:cNvPr id="181253" name="Rectangle 5"/>
          <p:cNvSpPr>
            <a:spLocks noGrp="1" noChangeArrowheads="1"/>
          </p:cNvSpPr>
          <p:nvPr>
            <p:ph type="title"/>
          </p:nvPr>
        </p:nvSpPr>
        <p:spPr>
          <a:xfrm>
            <a:off x="1042988" y="260350"/>
            <a:ext cx="7793037" cy="1462088"/>
          </a:xfrm>
        </p:spPr>
        <p:txBody>
          <a:bodyPr/>
          <a:lstStyle/>
          <a:p>
            <a:r>
              <a:rPr lang="en-US" altLang="zh-TW" sz="3200"/>
              <a:t>How to extract Fragmentation functions?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3"/>
          <p:cNvSpPr>
            <a:spLocks noGrp="1"/>
          </p:cNvSpPr>
          <p:nvPr>
            <p:ph type="title"/>
          </p:nvPr>
        </p:nvSpPr>
        <p:spPr>
          <a:xfrm>
            <a:off x="1116013" y="188913"/>
            <a:ext cx="7793037" cy="1462087"/>
          </a:xfrm>
        </p:spPr>
        <p:txBody>
          <a:bodyPr/>
          <a:lstStyle/>
          <a:p>
            <a:r>
              <a:rPr lang="en-US" altLang="zh-TW" sz="3200" smtClean="0">
                <a:cs typeface="Times New Roman" pitchFamily="18" charset="0"/>
              </a:rPr>
              <a:t>favoured Pion Fragmentation Functions</a:t>
            </a:r>
            <a:endParaRPr lang="zh-TW" altLang="en-US" sz="3200" smtClean="0">
              <a:cs typeface="Times New Roman" pitchFamily="18" charset="0"/>
            </a:endParaRPr>
          </a:p>
        </p:txBody>
      </p:sp>
      <p:sp>
        <p:nvSpPr>
          <p:cNvPr id="37891" name="文字方塊 7"/>
          <p:cNvSpPr txBox="1">
            <a:spLocks noChangeArrowheads="1"/>
          </p:cNvSpPr>
          <p:nvPr/>
        </p:nvSpPr>
        <p:spPr bwMode="auto">
          <a:xfrm>
            <a:off x="1763713" y="2060575"/>
            <a:ext cx="1573212" cy="579438"/>
          </a:xfrm>
          <a:prstGeom prst="rect">
            <a:avLst/>
          </a:prstGeom>
          <a:noFill/>
          <a:ln w="9525">
            <a:noFill/>
            <a:miter lim="800000"/>
            <a:headEnd/>
            <a:tailEnd/>
          </a:ln>
        </p:spPr>
        <p:txBody>
          <a:bodyPr>
            <a:spAutoFit/>
          </a:bodyPr>
          <a:lstStyle/>
          <a:p>
            <a:pPr eaLnBrk="0" hangingPunct="0"/>
            <a:r>
              <a:rPr kumimoji="0" lang="en-US" altLang="zh-TW" sz="3200">
                <a:solidFill>
                  <a:srgbClr val="FF0000"/>
                </a:solidFill>
                <a:latin typeface="Times New Roman" pitchFamily="18" charset="0"/>
                <a:cs typeface="Times New Roman" pitchFamily="18" charset="0"/>
              </a:rPr>
              <a:t>u →</a:t>
            </a:r>
            <a:r>
              <a:rPr kumimoji="0" lang="el-GR" altLang="zh-TW" sz="3200">
                <a:solidFill>
                  <a:srgbClr val="FF0000"/>
                </a:solidFill>
                <a:latin typeface="Times New Roman" pitchFamily="18" charset="0"/>
                <a:cs typeface="Times New Roman" pitchFamily="18" charset="0"/>
              </a:rPr>
              <a:t> π</a:t>
            </a:r>
            <a:r>
              <a:rPr kumimoji="0" lang="en-US" altLang="zh-TW" sz="3200" baseline="30000">
                <a:solidFill>
                  <a:srgbClr val="FF0000"/>
                </a:solidFill>
                <a:latin typeface="Times New Roman" pitchFamily="18" charset="0"/>
                <a:cs typeface="Times New Roman" pitchFamily="18" charset="0"/>
              </a:rPr>
              <a:t>+</a:t>
            </a:r>
            <a:endParaRPr kumimoji="0" lang="zh-TW" altLang="en-US" sz="3200" baseline="30000">
              <a:solidFill>
                <a:srgbClr val="FF0000"/>
              </a:solidFill>
              <a:latin typeface="Times New Roman" pitchFamily="18" charset="0"/>
              <a:cs typeface="Times New Roman" pitchFamily="18" charset="0"/>
            </a:endParaRPr>
          </a:p>
        </p:txBody>
      </p:sp>
      <p:sp>
        <p:nvSpPr>
          <p:cNvPr id="37892" name="文字方塊 8"/>
          <p:cNvSpPr txBox="1">
            <a:spLocks noChangeArrowheads="1"/>
          </p:cNvSpPr>
          <p:nvPr/>
        </p:nvSpPr>
        <p:spPr bwMode="auto">
          <a:xfrm>
            <a:off x="6156325" y="1989138"/>
            <a:ext cx="1574800" cy="579437"/>
          </a:xfrm>
          <a:prstGeom prst="rect">
            <a:avLst/>
          </a:prstGeom>
          <a:noFill/>
          <a:ln w="9525">
            <a:noFill/>
            <a:miter lim="800000"/>
            <a:headEnd/>
            <a:tailEnd/>
          </a:ln>
        </p:spPr>
        <p:txBody>
          <a:bodyPr>
            <a:spAutoFit/>
          </a:bodyPr>
          <a:lstStyle/>
          <a:p>
            <a:pPr eaLnBrk="0" hangingPunct="0"/>
            <a:r>
              <a:rPr kumimoji="0" lang="en-US" altLang="zh-TW" sz="3200">
                <a:solidFill>
                  <a:srgbClr val="FF0000"/>
                </a:solidFill>
                <a:latin typeface="Times New Roman" pitchFamily="18" charset="0"/>
                <a:cs typeface="Times New Roman" pitchFamily="18" charset="0"/>
              </a:rPr>
              <a:t>u →</a:t>
            </a:r>
            <a:r>
              <a:rPr kumimoji="0" lang="el-GR" altLang="zh-TW" sz="3200">
                <a:solidFill>
                  <a:srgbClr val="FF0000"/>
                </a:solidFill>
                <a:latin typeface="Times New Roman" pitchFamily="18" charset="0"/>
                <a:cs typeface="Times New Roman" pitchFamily="18" charset="0"/>
              </a:rPr>
              <a:t> π</a:t>
            </a:r>
            <a:r>
              <a:rPr kumimoji="0" lang="en-US" altLang="zh-TW" sz="3200" baseline="30000">
                <a:solidFill>
                  <a:srgbClr val="FF0000"/>
                </a:solidFill>
                <a:latin typeface="Times New Roman" pitchFamily="18" charset="0"/>
                <a:cs typeface="Times New Roman" pitchFamily="18" charset="0"/>
              </a:rPr>
              <a:t>0</a:t>
            </a:r>
            <a:endParaRPr kumimoji="0" lang="zh-TW" altLang="en-US" sz="3200" baseline="30000">
              <a:solidFill>
                <a:srgbClr val="FF0000"/>
              </a:solidFill>
              <a:latin typeface="Times New Roman" pitchFamily="18" charset="0"/>
              <a:cs typeface="Times New Roman" pitchFamily="18" charset="0"/>
            </a:endParaRPr>
          </a:p>
        </p:txBody>
      </p:sp>
      <p:pic>
        <p:nvPicPr>
          <p:cNvPr id="37893" name="Picture 8"/>
          <p:cNvPicPr>
            <a:picLocks noChangeAspect="1" noChangeArrowheads="1"/>
          </p:cNvPicPr>
          <p:nvPr/>
        </p:nvPicPr>
        <p:blipFill>
          <a:blip r:embed="rId2"/>
          <a:srcRect/>
          <a:stretch>
            <a:fillRect/>
          </a:stretch>
        </p:blipFill>
        <p:spPr bwMode="auto">
          <a:xfrm>
            <a:off x="0" y="2924175"/>
            <a:ext cx="9144000" cy="28067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1258888" y="188913"/>
            <a:ext cx="7685087" cy="1462087"/>
          </a:xfrm>
        </p:spPr>
        <p:txBody>
          <a:bodyPr/>
          <a:lstStyle/>
          <a:p>
            <a:r>
              <a:rPr lang="en-US" altLang="zh-TW" sz="3200" smtClean="0"/>
              <a:t>favoured Kaon Fragmentation Functions</a:t>
            </a:r>
            <a:endParaRPr lang="zh-TW" altLang="en-US" sz="3200" smtClean="0"/>
          </a:p>
        </p:txBody>
      </p:sp>
      <p:sp>
        <p:nvSpPr>
          <p:cNvPr id="38915" name="文字方塊 3"/>
          <p:cNvSpPr txBox="1">
            <a:spLocks noChangeArrowheads="1"/>
          </p:cNvSpPr>
          <p:nvPr/>
        </p:nvSpPr>
        <p:spPr bwMode="auto">
          <a:xfrm>
            <a:off x="1547813" y="2133600"/>
            <a:ext cx="1573212" cy="579438"/>
          </a:xfrm>
          <a:prstGeom prst="rect">
            <a:avLst/>
          </a:prstGeom>
          <a:noFill/>
          <a:ln w="9525">
            <a:noFill/>
            <a:miter lim="800000"/>
            <a:headEnd/>
            <a:tailEnd/>
          </a:ln>
        </p:spPr>
        <p:txBody>
          <a:bodyPr>
            <a:spAutoFit/>
          </a:bodyPr>
          <a:lstStyle/>
          <a:p>
            <a:pPr eaLnBrk="0" hangingPunct="0"/>
            <a:r>
              <a:rPr kumimoji="0" lang="en-US" altLang="zh-TW" sz="3200">
                <a:solidFill>
                  <a:srgbClr val="FF0000"/>
                </a:solidFill>
                <a:latin typeface="Times New Roman" pitchFamily="18" charset="0"/>
                <a:cs typeface="Times New Roman" pitchFamily="18" charset="0"/>
              </a:rPr>
              <a:t>s →</a:t>
            </a:r>
            <a:r>
              <a:rPr kumimoji="0" lang="el-GR" altLang="zh-TW" sz="3200">
                <a:solidFill>
                  <a:srgbClr val="FF0000"/>
                </a:solidFill>
                <a:latin typeface="Times New Roman" pitchFamily="18" charset="0"/>
                <a:cs typeface="Times New Roman" pitchFamily="18" charset="0"/>
              </a:rPr>
              <a:t> </a:t>
            </a:r>
            <a:r>
              <a:rPr kumimoji="0" lang="en-US" altLang="zh-TW" sz="3200">
                <a:solidFill>
                  <a:srgbClr val="FF0000"/>
                </a:solidFill>
                <a:latin typeface="Times New Roman" pitchFamily="18" charset="0"/>
                <a:cs typeface="Times New Roman" pitchFamily="18" charset="0"/>
              </a:rPr>
              <a:t>K</a:t>
            </a:r>
            <a:r>
              <a:rPr kumimoji="0" lang="en-US" altLang="zh-TW" sz="4800" baseline="30000">
                <a:solidFill>
                  <a:srgbClr val="FF0000"/>
                </a:solidFill>
                <a:latin typeface="Times New Roman" pitchFamily="18" charset="0"/>
                <a:cs typeface="Times New Roman" pitchFamily="18" charset="0"/>
              </a:rPr>
              <a:t>-</a:t>
            </a:r>
            <a:endParaRPr kumimoji="0" lang="zh-TW" altLang="en-US" sz="4800" baseline="30000">
              <a:solidFill>
                <a:srgbClr val="FF0000"/>
              </a:solidFill>
              <a:latin typeface="Times New Roman" pitchFamily="18" charset="0"/>
              <a:cs typeface="Times New Roman" pitchFamily="18" charset="0"/>
            </a:endParaRPr>
          </a:p>
        </p:txBody>
      </p:sp>
      <p:sp>
        <p:nvSpPr>
          <p:cNvPr id="38916" name="文字方塊 4"/>
          <p:cNvSpPr txBox="1">
            <a:spLocks noChangeArrowheads="1"/>
          </p:cNvSpPr>
          <p:nvPr/>
        </p:nvSpPr>
        <p:spPr bwMode="auto">
          <a:xfrm>
            <a:off x="6156325" y="2060575"/>
            <a:ext cx="1573213" cy="579438"/>
          </a:xfrm>
          <a:prstGeom prst="rect">
            <a:avLst/>
          </a:prstGeom>
          <a:noFill/>
          <a:ln w="9525">
            <a:noFill/>
            <a:miter lim="800000"/>
            <a:headEnd/>
            <a:tailEnd/>
          </a:ln>
        </p:spPr>
        <p:txBody>
          <a:bodyPr>
            <a:spAutoFit/>
          </a:bodyPr>
          <a:lstStyle/>
          <a:p>
            <a:pPr eaLnBrk="0" hangingPunct="0"/>
            <a:r>
              <a:rPr kumimoji="0" lang="en-US" altLang="zh-TW" sz="3200">
                <a:solidFill>
                  <a:srgbClr val="FF0000"/>
                </a:solidFill>
                <a:latin typeface="Times New Roman" pitchFamily="18" charset="0"/>
                <a:cs typeface="Times New Roman" pitchFamily="18" charset="0"/>
              </a:rPr>
              <a:t>u →</a:t>
            </a:r>
            <a:r>
              <a:rPr kumimoji="0" lang="el-GR" altLang="zh-TW" sz="3200">
                <a:solidFill>
                  <a:srgbClr val="FF0000"/>
                </a:solidFill>
                <a:latin typeface="Times New Roman" pitchFamily="18" charset="0"/>
                <a:cs typeface="Times New Roman" pitchFamily="18" charset="0"/>
              </a:rPr>
              <a:t> </a:t>
            </a:r>
            <a:r>
              <a:rPr kumimoji="0" lang="en-US" altLang="zh-TW" sz="3200">
                <a:solidFill>
                  <a:srgbClr val="FF0000"/>
                </a:solidFill>
                <a:latin typeface="Times New Roman" pitchFamily="18" charset="0"/>
                <a:cs typeface="Times New Roman" pitchFamily="18" charset="0"/>
              </a:rPr>
              <a:t>K</a:t>
            </a:r>
            <a:r>
              <a:rPr kumimoji="0" lang="en-US" altLang="zh-TW" sz="3200" baseline="30000">
                <a:solidFill>
                  <a:srgbClr val="FF0000"/>
                </a:solidFill>
                <a:latin typeface="Times New Roman" pitchFamily="18" charset="0"/>
                <a:cs typeface="Times New Roman" pitchFamily="18" charset="0"/>
              </a:rPr>
              <a:t>+</a:t>
            </a:r>
            <a:endParaRPr kumimoji="0" lang="zh-TW" altLang="en-US" sz="3200" baseline="30000">
              <a:solidFill>
                <a:srgbClr val="FF0000"/>
              </a:solidFill>
              <a:latin typeface="Times New Roman" pitchFamily="18" charset="0"/>
              <a:cs typeface="Times New Roman" pitchFamily="18" charset="0"/>
            </a:endParaRPr>
          </a:p>
        </p:txBody>
      </p:sp>
      <p:pic>
        <p:nvPicPr>
          <p:cNvPr id="38917" name="Picture 8"/>
          <p:cNvPicPr>
            <a:picLocks noChangeAspect="1" noChangeArrowheads="1"/>
          </p:cNvPicPr>
          <p:nvPr/>
        </p:nvPicPr>
        <p:blipFill>
          <a:blip r:embed="rId2"/>
          <a:srcRect/>
          <a:stretch>
            <a:fillRect/>
          </a:stretch>
        </p:blipFill>
        <p:spPr bwMode="auto">
          <a:xfrm>
            <a:off x="0" y="2924175"/>
            <a:ext cx="9144000" cy="2947988"/>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p:txBody>
          <a:bodyPr/>
          <a:lstStyle/>
          <a:p>
            <a:r>
              <a:rPr lang="en-US" altLang="zh-TW" sz="3200" smtClean="0"/>
              <a:t>Disfavoured pion fragmentation functions</a:t>
            </a:r>
            <a:endParaRPr lang="zh-TW" altLang="en-US" sz="3200" smtClean="0"/>
          </a:p>
        </p:txBody>
      </p:sp>
      <p:sp>
        <p:nvSpPr>
          <p:cNvPr id="39939" name="文字方塊 3"/>
          <p:cNvSpPr txBox="1">
            <a:spLocks noChangeArrowheads="1"/>
          </p:cNvSpPr>
          <p:nvPr/>
        </p:nvSpPr>
        <p:spPr bwMode="auto">
          <a:xfrm>
            <a:off x="3143250" y="2214563"/>
            <a:ext cx="2592388" cy="641350"/>
          </a:xfrm>
          <a:prstGeom prst="rect">
            <a:avLst/>
          </a:prstGeom>
          <a:noFill/>
          <a:ln w="9525">
            <a:noFill/>
            <a:miter lim="800000"/>
            <a:headEnd/>
            <a:tailEnd/>
          </a:ln>
        </p:spPr>
        <p:txBody>
          <a:bodyPr>
            <a:spAutoFit/>
          </a:bodyPr>
          <a:lstStyle/>
          <a:p>
            <a:pPr eaLnBrk="0" hangingPunct="0"/>
            <a:r>
              <a:rPr kumimoji="0" lang="en-US" altLang="zh-TW" sz="3600">
                <a:solidFill>
                  <a:srgbClr val="FF0000"/>
                </a:solidFill>
                <a:latin typeface="Times New Roman" pitchFamily="18" charset="0"/>
                <a:cs typeface="Times New Roman" pitchFamily="18" charset="0"/>
              </a:rPr>
              <a:t>u →</a:t>
            </a:r>
            <a:r>
              <a:rPr kumimoji="0" lang="el-GR" altLang="zh-TW" sz="3600">
                <a:solidFill>
                  <a:srgbClr val="FF0000"/>
                </a:solidFill>
                <a:latin typeface="Times New Roman" pitchFamily="18" charset="0"/>
                <a:cs typeface="Times New Roman" pitchFamily="18" charset="0"/>
              </a:rPr>
              <a:t> π</a:t>
            </a:r>
            <a:r>
              <a:rPr kumimoji="0" lang="en-US" altLang="zh-TW" sz="4800" baseline="30000">
                <a:solidFill>
                  <a:srgbClr val="FF0000"/>
                </a:solidFill>
                <a:latin typeface="Times New Roman" pitchFamily="18" charset="0"/>
                <a:cs typeface="Times New Roman" pitchFamily="18" charset="0"/>
              </a:rPr>
              <a:t>-</a:t>
            </a:r>
            <a:endParaRPr kumimoji="0" lang="zh-TW" altLang="en-US" sz="4800" baseline="30000">
              <a:solidFill>
                <a:srgbClr val="FF0000"/>
              </a:solidFill>
              <a:latin typeface="Times New Roman" pitchFamily="18" charset="0"/>
              <a:cs typeface="Times New Roman" pitchFamily="18" charset="0"/>
            </a:endParaRPr>
          </a:p>
        </p:txBody>
      </p:sp>
      <p:pic>
        <p:nvPicPr>
          <p:cNvPr id="39940" name="Picture 7"/>
          <p:cNvPicPr>
            <a:picLocks noChangeAspect="1" noChangeArrowheads="1"/>
          </p:cNvPicPr>
          <p:nvPr/>
        </p:nvPicPr>
        <p:blipFill>
          <a:blip r:embed="rId2"/>
          <a:srcRect/>
          <a:stretch>
            <a:fillRect/>
          </a:stretch>
        </p:blipFill>
        <p:spPr bwMode="auto">
          <a:xfrm>
            <a:off x="1547813" y="3068638"/>
            <a:ext cx="5416550" cy="35750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a:xfrm>
            <a:off x="1116013" y="188913"/>
            <a:ext cx="7793037" cy="1462087"/>
          </a:xfrm>
        </p:spPr>
        <p:txBody>
          <a:bodyPr/>
          <a:lstStyle/>
          <a:p>
            <a:r>
              <a:rPr lang="en-US" altLang="zh-TW" sz="3200" smtClean="0"/>
              <a:t>Disfavored pion fragmentation functions</a:t>
            </a:r>
            <a:endParaRPr lang="zh-TW" altLang="en-US" sz="3200" smtClean="0"/>
          </a:p>
        </p:txBody>
      </p:sp>
      <p:sp>
        <p:nvSpPr>
          <p:cNvPr id="40963" name="文字方塊 7"/>
          <p:cNvSpPr txBox="1">
            <a:spLocks noChangeArrowheads="1"/>
          </p:cNvSpPr>
          <p:nvPr/>
        </p:nvSpPr>
        <p:spPr bwMode="auto">
          <a:xfrm>
            <a:off x="1763713" y="2205038"/>
            <a:ext cx="1871662" cy="579437"/>
          </a:xfrm>
          <a:prstGeom prst="rect">
            <a:avLst/>
          </a:prstGeom>
          <a:noFill/>
          <a:ln w="9525">
            <a:noFill/>
            <a:miter lim="800000"/>
            <a:headEnd/>
            <a:tailEnd/>
          </a:ln>
        </p:spPr>
        <p:txBody>
          <a:bodyPr>
            <a:spAutoFit/>
          </a:bodyPr>
          <a:lstStyle/>
          <a:p>
            <a:pPr eaLnBrk="0" hangingPunct="0"/>
            <a:r>
              <a:rPr kumimoji="0" lang="en-US" altLang="zh-TW" sz="3200">
                <a:solidFill>
                  <a:srgbClr val="FF0000"/>
                </a:solidFill>
                <a:latin typeface="Times New Roman" pitchFamily="18" charset="0"/>
                <a:cs typeface="Times New Roman" pitchFamily="18" charset="0"/>
              </a:rPr>
              <a:t>s →</a:t>
            </a:r>
            <a:r>
              <a:rPr kumimoji="0" lang="el-GR" altLang="zh-TW" sz="3200">
                <a:solidFill>
                  <a:srgbClr val="FF0000"/>
                </a:solidFill>
                <a:latin typeface="Times New Roman" pitchFamily="18" charset="0"/>
                <a:cs typeface="Times New Roman" pitchFamily="18" charset="0"/>
              </a:rPr>
              <a:t> π</a:t>
            </a:r>
            <a:r>
              <a:rPr kumimoji="0" lang="en-US" altLang="zh-TW" sz="3200" baseline="30000">
                <a:solidFill>
                  <a:srgbClr val="FF0000"/>
                </a:solidFill>
                <a:latin typeface="Times New Roman" pitchFamily="18" charset="0"/>
                <a:cs typeface="Times New Roman" pitchFamily="18" charset="0"/>
              </a:rPr>
              <a:t>0</a:t>
            </a:r>
            <a:endParaRPr kumimoji="0" lang="zh-TW" altLang="en-US" sz="3200" baseline="30000">
              <a:solidFill>
                <a:srgbClr val="FF0000"/>
              </a:solidFill>
              <a:latin typeface="Times New Roman" pitchFamily="18" charset="0"/>
              <a:cs typeface="Times New Roman" pitchFamily="18" charset="0"/>
            </a:endParaRPr>
          </a:p>
        </p:txBody>
      </p:sp>
      <p:sp>
        <p:nvSpPr>
          <p:cNvPr id="40964" name="Rectangle 7"/>
          <p:cNvSpPr>
            <a:spLocks noChangeArrowheads="1"/>
          </p:cNvSpPr>
          <p:nvPr/>
        </p:nvSpPr>
        <p:spPr bwMode="auto">
          <a:xfrm>
            <a:off x="6084888" y="2205038"/>
            <a:ext cx="1428750" cy="519112"/>
          </a:xfrm>
          <a:prstGeom prst="rect">
            <a:avLst/>
          </a:prstGeom>
          <a:noFill/>
          <a:ln w="9525">
            <a:noFill/>
            <a:miter lim="800000"/>
            <a:headEnd/>
            <a:tailEnd/>
          </a:ln>
        </p:spPr>
        <p:txBody>
          <a:bodyPr wrap="none">
            <a:spAutoFit/>
          </a:bodyPr>
          <a:lstStyle/>
          <a:p>
            <a:pPr eaLnBrk="0" hangingPunct="0"/>
            <a:r>
              <a:rPr kumimoji="0" lang="en-US" altLang="zh-TW" sz="2800">
                <a:solidFill>
                  <a:srgbClr val="FF0000"/>
                </a:solidFill>
                <a:latin typeface="Times New Roman" pitchFamily="18" charset="0"/>
                <a:cs typeface="Times New Roman" pitchFamily="18" charset="0"/>
              </a:rPr>
              <a:t>s </a:t>
            </a:r>
            <a:r>
              <a:rPr kumimoji="0" lang="en-US" altLang="zh-TW" sz="2800">
                <a:solidFill>
                  <a:srgbClr val="FF0000"/>
                </a:solidFill>
              </a:rPr>
              <a:t>→</a:t>
            </a:r>
            <a:r>
              <a:rPr kumimoji="0" lang="el-GR" altLang="zh-TW" sz="2800">
                <a:solidFill>
                  <a:srgbClr val="FF0000"/>
                </a:solidFill>
              </a:rPr>
              <a:t> π</a:t>
            </a:r>
            <a:r>
              <a:rPr kumimoji="0" lang="en-US" altLang="zh-TW" sz="2800">
                <a:solidFill>
                  <a:srgbClr val="FF0000"/>
                </a:solidFill>
              </a:rPr>
              <a:t>+</a:t>
            </a:r>
            <a:endParaRPr kumimoji="0" lang="zh-TW" altLang="en-US" sz="2800">
              <a:solidFill>
                <a:srgbClr val="FF0000"/>
              </a:solidFill>
            </a:endParaRPr>
          </a:p>
        </p:txBody>
      </p:sp>
      <p:pic>
        <p:nvPicPr>
          <p:cNvPr id="40965" name="Picture 8"/>
          <p:cNvPicPr>
            <a:picLocks noChangeAspect="1" noChangeArrowheads="1"/>
          </p:cNvPicPr>
          <p:nvPr/>
        </p:nvPicPr>
        <p:blipFill>
          <a:blip r:embed="rId2"/>
          <a:srcRect/>
          <a:stretch>
            <a:fillRect/>
          </a:stretch>
        </p:blipFill>
        <p:spPr bwMode="auto">
          <a:xfrm>
            <a:off x="0" y="3213100"/>
            <a:ext cx="9144000" cy="2909888"/>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1116013" y="188913"/>
            <a:ext cx="7793037" cy="1462087"/>
          </a:xfrm>
        </p:spPr>
        <p:txBody>
          <a:bodyPr/>
          <a:lstStyle/>
          <a:p>
            <a:r>
              <a:rPr lang="en-US" altLang="zh-TW" sz="2800" smtClean="0"/>
              <a:t>Disfavoured Kaon Fragmentation Functions</a:t>
            </a:r>
            <a:endParaRPr lang="zh-TW" altLang="en-US" sz="2800" smtClean="0"/>
          </a:p>
        </p:txBody>
      </p:sp>
      <p:sp>
        <p:nvSpPr>
          <p:cNvPr id="41987" name="Rectangle 6"/>
          <p:cNvSpPr>
            <a:spLocks noChangeArrowheads="1"/>
          </p:cNvSpPr>
          <p:nvPr/>
        </p:nvSpPr>
        <p:spPr bwMode="auto">
          <a:xfrm>
            <a:off x="1908175" y="2349500"/>
            <a:ext cx="1584325" cy="457200"/>
          </a:xfrm>
          <a:prstGeom prst="rect">
            <a:avLst/>
          </a:prstGeom>
          <a:noFill/>
          <a:ln w="9525">
            <a:noFill/>
            <a:miter lim="800000"/>
            <a:headEnd/>
            <a:tailEnd/>
          </a:ln>
        </p:spPr>
        <p:txBody>
          <a:bodyPr wrap="none">
            <a:spAutoFit/>
          </a:bodyPr>
          <a:lstStyle/>
          <a:p>
            <a:r>
              <a:rPr kumimoji="0" lang="en-US" altLang="zh-TW" sz="2400">
                <a:solidFill>
                  <a:srgbClr val="FF0000"/>
                </a:solidFill>
              </a:rPr>
              <a:t>u →</a:t>
            </a:r>
            <a:r>
              <a:rPr kumimoji="0" lang="el-GR" altLang="zh-TW" sz="2400">
                <a:solidFill>
                  <a:srgbClr val="FF0000"/>
                </a:solidFill>
              </a:rPr>
              <a:t> </a:t>
            </a:r>
            <a:r>
              <a:rPr kumimoji="0" lang="en-US" altLang="zh-TW" sz="2400">
                <a:solidFill>
                  <a:srgbClr val="FF0000"/>
                </a:solidFill>
              </a:rPr>
              <a:t>barK</a:t>
            </a:r>
            <a:r>
              <a:rPr kumimoji="0" lang="en-US" altLang="zh-TW" sz="2400" baseline="38000">
                <a:solidFill>
                  <a:srgbClr val="FF0000"/>
                </a:solidFill>
              </a:rPr>
              <a:t>0</a:t>
            </a:r>
            <a:endParaRPr kumimoji="0" lang="zh-TW" altLang="en-US" sz="2400" baseline="38000">
              <a:solidFill>
                <a:srgbClr val="FF0000"/>
              </a:solidFill>
            </a:endParaRPr>
          </a:p>
        </p:txBody>
      </p:sp>
      <p:sp>
        <p:nvSpPr>
          <p:cNvPr id="41988" name="Rectangle 13"/>
          <p:cNvSpPr>
            <a:spLocks noChangeArrowheads="1"/>
          </p:cNvSpPr>
          <p:nvPr/>
        </p:nvSpPr>
        <p:spPr bwMode="auto">
          <a:xfrm>
            <a:off x="6227763" y="2420938"/>
            <a:ext cx="1116012" cy="457200"/>
          </a:xfrm>
          <a:prstGeom prst="rect">
            <a:avLst/>
          </a:prstGeom>
          <a:noFill/>
          <a:ln w="9525">
            <a:noFill/>
            <a:miter lim="800000"/>
            <a:headEnd/>
            <a:tailEnd/>
          </a:ln>
        </p:spPr>
        <p:txBody>
          <a:bodyPr wrap="none">
            <a:spAutoFit/>
          </a:bodyPr>
          <a:lstStyle/>
          <a:p>
            <a:r>
              <a:rPr kumimoji="0" lang="en-US" altLang="zh-TW" sz="2400">
                <a:solidFill>
                  <a:srgbClr val="FF0000"/>
                </a:solidFill>
                <a:latin typeface="Times New Roman" pitchFamily="18" charset="0"/>
                <a:cs typeface="Times New Roman" pitchFamily="18" charset="0"/>
              </a:rPr>
              <a:t>u →</a:t>
            </a:r>
            <a:r>
              <a:rPr kumimoji="0" lang="el-GR" altLang="zh-TW" sz="2400">
                <a:solidFill>
                  <a:srgbClr val="FF0000"/>
                </a:solidFill>
                <a:latin typeface="Times New Roman" pitchFamily="18" charset="0"/>
                <a:cs typeface="Times New Roman" pitchFamily="18" charset="0"/>
              </a:rPr>
              <a:t> </a:t>
            </a:r>
            <a:r>
              <a:rPr kumimoji="0" lang="en-US" altLang="zh-TW" sz="2400">
                <a:solidFill>
                  <a:srgbClr val="FF0000"/>
                </a:solidFill>
                <a:latin typeface="Times New Roman" pitchFamily="18" charset="0"/>
                <a:cs typeface="Times New Roman" pitchFamily="18" charset="0"/>
              </a:rPr>
              <a:t>K</a:t>
            </a:r>
            <a:r>
              <a:rPr kumimoji="0" lang="en-US" altLang="zh-TW" sz="2400" baseline="38000">
                <a:solidFill>
                  <a:srgbClr val="FF0000"/>
                </a:solidFill>
                <a:latin typeface="Times New Roman" pitchFamily="18" charset="0"/>
                <a:cs typeface="Times New Roman" pitchFamily="18" charset="0"/>
              </a:rPr>
              <a:t>0</a:t>
            </a:r>
            <a:endParaRPr kumimoji="0" lang="zh-TW" altLang="en-US" sz="2400" baseline="38000">
              <a:solidFill>
                <a:srgbClr val="FF0000"/>
              </a:solidFill>
              <a:latin typeface="Times New Roman" pitchFamily="18" charset="0"/>
              <a:cs typeface="Times New Roman" pitchFamily="18" charset="0"/>
            </a:endParaRPr>
          </a:p>
        </p:txBody>
      </p:sp>
      <p:pic>
        <p:nvPicPr>
          <p:cNvPr id="41989" name="Picture 14"/>
          <p:cNvPicPr>
            <a:picLocks noChangeAspect="1" noChangeArrowheads="1"/>
          </p:cNvPicPr>
          <p:nvPr/>
        </p:nvPicPr>
        <p:blipFill>
          <a:blip r:embed="rId2"/>
          <a:srcRect/>
          <a:stretch>
            <a:fillRect/>
          </a:stretch>
        </p:blipFill>
        <p:spPr bwMode="auto">
          <a:xfrm>
            <a:off x="0" y="2997200"/>
            <a:ext cx="9144000" cy="30226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r>
              <a:rPr lang="en-US" altLang="zh-TW" sz="2800" smtClean="0"/>
              <a:t>Disfavoured Kaon Fragmentation Functions</a:t>
            </a:r>
            <a:endParaRPr lang="zh-TW" altLang="en-US" sz="2800" smtClean="0"/>
          </a:p>
        </p:txBody>
      </p:sp>
      <p:sp>
        <p:nvSpPr>
          <p:cNvPr id="43011" name="Rectangle 6"/>
          <p:cNvSpPr>
            <a:spLocks noChangeArrowheads="1"/>
          </p:cNvSpPr>
          <p:nvPr/>
        </p:nvSpPr>
        <p:spPr bwMode="auto">
          <a:xfrm>
            <a:off x="1619250" y="2349500"/>
            <a:ext cx="1131888" cy="457200"/>
          </a:xfrm>
          <a:prstGeom prst="rect">
            <a:avLst/>
          </a:prstGeom>
          <a:noFill/>
          <a:ln w="9525">
            <a:noFill/>
            <a:miter lim="800000"/>
            <a:headEnd/>
            <a:tailEnd/>
          </a:ln>
        </p:spPr>
        <p:txBody>
          <a:bodyPr wrap="none">
            <a:spAutoFit/>
          </a:bodyPr>
          <a:lstStyle/>
          <a:p>
            <a:r>
              <a:rPr kumimoji="0" lang="en-US" altLang="zh-TW" sz="2400">
                <a:solidFill>
                  <a:srgbClr val="FF0000"/>
                </a:solidFill>
              </a:rPr>
              <a:t>s →</a:t>
            </a:r>
            <a:r>
              <a:rPr kumimoji="0" lang="el-GR" altLang="zh-TW" sz="2400">
                <a:solidFill>
                  <a:srgbClr val="FF0000"/>
                </a:solidFill>
              </a:rPr>
              <a:t> </a:t>
            </a:r>
            <a:r>
              <a:rPr kumimoji="0" lang="en-US" altLang="zh-TW" sz="2400">
                <a:solidFill>
                  <a:srgbClr val="FF0000"/>
                </a:solidFill>
              </a:rPr>
              <a:t>K</a:t>
            </a:r>
            <a:r>
              <a:rPr kumimoji="0" lang="en-US" altLang="zh-TW" sz="2400" baseline="38000">
                <a:solidFill>
                  <a:srgbClr val="FF0000"/>
                </a:solidFill>
              </a:rPr>
              <a:t>+</a:t>
            </a:r>
            <a:endParaRPr kumimoji="0" lang="zh-TW" altLang="en-US" sz="2400" baseline="38000">
              <a:solidFill>
                <a:srgbClr val="FF0000"/>
              </a:solidFill>
            </a:endParaRPr>
          </a:p>
        </p:txBody>
      </p:sp>
      <p:sp>
        <p:nvSpPr>
          <p:cNvPr id="43012" name="Rectangle 7"/>
          <p:cNvSpPr>
            <a:spLocks noChangeArrowheads="1"/>
          </p:cNvSpPr>
          <p:nvPr/>
        </p:nvSpPr>
        <p:spPr bwMode="auto">
          <a:xfrm>
            <a:off x="6286500" y="2428875"/>
            <a:ext cx="1057275" cy="461963"/>
          </a:xfrm>
          <a:prstGeom prst="rect">
            <a:avLst/>
          </a:prstGeom>
          <a:noFill/>
          <a:ln w="9525">
            <a:noFill/>
            <a:miter lim="800000"/>
            <a:headEnd/>
            <a:tailEnd/>
          </a:ln>
        </p:spPr>
        <p:txBody>
          <a:bodyPr wrap="none">
            <a:spAutoFit/>
          </a:bodyPr>
          <a:lstStyle/>
          <a:p>
            <a:r>
              <a:rPr kumimoji="0" lang="en-US" altLang="zh-TW" sz="2400">
                <a:solidFill>
                  <a:srgbClr val="FF0000"/>
                </a:solidFill>
              </a:rPr>
              <a:t>u→</a:t>
            </a:r>
            <a:r>
              <a:rPr kumimoji="0" lang="el-GR" altLang="zh-TW" sz="2400">
                <a:solidFill>
                  <a:srgbClr val="FF0000"/>
                </a:solidFill>
              </a:rPr>
              <a:t> </a:t>
            </a:r>
            <a:r>
              <a:rPr kumimoji="0" lang="en-US" altLang="zh-TW" sz="2400">
                <a:solidFill>
                  <a:srgbClr val="FF0000"/>
                </a:solidFill>
              </a:rPr>
              <a:t>K</a:t>
            </a:r>
            <a:r>
              <a:rPr kumimoji="0" lang="en-US" altLang="zh-TW" sz="3200" baseline="38000">
                <a:solidFill>
                  <a:srgbClr val="FF0000"/>
                </a:solidFill>
              </a:rPr>
              <a:t>-</a:t>
            </a:r>
            <a:endParaRPr kumimoji="0" lang="zh-TW" altLang="en-US" sz="3200" baseline="38000">
              <a:solidFill>
                <a:srgbClr val="FF0000"/>
              </a:solidFill>
            </a:endParaRPr>
          </a:p>
        </p:txBody>
      </p:sp>
      <p:pic>
        <p:nvPicPr>
          <p:cNvPr id="43013" name="Picture 8"/>
          <p:cNvPicPr>
            <a:picLocks noChangeAspect="1" noChangeArrowheads="1"/>
          </p:cNvPicPr>
          <p:nvPr/>
        </p:nvPicPr>
        <p:blipFill>
          <a:blip r:embed="rId2"/>
          <a:srcRect/>
          <a:stretch>
            <a:fillRect/>
          </a:stretch>
        </p:blipFill>
        <p:spPr bwMode="auto">
          <a:xfrm>
            <a:off x="0" y="3141663"/>
            <a:ext cx="8893175" cy="30226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zh-TW" sz="3600" smtClean="0"/>
              <a:t>How to calculate di-hadron FFs?</a:t>
            </a:r>
          </a:p>
        </p:txBody>
      </p:sp>
      <p:pic>
        <p:nvPicPr>
          <p:cNvPr id="44035" name="Picture 7"/>
          <p:cNvPicPr>
            <a:picLocks noChangeAspect="1" noChangeArrowheads="1"/>
          </p:cNvPicPr>
          <p:nvPr/>
        </p:nvPicPr>
        <p:blipFill>
          <a:blip r:embed="rId2"/>
          <a:srcRect/>
          <a:stretch>
            <a:fillRect/>
          </a:stretch>
        </p:blipFill>
        <p:spPr bwMode="auto">
          <a:xfrm>
            <a:off x="250825" y="5661025"/>
            <a:ext cx="8569325" cy="795338"/>
          </a:xfrm>
          <a:prstGeom prst="rect">
            <a:avLst/>
          </a:prstGeom>
          <a:noFill/>
          <a:ln w="9525">
            <a:noFill/>
            <a:miter lim="800000"/>
            <a:headEnd/>
            <a:tailEnd/>
          </a:ln>
        </p:spPr>
      </p:pic>
      <p:pic>
        <p:nvPicPr>
          <p:cNvPr id="44036" name="Picture 8"/>
          <p:cNvPicPr>
            <a:picLocks noChangeAspect="1" noChangeArrowheads="1"/>
          </p:cNvPicPr>
          <p:nvPr/>
        </p:nvPicPr>
        <p:blipFill>
          <a:blip r:embed="rId3"/>
          <a:srcRect/>
          <a:stretch>
            <a:fillRect/>
          </a:stretch>
        </p:blipFill>
        <p:spPr bwMode="auto">
          <a:xfrm>
            <a:off x="611188" y="3933825"/>
            <a:ext cx="7464425" cy="885825"/>
          </a:xfrm>
          <a:prstGeom prst="rect">
            <a:avLst/>
          </a:prstGeom>
          <a:noFill/>
          <a:ln w="9525">
            <a:noFill/>
            <a:miter lim="800000"/>
            <a:headEnd/>
            <a:tailEnd/>
          </a:ln>
        </p:spPr>
      </p:pic>
      <p:pic>
        <p:nvPicPr>
          <p:cNvPr id="44037" name="Picture 9"/>
          <p:cNvPicPr>
            <a:picLocks noChangeAspect="1" noChangeArrowheads="1"/>
          </p:cNvPicPr>
          <p:nvPr/>
        </p:nvPicPr>
        <p:blipFill>
          <a:blip r:embed="rId4"/>
          <a:srcRect/>
          <a:stretch>
            <a:fillRect/>
          </a:stretch>
        </p:blipFill>
        <p:spPr bwMode="auto">
          <a:xfrm>
            <a:off x="827088" y="2276475"/>
            <a:ext cx="6119812" cy="1624013"/>
          </a:xfrm>
          <a:prstGeom prst="rect">
            <a:avLst/>
          </a:prstGeom>
          <a:noFill/>
          <a:ln w="9525">
            <a:noFill/>
            <a:miter lim="800000"/>
            <a:headEnd/>
            <a:tailEnd/>
          </a:ln>
        </p:spPr>
      </p:pic>
      <p:sp>
        <p:nvSpPr>
          <p:cNvPr id="44038" name="Text Box 10"/>
          <p:cNvSpPr txBox="1">
            <a:spLocks noChangeArrowheads="1"/>
          </p:cNvSpPr>
          <p:nvPr/>
        </p:nvSpPr>
        <p:spPr bwMode="auto">
          <a:xfrm>
            <a:off x="231775" y="2079625"/>
            <a:ext cx="3762375" cy="457200"/>
          </a:xfrm>
          <a:prstGeom prst="rect">
            <a:avLst/>
          </a:prstGeom>
          <a:noFill/>
          <a:ln w="9525">
            <a:noFill/>
            <a:miter lim="800000"/>
            <a:headEnd/>
            <a:tailEnd/>
          </a:ln>
        </p:spPr>
        <p:txBody>
          <a:bodyPr wrap="none">
            <a:spAutoFit/>
          </a:bodyPr>
          <a:lstStyle/>
          <a:p>
            <a:r>
              <a:rPr lang="en-US" altLang="zh-TW" sz="2400">
                <a:solidFill>
                  <a:schemeClr val="hlink"/>
                </a:solidFill>
              </a:rPr>
              <a:t>(1) Monte Carlo simulation</a:t>
            </a:r>
          </a:p>
        </p:txBody>
      </p:sp>
      <p:sp>
        <p:nvSpPr>
          <p:cNvPr id="44039" name="Rectangle 11"/>
          <p:cNvSpPr>
            <a:spLocks noChangeArrowheads="1"/>
          </p:cNvSpPr>
          <p:nvPr/>
        </p:nvSpPr>
        <p:spPr bwMode="auto">
          <a:xfrm>
            <a:off x="179388" y="4797425"/>
            <a:ext cx="7551737" cy="457200"/>
          </a:xfrm>
          <a:prstGeom prst="rect">
            <a:avLst/>
          </a:prstGeom>
          <a:noFill/>
          <a:ln w="9525">
            <a:noFill/>
            <a:miter lim="800000"/>
            <a:headEnd/>
            <a:tailEnd/>
          </a:ln>
        </p:spPr>
        <p:txBody>
          <a:bodyPr>
            <a:spAutoFit/>
          </a:bodyPr>
          <a:lstStyle/>
          <a:p>
            <a:r>
              <a:rPr lang="en-US" altLang="zh-TW" sz="2400">
                <a:solidFill>
                  <a:schemeClr val="hlink"/>
                </a:solidFill>
              </a:rPr>
              <a:t>(2) Solving Integral equations with the SiFF as in put:</a:t>
            </a:r>
            <a:endParaRPr lang="zh-TW" altLang="en-US" sz="2400">
              <a:solidFill>
                <a:schemeClr val="hlink"/>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zh-TW" smtClean="0"/>
              <a:t>Inclusion of vector mesons</a:t>
            </a:r>
          </a:p>
        </p:txBody>
      </p:sp>
      <p:pic>
        <p:nvPicPr>
          <p:cNvPr id="57347" name="Picture 4"/>
          <p:cNvPicPr>
            <a:picLocks noChangeAspect="1" noChangeArrowheads="1"/>
          </p:cNvPicPr>
          <p:nvPr>
            <p:ph type="body" idx="1"/>
          </p:nvPr>
        </p:nvPicPr>
        <p:blipFill>
          <a:blip r:embed="rId2"/>
          <a:srcRect/>
          <a:stretch>
            <a:fillRect/>
          </a:stretch>
        </p:blipFill>
        <p:spPr>
          <a:xfrm>
            <a:off x="611188" y="4508500"/>
            <a:ext cx="7507287" cy="2082800"/>
          </a:xfrm>
          <a:noFill/>
        </p:spPr>
      </p:pic>
      <p:sp>
        <p:nvSpPr>
          <p:cNvPr id="57348" name="Text Box 5"/>
          <p:cNvSpPr txBox="1">
            <a:spLocks noChangeArrowheads="1"/>
          </p:cNvSpPr>
          <p:nvPr/>
        </p:nvSpPr>
        <p:spPr bwMode="auto">
          <a:xfrm>
            <a:off x="2786063" y="5357813"/>
            <a:ext cx="431800" cy="457200"/>
          </a:xfrm>
          <a:prstGeom prst="rect">
            <a:avLst/>
          </a:prstGeom>
          <a:noFill/>
          <a:ln w="9525">
            <a:noFill/>
            <a:miter lim="800000"/>
            <a:headEnd/>
            <a:tailEnd/>
          </a:ln>
        </p:spPr>
        <p:txBody>
          <a:bodyPr>
            <a:spAutoFit/>
          </a:bodyPr>
          <a:lstStyle/>
          <a:p>
            <a:r>
              <a:rPr lang="en-US" altLang="zh-TW" sz="2400" b="1">
                <a:solidFill>
                  <a:schemeClr val="hlink"/>
                </a:solidFill>
                <a:cs typeface="Times New Roman" pitchFamily="18" charset="0"/>
              </a:rPr>
              <a:t>ρ</a:t>
            </a:r>
            <a:endParaRPr lang="zh-TW" altLang="en-US" sz="2400" b="1">
              <a:solidFill>
                <a:schemeClr val="hlink"/>
              </a:solidFill>
              <a:cs typeface="Times New Roman" pitchFamily="18" charset="0"/>
            </a:endParaRPr>
          </a:p>
        </p:txBody>
      </p:sp>
      <p:sp>
        <p:nvSpPr>
          <p:cNvPr id="57349" name="Line 6"/>
          <p:cNvSpPr>
            <a:spLocks noChangeShapeType="1"/>
          </p:cNvSpPr>
          <p:nvPr/>
        </p:nvSpPr>
        <p:spPr bwMode="auto">
          <a:xfrm flipH="1">
            <a:off x="2987675" y="4581525"/>
            <a:ext cx="1150938" cy="649288"/>
          </a:xfrm>
          <a:prstGeom prst="line">
            <a:avLst/>
          </a:prstGeom>
          <a:noFill/>
          <a:ln w="9525">
            <a:solidFill>
              <a:schemeClr val="tx1"/>
            </a:solidFill>
            <a:round/>
            <a:headEnd/>
            <a:tailEnd/>
          </a:ln>
        </p:spPr>
        <p:txBody>
          <a:bodyPr/>
          <a:lstStyle/>
          <a:p>
            <a:endParaRPr lang="zh-TW" altLang="en-US"/>
          </a:p>
        </p:txBody>
      </p:sp>
      <p:sp>
        <p:nvSpPr>
          <p:cNvPr id="57350" name="Line 7"/>
          <p:cNvSpPr>
            <a:spLocks noChangeShapeType="1"/>
          </p:cNvSpPr>
          <p:nvPr/>
        </p:nvSpPr>
        <p:spPr bwMode="auto">
          <a:xfrm flipH="1">
            <a:off x="3059113" y="4076700"/>
            <a:ext cx="217487" cy="1079500"/>
          </a:xfrm>
          <a:prstGeom prst="line">
            <a:avLst/>
          </a:prstGeom>
          <a:noFill/>
          <a:ln w="9525">
            <a:solidFill>
              <a:schemeClr val="tx1"/>
            </a:solidFill>
            <a:round/>
            <a:headEnd/>
            <a:tailEnd/>
          </a:ln>
        </p:spPr>
        <p:txBody>
          <a:bodyPr/>
          <a:lstStyle/>
          <a:p>
            <a:endParaRPr lang="zh-TW" altLang="en-US"/>
          </a:p>
        </p:txBody>
      </p:sp>
      <p:sp>
        <p:nvSpPr>
          <p:cNvPr id="57351" name="Rectangle 8"/>
          <p:cNvSpPr>
            <a:spLocks noChangeArrowheads="1"/>
          </p:cNvSpPr>
          <p:nvPr/>
        </p:nvSpPr>
        <p:spPr bwMode="auto">
          <a:xfrm>
            <a:off x="2987675" y="3643313"/>
            <a:ext cx="488950" cy="457200"/>
          </a:xfrm>
          <a:prstGeom prst="rect">
            <a:avLst/>
          </a:prstGeom>
          <a:noFill/>
          <a:ln w="9525">
            <a:noFill/>
            <a:miter lim="800000"/>
            <a:headEnd/>
            <a:tailEnd/>
          </a:ln>
        </p:spPr>
        <p:txBody>
          <a:bodyPr wrap="none">
            <a:spAutoFit/>
          </a:bodyPr>
          <a:lstStyle/>
          <a:p>
            <a:r>
              <a:rPr lang="en-US" altLang="en-US" sz="2400">
                <a:solidFill>
                  <a:schemeClr val="hlink"/>
                </a:solidFill>
              </a:rPr>
              <a:t>π</a:t>
            </a:r>
            <a:endParaRPr lang="zh-TW" altLang="en-US" sz="2400">
              <a:solidFill>
                <a:schemeClr val="hlink"/>
              </a:solidFill>
            </a:endParaRPr>
          </a:p>
        </p:txBody>
      </p:sp>
      <p:sp>
        <p:nvSpPr>
          <p:cNvPr id="57352" name="Rectangle 9"/>
          <p:cNvSpPr>
            <a:spLocks noChangeArrowheads="1"/>
          </p:cNvSpPr>
          <p:nvPr/>
        </p:nvSpPr>
        <p:spPr bwMode="auto">
          <a:xfrm>
            <a:off x="4140200" y="4148138"/>
            <a:ext cx="488950" cy="457200"/>
          </a:xfrm>
          <a:prstGeom prst="rect">
            <a:avLst/>
          </a:prstGeom>
          <a:noFill/>
          <a:ln w="9525">
            <a:noFill/>
            <a:miter lim="800000"/>
            <a:headEnd/>
            <a:tailEnd/>
          </a:ln>
        </p:spPr>
        <p:txBody>
          <a:bodyPr wrap="none">
            <a:spAutoFit/>
          </a:bodyPr>
          <a:lstStyle/>
          <a:p>
            <a:r>
              <a:rPr lang="en-US" altLang="en-US" sz="2400">
                <a:solidFill>
                  <a:srgbClr val="FF0000"/>
                </a:solidFill>
              </a:rPr>
              <a:t>π</a:t>
            </a:r>
            <a:endParaRPr lang="zh-TW" altLang="en-US" sz="2400">
              <a:solidFill>
                <a:srgbClr val="FF0000"/>
              </a:solidFill>
            </a:endParaRPr>
          </a:p>
        </p:txBody>
      </p:sp>
      <p:sp>
        <p:nvSpPr>
          <p:cNvPr id="57353" name="Rectangle 10"/>
          <p:cNvSpPr>
            <a:spLocks noChangeArrowheads="1"/>
          </p:cNvSpPr>
          <p:nvPr/>
        </p:nvSpPr>
        <p:spPr bwMode="auto">
          <a:xfrm>
            <a:off x="5508625" y="5373688"/>
            <a:ext cx="488950" cy="457200"/>
          </a:xfrm>
          <a:prstGeom prst="rect">
            <a:avLst/>
          </a:prstGeom>
          <a:noFill/>
          <a:ln w="9525">
            <a:noFill/>
            <a:miter lim="800000"/>
            <a:headEnd/>
            <a:tailEnd/>
          </a:ln>
        </p:spPr>
        <p:txBody>
          <a:bodyPr wrap="none">
            <a:spAutoFit/>
          </a:bodyPr>
          <a:lstStyle/>
          <a:p>
            <a:r>
              <a:rPr lang="en-US" altLang="zh-TW" sz="2400" b="1">
                <a:solidFill>
                  <a:srgbClr val="FF0000"/>
                </a:solidFill>
              </a:rPr>
              <a:t>ω</a:t>
            </a:r>
            <a:endParaRPr lang="zh-TW" altLang="en-US" sz="2400" b="1">
              <a:solidFill>
                <a:srgbClr val="FF0000"/>
              </a:solidFill>
            </a:endParaRPr>
          </a:p>
        </p:txBody>
      </p:sp>
      <p:sp>
        <p:nvSpPr>
          <p:cNvPr id="57354" name="Line 11"/>
          <p:cNvSpPr>
            <a:spLocks noChangeShapeType="1"/>
          </p:cNvSpPr>
          <p:nvPr/>
        </p:nvSpPr>
        <p:spPr bwMode="auto">
          <a:xfrm flipH="1">
            <a:off x="5867400" y="4076700"/>
            <a:ext cx="217488" cy="1079500"/>
          </a:xfrm>
          <a:prstGeom prst="line">
            <a:avLst/>
          </a:prstGeom>
          <a:noFill/>
          <a:ln w="9525">
            <a:solidFill>
              <a:schemeClr val="tx1"/>
            </a:solidFill>
            <a:round/>
            <a:headEnd/>
            <a:tailEnd/>
          </a:ln>
        </p:spPr>
        <p:txBody>
          <a:bodyPr/>
          <a:lstStyle/>
          <a:p>
            <a:endParaRPr lang="zh-TW" altLang="en-US"/>
          </a:p>
        </p:txBody>
      </p:sp>
      <p:sp>
        <p:nvSpPr>
          <p:cNvPr id="57355" name="Line 12"/>
          <p:cNvSpPr>
            <a:spLocks noChangeShapeType="1"/>
          </p:cNvSpPr>
          <p:nvPr/>
        </p:nvSpPr>
        <p:spPr bwMode="auto">
          <a:xfrm flipH="1">
            <a:off x="5867400" y="4508500"/>
            <a:ext cx="1150938" cy="649288"/>
          </a:xfrm>
          <a:prstGeom prst="line">
            <a:avLst/>
          </a:prstGeom>
          <a:noFill/>
          <a:ln w="9525">
            <a:solidFill>
              <a:schemeClr val="tx1"/>
            </a:solidFill>
            <a:round/>
            <a:headEnd/>
            <a:tailEnd/>
          </a:ln>
        </p:spPr>
        <p:txBody>
          <a:bodyPr/>
          <a:lstStyle/>
          <a:p>
            <a:endParaRPr lang="zh-TW" altLang="en-US"/>
          </a:p>
        </p:txBody>
      </p:sp>
      <p:sp>
        <p:nvSpPr>
          <p:cNvPr id="57356" name="Line 13"/>
          <p:cNvSpPr>
            <a:spLocks noChangeShapeType="1"/>
          </p:cNvSpPr>
          <p:nvPr/>
        </p:nvSpPr>
        <p:spPr bwMode="auto">
          <a:xfrm flipH="1">
            <a:off x="6084888" y="3429000"/>
            <a:ext cx="1150937" cy="649288"/>
          </a:xfrm>
          <a:prstGeom prst="line">
            <a:avLst/>
          </a:prstGeom>
          <a:noFill/>
          <a:ln w="9525">
            <a:solidFill>
              <a:schemeClr val="tx1"/>
            </a:solidFill>
            <a:round/>
            <a:headEnd/>
            <a:tailEnd/>
          </a:ln>
        </p:spPr>
        <p:txBody>
          <a:bodyPr/>
          <a:lstStyle/>
          <a:p>
            <a:endParaRPr lang="zh-TW" altLang="en-US"/>
          </a:p>
        </p:txBody>
      </p:sp>
      <p:sp>
        <p:nvSpPr>
          <p:cNvPr id="57357" name="Line 14"/>
          <p:cNvSpPr>
            <a:spLocks noChangeShapeType="1"/>
          </p:cNvSpPr>
          <p:nvPr/>
        </p:nvSpPr>
        <p:spPr bwMode="auto">
          <a:xfrm flipH="1">
            <a:off x="6084888" y="2997200"/>
            <a:ext cx="358775" cy="1152525"/>
          </a:xfrm>
          <a:prstGeom prst="line">
            <a:avLst/>
          </a:prstGeom>
          <a:noFill/>
          <a:ln w="9525">
            <a:solidFill>
              <a:schemeClr val="tx1"/>
            </a:solidFill>
            <a:round/>
            <a:headEnd/>
            <a:tailEnd/>
          </a:ln>
        </p:spPr>
        <p:txBody>
          <a:bodyPr/>
          <a:lstStyle/>
          <a:p>
            <a:endParaRPr lang="zh-TW" altLang="en-US"/>
          </a:p>
        </p:txBody>
      </p:sp>
      <p:sp>
        <p:nvSpPr>
          <p:cNvPr id="57358" name="Rectangle 15"/>
          <p:cNvSpPr>
            <a:spLocks noChangeArrowheads="1"/>
          </p:cNvSpPr>
          <p:nvPr/>
        </p:nvSpPr>
        <p:spPr bwMode="auto">
          <a:xfrm>
            <a:off x="5508625" y="4221163"/>
            <a:ext cx="488950" cy="457200"/>
          </a:xfrm>
          <a:prstGeom prst="rect">
            <a:avLst/>
          </a:prstGeom>
          <a:noFill/>
          <a:ln w="9525">
            <a:noFill/>
            <a:miter lim="800000"/>
            <a:headEnd/>
            <a:tailEnd/>
          </a:ln>
        </p:spPr>
        <p:txBody>
          <a:bodyPr wrap="none">
            <a:spAutoFit/>
          </a:bodyPr>
          <a:lstStyle/>
          <a:p>
            <a:r>
              <a:rPr lang="en-US" altLang="zh-TW" sz="2400" b="1">
                <a:solidFill>
                  <a:schemeClr val="hlink"/>
                </a:solidFill>
              </a:rPr>
              <a:t>ρ</a:t>
            </a:r>
            <a:endParaRPr lang="zh-TW" altLang="en-US" sz="2400" b="1">
              <a:solidFill>
                <a:schemeClr val="hlink"/>
              </a:solidFill>
            </a:endParaRPr>
          </a:p>
        </p:txBody>
      </p:sp>
      <p:sp>
        <p:nvSpPr>
          <p:cNvPr id="57359" name="Rectangle 16"/>
          <p:cNvSpPr>
            <a:spLocks noChangeArrowheads="1"/>
          </p:cNvSpPr>
          <p:nvPr/>
        </p:nvSpPr>
        <p:spPr bwMode="auto">
          <a:xfrm>
            <a:off x="7092950" y="4292600"/>
            <a:ext cx="488950" cy="457200"/>
          </a:xfrm>
          <a:prstGeom prst="rect">
            <a:avLst/>
          </a:prstGeom>
          <a:noFill/>
          <a:ln w="9525">
            <a:noFill/>
            <a:miter lim="800000"/>
            <a:headEnd/>
            <a:tailEnd/>
          </a:ln>
        </p:spPr>
        <p:txBody>
          <a:bodyPr wrap="none">
            <a:spAutoFit/>
          </a:bodyPr>
          <a:lstStyle/>
          <a:p>
            <a:r>
              <a:rPr lang="en-US" altLang="en-US" sz="2400" b="1">
                <a:solidFill>
                  <a:srgbClr val="FF0000"/>
                </a:solidFill>
              </a:rPr>
              <a:t>π</a:t>
            </a:r>
            <a:endParaRPr lang="zh-TW" altLang="en-US" sz="2400" b="1">
              <a:solidFill>
                <a:srgbClr val="FF0000"/>
              </a:solidFill>
            </a:endParaRPr>
          </a:p>
        </p:txBody>
      </p:sp>
      <p:sp>
        <p:nvSpPr>
          <p:cNvPr id="57360" name="Rectangle 17"/>
          <p:cNvSpPr>
            <a:spLocks noChangeArrowheads="1"/>
          </p:cNvSpPr>
          <p:nvPr/>
        </p:nvSpPr>
        <p:spPr bwMode="auto">
          <a:xfrm>
            <a:off x="6156325" y="2492375"/>
            <a:ext cx="488950" cy="457200"/>
          </a:xfrm>
          <a:prstGeom prst="rect">
            <a:avLst/>
          </a:prstGeom>
          <a:noFill/>
          <a:ln w="9525">
            <a:noFill/>
            <a:miter lim="800000"/>
            <a:headEnd/>
            <a:tailEnd/>
          </a:ln>
        </p:spPr>
        <p:txBody>
          <a:bodyPr wrap="none">
            <a:spAutoFit/>
          </a:bodyPr>
          <a:lstStyle/>
          <a:p>
            <a:r>
              <a:rPr lang="en-US" altLang="en-US" sz="2400" b="1">
                <a:solidFill>
                  <a:srgbClr val="FF0000"/>
                </a:solidFill>
              </a:rPr>
              <a:t>π</a:t>
            </a:r>
            <a:endParaRPr lang="zh-TW" altLang="en-US" sz="2400" b="1">
              <a:solidFill>
                <a:srgbClr val="FF0000"/>
              </a:solidFill>
            </a:endParaRPr>
          </a:p>
        </p:txBody>
      </p:sp>
      <p:sp>
        <p:nvSpPr>
          <p:cNvPr id="57361" name="Rectangle 18"/>
          <p:cNvSpPr>
            <a:spLocks noChangeArrowheads="1"/>
          </p:cNvSpPr>
          <p:nvPr/>
        </p:nvSpPr>
        <p:spPr bwMode="auto">
          <a:xfrm>
            <a:off x="7164388" y="3068638"/>
            <a:ext cx="488950" cy="457200"/>
          </a:xfrm>
          <a:prstGeom prst="rect">
            <a:avLst/>
          </a:prstGeom>
          <a:noFill/>
          <a:ln w="9525">
            <a:noFill/>
            <a:miter lim="800000"/>
            <a:headEnd/>
            <a:tailEnd/>
          </a:ln>
        </p:spPr>
        <p:txBody>
          <a:bodyPr wrap="none">
            <a:spAutoFit/>
          </a:bodyPr>
          <a:lstStyle/>
          <a:p>
            <a:r>
              <a:rPr lang="en-US" altLang="en-US" sz="2400" b="1">
                <a:solidFill>
                  <a:srgbClr val="FF0000"/>
                </a:solidFill>
              </a:rPr>
              <a:t>π</a:t>
            </a:r>
            <a:endParaRPr lang="zh-TW" altLang="en-US" sz="2400" b="1">
              <a:solidFill>
                <a:srgbClr val="FF0000"/>
              </a:solidFill>
            </a:endParaRPr>
          </a:p>
        </p:txBody>
      </p:sp>
      <p:sp>
        <p:nvSpPr>
          <p:cNvPr id="57362" name="Text Box 19"/>
          <p:cNvSpPr txBox="1">
            <a:spLocks noChangeArrowheads="1"/>
          </p:cNvSpPr>
          <p:nvPr/>
        </p:nvSpPr>
        <p:spPr bwMode="auto">
          <a:xfrm>
            <a:off x="592138" y="2295525"/>
            <a:ext cx="4778375" cy="822325"/>
          </a:xfrm>
          <a:prstGeom prst="rect">
            <a:avLst/>
          </a:prstGeom>
          <a:noFill/>
          <a:ln w="9525">
            <a:noFill/>
            <a:miter lim="800000"/>
            <a:headEnd/>
            <a:tailEnd/>
          </a:ln>
        </p:spPr>
        <p:txBody>
          <a:bodyPr wrap="none">
            <a:spAutoFit/>
          </a:bodyPr>
          <a:lstStyle/>
          <a:p>
            <a:r>
              <a:rPr lang="en-US" altLang="zh-TW" sz="2400">
                <a:solidFill>
                  <a:schemeClr val="hlink"/>
                </a:solidFill>
              </a:rPr>
              <a:t>Vector mesons are also included. </a:t>
            </a:r>
          </a:p>
          <a:p>
            <a:r>
              <a:rPr lang="en-US" altLang="zh-TW" sz="2400">
                <a:solidFill>
                  <a:schemeClr val="hlink"/>
                </a:solidFill>
              </a:rPr>
              <a:t>They decay into PS mesons.</a:t>
            </a:r>
          </a:p>
        </p:txBody>
      </p:sp>
      <p:sp>
        <p:nvSpPr>
          <p:cNvPr id="57363" name="Rectangle 19"/>
          <p:cNvSpPr>
            <a:spLocks noChangeArrowheads="1"/>
          </p:cNvSpPr>
          <p:nvPr/>
        </p:nvSpPr>
        <p:spPr bwMode="auto">
          <a:xfrm>
            <a:off x="1143000" y="6357938"/>
            <a:ext cx="7294563" cy="369887"/>
          </a:xfrm>
          <a:prstGeom prst="rect">
            <a:avLst/>
          </a:prstGeom>
          <a:noFill/>
          <a:ln w="9525">
            <a:noFill/>
            <a:miter lim="800000"/>
            <a:headEnd/>
            <a:tailEnd/>
          </a:ln>
        </p:spPr>
        <p:txBody>
          <a:bodyPr anchor="ctr">
            <a:spAutoFit/>
          </a:bodyPr>
          <a:lstStyle/>
          <a:p>
            <a:pPr eaLnBrk="0" hangingPunct="0"/>
            <a:r>
              <a:rPr lang="zh-TW" altLang="zh-TW">
                <a:solidFill>
                  <a:srgbClr val="FF0000"/>
                </a:solidFill>
                <a:latin typeface="Arial Unicode MS" pitchFamily="34" charset="-120"/>
              </a:rPr>
              <a:t>H.H.Matevosyan, A.W.Thomas and W.Bentz, </a:t>
            </a:r>
            <a:r>
              <a:rPr lang="zh-TW" altLang="zh-TW">
                <a:solidFill>
                  <a:srgbClr val="FF0000"/>
                </a:solidFill>
              </a:rPr>
              <a:t> </a:t>
            </a:r>
            <a:r>
              <a:rPr lang="zh-TW" altLang="zh-TW">
                <a:solidFill>
                  <a:srgbClr val="FF0000"/>
                </a:solidFill>
                <a:latin typeface="Arial Unicode MS" pitchFamily="34" charset="-120"/>
              </a:rPr>
              <a:t>PRD 88 094022 (2013)</a:t>
            </a:r>
            <a:r>
              <a:rPr lang="zh-TW" altLang="zh-TW">
                <a:solidFill>
                  <a:srgbClr val="FF0000"/>
                </a:solidFill>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標題 1"/>
          <p:cNvSpPr>
            <a:spLocks noGrp="1"/>
          </p:cNvSpPr>
          <p:nvPr>
            <p:ph type="title"/>
          </p:nvPr>
        </p:nvSpPr>
        <p:spPr/>
        <p:txBody>
          <a:bodyPr/>
          <a:lstStyle/>
          <a:p>
            <a:r>
              <a:rPr lang="en-US" altLang="zh-TW" smtClean="0"/>
              <a:t>Invert the jet algorithm ?</a:t>
            </a:r>
            <a:endParaRPr lang="zh-TW" altLang="en-US" smtClean="0"/>
          </a:p>
        </p:txBody>
      </p:sp>
      <p:pic>
        <p:nvPicPr>
          <p:cNvPr id="71683" name="Picture 2" descr="「Sausage machine」的圖片搜尋結果"/>
          <p:cNvPicPr>
            <a:picLocks noGrp="1" noChangeAspect="1" noChangeArrowheads="1"/>
          </p:cNvPicPr>
          <p:nvPr>
            <p:ph idx="1"/>
          </p:nvPr>
        </p:nvPicPr>
        <p:blipFill>
          <a:blip r:embed="rId2"/>
          <a:srcRect/>
          <a:stretch>
            <a:fillRect/>
          </a:stretch>
        </p:blipFill>
        <p:spPr>
          <a:xfrm>
            <a:off x="1857375" y="2000250"/>
            <a:ext cx="4071938" cy="3054350"/>
          </a:xfrm>
          <a:noFill/>
        </p:spPr>
      </p:pic>
      <p:pic>
        <p:nvPicPr>
          <p:cNvPr id="71684" name="Picture 6" descr="相關圖片"/>
          <p:cNvPicPr>
            <a:picLocks noChangeAspect="1" noChangeArrowheads="1"/>
          </p:cNvPicPr>
          <p:nvPr/>
        </p:nvPicPr>
        <p:blipFill>
          <a:blip r:embed="rId3"/>
          <a:srcRect/>
          <a:stretch>
            <a:fillRect/>
          </a:stretch>
        </p:blipFill>
        <p:spPr bwMode="auto">
          <a:xfrm>
            <a:off x="142875" y="2286000"/>
            <a:ext cx="1143000" cy="1924050"/>
          </a:xfrm>
          <a:prstGeom prst="rect">
            <a:avLst/>
          </a:prstGeom>
          <a:noFill/>
          <a:ln w="9525">
            <a:noFill/>
            <a:miter lim="800000"/>
            <a:headEnd/>
            <a:tailEnd/>
          </a:ln>
        </p:spPr>
      </p:pic>
      <p:pic>
        <p:nvPicPr>
          <p:cNvPr id="71685" name="Picture 2" descr="c:\users\cw\Desktop\31297524-Cute-pig-cartoon-Stock-Vector-pig.jpg"/>
          <p:cNvPicPr>
            <a:picLocks noChangeAspect="1" noChangeArrowheads="1"/>
          </p:cNvPicPr>
          <p:nvPr/>
        </p:nvPicPr>
        <p:blipFill>
          <a:blip r:embed="rId4"/>
          <a:srcRect/>
          <a:stretch>
            <a:fillRect/>
          </a:stretch>
        </p:blipFill>
        <p:spPr bwMode="auto">
          <a:xfrm>
            <a:off x="6572250" y="2286000"/>
            <a:ext cx="2286000" cy="1966913"/>
          </a:xfrm>
          <a:prstGeom prst="rect">
            <a:avLst/>
          </a:prstGeom>
          <a:noFill/>
          <a:ln w="9525">
            <a:noFill/>
            <a:miter lim="800000"/>
            <a:headEnd/>
            <a:tailEnd/>
          </a:ln>
        </p:spPr>
      </p:pic>
      <p:sp>
        <p:nvSpPr>
          <p:cNvPr id="71686" name="向右箭號 5"/>
          <p:cNvSpPr>
            <a:spLocks noChangeArrowheads="1"/>
          </p:cNvSpPr>
          <p:nvPr/>
        </p:nvSpPr>
        <p:spPr bwMode="auto">
          <a:xfrm>
            <a:off x="1500188" y="2714625"/>
            <a:ext cx="928687" cy="642938"/>
          </a:xfrm>
          <a:prstGeom prst="right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kumimoji="0" lang="zh-TW" altLang="en-US"/>
          </a:p>
        </p:txBody>
      </p:sp>
      <p:sp>
        <p:nvSpPr>
          <p:cNvPr id="71687" name="向右箭號 5"/>
          <p:cNvSpPr>
            <a:spLocks noChangeArrowheads="1"/>
          </p:cNvSpPr>
          <p:nvPr/>
        </p:nvSpPr>
        <p:spPr bwMode="auto">
          <a:xfrm>
            <a:off x="5500688" y="2786063"/>
            <a:ext cx="928687" cy="642937"/>
          </a:xfrm>
          <a:prstGeom prst="rightArrow">
            <a:avLst>
              <a:gd name="adj1" fmla="val 50000"/>
              <a:gd name="adj2" fmla="val 50001"/>
            </a:avLst>
          </a:prstGeom>
          <a:solidFill>
            <a:schemeClr val="accent1"/>
          </a:solidFill>
          <a:ln w="9525" algn="ctr">
            <a:solidFill>
              <a:schemeClr val="tx1"/>
            </a:solidFill>
            <a:round/>
            <a:headEnd/>
            <a:tailEnd/>
          </a:ln>
        </p:spPr>
        <p:txBody>
          <a:bodyPr/>
          <a:lstStyle/>
          <a:p>
            <a:pPr eaLnBrk="0" hangingPunct="0"/>
            <a:endParaRPr kumimoji="0" lang="zh-TW" altLang="en-US"/>
          </a:p>
        </p:txBody>
      </p:sp>
      <p:pic>
        <p:nvPicPr>
          <p:cNvPr id="71688" name="Picture 8"/>
          <p:cNvPicPr>
            <a:picLocks noChangeAspect="1" noChangeArrowheads="1"/>
          </p:cNvPicPr>
          <p:nvPr/>
        </p:nvPicPr>
        <p:blipFill>
          <a:blip r:embed="rId5"/>
          <a:srcRect/>
          <a:stretch>
            <a:fillRect/>
          </a:stretch>
        </p:blipFill>
        <p:spPr bwMode="auto">
          <a:xfrm>
            <a:off x="7643813" y="5500688"/>
            <a:ext cx="728662" cy="676275"/>
          </a:xfrm>
          <a:prstGeom prst="rect">
            <a:avLst/>
          </a:prstGeom>
          <a:noFill/>
          <a:ln w="9525">
            <a:noFill/>
            <a:miter lim="800000"/>
            <a:headEnd/>
            <a:tailEnd/>
          </a:ln>
        </p:spPr>
      </p:pic>
      <p:pic>
        <p:nvPicPr>
          <p:cNvPr id="71689" name="Picture 7"/>
          <p:cNvPicPr>
            <a:picLocks noChangeAspect="1" noChangeArrowheads="1"/>
          </p:cNvPicPr>
          <p:nvPr/>
        </p:nvPicPr>
        <p:blipFill>
          <a:blip r:embed="rId6"/>
          <a:srcRect/>
          <a:stretch>
            <a:fillRect/>
          </a:stretch>
        </p:blipFill>
        <p:spPr bwMode="auto">
          <a:xfrm>
            <a:off x="500063" y="5500688"/>
            <a:ext cx="885825" cy="666750"/>
          </a:xfrm>
          <a:prstGeom prst="rect">
            <a:avLst/>
          </a:prstGeom>
          <a:noFill/>
          <a:ln w="9525">
            <a:noFill/>
            <a:miter lim="800000"/>
            <a:headEnd/>
            <a:tailEnd/>
          </a:ln>
        </p:spPr>
      </p:pic>
      <p:sp>
        <p:nvSpPr>
          <p:cNvPr id="71690" name="矩形 7"/>
          <p:cNvSpPr>
            <a:spLocks noChangeArrowheads="1"/>
          </p:cNvSpPr>
          <p:nvPr/>
        </p:nvSpPr>
        <p:spPr bwMode="auto">
          <a:xfrm>
            <a:off x="2500313" y="5286375"/>
            <a:ext cx="3786187" cy="1285875"/>
          </a:xfrm>
          <a:prstGeom prst="rect">
            <a:avLst/>
          </a:prstGeom>
          <a:noFill/>
          <a:ln w="28575" algn="ctr">
            <a:solidFill>
              <a:srgbClr val="FF0000"/>
            </a:solidFill>
            <a:round/>
            <a:headEnd/>
            <a:tailEnd/>
          </a:ln>
        </p:spPr>
        <p:txBody>
          <a:bodyPr/>
          <a:lstStyle/>
          <a:p>
            <a:pPr eaLnBrk="0" hangingPunct="0"/>
            <a:endParaRPr kumimoji="0" lang="en-US" altLang="zh-TW"/>
          </a:p>
          <a:p>
            <a:pPr eaLnBrk="0" hangingPunct="0"/>
            <a:r>
              <a:rPr kumimoji="0" lang="en-US" altLang="zh-TW"/>
              <a:t>Invert the coupled channel integral equations</a:t>
            </a:r>
          </a:p>
          <a:p>
            <a:pPr eaLnBrk="0" hangingPunct="0"/>
            <a:r>
              <a:rPr kumimoji="0" lang="en-US" altLang="zh-TW"/>
              <a:t>                      </a:t>
            </a:r>
            <a:endParaRPr kumimoji="0" lang="zh-TW" altLang="en-US"/>
          </a:p>
        </p:txBody>
      </p:sp>
      <p:sp>
        <p:nvSpPr>
          <p:cNvPr id="71691" name="向右箭號 5"/>
          <p:cNvSpPr>
            <a:spLocks noChangeArrowheads="1"/>
          </p:cNvSpPr>
          <p:nvPr/>
        </p:nvSpPr>
        <p:spPr bwMode="auto">
          <a:xfrm>
            <a:off x="1500188" y="5500688"/>
            <a:ext cx="928687" cy="642937"/>
          </a:xfrm>
          <a:prstGeom prst="rightArrow">
            <a:avLst>
              <a:gd name="adj1" fmla="val 50000"/>
              <a:gd name="adj2" fmla="val 50001"/>
            </a:avLst>
          </a:prstGeom>
          <a:solidFill>
            <a:schemeClr val="accent1"/>
          </a:solidFill>
          <a:ln w="9525" algn="ctr">
            <a:solidFill>
              <a:schemeClr val="tx1"/>
            </a:solidFill>
            <a:round/>
            <a:headEnd/>
            <a:tailEnd/>
          </a:ln>
        </p:spPr>
        <p:txBody>
          <a:bodyPr/>
          <a:lstStyle/>
          <a:p>
            <a:pPr eaLnBrk="0" hangingPunct="0"/>
            <a:endParaRPr kumimoji="0" lang="zh-TW" altLang="en-US"/>
          </a:p>
        </p:txBody>
      </p:sp>
      <p:sp>
        <p:nvSpPr>
          <p:cNvPr id="71692" name="向右箭號 5"/>
          <p:cNvSpPr>
            <a:spLocks noChangeArrowheads="1"/>
          </p:cNvSpPr>
          <p:nvPr/>
        </p:nvSpPr>
        <p:spPr bwMode="auto">
          <a:xfrm>
            <a:off x="6500813" y="5500688"/>
            <a:ext cx="928687" cy="642937"/>
          </a:xfrm>
          <a:prstGeom prst="rightArrow">
            <a:avLst>
              <a:gd name="adj1" fmla="val 50000"/>
              <a:gd name="adj2" fmla="val 50001"/>
            </a:avLst>
          </a:prstGeom>
          <a:solidFill>
            <a:schemeClr val="accent1"/>
          </a:solidFill>
          <a:ln w="9525" algn="ctr">
            <a:solidFill>
              <a:schemeClr val="tx1"/>
            </a:solidFill>
            <a:round/>
            <a:headEnd/>
            <a:tailEnd/>
          </a:ln>
        </p:spPr>
        <p:txBody>
          <a:bodyPr/>
          <a:lstStyle/>
          <a:p>
            <a:pPr eaLnBrk="0" hangingPunct="0"/>
            <a:endParaRPr kumimoji="0" lang="zh-TW"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2"/>
          <p:cNvPicPr>
            <a:picLocks noGrp="1" noChangeAspect="1" noChangeArrowheads="1"/>
          </p:cNvPicPr>
          <p:nvPr>
            <p:ph idx="1"/>
          </p:nvPr>
        </p:nvPicPr>
        <p:blipFill>
          <a:blip r:embed="rId2"/>
          <a:srcRect/>
          <a:stretch>
            <a:fillRect/>
          </a:stretch>
        </p:blipFill>
        <p:spPr>
          <a:xfrm>
            <a:off x="857250" y="142875"/>
            <a:ext cx="7772400" cy="1746250"/>
          </a:xfrm>
          <a:noFill/>
        </p:spPr>
      </p:pic>
      <p:pic>
        <p:nvPicPr>
          <p:cNvPr id="72707" name="Picture 3"/>
          <p:cNvPicPr>
            <a:picLocks noChangeAspect="1" noChangeArrowheads="1"/>
          </p:cNvPicPr>
          <p:nvPr/>
        </p:nvPicPr>
        <p:blipFill>
          <a:blip r:embed="rId3"/>
          <a:srcRect/>
          <a:stretch>
            <a:fillRect/>
          </a:stretch>
        </p:blipFill>
        <p:spPr bwMode="auto">
          <a:xfrm>
            <a:off x="928688" y="3000375"/>
            <a:ext cx="7277100" cy="3479800"/>
          </a:xfrm>
          <a:prstGeom prst="rect">
            <a:avLst/>
          </a:prstGeom>
          <a:noFill/>
          <a:ln w="9525">
            <a:noFill/>
            <a:miter lim="800000"/>
            <a:headEnd/>
            <a:tailEnd/>
          </a:ln>
        </p:spPr>
      </p:pic>
      <p:sp>
        <p:nvSpPr>
          <p:cNvPr id="72708" name="向下箭號 5"/>
          <p:cNvSpPr>
            <a:spLocks noChangeArrowheads="1"/>
          </p:cNvSpPr>
          <p:nvPr/>
        </p:nvSpPr>
        <p:spPr bwMode="auto">
          <a:xfrm>
            <a:off x="3786188" y="2143125"/>
            <a:ext cx="1785937" cy="857250"/>
          </a:xfrm>
          <a:prstGeom prst="downArrow">
            <a:avLst>
              <a:gd name="adj1" fmla="val 50000"/>
              <a:gd name="adj2" fmla="val 50000"/>
            </a:avLst>
          </a:prstGeom>
          <a:solidFill>
            <a:schemeClr val="accent1"/>
          </a:solidFill>
          <a:ln w="9525" algn="ctr">
            <a:solidFill>
              <a:schemeClr val="tx1"/>
            </a:solidFill>
            <a:round/>
            <a:headEnd/>
            <a:tailEnd/>
          </a:ln>
        </p:spPr>
        <p:txBody>
          <a:bodyPr/>
          <a:lstStyle/>
          <a:p>
            <a:pPr eaLnBrk="0" hangingPunct="0"/>
            <a:endParaRPr kumimoji="0" lang="zh-TW"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p:cNvPicPr>
            <a:picLocks noChangeAspect="1" noChangeArrowheads="1"/>
          </p:cNvPicPr>
          <p:nvPr/>
        </p:nvPicPr>
        <p:blipFill>
          <a:blip r:embed="rId2"/>
          <a:srcRect/>
          <a:stretch>
            <a:fillRect/>
          </a:stretch>
        </p:blipFill>
        <p:spPr bwMode="auto">
          <a:xfrm>
            <a:off x="0" y="765175"/>
            <a:ext cx="9144000" cy="5386388"/>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標題 5"/>
          <p:cNvSpPr>
            <a:spLocks noGrp="1"/>
          </p:cNvSpPr>
          <p:nvPr>
            <p:ph type="title"/>
          </p:nvPr>
        </p:nvSpPr>
        <p:spPr/>
        <p:txBody>
          <a:bodyPr/>
          <a:lstStyle/>
          <a:p>
            <a:r>
              <a:rPr lang="en-US" altLang="zh-TW" sz="3200" smtClean="0"/>
              <a:t>But it is not a easy task as thought…..</a:t>
            </a:r>
            <a:endParaRPr lang="zh-TW" altLang="en-US" sz="3200" smtClean="0"/>
          </a:p>
        </p:txBody>
      </p:sp>
      <p:sp>
        <p:nvSpPr>
          <p:cNvPr id="3" name="內容版面配置區 2"/>
          <p:cNvSpPr>
            <a:spLocks noGrp="1"/>
          </p:cNvSpPr>
          <p:nvPr>
            <p:ph idx="1"/>
          </p:nvPr>
        </p:nvSpPr>
        <p:spPr>
          <a:xfrm>
            <a:off x="428625" y="2017713"/>
            <a:ext cx="8526463" cy="4114800"/>
          </a:xfrm>
        </p:spPr>
        <p:txBody>
          <a:bodyPr/>
          <a:lstStyle/>
          <a:p>
            <a:pPr>
              <a:defRPr/>
            </a:pPr>
            <a:r>
              <a:rPr lang="en-US" altLang="zh-TW" dirty="0" smtClean="0">
                <a:solidFill>
                  <a:srgbClr val="FF0000"/>
                </a:solidFill>
              </a:rPr>
              <a:t>Inverting the jet algorithm seems straight forward, but it is not.</a:t>
            </a:r>
          </a:p>
          <a:p>
            <a:pPr>
              <a:defRPr/>
            </a:pPr>
            <a:r>
              <a:rPr lang="en-US" altLang="zh-TW" dirty="0" smtClean="0">
                <a:solidFill>
                  <a:srgbClr val="3333FF"/>
                </a:solidFill>
              </a:rPr>
              <a:t>The coupled equations for the elementary</a:t>
            </a:r>
          </a:p>
          <a:p>
            <a:pPr>
              <a:buFont typeface="Wingdings" pitchFamily="2" charset="2"/>
              <a:buNone/>
              <a:defRPr/>
            </a:pPr>
            <a:r>
              <a:rPr lang="en-US" altLang="zh-TW" dirty="0" smtClean="0">
                <a:solidFill>
                  <a:srgbClr val="3333FF"/>
                </a:solidFill>
              </a:rPr>
              <a:t>   Fragmentation functions are over determined!</a:t>
            </a:r>
          </a:p>
          <a:p>
            <a:pPr>
              <a:defRPr/>
            </a:pPr>
            <a:r>
              <a:rPr lang="en-US" altLang="zh-TW" dirty="0" smtClean="0">
                <a:solidFill>
                  <a:srgbClr val="FF3399"/>
                </a:solidFill>
              </a:rPr>
              <a:t>In the other words, the unflavored elementary FFs such as </a:t>
            </a:r>
            <a:r>
              <a:rPr lang="en-US" altLang="zh-TW" dirty="0" smtClean="0">
                <a:solidFill>
                  <a:schemeClr val="accent1">
                    <a:lumMod val="75000"/>
                  </a:schemeClr>
                </a:solidFill>
              </a:rPr>
              <a:t>d</a:t>
            </a:r>
            <a:r>
              <a:rPr lang="el-GR" altLang="zh-TW" baseline="30000" dirty="0" smtClean="0">
                <a:solidFill>
                  <a:schemeClr val="accent1">
                    <a:lumMod val="75000"/>
                  </a:schemeClr>
                </a:solidFill>
                <a:latin typeface="Times New Roman" pitchFamily="18" charset="0"/>
              </a:rPr>
              <a:t>π</a:t>
            </a:r>
            <a:r>
              <a:rPr lang="en-US" altLang="zh-TW" baseline="30000" dirty="0" smtClean="0">
                <a:solidFill>
                  <a:schemeClr val="accent1">
                    <a:lumMod val="75000"/>
                  </a:schemeClr>
                </a:solidFill>
                <a:latin typeface="Times New Roman" pitchFamily="18" charset="0"/>
              </a:rPr>
              <a:t>-</a:t>
            </a:r>
            <a:r>
              <a:rPr lang="en-US" altLang="zh-TW" baseline="-25000" dirty="0" smtClean="0">
                <a:solidFill>
                  <a:schemeClr val="accent1">
                    <a:lumMod val="75000"/>
                  </a:schemeClr>
                </a:solidFill>
              </a:rPr>
              <a:t>u </a:t>
            </a:r>
            <a:r>
              <a:rPr lang="en-US" altLang="zh-TW" dirty="0" smtClean="0">
                <a:solidFill>
                  <a:schemeClr val="accent1">
                    <a:lumMod val="75000"/>
                  </a:schemeClr>
                </a:solidFill>
              </a:rPr>
              <a:t>(z)  </a:t>
            </a:r>
            <a:r>
              <a:rPr lang="en-US" altLang="zh-TW" dirty="0" smtClean="0">
                <a:solidFill>
                  <a:srgbClr val="FF3399"/>
                </a:solidFill>
              </a:rPr>
              <a:t>are not necessarily identically zero as they should be! </a:t>
            </a:r>
          </a:p>
          <a:p>
            <a:pPr>
              <a:buFont typeface="Wingdings" pitchFamily="2" charset="2"/>
              <a:buNone/>
              <a:defRPr/>
            </a:pPr>
            <a:endParaRPr lang="en-US" altLang="zh-TW" dirty="0" smtClean="0"/>
          </a:p>
          <a:p>
            <a:pPr>
              <a:buFont typeface="Wingdings" pitchFamily="2" charset="2"/>
              <a:buNone/>
              <a:defRPr/>
            </a:pPr>
            <a:endParaRPr lang="en-US" altLang="zh-TW" dirty="0" smtClean="0"/>
          </a:p>
          <a:p>
            <a:pPr>
              <a:buFont typeface="Wingdings" pitchFamily="2" charset="2"/>
              <a:buNone/>
              <a:defRPr/>
            </a:pPr>
            <a:endParaRPr lang="en-US" altLang="zh-TW" dirty="0" smtClean="0"/>
          </a:p>
          <a:p>
            <a:pPr>
              <a:buFont typeface="Wingdings" pitchFamily="2" charset="2"/>
              <a:buNone/>
              <a:defRPr/>
            </a:pPr>
            <a:endParaRPr lang="en-US" altLang="zh-TW" dirty="0" smtClean="0"/>
          </a:p>
          <a:p>
            <a:pPr>
              <a:buFont typeface="Wingdings" pitchFamily="2" charset="2"/>
              <a:buNone/>
              <a:defRPr/>
            </a:pPr>
            <a:endParaRPr lang="en-US" altLang="zh-TW" dirty="0" smtClean="0"/>
          </a:p>
          <a:p>
            <a:pPr>
              <a:buFont typeface="Wingdings" pitchFamily="2" charset="2"/>
              <a:buNone/>
              <a:defRPr/>
            </a:pPr>
            <a:r>
              <a:rPr lang="en-US" altLang="zh-TW" dirty="0" smtClean="0"/>
              <a:t> </a:t>
            </a:r>
            <a:endParaRPr lang="zh-TW"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標題 1"/>
          <p:cNvSpPr>
            <a:spLocks noGrp="1"/>
          </p:cNvSpPr>
          <p:nvPr>
            <p:ph type="title"/>
          </p:nvPr>
        </p:nvSpPr>
        <p:spPr/>
        <p:txBody>
          <a:bodyPr/>
          <a:lstStyle/>
          <a:p>
            <a:r>
              <a:rPr lang="en-US" altLang="zh-TW" smtClean="0"/>
              <a:t>How to solve this problems?</a:t>
            </a:r>
            <a:endParaRPr lang="zh-TW" altLang="en-US" smtClean="0"/>
          </a:p>
        </p:txBody>
      </p:sp>
      <p:sp>
        <p:nvSpPr>
          <p:cNvPr id="3" name="內容版面配置區 2"/>
          <p:cNvSpPr>
            <a:spLocks noGrp="1"/>
          </p:cNvSpPr>
          <p:nvPr>
            <p:ph idx="1"/>
          </p:nvPr>
        </p:nvSpPr>
        <p:spPr>
          <a:xfrm>
            <a:off x="357188" y="2143125"/>
            <a:ext cx="8286750" cy="4114800"/>
          </a:xfrm>
        </p:spPr>
        <p:txBody>
          <a:bodyPr/>
          <a:lstStyle/>
          <a:p>
            <a:pPr>
              <a:defRPr/>
            </a:pPr>
            <a:r>
              <a:rPr lang="en-US" altLang="zh-TW" dirty="0" smtClean="0">
                <a:solidFill>
                  <a:srgbClr val="FF0000"/>
                </a:solidFill>
              </a:rPr>
              <a:t>Since the parametrizations of unflavored FFs are less precise than the flavored ones.</a:t>
            </a:r>
          </a:p>
          <a:p>
            <a:pPr>
              <a:defRPr/>
            </a:pPr>
            <a:r>
              <a:rPr lang="en-US" altLang="zh-TW" dirty="0" smtClean="0">
                <a:solidFill>
                  <a:schemeClr val="accent1">
                    <a:lumMod val="50000"/>
                  </a:schemeClr>
                </a:solidFill>
              </a:rPr>
              <a:t>One should only look for the elementary FFs to generate the flavored FF according to the empirical parametrizations. </a:t>
            </a:r>
          </a:p>
          <a:p>
            <a:pPr>
              <a:defRPr/>
            </a:pPr>
            <a:r>
              <a:rPr lang="en-US" altLang="zh-TW" dirty="0" smtClean="0">
                <a:solidFill>
                  <a:srgbClr val="FF3399"/>
                </a:solidFill>
              </a:rPr>
              <a:t>Then the jet algorithm will generate the unflavored FFs.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標題 1"/>
          <p:cNvSpPr>
            <a:spLocks noGrp="1"/>
          </p:cNvSpPr>
          <p:nvPr>
            <p:ph type="title"/>
          </p:nvPr>
        </p:nvSpPr>
        <p:spPr/>
        <p:txBody>
          <a:bodyPr/>
          <a:lstStyle/>
          <a:p>
            <a:r>
              <a:rPr lang="en-US" altLang="zh-TW" smtClean="0"/>
              <a:t>  Isospin symmetry</a:t>
            </a:r>
            <a:endParaRPr lang="zh-TW" altLang="en-US" smtClean="0"/>
          </a:p>
        </p:txBody>
      </p:sp>
      <p:pic>
        <p:nvPicPr>
          <p:cNvPr id="75779" name="Picture 2"/>
          <p:cNvPicPr>
            <a:picLocks noGrp="1" noChangeAspect="1" noChangeArrowheads="1"/>
          </p:cNvPicPr>
          <p:nvPr>
            <p:ph idx="1"/>
          </p:nvPr>
        </p:nvPicPr>
        <p:blipFill>
          <a:blip r:embed="rId2"/>
          <a:srcRect/>
          <a:stretch>
            <a:fillRect/>
          </a:stretch>
        </p:blipFill>
        <p:spPr>
          <a:xfrm>
            <a:off x="428625" y="2000250"/>
            <a:ext cx="4465638" cy="1181100"/>
          </a:xfrm>
          <a:noFill/>
        </p:spPr>
      </p:pic>
      <p:pic>
        <p:nvPicPr>
          <p:cNvPr id="75780" name="Picture 3"/>
          <p:cNvPicPr>
            <a:picLocks noChangeAspect="1" noChangeArrowheads="1"/>
          </p:cNvPicPr>
          <p:nvPr/>
        </p:nvPicPr>
        <p:blipFill>
          <a:blip r:embed="rId3"/>
          <a:srcRect/>
          <a:stretch>
            <a:fillRect/>
          </a:stretch>
        </p:blipFill>
        <p:spPr bwMode="auto">
          <a:xfrm>
            <a:off x="357188" y="2928938"/>
            <a:ext cx="6572250" cy="1139825"/>
          </a:xfrm>
          <a:prstGeom prst="rect">
            <a:avLst/>
          </a:prstGeom>
          <a:noFill/>
          <a:ln w="9525">
            <a:noFill/>
            <a:miter lim="800000"/>
            <a:headEnd/>
            <a:tailEnd/>
          </a:ln>
        </p:spPr>
      </p:pic>
      <p:pic>
        <p:nvPicPr>
          <p:cNvPr id="75781" name="Picture 4"/>
          <p:cNvPicPr>
            <a:picLocks noChangeAspect="1" noChangeArrowheads="1"/>
          </p:cNvPicPr>
          <p:nvPr/>
        </p:nvPicPr>
        <p:blipFill>
          <a:blip r:embed="rId4"/>
          <a:srcRect/>
          <a:stretch>
            <a:fillRect/>
          </a:stretch>
        </p:blipFill>
        <p:spPr bwMode="auto">
          <a:xfrm>
            <a:off x="428625" y="4572000"/>
            <a:ext cx="1928813" cy="1671638"/>
          </a:xfrm>
          <a:prstGeom prst="rect">
            <a:avLst/>
          </a:prstGeom>
          <a:noFill/>
          <a:ln w="9525">
            <a:noFill/>
            <a:miter lim="800000"/>
            <a:headEnd/>
            <a:tailEnd/>
          </a:ln>
        </p:spPr>
      </p:pic>
      <p:pic>
        <p:nvPicPr>
          <p:cNvPr id="75782" name="Picture 5"/>
          <p:cNvPicPr>
            <a:picLocks noChangeAspect="1" noChangeArrowheads="1"/>
          </p:cNvPicPr>
          <p:nvPr/>
        </p:nvPicPr>
        <p:blipFill>
          <a:blip r:embed="rId5"/>
          <a:srcRect/>
          <a:stretch>
            <a:fillRect/>
          </a:stretch>
        </p:blipFill>
        <p:spPr bwMode="auto">
          <a:xfrm>
            <a:off x="2714625" y="4643438"/>
            <a:ext cx="2143125" cy="1674812"/>
          </a:xfrm>
          <a:prstGeom prst="rect">
            <a:avLst/>
          </a:prstGeom>
          <a:noFill/>
          <a:ln w="9525">
            <a:noFill/>
            <a:miter lim="800000"/>
            <a:headEnd/>
            <a:tailEnd/>
          </a:ln>
        </p:spPr>
      </p:pic>
      <p:pic>
        <p:nvPicPr>
          <p:cNvPr id="75783" name="Picture 6"/>
          <p:cNvPicPr>
            <a:picLocks noChangeAspect="1" noChangeArrowheads="1"/>
          </p:cNvPicPr>
          <p:nvPr/>
        </p:nvPicPr>
        <p:blipFill>
          <a:blip r:embed="rId6"/>
          <a:srcRect/>
          <a:stretch>
            <a:fillRect/>
          </a:stretch>
        </p:blipFill>
        <p:spPr bwMode="auto">
          <a:xfrm>
            <a:off x="5286375" y="4572000"/>
            <a:ext cx="2187575" cy="1357313"/>
          </a:xfrm>
          <a:prstGeom prst="rect">
            <a:avLst/>
          </a:prstGeom>
          <a:noFill/>
          <a:ln w="9525">
            <a:noFill/>
            <a:miter lim="800000"/>
            <a:headEnd/>
            <a:tailEnd/>
          </a:ln>
        </p:spPr>
      </p:pic>
      <p:sp>
        <p:nvSpPr>
          <p:cNvPr id="75784" name="文字方塊 8"/>
          <p:cNvSpPr txBox="1">
            <a:spLocks noChangeArrowheads="1"/>
          </p:cNvSpPr>
          <p:nvPr/>
        </p:nvSpPr>
        <p:spPr bwMode="auto">
          <a:xfrm>
            <a:off x="500063" y="4071938"/>
            <a:ext cx="6827837" cy="369887"/>
          </a:xfrm>
          <a:prstGeom prst="rect">
            <a:avLst/>
          </a:prstGeom>
          <a:noFill/>
          <a:ln w="9525">
            <a:noFill/>
            <a:miter lim="800000"/>
            <a:headEnd/>
            <a:tailEnd/>
          </a:ln>
        </p:spPr>
        <p:txBody>
          <a:bodyPr wrap="none">
            <a:spAutoFit/>
          </a:bodyPr>
          <a:lstStyle/>
          <a:p>
            <a:r>
              <a:rPr lang="en-US" altLang="zh-TW">
                <a:solidFill>
                  <a:srgbClr val="FF0000"/>
                </a:solidFill>
              </a:rPr>
              <a:t>To simplify our calculation we have made the following definitions:</a:t>
            </a:r>
            <a:endParaRPr lang="zh-TW" altLang="en-US">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標題 1"/>
          <p:cNvSpPr>
            <a:spLocks noGrp="1"/>
          </p:cNvSpPr>
          <p:nvPr>
            <p:ph type="title"/>
          </p:nvPr>
        </p:nvSpPr>
        <p:spPr/>
        <p:txBody>
          <a:bodyPr/>
          <a:lstStyle/>
          <a:p>
            <a:r>
              <a:rPr lang="en-US" altLang="zh-TW" smtClean="0"/>
              <a:t>Step 1</a:t>
            </a:r>
            <a:endParaRPr lang="zh-TW" altLang="en-US" smtClean="0"/>
          </a:p>
        </p:txBody>
      </p:sp>
      <p:pic>
        <p:nvPicPr>
          <p:cNvPr id="76803" name="Picture 2"/>
          <p:cNvPicPr>
            <a:picLocks noGrp="1" noChangeAspect="1" noChangeArrowheads="1"/>
          </p:cNvPicPr>
          <p:nvPr>
            <p:ph idx="1"/>
          </p:nvPr>
        </p:nvPicPr>
        <p:blipFill>
          <a:blip r:embed="rId2"/>
          <a:srcRect/>
          <a:stretch>
            <a:fillRect/>
          </a:stretch>
        </p:blipFill>
        <p:spPr>
          <a:xfrm>
            <a:off x="785813" y="2500313"/>
            <a:ext cx="6456362" cy="3081337"/>
          </a:xfrm>
          <a:noFill/>
        </p:spPr>
      </p:pic>
      <p:pic>
        <p:nvPicPr>
          <p:cNvPr id="76804" name="Picture 3"/>
          <p:cNvPicPr>
            <a:picLocks noChangeAspect="1" noChangeArrowheads="1"/>
          </p:cNvPicPr>
          <p:nvPr/>
        </p:nvPicPr>
        <p:blipFill>
          <a:blip r:embed="rId3"/>
          <a:srcRect/>
          <a:stretch>
            <a:fillRect/>
          </a:stretch>
        </p:blipFill>
        <p:spPr bwMode="auto">
          <a:xfrm>
            <a:off x="500063" y="2143125"/>
            <a:ext cx="6877050" cy="36195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標題 1"/>
          <p:cNvSpPr>
            <a:spLocks noGrp="1"/>
          </p:cNvSpPr>
          <p:nvPr>
            <p:ph type="title"/>
          </p:nvPr>
        </p:nvSpPr>
        <p:spPr/>
        <p:txBody>
          <a:bodyPr/>
          <a:lstStyle/>
          <a:p>
            <a:r>
              <a:rPr lang="en-US" altLang="zh-TW" smtClean="0"/>
              <a:t>Step 2</a:t>
            </a:r>
            <a:endParaRPr lang="zh-TW" altLang="en-US" smtClean="0"/>
          </a:p>
        </p:txBody>
      </p:sp>
      <p:pic>
        <p:nvPicPr>
          <p:cNvPr id="77827" name="Picture 2"/>
          <p:cNvPicPr>
            <a:picLocks noGrp="1" noChangeAspect="1" noChangeArrowheads="1"/>
          </p:cNvPicPr>
          <p:nvPr>
            <p:ph idx="1"/>
          </p:nvPr>
        </p:nvPicPr>
        <p:blipFill>
          <a:blip r:embed="rId2"/>
          <a:srcRect/>
          <a:stretch>
            <a:fillRect/>
          </a:stretch>
        </p:blipFill>
        <p:spPr>
          <a:xfrm>
            <a:off x="1643063" y="3000375"/>
            <a:ext cx="4686300" cy="2041525"/>
          </a:xfrm>
          <a:noFill/>
        </p:spPr>
      </p:pic>
      <p:pic>
        <p:nvPicPr>
          <p:cNvPr id="77828" name="Picture 3"/>
          <p:cNvPicPr>
            <a:picLocks noChangeAspect="1" noChangeArrowheads="1"/>
          </p:cNvPicPr>
          <p:nvPr/>
        </p:nvPicPr>
        <p:blipFill>
          <a:blip r:embed="rId3"/>
          <a:srcRect/>
          <a:stretch>
            <a:fillRect/>
          </a:stretch>
        </p:blipFill>
        <p:spPr bwMode="auto">
          <a:xfrm>
            <a:off x="500063" y="2500313"/>
            <a:ext cx="7829550" cy="444500"/>
          </a:xfrm>
          <a:prstGeom prst="rect">
            <a:avLst/>
          </a:prstGeom>
          <a:noFill/>
          <a:ln w="9525">
            <a:noFill/>
            <a:miter lim="800000"/>
            <a:headEnd/>
            <a:tailEnd/>
          </a:ln>
        </p:spPr>
      </p:pic>
      <p:pic>
        <p:nvPicPr>
          <p:cNvPr id="77829" name="Picture 4"/>
          <p:cNvPicPr>
            <a:picLocks noChangeAspect="1" noChangeArrowheads="1"/>
          </p:cNvPicPr>
          <p:nvPr/>
        </p:nvPicPr>
        <p:blipFill>
          <a:blip r:embed="rId4"/>
          <a:srcRect/>
          <a:stretch>
            <a:fillRect/>
          </a:stretch>
        </p:blipFill>
        <p:spPr bwMode="auto">
          <a:xfrm>
            <a:off x="1000125" y="5214938"/>
            <a:ext cx="6445250" cy="3429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標題 1"/>
          <p:cNvSpPr>
            <a:spLocks noGrp="1"/>
          </p:cNvSpPr>
          <p:nvPr>
            <p:ph type="title"/>
          </p:nvPr>
        </p:nvSpPr>
        <p:spPr/>
        <p:txBody>
          <a:bodyPr/>
          <a:lstStyle/>
          <a:p>
            <a:r>
              <a:rPr lang="en-US" altLang="zh-TW" smtClean="0"/>
              <a:t>Step 3</a:t>
            </a:r>
            <a:endParaRPr lang="zh-TW" altLang="en-US" smtClean="0"/>
          </a:p>
        </p:txBody>
      </p:sp>
      <p:pic>
        <p:nvPicPr>
          <p:cNvPr id="78851" name="Picture 2"/>
          <p:cNvPicPr>
            <a:picLocks noGrp="1" noChangeAspect="1" noChangeArrowheads="1"/>
          </p:cNvPicPr>
          <p:nvPr>
            <p:ph idx="1"/>
          </p:nvPr>
        </p:nvPicPr>
        <p:blipFill>
          <a:blip r:embed="rId2"/>
          <a:srcRect/>
          <a:stretch>
            <a:fillRect/>
          </a:stretch>
        </p:blipFill>
        <p:spPr>
          <a:xfrm>
            <a:off x="2214563" y="3071813"/>
            <a:ext cx="3500437" cy="2547937"/>
          </a:xfrm>
          <a:noFill/>
        </p:spPr>
      </p:pic>
      <p:pic>
        <p:nvPicPr>
          <p:cNvPr id="78852" name="Picture 3"/>
          <p:cNvPicPr>
            <a:picLocks noChangeAspect="1" noChangeArrowheads="1"/>
          </p:cNvPicPr>
          <p:nvPr/>
        </p:nvPicPr>
        <p:blipFill>
          <a:blip r:embed="rId3"/>
          <a:srcRect/>
          <a:stretch>
            <a:fillRect/>
          </a:stretch>
        </p:blipFill>
        <p:spPr bwMode="auto">
          <a:xfrm>
            <a:off x="714375" y="2428875"/>
            <a:ext cx="7096125" cy="590550"/>
          </a:xfrm>
          <a:prstGeom prst="rect">
            <a:avLst/>
          </a:prstGeom>
          <a:noFill/>
          <a:ln w="9525">
            <a:noFill/>
            <a:miter lim="800000"/>
            <a:headEnd/>
            <a:tailEnd/>
          </a:ln>
        </p:spPr>
      </p:pic>
      <p:pic>
        <p:nvPicPr>
          <p:cNvPr id="78853" name="Picture 4"/>
          <p:cNvPicPr>
            <a:picLocks noChangeAspect="1" noChangeArrowheads="1"/>
          </p:cNvPicPr>
          <p:nvPr/>
        </p:nvPicPr>
        <p:blipFill>
          <a:blip r:embed="rId4"/>
          <a:srcRect/>
          <a:stretch>
            <a:fillRect/>
          </a:stretch>
        </p:blipFill>
        <p:spPr bwMode="auto">
          <a:xfrm>
            <a:off x="1071563" y="6000750"/>
            <a:ext cx="6889750" cy="5016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1"/>
          <p:cNvSpPr>
            <a:spLocks noGrp="1"/>
          </p:cNvSpPr>
          <p:nvPr>
            <p:ph type="title"/>
          </p:nvPr>
        </p:nvSpPr>
        <p:spPr/>
        <p:txBody>
          <a:bodyPr/>
          <a:lstStyle/>
          <a:p>
            <a:r>
              <a:rPr lang="en-US" altLang="zh-TW" smtClean="0"/>
              <a:t>Step 4</a:t>
            </a:r>
            <a:endParaRPr lang="zh-TW" altLang="en-US" smtClean="0"/>
          </a:p>
        </p:txBody>
      </p:sp>
      <p:pic>
        <p:nvPicPr>
          <p:cNvPr id="79875" name="Picture 2"/>
          <p:cNvPicPr>
            <a:picLocks noGrp="1" noChangeAspect="1" noChangeArrowheads="1"/>
          </p:cNvPicPr>
          <p:nvPr>
            <p:ph idx="1"/>
          </p:nvPr>
        </p:nvPicPr>
        <p:blipFill>
          <a:blip r:embed="rId2"/>
          <a:srcRect/>
          <a:stretch>
            <a:fillRect/>
          </a:stretch>
        </p:blipFill>
        <p:spPr>
          <a:xfrm>
            <a:off x="1643063" y="3214688"/>
            <a:ext cx="5616575" cy="2454275"/>
          </a:xfrm>
          <a:noFill/>
        </p:spPr>
      </p:pic>
      <p:pic>
        <p:nvPicPr>
          <p:cNvPr id="79876" name="Picture 4"/>
          <p:cNvPicPr>
            <a:picLocks noChangeAspect="1" noChangeArrowheads="1"/>
          </p:cNvPicPr>
          <p:nvPr/>
        </p:nvPicPr>
        <p:blipFill>
          <a:blip r:embed="rId3"/>
          <a:srcRect/>
          <a:stretch>
            <a:fillRect/>
          </a:stretch>
        </p:blipFill>
        <p:spPr bwMode="auto">
          <a:xfrm>
            <a:off x="1000125" y="2500313"/>
            <a:ext cx="6743700" cy="4572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標題 1"/>
          <p:cNvSpPr>
            <a:spLocks noGrp="1"/>
          </p:cNvSpPr>
          <p:nvPr>
            <p:ph type="title"/>
          </p:nvPr>
        </p:nvSpPr>
        <p:spPr/>
        <p:txBody>
          <a:bodyPr/>
          <a:lstStyle/>
          <a:p>
            <a:r>
              <a:rPr lang="en-US" altLang="zh-TW" smtClean="0"/>
              <a:t>Step 5</a:t>
            </a:r>
            <a:endParaRPr lang="zh-TW" altLang="en-US" smtClean="0"/>
          </a:p>
        </p:txBody>
      </p:sp>
      <p:pic>
        <p:nvPicPr>
          <p:cNvPr id="80899" name="Picture 2"/>
          <p:cNvPicPr>
            <a:picLocks noGrp="1" noChangeAspect="1" noChangeArrowheads="1"/>
          </p:cNvPicPr>
          <p:nvPr>
            <p:ph idx="1"/>
          </p:nvPr>
        </p:nvPicPr>
        <p:blipFill>
          <a:blip r:embed="rId2"/>
          <a:srcRect/>
          <a:stretch>
            <a:fillRect/>
          </a:stretch>
        </p:blipFill>
        <p:spPr>
          <a:xfrm>
            <a:off x="2286000" y="3357563"/>
            <a:ext cx="4625975" cy="2209800"/>
          </a:xfrm>
          <a:noFill/>
        </p:spPr>
      </p:pic>
      <p:pic>
        <p:nvPicPr>
          <p:cNvPr id="80900" name="Picture 3"/>
          <p:cNvPicPr>
            <a:picLocks noChangeAspect="1" noChangeArrowheads="1"/>
          </p:cNvPicPr>
          <p:nvPr/>
        </p:nvPicPr>
        <p:blipFill>
          <a:blip r:embed="rId3"/>
          <a:srcRect/>
          <a:stretch>
            <a:fillRect/>
          </a:stretch>
        </p:blipFill>
        <p:spPr bwMode="auto">
          <a:xfrm>
            <a:off x="642938" y="2357438"/>
            <a:ext cx="8242300" cy="7493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標題 1"/>
          <p:cNvSpPr>
            <a:spLocks noGrp="1"/>
          </p:cNvSpPr>
          <p:nvPr>
            <p:ph type="title"/>
          </p:nvPr>
        </p:nvSpPr>
        <p:spPr/>
        <p:txBody>
          <a:bodyPr/>
          <a:lstStyle/>
          <a:p>
            <a:r>
              <a:rPr lang="en-US" altLang="zh-TW" smtClean="0"/>
              <a:t>Step 6</a:t>
            </a:r>
            <a:endParaRPr lang="zh-TW" altLang="en-US" smtClean="0"/>
          </a:p>
        </p:txBody>
      </p:sp>
      <p:pic>
        <p:nvPicPr>
          <p:cNvPr id="81923" name="Picture 2"/>
          <p:cNvPicPr>
            <a:picLocks noGrp="1" noChangeAspect="1" noChangeArrowheads="1"/>
          </p:cNvPicPr>
          <p:nvPr>
            <p:ph idx="1"/>
          </p:nvPr>
        </p:nvPicPr>
        <p:blipFill>
          <a:blip r:embed="rId2"/>
          <a:srcRect/>
          <a:stretch>
            <a:fillRect/>
          </a:stretch>
        </p:blipFill>
        <p:spPr>
          <a:xfrm>
            <a:off x="2357438" y="2643188"/>
            <a:ext cx="3825875" cy="2598737"/>
          </a:xfrm>
          <a:noFill/>
        </p:spPr>
      </p:pic>
      <p:pic>
        <p:nvPicPr>
          <p:cNvPr id="81924" name="Picture 3"/>
          <p:cNvPicPr>
            <a:picLocks noChangeAspect="1" noChangeArrowheads="1"/>
          </p:cNvPicPr>
          <p:nvPr/>
        </p:nvPicPr>
        <p:blipFill>
          <a:blip r:embed="rId3"/>
          <a:srcRect/>
          <a:stretch>
            <a:fillRect/>
          </a:stretch>
        </p:blipFill>
        <p:spPr bwMode="auto">
          <a:xfrm>
            <a:off x="857250" y="2071688"/>
            <a:ext cx="7150100" cy="520700"/>
          </a:xfrm>
          <a:prstGeom prst="rect">
            <a:avLst/>
          </a:prstGeom>
          <a:noFill/>
          <a:ln w="9525">
            <a:noFill/>
            <a:miter lim="800000"/>
            <a:headEnd/>
            <a:tailEnd/>
          </a:ln>
        </p:spPr>
      </p:pic>
      <p:pic>
        <p:nvPicPr>
          <p:cNvPr id="81925" name="Picture 4"/>
          <p:cNvPicPr>
            <a:picLocks noChangeAspect="1" noChangeArrowheads="1"/>
          </p:cNvPicPr>
          <p:nvPr/>
        </p:nvPicPr>
        <p:blipFill>
          <a:blip r:embed="rId4"/>
          <a:srcRect/>
          <a:stretch>
            <a:fillRect/>
          </a:stretch>
        </p:blipFill>
        <p:spPr bwMode="auto">
          <a:xfrm>
            <a:off x="447675" y="5643563"/>
            <a:ext cx="8696325" cy="50482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a:spLocks noGrp="1"/>
          </p:cNvSpPr>
          <p:nvPr>
            <p:ph type="title"/>
          </p:nvPr>
        </p:nvSpPr>
        <p:spPr/>
        <p:txBody>
          <a:bodyPr/>
          <a:lstStyle/>
          <a:p>
            <a:r>
              <a:rPr lang="en-US" altLang="zh-TW" smtClean="0"/>
              <a:t>Our result based on DSS07</a:t>
            </a:r>
            <a:endParaRPr lang="zh-TW" altLang="en-US" smtClean="0"/>
          </a:p>
        </p:txBody>
      </p:sp>
      <p:pic>
        <p:nvPicPr>
          <p:cNvPr id="82947" name="Picture 2"/>
          <p:cNvPicPr>
            <a:picLocks noGrp="1" noChangeAspect="1" noChangeArrowheads="1"/>
          </p:cNvPicPr>
          <p:nvPr>
            <p:ph idx="1"/>
          </p:nvPr>
        </p:nvPicPr>
        <p:blipFill>
          <a:blip r:embed="rId2"/>
          <a:srcRect/>
          <a:stretch>
            <a:fillRect/>
          </a:stretch>
        </p:blipFill>
        <p:spPr>
          <a:xfrm>
            <a:off x="1214438" y="2071688"/>
            <a:ext cx="6527800" cy="4114800"/>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7" name="Picture 5"/>
          <p:cNvPicPr>
            <a:picLocks noChangeAspect="1" noChangeArrowheads="1"/>
          </p:cNvPicPr>
          <p:nvPr/>
        </p:nvPicPr>
        <p:blipFill>
          <a:blip r:embed="rId2"/>
          <a:srcRect/>
          <a:stretch>
            <a:fillRect/>
          </a:stretch>
        </p:blipFill>
        <p:spPr bwMode="auto">
          <a:xfrm>
            <a:off x="1258888" y="5445125"/>
            <a:ext cx="5830887" cy="749300"/>
          </a:xfrm>
          <a:prstGeom prst="rect">
            <a:avLst/>
          </a:prstGeom>
          <a:noFill/>
          <a:ln w="9525">
            <a:noFill/>
            <a:miter lim="800000"/>
            <a:headEnd/>
            <a:tailEnd/>
          </a:ln>
          <a:effectLst/>
        </p:spPr>
      </p:pic>
      <p:pic>
        <p:nvPicPr>
          <p:cNvPr id="166918" name="Picture 6"/>
          <p:cNvPicPr>
            <a:picLocks noChangeAspect="1" noChangeArrowheads="1"/>
          </p:cNvPicPr>
          <p:nvPr/>
        </p:nvPicPr>
        <p:blipFill>
          <a:blip r:embed="rId3"/>
          <a:srcRect/>
          <a:stretch>
            <a:fillRect/>
          </a:stretch>
        </p:blipFill>
        <p:spPr bwMode="auto">
          <a:xfrm>
            <a:off x="684213" y="4724400"/>
            <a:ext cx="2222500" cy="381000"/>
          </a:xfrm>
          <a:prstGeom prst="rect">
            <a:avLst/>
          </a:prstGeom>
          <a:noFill/>
          <a:ln w="9525">
            <a:noFill/>
            <a:miter lim="800000"/>
            <a:headEnd/>
            <a:tailEnd/>
          </a:ln>
          <a:effectLst/>
        </p:spPr>
      </p:pic>
      <p:sp>
        <p:nvSpPr>
          <p:cNvPr id="166919" name="Rectangle 7"/>
          <p:cNvSpPr>
            <a:spLocks noGrp="1" noChangeArrowheads="1"/>
          </p:cNvSpPr>
          <p:nvPr>
            <p:ph type="title"/>
          </p:nvPr>
        </p:nvSpPr>
        <p:spPr/>
        <p:txBody>
          <a:bodyPr/>
          <a:lstStyle/>
          <a:p>
            <a:r>
              <a:rPr lang="en-US" altLang="zh-TW"/>
              <a:t>SIDIS off deuteron target</a:t>
            </a:r>
          </a:p>
        </p:txBody>
      </p:sp>
      <p:sp>
        <p:nvSpPr>
          <p:cNvPr id="166920" name="Text Box 8"/>
          <p:cNvSpPr txBox="1">
            <a:spLocks noChangeArrowheads="1"/>
          </p:cNvSpPr>
          <p:nvPr/>
        </p:nvSpPr>
        <p:spPr bwMode="auto">
          <a:xfrm>
            <a:off x="3832225" y="4600575"/>
            <a:ext cx="3013075" cy="457200"/>
          </a:xfrm>
          <a:prstGeom prst="rect">
            <a:avLst/>
          </a:prstGeom>
          <a:noFill/>
          <a:ln w="9525">
            <a:noFill/>
            <a:miter lim="800000"/>
            <a:headEnd/>
            <a:tailEnd/>
          </a:ln>
          <a:effectLst/>
        </p:spPr>
        <p:txBody>
          <a:bodyPr wrap="none">
            <a:spAutoFit/>
          </a:bodyPr>
          <a:lstStyle/>
          <a:p>
            <a:r>
              <a:rPr lang="en-US" altLang="zh-TW" sz="2400">
                <a:solidFill>
                  <a:schemeClr val="hlink"/>
                </a:solidFill>
              </a:rPr>
              <a:t>p: proton,  n: neutron</a:t>
            </a:r>
          </a:p>
        </p:txBody>
      </p:sp>
      <p:pic>
        <p:nvPicPr>
          <p:cNvPr id="166921" name="Picture 9"/>
          <p:cNvPicPr>
            <a:picLocks noChangeAspect="1" noChangeArrowheads="1"/>
          </p:cNvPicPr>
          <p:nvPr/>
        </p:nvPicPr>
        <p:blipFill>
          <a:blip r:embed="rId4"/>
          <a:srcRect/>
          <a:stretch>
            <a:fillRect/>
          </a:stretch>
        </p:blipFill>
        <p:spPr bwMode="auto">
          <a:xfrm>
            <a:off x="0" y="2276475"/>
            <a:ext cx="9144000" cy="1790700"/>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p:nvPr>
        </p:nvSpPr>
        <p:spPr/>
        <p:txBody>
          <a:bodyPr/>
          <a:lstStyle/>
          <a:p>
            <a:r>
              <a:rPr lang="en-US" altLang="zh-TW" smtClean="0"/>
              <a:t>Our result based on DSS07</a:t>
            </a:r>
            <a:endParaRPr lang="zh-TW" altLang="en-US" smtClean="0"/>
          </a:p>
        </p:txBody>
      </p:sp>
      <p:pic>
        <p:nvPicPr>
          <p:cNvPr id="83971" name="Picture 2"/>
          <p:cNvPicPr>
            <a:picLocks noGrp="1" noChangeAspect="1" noChangeArrowheads="1"/>
          </p:cNvPicPr>
          <p:nvPr>
            <p:ph idx="1"/>
          </p:nvPr>
        </p:nvPicPr>
        <p:blipFill>
          <a:blip r:embed="rId2"/>
          <a:srcRect/>
          <a:stretch>
            <a:fillRect/>
          </a:stretch>
        </p:blipFill>
        <p:spPr>
          <a:xfrm>
            <a:off x="571500" y="2500313"/>
            <a:ext cx="7772400" cy="2566987"/>
          </a:xfrm>
          <a:noFill/>
        </p:spPr>
      </p:pic>
      <p:pic>
        <p:nvPicPr>
          <p:cNvPr id="83972" name="Picture 3"/>
          <p:cNvPicPr>
            <a:picLocks noChangeAspect="1" noChangeArrowheads="1"/>
          </p:cNvPicPr>
          <p:nvPr/>
        </p:nvPicPr>
        <p:blipFill>
          <a:blip r:embed="rId3"/>
          <a:srcRect/>
          <a:stretch>
            <a:fillRect/>
          </a:stretch>
        </p:blipFill>
        <p:spPr bwMode="auto">
          <a:xfrm>
            <a:off x="1857375" y="5357813"/>
            <a:ext cx="2000250" cy="428625"/>
          </a:xfrm>
          <a:prstGeom prst="rect">
            <a:avLst/>
          </a:prstGeom>
          <a:noFill/>
          <a:ln w="9525">
            <a:noFill/>
            <a:miter lim="800000"/>
            <a:headEnd/>
            <a:tailEnd/>
          </a:ln>
        </p:spPr>
      </p:pic>
      <p:sp>
        <p:nvSpPr>
          <p:cNvPr id="83973" name="向上箭號 5"/>
          <p:cNvSpPr>
            <a:spLocks noChangeArrowheads="1"/>
          </p:cNvSpPr>
          <p:nvPr/>
        </p:nvSpPr>
        <p:spPr bwMode="auto">
          <a:xfrm>
            <a:off x="1285875" y="4714875"/>
            <a:ext cx="484188" cy="977900"/>
          </a:xfrm>
          <a:prstGeom prst="upArrow">
            <a:avLst>
              <a:gd name="adj1" fmla="val 50000"/>
              <a:gd name="adj2" fmla="val 50024"/>
            </a:avLst>
          </a:prstGeom>
          <a:solidFill>
            <a:schemeClr val="accent1"/>
          </a:solidFill>
          <a:ln w="9525" algn="ctr">
            <a:solidFill>
              <a:schemeClr val="tx1"/>
            </a:solidFill>
            <a:round/>
            <a:headEnd/>
            <a:tailEnd/>
          </a:ln>
        </p:spPr>
        <p:txBody>
          <a:bodyPr/>
          <a:lstStyle/>
          <a:p>
            <a:pPr eaLnBrk="0" hangingPunct="0"/>
            <a:endParaRPr kumimoji="0" lang="zh-TW" altLang="en-US"/>
          </a:p>
        </p:txBody>
      </p:sp>
      <p:sp>
        <p:nvSpPr>
          <p:cNvPr id="83974" name="向上箭號 6"/>
          <p:cNvSpPr>
            <a:spLocks noChangeArrowheads="1"/>
          </p:cNvSpPr>
          <p:nvPr/>
        </p:nvSpPr>
        <p:spPr bwMode="auto">
          <a:xfrm>
            <a:off x="4786313" y="4714875"/>
            <a:ext cx="484187" cy="977900"/>
          </a:xfrm>
          <a:prstGeom prst="upArrow">
            <a:avLst>
              <a:gd name="adj1" fmla="val 50000"/>
              <a:gd name="adj2" fmla="val 50024"/>
            </a:avLst>
          </a:prstGeom>
          <a:solidFill>
            <a:schemeClr val="accent1"/>
          </a:solidFill>
          <a:ln w="9525" algn="ctr">
            <a:solidFill>
              <a:schemeClr val="tx1"/>
            </a:solidFill>
            <a:round/>
            <a:headEnd/>
            <a:tailEnd/>
          </a:ln>
        </p:spPr>
        <p:txBody>
          <a:bodyPr/>
          <a:lstStyle/>
          <a:p>
            <a:pPr eaLnBrk="0" hangingPunct="0"/>
            <a:endParaRPr kumimoji="0" lang="zh-TW" altLang="en-US"/>
          </a:p>
        </p:txBody>
      </p:sp>
      <p:pic>
        <p:nvPicPr>
          <p:cNvPr id="83975" name="Picture 3"/>
          <p:cNvPicPr>
            <a:picLocks noChangeAspect="1" noChangeArrowheads="1"/>
          </p:cNvPicPr>
          <p:nvPr/>
        </p:nvPicPr>
        <p:blipFill>
          <a:blip r:embed="rId3"/>
          <a:srcRect/>
          <a:stretch>
            <a:fillRect/>
          </a:stretch>
        </p:blipFill>
        <p:spPr bwMode="auto">
          <a:xfrm>
            <a:off x="5286375" y="5357813"/>
            <a:ext cx="2000250" cy="428625"/>
          </a:xfrm>
          <a:prstGeom prst="rect">
            <a:avLst/>
          </a:prstGeom>
          <a:noFill/>
          <a:ln w="9525">
            <a:noFill/>
            <a:miter lim="800000"/>
            <a:headEnd/>
            <a:tailEnd/>
          </a:ln>
        </p:spPr>
      </p:pic>
      <p:pic>
        <p:nvPicPr>
          <p:cNvPr id="83976" name="Picture 5" descr="http://thumbs.dreamstime.com/x/crying-smiley-12030139.jpg"/>
          <p:cNvPicPr>
            <a:picLocks noChangeAspect="1" noChangeArrowheads="1"/>
          </p:cNvPicPr>
          <p:nvPr/>
        </p:nvPicPr>
        <p:blipFill>
          <a:blip r:embed="rId4"/>
          <a:srcRect/>
          <a:stretch>
            <a:fillRect/>
          </a:stretch>
        </p:blipFill>
        <p:spPr bwMode="auto">
          <a:xfrm>
            <a:off x="142875" y="5357813"/>
            <a:ext cx="928688" cy="928687"/>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p:nvPr>
        </p:nvSpPr>
        <p:spPr/>
        <p:txBody>
          <a:bodyPr/>
          <a:lstStyle/>
          <a:p>
            <a:r>
              <a:rPr lang="en-US" altLang="zh-TW" smtClean="0"/>
              <a:t>Modifications</a:t>
            </a:r>
            <a:endParaRPr lang="zh-TW" altLang="en-US" smtClean="0"/>
          </a:p>
        </p:txBody>
      </p:sp>
      <p:sp>
        <p:nvSpPr>
          <p:cNvPr id="5" name="內容版面配置區 4"/>
          <p:cNvSpPr>
            <a:spLocks noGrp="1"/>
          </p:cNvSpPr>
          <p:nvPr>
            <p:ph idx="1"/>
          </p:nvPr>
        </p:nvSpPr>
        <p:spPr>
          <a:xfrm>
            <a:off x="785813" y="2071688"/>
            <a:ext cx="7772400" cy="4114800"/>
          </a:xfrm>
        </p:spPr>
        <p:txBody>
          <a:bodyPr/>
          <a:lstStyle/>
          <a:p>
            <a:pPr>
              <a:defRPr/>
            </a:pPr>
            <a:r>
              <a:rPr lang="en-US" altLang="zh-TW" dirty="0" smtClean="0">
                <a:solidFill>
                  <a:srgbClr val="FF0000"/>
                </a:solidFill>
              </a:rPr>
              <a:t>Our aims is to find the elementary FFs which is sensible quantity, we are free to modify it as long as we obtain the FFs approximately close to the FFs of the empirical parametrization.</a:t>
            </a:r>
          </a:p>
          <a:p>
            <a:pPr>
              <a:defRPr/>
            </a:pPr>
            <a:r>
              <a:rPr lang="en-US" altLang="zh-TW" dirty="0" smtClean="0">
                <a:solidFill>
                  <a:schemeClr val="accent1">
                    <a:lumMod val="50000"/>
                  </a:schemeClr>
                </a:solidFill>
              </a:rPr>
              <a:t>Multiply some function then set the negative values to be zero we obtain the following result.</a:t>
            </a:r>
          </a:p>
          <a:p>
            <a:pPr>
              <a:defRPr/>
            </a:pPr>
            <a:endParaRPr lang="en-US" altLang="zh-TW" dirty="0" smtClean="0"/>
          </a:p>
          <a:p>
            <a:pPr>
              <a:defRPr/>
            </a:pPr>
            <a:endParaRPr lang="en-US" altLang="zh-TW" dirty="0" smtClean="0"/>
          </a:p>
          <a:p>
            <a:pPr>
              <a:buFont typeface="Wingdings" pitchFamily="2" charset="2"/>
              <a:buNone/>
              <a:defRPr/>
            </a:pPr>
            <a:endParaRPr lang="en-US" altLang="zh-TW" dirty="0" smtClean="0"/>
          </a:p>
          <a:p>
            <a:pPr>
              <a:buFont typeface="Wingdings" pitchFamily="2" charset="2"/>
              <a:buNone/>
              <a:defRPr/>
            </a:pPr>
            <a:endParaRPr lang="zh-TW"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標題 1"/>
          <p:cNvSpPr>
            <a:spLocks noGrp="1"/>
          </p:cNvSpPr>
          <p:nvPr>
            <p:ph type="title"/>
          </p:nvPr>
        </p:nvSpPr>
        <p:spPr/>
        <p:txBody>
          <a:bodyPr/>
          <a:lstStyle/>
          <a:p>
            <a:r>
              <a:rPr lang="en-US" altLang="zh-TW" smtClean="0"/>
              <a:t>Our result of elementary FFs</a:t>
            </a:r>
            <a:endParaRPr lang="zh-TW" altLang="en-US" smtClean="0"/>
          </a:p>
        </p:txBody>
      </p:sp>
      <p:pic>
        <p:nvPicPr>
          <p:cNvPr id="86019" name="Picture 2"/>
          <p:cNvPicPr>
            <a:picLocks noGrp="1" noChangeAspect="1" noChangeArrowheads="1"/>
          </p:cNvPicPr>
          <p:nvPr>
            <p:ph idx="1"/>
          </p:nvPr>
        </p:nvPicPr>
        <p:blipFill>
          <a:blip r:embed="rId2"/>
          <a:srcRect/>
          <a:stretch>
            <a:fillRect/>
          </a:stretch>
        </p:blipFill>
        <p:spPr>
          <a:xfrm>
            <a:off x="642938" y="2500313"/>
            <a:ext cx="7772400" cy="2486025"/>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標題 1"/>
          <p:cNvSpPr>
            <a:spLocks noGrp="1"/>
          </p:cNvSpPr>
          <p:nvPr>
            <p:ph type="title"/>
          </p:nvPr>
        </p:nvSpPr>
        <p:spPr/>
        <p:txBody>
          <a:bodyPr/>
          <a:lstStyle/>
          <a:p>
            <a:r>
              <a:rPr lang="en-US" altLang="zh-TW" smtClean="0"/>
              <a:t>Our result from DSS07</a:t>
            </a:r>
            <a:endParaRPr lang="zh-TW" altLang="en-US" smtClean="0"/>
          </a:p>
        </p:txBody>
      </p:sp>
      <p:pic>
        <p:nvPicPr>
          <p:cNvPr id="87043" name="Picture 2"/>
          <p:cNvPicPr>
            <a:picLocks noGrp="1" noChangeAspect="1" noChangeArrowheads="1"/>
          </p:cNvPicPr>
          <p:nvPr>
            <p:ph idx="1"/>
          </p:nvPr>
        </p:nvPicPr>
        <p:blipFill>
          <a:blip r:embed="rId2"/>
          <a:srcRect/>
          <a:stretch>
            <a:fillRect/>
          </a:stretch>
        </p:blipFill>
        <p:spPr>
          <a:xfrm>
            <a:off x="1071563" y="2143125"/>
            <a:ext cx="6929437" cy="4608513"/>
          </a:xfr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標題 1"/>
          <p:cNvSpPr>
            <a:spLocks noGrp="1"/>
          </p:cNvSpPr>
          <p:nvPr>
            <p:ph type="title"/>
          </p:nvPr>
        </p:nvSpPr>
        <p:spPr/>
        <p:txBody>
          <a:bodyPr/>
          <a:lstStyle/>
          <a:p>
            <a:r>
              <a:rPr lang="en-US" altLang="zh-TW" smtClean="0"/>
              <a:t>Di-Hadron FFs at 1 GeV^2</a:t>
            </a:r>
            <a:endParaRPr lang="zh-TW" altLang="en-US" smtClean="0"/>
          </a:p>
        </p:txBody>
      </p:sp>
      <p:pic>
        <p:nvPicPr>
          <p:cNvPr id="88067" name="Picture 4"/>
          <p:cNvPicPr>
            <a:picLocks noGrp="1" noChangeAspect="1" noChangeArrowheads="1"/>
          </p:cNvPicPr>
          <p:nvPr>
            <p:ph idx="1"/>
          </p:nvPr>
        </p:nvPicPr>
        <p:blipFill>
          <a:blip r:embed="rId2"/>
          <a:srcRect/>
          <a:stretch>
            <a:fillRect/>
          </a:stretch>
        </p:blipFill>
        <p:spPr>
          <a:xfrm>
            <a:off x="1143000" y="2071688"/>
            <a:ext cx="6715125" cy="4586287"/>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標題 1"/>
          <p:cNvSpPr>
            <a:spLocks noGrp="1"/>
          </p:cNvSpPr>
          <p:nvPr>
            <p:ph type="title"/>
          </p:nvPr>
        </p:nvSpPr>
        <p:spPr/>
        <p:txBody>
          <a:bodyPr/>
          <a:lstStyle/>
          <a:p>
            <a:r>
              <a:rPr lang="en-US" altLang="zh-TW" smtClean="0"/>
              <a:t>Di-Hadron FFs at 1 GeV^2</a:t>
            </a:r>
            <a:endParaRPr lang="zh-TW" altLang="en-US" smtClean="0"/>
          </a:p>
        </p:txBody>
      </p:sp>
      <p:pic>
        <p:nvPicPr>
          <p:cNvPr id="89091" name="Picture 2"/>
          <p:cNvPicPr>
            <a:picLocks noGrp="1" noChangeAspect="1" noChangeArrowheads="1"/>
          </p:cNvPicPr>
          <p:nvPr>
            <p:ph idx="1"/>
          </p:nvPr>
        </p:nvPicPr>
        <p:blipFill>
          <a:blip r:embed="rId2"/>
          <a:srcRect/>
          <a:stretch>
            <a:fillRect/>
          </a:stretch>
        </p:blipFill>
        <p:spPr>
          <a:xfrm>
            <a:off x="1143000" y="2000250"/>
            <a:ext cx="6437313" cy="4114800"/>
          </a:xfr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a:spLocks noGrp="1"/>
          </p:cNvSpPr>
          <p:nvPr>
            <p:ph type="title"/>
          </p:nvPr>
        </p:nvSpPr>
        <p:spPr/>
        <p:txBody>
          <a:bodyPr/>
          <a:lstStyle/>
          <a:p>
            <a:r>
              <a:rPr lang="en-US" altLang="zh-TW" smtClean="0"/>
              <a:t>Di-Hadron FFs at 1 GeV^2</a:t>
            </a:r>
            <a:endParaRPr lang="zh-TW" altLang="en-US" smtClean="0"/>
          </a:p>
        </p:txBody>
      </p:sp>
      <p:pic>
        <p:nvPicPr>
          <p:cNvPr id="90115" name="Picture 2"/>
          <p:cNvPicPr>
            <a:picLocks noGrp="1" noChangeAspect="1" noChangeArrowheads="1"/>
          </p:cNvPicPr>
          <p:nvPr>
            <p:ph idx="1"/>
          </p:nvPr>
        </p:nvPicPr>
        <p:blipFill>
          <a:blip r:embed="rId2"/>
          <a:srcRect/>
          <a:stretch>
            <a:fillRect/>
          </a:stretch>
        </p:blipFill>
        <p:spPr>
          <a:xfrm>
            <a:off x="1143000" y="2143125"/>
            <a:ext cx="6410325" cy="4114800"/>
          </a:xfr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Grp="1" noChangeAspect="1" noChangeArrowheads="1"/>
          </p:cNvPicPr>
          <p:nvPr>
            <p:ph idx="1"/>
          </p:nvPr>
        </p:nvPicPr>
        <p:blipFill>
          <a:blip r:embed="rId2"/>
          <a:srcRect/>
          <a:stretch>
            <a:fillRect/>
          </a:stretch>
        </p:blipFill>
        <p:spPr>
          <a:xfrm>
            <a:off x="857250" y="2017713"/>
            <a:ext cx="7572375" cy="4348162"/>
          </a:xfrm>
          <a:noFill/>
        </p:spPr>
      </p:pic>
      <p:pic>
        <p:nvPicPr>
          <p:cNvPr id="91139" name="Picture 3"/>
          <p:cNvPicPr>
            <a:picLocks noChangeAspect="1" noChangeArrowheads="1"/>
          </p:cNvPicPr>
          <p:nvPr/>
        </p:nvPicPr>
        <p:blipFill>
          <a:blip r:embed="rId3"/>
          <a:srcRect/>
          <a:stretch>
            <a:fillRect/>
          </a:stretch>
        </p:blipFill>
        <p:spPr bwMode="auto">
          <a:xfrm>
            <a:off x="1285875" y="571500"/>
            <a:ext cx="3400425" cy="113347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標題 1"/>
          <p:cNvSpPr>
            <a:spLocks noGrp="1"/>
          </p:cNvSpPr>
          <p:nvPr>
            <p:ph type="title"/>
          </p:nvPr>
        </p:nvSpPr>
        <p:spPr/>
        <p:txBody>
          <a:bodyPr/>
          <a:lstStyle/>
          <a:p>
            <a:r>
              <a:rPr lang="en-US" altLang="zh-TW" smtClean="0"/>
              <a:t>Di-Hadron FFs at 1 GeV^2</a:t>
            </a:r>
            <a:endParaRPr lang="zh-TW" altLang="en-US" smtClean="0"/>
          </a:p>
        </p:txBody>
      </p:sp>
      <p:pic>
        <p:nvPicPr>
          <p:cNvPr id="92163" name="Picture 2"/>
          <p:cNvPicPr>
            <a:picLocks noGrp="1" noChangeAspect="1" noChangeArrowheads="1"/>
          </p:cNvPicPr>
          <p:nvPr>
            <p:ph idx="1"/>
          </p:nvPr>
        </p:nvPicPr>
        <p:blipFill>
          <a:blip r:embed="rId2"/>
          <a:srcRect/>
          <a:stretch>
            <a:fillRect/>
          </a:stretch>
        </p:blipFill>
        <p:spPr>
          <a:xfrm>
            <a:off x="1881188" y="2017713"/>
            <a:ext cx="6375400" cy="4114800"/>
          </a:xfr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標題 1"/>
          <p:cNvSpPr>
            <a:spLocks noGrp="1"/>
          </p:cNvSpPr>
          <p:nvPr>
            <p:ph type="title"/>
          </p:nvPr>
        </p:nvSpPr>
        <p:spPr/>
        <p:txBody>
          <a:bodyPr/>
          <a:lstStyle/>
          <a:p>
            <a:r>
              <a:rPr lang="en-US" altLang="zh-TW" smtClean="0"/>
              <a:t>Di-Hadron FFs at 1 GeV^2</a:t>
            </a:r>
            <a:endParaRPr lang="zh-TW" altLang="en-US" smtClean="0"/>
          </a:p>
        </p:txBody>
      </p:sp>
      <p:pic>
        <p:nvPicPr>
          <p:cNvPr id="93187" name="Picture 2"/>
          <p:cNvPicPr>
            <a:picLocks noGrp="1" noChangeAspect="1" noChangeArrowheads="1"/>
          </p:cNvPicPr>
          <p:nvPr>
            <p:ph idx="1"/>
          </p:nvPr>
        </p:nvPicPr>
        <p:blipFill>
          <a:blip r:embed="rId2"/>
          <a:srcRect/>
          <a:stretch>
            <a:fillRect/>
          </a:stretch>
        </p:blipFill>
        <p:spPr>
          <a:xfrm>
            <a:off x="1143000" y="2017713"/>
            <a:ext cx="7527925" cy="4340225"/>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4" name="Picture 4"/>
          <p:cNvPicPr>
            <a:picLocks noChangeAspect="1" noChangeArrowheads="1"/>
          </p:cNvPicPr>
          <p:nvPr/>
        </p:nvPicPr>
        <p:blipFill>
          <a:blip r:embed="rId2"/>
          <a:srcRect/>
          <a:stretch>
            <a:fillRect/>
          </a:stretch>
        </p:blipFill>
        <p:spPr bwMode="auto">
          <a:xfrm>
            <a:off x="684213" y="2636838"/>
            <a:ext cx="7761287" cy="914400"/>
          </a:xfrm>
          <a:prstGeom prst="rect">
            <a:avLst/>
          </a:prstGeom>
          <a:noFill/>
          <a:ln w="9525">
            <a:noFill/>
            <a:miter lim="800000"/>
            <a:headEnd/>
            <a:tailEnd/>
          </a:ln>
          <a:effectLst/>
        </p:spPr>
      </p:pic>
      <p:sp>
        <p:nvSpPr>
          <p:cNvPr id="168965" name="Text Box 5"/>
          <p:cNvSpPr txBox="1">
            <a:spLocks noChangeArrowheads="1"/>
          </p:cNvSpPr>
          <p:nvPr/>
        </p:nvSpPr>
        <p:spPr bwMode="auto">
          <a:xfrm>
            <a:off x="755650" y="2060575"/>
            <a:ext cx="4386263" cy="396875"/>
          </a:xfrm>
          <a:prstGeom prst="rect">
            <a:avLst/>
          </a:prstGeom>
          <a:noFill/>
          <a:ln w="9525">
            <a:noFill/>
            <a:miter lim="800000"/>
            <a:headEnd/>
            <a:tailEnd/>
          </a:ln>
          <a:effectLst/>
        </p:spPr>
        <p:txBody>
          <a:bodyPr wrap="none">
            <a:spAutoFit/>
          </a:bodyPr>
          <a:lstStyle/>
          <a:p>
            <a:r>
              <a:rPr lang="en-US" altLang="zh-TW" sz="2000">
                <a:solidFill>
                  <a:srgbClr val="FF0000"/>
                </a:solidFill>
              </a:rPr>
              <a:t>Assume PDFs are charge symmetric:</a:t>
            </a:r>
          </a:p>
        </p:txBody>
      </p:sp>
      <p:pic>
        <p:nvPicPr>
          <p:cNvPr id="168971" name="Picture 11"/>
          <p:cNvPicPr>
            <a:picLocks noChangeAspect="1" noChangeArrowheads="1"/>
          </p:cNvPicPr>
          <p:nvPr/>
        </p:nvPicPr>
        <p:blipFill>
          <a:blip r:embed="rId3"/>
          <a:srcRect/>
          <a:stretch>
            <a:fillRect/>
          </a:stretch>
        </p:blipFill>
        <p:spPr bwMode="auto">
          <a:xfrm>
            <a:off x="755650" y="5445125"/>
            <a:ext cx="3544888" cy="381000"/>
          </a:xfrm>
          <a:prstGeom prst="rect">
            <a:avLst/>
          </a:prstGeom>
          <a:noFill/>
          <a:ln w="9525">
            <a:noFill/>
            <a:miter lim="800000"/>
            <a:headEnd/>
            <a:tailEnd/>
          </a:ln>
          <a:effectLst/>
        </p:spPr>
      </p:pic>
      <p:pic>
        <p:nvPicPr>
          <p:cNvPr id="168972" name="Picture 12"/>
          <p:cNvPicPr>
            <a:picLocks noChangeAspect="1" noChangeArrowheads="1"/>
          </p:cNvPicPr>
          <p:nvPr/>
        </p:nvPicPr>
        <p:blipFill>
          <a:blip r:embed="rId4"/>
          <a:srcRect/>
          <a:stretch>
            <a:fillRect/>
          </a:stretch>
        </p:blipFill>
        <p:spPr bwMode="auto">
          <a:xfrm>
            <a:off x="755650" y="6021388"/>
            <a:ext cx="5881688" cy="330200"/>
          </a:xfrm>
          <a:prstGeom prst="rect">
            <a:avLst/>
          </a:prstGeom>
          <a:noFill/>
          <a:ln w="9525">
            <a:noFill/>
            <a:miter lim="800000"/>
            <a:headEnd/>
            <a:tailEnd/>
          </a:ln>
          <a:effectLst/>
        </p:spPr>
      </p:pic>
      <p:sp>
        <p:nvSpPr>
          <p:cNvPr id="168974" name="Rectangle 14"/>
          <p:cNvSpPr>
            <a:spLocks noGrp="1" noChangeArrowheads="1"/>
          </p:cNvSpPr>
          <p:nvPr>
            <p:ph type="title"/>
          </p:nvPr>
        </p:nvSpPr>
        <p:spPr>
          <a:noFill/>
          <a:ln/>
        </p:spPr>
        <p:txBody>
          <a:bodyPr/>
          <a:lstStyle/>
          <a:p>
            <a:r>
              <a:rPr lang="en-US" altLang="zh-TW"/>
              <a:t>SIDIS using deuteron target</a:t>
            </a:r>
          </a:p>
        </p:txBody>
      </p:sp>
      <p:pic>
        <p:nvPicPr>
          <p:cNvPr id="168975" name="Picture 15"/>
          <p:cNvPicPr>
            <a:picLocks noChangeAspect="1" noChangeArrowheads="1"/>
          </p:cNvPicPr>
          <p:nvPr/>
        </p:nvPicPr>
        <p:blipFill>
          <a:blip r:embed="rId5"/>
          <a:srcRect/>
          <a:stretch>
            <a:fillRect/>
          </a:stretch>
        </p:blipFill>
        <p:spPr bwMode="auto">
          <a:xfrm>
            <a:off x="0" y="3860800"/>
            <a:ext cx="9144000" cy="914400"/>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標題 1"/>
          <p:cNvSpPr>
            <a:spLocks noGrp="1"/>
          </p:cNvSpPr>
          <p:nvPr>
            <p:ph type="title"/>
          </p:nvPr>
        </p:nvSpPr>
        <p:spPr/>
        <p:txBody>
          <a:bodyPr/>
          <a:lstStyle/>
          <a:p>
            <a:r>
              <a:rPr lang="en-US" altLang="zh-TW" smtClean="0"/>
              <a:t>Di-Hadron FFs at 1 GeV^2</a:t>
            </a:r>
            <a:endParaRPr lang="zh-TW" altLang="en-US" smtClean="0"/>
          </a:p>
        </p:txBody>
      </p:sp>
      <p:pic>
        <p:nvPicPr>
          <p:cNvPr id="94211" name="Picture 2"/>
          <p:cNvPicPr>
            <a:picLocks noGrp="1" noChangeAspect="1" noChangeArrowheads="1"/>
          </p:cNvPicPr>
          <p:nvPr>
            <p:ph idx="1"/>
          </p:nvPr>
        </p:nvPicPr>
        <p:blipFill>
          <a:blip r:embed="rId2"/>
          <a:srcRect/>
          <a:stretch>
            <a:fillRect/>
          </a:stretch>
        </p:blipFill>
        <p:spPr>
          <a:xfrm>
            <a:off x="928688" y="2000250"/>
            <a:ext cx="7000875" cy="4494213"/>
          </a:xfr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p:nvPr>
        </p:nvSpPr>
        <p:spPr/>
        <p:txBody>
          <a:bodyPr/>
          <a:lstStyle/>
          <a:p>
            <a:r>
              <a:rPr lang="en-US" altLang="zh-TW" smtClean="0"/>
              <a:t>Our result from DSS17</a:t>
            </a:r>
            <a:endParaRPr lang="zh-TW" altLang="en-US" smtClean="0"/>
          </a:p>
        </p:txBody>
      </p:sp>
      <p:pic>
        <p:nvPicPr>
          <p:cNvPr id="95235" name="Picture 2"/>
          <p:cNvPicPr>
            <a:picLocks noGrp="1" noChangeAspect="1" noChangeArrowheads="1"/>
          </p:cNvPicPr>
          <p:nvPr>
            <p:ph idx="1"/>
          </p:nvPr>
        </p:nvPicPr>
        <p:blipFill>
          <a:blip r:embed="rId2"/>
          <a:srcRect/>
          <a:stretch>
            <a:fillRect/>
          </a:stretch>
        </p:blipFill>
        <p:spPr>
          <a:xfrm>
            <a:off x="928688" y="2143125"/>
            <a:ext cx="7143750" cy="4457700"/>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p:nvPr>
        </p:nvSpPr>
        <p:spPr/>
        <p:txBody>
          <a:bodyPr/>
          <a:lstStyle/>
          <a:p>
            <a:r>
              <a:rPr lang="en-US" altLang="zh-TW" smtClean="0"/>
              <a:t>Di-Hadron FFs at 1 GeV^2</a:t>
            </a:r>
            <a:endParaRPr lang="zh-TW" altLang="en-US" smtClean="0"/>
          </a:p>
        </p:txBody>
      </p:sp>
      <p:pic>
        <p:nvPicPr>
          <p:cNvPr id="96259" name="Picture 2"/>
          <p:cNvPicPr>
            <a:picLocks noGrp="1" noChangeAspect="1" noChangeArrowheads="1"/>
          </p:cNvPicPr>
          <p:nvPr>
            <p:ph idx="1"/>
          </p:nvPr>
        </p:nvPicPr>
        <p:blipFill>
          <a:blip r:embed="rId2"/>
          <a:srcRect/>
          <a:stretch>
            <a:fillRect/>
          </a:stretch>
        </p:blipFill>
        <p:spPr>
          <a:xfrm>
            <a:off x="785813" y="2071688"/>
            <a:ext cx="7783512" cy="4411662"/>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p:cNvSpPr>
          <p:nvPr>
            <p:ph type="title"/>
          </p:nvPr>
        </p:nvSpPr>
        <p:spPr/>
        <p:txBody>
          <a:bodyPr/>
          <a:lstStyle/>
          <a:p>
            <a:r>
              <a:rPr lang="en-US" altLang="zh-TW" smtClean="0"/>
              <a:t>Di-Hadron FFs at 1 GeV^2</a:t>
            </a:r>
            <a:endParaRPr lang="zh-TW" altLang="en-US" smtClean="0"/>
          </a:p>
        </p:txBody>
      </p:sp>
      <p:pic>
        <p:nvPicPr>
          <p:cNvPr id="97283" name="Picture 2"/>
          <p:cNvPicPr>
            <a:picLocks noGrp="1" noChangeAspect="1" noChangeArrowheads="1"/>
          </p:cNvPicPr>
          <p:nvPr>
            <p:ph idx="1"/>
          </p:nvPr>
        </p:nvPicPr>
        <p:blipFill>
          <a:blip r:embed="rId2"/>
          <a:srcRect/>
          <a:stretch>
            <a:fillRect/>
          </a:stretch>
        </p:blipFill>
        <p:spPr>
          <a:xfrm>
            <a:off x="1954213" y="2017713"/>
            <a:ext cx="6229350" cy="4114800"/>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a:spLocks noGrp="1"/>
          </p:cNvSpPr>
          <p:nvPr>
            <p:ph type="title"/>
          </p:nvPr>
        </p:nvSpPr>
        <p:spPr/>
        <p:txBody>
          <a:bodyPr/>
          <a:lstStyle/>
          <a:p>
            <a:r>
              <a:rPr lang="en-US" altLang="zh-TW" smtClean="0"/>
              <a:t>Di-Hadron FFs at 1 GeV^2</a:t>
            </a:r>
            <a:endParaRPr lang="zh-TW" altLang="en-US" smtClean="0"/>
          </a:p>
        </p:txBody>
      </p:sp>
      <p:pic>
        <p:nvPicPr>
          <p:cNvPr id="98307" name="Picture 2"/>
          <p:cNvPicPr>
            <a:picLocks noGrp="1" noChangeAspect="1" noChangeArrowheads="1"/>
          </p:cNvPicPr>
          <p:nvPr>
            <p:ph idx="1"/>
          </p:nvPr>
        </p:nvPicPr>
        <p:blipFill>
          <a:blip r:embed="rId2"/>
          <a:srcRect/>
          <a:stretch>
            <a:fillRect/>
          </a:stretch>
        </p:blipFill>
        <p:spPr>
          <a:xfrm>
            <a:off x="1071563" y="2000250"/>
            <a:ext cx="7215187" cy="4745038"/>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標題 1"/>
          <p:cNvSpPr>
            <a:spLocks noGrp="1"/>
          </p:cNvSpPr>
          <p:nvPr>
            <p:ph type="title"/>
          </p:nvPr>
        </p:nvSpPr>
        <p:spPr>
          <a:xfrm>
            <a:off x="1143000" y="-142875"/>
            <a:ext cx="7793038" cy="1462088"/>
          </a:xfrm>
        </p:spPr>
        <p:txBody>
          <a:bodyPr/>
          <a:lstStyle/>
          <a:p>
            <a:r>
              <a:rPr lang="en-US" altLang="zh-TW" smtClean="0"/>
              <a:t>Single FFs for DSS17</a:t>
            </a:r>
            <a:endParaRPr lang="zh-TW" altLang="en-US" smtClean="0"/>
          </a:p>
        </p:txBody>
      </p:sp>
      <p:pic>
        <p:nvPicPr>
          <p:cNvPr id="99331" name="Picture 2" descr="C:\Users\USER\Documents\fig7-1.jpg"/>
          <p:cNvPicPr>
            <a:picLocks noChangeAspect="1" noChangeArrowheads="1"/>
          </p:cNvPicPr>
          <p:nvPr/>
        </p:nvPicPr>
        <p:blipFill>
          <a:blip r:embed="rId2"/>
          <a:srcRect/>
          <a:stretch>
            <a:fillRect/>
          </a:stretch>
        </p:blipFill>
        <p:spPr bwMode="auto">
          <a:xfrm>
            <a:off x="714375" y="1928813"/>
            <a:ext cx="3743325" cy="2519362"/>
          </a:xfrm>
          <a:prstGeom prst="rect">
            <a:avLst/>
          </a:prstGeom>
          <a:noFill/>
          <a:ln w="9525">
            <a:noFill/>
            <a:miter lim="800000"/>
            <a:headEnd/>
            <a:tailEnd/>
          </a:ln>
        </p:spPr>
      </p:pic>
      <p:pic>
        <p:nvPicPr>
          <p:cNvPr id="99332" name="Picture 4" descr="C:\Users\USER\Documents\fig7-3.jpg"/>
          <p:cNvPicPr>
            <a:picLocks noChangeAspect="1" noChangeArrowheads="1"/>
          </p:cNvPicPr>
          <p:nvPr/>
        </p:nvPicPr>
        <p:blipFill>
          <a:blip r:embed="rId3"/>
          <a:srcRect/>
          <a:stretch>
            <a:fillRect/>
          </a:stretch>
        </p:blipFill>
        <p:spPr bwMode="auto">
          <a:xfrm>
            <a:off x="642938" y="4338638"/>
            <a:ext cx="3743325" cy="2519362"/>
          </a:xfrm>
          <a:prstGeom prst="rect">
            <a:avLst/>
          </a:prstGeom>
          <a:noFill/>
          <a:ln w="9525">
            <a:noFill/>
            <a:miter lim="800000"/>
            <a:headEnd/>
            <a:tailEnd/>
          </a:ln>
        </p:spPr>
      </p:pic>
      <p:pic>
        <p:nvPicPr>
          <p:cNvPr id="99333" name="Picture 2" descr="C:\Users\USER\Documents\fig7-1.jpg"/>
          <p:cNvPicPr>
            <a:picLocks noChangeAspect="1" noChangeArrowheads="1"/>
          </p:cNvPicPr>
          <p:nvPr/>
        </p:nvPicPr>
        <p:blipFill>
          <a:blip r:embed="rId4"/>
          <a:srcRect/>
          <a:stretch>
            <a:fillRect/>
          </a:stretch>
        </p:blipFill>
        <p:spPr bwMode="auto">
          <a:xfrm>
            <a:off x="5072063" y="1857375"/>
            <a:ext cx="3743325" cy="2519363"/>
          </a:xfrm>
          <a:prstGeom prst="rect">
            <a:avLst/>
          </a:prstGeom>
          <a:noFill/>
          <a:ln w="9525">
            <a:noFill/>
            <a:miter lim="800000"/>
            <a:headEnd/>
            <a:tailEnd/>
          </a:ln>
        </p:spPr>
      </p:pic>
      <p:pic>
        <p:nvPicPr>
          <p:cNvPr id="99334" name="Picture 4" descr="C:\Users\USER\Documents\fig7-3.jpg"/>
          <p:cNvPicPr>
            <a:picLocks noChangeAspect="1" noChangeArrowheads="1"/>
          </p:cNvPicPr>
          <p:nvPr/>
        </p:nvPicPr>
        <p:blipFill>
          <a:blip r:embed="rId5"/>
          <a:srcRect/>
          <a:stretch>
            <a:fillRect/>
          </a:stretch>
        </p:blipFill>
        <p:spPr bwMode="auto">
          <a:xfrm>
            <a:off x="5076825" y="4292600"/>
            <a:ext cx="3741738" cy="2520950"/>
          </a:xfrm>
          <a:prstGeom prst="rect">
            <a:avLst/>
          </a:prstGeom>
          <a:noFill/>
          <a:ln w="9525">
            <a:noFill/>
            <a:miter lim="800000"/>
            <a:headEnd/>
            <a:tailEnd/>
          </a:ln>
        </p:spPr>
      </p:pic>
      <p:sp>
        <p:nvSpPr>
          <p:cNvPr id="99335" name="文字方塊 5"/>
          <p:cNvSpPr txBox="1">
            <a:spLocks noChangeArrowheads="1"/>
          </p:cNvSpPr>
          <p:nvPr/>
        </p:nvSpPr>
        <p:spPr bwMode="auto">
          <a:xfrm>
            <a:off x="684213" y="1412875"/>
            <a:ext cx="3741737" cy="369888"/>
          </a:xfrm>
          <a:prstGeom prst="rect">
            <a:avLst/>
          </a:prstGeom>
          <a:noFill/>
          <a:ln w="9525">
            <a:noFill/>
            <a:miter lim="800000"/>
            <a:headEnd/>
            <a:tailEnd/>
          </a:ln>
        </p:spPr>
        <p:txBody>
          <a:bodyPr>
            <a:spAutoFit/>
          </a:bodyPr>
          <a:lstStyle/>
          <a:p>
            <a:pPr algn="ctr"/>
            <a:r>
              <a:rPr lang="en-US" altLang="zh-TW">
                <a:solidFill>
                  <a:srgbClr val="FF0000"/>
                </a:solidFill>
              </a:rPr>
              <a:t>Set 1</a:t>
            </a:r>
            <a:endParaRPr lang="zh-TW" altLang="en-US">
              <a:solidFill>
                <a:srgbClr val="FF0000"/>
              </a:solidFill>
            </a:endParaRPr>
          </a:p>
        </p:txBody>
      </p:sp>
      <p:sp>
        <p:nvSpPr>
          <p:cNvPr id="99336" name="文字方塊 10"/>
          <p:cNvSpPr txBox="1">
            <a:spLocks noChangeArrowheads="1"/>
          </p:cNvSpPr>
          <p:nvPr/>
        </p:nvSpPr>
        <p:spPr bwMode="auto">
          <a:xfrm>
            <a:off x="5076825" y="1381125"/>
            <a:ext cx="3598863" cy="368300"/>
          </a:xfrm>
          <a:prstGeom prst="rect">
            <a:avLst/>
          </a:prstGeom>
          <a:noFill/>
          <a:ln w="9525">
            <a:noFill/>
            <a:miter lim="800000"/>
            <a:headEnd/>
            <a:tailEnd/>
          </a:ln>
        </p:spPr>
        <p:txBody>
          <a:bodyPr>
            <a:spAutoFit/>
          </a:bodyPr>
          <a:lstStyle/>
          <a:p>
            <a:pPr algn="ctr"/>
            <a:r>
              <a:rPr lang="en-US" altLang="zh-TW">
                <a:solidFill>
                  <a:srgbClr val="FF0000"/>
                </a:solidFill>
              </a:rPr>
              <a:t>Set 2</a:t>
            </a:r>
            <a:endParaRPr lang="zh-TW" altLang="en-US">
              <a:solidFill>
                <a:srgbClr val="FF0000"/>
              </a:solidFill>
            </a:endParaRPr>
          </a:p>
        </p:txBody>
      </p:sp>
      <p:cxnSp>
        <p:nvCxnSpPr>
          <p:cNvPr id="9" name="直線單箭頭接點 8"/>
          <p:cNvCxnSpPr/>
          <p:nvPr/>
        </p:nvCxnSpPr>
        <p:spPr>
          <a:xfrm flipH="1" flipV="1">
            <a:off x="5724525" y="1597025"/>
            <a:ext cx="503238" cy="1111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338" name="文字方塊 9"/>
          <p:cNvSpPr txBox="1">
            <a:spLocks noChangeArrowheads="1"/>
          </p:cNvSpPr>
          <p:nvPr/>
        </p:nvSpPr>
        <p:spPr bwMode="auto">
          <a:xfrm>
            <a:off x="5076825" y="1268413"/>
            <a:ext cx="1150938" cy="369887"/>
          </a:xfrm>
          <a:prstGeom prst="rect">
            <a:avLst/>
          </a:prstGeom>
          <a:noFill/>
          <a:ln w="9525">
            <a:noFill/>
            <a:miter lim="800000"/>
            <a:headEnd/>
            <a:tailEnd/>
          </a:ln>
        </p:spPr>
        <p:txBody>
          <a:bodyPr>
            <a:spAutoFit/>
          </a:bodyPr>
          <a:lstStyle/>
          <a:p>
            <a:r>
              <a:rPr lang="en-US" altLang="zh-TW"/>
              <a:t>improve</a:t>
            </a:r>
            <a:endParaRPr lang="zh-TW"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a:spLocks noGrp="1"/>
          </p:cNvSpPr>
          <p:nvPr>
            <p:ph type="title"/>
          </p:nvPr>
        </p:nvSpPr>
        <p:spPr>
          <a:xfrm>
            <a:off x="1143000" y="214313"/>
            <a:ext cx="7793038" cy="890587"/>
          </a:xfrm>
        </p:spPr>
        <p:txBody>
          <a:bodyPr/>
          <a:lstStyle/>
          <a:p>
            <a:r>
              <a:rPr lang="en-US" altLang="zh-TW" smtClean="0"/>
              <a:t>Single FFs for DSS17</a:t>
            </a:r>
            <a:endParaRPr lang="zh-TW" altLang="en-US" smtClean="0"/>
          </a:p>
        </p:txBody>
      </p:sp>
      <p:pic>
        <p:nvPicPr>
          <p:cNvPr id="100355" name="Picture 3" descr="C:\Users\USER\Documents\fig7-2.jpg"/>
          <p:cNvPicPr>
            <a:picLocks noChangeAspect="1" noChangeArrowheads="1"/>
          </p:cNvPicPr>
          <p:nvPr/>
        </p:nvPicPr>
        <p:blipFill>
          <a:blip r:embed="rId2"/>
          <a:srcRect/>
          <a:stretch>
            <a:fillRect/>
          </a:stretch>
        </p:blipFill>
        <p:spPr bwMode="auto">
          <a:xfrm>
            <a:off x="642938" y="1928813"/>
            <a:ext cx="3830637" cy="2519362"/>
          </a:xfrm>
          <a:prstGeom prst="rect">
            <a:avLst/>
          </a:prstGeom>
          <a:noFill/>
          <a:ln w="9525">
            <a:noFill/>
            <a:miter lim="800000"/>
            <a:headEnd/>
            <a:tailEnd/>
          </a:ln>
        </p:spPr>
      </p:pic>
      <p:pic>
        <p:nvPicPr>
          <p:cNvPr id="100356" name="Picture 5" descr="C:\Users\USER\Documents\fig7-4.jpg"/>
          <p:cNvPicPr>
            <a:picLocks noChangeAspect="1" noChangeArrowheads="1"/>
          </p:cNvPicPr>
          <p:nvPr/>
        </p:nvPicPr>
        <p:blipFill>
          <a:blip r:embed="rId3"/>
          <a:srcRect/>
          <a:stretch>
            <a:fillRect/>
          </a:stretch>
        </p:blipFill>
        <p:spPr bwMode="auto">
          <a:xfrm>
            <a:off x="714375" y="4338638"/>
            <a:ext cx="3743325" cy="2519362"/>
          </a:xfrm>
          <a:prstGeom prst="rect">
            <a:avLst/>
          </a:prstGeom>
          <a:noFill/>
          <a:ln w="9525">
            <a:noFill/>
            <a:miter lim="800000"/>
            <a:headEnd/>
            <a:tailEnd/>
          </a:ln>
        </p:spPr>
      </p:pic>
      <p:pic>
        <p:nvPicPr>
          <p:cNvPr id="100357" name="Picture 3" descr="C:\Users\USER\Documents\fig7-2.jpg"/>
          <p:cNvPicPr>
            <a:picLocks noChangeAspect="1" noChangeArrowheads="1"/>
          </p:cNvPicPr>
          <p:nvPr/>
        </p:nvPicPr>
        <p:blipFill>
          <a:blip r:embed="rId4"/>
          <a:srcRect/>
          <a:stretch>
            <a:fillRect/>
          </a:stretch>
        </p:blipFill>
        <p:spPr bwMode="auto">
          <a:xfrm>
            <a:off x="4786313" y="1928813"/>
            <a:ext cx="3830637" cy="2519362"/>
          </a:xfrm>
          <a:prstGeom prst="rect">
            <a:avLst/>
          </a:prstGeom>
          <a:noFill/>
          <a:ln w="9525">
            <a:noFill/>
            <a:miter lim="800000"/>
            <a:headEnd/>
            <a:tailEnd/>
          </a:ln>
        </p:spPr>
      </p:pic>
      <p:pic>
        <p:nvPicPr>
          <p:cNvPr id="100358" name="Picture 2" descr="C:\Users\USER\Documents\fig7-4.jpg"/>
          <p:cNvPicPr>
            <a:picLocks noChangeAspect="1" noChangeArrowheads="1"/>
          </p:cNvPicPr>
          <p:nvPr/>
        </p:nvPicPr>
        <p:blipFill>
          <a:blip r:embed="rId5"/>
          <a:srcRect/>
          <a:stretch>
            <a:fillRect/>
          </a:stretch>
        </p:blipFill>
        <p:spPr bwMode="auto">
          <a:xfrm>
            <a:off x="5000625" y="4338638"/>
            <a:ext cx="3743325" cy="2519362"/>
          </a:xfrm>
          <a:prstGeom prst="rect">
            <a:avLst/>
          </a:prstGeom>
          <a:noFill/>
          <a:ln w="9525">
            <a:noFill/>
            <a:miter lim="800000"/>
            <a:headEnd/>
            <a:tailEnd/>
          </a:ln>
        </p:spPr>
      </p:pic>
      <p:sp>
        <p:nvSpPr>
          <p:cNvPr id="100359" name="文字方塊 8"/>
          <p:cNvSpPr txBox="1">
            <a:spLocks noChangeArrowheads="1"/>
          </p:cNvSpPr>
          <p:nvPr/>
        </p:nvSpPr>
        <p:spPr bwMode="auto">
          <a:xfrm>
            <a:off x="684213" y="1412875"/>
            <a:ext cx="3741737" cy="369888"/>
          </a:xfrm>
          <a:prstGeom prst="rect">
            <a:avLst/>
          </a:prstGeom>
          <a:noFill/>
          <a:ln w="9525">
            <a:noFill/>
            <a:miter lim="800000"/>
            <a:headEnd/>
            <a:tailEnd/>
          </a:ln>
        </p:spPr>
        <p:txBody>
          <a:bodyPr>
            <a:spAutoFit/>
          </a:bodyPr>
          <a:lstStyle/>
          <a:p>
            <a:pPr algn="ctr"/>
            <a:r>
              <a:rPr lang="en-US" altLang="zh-TW">
                <a:solidFill>
                  <a:srgbClr val="FF0000"/>
                </a:solidFill>
              </a:rPr>
              <a:t>Set 1</a:t>
            </a:r>
            <a:endParaRPr lang="zh-TW" altLang="en-US">
              <a:solidFill>
                <a:srgbClr val="FF0000"/>
              </a:solidFill>
            </a:endParaRPr>
          </a:p>
        </p:txBody>
      </p:sp>
      <p:sp>
        <p:nvSpPr>
          <p:cNvPr id="100360" name="文字方塊 9"/>
          <p:cNvSpPr txBox="1">
            <a:spLocks noChangeArrowheads="1"/>
          </p:cNvSpPr>
          <p:nvPr/>
        </p:nvSpPr>
        <p:spPr bwMode="auto">
          <a:xfrm>
            <a:off x="5076825" y="1381125"/>
            <a:ext cx="3598863" cy="368300"/>
          </a:xfrm>
          <a:prstGeom prst="rect">
            <a:avLst/>
          </a:prstGeom>
          <a:noFill/>
          <a:ln w="9525">
            <a:noFill/>
            <a:miter lim="800000"/>
            <a:headEnd/>
            <a:tailEnd/>
          </a:ln>
        </p:spPr>
        <p:txBody>
          <a:bodyPr>
            <a:spAutoFit/>
          </a:bodyPr>
          <a:lstStyle/>
          <a:p>
            <a:pPr algn="ctr"/>
            <a:r>
              <a:rPr lang="en-US" altLang="zh-TW">
                <a:solidFill>
                  <a:srgbClr val="FF0000"/>
                </a:solidFill>
              </a:rPr>
              <a:t>Set 2</a:t>
            </a:r>
            <a:endParaRPr lang="zh-TW" altLang="en-US">
              <a:solidFill>
                <a:srgbClr val="FF0000"/>
              </a:solidFill>
            </a:endParaRPr>
          </a:p>
        </p:txBody>
      </p:sp>
      <p:sp>
        <p:nvSpPr>
          <p:cNvPr id="100361" name="文字方塊 10"/>
          <p:cNvSpPr txBox="1">
            <a:spLocks noChangeArrowheads="1"/>
          </p:cNvSpPr>
          <p:nvPr/>
        </p:nvSpPr>
        <p:spPr bwMode="auto">
          <a:xfrm>
            <a:off x="5651500" y="4581525"/>
            <a:ext cx="1152525" cy="368300"/>
          </a:xfrm>
          <a:prstGeom prst="rect">
            <a:avLst/>
          </a:prstGeom>
          <a:noFill/>
          <a:ln w="9525">
            <a:noFill/>
            <a:miter lim="800000"/>
            <a:headEnd/>
            <a:tailEnd/>
          </a:ln>
        </p:spPr>
        <p:txBody>
          <a:bodyPr>
            <a:spAutoFit/>
          </a:bodyPr>
          <a:lstStyle/>
          <a:p>
            <a:r>
              <a:rPr lang="en-US" altLang="zh-TW"/>
              <a:t>improve</a:t>
            </a:r>
            <a:endParaRPr lang="zh-TW" altLang="en-US"/>
          </a:p>
        </p:txBody>
      </p:sp>
      <p:cxnSp>
        <p:nvCxnSpPr>
          <p:cNvPr id="12" name="直線單箭頭接點 11"/>
          <p:cNvCxnSpPr/>
          <p:nvPr/>
        </p:nvCxnSpPr>
        <p:spPr>
          <a:xfrm flipH="1" flipV="1">
            <a:off x="6226175" y="4997450"/>
            <a:ext cx="252413" cy="3032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標題 1"/>
          <p:cNvSpPr>
            <a:spLocks noGrp="1"/>
          </p:cNvSpPr>
          <p:nvPr>
            <p:ph type="title"/>
          </p:nvPr>
        </p:nvSpPr>
        <p:spPr>
          <a:xfrm>
            <a:off x="1143000" y="-214313"/>
            <a:ext cx="7793038" cy="1462088"/>
          </a:xfrm>
        </p:spPr>
        <p:txBody>
          <a:bodyPr/>
          <a:lstStyle/>
          <a:p>
            <a:r>
              <a:rPr lang="en-US" altLang="zh-TW" smtClean="0"/>
              <a:t>Z1 is fixed at 0.2</a:t>
            </a:r>
            <a:endParaRPr lang="zh-TW" altLang="en-US" smtClean="0"/>
          </a:p>
        </p:txBody>
      </p:sp>
      <p:pic>
        <p:nvPicPr>
          <p:cNvPr id="101379" name="Picture 2" descr="C:\Users\USER\Documents\figa12.jpg"/>
          <p:cNvPicPr>
            <a:picLocks noChangeAspect="1" noChangeArrowheads="1"/>
          </p:cNvPicPr>
          <p:nvPr/>
        </p:nvPicPr>
        <p:blipFill>
          <a:blip r:embed="rId2"/>
          <a:srcRect/>
          <a:stretch>
            <a:fillRect/>
          </a:stretch>
        </p:blipFill>
        <p:spPr bwMode="auto">
          <a:xfrm>
            <a:off x="0" y="2214563"/>
            <a:ext cx="2973388" cy="1863725"/>
          </a:xfrm>
          <a:prstGeom prst="rect">
            <a:avLst/>
          </a:prstGeom>
          <a:noFill/>
          <a:ln w="9525">
            <a:noFill/>
            <a:miter lim="800000"/>
            <a:headEnd/>
            <a:tailEnd/>
          </a:ln>
        </p:spPr>
      </p:pic>
      <p:pic>
        <p:nvPicPr>
          <p:cNvPr id="101380" name="Picture 4" descr="C:\Users\USER\Documents\figa32.jpg"/>
          <p:cNvPicPr>
            <a:picLocks noChangeAspect="1" noChangeArrowheads="1"/>
          </p:cNvPicPr>
          <p:nvPr/>
        </p:nvPicPr>
        <p:blipFill>
          <a:blip r:embed="rId3"/>
          <a:srcRect/>
          <a:stretch>
            <a:fillRect/>
          </a:stretch>
        </p:blipFill>
        <p:spPr bwMode="auto">
          <a:xfrm>
            <a:off x="5929313" y="2214563"/>
            <a:ext cx="2963862" cy="1928812"/>
          </a:xfrm>
          <a:prstGeom prst="rect">
            <a:avLst/>
          </a:prstGeom>
          <a:noFill/>
          <a:ln w="9525">
            <a:noFill/>
            <a:miter lim="800000"/>
            <a:headEnd/>
            <a:tailEnd/>
          </a:ln>
        </p:spPr>
      </p:pic>
      <p:pic>
        <p:nvPicPr>
          <p:cNvPr id="101381" name="Picture 3" descr="C:\Users\USER\Documents\figa22.jpg"/>
          <p:cNvPicPr>
            <a:picLocks noChangeAspect="1" noChangeArrowheads="1"/>
          </p:cNvPicPr>
          <p:nvPr/>
        </p:nvPicPr>
        <p:blipFill>
          <a:blip r:embed="rId4"/>
          <a:srcRect/>
          <a:stretch>
            <a:fillRect/>
          </a:stretch>
        </p:blipFill>
        <p:spPr bwMode="auto">
          <a:xfrm>
            <a:off x="3071813" y="2214563"/>
            <a:ext cx="2822575" cy="1857375"/>
          </a:xfrm>
          <a:prstGeom prst="rect">
            <a:avLst/>
          </a:prstGeom>
          <a:noFill/>
          <a:ln w="9525">
            <a:noFill/>
            <a:miter lim="800000"/>
            <a:headEnd/>
            <a:tailEnd/>
          </a:ln>
        </p:spPr>
      </p:pic>
      <p:sp>
        <p:nvSpPr>
          <p:cNvPr id="101382" name="文字方塊 8"/>
          <p:cNvSpPr txBox="1">
            <a:spLocks noChangeArrowheads="1"/>
          </p:cNvSpPr>
          <p:nvPr/>
        </p:nvSpPr>
        <p:spPr bwMode="auto">
          <a:xfrm>
            <a:off x="142875" y="1785938"/>
            <a:ext cx="9144000" cy="369887"/>
          </a:xfrm>
          <a:prstGeom prst="rect">
            <a:avLst/>
          </a:prstGeom>
          <a:noFill/>
          <a:ln w="9525">
            <a:noFill/>
            <a:miter lim="800000"/>
            <a:headEnd/>
            <a:tailEnd/>
          </a:ln>
        </p:spPr>
        <p:txBody>
          <a:bodyPr>
            <a:spAutoFit/>
          </a:bodyPr>
          <a:lstStyle/>
          <a:p>
            <a:pPr algn="ctr"/>
            <a:r>
              <a:rPr lang="en-US" altLang="zh-TW">
                <a:solidFill>
                  <a:srgbClr val="FF0000"/>
                </a:solidFill>
              </a:rPr>
              <a:t>Set 1</a:t>
            </a:r>
            <a:endParaRPr lang="zh-TW" altLang="en-US">
              <a:solidFill>
                <a:srgbClr val="FF0000"/>
              </a:solidFill>
            </a:endParaRPr>
          </a:p>
        </p:txBody>
      </p:sp>
      <p:sp>
        <p:nvSpPr>
          <p:cNvPr id="101383" name="文字方塊 9"/>
          <p:cNvSpPr txBox="1">
            <a:spLocks noChangeArrowheads="1"/>
          </p:cNvSpPr>
          <p:nvPr/>
        </p:nvSpPr>
        <p:spPr bwMode="auto">
          <a:xfrm>
            <a:off x="0" y="4076700"/>
            <a:ext cx="9144000" cy="369888"/>
          </a:xfrm>
          <a:prstGeom prst="rect">
            <a:avLst/>
          </a:prstGeom>
          <a:noFill/>
          <a:ln w="9525">
            <a:noFill/>
            <a:miter lim="800000"/>
            <a:headEnd/>
            <a:tailEnd/>
          </a:ln>
        </p:spPr>
        <p:txBody>
          <a:bodyPr>
            <a:spAutoFit/>
          </a:bodyPr>
          <a:lstStyle/>
          <a:p>
            <a:pPr algn="ctr"/>
            <a:r>
              <a:rPr lang="en-US" altLang="zh-TW">
                <a:solidFill>
                  <a:srgbClr val="FF0000"/>
                </a:solidFill>
              </a:rPr>
              <a:t>Set 2</a:t>
            </a:r>
            <a:endParaRPr lang="zh-TW" altLang="en-US">
              <a:solidFill>
                <a:srgbClr val="FF0000"/>
              </a:solidFill>
            </a:endParaRPr>
          </a:p>
        </p:txBody>
      </p:sp>
      <p:pic>
        <p:nvPicPr>
          <p:cNvPr id="101384" name="Picture 8" descr="C:\Users\USER\Documents\figa12.jpg"/>
          <p:cNvPicPr>
            <a:picLocks noChangeAspect="1" noChangeArrowheads="1"/>
          </p:cNvPicPr>
          <p:nvPr/>
        </p:nvPicPr>
        <p:blipFill>
          <a:blip r:embed="rId5"/>
          <a:srcRect/>
          <a:stretch>
            <a:fillRect/>
          </a:stretch>
        </p:blipFill>
        <p:spPr bwMode="auto">
          <a:xfrm>
            <a:off x="0" y="4429125"/>
            <a:ext cx="3143250" cy="1970088"/>
          </a:xfrm>
          <a:prstGeom prst="rect">
            <a:avLst/>
          </a:prstGeom>
          <a:noFill/>
          <a:ln w="9525">
            <a:noFill/>
            <a:miter lim="800000"/>
            <a:headEnd/>
            <a:tailEnd/>
          </a:ln>
        </p:spPr>
      </p:pic>
      <p:pic>
        <p:nvPicPr>
          <p:cNvPr id="101385" name="Picture 9" descr="C:\Users\USER\Documents\figa22.jpg"/>
          <p:cNvPicPr>
            <a:picLocks noChangeAspect="1" noChangeArrowheads="1"/>
          </p:cNvPicPr>
          <p:nvPr/>
        </p:nvPicPr>
        <p:blipFill>
          <a:blip r:embed="rId6"/>
          <a:srcRect/>
          <a:stretch>
            <a:fillRect/>
          </a:stretch>
        </p:blipFill>
        <p:spPr bwMode="auto">
          <a:xfrm>
            <a:off x="2857500" y="4429125"/>
            <a:ext cx="3300413" cy="2068513"/>
          </a:xfrm>
          <a:prstGeom prst="rect">
            <a:avLst/>
          </a:prstGeom>
          <a:noFill/>
          <a:ln w="9525">
            <a:noFill/>
            <a:miter lim="800000"/>
            <a:headEnd/>
            <a:tailEnd/>
          </a:ln>
        </p:spPr>
      </p:pic>
      <p:pic>
        <p:nvPicPr>
          <p:cNvPr id="101386" name="Picture 10" descr="C:\Users\USER\Documents\figa32.jpg"/>
          <p:cNvPicPr>
            <a:picLocks noChangeAspect="1" noChangeArrowheads="1"/>
          </p:cNvPicPr>
          <p:nvPr/>
        </p:nvPicPr>
        <p:blipFill>
          <a:blip r:embed="rId7"/>
          <a:srcRect/>
          <a:stretch>
            <a:fillRect/>
          </a:stretch>
        </p:blipFill>
        <p:spPr bwMode="auto">
          <a:xfrm>
            <a:off x="5929313" y="4429125"/>
            <a:ext cx="3065462" cy="192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a:spLocks noGrp="1"/>
          </p:cNvSpPr>
          <p:nvPr>
            <p:ph type="title"/>
          </p:nvPr>
        </p:nvSpPr>
        <p:spPr>
          <a:xfrm>
            <a:off x="1143000" y="-285750"/>
            <a:ext cx="7793038" cy="1462088"/>
          </a:xfrm>
        </p:spPr>
        <p:txBody>
          <a:bodyPr/>
          <a:lstStyle/>
          <a:p>
            <a:r>
              <a:rPr lang="en-US" altLang="zh-TW" smtClean="0"/>
              <a:t>Z1 is fixed at 0.2</a:t>
            </a:r>
            <a:endParaRPr lang="zh-TW" altLang="en-US" smtClean="0"/>
          </a:p>
        </p:txBody>
      </p:sp>
      <p:sp>
        <p:nvSpPr>
          <p:cNvPr id="102403" name="文字方塊 6"/>
          <p:cNvSpPr txBox="1">
            <a:spLocks noChangeArrowheads="1"/>
          </p:cNvSpPr>
          <p:nvPr/>
        </p:nvSpPr>
        <p:spPr bwMode="auto">
          <a:xfrm>
            <a:off x="0" y="1268413"/>
            <a:ext cx="9144000" cy="369887"/>
          </a:xfrm>
          <a:prstGeom prst="rect">
            <a:avLst/>
          </a:prstGeom>
          <a:noFill/>
          <a:ln w="9525">
            <a:noFill/>
            <a:miter lim="800000"/>
            <a:headEnd/>
            <a:tailEnd/>
          </a:ln>
        </p:spPr>
        <p:txBody>
          <a:bodyPr>
            <a:spAutoFit/>
          </a:bodyPr>
          <a:lstStyle/>
          <a:p>
            <a:pPr algn="ctr"/>
            <a:r>
              <a:rPr lang="en-US" altLang="zh-TW">
                <a:solidFill>
                  <a:srgbClr val="FF0000"/>
                </a:solidFill>
              </a:rPr>
              <a:t>Set 1</a:t>
            </a:r>
            <a:endParaRPr lang="zh-TW" altLang="en-US">
              <a:solidFill>
                <a:srgbClr val="FF0000"/>
              </a:solidFill>
            </a:endParaRPr>
          </a:p>
        </p:txBody>
      </p:sp>
      <p:sp>
        <p:nvSpPr>
          <p:cNvPr id="102404" name="文字方塊 7"/>
          <p:cNvSpPr txBox="1">
            <a:spLocks noChangeArrowheads="1"/>
          </p:cNvSpPr>
          <p:nvPr/>
        </p:nvSpPr>
        <p:spPr bwMode="auto">
          <a:xfrm>
            <a:off x="0" y="4076700"/>
            <a:ext cx="9144000" cy="369888"/>
          </a:xfrm>
          <a:prstGeom prst="rect">
            <a:avLst/>
          </a:prstGeom>
          <a:noFill/>
          <a:ln w="9525">
            <a:noFill/>
            <a:miter lim="800000"/>
            <a:headEnd/>
            <a:tailEnd/>
          </a:ln>
        </p:spPr>
        <p:txBody>
          <a:bodyPr>
            <a:spAutoFit/>
          </a:bodyPr>
          <a:lstStyle/>
          <a:p>
            <a:pPr algn="ctr"/>
            <a:r>
              <a:rPr lang="en-US" altLang="zh-TW">
                <a:solidFill>
                  <a:srgbClr val="FF0000"/>
                </a:solidFill>
              </a:rPr>
              <a:t>Set 2</a:t>
            </a:r>
            <a:endParaRPr lang="zh-TW" altLang="en-US">
              <a:solidFill>
                <a:srgbClr val="FF0000"/>
              </a:solidFill>
            </a:endParaRPr>
          </a:p>
        </p:txBody>
      </p:sp>
      <p:pic>
        <p:nvPicPr>
          <p:cNvPr id="102405" name="Picture 5" descr="C:\Users\USER\Documents\figb12.jpg"/>
          <p:cNvPicPr>
            <a:picLocks noChangeAspect="1" noChangeArrowheads="1"/>
          </p:cNvPicPr>
          <p:nvPr/>
        </p:nvPicPr>
        <p:blipFill>
          <a:blip r:embed="rId2"/>
          <a:srcRect/>
          <a:stretch>
            <a:fillRect/>
          </a:stretch>
        </p:blipFill>
        <p:spPr bwMode="auto">
          <a:xfrm>
            <a:off x="0" y="2214563"/>
            <a:ext cx="2786063" cy="1746250"/>
          </a:xfrm>
          <a:prstGeom prst="rect">
            <a:avLst/>
          </a:prstGeom>
          <a:noFill/>
          <a:ln w="9525">
            <a:noFill/>
            <a:miter lim="800000"/>
            <a:headEnd/>
            <a:tailEnd/>
          </a:ln>
        </p:spPr>
      </p:pic>
      <p:pic>
        <p:nvPicPr>
          <p:cNvPr id="102406" name="Picture 6" descr="C:\Users\USER\Documents\figb22.jpg"/>
          <p:cNvPicPr>
            <a:picLocks noChangeAspect="1" noChangeArrowheads="1"/>
          </p:cNvPicPr>
          <p:nvPr/>
        </p:nvPicPr>
        <p:blipFill>
          <a:blip r:embed="rId3"/>
          <a:srcRect/>
          <a:stretch>
            <a:fillRect/>
          </a:stretch>
        </p:blipFill>
        <p:spPr bwMode="auto">
          <a:xfrm>
            <a:off x="2857500" y="2286000"/>
            <a:ext cx="2911475" cy="1824038"/>
          </a:xfrm>
          <a:prstGeom prst="rect">
            <a:avLst/>
          </a:prstGeom>
          <a:noFill/>
          <a:ln w="9525">
            <a:noFill/>
            <a:miter lim="800000"/>
            <a:headEnd/>
            <a:tailEnd/>
          </a:ln>
        </p:spPr>
      </p:pic>
      <p:pic>
        <p:nvPicPr>
          <p:cNvPr id="102407" name="Picture 7" descr="C:\Users\USER\Documents\figb32.jpg"/>
          <p:cNvPicPr>
            <a:picLocks noChangeAspect="1" noChangeArrowheads="1"/>
          </p:cNvPicPr>
          <p:nvPr/>
        </p:nvPicPr>
        <p:blipFill>
          <a:blip r:embed="rId4"/>
          <a:srcRect/>
          <a:stretch>
            <a:fillRect/>
          </a:stretch>
        </p:blipFill>
        <p:spPr bwMode="auto">
          <a:xfrm>
            <a:off x="5929313" y="2214563"/>
            <a:ext cx="2998787" cy="1873250"/>
          </a:xfrm>
          <a:prstGeom prst="rect">
            <a:avLst/>
          </a:prstGeom>
          <a:noFill/>
          <a:ln w="9525">
            <a:noFill/>
            <a:miter lim="800000"/>
            <a:headEnd/>
            <a:tailEnd/>
          </a:ln>
        </p:spPr>
      </p:pic>
      <p:pic>
        <p:nvPicPr>
          <p:cNvPr id="102408" name="Picture 2" descr="C:\Users\USER\Documents\figb12.jpg"/>
          <p:cNvPicPr>
            <a:picLocks noChangeAspect="1" noChangeArrowheads="1"/>
          </p:cNvPicPr>
          <p:nvPr/>
        </p:nvPicPr>
        <p:blipFill>
          <a:blip r:embed="rId5"/>
          <a:srcRect/>
          <a:stretch>
            <a:fillRect/>
          </a:stretch>
        </p:blipFill>
        <p:spPr bwMode="auto">
          <a:xfrm>
            <a:off x="0" y="4500563"/>
            <a:ext cx="2735263" cy="1714500"/>
          </a:xfrm>
          <a:prstGeom prst="rect">
            <a:avLst/>
          </a:prstGeom>
          <a:noFill/>
          <a:ln w="9525">
            <a:noFill/>
            <a:miter lim="800000"/>
            <a:headEnd/>
            <a:tailEnd/>
          </a:ln>
        </p:spPr>
      </p:pic>
      <p:pic>
        <p:nvPicPr>
          <p:cNvPr id="102409" name="Picture 3" descr="C:\Users\USER\Documents\figb22.jpg"/>
          <p:cNvPicPr>
            <a:picLocks noChangeAspect="1" noChangeArrowheads="1"/>
          </p:cNvPicPr>
          <p:nvPr/>
        </p:nvPicPr>
        <p:blipFill>
          <a:blip r:embed="rId6"/>
          <a:srcRect/>
          <a:stretch>
            <a:fillRect/>
          </a:stretch>
        </p:blipFill>
        <p:spPr bwMode="auto">
          <a:xfrm>
            <a:off x="2857500" y="4500563"/>
            <a:ext cx="2982913" cy="1870075"/>
          </a:xfrm>
          <a:prstGeom prst="rect">
            <a:avLst/>
          </a:prstGeom>
          <a:noFill/>
          <a:ln w="9525">
            <a:noFill/>
            <a:miter lim="800000"/>
            <a:headEnd/>
            <a:tailEnd/>
          </a:ln>
        </p:spPr>
      </p:pic>
      <p:pic>
        <p:nvPicPr>
          <p:cNvPr id="102410" name="Picture 4" descr="C:\Users\USER\Documents\figb32.jpg"/>
          <p:cNvPicPr>
            <a:picLocks noChangeAspect="1" noChangeArrowheads="1"/>
          </p:cNvPicPr>
          <p:nvPr/>
        </p:nvPicPr>
        <p:blipFill>
          <a:blip r:embed="rId7"/>
          <a:srcRect/>
          <a:stretch>
            <a:fillRect/>
          </a:stretch>
        </p:blipFill>
        <p:spPr bwMode="auto">
          <a:xfrm>
            <a:off x="6000750" y="4429125"/>
            <a:ext cx="2860675" cy="185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標題 1"/>
          <p:cNvSpPr>
            <a:spLocks noGrp="1"/>
          </p:cNvSpPr>
          <p:nvPr>
            <p:ph type="title"/>
          </p:nvPr>
        </p:nvSpPr>
        <p:spPr/>
        <p:txBody>
          <a:bodyPr/>
          <a:lstStyle/>
          <a:p>
            <a:r>
              <a:rPr lang="en-US" altLang="zh-TW" smtClean="0"/>
              <a:t>Z1 is fixed at 0.2</a:t>
            </a:r>
            <a:endParaRPr lang="zh-TW" altLang="en-US" smtClean="0"/>
          </a:p>
        </p:txBody>
      </p:sp>
      <p:sp>
        <p:nvSpPr>
          <p:cNvPr id="103427" name="文字方塊 5"/>
          <p:cNvSpPr txBox="1">
            <a:spLocks noChangeArrowheads="1"/>
          </p:cNvSpPr>
          <p:nvPr/>
        </p:nvSpPr>
        <p:spPr bwMode="auto">
          <a:xfrm>
            <a:off x="0" y="1268413"/>
            <a:ext cx="9144000" cy="369887"/>
          </a:xfrm>
          <a:prstGeom prst="rect">
            <a:avLst/>
          </a:prstGeom>
          <a:noFill/>
          <a:ln w="9525">
            <a:noFill/>
            <a:miter lim="800000"/>
            <a:headEnd/>
            <a:tailEnd/>
          </a:ln>
        </p:spPr>
        <p:txBody>
          <a:bodyPr>
            <a:spAutoFit/>
          </a:bodyPr>
          <a:lstStyle/>
          <a:p>
            <a:pPr algn="ctr"/>
            <a:r>
              <a:rPr lang="en-US" altLang="zh-TW">
                <a:solidFill>
                  <a:srgbClr val="FF0000"/>
                </a:solidFill>
              </a:rPr>
              <a:t>Set 1</a:t>
            </a:r>
            <a:endParaRPr lang="zh-TW" altLang="en-US">
              <a:solidFill>
                <a:srgbClr val="FF0000"/>
              </a:solidFill>
            </a:endParaRPr>
          </a:p>
        </p:txBody>
      </p:sp>
      <p:sp>
        <p:nvSpPr>
          <p:cNvPr id="103428" name="文字方塊 6"/>
          <p:cNvSpPr txBox="1">
            <a:spLocks noChangeArrowheads="1"/>
          </p:cNvSpPr>
          <p:nvPr/>
        </p:nvSpPr>
        <p:spPr bwMode="auto">
          <a:xfrm>
            <a:off x="0" y="4076700"/>
            <a:ext cx="9144000" cy="369888"/>
          </a:xfrm>
          <a:prstGeom prst="rect">
            <a:avLst/>
          </a:prstGeom>
          <a:noFill/>
          <a:ln w="9525">
            <a:noFill/>
            <a:miter lim="800000"/>
            <a:headEnd/>
            <a:tailEnd/>
          </a:ln>
        </p:spPr>
        <p:txBody>
          <a:bodyPr>
            <a:spAutoFit/>
          </a:bodyPr>
          <a:lstStyle/>
          <a:p>
            <a:pPr algn="ctr"/>
            <a:r>
              <a:rPr lang="en-US" altLang="zh-TW">
                <a:solidFill>
                  <a:srgbClr val="FF0000"/>
                </a:solidFill>
              </a:rPr>
              <a:t>Set 2</a:t>
            </a:r>
            <a:endParaRPr lang="zh-TW" altLang="en-US">
              <a:solidFill>
                <a:srgbClr val="FF0000"/>
              </a:solidFill>
            </a:endParaRPr>
          </a:p>
        </p:txBody>
      </p:sp>
      <p:pic>
        <p:nvPicPr>
          <p:cNvPr id="103429" name="Picture 2" descr="C:\Users\USER\Documents\figc12.jpg"/>
          <p:cNvPicPr>
            <a:picLocks noChangeAspect="1" noChangeArrowheads="1"/>
          </p:cNvPicPr>
          <p:nvPr/>
        </p:nvPicPr>
        <p:blipFill>
          <a:blip r:embed="rId2"/>
          <a:srcRect/>
          <a:stretch>
            <a:fillRect/>
          </a:stretch>
        </p:blipFill>
        <p:spPr bwMode="auto">
          <a:xfrm>
            <a:off x="214313" y="2143125"/>
            <a:ext cx="2786062" cy="1746250"/>
          </a:xfrm>
          <a:prstGeom prst="rect">
            <a:avLst/>
          </a:prstGeom>
          <a:noFill/>
          <a:ln w="9525">
            <a:noFill/>
            <a:miter lim="800000"/>
            <a:headEnd/>
            <a:tailEnd/>
          </a:ln>
        </p:spPr>
      </p:pic>
      <p:pic>
        <p:nvPicPr>
          <p:cNvPr id="103430" name="Picture 3" descr="C:\Users\USER\Documents\figc22.jpg"/>
          <p:cNvPicPr>
            <a:picLocks noChangeAspect="1" noChangeArrowheads="1"/>
          </p:cNvPicPr>
          <p:nvPr/>
        </p:nvPicPr>
        <p:blipFill>
          <a:blip r:embed="rId3"/>
          <a:srcRect/>
          <a:stretch>
            <a:fillRect/>
          </a:stretch>
        </p:blipFill>
        <p:spPr bwMode="auto">
          <a:xfrm>
            <a:off x="2857500" y="1928813"/>
            <a:ext cx="3214688" cy="2014537"/>
          </a:xfrm>
          <a:prstGeom prst="rect">
            <a:avLst/>
          </a:prstGeom>
          <a:noFill/>
          <a:ln w="9525">
            <a:noFill/>
            <a:miter lim="800000"/>
            <a:headEnd/>
            <a:tailEnd/>
          </a:ln>
        </p:spPr>
      </p:pic>
      <p:pic>
        <p:nvPicPr>
          <p:cNvPr id="103431" name="Picture 4" descr="C:\Users\USER\Documents\figc32.jpg"/>
          <p:cNvPicPr>
            <a:picLocks noChangeAspect="1" noChangeArrowheads="1"/>
          </p:cNvPicPr>
          <p:nvPr/>
        </p:nvPicPr>
        <p:blipFill>
          <a:blip r:embed="rId4"/>
          <a:srcRect/>
          <a:stretch>
            <a:fillRect/>
          </a:stretch>
        </p:blipFill>
        <p:spPr bwMode="auto">
          <a:xfrm>
            <a:off x="6000750" y="1928813"/>
            <a:ext cx="3143250" cy="1962150"/>
          </a:xfrm>
          <a:prstGeom prst="rect">
            <a:avLst/>
          </a:prstGeom>
          <a:noFill/>
          <a:ln w="9525">
            <a:noFill/>
            <a:miter lim="800000"/>
            <a:headEnd/>
            <a:tailEnd/>
          </a:ln>
        </p:spPr>
      </p:pic>
      <p:pic>
        <p:nvPicPr>
          <p:cNvPr id="103432" name="Picture 5" descr="C:\Users\USER\Documents\figc12.jpg"/>
          <p:cNvPicPr>
            <a:picLocks noChangeAspect="1" noChangeArrowheads="1"/>
          </p:cNvPicPr>
          <p:nvPr/>
        </p:nvPicPr>
        <p:blipFill>
          <a:blip r:embed="rId5"/>
          <a:srcRect/>
          <a:stretch>
            <a:fillRect/>
          </a:stretch>
        </p:blipFill>
        <p:spPr bwMode="auto">
          <a:xfrm>
            <a:off x="0" y="4429125"/>
            <a:ext cx="2965450" cy="1858963"/>
          </a:xfrm>
          <a:prstGeom prst="rect">
            <a:avLst/>
          </a:prstGeom>
          <a:noFill/>
          <a:ln w="9525">
            <a:noFill/>
            <a:miter lim="800000"/>
            <a:headEnd/>
            <a:tailEnd/>
          </a:ln>
        </p:spPr>
      </p:pic>
      <p:pic>
        <p:nvPicPr>
          <p:cNvPr id="103433" name="Picture 6" descr="C:\Users\USER\Documents\figc22.jpg"/>
          <p:cNvPicPr>
            <a:picLocks noChangeAspect="1" noChangeArrowheads="1"/>
          </p:cNvPicPr>
          <p:nvPr/>
        </p:nvPicPr>
        <p:blipFill>
          <a:blip r:embed="rId6"/>
          <a:srcRect/>
          <a:stretch>
            <a:fillRect/>
          </a:stretch>
        </p:blipFill>
        <p:spPr bwMode="auto">
          <a:xfrm>
            <a:off x="2714625" y="4500563"/>
            <a:ext cx="3357563" cy="2103437"/>
          </a:xfrm>
          <a:prstGeom prst="rect">
            <a:avLst/>
          </a:prstGeom>
          <a:noFill/>
          <a:ln w="9525">
            <a:noFill/>
            <a:miter lim="800000"/>
            <a:headEnd/>
            <a:tailEnd/>
          </a:ln>
        </p:spPr>
      </p:pic>
      <p:pic>
        <p:nvPicPr>
          <p:cNvPr id="103434" name="Picture 7" descr="C:\Users\USER\Documents\figc32.jpg"/>
          <p:cNvPicPr>
            <a:picLocks noChangeAspect="1" noChangeArrowheads="1"/>
          </p:cNvPicPr>
          <p:nvPr/>
        </p:nvPicPr>
        <p:blipFill>
          <a:blip r:embed="rId7"/>
          <a:srcRect/>
          <a:stretch>
            <a:fillRect/>
          </a:stretch>
        </p:blipFill>
        <p:spPr bwMode="auto">
          <a:xfrm>
            <a:off x="5929313" y="4500563"/>
            <a:ext cx="3089275" cy="2071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95" name="Rectangle 11"/>
          <p:cNvSpPr>
            <a:spLocks noGrp="1" noChangeArrowheads="1"/>
          </p:cNvSpPr>
          <p:nvPr>
            <p:ph type="title"/>
          </p:nvPr>
        </p:nvSpPr>
        <p:spPr>
          <a:xfrm>
            <a:off x="1350963" y="188913"/>
            <a:ext cx="7793037" cy="1462087"/>
          </a:xfrm>
          <a:noFill/>
          <a:ln/>
        </p:spPr>
        <p:txBody>
          <a:bodyPr/>
          <a:lstStyle/>
          <a:p>
            <a:r>
              <a:rPr lang="en-US" altLang="zh-TW"/>
              <a:t>SIDIS using deuteron target</a:t>
            </a:r>
          </a:p>
        </p:txBody>
      </p:sp>
      <p:pic>
        <p:nvPicPr>
          <p:cNvPr id="170013" name="Picture 29"/>
          <p:cNvPicPr>
            <a:picLocks noChangeAspect="1" noChangeArrowheads="1"/>
          </p:cNvPicPr>
          <p:nvPr/>
        </p:nvPicPr>
        <p:blipFill>
          <a:blip r:embed="rId2"/>
          <a:srcRect/>
          <a:stretch>
            <a:fillRect/>
          </a:stretch>
        </p:blipFill>
        <p:spPr bwMode="auto">
          <a:xfrm>
            <a:off x="539750" y="2060575"/>
            <a:ext cx="7405688" cy="876300"/>
          </a:xfrm>
          <a:prstGeom prst="rect">
            <a:avLst/>
          </a:prstGeom>
          <a:noFill/>
          <a:ln w="9525">
            <a:noFill/>
            <a:miter lim="800000"/>
            <a:headEnd/>
            <a:tailEnd/>
          </a:ln>
          <a:effectLst/>
        </p:spPr>
      </p:pic>
      <p:pic>
        <p:nvPicPr>
          <p:cNvPr id="170014" name="Picture 30"/>
          <p:cNvPicPr>
            <a:picLocks noChangeAspect="1" noChangeArrowheads="1"/>
          </p:cNvPicPr>
          <p:nvPr/>
        </p:nvPicPr>
        <p:blipFill>
          <a:blip r:embed="rId3"/>
          <a:srcRect/>
          <a:stretch>
            <a:fillRect/>
          </a:stretch>
        </p:blipFill>
        <p:spPr bwMode="auto">
          <a:xfrm>
            <a:off x="1908175" y="2924175"/>
            <a:ext cx="6135688" cy="952500"/>
          </a:xfrm>
          <a:prstGeom prst="rect">
            <a:avLst/>
          </a:prstGeom>
          <a:noFill/>
          <a:ln w="9525">
            <a:noFill/>
            <a:miter lim="800000"/>
            <a:headEnd/>
            <a:tailEnd/>
          </a:ln>
          <a:effectLst/>
        </p:spPr>
      </p:pic>
      <p:pic>
        <p:nvPicPr>
          <p:cNvPr id="170015" name="Picture 31"/>
          <p:cNvPicPr>
            <a:picLocks noChangeAspect="1" noChangeArrowheads="1"/>
          </p:cNvPicPr>
          <p:nvPr/>
        </p:nvPicPr>
        <p:blipFill>
          <a:blip r:embed="rId4"/>
          <a:srcRect/>
          <a:stretch>
            <a:fillRect/>
          </a:stretch>
        </p:blipFill>
        <p:spPr bwMode="auto">
          <a:xfrm>
            <a:off x="1403350" y="3860800"/>
            <a:ext cx="7050088" cy="482600"/>
          </a:xfrm>
          <a:prstGeom prst="rect">
            <a:avLst/>
          </a:prstGeom>
          <a:noFill/>
          <a:ln w="9525">
            <a:noFill/>
            <a:miter lim="800000"/>
            <a:headEnd/>
            <a:tailEnd/>
          </a:ln>
          <a:effectLst/>
        </p:spPr>
      </p:pic>
      <p:pic>
        <p:nvPicPr>
          <p:cNvPr id="170016" name="Picture 32"/>
          <p:cNvPicPr>
            <a:picLocks noChangeAspect="1" noChangeArrowheads="1"/>
          </p:cNvPicPr>
          <p:nvPr/>
        </p:nvPicPr>
        <p:blipFill>
          <a:blip r:embed="rId5"/>
          <a:srcRect/>
          <a:stretch>
            <a:fillRect/>
          </a:stretch>
        </p:blipFill>
        <p:spPr bwMode="auto">
          <a:xfrm>
            <a:off x="755650" y="4581525"/>
            <a:ext cx="7608888" cy="850900"/>
          </a:xfrm>
          <a:prstGeom prst="rect">
            <a:avLst/>
          </a:prstGeom>
          <a:noFill/>
          <a:ln w="9525">
            <a:noFill/>
            <a:miter lim="800000"/>
            <a:headEnd/>
            <a:tailEnd/>
          </a:ln>
          <a:effectLst/>
        </p:spPr>
      </p:pic>
      <p:pic>
        <p:nvPicPr>
          <p:cNvPr id="170017" name="Picture 33"/>
          <p:cNvPicPr>
            <a:picLocks noChangeAspect="1" noChangeArrowheads="1"/>
          </p:cNvPicPr>
          <p:nvPr/>
        </p:nvPicPr>
        <p:blipFill>
          <a:blip r:embed="rId6"/>
          <a:srcRect/>
          <a:stretch>
            <a:fillRect/>
          </a:stretch>
        </p:blipFill>
        <p:spPr bwMode="auto">
          <a:xfrm>
            <a:off x="1979613" y="5373688"/>
            <a:ext cx="3289300" cy="622300"/>
          </a:xfrm>
          <a:prstGeom prst="rect">
            <a:avLst/>
          </a:prstGeom>
          <a:noFill/>
          <a:ln w="9525">
            <a:noFill/>
            <a:miter lim="800000"/>
            <a:headEnd/>
            <a:tailEnd/>
          </a:ln>
          <a:effectLst/>
        </p:spPr>
      </p:pic>
      <p:sp>
        <p:nvSpPr>
          <p:cNvPr id="170018" name="Rectangle 34"/>
          <p:cNvSpPr>
            <a:spLocks noChangeArrowheads="1"/>
          </p:cNvSpPr>
          <p:nvPr/>
        </p:nvSpPr>
        <p:spPr bwMode="auto">
          <a:xfrm>
            <a:off x="3203575" y="2060575"/>
            <a:ext cx="1873250" cy="914400"/>
          </a:xfrm>
          <a:prstGeom prst="rect">
            <a:avLst/>
          </a:prstGeom>
          <a:noFill/>
          <a:ln w="38100">
            <a:solidFill>
              <a:schemeClr val="hlink"/>
            </a:solidFill>
            <a:miter lim="800000"/>
            <a:headEnd/>
            <a:tailEnd/>
          </a:ln>
          <a:effectLst/>
        </p:spPr>
        <p:txBody>
          <a:bodyPr wrap="none" anchor="ctr"/>
          <a:lstStyle/>
          <a:p>
            <a:endParaRPr lang="zh-TW" altLang="en-US"/>
          </a:p>
        </p:txBody>
      </p:sp>
      <p:sp>
        <p:nvSpPr>
          <p:cNvPr id="170019" name="Rectangle 35"/>
          <p:cNvSpPr>
            <a:spLocks noChangeArrowheads="1"/>
          </p:cNvSpPr>
          <p:nvPr/>
        </p:nvSpPr>
        <p:spPr bwMode="auto">
          <a:xfrm>
            <a:off x="6084888" y="2997200"/>
            <a:ext cx="1873250" cy="863600"/>
          </a:xfrm>
          <a:prstGeom prst="rect">
            <a:avLst/>
          </a:prstGeom>
          <a:noFill/>
          <a:ln w="38100">
            <a:solidFill>
              <a:schemeClr val="hlink"/>
            </a:solidFill>
            <a:miter lim="800000"/>
            <a:headEnd/>
            <a:tailEnd/>
          </a:ln>
          <a:effectLst/>
        </p:spPr>
        <p:txBody>
          <a:bodyPr wrap="none" anchor="ctr"/>
          <a:lstStyle/>
          <a:p>
            <a:endParaRPr lang="zh-TW" altLang="en-US"/>
          </a:p>
        </p:txBody>
      </p:sp>
      <p:sp>
        <p:nvSpPr>
          <p:cNvPr id="170020" name="Text Box 36"/>
          <p:cNvSpPr txBox="1">
            <a:spLocks noChangeArrowheads="1"/>
          </p:cNvSpPr>
          <p:nvPr/>
        </p:nvSpPr>
        <p:spPr bwMode="auto">
          <a:xfrm>
            <a:off x="1095375" y="5989638"/>
            <a:ext cx="1462088" cy="519112"/>
          </a:xfrm>
          <a:prstGeom prst="rect">
            <a:avLst/>
          </a:prstGeom>
          <a:noFill/>
          <a:ln w="9525">
            <a:noFill/>
            <a:miter lim="800000"/>
            <a:headEnd/>
            <a:tailEnd/>
          </a:ln>
          <a:effectLst/>
        </p:spPr>
        <p:txBody>
          <a:bodyPr wrap="none">
            <a:spAutoFit/>
          </a:bodyPr>
          <a:lstStyle/>
          <a:p>
            <a:r>
              <a:rPr lang="en-US" altLang="zh-TW" sz="2800">
                <a:solidFill>
                  <a:srgbClr val="FF0066"/>
                </a:solidFill>
              </a:rPr>
              <a:t>D</a:t>
            </a:r>
            <a:r>
              <a:rPr lang="en-US" altLang="zh-TW" sz="2800" baseline="-10000">
                <a:solidFill>
                  <a:srgbClr val="FF0066"/>
                </a:solidFill>
              </a:rPr>
              <a:t>Q</a:t>
            </a:r>
            <a:r>
              <a:rPr lang="en-US" altLang="zh-TW" sz="2800">
                <a:solidFill>
                  <a:srgbClr val="FF0066"/>
                </a:solidFill>
              </a:rPr>
              <a:t>&gt;&gt;D</a:t>
            </a:r>
            <a:r>
              <a:rPr lang="en-US" altLang="zh-TW" sz="2800" baseline="-10000">
                <a:solidFill>
                  <a:srgbClr val="FF0066"/>
                </a:solidFill>
              </a:rPr>
              <a:t>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1"/>
          <p:cNvSpPr>
            <a:spLocks noGrp="1"/>
          </p:cNvSpPr>
          <p:nvPr>
            <p:ph type="title"/>
          </p:nvPr>
        </p:nvSpPr>
        <p:spPr/>
        <p:txBody>
          <a:bodyPr/>
          <a:lstStyle/>
          <a:p>
            <a:r>
              <a:rPr lang="en-US" altLang="zh-TW" smtClean="0"/>
              <a:t>Z1 is fixed at 0.5</a:t>
            </a:r>
            <a:endParaRPr lang="zh-TW" altLang="en-US" smtClean="0"/>
          </a:p>
        </p:txBody>
      </p:sp>
      <p:sp>
        <p:nvSpPr>
          <p:cNvPr id="104451" name="文字方塊 5"/>
          <p:cNvSpPr txBox="1">
            <a:spLocks noChangeArrowheads="1"/>
          </p:cNvSpPr>
          <p:nvPr/>
        </p:nvSpPr>
        <p:spPr bwMode="auto">
          <a:xfrm>
            <a:off x="0" y="1268413"/>
            <a:ext cx="9144000" cy="369887"/>
          </a:xfrm>
          <a:prstGeom prst="rect">
            <a:avLst/>
          </a:prstGeom>
          <a:noFill/>
          <a:ln w="9525">
            <a:noFill/>
            <a:miter lim="800000"/>
            <a:headEnd/>
            <a:tailEnd/>
          </a:ln>
        </p:spPr>
        <p:txBody>
          <a:bodyPr>
            <a:spAutoFit/>
          </a:bodyPr>
          <a:lstStyle/>
          <a:p>
            <a:pPr algn="ctr"/>
            <a:r>
              <a:rPr lang="en-US" altLang="zh-TW">
                <a:solidFill>
                  <a:srgbClr val="FF0000"/>
                </a:solidFill>
              </a:rPr>
              <a:t>Set 1</a:t>
            </a:r>
            <a:endParaRPr lang="zh-TW" altLang="en-US">
              <a:solidFill>
                <a:srgbClr val="FF0000"/>
              </a:solidFill>
            </a:endParaRPr>
          </a:p>
        </p:txBody>
      </p:sp>
      <p:sp>
        <p:nvSpPr>
          <p:cNvPr id="104452" name="文字方塊 6"/>
          <p:cNvSpPr txBox="1">
            <a:spLocks noChangeArrowheads="1"/>
          </p:cNvSpPr>
          <p:nvPr/>
        </p:nvSpPr>
        <p:spPr bwMode="auto">
          <a:xfrm>
            <a:off x="0" y="4076700"/>
            <a:ext cx="9144000" cy="369888"/>
          </a:xfrm>
          <a:prstGeom prst="rect">
            <a:avLst/>
          </a:prstGeom>
          <a:noFill/>
          <a:ln w="9525">
            <a:noFill/>
            <a:miter lim="800000"/>
            <a:headEnd/>
            <a:tailEnd/>
          </a:ln>
        </p:spPr>
        <p:txBody>
          <a:bodyPr>
            <a:spAutoFit/>
          </a:bodyPr>
          <a:lstStyle/>
          <a:p>
            <a:pPr algn="ctr"/>
            <a:r>
              <a:rPr lang="en-US" altLang="zh-TW">
                <a:solidFill>
                  <a:srgbClr val="FF0000"/>
                </a:solidFill>
              </a:rPr>
              <a:t>Set 2</a:t>
            </a:r>
            <a:endParaRPr lang="zh-TW" altLang="en-US">
              <a:solidFill>
                <a:srgbClr val="FF0000"/>
              </a:solidFill>
            </a:endParaRPr>
          </a:p>
        </p:txBody>
      </p:sp>
      <p:pic>
        <p:nvPicPr>
          <p:cNvPr id="104453" name="Picture 2" descr="C:\Users\USER\Documents\figa15.jpg"/>
          <p:cNvPicPr>
            <a:picLocks noChangeAspect="1" noChangeArrowheads="1"/>
          </p:cNvPicPr>
          <p:nvPr/>
        </p:nvPicPr>
        <p:blipFill>
          <a:blip r:embed="rId2"/>
          <a:srcRect/>
          <a:stretch>
            <a:fillRect/>
          </a:stretch>
        </p:blipFill>
        <p:spPr bwMode="auto">
          <a:xfrm>
            <a:off x="142875" y="2071688"/>
            <a:ext cx="2963863" cy="1857375"/>
          </a:xfrm>
          <a:prstGeom prst="rect">
            <a:avLst/>
          </a:prstGeom>
          <a:noFill/>
          <a:ln w="9525">
            <a:noFill/>
            <a:miter lim="800000"/>
            <a:headEnd/>
            <a:tailEnd/>
          </a:ln>
        </p:spPr>
      </p:pic>
      <p:pic>
        <p:nvPicPr>
          <p:cNvPr id="104454" name="Picture 3" descr="C:\Users\USER\Documents\figa25.jpg"/>
          <p:cNvPicPr>
            <a:picLocks noChangeAspect="1" noChangeArrowheads="1"/>
          </p:cNvPicPr>
          <p:nvPr/>
        </p:nvPicPr>
        <p:blipFill>
          <a:blip r:embed="rId3"/>
          <a:srcRect/>
          <a:stretch>
            <a:fillRect/>
          </a:stretch>
        </p:blipFill>
        <p:spPr bwMode="auto">
          <a:xfrm>
            <a:off x="3000375" y="2071688"/>
            <a:ext cx="2786063" cy="1739900"/>
          </a:xfrm>
          <a:prstGeom prst="rect">
            <a:avLst/>
          </a:prstGeom>
          <a:noFill/>
          <a:ln w="9525">
            <a:noFill/>
            <a:miter lim="800000"/>
            <a:headEnd/>
            <a:tailEnd/>
          </a:ln>
        </p:spPr>
      </p:pic>
      <p:pic>
        <p:nvPicPr>
          <p:cNvPr id="104455" name="Picture 4" descr="C:\Users\USER\Documents\figa35.jpg"/>
          <p:cNvPicPr>
            <a:picLocks noChangeAspect="1" noChangeArrowheads="1"/>
          </p:cNvPicPr>
          <p:nvPr/>
        </p:nvPicPr>
        <p:blipFill>
          <a:blip r:embed="rId4"/>
          <a:srcRect/>
          <a:stretch>
            <a:fillRect/>
          </a:stretch>
        </p:blipFill>
        <p:spPr bwMode="auto">
          <a:xfrm>
            <a:off x="5786438" y="2071688"/>
            <a:ext cx="2963862" cy="1857375"/>
          </a:xfrm>
          <a:prstGeom prst="rect">
            <a:avLst/>
          </a:prstGeom>
          <a:noFill/>
          <a:ln w="9525">
            <a:noFill/>
            <a:miter lim="800000"/>
            <a:headEnd/>
            <a:tailEnd/>
          </a:ln>
        </p:spPr>
      </p:pic>
      <p:pic>
        <p:nvPicPr>
          <p:cNvPr id="104456" name="Picture 5" descr="C:\Users\USER\Documents\figa15.jpg"/>
          <p:cNvPicPr>
            <a:picLocks noChangeAspect="1" noChangeArrowheads="1"/>
          </p:cNvPicPr>
          <p:nvPr/>
        </p:nvPicPr>
        <p:blipFill>
          <a:blip r:embed="rId5"/>
          <a:srcRect/>
          <a:stretch>
            <a:fillRect/>
          </a:stretch>
        </p:blipFill>
        <p:spPr bwMode="auto">
          <a:xfrm>
            <a:off x="142875" y="4357688"/>
            <a:ext cx="2849563" cy="1785937"/>
          </a:xfrm>
          <a:prstGeom prst="rect">
            <a:avLst/>
          </a:prstGeom>
          <a:noFill/>
          <a:ln w="9525">
            <a:noFill/>
            <a:miter lim="800000"/>
            <a:headEnd/>
            <a:tailEnd/>
          </a:ln>
        </p:spPr>
      </p:pic>
      <p:pic>
        <p:nvPicPr>
          <p:cNvPr id="104457" name="Picture 6" descr="C:\Users\USER\Documents\figa25.jpg"/>
          <p:cNvPicPr>
            <a:picLocks noChangeAspect="1" noChangeArrowheads="1"/>
          </p:cNvPicPr>
          <p:nvPr/>
        </p:nvPicPr>
        <p:blipFill>
          <a:blip r:embed="rId6"/>
          <a:srcRect/>
          <a:stretch>
            <a:fillRect/>
          </a:stretch>
        </p:blipFill>
        <p:spPr bwMode="auto">
          <a:xfrm>
            <a:off x="2843213" y="4286250"/>
            <a:ext cx="3316287" cy="2071688"/>
          </a:xfrm>
          <a:prstGeom prst="rect">
            <a:avLst/>
          </a:prstGeom>
          <a:noFill/>
          <a:ln w="9525">
            <a:noFill/>
            <a:miter lim="800000"/>
            <a:headEnd/>
            <a:tailEnd/>
          </a:ln>
        </p:spPr>
      </p:pic>
      <p:pic>
        <p:nvPicPr>
          <p:cNvPr id="104458" name="Picture 7" descr="C:\Users\USER\Documents\figa35.jpg"/>
          <p:cNvPicPr>
            <a:picLocks noChangeAspect="1" noChangeArrowheads="1"/>
          </p:cNvPicPr>
          <p:nvPr/>
        </p:nvPicPr>
        <p:blipFill>
          <a:blip r:embed="rId7"/>
          <a:srcRect/>
          <a:stretch>
            <a:fillRect/>
          </a:stretch>
        </p:blipFill>
        <p:spPr bwMode="auto">
          <a:xfrm>
            <a:off x="5929313" y="4357688"/>
            <a:ext cx="3078162" cy="1928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標題 1"/>
          <p:cNvSpPr>
            <a:spLocks noGrp="1"/>
          </p:cNvSpPr>
          <p:nvPr>
            <p:ph type="title"/>
          </p:nvPr>
        </p:nvSpPr>
        <p:spPr>
          <a:xfrm>
            <a:off x="1143000" y="0"/>
            <a:ext cx="7793038" cy="1462088"/>
          </a:xfrm>
        </p:spPr>
        <p:txBody>
          <a:bodyPr/>
          <a:lstStyle/>
          <a:p>
            <a:r>
              <a:rPr lang="en-US" altLang="zh-TW" smtClean="0"/>
              <a:t>Z1 is fixed at 0.5</a:t>
            </a:r>
            <a:endParaRPr lang="zh-TW" altLang="en-US" smtClean="0"/>
          </a:p>
        </p:txBody>
      </p:sp>
      <p:sp>
        <p:nvSpPr>
          <p:cNvPr id="105475" name="文字方塊 2"/>
          <p:cNvSpPr txBox="1">
            <a:spLocks noChangeArrowheads="1"/>
          </p:cNvSpPr>
          <p:nvPr/>
        </p:nvSpPr>
        <p:spPr bwMode="auto">
          <a:xfrm>
            <a:off x="0" y="1268413"/>
            <a:ext cx="9144000" cy="369887"/>
          </a:xfrm>
          <a:prstGeom prst="rect">
            <a:avLst/>
          </a:prstGeom>
          <a:noFill/>
          <a:ln w="9525">
            <a:noFill/>
            <a:miter lim="800000"/>
            <a:headEnd/>
            <a:tailEnd/>
          </a:ln>
        </p:spPr>
        <p:txBody>
          <a:bodyPr>
            <a:spAutoFit/>
          </a:bodyPr>
          <a:lstStyle/>
          <a:p>
            <a:pPr algn="ctr"/>
            <a:r>
              <a:rPr lang="en-US" altLang="zh-TW">
                <a:solidFill>
                  <a:srgbClr val="FF0000"/>
                </a:solidFill>
              </a:rPr>
              <a:t>Set 1</a:t>
            </a:r>
            <a:endParaRPr lang="zh-TW" altLang="en-US">
              <a:solidFill>
                <a:srgbClr val="FF0000"/>
              </a:solidFill>
            </a:endParaRPr>
          </a:p>
        </p:txBody>
      </p:sp>
      <p:sp>
        <p:nvSpPr>
          <p:cNvPr id="105476" name="文字方塊 3"/>
          <p:cNvSpPr txBox="1">
            <a:spLocks noChangeArrowheads="1"/>
          </p:cNvSpPr>
          <p:nvPr/>
        </p:nvSpPr>
        <p:spPr bwMode="auto">
          <a:xfrm>
            <a:off x="0" y="3857625"/>
            <a:ext cx="9144000" cy="369888"/>
          </a:xfrm>
          <a:prstGeom prst="rect">
            <a:avLst/>
          </a:prstGeom>
          <a:noFill/>
          <a:ln w="9525">
            <a:noFill/>
            <a:miter lim="800000"/>
            <a:headEnd/>
            <a:tailEnd/>
          </a:ln>
        </p:spPr>
        <p:txBody>
          <a:bodyPr>
            <a:spAutoFit/>
          </a:bodyPr>
          <a:lstStyle/>
          <a:p>
            <a:pPr algn="ctr"/>
            <a:r>
              <a:rPr lang="en-US" altLang="zh-TW">
                <a:solidFill>
                  <a:srgbClr val="FF0000"/>
                </a:solidFill>
              </a:rPr>
              <a:t>Set 2</a:t>
            </a:r>
            <a:endParaRPr lang="zh-TW" altLang="en-US">
              <a:solidFill>
                <a:srgbClr val="FF0000"/>
              </a:solidFill>
            </a:endParaRPr>
          </a:p>
        </p:txBody>
      </p:sp>
      <p:pic>
        <p:nvPicPr>
          <p:cNvPr id="105477" name="Picture 2" descr="C:\Users\USER\Documents\figb15.jpg"/>
          <p:cNvPicPr>
            <a:picLocks noChangeAspect="1" noChangeArrowheads="1"/>
          </p:cNvPicPr>
          <p:nvPr/>
        </p:nvPicPr>
        <p:blipFill>
          <a:blip r:embed="rId2"/>
          <a:srcRect/>
          <a:stretch>
            <a:fillRect/>
          </a:stretch>
        </p:blipFill>
        <p:spPr bwMode="auto">
          <a:xfrm>
            <a:off x="0" y="2000250"/>
            <a:ext cx="2892425" cy="1812925"/>
          </a:xfrm>
          <a:prstGeom prst="rect">
            <a:avLst/>
          </a:prstGeom>
          <a:noFill/>
          <a:ln w="9525">
            <a:noFill/>
            <a:miter lim="800000"/>
            <a:headEnd/>
            <a:tailEnd/>
          </a:ln>
        </p:spPr>
      </p:pic>
      <p:pic>
        <p:nvPicPr>
          <p:cNvPr id="105478" name="Picture 3" descr="C:\Users\USER\Documents\figb25.jpg"/>
          <p:cNvPicPr>
            <a:picLocks noChangeAspect="1" noChangeArrowheads="1"/>
          </p:cNvPicPr>
          <p:nvPr/>
        </p:nvPicPr>
        <p:blipFill>
          <a:blip r:embed="rId3"/>
          <a:srcRect/>
          <a:stretch>
            <a:fillRect/>
          </a:stretch>
        </p:blipFill>
        <p:spPr bwMode="auto">
          <a:xfrm>
            <a:off x="3143250" y="2071688"/>
            <a:ext cx="2868613" cy="1797050"/>
          </a:xfrm>
          <a:prstGeom prst="rect">
            <a:avLst/>
          </a:prstGeom>
          <a:noFill/>
          <a:ln w="9525">
            <a:noFill/>
            <a:miter lim="800000"/>
            <a:headEnd/>
            <a:tailEnd/>
          </a:ln>
        </p:spPr>
      </p:pic>
      <p:pic>
        <p:nvPicPr>
          <p:cNvPr id="105479" name="Picture 4" descr="C:\Users\USER\Documents\figb35.jpg"/>
          <p:cNvPicPr>
            <a:picLocks noChangeAspect="1" noChangeArrowheads="1"/>
          </p:cNvPicPr>
          <p:nvPr/>
        </p:nvPicPr>
        <p:blipFill>
          <a:blip r:embed="rId4"/>
          <a:srcRect/>
          <a:stretch>
            <a:fillRect/>
          </a:stretch>
        </p:blipFill>
        <p:spPr bwMode="auto">
          <a:xfrm>
            <a:off x="5929313" y="2000250"/>
            <a:ext cx="2998787" cy="1871663"/>
          </a:xfrm>
          <a:prstGeom prst="rect">
            <a:avLst/>
          </a:prstGeom>
          <a:noFill/>
          <a:ln w="9525">
            <a:noFill/>
            <a:miter lim="800000"/>
            <a:headEnd/>
            <a:tailEnd/>
          </a:ln>
        </p:spPr>
      </p:pic>
      <p:pic>
        <p:nvPicPr>
          <p:cNvPr id="105480" name="Picture 8" descr="C:\Users\USER\Documents\figb15.jpg"/>
          <p:cNvPicPr>
            <a:picLocks noChangeAspect="1" noChangeArrowheads="1"/>
          </p:cNvPicPr>
          <p:nvPr/>
        </p:nvPicPr>
        <p:blipFill>
          <a:blip r:embed="rId5"/>
          <a:srcRect/>
          <a:stretch>
            <a:fillRect/>
          </a:stretch>
        </p:blipFill>
        <p:spPr bwMode="auto">
          <a:xfrm>
            <a:off x="142875" y="4286250"/>
            <a:ext cx="2679700" cy="1785938"/>
          </a:xfrm>
          <a:prstGeom prst="rect">
            <a:avLst/>
          </a:prstGeom>
          <a:noFill/>
          <a:ln w="9525">
            <a:noFill/>
            <a:miter lim="800000"/>
            <a:headEnd/>
            <a:tailEnd/>
          </a:ln>
        </p:spPr>
      </p:pic>
      <p:pic>
        <p:nvPicPr>
          <p:cNvPr id="105481" name="Picture 9" descr="C:\Users\USER\Documents\figb25.jpg"/>
          <p:cNvPicPr>
            <a:picLocks noChangeAspect="1" noChangeArrowheads="1"/>
          </p:cNvPicPr>
          <p:nvPr/>
        </p:nvPicPr>
        <p:blipFill>
          <a:blip r:embed="rId6"/>
          <a:srcRect/>
          <a:stretch>
            <a:fillRect/>
          </a:stretch>
        </p:blipFill>
        <p:spPr bwMode="auto">
          <a:xfrm>
            <a:off x="2857500" y="4286250"/>
            <a:ext cx="3230563" cy="2024063"/>
          </a:xfrm>
          <a:prstGeom prst="rect">
            <a:avLst/>
          </a:prstGeom>
          <a:noFill/>
          <a:ln w="9525">
            <a:noFill/>
            <a:miter lim="800000"/>
            <a:headEnd/>
            <a:tailEnd/>
          </a:ln>
        </p:spPr>
      </p:pic>
      <p:pic>
        <p:nvPicPr>
          <p:cNvPr id="105482" name="Picture 10" descr="C:\Users\USER\Documents\figb35.jpg"/>
          <p:cNvPicPr>
            <a:picLocks noChangeAspect="1" noChangeArrowheads="1"/>
          </p:cNvPicPr>
          <p:nvPr/>
        </p:nvPicPr>
        <p:blipFill>
          <a:blip r:embed="rId7"/>
          <a:srcRect/>
          <a:stretch>
            <a:fillRect/>
          </a:stretch>
        </p:blipFill>
        <p:spPr bwMode="auto">
          <a:xfrm>
            <a:off x="6100763" y="4429125"/>
            <a:ext cx="2860675" cy="1785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p:nvPr>
        </p:nvSpPr>
        <p:spPr>
          <a:xfrm>
            <a:off x="1214438" y="-285750"/>
            <a:ext cx="7793037" cy="1462088"/>
          </a:xfrm>
        </p:spPr>
        <p:txBody>
          <a:bodyPr/>
          <a:lstStyle/>
          <a:p>
            <a:r>
              <a:rPr lang="en-US" altLang="zh-TW" smtClean="0"/>
              <a:t>Z1 is fixed at 0.5</a:t>
            </a:r>
            <a:endParaRPr lang="zh-TW" altLang="en-US" smtClean="0"/>
          </a:p>
        </p:txBody>
      </p:sp>
      <p:sp>
        <p:nvSpPr>
          <p:cNvPr id="106499" name="文字方塊 2"/>
          <p:cNvSpPr txBox="1">
            <a:spLocks noChangeArrowheads="1"/>
          </p:cNvSpPr>
          <p:nvPr/>
        </p:nvSpPr>
        <p:spPr bwMode="auto">
          <a:xfrm>
            <a:off x="0" y="1268413"/>
            <a:ext cx="9144000" cy="369887"/>
          </a:xfrm>
          <a:prstGeom prst="rect">
            <a:avLst/>
          </a:prstGeom>
          <a:noFill/>
          <a:ln w="9525">
            <a:noFill/>
            <a:miter lim="800000"/>
            <a:headEnd/>
            <a:tailEnd/>
          </a:ln>
        </p:spPr>
        <p:txBody>
          <a:bodyPr>
            <a:spAutoFit/>
          </a:bodyPr>
          <a:lstStyle/>
          <a:p>
            <a:pPr algn="ctr"/>
            <a:r>
              <a:rPr lang="en-US" altLang="zh-TW">
                <a:solidFill>
                  <a:srgbClr val="FF0000"/>
                </a:solidFill>
              </a:rPr>
              <a:t>Set 1</a:t>
            </a:r>
            <a:endParaRPr lang="zh-TW" altLang="en-US">
              <a:solidFill>
                <a:srgbClr val="FF0000"/>
              </a:solidFill>
            </a:endParaRPr>
          </a:p>
        </p:txBody>
      </p:sp>
      <p:sp>
        <p:nvSpPr>
          <p:cNvPr id="106500" name="文字方塊 3"/>
          <p:cNvSpPr txBox="1">
            <a:spLocks noChangeArrowheads="1"/>
          </p:cNvSpPr>
          <p:nvPr/>
        </p:nvSpPr>
        <p:spPr bwMode="auto">
          <a:xfrm>
            <a:off x="0" y="4076700"/>
            <a:ext cx="9144000" cy="369888"/>
          </a:xfrm>
          <a:prstGeom prst="rect">
            <a:avLst/>
          </a:prstGeom>
          <a:noFill/>
          <a:ln w="9525">
            <a:noFill/>
            <a:miter lim="800000"/>
            <a:headEnd/>
            <a:tailEnd/>
          </a:ln>
        </p:spPr>
        <p:txBody>
          <a:bodyPr>
            <a:spAutoFit/>
          </a:bodyPr>
          <a:lstStyle/>
          <a:p>
            <a:pPr algn="ctr"/>
            <a:r>
              <a:rPr lang="en-US" altLang="zh-TW">
                <a:solidFill>
                  <a:srgbClr val="FF0000"/>
                </a:solidFill>
              </a:rPr>
              <a:t>Set 2</a:t>
            </a:r>
            <a:endParaRPr lang="zh-TW" altLang="en-US">
              <a:solidFill>
                <a:srgbClr val="FF0000"/>
              </a:solidFill>
            </a:endParaRPr>
          </a:p>
        </p:txBody>
      </p:sp>
      <p:pic>
        <p:nvPicPr>
          <p:cNvPr id="106501" name="Picture 2" descr="C:\Users\USER\Documents\figc15.jpg"/>
          <p:cNvPicPr>
            <a:picLocks noChangeAspect="1" noChangeArrowheads="1"/>
          </p:cNvPicPr>
          <p:nvPr/>
        </p:nvPicPr>
        <p:blipFill>
          <a:blip r:embed="rId2"/>
          <a:srcRect/>
          <a:stretch>
            <a:fillRect/>
          </a:stretch>
        </p:blipFill>
        <p:spPr bwMode="auto">
          <a:xfrm>
            <a:off x="0" y="2214563"/>
            <a:ext cx="2690813" cy="1679575"/>
          </a:xfrm>
          <a:prstGeom prst="rect">
            <a:avLst/>
          </a:prstGeom>
          <a:noFill/>
          <a:ln w="9525">
            <a:noFill/>
            <a:miter lim="800000"/>
            <a:headEnd/>
            <a:tailEnd/>
          </a:ln>
        </p:spPr>
      </p:pic>
      <p:pic>
        <p:nvPicPr>
          <p:cNvPr id="106502" name="Picture 3" descr="C:\Users\USER\Documents\figc25.jpg"/>
          <p:cNvPicPr>
            <a:picLocks noChangeAspect="1" noChangeArrowheads="1"/>
          </p:cNvPicPr>
          <p:nvPr/>
        </p:nvPicPr>
        <p:blipFill>
          <a:blip r:embed="rId3"/>
          <a:srcRect/>
          <a:stretch>
            <a:fillRect/>
          </a:stretch>
        </p:blipFill>
        <p:spPr bwMode="auto">
          <a:xfrm>
            <a:off x="2714625" y="2071688"/>
            <a:ext cx="3357563" cy="2103437"/>
          </a:xfrm>
          <a:prstGeom prst="rect">
            <a:avLst/>
          </a:prstGeom>
          <a:noFill/>
          <a:ln w="9525">
            <a:noFill/>
            <a:miter lim="800000"/>
            <a:headEnd/>
            <a:tailEnd/>
          </a:ln>
        </p:spPr>
      </p:pic>
      <p:pic>
        <p:nvPicPr>
          <p:cNvPr id="106503" name="Picture 4" descr="C:\Users\USER\Documents\figc35.jpg"/>
          <p:cNvPicPr>
            <a:picLocks noChangeAspect="1" noChangeArrowheads="1"/>
          </p:cNvPicPr>
          <p:nvPr/>
        </p:nvPicPr>
        <p:blipFill>
          <a:blip r:embed="rId4"/>
          <a:srcRect/>
          <a:stretch>
            <a:fillRect/>
          </a:stretch>
        </p:blipFill>
        <p:spPr bwMode="auto">
          <a:xfrm>
            <a:off x="6072188" y="2143125"/>
            <a:ext cx="2928937" cy="2000250"/>
          </a:xfrm>
          <a:prstGeom prst="rect">
            <a:avLst/>
          </a:prstGeom>
          <a:noFill/>
          <a:ln w="9525">
            <a:noFill/>
            <a:miter lim="800000"/>
            <a:headEnd/>
            <a:tailEnd/>
          </a:ln>
        </p:spPr>
      </p:pic>
      <p:pic>
        <p:nvPicPr>
          <p:cNvPr id="106504" name="Picture 8" descr="C:\Users\USER\Documents\figc15.jpg"/>
          <p:cNvPicPr>
            <a:picLocks noChangeAspect="1" noChangeArrowheads="1"/>
          </p:cNvPicPr>
          <p:nvPr/>
        </p:nvPicPr>
        <p:blipFill>
          <a:blip r:embed="rId5"/>
          <a:srcRect/>
          <a:stretch>
            <a:fillRect/>
          </a:stretch>
        </p:blipFill>
        <p:spPr bwMode="auto">
          <a:xfrm>
            <a:off x="0" y="4500563"/>
            <a:ext cx="2752725" cy="1785937"/>
          </a:xfrm>
          <a:prstGeom prst="rect">
            <a:avLst/>
          </a:prstGeom>
          <a:noFill/>
          <a:ln w="9525">
            <a:noFill/>
            <a:miter lim="800000"/>
            <a:headEnd/>
            <a:tailEnd/>
          </a:ln>
        </p:spPr>
      </p:pic>
      <p:pic>
        <p:nvPicPr>
          <p:cNvPr id="106505" name="Picture 9" descr="C:\Users\USER\Documents\figc25.jpg"/>
          <p:cNvPicPr>
            <a:picLocks noChangeAspect="1" noChangeArrowheads="1"/>
          </p:cNvPicPr>
          <p:nvPr/>
        </p:nvPicPr>
        <p:blipFill>
          <a:blip r:embed="rId6"/>
          <a:srcRect/>
          <a:stretch>
            <a:fillRect/>
          </a:stretch>
        </p:blipFill>
        <p:spPr bwMode="auto">
          <a:xfrm>
            <a:off x="2786063" y="4429125"/>
            <a:ext cx="3230562" cy="2024063"/>
          </a:xfrm>
          <a:prstGeom prst="rect">
            <a:avLst/>
          </a:prstGeom>
          <a:noFill/>
          <a:ln w="9525">
            <a:noFill/>
            <a:miter lim="800000"/>
            <a:headEnd/>
            <a:tailEnd/>
          </a:ln>
        </p:spPr>
      </p:pic>
      <p:pic>
        <p:nvPicPr>
          <p:cNvPr id="106506" name="Picture 10" descr="C:\Users\USER\Documents\figc35.jpg"/>
          <p:cNvPicPr>
            <a:picLocks noChangeAspect="1" noChangeArrowheads="1"/>
          </p:cNvPicPr>
          <p:nvPr/>
        </p:nvPicPr>
        <p:blipFill>
          <a:blip r:embed="rId7"/>
          <a:srcRect/>
          <a:stretch>
            <a:fillRect/>
          </a:stretch>
        </p:blipFill>
        <p:spPr bwMode="auto">
          <a:xfrm>
            <a:off x="6143625" y="4500563"/>
            <a:ext cx="2555875" cy="185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Summary</a:t>
            </a:r>
            <a:endParaRPr lang="zh-TW" altLang="en-US" dirty="0"/>
          </a:p>
        </p:txBody>
      </p:sp>
      <p:sp>
        <p:nvSpPr>
          <p:cNvPr id="3" name="內容版面配置區 2"/>
          <p:cNvSpPr>
            <a:spLocks noGrp="1"/>
          </p:cNvSpPr>
          <p:nvPr>
            <p:ph idx="1"/>
          </p:nvPr>
        </p:nvSpPr>
        <p:spPr>
          <a:xfrm>
            <a:off x="928662" y="2143116"/>
            <a:ext cx="7772400" cy="4114800"/>
          </a:xfrm>
        </p:spPr>
        <p:txBody>
          <a:bodyPr/>
          <a:lstStyle/>
          <a:p>
            <a:r>
              <a:rPr lang="en-US" altLang="zh-TW" dirty="0" smtClean="0"/>
              <a:t>DSS17 is not as good as they claimed?</a:t>
            </a:r>
          </a:p>
          <a:p>
            <a:r>
              <a:rPr lang="en-US" altLang="zh-TW" dirty="0" smtClean="0"/>
              <a:t>Can one extract FFs from the current SIDIS data?</a:t>
            </a:r>
          </a:p>
          <a:p>
            <a:r>
              <a:rPr lang="en-US" altLang="zh-TW" dirty="0" smtClean="0"/>
              <a:t>Attempt to make reasonable estimate of dihadron FFs.</a:t>
            </a:r>
          </a:p>
          <a:p>
            <a:r>
              <a:rPr lang="en-US" altLang="zh-TW" dirty="0" smtClean="0"/>
              <a:t>Continue to work on the extended FFs with inverted jet </a:t>
            </a:r>
            <a:r>
              <a:rPr lang="en-US" altLang="zh-TW" dirty="0" err="1" smtClean="0"/>
              <a:t>algoritham</a:t>
            </a:r>
            <a:r>
              <a:rPr lang="en-US" altLang="zh-TW" dirty="0" smtClean="0"/>
              <a:t>?</a:t>
            </a:r>
            <a:endParaRPr lang="zh-TW"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COMPASS and HERMES</a:t>
            </a:r>
            <a:endParaRPr lang="zh-TW" altLang="en-US" dirty="0"/>
          </a:p>
        </p:txBody>
      </p:sp>
      <p:pic>
        <p:nvPicPr>
          <p:cNvPr id="219138" name="Picture 2"/>
          <p:cNvPicPr>
            <a:picLocks noGrp="1" noChangeAspect="1" noChangeArrowheads="1"/>
          </p:cNvPicPr>
          <p:nvPr>
            <p:ph idx="1"/>
          </p:nvPr>
        </p:nvPicPr>
        <p:blipFill>
          <a:blip r:embed="rId2"/>
          <a:srcRect/>
          <a:stretch>
            <a:fillRect/>
          </a:stretch>
        </p:blipFill>
        <p:spPr bwMode="auto">
          <a:xfrm>
            <a:off x="357158" y="2000240"/>
            <a:ext cx="5414211" cy="4114800"/>
          </a:xfrm>
          <a:prstGeom prst="rect">
            <a:avLst/>
          </a:prstGeom>
          <a:noFill/>
          <a:ln w="9525">
            <a:noFill/>
            <a:miter lim="800000"/>
            <a:headEnd/>
            <a:tailEnd/>
          </a:ln>
          <a:effectLst/>
        </p:spPr>
      </p:pic>
      <p:sp>
        <p:nvSpPr>
          <p:cNvPr id="4" name="文字方塊 3"/>
          <p:cNvSpPr txBox="1"/>
          <p:nvPr/>
        </p:nvSpPr>
        <p:spPr>
          <a:xfrm>
            <a:off x="5500694" y="2428868"/>
            <a:ext cx="3185487" cy="646331"/>
          </a:xfrm>
          <a:prstGeom prst="rect">
            <a:avLst/>
          </a:prstGeom>
          <a:noFill/>
        </p:spPr>
        <p:txBody>
          <a:bodyPr wrap="none" rtlCol="0">
            <a:spAutoFit/>
          </a:bodyPr>
          <a:lstStyle/>
          <a:p>
            <a:r>
              <a:rPr lang="en-US" altLang="zh-TW" dirty="0" smtClean="0"/>
              <a:t>The data pointes are taken at</a:t>
            </a:r>
          </a:p>
          <a:p>
            <a:r>
              <a:rPr lang="en-US" altLang="zh-TW" dirty="0" smtClean="0"/>
              <a:t>Different Q</a:t>
            </a:r>
            <a:r>
              <a:rPr lang="en-US" altLang="zh-TW" baseline="30000" dirty="0" smtClean="0"/>
              <a:t>2</a:t>
            </a:r>
            <a:r>
              <a:rPr lang="en-US" altLang="zh-TW" dirty="0" smtClean="0"/>
              <a:t> values.</a:t>
            </a:r>
            <a:endParaRPr lang="zh-TW"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COMPASS and HERMES</a:t>
            </a:r>
            <a:endParaRPr lang="zh-TW" altLang="en-US" dirty="0"/>
          </a:p>
        </p:txBody>
      </p:sp>
      <p:pic>
        <p:nvPicPr>
          <p:cNvPr id="220162" name="Picture 2"/>
          <p:cNvPicPr>
            <a:picLocks noGrp="1" noChangeAspect="1" noChangeArrowheads="1"/>
          </p:cNvPicPr>
          <p:nvPr>
            <p:ph idx="1"/>
          </p:nvPr>
        </p:nvPicPr>
        <p:blipFill>
          <a:blip r:embed="rId2"/>
          <a:srcRect/>
          <a:stretch>
            <a:fillRect/>
          </a:stretch>
        </p:blipFill>
        <p:spPr bwMode="auto">
          <a:xfrm>
            <a:off x="1714480" y="2071678"/>
            <a:ext cx="5501592" cy="41148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TW" altLang="en-US" sz="1800" b="0" i="0" u="none" strike="noStrike" cap="none" normalizeH="0" baseline="0" smtClean="0">
            <a:ln>
              <a:noFill/>
            </a:ln>
            <a:solidFill>
              <a:srgbClr val="009900"/>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TW" altLang="en-US" sz="1800" b="0" i="0" u="none" strike="noStrike" cap="none" normalizeH="0" baseline="0" smtClean="0">
            <a:ln>
              <a:noFill/>
            </a:ln>
            <a:solidFill>
              <a:srgbClr val="009900"/>
            </a:solidFill>
            <a:effectLst/>
            <a:latin typeface="Arial" charset="0"/>
            <a:ea typeface="新細明體" pitchFamily="18" charset="-12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4193</TotalTime>
  <Words>862</Words>
  <Application>Microsoft Office PowerPoint</Application>
  <PresentationFormat>如螢幕大小 (4:3)</PresentationFormat>
  <Paragraphs>175</Paragraphs>
  <Slides>73</Slides>
  <Notes>0</Notes>
  <HiddenSlides>0</HiddenSlides>
  <MMClips>0</MMClips>
  <ScaleCrop>false</ScaleCrop>
  <HeadingPairs>
    <vt:vector size="4" baseType="variant">
      <vt:variant>
        <vt:lpstr>佈景主題</vt:lpstr>
      </vt:variant>
      <vt:variant>
        <vt:i4>1</vt:i4>
      </vt:variant>
      <vt:variant>
        <vt:lpstr>投影片標題</vt:lpstr>
      </vt:variant>
      <vt:variant>
        <vt:i4>73</vt:i4>
      </vt:variant>
    </vt:vector>
  </HeadingPairs>
  <TitlesOfParts>
    <vt:vector size="74" baseType="lpstr">
      <vt:lpstr>Blends</vt:lpstr>
      <vt:lpstr>Progress report: SIDIS and Fragmentation functions</vt:lpstr>
      <vt:lpstr>My recent work</vt:lpstr>
      <vt:lpstr>How to extract Fragmentation functions?</vt:lpstr>
      <vt:lpstr>投影片 4</vt:lpstr>
      <vt:lpstr>SIDIS off deuteron target</vt:lpstr>
      <vt:lpstr>SIDIS using deuteron target</vt:lpstr>
      <vt:lpstr>SIDIS using deuteron target</vt:lpstr>
      <vt:lpstr>COMPASS and HERMES</vt:lpstr>
      <vt:lpstr>COMPASS and HERMES</vt:lpstr>
      <vt:lpstr>NLO fitting </vt:lpstr>
      <vt:lpstr>DSS 2017 fragmentation functions</vt:lpstr>
      <vt:lpstr>DSS 2017 fragmentation functions</vt:lpstr>
      <vt:lpstr>DSS 2017 fragmentation functions</vt:lpstr>
      <vt:lpstr>DSS 2017 fragmentation functions</vt:lpstr>
      <vt:lpstr>DSS 2017 fragmentation functions</vt:lpstr>
      <vt:lpstr>DSS 2017 fragmentation functions</vt:lpstr>
      <vt:lpstr>Test of DSS17 at HERMES and COMPASS kinematics </vt:lpstr>
      <vt:lpstr>Test of DSS17 at HERMES and COMPASS kinematics </vt:lpstr>
      <vt:lpstr>Kaon multiplicity </vt:lpstr>
      <vt:lpstr>Check HERMES data K^+</vt:lpstr>
      <vt:lpstr>Check HERMES data K-</vt:lpstr>
      <vt:lpstr>Log to Log &amp; Linear to Linear: </vt:lpstr>
      <vt:lpstr>投影片 23</vt:lpstr>
      <vt:lpstr> </vt:lpstr>
      <vt:lpstr>Elementary Fragmentation Functions</vt:lpstr>
      <vt:lpstr>From elementary FFs to SiFFs</vt:lpstr>
      <vt:lpstr>投影片 27</vt:lpstr>
      <vt:lpstr>Relations between FFs</vt:lpstr>
      <vt:lpstr>QCD evolution </vt:lpstr>
      <vt:lpstr>favoured Pion Fragmentation Functions</vt:lpstr>
      <vt:lpstr>favoured Kaon Fragmentation Functions</vt:lpstr>
      <vt:lpstr>Disfavoured pion fragmentation functions</vt:lpstr>
      <vt:lpstr>Disfavored pion fragmentation functions</vt:lpstr>
      <vt:lpstr>Disfavoured Kaon Fragmentation Functions</vt:lpstr>
      <vt:lpstr>Disfavoured Kaon Fragmentation Functions</vt:lpstr>
      <vt:lpstr>How to calculate di-hadron FFs?</vt:lpstr>
      <vt:lpstr>Inclusion of vector mesons</vt:lpstr>
      <vt:lpstr>Invert the jet algorithm ?</vt:lpstr>
      <vt:lpstr>投影片 39</vt:lpstr>
      <vt:lpstr>But it is not a easy task as thought…..</vt:lpstr>
      <vt:lpstr>How to solve this problems?</vt:lpstr>
      <vt:lpstr>  Isospin symmetry</vt:lpstr>
      <vt:lpstr>Step 1</vt:lpstr>
      <vt:lpstr>Step 2</vt:lpstr>
      <vt:lpstr>Step 3</vt:lpstr>
      <vt:lpstr>Step 4</vt:lpstr>
      <vt:lpstr>Step 5</vt:lpstr>
      <vt:lpstr>Step 6</vt:lpstr>
      <vt:lpstr>Our result based on DSS07</vt:lpstr>
      <vt:lpstr>Our result based on DSS07</vt:lpstr>
      <vt:lpstr>Modifications</vt:lpstr>
      <vt:lpstr>Our result of elementary FFs</vt:lpstr>
      <vt:lpstr>Our result from DSS07</vt:lpstr>
      <vt:lpstr>Di-Hadron FFs at 1 GeV^2</vt:lpstr>
      <vt:lpstr>Di-Hadron FFs at 1 GeV^2</vt:lpstr>
      <vt:lpstr>Di-Hadron FFs at 1 GeV^2</vt:lpstr>
      <vt:lpstr>投影片 57</vt:lpstr>
      <vt:lpstr>Di-Hadron FFs at 1 GeV^2</vt:lpstr>
      <vt:lpstr>Di-Hadron FFs at 1 GeV^2</vt:lpstr>
      <vt:lpstr>Di-Hadron FFs at 1 GeV^2</vt:lpstr>
      <vt:lpstr>Our result from DSS17</vt:lpstr>
      <vt:lpstr>Di-Hadron FFs at 1 GeV^2</vt:lpstr>
      <vt:lpstr>Di-Hadron FFs at 1 GeV^2</vt:lpstr>
      <vt:lpstr>Di-Hadron FFs at 1 GeV^2</vt:lpstr>
      <vt:lpstr>Single FFs for DSS17</vt:lpstr>
      <vt:lpstr>Single FFs for DSS17</vt:lpstr>
      <vt:lpstr>Z1 is fixed at 0.2</vt:lpstr>
      <vt:lpstr>Z1 is fixed at 0.2</vt:lpstr>
      <vt:lpstr>Z1 is fixed at 0.2</vt:lpstr>
      <vt:lpstr>Z1 is fixed at 0.5</vt:lpstr>
      <vt:lpstr>Z1 is fixed at 0.5</vt:lpstr>
      <vt:lpstr>Z1 is fixed at 0.5</vt:lpstr>
      <vt:lpstr>Summary</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有效場論 Effective Field Theory</dc:title>
  <dc:creator>SuperXP</dc:creator>
  <cp:lastModifiedBy>CW</cp:lastModifiedBy>
  <cp:revision>291</cp:revision>
  <dcterms:created xsi:type="dcterms:W3CDTF">2006-02-25T08:42:55Z</dcterms:created>
  <dcterms:modified xsi:type="dcterms:W3CDTF">2018-03-15T16:50:38Z</dcterms:modified>
</cp:coreProperties>
</file>