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7" r:id="rId3"/>
    <p:sldId id="290" r:id="rId4"/>
    <p:sldId id="268" r:id="rId5"/>
    <p:sldId id="257" r:id="rId6"/>
    <p:sldId id="291" r:id="rId7"/>
    <p:sldId id="261" r:id="rId8"/>
    <p:sldId id="265" r:id="rId9"/>
    <p:sldId id="293" r:id="rId10"/>
    <p:sldId id="295" r:id="rId11"/>
    <p:sldId id="296" r:id="rId12"/>
    <p:sldId id="321" r:id="rId13"/>
    <p:sldId id="318" r:id="rId14"/>
    <p:sldId id="308" r:id="rId15"/>
    <p:sldId id="309" r:id="rId16"/>
    <p:sldId id="266" r:id="rId17"/>
    <p:sldId id="292" r:id="rId18"/>
    <p:sldId id="267" r:id="rId19"/>
    <p:sldId id="315" r:id="rId20"/>
    <p:sldId id="269" r:id="rId21"/>
    <p:sldId id="270" r:id="rId22"/>
    <p:sldId id="314" r:id="rId23"/>
    <p:sldId id="313" r:id="rId24"/>
    <p:sldId id="272" r:id="rId25"/>
    <p:sldId id="322" r:id="rId26"/>
    <p:sldId id="311" r:id="rId27"/>
    <p:sldId id="279" r:id="rId28"/>
    <p:sldId id="325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F631"/>
    <a:srgbClr val="F814FD"/>
    <a:srgbClr val="1B1BF1"/>
    <a:srgbClr val="E9FA12"/>
    <a:srgbClr val="1AF21A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37141-EB0D-4EE0-8E28-223D5CD044C3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3494-D1FD-4AF3-A5E8-8B53988A7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19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8E80-7F3A-4472-BAB4-D79DA384D5F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5044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998A-E318-4EC6-AC3A-D86F6FAD1C4B}" type="datetimeFigureOut">
              <a:rPr lang="zh-TW" altLang="en-US" smtClean="0"/>
              <a:pPr/>
              <a:t>2018/3/19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10C3-B1FF-4D24-B348-A70DA71C64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692696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C00000"/>
                </a:solidFill>
              </a:rPr>
              <a:t>Exclusive </a:t>
            </a:r>
            <a:r>
              <a:rPr lang="en-US" altLang="zh-TW" sz="4000" b="1" dirty="0" err="1" smtClean="0">
                <a:solidFill>
                  <a:srgbClr val="C00000"/>
                </a:solidFill>
              </a:rPr>
              <a:t>e+e</a:t>
            </a:r>
            <a:r>
              <a:rPr lang="en-US" altLang="zh-TW" sz="4000" b="1" dirty="0" smtClean="0">
                <a:solidFill>
                  <a:srgbClr val="C00000"/>
                </a:solidFill>
              </a:rPr>
              <a:t>- </a:t>
            </a:r>
            <a:r>
              <a:rPr lang="en-US" altLang="zh-TW" sz="4000" b="1" dirty="0" smtClean="0">
                <a:solidFill>
                  <a:srgbClr val="C00000"/>
                </a:solidFill>
                <a:sym typeface="Wingdings" pitchFamily="2" charset="2"/>
              </a:rPr>
              <a:t> D   X processes</a:t>
            </a:r>
          </a:p>
          <a:p>
            <a:r>
              <a:rPr lang="en-US" altLang="zh-TW" sz="4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altLang="zh-TW" sz="3200" dirty="0" smtClean="0">
                <a:sym typeface="Wingdings" pitchFamily="2" charset="2"/>
              </a:rPr>
              <a:t>as a probe to understand particle creation</a:t>
            </a:r>
          </a:p>
          <a:p>
            <a:pPr algn="ctr"/>
            <a:endParaRPr lang="en-US" altLang="zh-TW" sz="4000" dirty="0">
              <a:sym typeface="Wingdings" pitchFamily="2" charset="2"/>
            </a:endParaRPr>
          </a:p>
          <a:p>
            <a:pPr algn="ctr"/>
            <a:endParaRPr lang="en-US" altLang="zh-TW" sz="3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ctr"/>
            <a:endParaRPr lang="en-US" altLang="zh-TW" sz="3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ctr"/>
            <a:endParaRPr lang="en-US" altLang="zh-TW" sz="3600" dirty="0">
              <a:solidFill>
                <a:srgbClr val="0070C0"/>
              </a:solidFill>
              <a:sym typeface="Wingdings" pitchFamily="2" charset="2"/>
            </a:endParaRPr>
          </a:p>
          <a:p>
            <a:pPr marL="742950" indent="-742950" algn="ctr"/>
            <a:r>
              <a:rPr lang="en-US" altLang="zh-TW" sz="3600" dirty="0" err="1" smtClean="0">
                <a:solidFill>
                  <a:srgbClr val="0070C0"/>
                </a:solidFill>
                <a:sym typeface="Wingdings" pitchFamily="2" charset="2"/>
              </a:rPr>
              <a:t>A.Chen</a:t>
            </a:r>
            <a:endParaRPr lang="en-US" altLang="zh-TW" sz="3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742950" indent="-742950" algn="ctr"/>
            <a:r>
              <a:rPr lang="en-US" altLang="zh-TW" sz="3600" dirty="0" smtClean="0">
                <a:solidFill>
                  <a:srgbClr val="0070C0"/>
                </a:solidFill>
                <a:sym typeface="Wingdings" pitchFamily="2" charset="2"/>
              </a:rPr>
              <a:t>National Central University</a:t>
            </a:r>
          </a:p>
          <a:p>
            <a:pPr marL="742950" indent="-742950" algn="ctr"/>
            <a:r>
              <a:rPr lang="en-US" altLang="zh-TW" sz="3600" dirty="0" smtClean="0">
                <a:solidFill>
                  <a:srgbClr val="0070C0"/>
                </a:solidFill>
                <a:sym typeface="Wingdings" pitchFamily="2" charset="2"/>
              </a:rPr>
              <a:t>2018.03.16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692696"/>
            <a:ext cx="360040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3384376" cy="26676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510" y="260648"/>
            <a:ext cx="4131564" cy="31683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89040"/>
            <a:ext cx="3619463" cy="28529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722025"/>
            <a:ext cx="3870913" cy="3135975"/>
          </a:xfrm>
          <a:prstGeom prst="rect">
            <a:avLst/>
          </a:prstGeom>
        </p:spPr>
      </p:pic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4312" y="448148"/>
            <a:ext cx="2447925" cy="385170"/>
          </a:xfrm>
          <a:prstGeom prst="rect">
            <a:avLst/>
          </a:prstGeom>
          <a:blipFill>
            <a:blip r:embed="rId6" cstate="print"/>
            <a:stretch>
              <a:fillRect t="-4762" b="-25397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932040" y="5486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M(D0,</a:t>
            </a:r>
            <a:r>
              <a:rPr lang="el-GR" altLang="zh-TW" sz="2400" dirty="0" smtClean="0">
                <a:solidFill>
                  <a:srgbClr val="0070C0"/>
                </a:solidFill>
              </a:rPr>
              <a:t>π</a:t>
            </a:r>
            <a:r>
              <a:rPr lang="en-US" altLang="zh-TW" sz="2400" dirty="0" smtClean="0">
                <a:solidFill>
                  <a:srgbClr val="0070C0"/>
                </a:solidFill>
              </a:rPr>
              <a:t>)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012160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M(D*,</a:t>
            </a:r>
            <a:r>
              <a:rPr lang="el-GR" altLang="zh-TW" sz="2400" dirty="0" smtClean="0">
                <a:solidFill>
                  <a:srgbClr val="0070C0"/>
                </a:solidFill>
              </a:rPr>
              <a:t>π</a:t>
            </a:r>
            <a:r>
              <a:rPr lang="en-US" altLang="zh-TW" sz="2400" dirty="0" smtClean="0">
                <a:solidFill>
                  <a:srgbClr val="0070C0"/>
                </a:solidFill>
              </a:rPr>
              <a:t>)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79712" y="1196752"/>
            <a:ext cx="1800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M(D0,</a:t>
            </a:r>
            <a:r>
              <a:rPr lang="el-GR" altLang="zh-TW" sz="2400" dirty="0" smtClean="0">
                <a:solidFill>
                  <a:srgbClr val="C00000"/>
                </a:solidFill>
              </a:rPr>
              <a:t>π</a:t>
            </a:r>
            <a:r>
              <a:rPr lang="en-US" altLang="zh-TW" sz="2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Resonances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2010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2420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2460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2750?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195736" y="407707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M(D*,</a:t>
            </a:r>
            <a:r>
              <a:rPr lang="el-GR" altLang="zh-TW" sz="2400" dirty="0" smtClean="0">
                <a:solidFill>
                  <a:srgbClr val="C00000"/>
                </a:solidFill>
              </a:rPr>
              <a:t>π</a:t>
            </a:r>
            <a:r>
              <a:rPr lang="en-US" altLang="zh-TW" sz="24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2420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2460</a:t>
            </a:r>
          </a:p>
          <a:p>
            <a:r>
              <a:rPr lang="en-US" altLang="zh-TW" sz="1600" dirty="0" smtClean="0">
                <a:solidFill>
                  <a:srgbClr val="0070C0"/>
                </a:solidFill>
              </a:rPr>
              <a:t>2740?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87238"/>
            <a:ext cx="3744416" cy="42538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80728"/>
            <a:ext cx="3528392" cy="3933623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3267472" y="1631358"/>
            <a:ext cx="3048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>
            <a:stCxn id="4" idx="0"/>
          </p:cNvCxnSpPr>
          <p:nvPr/>
        </p:nvCxnSpPr>
        <p:spPr>
          <a:xfrm flipV="1">
            <a:off x="3419872" y="836712"/>
            <a:ext cx="395288" cy="794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4312" y="448148"/>
            <a:ext cx="2447925" cy="385170"/>
          </a:xfrm>
          <a:prstGeom prst="rect">
            <a:avLst/>
          </a:prstGeom>
          <a:blipFill>
            <a:blip r:embed="rId4" cstate="print"/>
            <a:stretch>
              <a:fillRect t="-4762" b="-25397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779912" y="4046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D*+D*-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07904" y="404664"/>
            <a:ext cx="122413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67544" y="55172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>
                <a:solidFill>
                  <a:srgbClr val="0070C0"/>
                </a:solidFill>
              </a:rPr>
              <a:t>X</a:t>
            </a:r>
            <a:r>
              <a:rPr lang="en-US" altLang="zh-TW" sz="3200" baseline="-25000" dirty="0" err="1" smtClean="0">
                <a:solidFill>
                  <a:srgbClr val="0070C0"/>
                </a:solidFill>
              </a:rPr>
              <a:t>p</a:t>
            </a:r>
            <a:r>
              <a:rPr lang="en-US" altLang="zh-TW" sz="3200" dirty="0" smtClean="0">
                <a:solidFill>
                  <a:srgbClr val="0070C0"/>
                </a:solidFill>
              </a:rPr>
              <a:t> = P(D*)/</a:t>
            </a:r>
            <a:r>
              <a:rPr lang="en-US" altLang="zh-TW" sz="3200" dirty="0" err="1" smtClean="0">
                <a:solidFill>
                  <a:srgbClr val="0070C0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altLang="zh-TW" sz="3200" dirty="0" smtClean="0">
                <a:solidFill>
                  <a:srgbClr val="0070C0"/>
                </a:solidFill>
              </a:rPr>
              <a:t>(D*)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12406"/>
            <a:ext cx="2880320" cy="284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7092280" y="5903893"/>
            <a:ext cx="2051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MC</a:t>
            </a:r>
          </a:p>
          <a:p>
            <a:r>
              <a:rPr lang="en-US" altLang="zh-TW" sz="2800" dirty="0" smtClean="0">
                <a:solidFill>
                  <a:srgbClr val="C00000"/>
                </a:solidFill>
              </a:rPr>
              <a:t>Phase space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03848" y="49411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dirty="0" smtClean="0">
                <a:solidFill>
                  <a:srgbClr val="C00000"/>
                </a:solidFill>
              </a:rPr>
              <a:t>(D*)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9512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dirty="0" smtClean="0">
                <a:solidFill>
                  <a:srgbClr val="C00000"/>
                </a:solidFill>
              </a:rPr>
              <a:t>(D0)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3286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187624" y="692696"/>
            <a:ext cx="7956376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Exclusive                                     processes </a:t>
            </a:r>
          </a:p>
          <a:p>
            <a:r>
              <a:rPr lang="en-US" altLang="zh-TW" sz="3200" dirty="0" smtClean="0"/>
              <a:t>consist of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   1. D</a:t>
            </a:r>
            <a:r>
              <a:rPr lang="en-US" altLang="zh-TW" sz="3200" baseline="30000" dirty="0" smtClean="0">
                <a:solidFill>
                  <a:srgbClr val="0070C0"/>
                </a:solidFill>
              </a:rPr>
              <a:t>*+</a:t>
            </a:r>
            <a:r>
              <a:rPr lang="en-US" altLang="zh-TW" sz="3200" dirty="0" smtClean="0">
                <a:solidFill>
                  <a:srgbClr val="0070C0"/>
                </a:solidFill>
              </a:rPr>
              <a:t> D(2010) 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   2. D</a:t>
            </a:r>
            <a:r>
              <a:rPr lang="en-US" altLang="zh-TW" sz="3200" baseline="30000" dirty="0" smtClean="0">
                <a:solidFill>
                  <a:srgbClr val="0070C0"/>
                </a:solidFill>
              </a:rPr>
              <a:t>*+</a:t>
            </a:r>
            <a:r>
              <a:rPr lang="en-US" altLang="zh-TW" sz="3200" dirty="0" smtClean="0">
                <a:solidFill>
                  <a:srgbClr val="0070C0"/>
                </a:solidFill>
              </a:rPr>
              <a:t> D(2420) 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   3. D</a:t>
            </a:r>
            <a:r>
              <a:rPr lang="en-US" altLang="zh-TW" sz="3200" baseline="30000" dirty="0" smtClean="0">
                <a:solidFill>
                  <a:srgbClr val="0070C0"/>
                </a:solidFill>
              </a:rPr>
              <a:t>*+</a:t>
            </a:r>
            <a:r>
              <a:rPr lang="en-US" altLang="zh-TW" sz="3200" dirty="0" smtClean="0">
                <a:solidFill>
                  <a:srgbClr val="0070C0"/>
                </a:solidFill>
              </a:rPr>
              <a:t> D(2460) 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   4. D</a:t>
            </a:r>
            <a:r>
              <a:rPr lang="en-US" altLang="zh-TW" sz="3200" baseline="30000" dirty="0" smtClean="0">
                <a:solidFill>
                  <a:srgbClr val="0070C0"/>
                </a:solidFill>
              </a:rPr>
              <a:t>*+</a:t>
            </a:r>
            <a:r>
              <a:rPr lang="en-US" altLang="zh-TW" sz="3200" dirty="0" smtClean="0">
                <a:solidFill>
                  <a:srgbClr val="0070C0"/>
                </a:solidFill>
              </a:rPr>
              <a:t> D(2750)?                   </a:t>
            </a:r>
          </a:p>
          <a:p>
            <a:r>
              <a:rPr lang="en-US" altLang="zh-TW" sz="3200" dirty="0" smtClean="0">
                <a:solidFill>
                  <a:srgbClr val="7030A0"/>
                </a:solidFill>
              </a:rPr>
              <a:t>   5. D</a:t>
            </a:r>
            <a:r>
              <a:rPr lang="en-US" altLang="zh-TW" sz="3200" baseline="30000" dirty="0" smtClean="0">
                <a:solidFill>
                  <a:srgbClr val="7030A0"/>
                </a:solidFill>
              </a:rPr>
              <a:t>0</a:t>
            </a:r>
            <a:r>
              <a:rPr lang="en-US" altLang="zh-TW" sz="3200" dirty="0" smtClean="0">
                <a:solidFill>
                  <a:srgbClr val="7030A0"/>
                </a:solidFill>
              </a:rPr>
              <a:t> D(2420)</a:t>
            </a:r>
          </a:p>
          <a:p>
            <a:r>
              <a:rPr lang="en-US" altLang="zh-TW" sz="3200" dirty="0" smtClean="0">
                <a:solidFill>
                  <a:srgbClr val="7030A0"/>
                </a:solidFill>
              </a:rPr>
              <a:t>   6. D</a:t>
            </a:r>
            <a:r>
              <a:rPr lang="en-US" altLang="zh-TW" sz="3200" baseline="30000" dirty="0" smtClean="0">
                <a:solidFill>
                  <a:srgbClr val="7030A0"/>
                </a:solidFill>
              </a:rPr>
              <a:t>0</a:t>
            </a:r>
            <a:r>
              <a:rPr lang="en-US" altLang="zh-TW" sz="3200" dirty="0" smtClean="0">
                <a:solidFill>
                  <a:srgbClr val="7030A0"/>
                </a:solidFill>
              </a:rPr>
              <a:t> D(2460) </a:t>
            </a:r>
          </a:p>
          <a:p>
            <a:r>
              <a:rPr lang="en-US" altLang="zh-TW" sz="3200" dirty="0" smtClean="0">
                <a:solidFill>
                  <a:srgbClr val="7030A0"/>
                </a:solidFill>
              </a:rPr>
              <a:t>   7. D</a:t>
            </a:r>
            <a:r>
              <a:rPr lang="en-US" altLang="zh-TW" sz="3200" baseline="30000" dirty="0" smtClean="0">
                <a:solidFill>
                  <a:srgbClr val="7030A0"/>
                </a:solidFill>
              </a:rPr>
              <a:t>0</a:t>
            </a:r>
            <a:r>
              <a:rPr lang="en-US" altLang="zh-TW" sz="3200" dirty="0" smtClean="0">
                <a:solidFill>
                  <a:srgbClr val="7030A0"/>
                </a:solidFill>
              </a:rPr>
              <a:t> D(2740)?</a:t>
            </a:r>
          </a:p>
          <a:p>
            <a:r>
              <a:rPr lang="en-US" altLang="zh-TW" sz="3200" dirty="0" smtClean="0"/>
              <a:t>   </a:t>
            </a:r>
            <a:r>
              <a:rPr lang="en-US" altLang="zh-TW" sz="3200" dirty="0" smtClean="0">
                <a:solidFill>
                  <a:srgbClr val="C00000"/>
                </a:solidFill>
              </a:rPr>
              <a:t>8. the rest (“quasi-</a:t>
            </a:r>
            <a:r>
              <a:rPr lang="en-US" altLang="zh-TW" sz="3200" dirty="0" err="1" smtClean="0">
                <a:solidFill>
                  <a:srgbClr val="C00000"/>
                </a:solidFill>
              </a:rPr>
              <a:t>D</a:t>
            </a:r>
            <a:r>
              <a:rPr lang="en-US" altLang="zh-TW" sz="3200" dirty="0" err="1" smtClean="0">
                <a:solidFill>
                  <a:srgbClr val="C00000"/>
                </a:solidFill>
                <a:latin typeface="Symbol" pitchFamily="18" charset="2"/>
              </a:rPr>
              <a:t>p</a:t>
            </a:r>
            <a:r>
              <a:rPr lang="en-US" altLang="zh-TW" sz="3200" dirty="0" smtClean="0">
                <a:solidFill>
                  <a:srgbClr val="C00000"/>
                </a:solidFill>
              </a:rPr>
              <a:t>”)       218</a:t>
            </a:r>
            <a:r>
              <a:rPr lang="en-US" altLang="zh-TW" sz="3200" baseline="300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altLang="zh-TW" sz="3200" baseline="30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altLang="zh-TW" sz="3200" dirty="0" smtClean="0"/>
              <a:t>total 471 </a:t>
            </a:r>
            <a:r>
              <a:rPr lang="en-US" altLang="zh-TW" sz="3200" dirty="0" err="1" smtClean="0"/>
              <a:t>evt</a:t>
            </a:r>
            <a:r>
              <a:rPr lang="en-US" altLang="zh-TW" sz="3200" dirty="0" smtClean="0"/>
              <a:t>; resonance </a:t>
            </a:r>
            <a:r>
              <a:rPr lang="en-US" altLang="zh-TW" sz="3200" dirty="0" smtClean="0">
                <a:solidFill>
                  <a:srgbClr val="0070C0"/>
                </a:solidFill>
              </a:rPr>
              <a:t>253</a:t>
            </a:r>
            <a:r>
              <a:rPr lang="en-US" altLang="zh-TW" sz="3200" dirty="0" smtClean="0"/>
              <a:t> </a:t>
            </a:r>
            <a:r>
              <a:rPr lang="en-US" altLang="zh-TW" sz="3200" dirty="0" err="1" smtClean="0"/>
              <a:t>evt</a:t>
            </a:r>
            <a:r>
              <a:rPr lang="en-US" altLang="zh-TW" sz="3200" dirty="0" smtClean="0"/>
              <a:t>; rest </a:t>
            </a:r>
            <a:r>
              <a:rPr lang="en-US" altLang="zh-TW" sz="3200" dirty="0" smtClean="0">
                <a:solidFill>
                  <a:srgbClr val="C00000"/>
                </a:solidFill>
              </a:rPr>
              <a:t>218 </a:t>
            </a:r>
            <a:r>
              <a:rPr lang="en-US" altLang="zh-TW" sz="3200" dirty="0" err="1" smtClean="0"/>
              <a:t>evt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Preliminary result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829550" y="3356992"/>
            <a:ext cx="131445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Error from root</a:t>
            </a:r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14400" y="6093296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dirty="0" smtClean="0">
                <a:latin typeface="+mj-lt"/>
                <a:ea typeface="+mj-ea"/>
                <a:cs typeface="+mj-cs"/>
              </a:rPr>
              <a:t>“quasi-DD” = total - resonances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608474"/>
              </p:ext>
            </p:extLst>
          </p:nvPr>
        </p:nvGraphicFramePr>
        <p:xfrm>
          <a:off x="827584" y="1268760"/>
          <a:ext cx="7056784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="" val="538926846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="" val="2776504846"/>
                    </a:ext>
                  </a:extLst>
                </a:gridCol>
              </a:tblGrid>
              <a:tr h="3966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個數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2358930486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blipFill>
                      <a:blip r:embed="rId2"/>
                      <a:stretch>
                        <a:fillRect l="-233" t="-94545" r="-100932" b="-74727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blipFill>
                      <a:blip r:embed="rId2"/>
                      <a:stretch>
                        <a:fillRect l="-100467" t="-94545" r="-1168" b="-74727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507621159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214000" r="-100932" b="-72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blipFill>
                      <a:blip r:embed="rId2"/>
                      <a:stretch>
                        <a:fillRect l="-100467" t="-214000" r="-1168" b="-722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2512229100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314000" r="-100932" b="-62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blipFill>
                      <a:blip r:embed="rId2"/>
                      <a:stretch>
                        <a:fillRect l="-100467" t="-314000" r="-1168" b="-622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4224559589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414000" r="-100932" b="-52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100467" t="-414000" r="-1168" b="-522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2395468073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494231" r="-100932" b="-40192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100467" t="-494231" r="-1168" b="-40192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2595060836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594231" r="-100932" b="-30192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100467" t="-594231" r="-1168" b="-30192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3708310906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694231" r="-100932" b="-20192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100467" t="-694231" r="-1168" b="-20192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2850649151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809804" r="-100932" b="-10588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100467" t="-809804" r="-1168" b="-10588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2468480248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endParaRPr lang="zh-TW"/>
                    </a:p>
                  </a:txBody>
                  <a:tcPr>
                    <a:blipFill>
                      <a:blip r:embed="rId2"/>
                      <a:stretch>
                        <a:fillRect l="-233" t="-928000" r="-100932" b="-8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TW" dirty="0"/>
                    </a:p>
                  </a:txBody>
                  <a:tcPr>
                    <a:blipFill>
                      <a:blip r:embed="rId2"/>
                      <a:stretch>
                        <a:fillRect l="-100467" t="-928000" r="-1168" b="-8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="" val="3599161840"/>
                  </a:ext>
                </a:extLst>
              </a:tr>
            </a:tbl>
          </a:graphicData>
        </a:graphic>
      </p:graphicFrame>
      <p:sp>
        <p:nvSpPr>
          <p:cNvPr id="12" name="右大括弧 11"/>
          <p:cNvSpPr/>
          <p:nvPr/>
        </p:nvSpPr>
        <p:spPr>
          <a:xfrm>
            <a:off x="7020272" y="2204864"/>
            <a:ext cx="576064" cy="3096344"/>
          </a:xfrm>
          <a:prstGeom prst="rightBrace">
            <a:avLst>
              <a:gd name="adj1" fmla="val 8333"/>
              <a:gd name="adj2" fmla="val 504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34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567" y="1852136"/>
            <a:ext cx="3575747" cy="3886199"/>
          </a:xfrm>
          <a:prstGeom prst="rect">
            <a:avLst/>
          </a:prstGeom>
        </p:spPr>
      </p:pic>
      <p:sp>
        <p:nvSpPr>
          <p:cNvPr id="14" name="向下箭號 13"/>
          <p:cNvSpPr/>
          <p:nvPr/>
        </p:nvSpPr>
        <p:spPr>
          <a:xfrm rot="13503032">
            <a:off x="5862975" y="2994969"/>
            <a:ext cx="498612" cy="612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 rot="7194800">
            <a:off x="3079500" y="510437"/>
            <a:ext cx="639271" cy="178184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" y="100057"/>
            <a:ext cx="2631659" cy="290770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531" y="100057"/>
            <a:ext cx="2588765" cy="28603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8" y="3739377"/>
            <a:ext cx="2769886" cy="306043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751" y="3739377"/>
            <a:ext cx="2815160" cy="30263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7" name="向右箭號 16"/>
          <p:cNvSpPr/>
          <p:nvPr/>
        </p:nvSpPr>
        <p:spPr>
          <a:xfrm rot="9889162">
            <a:off x="2596097" y="5100713"/>
            <a:ext cx="1967571" cy="43444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842467">
            <a:off x="5262324" y="5752091"/>
            <a:ext cx="1083543" cy="43444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5804096" y="2192129"/>
            <a:ext cx="0" cy="2770396"/>
          </a:xfrm>
          <a:prstGeom prst="line">
            <a:avLst/>
          </a:prstGeom>
          <a:ln w="762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943350" y="2201654"/>
            <a:ext cx="1860746" cy="0"/>
          </a:xfrm>
          <a:prstGeom prst="line">
            <a:avLst/>
          </a:prstGeom>
          <a:ln w="762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064794" y="3914775"/>
            <a:ext cx="1228725" cy="1362075"/>
          </a:xfrm>
          <a:prstGeom prst="line">
            <a:avLst/>
          </a:prstGeom>
          <a:ln w="762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文字方塊 20"/>
              <p:cNvSpPr txBox="1"/>
              <p:nvPr/>
            </p:nvSpPr>
            <p:spPr>
              <a:xfrm>
                <a:off x="5544226" y="100056"/>
                <a:ext cx="2683442" cy="1620828"/>
              </a:xfrm>
              <a:prstGeom prst="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∗±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r>
                  <a:rPr lang="zh-TW" altLang="en-US" b="1" dirty="0" smtClean="0">
                    <a:solidFill>
                      <a:srgbClr val="FF0000"/>
                    </a:solidFill>
                  </a:rPr>
                  <a:t>去除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∗±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∗∓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∗±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紅色虛線為：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綠色虛線為：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zh-TW" altLang="en-US" dirty="0" smtClean="0"/>
                  <a:t>藍色虛線為：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∗±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∓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169" y="100056"/>
                <a:ext cx="2012582" cy="1620828"/>
              </a:xfrm>
              <a:prstGeom prst="rect">
                <a:avLst/>
              </a:prstGeom>
              <a:blipFill>
                <a:blip r:embed="rId7" cstate="print"/>
                <a:stretch>
                  <a:fillRect l="-889" b="-2182"/>
                </a:stretch>
              </a:blipFill>
              <a:ln w="571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6272783"/>
            <a:ext cx="2960011" cy="5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2915816" y="6353944"/>
            <a:ext cx="3024336" cy="504056"/>
          </a:xfrm>
          <a:prstGeom prst="rect">
            <a:avLst/>
          </a:prstGeom>
          <a:solidFill>
            <a:srgbClr val="1B1B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02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6672"/>
            <a:ext cx="4907877" cy="62166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2852936"/>
            <a:ext cx="4032448" cy="216024"/>
          </a:xfrm>
          <a:prstGeom prst="rect">
            <a:avLst/>
          </a:prstGeom>
          <a:solidFill>
            <a:srgbClr val="E9FA12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989" y="476672"/>
            <a:ext cx="2960011" cy="5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49372"/>
            <a:ext cx="2915816" cy="66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119664" y="1340768"/>
            <a:ext cx="3024336" cy="504056"/>
          </a:xfrm>
          <a:prstGeom prst="rect">
            <a:avLst/>
          </a:prstGeom>
          <a:solidFill>
            <a:srgbClr val="1B1B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946" y="3573016"/>
            <a:ext cx="2746612" cy="31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348880"/>
            <a:ext cx="367240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672408" cy="29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76872"/>
            <a:ext cx="1771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24744"/>
            <a:ext cx="4200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827584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Exclusive 4-body processes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1763688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sz="3600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 : data </a:t>
            </a:r>
            <a:r>
              <a:rPr lang="en-US" altLang="zh-TW" sz="3600" b="1" dirty="0" err="1" smtClean="0">
                <a:solidFill>
                  <a:srgbClr val="C00000"/>
                </a:solidFill>
              </a:rPr>
              <a:t>vs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 phase space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458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203848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dirty="0" smtClean="0">
                <a:solidFill>
                  <a:srgbClr val="C00000"/>
                </a:solidFill>
              </a:rPr>
              <a:t>(D*)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96336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dirty="0" smtClean="0">
                <a:solidFill>
                  <a:srgbClr val="C00000"/>
                </a:solidFill>
              </a:rPr>
              <a:t>(D*)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dirty="0" smtClean="0">
                <a:solidFill>
                  <a:srgbClr val="C00000"/>
                </a:solidFill>
              </a:rPr>
              <a:t>(D+)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88024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err="1" smtClean="0">
                <a:solidFill>
                  <a:srgbClr val="C00000"/>
                </a:solidFill>
              </a:rPr>
              <a:t>X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dirty="0" smtClean="0">
                <a:solidFill>
                  <a:srgbClr val="C00000"/>
                </a:solidFill>
              </a:rPr>
              <a:t>(D+)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4211960" cy="314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3" y="3352783"/>
            <a:ext cx="4757913" cy="276848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7647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(+-)(-+)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27984" y="35010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(++)(--)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35730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(1,3)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83968" y="10527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(3,1)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3728" y="393305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Cos</a:t>
            </a:r>
            <a:r>
              <a:rPr lang="en-US" altLang="zh-TW" sz="2400" b="1" dirty="0" smtClean="0">
                <a:solidFill>
                  <a:srgbClr val="0070C0"/>
                </a:solidFill>
                <a:latin typeface="SymbolPS" pitchFamily="18" charset="2"/>
              </a:rPr>
              <a:t>q</a:t>
            </a:r>
            <a:r>
              <a:rPr lang="en-US" altLang="zh-TW" sz="2400" b="1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   </a:t>
            </a:r>
            <a:r>
              <a:rPr lang="en-US" altLang="zh-TW" sz="2400" b="1" dirty="0" err="1" smtClean="0">
                <a:solidFill>
                  <a:srgbClr val="0070C0"/>
                </a:solidFill>
              </a:rPr>
              <a:t>vs</a:t>
            </a:r>
            <a:r>
              <a:rPr lang="en-US" altLang="zh-TW" sz="2400" b="1" dirty="0" smtClean="0">
                <a:solidFill>
                  <a:srgbClr val="0070C0"/>
                </a:solidFill>
              </a:rPr>
              <a:t>  Cos</a:t>
            </a:r>
            <a:r>
              <a:rPr lang="en-US" altLang="zh-TW" sz="2400" b="1" dirty="0" smtClean="0">
                <a:solidFill>
                  <a:srgbClr val="0070C0"/>
                </a:solidFill>
                <a:latin typeface="SymbolPS" pitchFamily="18" charset="2"/>
              </a:rPr>
              <a:t>q</a:t>
            </a:r>
            <a:r>
              <a:rPr lang="en-US" altLang="zh-TW" sz="2400" b="1" baseline="-25000" dirty="0" smtClean="0">
                <a:solidFill>
                  <a:srgbClr val="0070C0"/>
                </a:solidFill>
              </a:rPr>
              <a:t>2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03648" y="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</a:rPr>
              <a:t>1-3</a:t>
            </a:r>
            <a:r>
              <a:rPr lang="en-US" altLang="zh-TW" sz="3600" dirty="0" smtClean="0">
                <a:solidFill>
                  <a:srgbClr val="C00000"/>
                </a:solidFill>
              </a:rPr>
              <a:t> </a:t>
            </a:r>
            <a:r>
              <a:rPr lang="en-US" altLang="zh-TW" sz="3600" dirty="0" err="1" smtClean="0">
                <a:solidFill>
                  <a:srgbClr val="C00000"/>
                </a:solidFill>
              </a:rPr>
              <a:t>vs</a:t>
            </a:r>
            <a:r>
              <a:rPr lang="en-US" altLang="zh-TW" sz="3600" dirty="0" smtClean="0">
                <a:solidFill>
                  <a:srgbClr val="C0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2-2</a:t>
            </a:r>
            <a:r>
              <a:rPr lang="en-US" altLang="zh-TW" sz="3600" dirty="0" smtClean="0">
                <a:solidFill>
                  <a:srgbClr val="C00000"/>
                </a:solidFill>
              </a:rPr>
              <a:t> topology studies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8000"/>
            <a:ext cx="4499614" cy="396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524" y="2898000"/>
            <a:ext cx="4770662" cy="396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53690" y="2898000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99920" y="2801489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325" y="1"/>
            <a:ext cx="4163738" cy="279975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38" y="1"/>
            <a:ext cx="4144166" cy="278778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604389" y="52958"/>
            <a:ext cx="34289" cy="6723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093123" y="2762799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3690" y="2898000"/>
            <a:ext cx="3069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文字方塊 21"/>
              <p:cNvSpPr txBox="1"/>
              <p:nvPr/>
            </p:nvSpPr>
            <p:spPr>
              <a:xfrm>
                <a:off x="2224289" y="2799757"/>
                <a:ext cx="1387624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17" y="2799758"/>
                <a:ext cx="1040718" cy="46166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文字方塊 22"/>
              <p:cNvSpPr txBox="1"/>
              <p:nvPr/>
            </p:nvSpPr>
            <p:spPr>
              <a:xfrm>
                <a:off x="8429274" y="2799756"/>
                <a:ext cx="1333185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56" y="2799757"/>
                <a:ext cx="999889" cy="46166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651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71600" y="692696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brief review:</a:t>
            </a:r>
          </a:p>
          <a:p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Jet physics (’70- ‘80)</a:t>
            </a:r>
          </a:p>
          <a:p>
            <a:r>
              <a:rPr lang="en-US" altLang="zh-TW" sz="3200" dirty="0" smtClean="0"/>
              <a:t>  Independent model </a:t>
            </a:r>
          </a:p>
          <a:p>
            <a:r>
              <a:rPr lang="en-US" altLang="zh-TW" sz="3200" dirty="0" smtClean="0"/>
              <a:t>  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(Field, Feynman, Wolfram,…)</a:t>
            </a:r>
          </a:p>
          <a:p>
            <a:endParaRPr lang="en-US" altLang="zh-TW" sz="3200" dirty="0" smtClean="0"/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String model</a:t>
            </a:r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(LUND, JETSET, QQ, PYTHIA, ..)</a:t>
            </a:r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Cluster model</a:t>
            </a:r>
          </a:p>
          <a:p>
            <a:r>
              <a:rPr lang="en-US" altLang="zh-TW" sz="3200" dirty="0"/>
              <a:t> 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(popcorn, Weber, HERWIG, …) 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6228184" y="2420888"/>
            <a:ext cx="25202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手繪多邊形 6"/>
          <p:cNvSpPr/>
          <p:nvPr/>
        </p:nvSpPr>
        <p:spPr>
          <a:xfrm>
            <a:off x="6719455" y="2492896"/>
            <a:ext cx="2029009" cy="288032"/>
          </a:xfrm>
          <a:custGeom>
            <a:avLst/>
            <a:gdLst>
              <a:gd name="connsiteX0" fmla="*/ 1997033 w 1997033"/>
              <a:gd name="connsiteY0" fmla="*/ 0 h 391886"/>
              <a:gd name="connsiteX1" fmla="*/ 1979 w 1997033"/>
              <a:gd name="connsiteY1" fmla="*/ 83127 h 391886"/>
              <a:gd name="connsiteX2" fmla="*/ 1985158 w 1997033"/>
              <a:gd name="connsiteY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033" h="391886">
                <a:moveTo>
                  <a:pt x="1997033" y="0"/>
                </a:moveTo>
                <a:cubicBezTo>
                  <a:pt x="1000495" y="8906"/>
                  <a:pt x="3958" y="17813"/>
                  <a:pt x="1979" y="83127"/>
                </a:cubicBezTo>
                <a:cubicBezTo>
                  <a:pt x="0" y="148441"/>
                  <a:pt x="992579" y="270163"/>
                  <a:pt x="1985158" y="3918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6732240" y="2852936"/>
            <a:ext cx="1997033" cy="279482"/>
          </a:xfrm>
          <a:custGeom>
            <a:avLst/>
            <a:gdLst>
              <a:gd name="connsiteX0" fmla="*/ 1997033 w 1997033"/>
              <a:gd name="connsiteY0" fmla="*/ 0 h 391886"/>
              <a:gd name="connsiteX1" fmla="*/ 1979 w 1997033"/>
              <a:gd name="connsiteY1" fmla="*/ 83127 h 391886"/>
              <a:gd name="connsiteX2" fmla="*/ 1985158 w 1997033"/>
              <a:gd name="connsiteY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033" h="391886">
                <a:moveTo>
                  <a:pt x="1997033" y="0"/>
                </a:moveTo>
                <a:cubicBezTo>
                  <a:pt x="1000495" y="8906"/>
                  <a:pt x="3958" y="17813"/>
                  <a:pt x="1979" y="83127"/>
                </a:cubicBezTo>
                <a:cubicBezTo>
                  <a:pt x="0" y="148441"/>
                  <a:pt x="992579" y="270163"/>
                  <a:pt x="1985158" y="3918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6732240" y="3212976"/>
            <a:ext cx="1997033" cy="319878"/>
          </a:xfrm>
          <a:custGeom>
            <a:avLst/>
            <a:gdLst>
              <a:gd name="connsiteX0" fmla="*/ 1997033 w 1997033"/>
              <a:gd name="connsiteY0" fmla="*/ 0 h 391886"/>
              <a:gd name="connsiteX1" fmla="*/ 1979 w 1997033"/>
              <a:gd name="connsiteY1" fmla="*/ 83127 h 391886"/>
              <a:gd name="connsiteX2" fmla="*/ 1985158 w 1997033"/>
              <a:gd name="connsiteY2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033" h="391886">
                <a:moveTo>
                  <a:pt x="1997033" y="0"/>
                </a:moveTo>
                <a:cubicBezTo>
                  <a:pt x="1000495" y="8906"/>
                  <a:pt x="3958" y="17813"/>
                  <a:pt x="1979" y="83127"/>
                </a:cubicBezTo>
                <a:cubicBezTo>
                  <a:pt x="0" y="148441"/>
                  <a:pt x="992579" y="270163"/>
                  <a:pt x="1985158" y="3918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90900"/>
            <a:ext cx="8410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250349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136" y="502748"/>
            <a:ext cx="2857944" cy="24942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482" y="404664"/>
            <a:ext cx="2773998" cy="249289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03848" y="26064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(+-)(-+)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20072" y="23488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(++)(--)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92080" y="3326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(3,1)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03848" y="227687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C00000"/>
                </a:solidFill>
              </a:rPr>
              <a:t>(1,3)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2060848"/>
            <a:ext cx="612576" cy="432048"/>
          </a:xfrm>
          <a:prstGeom prst="rect">
            <a:avLst/>
          </a:prstGeom>
          <a:solidFill>
            <a:srgbClr val="1B1B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956376" y="836712"/>
            <a:ext cx="612576" cy="432048"/>
          </a:xfrm>
          <a:prstGeom prst="rect">
            <a:avLst/>
          </a:prstGeom>
          <a:solidFill>
            <a:srgbClr val="1B1B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23528" y="2204864"/>
            <a:ext cx="612576" cy="432048"/>
          </a:xfrm>
          <a:prstGeom prst="rect">
            <a:avLst/>
          </a:prstGeom>
          <a:solidFill>
            <a:srgbClr val="1B1B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979712" y="908720"/>
            <a:ext cx="612576" cy="432048"/>
          </a:xfrm>
          <a:prstGeom prst="rect">
            <a:avLst/>
          </a:prstGeom>
          <a:solidFill>
            <a:srgbClr val="1B1BF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3528" y="908720"/>
            <a:ext cx="612576" cy="432048"/>
          </a:xfrm>
          <a:prstGeom prst="rect">
            <a:avLst/>
          </a:prstGeom>
          <a:solidFill>
            <a:srgbClr val="F814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979712" y="2204864"/>
            <a:ext cx="612576" cy="432048"/>
          </a:xfrm>
          <a:prstGeom prst="rect">
            <a:avLst/>
          </a:prstGeom>
          <a:solidFill>
            <a:srgbClr val="F814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028384" y="2060848"/>
            <a:ext cx="612576" cy="432048"/>
          </a:xfrm>
          <a:prstGeom prst="rect">
            <a:avLst/>
          </a:prstGeom>
          <a:solidFill>
            <a:srgbClr val="F814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44208" y="836712"/>
            <a:ext cx="612576" cy="432048"/>
          </a:xfrm>
          <a:prstGeom prst="rect">
            <a:avLst/>
          </a:prstGeom>
          <a:solidFill>
            <a:srgbClr val="F814F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164288" y="1412776"/>
            <a:ext cx="792088" cy="576064"/>
          </a:xfrm>
          <a:prstGeom prst="rect">
            <a:avLst/>
          </a:prstGeom>
          <a:solidFill>
            <a:srgbClr val="1CF6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043608" y="1484784"/>
            <a:ext cx="792088" cy="504056"/>
          </a:xfrm>
          <a:prstGeom prst="rect">
            <a:avLst/>
          </a:prstGeom>
          <a:solidFill>
            <a:srgbClr val="1CF6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 flipV="1">
            <a:off x="4860032" y="3789040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/>
          <p:cNvCxnSpPr/>
          <p:nvPr/>
        </p:nvCxnSpPr>
        <p:spPr>
          <a:xfrm flipV="1">
            <a:off x="5724128" y="3356992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5724128" y="3810744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6084168" y="2708920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452320" y="5157192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6660232" y="3212976"/>
            <a:ext cx="720080" cy="14401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660232" y="2492896"/>
            <a:ext cx="576064" cy="381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7380312" y="3140968"/>
            <a:ext cx="5040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236296" y="2132856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956376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96136" y="191683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4368" y="306896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40352" y="2132856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71800" y="3326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</a:rPr>
              <a:t>1-3</a:t>
            </a:r>
            <a:r>
              <a:rPr lang="en-US" altLang="zh-TW" sz="3600" dirty="0" smtClean="0">
                <a:solidFill>
                  <a:srgbClr val="C00000"/>
                </a:solidFill>
              </a:rPr>
              <a:t> </a:t>
            </a:r>
            <a:r>
              <a:rPr lang="en-US" altLang="zh-TW" sz="3600" dirty="0" err="1" smtClean="0">
                <a:solidFill>
                  <a:srgbClr val="C00000"/>
                </a:solidFill>
              </a:rPr>
              <a:t>vs</a:t>
            </a:r>
            <a:r>
              <a:rPr lang="en-US" altLang="zh-TW" sz="3600" dirty="0" smtClean="0">
                <a:solidFill>
                  <a:srgbClr val="C0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2-2</a:t>
            </a:r>
            <a:r>
              <a:rPr lang="en-US" altLang="zh-TW" sz="3600" dirty="0" smtClean="0">
                <a:solidFill>
                  <a:srgbClr val="C00000"/>
                </a:solidFill>
              </a:rPr>
              <a:t> topology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 flipV="1">
            <a:off x="467544" y="3573016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V="1">
            <a:off x="1331640" y="3140968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331640" y="3594720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1691680" y="2492896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051720" y="4293096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2267744" y="3140968"/>
            <a:ext cx="504056" cy="43204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2267744" y="2276872"/>
            <a:ext cx="576064" cy="381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7452320" y="400506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2843808" y="1916832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907704" y="486916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403648" y="170080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028384" y="522920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843808" y="1484784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2339752" y="2924944"/>
            <a:ext cx="57606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2915816" y="2636912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2699792" y="3429000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3419872" y="2708920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915816" y="3861048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444208" y="4437112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>
            <a:endCxn id="23" idx="3"/>
          </p:cNvCxnSpPr>
          <p:nvPr/>
        </p:nvCxnSpPr>
        <p:spPr>
          <a:xfrm flipV="1">
            <a:off x="7092280" y="4496765"/>
            <a:ext cx="433857" cy="17807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37" idx="5"/>
          </p:cNvCxnSpPr>
          <p:nvPr/>
        </p:nvCxnSpPr>
        <p:spPr>
          <a:xfrm>
            <a:off x="6997372" y="5051739"/>
            <a:ext cx="454948" cy="3214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120680" cy="517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Exclusive 2-body 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021288"/>
            <a:ext cx="5762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Exclusive D*D* production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735" y="1961984"/>
            <a:ext cx="61436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文字方塊 3"/>
              <p:cNvSpPr txBox="1"/>
              <p:nvPr/>
            </p:nvSpPr>
            <p:spPr>
              <a:xfrm>
                <a:off x="3507419" y="6165304"/>
                <a:ext cx="1752018" cy="4264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TW" b="0" dirty="0" smtClean="0"/>
                  <a:t>Fit by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</a:rPr>
                      <m:t>0∗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𝑠</m:t>
                            </m:r>
                          </m:e>
                        </m:rad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419" y="6165304"/>
                <a:ext cx="1752018" cy="4264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文字方塊 4"/>
              <p:cNvSpPr txBox="1"/>
              <p:nvPr/>
            </p:nvSpPr>
            <p:spPr>
              <a:xfrm rot="10800000">
                <a:off x="1187625" y="2132856"/>
                <a:ext cx="400110" cy="172819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TW" sz="1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1400" b="0" i="1" smtClean="0">
                          <a:latin typeface="Cambria Math"/>
                        </a:rPr>
                        <m:t>/</m:t>
                      </m:r>
                      <m:r>
                        <a:rPr lang="zh-TW" altLang="en-US" sz="1400" b="0" i="1" smtClean="0">
                          <a:latin typeface="Cambria Math"/>
                        </a:rPr>
                        <m:t>𝜎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1400" b="0" i="1" smtClean="0">
                          <a:latin typeface="Cambria Math"/>
                        </a:rPr>
                        <m:t>𝜇𝜇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altLang="zh-TW" sz="1400" b="0" i="0" smtClean="0">
                          <a:latin typeface="Cambria Math"/>
                        </a:rPr>
                        <m:t>fb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187625" y="2132856"/>
                <a:ext cx="400110" cy="17281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文字方塊 5"/>
              <p:cNvSpPr txBox="1"/>
              <p:nvPr/>
            </p:nvSpPr>
            <p:spPr>
              <a:xfrm>
                <a:off x="7035811" y="5912138"/>
                <a:ext cx="501291" cy="372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𝑠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811" y="5912138"/>
                <a:ext cx="501291" cy="37234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矩形 6"/>
              <p:cNvSpPr/>
              <p:nvPr/>
            </p:nvSpPr>
            <p:spPr>
              <a:xfrm>
                <a:off x="467544" y="1524816"/>
                <a:ext cx="3307124" cy="369332"/>
              </a:xfrm>
              <a:prstGeom prst="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Production angle cut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dirty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zh-TW" dirty="0"/>
                  <a:t> &lt; </a:t>
                </a:r>
                <a:r>
                  <a:rPr lang="en-US" altLang="zh-TW" dirty="0" smtClean="0"/>
                  <a:t>0.7</a:t>
                </a:r>
                <a:endParaRPr lang="zh-TW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24816"/>
                <a:ext cx="3307124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282" t="-4615" r="-366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Exclusive 2-body 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27784" y="20608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Y(1S)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64088" y="35010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Y(3S)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23928" y="35010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Y(2S)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84168" y="45811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</a:rPr>
              <a:t>Y(4S)</a:t>
            </a:r>
            <a:endParaRPr lang="zh-TW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476672"/>
            <a:ext cx="806489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Summary: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Very preliminary results from Belle experiment indicate that particle-quasi particle scheme is favored.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Result of exclusive 3-body processes consists of D-D(resonances) and  non-resonance (253/218), and non-resonance consists with Particle-Quasi-particle scheme. (from their </a:t>
            </a:r>
            <a:r>
              <a:rPr lang="en-US" altLang="zh-TW" sz="2800" dirty="0" err="1" smtClean="0"/>
              <a:t>Xp</a:t>
            </a:r>
            <a:r>
              <a:rPr lang="en-US" altLang="zh-TW" sz="2800" dirty="0" smtClean="0"/>
              <a:t> relation)</a:t>
            </a:r>
          </a:p>
          <a:p>
            <a:r>
              <a:rPr lang="en-US" altLang="zh-TW" sz="2800" dirty="0" smtClean="0"/>
              <a:t>This is similar to B-meson decay into 3-body. (H.N. </a:t>
            </a:r>
            <a:r>
              <a:rPr lang="en-US" altLang="zh-TW" sz="2800" smtClean="0"/>
              <a:t>Li)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4 body processes consists of (1,3) and (2-2) topology.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Belle-II is rolling in this year, with 40x data.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桌面\My Documents\Charm Frag\Lambda L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2878937" cy="5301208"/>
          </a:xfrm>
          <a:prstGeom prst="rect">
            <a:avLst/>
          </a:prstGeom>
          <a:noFill/>
        </p:spPr>
      </p:pic>
      <p:pic>
        <p:nvPicPr>
          <p:cNvPr id="3" name="Picture 2" descr="C:\Documents and Settings\user\桌面\My Documents\Charm Frag\Lambda 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2880409" cy="544522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827584" y="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Flavor correlation in </a:t>
            </a:r>
            <a:r>
              <a:rPr lang="en-US" altLang="zh-TW" sz="3200" dirty="0" err="1" smtClean="0">
                <a:solidFill>
                  <a:srgbClr val="C00000"/>
                </a:solidFill>
              </a:rPr>
              <a:t>e+e</a:t>
            </a:r>
            <a:r>
              <a:rPr lang="en-US" altLang="zh-TW" sz="3200" dirty="0" smtClean="0">
                <a:solidFill>
                  <a:srgbClr val="C00000"/>
                </a:solidFill>
              </a:rPr>
              <a:t>- experiments </a:t>
            </a:r>
          </a:p>
          <a:p>
            <a:r>
              <a:rPr lang="en-US" altLang="zh-TW" sz="3200" dirty="0" smtClean="0">
                <a:solidFill>
                  <a:srgbClr val="C00000"/>
                </a:solidFill>
              </a:rPr>
              <a:t>(‘90 OPAL)  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LL 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correlation</a:t>
            </a:r>
            <a:endParaRPr lang="en-US" altLang="zh-TW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Exclusive Charm Mesons Production </a:t>
            </a:r>
            <a:br>
              <a:rPr lang="en-US" altLang="zh-TW" dirty="0" smtClean="0"/>
            </a:br>
            <a:r>
              <a:rPr lang="en-US" altLang="zh-TW" dirty="0" smtClean="0"/>
              <a:t>Near Threshold using ISR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FFD9-13F8-40D8-9E55-A10D1A7768B4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51693"/>
            <a:ext cx="4038600" cy="4422977"/>
          </a:xfrm>
          <a:prstGeom prst="rect">
            <a:avLst/>
          </a:prstGeom>
        </p:spPr>
      </p:pic>
      <p:pic>
        <p:nvPicPr>
          <p:cNvPr id="10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06910" y="1600200"/>
            <a:ext cx="3921179" cy="4525963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187624" y="6237312"/>
            <a:ext cx="22878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PRL 98, 092001 (2007)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724128" y="6237312"/>
            <a:ext cx="23326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PRD </a:t>
            </a:r>
            <a:r>
              <a:rPr lang="en-US" dirty="0"/>
              <a:t>77, </a:t>
            </a:r>
            <a:r>
              <a:rPr lang="en-US" dirty="0" smtClean="0"/>
              <a:t>011103 </a:t>
            </a:r>
            <a:r>
              <a:rPr lang="en-US" dirty="0"/>
              <a:t>(</a:t>
            </a:r>
            <a:r>
              <a:rPr lang="en-US" dirty="0" smtClean="0"/>
              <a:t>2008)</a:t>
            </a:r>
            <a:endParaRPr 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4464050" y="3333750"/>
          <a:ext cx="215900" cy="190500"/>
        </p:xfrm>
        <a:graphic>
          <a:graphicData uri="http://schemas.openxmlformats.org/presentationml/2006/ole">
            <p:oleObj spid="_x0000_s6148" name="Equation" r:id="rId5" imgW="215713" imgH="190335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矩形 4"/>
              <p:cNvSpPr/>
              <p:nvPr/>
            </p:nvSpPr>
            <p:spPr>
              <a:xfrm>
                <a:off x="2771800" y="1797939"/>
                <a:ext cx="1007520" cy="3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97939"/>
                <a:ext cx="1007520" cy="38517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矩形 13"/>
              <p:cNvSpPr/>
              <p:nvPr/>
            </p:nvSpPr>
            <p:spPr>
              <a:xfrm>
                <a:off x="2835157" y="3478011"/>
                <a:ext cx="925766" cy="3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157" y="3478011"/>
                <a:ext cx="925766" cy="38517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矩形 14"/>
              <p:cNvSpPr/>
              <p:nvPr/>
            </p:nvSpPr>
            <p:spPr>
              <a:xfrm>
                <a:off x="7428673" y="1730129"/>
                <a:ext cx="7863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673" y="1730129"/>
                <a:ext cx="786306" cy="36933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矩形 15"/>
              <p:cNvSpPr/>
              <p:nvPr/>
            </p:nvSpPr>
            <p:spPr>
              <a:xfrm>
                <a:off x="7380312" y="2831890"/>
                <a:ext cx="844014" cy="3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831890"/>
                <a:ext cx="844014" cy="38517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矩形 16"/>
              <p:cNvSpPr/>
              <p:nvPr/>
            </p:nvSpPr>
            <p:spPr>
              <a:xfrm>
                <a:off x="7620000" y="3949489"/>
                <a:ext cx="5648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𝐷𝐷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949489"/>
                <a:ext cx="564898" cy="36933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26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Exclusive </a:t>
            </a:r>
            <a:r>
              <a:rPr lang="en-US" dirty="0"/>
              <a:t>D*D* </a:t>
            </a:r>
            <a:r>
              <a:rPr lang="en-US" dirty="0" smtClean="0"/>
              <a:t>production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FFD9-13F8-40D8-9E55-A10D1A7768B4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3377" y="1600200"/>
            <a:ext cx="6237246" cy="45259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Exclusive 2-body 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33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403648" y="515719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Lund string fragmentation model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(LUND, JETSET, PYTHIA)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843808" y="2420888"/>
            <a:ext cx="2376264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3419872" y="2996952"/>
            <a:ext cx="1152128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83768" y="1988840"/>
            <a:ext cx="720080" cy="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572000" y="1916832"/>
            <a:ext cx="1152128" cy="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 flipV="1">
            <a:off x="3851920" y="3501008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283968" y="2564904"/>
            <a:ext cx="864096" cy="9361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2915816" y="2708920"/>
            <a:ext cx="792088" cy="7920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300192" y="12687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Leading particle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79512" y="11967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Leading particle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rticleadventure.org/images/page-elements/eed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59"/>
            <a:ext cx="5863501" cy="1805961"/>
          </a:xfrm>
          <a:prstGeom prst="rect">
            <a:avLst/>
          </a:prstGeom>
          <a:noFill/>
        </p:spPr>
      </p:pic>
      <p:pic>
        <p:nvPicPr>
          <p:cNvPr id="30724" name="Picture 4" descr="http://www.particleadventure.org/images/page-elements/eedd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5832648" cy="242638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2195736" y="63093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http://www.particleadventure.org/eedd.html</a:t>
            </a:r>
            <a:endParaRPr lang="zh-TW" altLang="en-US" dirty="0"/>
          </a:p>
        </p:txBody>
      </p:sp>
      <p:pic>
        <p:nvPicPr>
          <p:cNvPr id="30726" name="Picture 6" descr="http://www.particleadventure.org/images/page-elements/eedd_tit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2656"/>
            <a:ext cx="2029459" cy="54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桌面\My Documents\Charm Frag\DD frag f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744416" cy="2655731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4211960" y="0"/>
            <a:ext cx="493204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Charm fragmentation </a:t>
            </a:r>
          </a:p>
          <a:p>
            <a:r>
              <a:rPr lang="en-US" altLang="zh-TW" sz="2800" b="1" dirty="0" smtClean="0">
                <a:solidFill>
                  <a:srgbClr val="0070C0"/>
                </a:solidFill>
              </a:rPr>
              <a:t>(</a:t>
            </a:r>
            <a:r>
              <a:rPr lang="en-US" altLang="zh-TW" sz="2800" b="1" dirty="0" err="1" smtClean="0">
                <a:solidFill>
                  <a:srgbClr val="0070C0"/>
                </a:solidFill>
              </a:rPr>
              <a:t>e+e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- </a:t>
            </a:r>
            <a:r>
              <a:rPr lang="en-US" altLang="zh-TW" sz="2800" b="1" dirty="0" err="1" smtClean="0">
                <a:solidFill>
                  <a:srgbClr val="0070C0"/>
                </a:solidFill>
              </a:rPr>
              <a:t>expt</a:t>
            </a:r>
            <a:r>
              <a:rPr lang="en-US" altLang="zh-TW" sz="2800" b="1" dirty="0" smtClean="0">
                <a:solidFill>
                  <a:srgbClr val="0070C0"/>
                </a:solidFill>
              </a:rPr>
              <a:t>)   </a:t>
            </a:r>
            <a:r>
              <a:rPr lang="en-US" altLang="zh-TW" sz="2800" dirty="0" smtClean="0"/>
              <a:t>(1985 CLEO)</a:t>
            </a:r>
          </a:p>
          <a:p>
            <a:r>
              <a:rPr lang="en-US" altLang="zh-TW" sz="2800" dirty="0" smtClean="0"/>
              <a:t>JETSET + </a:t>
            </a:r>
            <a:r>
              <a:rPr lang="en-US" altLang="zh-TW" sz="2800" dirty="0" err="1" smtClean="0"/>
              <a:t>frag</a:t>
            </a:r>
            <a:r>
              <a:rPr lang="en-US" altLang="zh-TW" sz="2800" dirty="0" smtClean="0"/>
              <a:t> function</a:t>
            </a:r>
          </a:p>
          <a:p>
            <a:endParaRPr lang="en-US" altLang="zh-TW" sz="2800" dirty="0" smtClean="0"/>
          </a:p>
          <a:p>
            <a:r>
              <a:rPr lang="en-US" altLang="zh-TW" sz="2800" dirty="0" err="1" smtClean="0">
                <a:solidFill>
                  <a:srgbClr val="0070C0"/>
                </a:solidFill>
              </a:rPr>
              <a:t>X</a:t>
            </a:r>
            <a:r>
              <a:rPr lang="en-US" altLang="zh-TW" sz="2800" baseline="-25000" dirty="0" err="1" smtClean="0">
                <a:solidFill>
                  <a:srgbClr val="0070C0"/>
                </a:solidFill>
              </a:rPr>
              <a:t>p</a:t>
            </a:r>
            <a:r>
              <a:rPr lang="en-US" altLang="zh-TW" sz="2800" dirty="0" smtClean="0">
                <a:solidFill>
                  <a:srgbClr val="0070C0"/>
                </a:solidFill>
              </a:rPr>
              <a:t> = P</a:t>
            </a:r>
            <a:r>
              <a:rPr lang="en-US" altLang="zh-TW" sz="2800" baseline="-25000" dirty="0" smtClean="0">
                <a:solidFill>
                  <a:srgbClr val="0070C0"/>
                </a:solidFill>
              </a:rPr>
              <a:t>D*</a:t>
            </a:r>
            <a:r>
              <a:rPr lang="en-US" altLang="zh-TW" sz="2800" dirty="0" smtClean="0">
                <a:solidFill>
                  <a:srgbClr val="0070C0"/>
                </a:solidFill>
              </a:rPr>
              <a:t>/</a:t>
            </a:r>
            <a:r>
              <a:rPr lang="en-US" altLang="zh-TW" sz="2800" dirty="0" err="1" smtClean="0">
                <a:solidFill>
                  <a:srgbClr val="0070C0"/>
                </a:solidFill>
              </a:rPr>
              <a:t>P</a:t>
            </a:r>
            <a:r>
              <a:rPr lang="en-US" altLang="zh-TW" sz="2800" baseline="-25000" dirty="0" err="1" smtClean="0">
                <a:solidFill>
                  <a:srgbClr val="0070C0"/>
                </a:solidFill>
              </a:rPr>
              <a:t>max</a:t>
            </a:r>
            <a:endParaRPr lang="en-US" altLang="zh-TW" sz="2800" baseline="-25000" dirty="0" smtClean="0">
              <a:solidFill>
                <a:srgbClr val="0070C0"/>
              </a:solidFill>
            </a:endParaRPr>
          </a:p>
          <a:p>
            <a:endParaRPr lang="en-US" altLang="zh-TW" sz="2800" baseline="-25000" dirty="0" smtClean="0">
              <a:solidFill>
                <a:srgbClr val="0070C0"/>
              </a:solidFill>
            </a:endParaRPr>
          </a:p>
          <a:p>
            <a:r>
              <a:rPr lang="en-US" altLang="zh-TW" sz="2800" dirty="0" smtClean="0"/>
              <a:t>2006 Belle result provides</a:t>
            </a:r>
          </a:p>
          <a:p>
            <a:r>
              <a:rPr lang="en-US" altLang="zh-TW" sz="2800" dirty="0" smtClean="0"/>
              <a:t>High precision measurement</a:t>
            </a:r>
            <a:endParaRPr lang="zh-TW" alt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38133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808" y="3573016"/>
            <a:ext cx="45671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4867275" cy="5000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4" name="直線接點 3"/>
          <p:cNvCxnSpPr/>
          <p:nvPr/>
        </p:nvCxnSpPr>
        <p:spPr>
          <a:xfrm flipV="1">
            <a:off x="5796136" y="3501008"/>
            <a:ext cx="864096" cy="2170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6660232" y="3068960"/>
            <a:ext cx="504056" cy="4537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6660232" y="3522712"/>
            <a:ext cx="792088" cy="84239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7020272" y="2420888"/>
            <a:ext cx="648072" cy="720080"/>
          </a:xfrm>
          <a:prstGeom prst="ellipse">
            <a:avLst/>
          </a:prstGeom>
          <a:solidFill>
            <a:srgbClr val="CC3300">
              <a:alpha val="1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380312" y="4221088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7596336" y="2924944"/>
            <a:ext cx="576064" cy="36004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7596336" y="2204864"/>
            <a:ext cx="576064" cy="381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8172400" y="3140968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8172400" y="184482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36296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32240" y="162880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Quasi-particle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884368" y="3717032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956376" y="1340768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particle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3608" y="6165304"/>
            <a:ext cx="2527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Weber, HERWIG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28124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116632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</a:rPr>
              <a:t>Exclusive </a:t>
            </a:r>
            <a:r>
              <a:rPr lang="en-US" altLang="zh-TW" sz="3600" b="1" dirty="0" err="1" smtClean="0">
                <a:solidFill>
                  <a:srgbClr val="C00000"/>
                </a:solidFill>
              </a:rPr>
              <a:t>e+e</a:t>
            </a:r>
            <a:r>
              <a:rPr lang="en-US" altLang="zh-TW" sz="3600" b="1" dirty="0" smtClean="0">
                <a:solidFill>
                  <a:srgbClr val="C00000"/>
                </a:solidFill>
              </a:rPr>
              <a:t>- </a:t>
            </a:r>
            <a:r>
              <a:rPr lang="en-US" altLang="zh-TW" sz="3600" b="1" dirty="0" smtClean="0">
                <a:solidFill>
                  <a:srgbClr val="C00000"/>
                </a:solidFill>
                <a:sym typeface="Wingdings" pitchFamily="2" charset="2"/>
              </a:rPr>
              <a:t> D   X processes </a:t>
            </a:r>
            <a:r>
              <a:rPr lang="en-US" altLang="zh-TW" sz="3600" b="1" dirty="0" smtClean="0">
                <a:solidFill>
                  <a:srgbClr val="0070C0"/>
                </a:solidFill>
                <a:sym typeface="Wingdings" pitchFamily="2" charset="2"/>
              </a:rPr>
              <a:t>(simulation)</a:t>
            </a:r>
            <a:endParaRPr lang="en-US" altLang="zh-TW" sz="3600" b="1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16632"/>
            <a:ext cx="360040" cy="54868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627322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Exclusive 3-body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4139952" cy="399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652120" y="6211669"/>
            <a:ext cx="349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“</a:t>
            </a:r>
            <a:r>
              <a:rPr lang="en-US" altLang="zh-TW" dirty="0" err="1" smtClean="0"/>
              <a:t>Regge</a:t>
            </a:r>
            <a:r>
              <a:rPr lang="en-US" altLang="zh-TW" dirty="0" smtClean="0"/>
              <a:t>-cascade </a:t>
            </a:r>
            <a:r>
              <a:rPr lang="en-US" altLang="zh-TW" dirty="0" err="1" smtClean="0"/>
              <a:t>hadronization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K. Odagiri   </a:t>
            </a:r>
            <a:r>
              <a:rPr lang="en-US" altLang="zh-TW" dirty="0" err="1" smtClean="0"/>
              <a:t>arXiv:hep</a:t>
            </a:r>
            <a:r>
              <a:rPr lang="en-US" altLang="zh-TW" dirty="0" smtClean="0"/>
              <a:t>-ph/0606315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24128" y="1844824"/>
            <a:ext cx="2736304" cy="648072"/>
          </a:xfrm>
          <a:prstGeom prst="rect">
            <a:avLst/>
          </a:prstGeom>
          <a:solidFill>
            <a:srgbClr val="1AF21A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4752528" cy="431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27584" y="0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Experimental studies of </a:t>
            </a:r>
          </a:p>
          <a:p>
            <a:r>
              <a:rPr lang="en-US" altLang="zh-TW" sz="3200" b="1" dirty="0" smtClean="0">
                <a:solidFill>
                  <a:srgbClr val="C00000"/>
                </a:solidFill>
              </a:rPr>
              <a:t>Exclusive 3-body &amp; 4-body processes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805264"/>
            <a:ext cx="4486370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376272"/>
            <a:ext cx="3059832" cy="394814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012160" y="5780782"/>
            <a:ext cx="31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Belle preliminary results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3657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827584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Exclusive 3-body processes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060848"/>
            <a:ext cx="3312368" cy="34151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04864"/>
            <a:ext cx="3456384" cy="32855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589239"/>
            <a:ext cx="1440160" cy="44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589240"/>
            <a:ext cx="1552432" cy="4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5724128" y="112474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~ 0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24023</TotalTime>
  <Words>469</Words>
  <Application>Microsoft Office PowerPoint</Application>
  <PresentationFormat>如螢幕大小 (4:3)</PresentationFormat>
  <Paragraphs>149</Paragraphs>
  <Slides>28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Office 佈景主題</vt:lpstr>
      <vt:lpstr>Equation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Preliminary result 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Exclusive D*D* production</vt:lpstr>
      <vt:lpstr>投影片 24</vt:lpstr>
      <vt:lpstr>投影片 25</vt:lpstr>
      <vt:lpstr>Exclusive Charm Mesons Production  Near Threshold using ISR</vt:lpstr>
      <vt:lpstr>投影片 27</vt:lpstr>
      <vt:lpstr>Exclusive D*D* production</vt:lpstr>
    </vt:vector>
  </TitlesOfParts>
  <Company>user/user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USER-PC</dc:creator>
  <cp:lastModifiedBy>USER-PC</cp:lastModifiedBy>
  <cp:revision>625</cp:revision>
  <dcterms:created xsi:type="dcterms:W3CDTF">2018-02-23T01:13:21Z</dcterms:created>
  <dcterms:modified xsi:type="dcterms:W3CDTF">2018-03-19T00:40:57Z</dcterms:modified>
</cp:coreProperties>
</file>