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0" r:id="rId2"/>
    <p:sldId id="500" r:id="rId3"/>
    <p:sldId id="557" r:id="rId4"/>
    <p:sldId id="532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58" r:id="rId13"/>
    <p:sldId id="562" r:id="rId14"/>
    <p:sldId id="563" r:id="rId15"/>
    <p:sldId id="564" r:id="rId16"/>
    <p:sldId id="559" r:id="rId17"/>
    <p:sldId id="560" r:id="rId18"/>
    <p:sldId id="471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CCFF"/>
    <a:srgbClr val="FF00FF"/>
    <a:srgbClr val="CCECFF"/>
    <a:srgbClr val="FFCCFF"/>
    <a:srgbClr val="FF9900"/>
    <a:srgbClr val="3399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9" autoAdjust="0"/>
    <p:restoredTop sz="95320" autoAdjust="0"/>
  </p:normalViewPr>
  <p:slideViewPr>
    <p:cSldViewPr>
      <p:cViewPr>
        <p:scale>
          <a:sx n="118" d="100"/>
          <a:sy n="118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7.4003" TargetMode="External"/><Relationship Id="rId2" Type="http://schemas.openxmlformats.org/officeDocument/2006/relationships/hyperlink" Target="https://arxiv.org/abs/1402.401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xiv.org/abs/1402.4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402.4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402.4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rxiv.org/abs/1402.4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307.40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Title@Data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538D9C-D820-4D86-BC65-40BB0927C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2" y="1166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96C3A-50FF-79A6-A20C-0C3391C5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849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CA34A9-7B18-4C5F-8679-4FCD71C1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If numbers = [0, 0.3, 0.5]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141469-4A0F-43D7-92AE-22839331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E5A8F1B-FF46-4CF2-B0E1-607998CB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0CDE5D-3306-4642-A28B-0D632689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DF0CCBA-AF2F-45F3-B351-CC81B7FDE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99413"/>
            <a:ext cx="9128125" cy="464813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54C73EF-78D2-4663-A467-DE9301E64270}"/>
              </a:ext>
            </a:extLst>
          </p:cNvPr>
          <p:cNvSpPr txBox="1"/>
          <p:nvPr/>
        </p:nvSpPr>
        <p:spPr>
          <a:xfrm>
            <a:off x="4211960" y="609814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reasonable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94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CC061C-2057-4DA5-9DFC-B10B48BD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If numbers = [0.7, 0.9]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4F0475-4B69-48E6-99E1-288EC73F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104832-F159-4C2B-B985-84E70324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B343FDF-58F9-4A75-8633-D420F15A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8C33743-6444-4E4A-B500-41D289A67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81711"/>
            <a:ext cx="9128125" cy="468354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123781F-126F-4C6E-B37D-1BE0A0D0624C}"/>
              </a:ext>
            </a:extLst>
          </p:cNvPr>
          <p:cNvSpPr txBox="1"/>
          <p:nvPr/>
        </p:nvSpPr>
        <p:spPr>
          <a:xfrm>
            <a:off x="3995936" y="60652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Hum…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922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B066D0-CB91-428B-BC1C-A8703D74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53505DB-83BF-485F-B3BA-D027EAD2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702222-98A1-4672-98D5-9832D974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194A76-A614-4498-B6C0-6EFE84B1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95B801-1A19-4A2D-9472-ED2E0EB16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600" b="1" dirty="0"/>
              <a:t>Correlations</a:t>
            </a:r>
          </a:p>
          <a:p>
            <a:pPr>
              <a:buFontTx/>
              <a:buChar char="-"/>
            </a:pPr>
            <a:r>
              <a:rPr lang="en-US" altLang="zh-TW" sz="1600" dirty="0"/>
              <a:t>Same bin different triggers = </a:t>
            </a:r>
            <a:r>
              <a:rPr lang="en-US" altLang="zh-TW" sz="1600" dirty="0" err="1"/>
              <a:t>corrLL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corrLO</a:t>
            </a:r>
            <a:endParaRPr lang="en-US" altLang="zh-TW" sz="1600" dirty="0"/>
          </a:p>
          <a:p>
            <a:pPr>
              <a:buFontTx/>
              <a:buChar char="-"/>
            </a:pPr>
            <a:r>
              <a:rPr lang="en-US" altLang="zh-TW" sz="1600" dirty="0"/>
              <a:t>Different bin same triggers = </a:t>
            </a:r>
            <a:r>
              <a:rPr lang="en-US" altLang="zh-TW" sz="1600" dirty="0" err="1"/>
              <a:t>corrDA</a:t>
            </a:r>
            <a:endParaRPr lang="en-US" altLang="zh-TW" sz="1600" dirty="0"/>
          </a:p>
          <a:p>
            <a:pPr>
              <a:buFontTx/>
              <a:buChar char="-"/>
            </a:pPr>
            <a:r>
              <a:rPr lang="en-US" altLang="zh-TW" sz="1600" dirty="0"/>
              <a:t>Different bin different triggers = 0 </a:t>
            </a:r>
          </a:p>
          <a:p>
            <a:r>
              <a:rPr lang="en-US" altLang="zh-TW" sz="1600" b="1" dirty="0"/>
              <a:t>Tested Results</a:t>
            </a:r>
          </a:p>
          <a:p>
            <a:pPr>
              <a:buFontTx/>
              <a:buChar char="-"/>
            </a:pPr>
            <a:r>
              <a:rPr lang="en-US" altLang="zh-TW" sz="1600" dirty="0"/>
              <a:t>If we change them individually and test the correlation from between 0 to 0.9. The combine mean values are reasonable.</a:t>
            </a:r>
          </a:p>
          <a:p>
            <a:pPr>
              <a:buFontTx/>
              <a:buChar char="-"/>
            </a:pPr>
            <a:r>
              <a:rPr lang="en-US" altLang="zh-TW" sz="1600" dirty="0"/>
              <a:t>If we change three of them all at the same time, for the case correlation&lt;0.5, the combined mean is also reasonable. However, if the correlation is in between 0.7 to 0.9. Then we have the combined mean excess the range of LL and LO coverage.</a:t>
            </a:r>
          </a:p>
          <a:p>
            <a:r>
              <a:rPr lang="en-US" altLang="zh-TW" sz="1600" b="1" dirty="0"/>
              <a:t>Paper reading (How to deal with the case with high correlation?)</a:t>
            </a:r>
          </a:p>
          <a:p>
            <a:pPr>
              <a:buFontTx/>
              <a:buChar char="-"/>
            </a:pPr>
            <a:r>
              <a:rPr lang="en-US" altLang="zh-TW" sz="1600" dirty="0"/>
              <a:t>On the combination of correlated estimates of a physics observable (</a:t>
            </a:r>
            <a:r>
              <a:rPr lang="en-US" altLang="zh-TW" sz="1600" dirty="0">
                <a:hlinkClick r:id="rId2"/>
              </a:rPr>
              <a:t>https://arxiv.org/abs/1402.4016</a:t>
            </a:r>
            <a:r>
              <a:rPr lang="en-US" altLang="zh-TW" sz="1600" dirty="0"/>
              <a:t>)</a:t>
            </a:r>
          </a:p>
          <a:p>
            <a:pPr>
              <a:buFontTx/>
              <a:buChar char="-"/>
            </a:pPr>
            <a:r>
              <a:rPr lang="en-US" altLang="zh-TW" sz="1600" dirty="0"/>
              <a:t>Information and treatment of unknown correlations in the combination of measurements using the BLUE method (</a:t>
            </a:r>
            <a:r>
              <a:rPr lang="en-US" altLang="zh-TW" sz="1600" dirty="0">
                <a:hlinkClick r:id="rId3"/>
              </a:rPr>
              <a:t>https://arxiv.org/abs/1307.4003</a:t>
            </a:r>
            <a:r>
              <a:rPr lang="en-US" altLang="zh-TW" sz="1600" dirty="0"/>
              <a:t>)</a:t>
            </a:r>
          </a:p>
          <a:p>
            <a:r>
              <a:rPr lang="en-US" altLang="zh-TW" sz="1600" b="1" dirty="0"/>
              <a:t>Let’s have a meeting by Lunar new year (Feb. 17th)</a:t>
            </a:r>
          </a:p>
          <a:p>
            <a:pPr marL="0" indent="0">
              <a:buNone/>
            </a:pPr>
            <a:endParaRPr lang="en-US" altLang="zh-TW" sz="1600" dirty="0"/>
          </a:p>
          <a:p>
            <a:pPr>
              <a:buFontTx/>
              <a:buChar char="-"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39623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DEE38C-5F7D-4C51-9675-A0B7AB47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On the combination of correlated estimates of a physics observable (</a:t>
            </a:r>
            <a:r>
              <a:rPr lang="en-US" altLang="zh-TW" sz="2800" dirty="0">
                <a:hlinkClick r:id="rId2"/>
              </a:rPr>
              <a:t>https://arxiv.org/abs/1402.4016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AB1BCDD-A817-4D58-946A-90268B95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F728D9-F8E7-441A-B07C-1DE0C87E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2DC482D-417F-4347-9E5E-671C7D27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984A15-0FD3-45BE-9792-2816F799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" y="980728"/>
            <a:ext cx="9097645" cy="2800741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CBBF103D-4DD3-4E38-A328-8C55381E842A}"/>
              </a:ext>
            </a:extLst>
          </p:cNvPr>
          <p:cNvGrpSpPr/>
          <p:nvPr/>
        </p:nvGrpSpPr>
        <p:grpSpPr>
          <a:xfrm>
            <a:off x="5296378" y="4141926"/>
            <a:ext cx="3825912" cy="2043958"/>
            <a:chOff x="5248796" y="3736623"/>
            <a:chExt cx="3825912" cy="204395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7FCEEEF-EC85-4D58-AD1D-6EBC13305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134" y="3736623"/>
              <a:ext cx="3808574" cy="15739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2179ACD-5A0F-4547-B2F5-991749E1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8796" y="5334457"/>
              <a:ext cx="3808574" cy="4461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A72E5755-C2D9-486D-A46D-8A32B0C23B20}"/>
              </a:ext>
            </a:extLst>
          </p:cNvPr>
          <p:cNvSpPr/>
          <p:nvPr/>
        </p:nvSpPr>
        <p:spPr>
          <a:xfrm>
            <a:off x="1813765" y="2492896"/>
            <a:ext cx="646881" cy="374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2148706-1BC1-4246-B9C0-C5CBF5BDE8EB}"/>
              </a:ext>
            </a:extLst>
          </p:cNvPr>
          <p:cNvSpPr/>
          <p:nvPr/>
        </p:nvSpPr>
        <p:spPr>
          <a:xfrm>
            <a:off x="4796720" y="2502583"/>
            <a:ext cx="646881" cy="374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9E59D7-E38E-442D-A1E1-5C4FFBFA1BA8}"/>
              </a:ext>
            </a:extLst>
          </p:cNvPr>
          <p:cNvSpPr/>
          <p:nvPr/>
        </p:nvSpPr>
        <p:spPr>
          <a:xfrm>
            <a:off x="7884368" y="2509875"/>
            <a:ext cx="646881" cy="374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2D802F4-7A63-43F5-9C0C-0A3F1938A9CF}"/>
              </a:ext>
            </a:extLst>
          </p:cNvPr>
          <p:cNvSpPr txBox="1"/>
          <p:nvPr/>
        </p:nvSpPr>
        <p:spPr>
          <a:xfrm>
            <a:off x="114312" y="3825077"/>
            <a:ext cx="5105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/>
              <a:t>Define </a:t>
            </a:r>
          </a:p>
          <a:p>
            <a:r>
              <a:rPr lang="en-US" altLang="zh-TW" sz="1200" dirty="0"/>
              <a:t>Truth : </a:t>
            </a:r>
            <a:r>
              <a:rPr lang="en-US" altLang="zh-TW" sz="1200" dirty="0" err="1"/>
              <a:t>xT</a:t>
            </a:r>
            <a:r>
              <a:rPr lang="en-US" altLang="zh-TW" sz="1200" dirty="0"/>
              <a:t> = 0</a:t>
            </a:r>
          </a:p>
          <a:p>
            <a:r>
              <a:rPr lang="en-US" altLang="zh-TW" sz="1200" dirty="0"/>
              <a:t>Measurement#1:  x1 = </a:t>
            </a:r>
            <a:r>
              <a:rPr lang="en-US" altLang="zh-TW" sz="1200" dirty="0" err="1"/>
              <a:t>xT</a:t>
            </a:r>
            <a:r>
              <a:rPr lang="en-US" altLang="zh-TW" sz="1200" dirty="0"/>
              <a:t> + sigma* z1; z1 = random seen [0, 1] </a:t>
            </a:r>
          </a:p>
          <a:p>
            <a:r>
              <a:rPr lang="en-US" altLang="zh-TW" sz="1200" dirty="0"/>
              <a:t>Measurement#2 : x2 = </a:t>
            </a:r>
            <a:r>
              <a:rPr lang="pl-PL" altLang="zh-TW" sz="1200" dirty="0"/>
              <a:t>xT + sigma2 * (rho * Z1 + s * Z2)</a:t>
            </a:r>
            <a:r>
              <a:rPr lang="en-US" altLang="zh-TW" sz="1200" dirty="0"/>
              <a:t>; z2 = random seed, [0, 1]</a:t>
            </a:r>
          </a:p>
          <a:p>
            <a:r>
              <a:rPr lang="en-US" altLang="zh-TW" sz="1200" dirty="0"/>
              <a:t>Correlation between two measurements : rho = [0, 0.9, -09]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200" dirty="0">
                <a:solidFill>
                  <a:srgbClr val="FF0000"/>
                </a:solidFill>
              </a:rPr>
              <a:t>The color distribution is all the possible combinations of [x1, x2]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rgbClr val="0000FF"/>
                </a:solidFill>
              </a:rPr>
              <a:t>One would ask a question, what is the possibility that </a:t>
            </a:r>
            <a:r>
              <a:rPr lang="en-US" altLang="zh-TW" sz="1200" dirty="0" err="1">
                <a:solidFill>
                  <a:srgbClr val="0000FF"/>
                </a:solidFill>
              </a:rPr>
              <a:t>xT</a:t>
            </a:r>
            <a:r>
              <a:rPr lang="en-US" altLang="zh-TW" sz="1200" dirty="0">
                <a:solidFill>
                  <a:srgbClr val="0000FF"/>
                </a:solidFill>
              </a:rPr>
              <a:t> = 0 which is not in between [x1, x2]</a:t>
            </a:r>
          </a:p>
          <a:p>
            <a:pPr marL="285750" indent="-285750">
              <a:buFontTx/>
              <a:buChar char="-"/>
            </a:pPr>
            <a:r>
              <a:rPr lang="en-US" altLang="zh-TW" sz="1200" dirty="0" err="1"/>
              <a:t>fout</a:t>
            </a:r>
            <a:r>
              <a:rPr lang="en-US" altLang="zh-TW" sz="1200" dirty="0"/>
              <a:t> = percentage of events which </a:t>
            </a:r>
            <a:r>
              <a:rPr lang="en-US" altLang="zh-TW" sz="1200" dirty="0" err="1"/>
              <a:t>xT</a:t>
            </a:r>
            <a:r>
              <a:rPr lang="en-US" altLang="zh-TW" sz="1200" dirty="0"/>
              <a:t> is out of the range of [x1, x2]</a:t>
            </a:r>
          </a:p>
          <a:p>
            <a:pPr marL="285750" indent="-285750">
              <a:buFontTx/>
              <a:buChar char="-"/>
            </a:pPr>
            <a:r>
              <a:rPr lang="en-US" altLang="zh-TW" sz="1200" dirty="0"/>
              <a:t>Author ran 500, 000 events to test : </a:t>
            </a:r>
          </a:p>
          <a:p>
            <a:r>
              <a:rPr lang="en-US" altLang="zh-TW" sz="1200" dirty="0">
                <a:solidFill>
                  <a:srgbClr val="0000FF"/>
                </a:solidFill>
              </a:rPr>
              <a:t>If rho = 0, </a:t>
            </a:r>
            <a:r>
              <a:rPr lang="en-US" altLang="zh-TW" sz="1200" dirty="0" err="1">
                <a:solidFill>
                  <a:srgbClr val="0000FF"/>
                </a:solidFill>
              </a:rPr>
              <a:t>fout</a:t>
            </a:r>
            <a:r>
              <a:rPr lang="en-US" altLang="zh-TW" sz="1200" dirty="0">
                <a:solidFill>
                  <a:srgbClr val="0000FF"/>
                </a:solidFill>
              </a:rPr>
              <a:t> ~ 50%</a:t>
            </a:r>
          </a:p>
          <a:p>
            <a:r>
              <a:rPr lang="en-US" altLang="zh-TW" sz="1200" dirty="0">
                <a:solidFill>
                  <a:srgbClr val="0000FF"/>
                </a:solidFill>
                <a:highlight>
                  <a:srgbClr val="FFFF00"/>
                </a:highlight>
              </a:rPr>
              <a:t>If rho = 0.9, </a:t>
            </a:r>
            <a:r>
              <a:rPr lang="en-US" altLang="zh-TW" sz="1200" dirty="0" err="1">
                <a:solidFill>
                  <a:srgbClr val="0000FF"/>
                </a:solidFill>
                <a:highlight>
                  <a:srgbClr val="FFFF00"/>
                </a:highlight>
              </a:rPr>
              <a:t>fout</a:t>
            </a:r>
            <a:r>
              <a:rPr lang="en-US" altLang="zh-TW" sz="1200" dirty="0">
                <a:solidFill>
                  <a:srgbClr val="0000FF"/>
                </a:solidFill>
                <a:highlight>
                  <a:srgbClr val="FFFF00"/>
                </a:highlight>
              </a:rPr>
              <a:t> ~ 85%</a:t>
            </a:r>
          </a:p>
          <a:p>
            <a:r>
              <a:rPr lang="en-US" altLang="zh-TW" sz="1200" dirty="0">
                <a:solidFill>
                  <a:srgbClr val="0000FF"/>
                </a:solidFill>
              </a:rPr>
              <a:t>If rho = -0.9, </a:t>
            </a:r>
            <a:r>
              <a:rPr lang="en-US" altLang="zh-TW" sz="1200" dirty="0" err="1">
                <a:solidFill>
                  <a:srgbClr val="0000FF"/>
                </a:solidFill>
              </a:rPr>
              <a:t>fout</a:t>
            </a:r>
            <a:r>
              <a:rPr lang="en-US" altLang="zh-TW" sz="1200" dirty="0">
                <a:solidFill>
                  <a:srgbClr val="0000FF"/>
                </a:solidFill>
              </a:rPr>
              <a:t> ~ 15%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CB0FBDA-A994-4E3E-92D4-392165698A14}"/>
              </a:ext>
            </a:extLst>
          </p:cNvPr>
          <p:cNvSpPr/>
          <p:nvPr/>
        </p:nvSpPr>
        <p:spPr>
          <a:xfrm>
            <a:off x="5296378" y="5739760"/>
            <a:ext cx="3825912" cy="4502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A7A85A96-F1F6-4F66-BD31-DA991789D496}"/>
              </a:ext>
            </a:extLst>
          </p:cNvPr>
          <p:cNvCxnSpPr/>
          <p:nvPr/>
        </p:nvCxnSpPr>
        <p:spPr>
          <a:xfrm flipV="1">
            <a:off x="1813765" y="6035210"/>
            <a:ext cx="3406307" cy="15067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3EB88C0-E4F5-4447-AEA1-9F2B314000B9}"/>
              </a:ext>
            </a:extLst>
          </p:cNvPr>
          <p:cNvSpPr txBox="1"/>
          <p:nvPr/>
        </p:nvSpPr>
        <p:spPr>
          <a:xfrm>
            <a:off x="5570842" y="6199942"/>
            <a:ext cx="298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00FF"/>
                </a:solidFill>
              </a:rPr>
              <a:t>positive correlation. Mostly, the combined value is even further away from the truth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00BE9-5E8F-4B96-8F57-BAFC4823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On the combination of correlated estimates of a physics observable (</a:t>
            </a:r>
            <a:r>
              <a:rPr lang="en-US" altLang="zh-TW" sz="2800" dirty="0">
                <a:hlinkClick r:id="rId2"/>
              </a:rPr>
              <a:t>https://arxiv.org/abs/1402.4016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1BC7F5-B945-4285-BE74-EB842153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ED6B09-1B2B-4975-8D24-5435F7B2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102AB1-6E48-4309-BEF0-BC7C1DC0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F22D41-AA86-4171-8A92-5955FED07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1" y="1044748"/>
            <a:ext cx="3777349" cy="546226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8D3A79E-B417-4076-8F99-B7937025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3" y="1044749"/>
            <a:ext cx="3240360" cy="324715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88549FB-9226-4CE1-BE63-2E8FCCF76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471" y="4304758"/>
            <a:ext cx="3329929" cy="150589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C369D32-7AF9-434F-ADED-15871F4811DB}"/>
              </a:ext>
            </a:extLst>
          </p:cNvPr>
          <p:cNvSpPr txBox="1"/>
          <p:nvPr/>
        </p:nvSpPr>
        <p:spPr>
          <a:xfrm>
            <a:off x="2411760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BLUE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BC4B5C3-9FA0-43CD-A584-65B8DAFC40A2}"/>
              </a:ext>
            </a:extLst>
          </p:cNvPr>
          <p:cNvSpPr/>
          <p:nvPr/>
        </p:nvSpPr>
        <p:spPr>
          <a:xfrm>
            <a:off x="4852365" y="4299354"/>
            <a:ext cx="3464051" cy="159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DAE3FBE-5796-4D17-BD3C-F08CF1174B02}"/>
                  </a:ext>
                </a:extLst>
              </p:cNvPr>
              <p:cNvSpPr txBox="1"/>
              <p:nvPr/>
            </p:nvSpPr>
            <p:spPr>
              <a:xfrm>
                <a:off x="4716016" y="5896859"/>
                <a:ext cx="3888432" cy="752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zh-TW" alt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12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zh-TW" alt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TW" sz="1200" dirty="0">
                    <a:solidFill>
                      <a:srgbClr val="FF0000"/>
                    </a:solidFill>
                  </a:rPr>
                  <a:t>, combined value will not be in the range of x1 and x2. At this point, adding more info can’t be a good case.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DAE3FBE-5796-4D17-BD3C-F08CF117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896859"/>
                <a:ext cx="3888432" cy="752642"/>
              </a:xfrm>
              <a:prstGeom prst="rect">
                <a:avLst/>
              </a:prstGeom>
              <a:blipFill>
                <a:blip r:embed="rId6"/>
                <a:stretch>
                  <a:fillRect l="-157" r="-785"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68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DE6C8-8A83-4443-A18D-A875167E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On the combination of correlated estimates of a physics observable (</a:t>
            </a:r>
            <a:r>
              <a:rPr lang="en-US" altLang="zh-TW" sz="2800" dirty="0">
                <a:hlinkClick r:id="rId2"/>
              </a:rPr>
              <a:t>https://arxiv.org/abs/1402.4016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22C9507-7886-4D4F-84AF-26FE0C7A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812A1E-1C47-47EE-95BE-DC42303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7C2E7B-A674-461C-A96C-E2F0FADC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DF5F927-1491-46BC-9DBF-F220C4D2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0" y="1013914"/>
            <a:ext cx="4459591" cy="538966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297F128-35B5-419E-B9D4-2C6D7E11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90" y="1013464"/>
            <a:ext cx="4397154" cy="40717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246221B-484C-414F-9C43-9E55D039061B}"/>
              </a:ext>
            </a:extLst>
          </p:cNvPr>
          <p:cNvSpPr/>
          <p:nvPr/>
        </p:nvSpPr>
        <p:spPr>
          <a:xfrm>
            <a:off x="174390" y="5157193"/>
            <a:ext cx="4397609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80BFDE7-F880-4E48-9777-5E32E280C2A8}"/>
              </a:ext>
            </a:extLst>
          </p:cNvPr>
          <p:cNvSpPr txBox="1"/>
          <p:nvPr/>
        </p:nvSpPr>
        <p:spPr>
          <a:xfrm>
            <a:off x="1929054" y="104848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Check if the combine is reasonable 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A0D6845-A15A-415E-A6AF-729D294B96CB}"/>
              </a:ext>
            </a:extLst>
          </p:cNvPr>
          <p:cNvSpPr txBox="1"/>
          <p:nvPr/>
        </p:nvSpPr>
        <p:spPr>
          <a:xfrm>
            <a:off x="1919544" y="232961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Check if the combine is reasonable 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223EBAD-E00F-4E33-B7C6-B3A71EBCF20C}"/>
              </a:ext>
            </a:extLst>
          </p:cNvPr>
          <p:cNvSpPr txBox="1"/>
          <p:nvPr/>
        </p:nvSpPr>
        <p:spPr>
          <a:xfrm>
            <a:off x="2022041" y="3847743"/>
            <a:ext cx="262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FFF00"/>
                </a:highlight>
              </a:rPr>
              <a:t>Exclude bad measurement</a:t>
            </a:r>
          </a:p>
          <a:p>
            <a:r>
              <a:rPr lang="en-US" altLang="zh-TW" sz="1400" dirty="0">
                <a:solidFill>
                  <a:srgbClr val="FF0000"/>
                </a:solidFill>
                <a:highlight>
                  <a:srgbClr val="FFFF00"/>
                </a:highlight>
              </a:rPr>
              <a:t>=&gt; What should we do?</a:t>
            </a:r>
            <a:endParaRPr lang="zh-TW" altLang="en-US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2036CE7-A5C8-4A93-A334-C920BAA7C0BF}"/>
              </a:ext>
            </a:extLst>
          </p:cNvPr>
          <p:cNvSpPr txBox="1"/>
          <p:nvPr/>
        </p:nvSpPr>
        <p:spPr>
          <a:xfrm>
            <a:off x="6483326" y="2464696"/>
            <a:ext cx="262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Accept what it is even if the combed is not reasonable…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D02CD2E-CBD4-473D-8643-55EC28214688}"/>
              </a:ext>
            </a:extLst>
          </p:cNvPr>
          <p:cNvSpPr/>
          <p:nvPr/>
        </p:nvSpPr>
        <p:spPr>
          <a:xfrm>
            <a:off x="4662835" y="3253815"/>
            <a:ext cx="4397609" cy="356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83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59159-B3C6-46CF-86D8-DD9F8B21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On the combination of correlated estimates of a physics observable (</a:t>
            </a:r>
            <a:r>
              <a:rPr lang="en-US" altLang="zh-TW" sz="2800" dirty="0">
                <a:hlinkClick r:id="rId2"/>
              </a:rPr>
              <a:t>https://arxiv.org/abs/1402.4016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6B2F31-D925-4D91-89D2-67C627A2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825B8F8-FCCE-4A89-AF10-4A1AF2C1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2B58F0-08C6-4900-9F7F-9BDBD8B0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20" name="內容版面配置區 19">
            <a:extLst>
              <a:ext uri="{FF2B5EF4-FFF2-40B4-BE49-F238E27FC236}">
                <a16:creationId xmlns:a16="http://schemas.microsoft.com/office/drawing/2014/main" id="{A74B8C8F-687E-4525-85A7-5E551CE4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" y="894730"/>
            <a:ext cx="4417259" cy="1382142"/>
          </a:xfrm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kumimoji="0" lang="en-US" altLang="zh-TW" sz="1200" dirty="0">
                <a:latin typeface="Arial" panose="020B0604020202020204" pitchFamily="34" charset="0"/>
              </a:rPr>
              <a:t>Paper suggest : </a:t>
            </a:r>
            <a:r>
              <a:rPr kumimoji="0" lang="zh-TW" altLang="zh-TW" sz="1200" dirty="0">
                <a:latin typeface="Arial" panose="020B0604020202020204" pitchFamily="34" charset="0"/>
              </a:rPr>
              <a:t> </a:t>
            </a:r>
            <a:endParaRPr kumimoji="0" lang="en-US" altLang="zh-TW" sz="1200" dirty="0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r>
              <a:rPr kumimoji="0" lang="zh-TW" altLang="zh-TW" sz="1200" b="1" dirty="0">
                <a:latin typeface="Arial" panose="020B0604020202020204" pitchFamily="34" charset="0"/>
              </a:rPr>
              <a:t>→ stress</a:t>
            </a:r>
            <a:r>
              <a:rPr kumimoji="0" lang="en-US" altLang="zh-TW" sz="1200" b="1" dirty="0">
                <a:latin typeface="Arial" panose="020B0604020202020204" pitchFamily="34" charset="0"/>
              </a:rPr>
              <a:t> </a:t>
            </a:r>
            <a:r>
              <a:rPr kumimoji="0" lang="zh-TW" altLang="zh-TW" sz="1200" b="1" dirty="0">
                <a:latin typeface="Arial" panose="020B0604020202020204" pitchFamily="34" charset="0"/>
              </a:rPr>
              <a:t>test </a:t>
            </a:r>
            <a:r>
              <a:rPr kumimoji="0" lang="en-US" altLang="zh-TW" sz="1200" b="1" dirty="0">
                <a:latin typeface="Arial" panose="020B0604020202020204" pitchFamily="34" charset="0"/>
              </a:rPr>
              <a:t>: loop possible rho and z</a:t>
            </a:r>
            <a:endParaRPr kumimoji="0" lang="en-US" altLang="zh-TW" sz="12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kumimoji="0" lang="zh-TW" altLang="zh-TW" sz="1200" b="1" dirty="0">
                <a:latin typeface="Arial" panose="020B0604020202020204" pitchFamily="34" charset="0"/>
              </a:rPr>
              <a:t>→ check compatibility </a:t>
            </a:r>
            <a:r>
              <a:rPr kumimoji="0" lang="en-US" altLang="zh-TW" sz="1200" b="1" dirty="0">
                <a:latin typeface="Arial" panose="020B0604020202020204" pitchFamily="34" charset="0"/>
              </a:rPr>
              <a:t>: ch2 test, find points gives the combined mean is not in the range of x1 and x2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kumimoji="0" lang="zh-TW" altLang="zh-TW" sz="1200" b="1" dirty="0">
                <a:latin typeface="Arial" panose="020B0604020202020204" pitchFamily="34" charset="0"/>
              </a:rPr>
              <a:t>→ decide what to include </a:t>
            </a:r>
            <a:r>
              <a:rPr kumimoji="0" lang="en-US" altLang="zh-TW" sz="1200" b="1" dirty="0">
                <a:latin typeface="Arial" panose="020B0604020202020204" pitchFamily="34" charset="0"/>
              </a:rPr>
              <a:t>: pruning rule, PPP method </a:t>
            </a: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kumimoji="0" lang="en-US" altLang="zh-TW" sz="1200" b="1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kumimoji="0" lang="en-US" altLang="zh-TW" sz="12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kumimoji="0" lang="zh-TW" altLang="zh-TW" sz="1200" dirty="0">
              <a:latin typeface="Arial" panose="020B0604020202020204" pitchFamily="34" charset="0"/>
            </a:endParaRPr>
          </a:p>
          <a:p>
            <a:pPr marL="514350" indent="-514350" eaLnBrk="0" hangingPunct="0">
              <a:spcBef>
                <a:spcPct val="0"/>
              </a:spcBef>
              <a:buClrTx/>
              <a:buFont typeface="+mj-lt"/>
              <a:buAutoNum type="arabicPeriod"/>
            </a:pPr>
            <a:endParaRPr kumimoji="0" lang="zh-TW" altLang="zh-TW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TW" altLang="en-US" sz="1200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56D4289-AEDA-4497-AE8D-9998B5022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4" y="2600126"/>
            <a:ext cx="4057500" cy="3686692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572AD30-7096-490B-B8E6-0198AA2B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982" y="3222431"/>
            <a:ext cx="4203356" cy="308742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0A6F2048-A1F8-4E59-984C-1B30BE65D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358" y="920353"/>
            <a:ext cx="4203356" cy="221843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C97D7E68-1068-4151-9C58-3CBBF2506E1C}"/>
              </a:ext>
            </a:extLst>
          </p:cNvPr>
          <p:cNvSpPr/>
          <p:nvPr/>
        </p:nvSpPr>
        <p:spPr>
          <a:xfrm>
            <a:off x="1547664" y="5301208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BEE82E5-A314-4ED0-8F5D-E8EC0E184C1D}"/>
              </a:ext>
            </a:extLst>
          </p:cNvPr>
          <p:cNvSpPr/>
          <p:nvPr/>
        </p:nvSpPr>
        <p:spPr>
          <a:xfrm>
            <a:off x="239730" y="5782158"/>
            <a:ext cx="3900222" cy="504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FDAE93D-89B2-4E30-8F54-F7F2D0E2F8BA}"/>
              </a:ext>
            </a:extLst>
          </p:cNvPr>
          <p:cNvSpPr/>
          <p:nvPr/>
        </p:nvSpPr>
        <p:spPr>
          <a:xfrm>
            <a:off x="6084168" y="4267530"/>
            <a:ext cx="1152128" cy="529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E0EB52B-4CFC-4B05-BB09-19178CB7C410}"/>
              </a:ext>
            </a:extLst>
          </p:cNvPr>
          <p:cNvSpPr/>
          <p:nvPr/>
        </p:nvSpPr>
        <p:spPr>
          <a:xfrm>
            <a:off x="4716016" y="5524509"/>
            <a:ext cx="2304256" cy="136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DAA4994-A897-4534-BB22-3A10C36DDDE4}"/>
              </a:ext>
            </a:extLst>
          </p:cNvPr>
          <p:cNvSpPr/>
          <p:nvPr/>
        </p:nvSpPr>
        <p:spPr>
          <a:xfrm>
            <a:off x="4506982" y="2329866"/>
            <a:ext cx="4081188" cy="379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71A0E2B-C77E-4189-B1D3-C32C34261D0F}"/>
              </a:ext>
            </a:extLst>
          </p:cNvPr>
          <p:cNvSpPr txBox="1"/>
          <p:nvPr/>
        </p:nvSpPr>
        <p:spPr>
          <a:xfrm>
            <a:off x="6732240" y="20351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4E339BB-44F9-4CA0-B9C6-FA6609C679FE}"/>
              </a:ext>
            </a:extLst>
          </p:cNvPr>
          <p:cNvSpPr txBox="1"/>
          <p:nvPr/>
        </p:nvSpPr>
        <p:spPr>
          <a:xfrm>
            <a:off x="6876256" y="503692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Select measurement based on the uncertainty, can we do this?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5EFEA-8257-4318-9472-B9225D45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dirty="0"/>
              <a:t>Information and treatment of unknown correlations in the combination of measurements using the BLUE method (</a:t>
            </a:r>
            <a:r>
              <a:rPr lang="en-US" altLang="zh-TW" sz="2000" dirty="0">
                <a:hlinkClick r:id="rId2"/>
              </a:rPr>
              <a:t>https://arxiv.org/abs/1307.4003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A48B2B1-ECD6-4240-9655-1D4296CB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0BB6AE3-4953-41AF-9A82-DB6C677D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353EE0-2A0A-4DD3-B8A4-8CEB8DED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C2C3499-B1F5-472A-B59F-CEE71273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12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C99CE0DD-CF3D-414C-B67E-132D2129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A88F4CD4-EC21-44A6-B89B-6952862E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4FF28B-C5FE-4DB4-8622-BECDD0E6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6CA504-E7DB-4992-A252-C1CE9D2A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A6B341-83EF-43B6-8FE6-BD3FC520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078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5C02B182-BE43-4599-95A5-C80E2073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from Previous Study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FCDB77-D232-4053-A933-131C097C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2025/11/17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CA6A5A-2AAF-4161-BB98-23E2C2CF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Method to Deal with Systematics : BLUE</a:t>
            </a:r>
            <a:endParaRPr lang="en-US" altLang="ja-JP" dirty="0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C676F8A-15B0-4718-847F-83376B619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Implemented the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BLUE (Best Linear Unbiased Estimator)</a:t>
            </a:r>
            <a:r>
              <a:rPr kumimoji="0" lang="zh-TW" altLang="zh-TW" sz="1600" dirty="0">
                <a:latin typeface="Arial" panose="020B0604020202020204" pitchFamily="34" charset="0"/>
              </a:rPr>
              <a:t> method to study how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correlation (r)</a:t>
            </a:r>
            <a:r>
              <a:rPr kumimoji="0" lang="zh-TW" altLang="zh-TW" sz="1600" dirty="0">
                <a:latin typeface="Arial" panose="020B0604020202020204" pitchFamily="34" charset="0"/>
              </a:rPr>
              <a:t> and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uncertainty ratio (σ₂/σ₁)</a:t>
            </a:r>
            <a:r>
              <a:rPr kumimoji="0" lang="zh-TW" altLang="zh-TW" sz="1600" dirty="0">
                <a:latin typeface="Arial" panose="020B0604020202020204" pitchFamily="34" charset="0"/>
              </a:rPr>
              <a:t> affect the combined result.</a:t>
            </a:r>
            <a:endParaRPr kumimoji="0" lang="en-US" altLang="zh-TW" sz="1600" dirty="0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endParaRPr kumimoji="0" lang="en-US" altLang="zh-TW" sz="16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</a:pPr>
            <a:r>
              <a:rPr kumimoji="0" lang="en-US" altLang="zh-TW" sz="1600" b="1" dirty="0">
                <a:latin typeface="Arial" panose="020B0604020202020204" pitchFamily="34" charset="0"/>
              </a:rPr>
              <a:t>Wight </a:t>
            </a:r>
            <a:r>
              <a:rPr kumimoji="0" lang="zh-TW" altLang="zh-TW" sz="1600" dirty="0">
                <a:latin typeface="Arial" panose="020B0604020202020204" pitchFamily="34" charset="0"/>
              </a:rPr>
              <a:t>:</a:t>
            </a:r>
            <a:endParaRPr kumimoji="0" lang="en-US" altLang="zh-TW" sz="1600" dirty="0">
              <a:latin typeface="Arial" panose="020B0604020202020204" pitchFamily="34" charset="0"/>
            </a:endParaRP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When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σ₂ = σ₁</a:t>
            </a:r>
            <a:r>
              <a:rPr kumimoji="0" lang="zh-TW" altLang="zh-TW" sz="1600" dirty="0">
                <a:latin typeface="Arial" panose="020B0604020202020204" pitchFamily="34" charset="0"/>
              </a:rPr>
              <a:t>, both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measurements contribute equally (w₁ = w₂ = 0.5).</a:t>
            </a: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When </a:t>
            </a:r>
            <a:r>
              <a:rPr kumimoji="0" lang="zh-TW" altLang="zh-TW" sz="1600" b="1" dirty="0">
                <a:solidFill>
                  <a:srgbClr val="FF0000"/>
                </a:solidFill>
                <a:latin typeface="Arial" panose="020B0604020202020204" pitchFamily="34" charset="0"/>
              </a:rPr>
              <a:t>σ₂/σ₁ ≈ 1</a:t>
            </a:r>
            <a:r>
              <a:rPr kumimoji="0" lang="zh-TW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, weights become </a:t>
            </a:r>
            <a:r>
              <a:rPr kumimoji="0" lang="zh-TW" altLang="zh-TW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unstable and highly sensitive</a:t>
            </a:r>
            <a:r>
              <a:rPr kumimoji="0" lang="zh-TW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 as </a:t>
            </a:r>
            <a:r>
              <a:rPr kumimoji="0" lang="zh-TW" altLang="zh-TW" sz="1600" b="1" dirty="0">
                <a:solidFill>
                  <a:srgbClr val="FF0000"/>
                </a:solidFill>
                <a:latin typeface="Arial" panose="020B0604020202020204" pitchFamily="34" charset="0"/>
              </a:rPr>
              <a:t>r → +1</a:t>
            </a:r>
            <a:r>
              <a:rPr kumimoji="0" lang="zh-TW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 due to near-singular covariance</a:t>
            </a:r>
            <a:r>
              <a:rPr kumimoji="0" lang="en-US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 (how to deal with strong correlated uncertainty will be further studied)</a:t>
            </a:r>
            <a:r>
              <a:rPr kumimoji="0" lang="zh-TW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When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σ₂/σ₁ ≫ 1</a:t>
            </a:r>
            <a:r>
              <a:rPr kumimoji="0" lang="zh-TW" altLang="zh-TW" sz="1600" dirty="0">
                <a:latin typeface="Arial" panose="020B0604020202020204" pitchFamily="34" charset="0"/>
              </a:rPr>
              <a:t>, the estimator is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dominated by the more precise measurement</a:t>
            </a:r>
            <a:r>
              <a:rPr kumimoji="0" lang="zh-TW" altLang="zh-TW" sz="1600" dirty="0">
                <a:latin typeface="Arial" panose="020B0604020202020204" pitchFamily="34" charset="0"/>
              </a:rPr>
              <a:t> (smaller σ₁).</a:t>
            </a:r>
            <a:endParaRPr kumimoji="0" lang="en-US" altLang="zh-TW" sz="1600" dirty="0">
              <a:latin typeface="Arial" panose="020B0604020202020204" pitchFamily="34" charset="0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None/>
            </a:pPr>
            <a:endParaRPr kumimoji="0" lang="zh-TW" altLang="zh-TW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</a:pPr>
            <a:r>
              <a:rPr kumimoji="0" lang="en-US" altLang="zh-TW" sz="1600" b="1" dirty="0">
                <a:latin typeface="Arial" panose="020B0604020202020204" pitchFamily="34" charset="0"/>
              </a:rPr>
              <a:t>Combined mean</a:t>
            </a:r>
            <a:r>
              <a:rPr kumimoji="0" lang="en-US" altLang="zh-TW" sz="1600" dirty="0">
                <a:latin typeface="Arial" panose="020B0604020202020204" pitchFamily="34" charset="0"/>
              </a:rPr>
              <a:t>: </a:t>
            </a: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The </a:t>
            </a:r>
            <a:r>
              <a:rPr kumimoji="0" lang="zh-TW" altLang="zh-TW" sz="1600" b="1" dirty="0">
                <a:solidFill>
                  <a:srgbClr val="FF0000"/>
                </a:solidFill>
                <a:latin typeface="Arial" panose="020B0604020202020204" pitchFamily="34" charset="0"/>
              </a:rPr>
              <a:t>combined mean</a:t>
            </a:r>
            <a:r>
              <a:rPr kumimoji="0" lang="zh-TW" altLang="zh-TW" sz="1600" dirty="0">
                <a:solidFill>
                  <a:srgbClr val="FF0000"/>
                </a:solidFill>
                <a:latin typeface="Arial" panose="020B0604020202020204" pitchFamily="34" charset="0"/>
              </a:rPr>
              <a:t> remains stable unless σ₂ ≈ σ₁ and r → +1, where overshoot to large, unphysical values can occur.</a:t>
            </a:r>
            <a:endParaRPr kumimoji="0" lang="en-US" altLang="zh-TW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None/>
            </a:pPr>
            <a:endParaRPr kumimoji="0" lang="zh-TW" altLang="zh-TW" sz="16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</a:pPr>
            <a:r>
              <a:rPr kumimoji="0" lang="en-US" altLang="zh-TW" sz="1600" b="1" dirty="0">
                <a:latin typeface="Arial" panose="020B0604020202020204" pitchFamily="34" charset="0"/>
              </a:rPr>
              <a:t>C</a:t>
            </a:r>
            <a:r>
              <a:rPr kumimoji="0" lang="zh-TW" altLang="zh-TW" sz="1600" b="1" dirty="0">
                <a:latin typeface="Arial" panose="020B0604020202020204" pitchFamily="34" charset="0"/>
              </a:rPr>
              <a:t>ombined uncertainty</a:t>
            </a:r>
            <a:r>
              <a:rPr kumimoji="0" lang="zh-TW" altLang="zh-TW" sz="1600" dirty="0">
                <a:latin typeface="Arial" panose="020B0604020202020204" pitchFamily="34" charset="0"/>
              </a:rPr>
              <a:t> :</a:t>
            </a:r>
            <a:r>
              <a:rPr kumimoji="0" lang="en-US" altLang="zh-TW" sz="1600" dirty="0">
                <a:latin typeface="Arial" panose="020B0604020202020204" pitchFamily="34" charset="0"/>
              </a:rPr>
              <a:t> </a:t>
            </a:r>
            <a:r>
              <a:rPr kumimoji="0" lang="zh-TW" altLang="zh-TW" sz="1600" dirty="0">
                <a:latin typeface="Arial" panose="020B0604020202020204" pitchFamily="34" charset="0"/>
              </a:rPr>
              <a:t>the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combined uncertainty remains smaller than the smallest individual σ.</a:t>
            </a:r>
            <a:endParaRPr kumimoji="0" lang="en-US" altLang="zh-TW" sz="1600" b="1" dirty="0">
              <a:latin typeface="Arial" panose="020B0604020202020204" pitchFamily="34" charset="0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None/>
            </a:pPr>
            <a:endParaRPr kumimoji="0" lang="en-US" altLang="zh-TW" sz="1600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94C5F9-28C0-4F02-AE10-365A3C3D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/31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950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E74792-D121-4F1D-8440-FDE0AE71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Possible Correlations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2F97E0-06A1-4550-A375-2280E600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2025/11/17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79E1FAC-483F-406D-9D59-C3BF31C5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Method to Deal with Systematics : BLUE</a:t>
            </a:r>
            <a:endParaRPr lang="en-US" altLang="ja-JP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0148F6-6E21-42B1-AEB4-203127EB3F80}"/>
              </a:ext>
            </a:extLst>
          </p:cNvPr>
          <p:cNvSpPr txBox="1"/>
          <p:nvPr/>
        </p:nvSpPr>
        <p:spPr>
          <a:xfrm>
            <a:off x="5116191" y="3181806"/>
            <a:ext cx="38164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00FF"/>
                </a:solidFill>
              </a:rPr>
              <a:t>Most important question, how do we get those numbers?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Or I can do a simple test, test correlation factor 0&lt;r&lt;0.5 since from the study today, we know it is not good to push r-&gt;1.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B050"/>
                </a:solidFill>
              </a:rPr>
              <a:t>What if we really have some strong correlated elements or unknown correlated elements?</a:t>
            </a:r>
          </a:p>
          <a:p>
            <a:endParaRPr lang="en-US" altLang="zh-TW" sz="1600" dirty="0"/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1128574D-DE46-416E-970A-8AA7466C1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27" y="1287453"/>
            <a:ext cx="6069526" cy="1457519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EDD6FDA8-A1A8-4ABE-A6AA-B75A5158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5" y="3148302"/>
            <a:ext cx="4711293" cy="2422245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41ED31-0BA8-4094-9DC5-82EEBCF9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/31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188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0A41A4-4B54-4698-9A0F-55144540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Ex. All </a:t>
            </a:r>
            <a:r>
              <a:rPr lang="en-US" altLang="zh-TW" dirty="0" err="1"/>
              <a:t>corr</a:t>
            </a:r>
            <a:r>
              <a:rPr lang="en-US" altLang="zh-TW" dirty="0"/>
              <a:t> = 0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18CDBA-F25A-492E-BAF6-188A7641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1E56018-03B4-4F06-BE11-4EF543FB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BD6BE1-5563-410D-B728-EDA900B4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659C7C7-3643-46A2-BD7B-44236845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23691"/>
            <a:ext cx="9128125" cy="45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5BC89FCA-2A7E-439B-B1B8-D5468FCB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Only “same bin + different trigger” has correlation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C38C5F-295C-43CB-8EF6-5CC9945D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54AFB9E-E594-427F-9B1B-84925241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789AEE-C723-4B9D-8988-3B386EE2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6A3A96-90C0-44F6-89ED-B451074AEF17}"/>
              </a:ext>
            </a:extLst>
          </p:cNvPr>
          <p:cNvSpPr/>
          <p:nvPr/>
        </p:nvSpPr>
        <p:spPr>
          <a:xfrm>
            <a:off x="3491880" y="4822113"/>
            <a:ext cx="3268908" cy="923330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en-US" altLang="zh-TW" dirty="0" err="1"/>
              <a:t>crossDA</a:t>
            </a:r>
            <a:r>
              <a:rPr lang="en-US" altLang="zh-TW" dirty="0"/>
              <a:t> = [0, 0.1, 0.2, …, 0.9]</a:t>
            </a:r>
          </a:p>
          <a:p>
            <a:r>
              <a:rPr lang="en-US" altLang="zh-TW" dirty="0" err="1"/>
              <a:t>crossLL</a:t>
            </a:r>
            <a:r>
              <a:rPr lang="en-US" altLang="zh-TW" dirty="0"/>
              <a:t> = 0 </a:t>
            </a:r>
          </a:p>
          <a:p>
            <a:r>
              <a:rPr lang="en-US" altLang="zh-TW" dirty="0" err="1"/>
              <a:t>crossLO</a:t>
            </a:r>
            <a:r>
              <a:rPr lang="en-US" altLang="zh-TW" dirty="0"/>
              <a:t> = 0 </a:t>
            </a:r>
          </a:p>
        </p:txBody>
      </p:sp>
      <p:pic>
        <p:nvPicPr>
          <p:cNvPr id="12" name="內容版面配置區 6">
            <a:extLst>
              <a:ext uri="{FF2B5EF4-FFF2-40B4-BE49-F238E27FC236}">
                <a16:creationId xmlns:a16="http://schemas.microsoft.com/office/drawing/2014/main" id="{F5686A2B-1E90-48D5-9076-0CC31655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3" y="1124744"/>
            <a:ext cx="811643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0C2A73-565F-47E1-A43D-0C2A8528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/>
              <a:t>W Target</a:t>
            </a:r>
            <a:endParaRPr lang="zh-TW" altLang="en-US" sz="54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E9653E-701E-4E79-B6E9-F1DD5210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B4A7363-116D-42F2-9368-13323C0F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5BC0F2-33A1-40D4-87A5-FEC12367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4BB9B8D-3608-4470-BB8E-A77A4DF0B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" y="1196752"/>
            <a:ext cx="9128125" cy="46629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C596662-01B7-4D1F-89B2-3DA3802D1823}"/>
              </a:ext>
            </a:extLst>
          </p:cNvPr>
          <p:cNvSpPr txBox="1"/>
          <p:nvPr/>
        </p:nvSpPr>
        <p:spPr>
          <a:xfrm>
            <a:off x="3211785" y="6000448"/>
            <a:ext cx="2736304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Results look reasonable.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342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B6B5A-9C28-4A29-A347-5A7C0F10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Only “different bin + same trigger” has correlation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738826-18FE-4B5A-A4B6-FB48F799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F54E7B-3E23-4172-BF4B-4F74E1E9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4FF164-0F7F-4696-B794-A6374475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BF5038-DDC6-4AF4-B112-F29ABB0E8DBD}"/>
              </a:ext>
            </a:extLst>
          </p:cNvPr>
          <p:cNvSpPr/>
          <p:nvPr/>
        </p:nvSpPr>
        <p:spPr>
          <a:xfrm>
            <a:off x="3059832" y="5169515"/>
            <a:ext cx="3273076" cy="923330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en-US" altLang="zh-TW" dirty="0" err="1"/>
              <a:t>crossDA</a:t>
            </a:r>
            <a:r>
              <a:rPr lang="en-US" altLang="zh-TW" dirty="0"/>
              <a:t> = 0</a:t>
            </a:r>
          </a:p>
          <a:p>
            <a:r>
              <a:rPr lang="en-US" altLang="zh-TW" dirty="0" err="1"/>
              <a:t>crossLL</a:t>
            </a:r>
            <a:r>
              <a:rPr lang="en-US" altLang="zh-TW" dirty="0"/>
              <a:t>  = [0, 0.1, 0.2, …, 0.9]</a:t>
            </a:r>
          </a:p>
          <a:p>
            <a:r>
              <a:rPr lang="en-US" altLang="zh-TW" dirty="0" err="1"/>
              <a:t>crossLO</a:t>
            </a:r>
            <a:r>
              <a:rPr lang="en-US" altLang="zh-TW" dirty="0"/>
              <a:t> = [0, 0.1, 0.2, …, 0.9]</a:t>
            </a:r>
          </a:p>
        </p:txBody>
      </p:sp>
      <p:pic>
        <p:nvPicPr>
          <p:cNvPr id="10" name="內容版面配置區 6">
            <a:extLst>
              <a:ext uri="{FF2B5EF4-FFF2-40B4-BE49-F238E27FC236}">
                <a16:creationId xmlns:a16="http://schemas.microsoft.com/office/drawing/2014/main" id="{08E4B0B3-6B75-4B1D-A13D-9849A847D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3" y="1124744"/>
            <a:ext cx="811643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02274-A2CE-4246-8F41-DADA14E2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 Target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6C5C8FD-2CBF-4BB9-A3C2-D597FAA2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6E2B90-5226-4674-AE70-FA666485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776885-D59E-4FF8-98D2-A0432C62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BE8C569-8279-4845-92D4-00B2970F1D2E}"/>
              </a:ext>
            </a:extLst>
          </p:cNvPr>
          <p:cNvSpPr txBox="1"/>
          <p:nvPr/>
        </p:nvSpPr>
        <p:spPr>
          <a:xfrm>
            <a:off x="3211785" y="6000448"/>
            <a:ext cx="2736304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Results look reasonable.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669F5735-25BD-42ED-867D-8E5DF2758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1411"/>
            <a:ext cx="9128125" cy="4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0D2A68-5CF2-4A37-A718-14A6C775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Varies Everything All Together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383B83-DCEF-4240-ACDD-7A5D3185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4A2EB00-0844-441F-9A26-26068C32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C7123F-7B8D-400E-A421-54B1A471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CC73087-4D01-43ED-9776-207BB51AF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73" y="1124744"/>
            <a:ext cx="8116433" cy="327705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047D7B0-085D-48AA-874F-A758DBFC47F0}"/>
              </a:ext>
            </a:extLst>
          </p:cNvPr>
          <p:cNvSpPr txBox="1"/>
          <p:nvPr/>
        </p:nvSpPr>
        <p:spPr>
          <a:xfrm>
            <a:off x="611560" y="4910514"/>
            <a:ext cx="7920880" cy="120032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corrLL</a:t>
            </a:r>
            <a:r>
              <a:rPr lang="en-US" altLang="zh-TW" dirty="0"/>
              <a:t>/</a:t>
            </a:r>
            <a:r>
              <a:rPr lang="en-US" altLang="zh-TW" dirty="0" err="1"/>
              <a:t>corrLO</a:t>
            </a:r>
            <a:r>
              <a:rPr lang="en-US" altLang="zh-TW" dirty="0"/>
              <a:t> : correlation between bins within the same trigger (LL or LO)</a:t>
            </a:r>
          </a:p>
          <a:p>
            <a:r>
              <a:rPr lang="en-US" altLang="zh-TW" dirty="0" err="1"/>
              <a:t>crossDA</a:t>
            </a:r>
            <a:r>
              <a:rPr lang="en-US" altLang="zh-TW" dirty="0"/>
              <a:t> : correlation between triggers within the same bin</a:t>
            </a:r>
          </a:p>
          <a:p>
            <a:endParaRPr lang="en-US" altLang="zh-TW" dirty="0"/>
          </a:p>
          <a:p>
            <a:r>
              <a:rPr lang="en-US" altLang="zh-TW" dirty="0"/>
              <a:t>numbers are assigned = [0, 0.3, 0.5, 0.7, 0.9], three loops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72579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27930</TotalTime>
  <Words>1143</Words>
  <Application>Microsoft Office PowerPoint</Application>
  <PresentationFormat>如螢幕大小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MS PGothic</vt:lpstr>
      <vt:lpstr>新細明體</vt:lpstr>
      <vt:lpstr>Arial</vt:lpstr>
      <vt:lpstr>Calibri</vt:lpstr>
      <vt:lpstr>Cambria Math</vt:lpstr>
      <vt:lpstr>Symbol</vt:lpstr>
      <vt:lpstr>Times New Roman</vt:lpstr>
      <vt:lpstr>標準デザイン</vt:lpstr>
      <vt:lpstr>Title@Data</vt:lpstr>
      <vt:lpstr>Summary from Previous Study</vt:lpstr>
      <vt:lpstr>Possible Correlations </vt:lpstr>
      <vt:lpstr>Ex. All corr = 0</vt:lpstr>
      <vt:lpstr>Only “same bin + different trigger” has correlation</vt:lpstr>
      <vt:lpstr>W Target</vt:lpstr>
      <vt:lpstr>Only “different bin + same trigger” has correlation</vt:lpstr>
      <vt:lpstr>W Target</vt:lpstr>
      <vt:lpstr>Varies Everything All Together</vt:lpstr>
      <vt:lpstr>If numbers = [0, 0.3, 0.5]</vt:lpstr>
      <vt:lpstr>If numbers = [0.7, 0.9]</vt:lpstr>
      <vt:lpstr>Summary</vt:lpstr>
      <vt:lpstr>On the combination of correlated estimates of a physics observable (https://arxiv.org/abs/1402.4016)</vt:lpstr>
      <vt:lpstr>On the combination of correlated estimates of a physics observable (https://arxiv.org/abs/1402.4016)</vt:lpstr>
      <vt:lpstr>On the combination of correlated estimates of a physics observable (https://arxiv.org/abs/1402.4016)</vt:lpstr>
      <vt:lpstr>On the combination of correlated estimates of a physics observable (https://arxiv.org/abs/1402.4016)</vt:lpstr>
      <vt:lpstr>Information and treatment of unknown correlations in the combination of measurements using the BLUE method (https://arxiv.org/abs/1307.4003)</vt:lpstr>
      <vt:lpstr>Back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680</cp:revision>
  <dcterms:created xsi:type="dcterms:W3CDTF">2018-07-15T10:16:04Z</dcterms:created>
  <dcterms:modified xsi:type="dcterms:W3CDTF">2026-01-29T05:59:33Z</dcterms:modified>
</cp:coreProperties>
</file>