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12"/>
  </p:notesMasterIdLst>
  <p:sldIdLst>
    <p:sldId id="256" r:id="rId2"/>
    <p:sldId id="287" r:id="rId3"/>
    <p:sldId id="258" r:id="rId4"/>
    <p:sldId id="293" r:id="rId5"/>
    <p:sldId id="294" r:id="rId6"/>
    <p:sldId id="302" r:id="rId7"/>
    <p:sldId id="295" r:id="rId8"/>
    <p:sldId id="300" r:id="rId9"/>
    <p:sldId id="301" r:id="rId10"/>
    <p:sldId id="303" r:id="rId11"/>
  </p:sldIdLst>
  <p:sldSz cx="9144000" cy="6858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GoogleSlidesCustomDataVersion2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37" roundtripDataSignature="AMtx7miEmcRHfadkBSPHng2thrF2Mm75A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E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BA409D14-2FF3-4EA4-9566-1B70009D7E2B}">
  <a:tblStyle styleId="{BA409D14-2FF3-4EA4-9566-1B70009D7E2B}" styleName="Table_0">
    <a:wholeTbl>
      <a:tcTxStyle b="off" i="off">
        <a:font>
          <a:latin typeface="Arial"/>
          <a:ea typeface="Arial"/>
          <a:cs typeface="Arial"/>
        </a:font>
        <a:schemeClr val="dk1"/>
      </a:tcTxStyle>
      <a:tcStyle>
        <a:tcBdr>
          <a:left>
            <a:ln w="1270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1270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1270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1270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1270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1270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FFFFFF">
              <a:alpha val="0"/>
            </a:srgbClr>
          </a:solidFill>
        </a:fill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8" d="100"/>
          <a:sy n="108" d="100"/>
        </p:scale>
        <p:origin x="1704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9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38" Type="http://schemas.openxmlformats.org/officeDocument/2006/relationships/presProps" Target="presProps.xml"/><Relationship Id="rId2" Type="http://schemas.openxmlformats.org/officeDocument/2006/relationships/slide" Target="slides/slide1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37" Type="http://customschemas.google.com/relationships/presentationmetadata" Target="metadata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9" name="Google Shape;49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72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7" name="Google Shape;257;p1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8" name="Google Shape;258;p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71260088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0" name="Google Shape;270;p1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1" name="Google Shape;271;p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25314532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" name="Google Shape;306;p15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07" name="Google Shape;307;p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37736263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7" name="Google Shape;257;p1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8" name="Google Shape;258;p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57611137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0" name="Google Shape;270;p1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1" name="Google Shape;271;p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2495560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標題投影片">
  <p:cSld name="標題投影片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30"/>
          <p:cNvSpPr/>
          <p:nvPr/>
        </p:nvSpPr>
        <p:spPr>
          <a:xfrm>
            <a:off x="0" y="3429448"/>
            <a:ext cx="9144000" cy="68687"/>
          </a:xfrm>
          <a:prstGeom prst="rect">
            <a:avLst/>
          </a:prstGeom>
          <a:solidFill>
            <a:srgbClr val="3366CC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" name="Google Shape;27;p30"/>
          <p:cNvSpPr/>
          <p:nvPr/>
        </p:nvSpPr>
        <p:spPr>
          <a:xfrm>
            <a:off x="428644" y="3284985"/>
            <a:ext cx="1446175" cy="138902"/>
          </a:xfrm>
          <a:prstGeom prst="rect">
            <a:avLst/>
          </a:prstGeom>
          <a:solidFill>
            <a:srgbClr val="99CC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" name="Google Shape;28;p30"/>
          <p:cNvSpPr/>
          <p:nvPr/>
        </p:nvSpPr>
        <p:spPr>
          <a:xfrm>
            <a:off x="8280400" y="6552931"/>
            <a:ext cx="863600" cy="71437"/>
          </a:xfrm>
          <a:prstGeom prst="rect">
            <a:avLst/>
          </a:prstGeom>
          <a:solidFill>
            <a:srgbClr val="CCEC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" name="Google Shape;29;p30"/>
          <p:cNvSpPr txBox="1">
            <a:spLocks noGrp="1"/>
          </p:cNvSpPr>
          <p:nvPr>
            <p:ph type="subTitle" idx="1"/>
          </p:nvPr>
        </p:nvSpPr>
        <p:spPr>
          <a:xfrm>
            <a:off x="1371600" y="3477497"/>
            <a:ext cx="6400800" cy="21613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SzPts val="3200"/>
              <a:buFont typeface="Arial"/>
              <a:buNone/>
              <a:defRPr/>
            </a:lvl1pPr>
            <a:lvl2pPr lvl="1" algn="l">
              <a:spcBef>
                <a:spcPts val="360"/>
              </a:spcBef>
              <a:spcAft>
                <a:spcPts val="0"/>
              </a:spcAft>
              <a:buSzPts val="1800"/>
              <a:buChar char="–"/>
              <a:defRPr/>
            </a:lvl2pPr>
            <a:lvl3pPr lvl="2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3pPr>
            <a:lvl4pPr lvl="3" algn="l">
              <a:spcBef>
                <a:spcPts val="360"/>
              </a:spcBef>
              <a:spcAft>
                <a:spcPts val="0"/>
              </a:spcAft>
              <a:buSzPts val="1800"/>
              <a:buChar char="–"/>
              <a:defRPr/>
            </a:lvl4pPr>
            <a:lvl5pPr lvl="4" algn="l">
              <a:spcBef>
                <a:spcPts val="360"/>
              </a:spcBef>
              <a:spcAft>
                <a:spcPts val="0"/>
              </a:spcAft>
              <a:buSzPts val="1800"/>
              <a:buChar char="»"/>
              <a:defRPr/>
            </a:lvl5pPr>
            <a:lvl6pPr lvl="5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lvl="6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lvl="7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lvl="8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0" name="Google Shape;30;p30"/>
          <p:cNvSpPr/>
          <p:nvPr/>
        </p:nvSpPr>
        <p:spPr>
          <a:xfrm>
            <a:off x="8893175" y="115888"/>
            <a:ext cx="142875" cy="144462"/>
          </a:xfrm>
          <a:prstGeom prst="rect">
            <a:avLst/>
          </a:prstGeom>
          <a:solidFill>
            <a:srgbClr val="CCEC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1" name="Google Shape;31;p30"/>
          <p:cNvSpPr/>
          <p:nvPr/>
        </p:nvSpPr>
        <p:spPr>
          <a:xfrm>
            <a:off x="8726488" y="115888"/>
            <a:ext cx="142875" cy="144462"/>
          </a:xfrm>
          <a:prstGeom prst="rect">
            <a:avLst/>
          </a:prstGeom>
          <a:solidFill>
            <a:srgbClr val="CCEC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2" name="Google Shape;32;p30"/>
          <p:cNvSpPr/>
          <p:nvPr/>
        </p:nvSpPr>
        <p:spPr>
          <a:xfrm>
            <a:off x="8893175" y="280988"/>
            <a:ext cx="142875" cy="144462"/>
          </a:xfrm>
          <a:prstGeom prst="rect">
            <a:avLst/>
          </a:prstGeom>
          <a:solidFill>
            <a:srgbClr val="CCEC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33" name="Google Shape;33;p30"/>
          <p:cNvGrpSpPr/>
          <p:nvPr/>
        </p:nvGrpSpPr>
        <p:grpSpPr>
          <a:xfrm rot="10800000">
            <a:off x="73022" y="6502132"/>
            <a:ext cx="355619" cy="301537"/>
            <a:chOff x="113" y="4020"/>
            <a:chExt cx="195" cy="195"/>
          </a:xfrm>
        </p:grpSpPr>
        <p:sp>
          <p:nvSpPr>
            <p:cNvPr id="34" name="Google Shape;34;p30"/>
            <p:cNvSpPr/>
            <p:nvPr/>
          </p:nvSpPr>
          <p:spPr>
            <a:xfrm>
              <a:off x="218" y="4020"/>
              <a:ext cx="90" cy="91"/>
            </a:xfrm>
            <a:prstGeom prst="rect">
              <a:avLst/>
            </a:prstGeom>
            <a:solidFill>
              <a:srgbClr val="CCECFF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5" name="Google Shape;35;p30"/>
            <p:cNvSpPr/>
            <p:nvPr/>
          </p:nvSpPr>
          <p:spPr>
            <a:xfrm>
              <a:off x="113" y="4020"/>
              <a:ext cx="90" cy="91"/>
            </a:xfrm>
            <a:prstGeom prst="rect">
              <a:avLst/>
            </a:prstGeom>
            <a:solidFill>
              <a:srgbClr val="CCECFF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6" name="Google Shape;36;p30"/>
            <p:cNvSpPr/>
            <p:nvPr/>
          </p:nvSpPr>
          <p:spPr>
            <a:xfrm>
              <a:off x="218" y="4124"/>
              <a:ext cx="90" cy="91"/>
            </a:xfrm>
            <a:prstGeom prst="rect">
              <a:avLst/>
            </a:prstGeom>
            <a:solidFill>
              <a:srgbClr val="CCECFF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37" name="Google Shape;37;p30"/>
          <p:cNvSpPr txBox="1">
            <a:spLocks noGrp="1"/>
          </p:cNvSpPr>
          <p:nvPr>
            <p:ph type="title"/>
          </p:nvPr>
        </p:nvSpPr>
        <p:spPr>
          <a:xfrm>
            <a:off x="250825" y="1346788"/>
            <a:ext cx="8642350" cy="213070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1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30"/>
          <p:cNvSpPr txBox="1">
            <a:spLocks noGrp="1"/>
          </p:cNvSpPr>
          <p:nvPr>
            <p:ph type="dt" idx="10"/>
          </p:nvPr>
        </p:nvSpPr>
        <p:spPr>
          <a:xfrm>
            <a:off x="1" y="6549899"/>
            <a:ext cx="1874818" cy="3076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30"/>
          <p:cNvSpPr txBox="1">
            <a:spLocks noGrp="1"/>
          </p:cNvSpPr>
          <p:nvPr>
            <p:ph type="ftr" idx="11"/>
          </p:nvPr>
        </p:nvSpPr>
        <p:spPr>
          <a:xfrm>
            <a:off x="1874818" y="6549899"/>
            <a:ext cx="5631801" cy="3050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0" name="Google Shape;40;p30"/>
          <p:cNvSpPr txBox="1">
            <a:spLocks noGrp="1"/>
          </p:cNvSpPr>
          <p:nvPr>
            <p:ph type="sldNum" idx="12"/>
          </p:nvPr>
        </p:nvSpPr>
        <p:spPr>
          <a:xfrm>
            <a:off x="7524000" y="6560138"/>
            <a:ext cx="1620000" cy="297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/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/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/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/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/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/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/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/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r>
              <a:rPr lang="en-US"/>
              <a:t>/27</a:t>
            </a:r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標題及物件">
  <p:cSld name="標題及物件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31"/>
          <p:cNvSpPr txBox="1">
            <a:spLocks noGrp="1"/>
          </p:cNvSpPr>
          <p:nvPr>
            <p:ph type="title"/>
          </p:nvPr>
        </p:nvSpPr>
        <p:spPr>
          <a:xfrm>
            <a:off x="10725" y="44624"/>
            <a:ext cx="9128792" cy="7920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31"/>
          <p:cNvSpPr txBox="1">
            <a:spLocks noGrp="1"/>
          </p:cNvSpPr>
          <p:nvPr>
            <p:ph type="dt" idx="10"/>
          </p:nvPr>
        </p:nvSpPr>
        <p:spPr>
          <a:xfrm>
            <a:off x="10725" y="6551744"/>
            <a:ext cx="1826162" cy="3062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31"/>
          <p:cNvSpPr txBox="1">
            <a:spLocks noGrp="1"/>
          </p:cNvSpPr>
          <p:nvPr>
            <p:ph type="ftr" idx="11"/>
          </p:nvPr>
        </p:nvSpPr>
        <p:spPr>
          <a:xfrm>
            <a:off x="1836887" y="6557147"/>
            <a:ext cx="5652806" cy="3008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5" name="Google Shape;45;p31"/>
          <p:cNvSpPr txBox="1">
            <a:spLocks noGrp="1"/>
          </p:cNvSpPr>
          <p:nvPr>
            <p:ph type="sldNum" idx="12"/>
          </p:nvPr>
        </p:nvSpPr>
        <p:spPr>
          <a:xfrm>
            <a:off x="7489693" y="6557147"/>
            <a:ext cx="1620000" cy="295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lvl="0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lvl="1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lvl="2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lvl="3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lvl="4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lvl="5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lvl="6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lvl="7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lvl="8" indent="0" algn="r">
              <a:spcBef>
                <a:spcPts val="0"/>
              </a:spcBef>
              <a:spcAft>
                <a:spcPts val="0"/>
              </a:spcAft>
              <a:buNone/>
              <a:defRPr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r>
              <a:rPr lang="en-US"/>
              <a:t>/27</a:t>
            </a:r>
            <a:endParaRPr/>
          </a:p>
        </p:txBody>
      </p:sp>
      <p:sp>
        <p:nvSpPr>
          <p:cNvPr id="46" name="Google Shape;46;p31"/>
          <p:cNvSpPr txBox="1">
            <a:spLocks noGrp="1"/>
          </p:cNvSpPr>
          <p:nvPr>
            <p:ph type="body" idx="1"/>
          </p:nvPr>
        </p:nvSpPr>
        <p:spPr>
          <a:xfrm>
            <a:off x="10725" y="894730"/>
            <a:ext cx="9128792" cy="56570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SzPts val="1800"/>
              <a:buChar char="»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oogle Shape;10;p29"/>
          <p:cNvGrpSpPr/>
          <p:nvPr/>
        </p:nvGrpSpPr>
        <p:grpSpPr>
          <a:xfrm rot="10800000">
            <a:off x="73818" y="6491114"/>
            <a:ext cx="309563" cy="309562"/>
            <a:chOff x="113" y="4020"/>
            <a:chExt cx="195" cy="195"/>
          </a:xfrm>
        </p:grpSpPr>
        <p:sp>
          <p:nvSpPr>
            <p:cNvPr id="11" name="Google Shape;11;p29"/>
            <p:cNvSpPr/>
            <p:nvPr/>
          </p:nvSpPr>
          <p:spPr>
            <a:xfrm>
              <a:off x="218" y="4020"/>
              <a:ext cx="90" cy="91"/>
            </a:xfrm>
            <a:prstGeom prst="rect">
              <a:avLst/>
            </a:prstGeom>
            <a:solidFill>
              <a:srgbClr val="CCECFF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" name="Google Shape;12;p29"/>
            <p:cNvSpPr/>
            <p:nvPr/>
          </p:nvSpPr>
          <p:spPr>
            <a:xfrm>
              <a:off x="113" y="4020"/>
              <a:ext cx="90" cy="91"/>
            </a:xfrm>
            <a:prstGeom prst="rect">
              <a:avLst/>
            </a:prstGeom>
            <a:solidFill>
              <a:srgbClr val="CCECFF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" name="Google Shape;13;p29"/>
            <p:cNvSpPr/>
            <p:nvPr/>
          </p:nvSpPr>
          <p:spPr>
            <a:xfrm>
              <a:off x="218" y="4124"/>
              <a:ext cx="90" cy="91"/>
            </a:xfrm>
            <a:prstGeom prst="rect">
              <a:avLst/>
            </a:prstGeom>
            <a:solidFill>
              <a:srgbClr val="CCECFF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4" name="Google Shape;14;p29"/>
          <p:cNvSpPr/>
          <p:nvPr/>
        </p:nvSpPr>
        <p:spPr>
          <a:xfrm>
            <a:off x="10725" y="823293"/>
            <a:ext cx="9150484" cy="71437"/>
          </a:xfrm>
          <a:prstGeom prst="rect">
            <a:avLst/>
          </a:prstGeom>
          <a:solidFill>
            <a:srgbClr val="3366CC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" name="Google Shape;15;p29"/>
          <p:cNvSpPr/>
          <p:nvPr/>
        </p:nvSpPr>
        <p:spPr>
          <a:xfrm>
            <a:off x="430925" y="678830"/>
            <a:ext cx="1447201" cy="144463"/>
          </a:xfrm>
          <a:prstGeom prst="rect">
            <a:avLst/>
          </a:prstGeom>
          <a:solidFill>
            <a:srgbClr val="99CC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" name="Google Shape;16;p29"/>
          <p:cNvSpPr/>
          <p:nvPr/>
        </p:nvSpPr>
        <p:spPr>
          <a:xfrm>
            <a:off x="8275917" y="6552009"/>
            <a:ext cx="863600" cy="71437"/>
          </a:xfrm>
          <a:prstGeom prst="rect">
            <a:avLst/>
          </a:prstGeom>
          <a:solidFill>
            <a:srgbClr val="CCEC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" name="Google Shape;17;p29"/>
          <p:cNvSpPr txBox="1">
            <a:spLocks noGrp="1"/>
          </p:cNvSpPr>
          <p:nvPr>
            <p:ph type="title"/>
          </p:nvPr>
        </p:nvSpPr>
        <p:spPr>
          <a:xfrm>
            <a:off x="0" y="0"/>
            <a:ext cx="9144000" cy="8232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4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8" name="Google Shape;18;p29"/>
          <p:cNvSpPr/>
          <p:nvPr/>
        </p:nvSpPr>
        <p:spPr>
          <a:xfrm>
            <a:off x="8965878" y="43880"/>
            <a:ext cx="142875" cy="144462"/>
          </a:xfrm>
          <a:prstGeom prst="rect">
            <a:avLst/>
          </a:prstGeom>
          <a:solidFill>
            <a:srgbClr val="CCEC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" name="Google Shape;19;p29"/>
          <p:cNvSpPr/>
          <p:nvPr/>
        </p:nvSpPr>
        <p:spPr>
          <a:xfrm>
            <a:off x="8799191" y="43880"/>
            <a:ext cx="142875" cy="144462"/>
          </a:xfrm>
          <a:prstGeom prst="rect">
            <a:avLst/>
          </a:prstGeom>
          <a:solidFill>
            <a:srgbClr val="CCEC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" name="Google Shape;20;p29"/>
          <p:cNvSpPr/>
          <p:nvPr/>
        </p:nvSpPr>
        <p:spPr>
          <a:xfrm>
            <a:off x="8965878" y="208980"/>
            <a:ext cx="142875" cy="144462"/>
          </a:xfrm>
          <a:prstGeom prst="rect">
            <a:avLst/>
          </a:prstGeom>
          <a:solidFill>
            <a:srgbClr val="CCECF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" name="Google Shape;21;p29"/>
          <p:cNvSpPr txBox="1">
            <a:spLocks noGrp="1"/>
          </p:cNvSpPr>
          <p:nvPr>
            <p:ph type="dt" idx="10"/>
          </p:nvPr>
        </p:nvSpPr>
        <p:spPr>
          <a:xfrm>
            <a:off x="10725" y="6549394"/>
            <a:ext cx="1829258" cy="30860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2" name="Google Shape;22;p29"/>
          <p:cNvSpPr txBox="1">
            <a:spLocks noGrp="1"/>
          </p:cNvSpPr>
          <p:nvPr>
            <p:ph type="ftr" idx="11"/>
          </p:nvPr>
        </p:nvSpPr>
        <p:spPr>
          <a:xfrm>
            <a:off x="1860506" y="6552931"/>
            <a:ext cx="5639876" cy="3050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23" name="Google Shape;23;p29"/>
          <p:cNvSpPr txBox="1">
            <a:spLocks noGrp="1"/>
          </p:cNvSpPr>
          <p:nvPr>
            <p:ph type="sldNum" idx="12"/>
          </p:nvPr>
        </p:nvSpPr>
        <p:spPr>
          <a:xfrm>
            <a:off x="7509950" y="6549394"/>
            <a:ext cx="1620000" cy="3050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None/>
              <a:defRPr sz="1200" b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spcBef>
                <a:spcPts val="0"/>
              </a:spcBef>
              <a:spcAft>
                <a:spcPts val="0"/>
              </a:spcAft>
              <a:buNone/>
              <a:defRPr sz="1200" b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spcBef>
                <a:spcPts val="0"/>
              </a:spcBef>
              <a:spcAft>
                <a:spcPts val="0"/>
              </a:spcAft>
              <a:buNone/>
              <a:defRPr sz="1200" b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spcBef>
                <a:spcPts val="0"/>
              </a:spcBef>
              <a:spcAft>
                <a:spcPts val="0"/>
              </a:spcAft>
              <a:buNone/>
              <a:defRPr sz="1200" b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spcBef>
                <a:spcPts val="0"/>
              </a:spcBef>
              <a:spcAft>
                <a:spcPts val="0"/>
              </a:spcAft>
              <a:buNone/>
              <a:defRPr sz="1200" b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spcBef>
                <a:spcPts val="0"/>
              </a:spcBef>
              <a:spcAft>
                <a:spcPts val="0"/>
              </a:spcAft>
              <a:buNone/>
              <a:defRPr sz="1200" b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spcBef>
                <a:spcPts val="0"/>
              </a:spcBef>
              <a:spcAft>
                <a:spcPts val="0"/>
              </a:spcAft>
              <a:buNone/>
              <a:defRPr sz="1200" b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spcBef>
                <a:spcPts val="0"/>
              </a:spcBef>
              <a:spcAft>
                <a:spcPts val="0"/>
              </a:spcAft>
              <a:buNone/>
              <a:defRPr sz="1200" b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spcBef>
                <a:spcPts val="0"/>
              </a:spcBef>
              <a:spcAft>
                <a:spcPts val="0"/>
              </a:spcAft>
              <a:buNone/>
              <a:defRPr sz="1200" b="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r>
              <a:rPr lang="en-US"/>
              <a:t>/27</a:t>
            </a:r>
            <a:endParaRPr sz="1400">
              <a:solidFill>
                <a:srgbClr val="000000"/>
              </a:solidFill>
            </a:endParaRPr>
          </a:p>
        </p:txBody>
      </p:sp>
      <p:sp>
        <p:nvSpPr>
          <p:cNvPr id="24" name="Google Shape;24;p29"/>
          <p:cNvSpPr txBox="1">
            <a:spLocks noGrp="1"/>
          </p:cNvSpPr>
          <p:nvPr>
            <p:ph type="body" idx="1"/>
          </p:nvPr>
        </p:nvSpPr>
        <p:spPr>
          <a:xfrm>
            <a:off x="10725" y="894730"/>
            <a:ext cx="9128792" cy="56546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rgbClr val="666699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rgbClr val="6666FF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rgbClr val="3333CC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rgbClr val="533993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rgbClr val="666699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"/>
          <p:cNvSpPr txBox="1">
            <a:spLocks noGrp="1"/>
          </p:cNvSpPr>
          <p:nvPr>
            <p:ph type="title"/>
          </p:nvPr>
        </p:nvSpPr>
        <p:spPr>
          <a:xfrm>
            <a:off x="250825" y="1346788"/>
            <a:ext cx="8642350" cy="213070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dirty="0"/>
              <a:t>ZDC MC Simulation</a:t>
            </a:r>
            <a:br>
              <a:rPr lang="en-US" sz="3600" dirty="0"/>
            </a:br>
            <a:r>
              <a:rPr lang="en-US" altLang="zh-TW" sz="3600" dirty="0"/>
              <a:t>HCAL</a:t>
            </a:r>
            <a:r>
              <a:rPr lang="zh-TW" altLang="en-US" sz="3600" dirty="0"/>
              <a:t> </a:t>
            </a:r>
            <a:r>
              <a:rPr lang="en-US" altLang="zh-TW" sz="3600" dirty="0"/>
              <a:t>only</a:t>
            </a:r>
            <a:br>
              <a:rPr lang="en-US" sz="3600" dirty="0"/>
            </a:br>
            <a:r>
              <a:rPr lang="en-US" sz="3600" dirty="0"/>
              <a:t>202601</a:t>
            </a:r>
            <a:r>
              <a:rPr lang="en-US" altLang="zh-TW" sz="3600" dirty="0"/>
              <a:t>30</a:t>
            </a:r>
            <a:endParaRPr sz="3600" dirty="0"/>
          </a:p>
        </p:txBody>
      </p:sp>
      <p:sp>
        <p:nvSpPr>
          <p:cNvPr id="52" name="Google Shape;52;p1"/>
          <p:cNvSpPr txBox="1">
            <a:spLocks noGrp="1"/>
          </p:cNvSpPr>
          <p:nvPr>
            <p:ph type="dt" idx="10"/>
          </p:nvPr>
        </p:nvSpPr>
        <p:spPr>
          <a:xfrm>
            <a:off x="1" y="6549899"/>
            <a:ext cx="1874818" cy="3076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rPr lang="en-US"/>
              <a:t>2026/01/19</a:t>
            </a:r>
            <a:endParaRPr/>
          </a:p>
        </p:txBody>
      </p:sp>
      <p:sp>
        <p:nvSpPr>
          <p:cNvPr id="53" name="Google Shape;53;p1"/>
          <p:cNvSpPr txBox="1">
            <a:spLocks noGrp="1"/>
          </p:cNvSpPr>
          <p:nvPr>
            <p:ph type="ftr" idx="11"/>
          </p:nvPr>
        </p:nvSpPr>
        <p:spPr>
          <a:xfrm>
            <a:off x="1874818" y="6549899"/>
            <a:ext cx="5631801" cy="3050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ZDC MC status</a:t>
            </a:r>
            <a:endParaRPr/>
          </a:p>
        </p:txBody>
      </p:sp>
      <p:sp>
        <p:nvSpPr>
          <p:cNvPr id="54" name="Google Shape;54;p1"/>
          <p:cNvSpPr txBox="1">
            <a:spLocks noGrp="1"/>
          </p:cNvSpPr>
          <p:nvPr>
            <p:ph type="subTitle" idx="1"/>
          </p:nvPr>
        </p:nvSpPr>
        <p:spPr>
          <a:xfrm>
            <a:off x="-1" y="3478212"/>
            <a:ext cx="9143999" cy="30793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SzPts val="2000"/>
              <a:buFont typeface="Arial"/>
              <a:buNone/>
            </a:pPr>
            <a:r>
              <a:rPr lang="en-US" sz="2000" b="1"/>
              <a:t>Chia-Yu Hsieh </a:t>
            </a:r>
            <a:endParaRPr/>
          </a:p>
          <a:p>
            <a:pPr marL="0" lvl="0" indent="0" algn="ctr" rtl="0">
              <a:lnSpc>
                <a:spcPct val="115000"/>
              </a:lnSpc>
              <a:spcBef>
                <a:spcPts val="400"/>
              </a:spcBef>
              <a:spcAft>
                <a:spcPts val="0"/>
              </a:spcAft>
              <a:buSzPts val="2000"/>
              <a:buFont typeface="Arial"/>
              <a:buNone/>
            </a:pPr>
            <a:r>
              <a:rPr lang="en-US" sz="2000" b="1"/>
              <a:t>Academia Sinica, Taiwan</a:t>
            </a:r>
            <a:endParaRPr/>
          </a:p>
        </p:txBody>
      </p:sp>
      <p:sp>
        <p:nvSpPr>
          <p:cNvPr id="56" name="Google Shape;56;p1"/>
          <p:cNvSpPr txBox="1">
            <a:spLocks noGrp="1"/>
          </p:cNvSpPr>
          <p:nvPr>
            <p:ph type="sldNum" idx="12"/>
          </p:nvPr>
        </p:nvSpPr>
        <p:spPr>
          <a:xfrm>
            <a:off x="7524000" y="6560138"/>
            <a:ext cx="1620000" cy="297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1</a:t>
            </a:fld>
            <a:r>
              <a:rPr lang="en-US"/>
              <a:t>/27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EE63F97C-55EC-44F9-9D16-8474E6D554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Compare</a:t>
            </a:r>
            <a:endParaRPr lang="zh-TW" altLang="en-US" dirty="0"/>
          </a:p>
        </p:txBody>
      </p:sp>
      <p:sp>
        <p:nvSpPr>
          <p:cNvPr id="3" name="投影片編號版面配置區 2">
            <a:extLst>
              <a:ext uri="{FF2B5EF4-FFF2-40B4-BE49-F238E27FC236}">
                <a16:creationId xmlns:a16="http://schemas.microsoft.com/office/drawing/2014/main" id="{E52AB408-72EE-4CDA-ACAF-2B3514C66C63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10</a:t>
            </a:fld>
            <a:r>
              <a:rPr lang="en-US"/>
              <a:t>/27</a:t>
            </a:r>
          </a:p>
        </p:txBody>
      </p:sp>
      <p:pic>
        <p:nvPicPr>
          <p:cNvPr id="5" name="圖片 4">
            <a:extLst>
              <a:ext uri="{FF2B5EF4-FFF2-40B4-BE49-F238E27FC236}">
                <a16:creationId xmlns:a16="http://schemas.microsoft.com/office/drawing/2014/main" id="{3242276C-81B4-4290-8963-37329A6D606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5770" y="2014307"/>
            <a:ext cx="4078530" cy="3060000"/>
          </a:xfrm>
          <a:prstGeom prst="rect">
            <a:avLst/>
          </a:prstGeom>
        </p:spPr>
      </p:pic>
      <p:pic>
        <p:nvPicPr>
          <p:cNvPr id="6" name="圖片 5">
            <a:extLst>
              <a:ext uri="{FF2B5EF4-FFF2-40B4-BE49-F238E27FC236}">
                <a16:creationId xmlns:a16="http://schemas.microsoft.com/office/drawing/2014/main" id="{5D19DE21-4FAF-4A5A-A746-BB948E445AC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37256" y="2014307"/>
            <a:ext cx="4023498" cy="3060000"/>
          </a:xfrm>
          <a:prstGeom prst="rect">
            <a:avLst/>
          </a:prstGeom>
        </p:spPr>
      </p:pic>
      <p:sp>
        <p:nvSpPr>
          <p:cNvPr id="7" name="文字方塊 6">
            <a:extLst>
              <a:ext uri="{FF2B5EF4-FFF2-40B4-BE49-F238E27FC236}">
                <a16:creationId xmlns:a16="http://schemas.microsoft.com/office/drawing/2014/main" id="{3727FC22-0D11-4344-B2EB-8B7FF9DC0275}"/>
              </a:ext>
            </a:extLst>
          </p:cNvPr>
          <p:cNvSpPr txBox="1"/>
          <p:nvPr/>
        </p:nvSpPr>
        <p:spPr>
          <a:xfrm>
            <a:off x="1056443" y="5442012"/>
            <a:ext cx="6312023" cy="523220"/>
          </a:xfrm>
          <a:prstGeom prst="rect">
            <a:avLst/>
          </a:prstGeom>
          <a:solidFill>
            <a:srgbClr val="CCECFF"/>
          </a:solidFill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zh-TW" dirty="0"/>
              <a:t>No bias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zh-TW" dirty="0"/>
              <a:t>Better performance w/ ERCAL + HCAL, not sure I understand the reason.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8971175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C7E1D47D-81EC-4F71-88E2-D902F0929F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HCAL only</a:t>
            </a:r>
            <a:endParaRPr lang="zh-TW" altLang="en-US" dirty="0"/>
          </a:p>
        </p:txBody>
      </p:sp>
      <p:sp>
        <p:nvSpPr>
          <p:cNvPr id="3" name="投影片編號版面配置區 2">
            <a:extLst>
              <a:ext uri="{FF2B5EF4-FFF2-40B4-BE49-F238E27FC236}">
                <a16:creationId xmlns:a16="http://schemas.microsoft.com/office/drawing/2014/main" id="{D3D612FC-312D-4D7D-85A1-7F18194E5573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2</a:t>
            </a:fld>
            <a:r>
              <a:rPr lang="en-US"/>
              <a:t>/27</a:t>
            </a:r>
          </a:p>
        </p:txBody>
      </p:sp>
      <p:pic>
        <p:nvPicPr>
          <p:cNvPr id="5" name="圖片 4">
            <a:extLst>
              <a:ext uri="{FF2B5EF4-FFF2-40B4-BE49-F238E27FC236}">
                <a16:creationId xmlns:a16="http://schemas.microsoft.com/office/drawing/2014/main" id="{6F8B35B4-BAFD-49FC-B597-71CA1A27237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22212" y="1274675"/>
            <a:ext cx="6294829" cy="4388649"/>
          </a:xfrm>
          <a:prstGeom prst="rect">
            <a:avLst/>
          </a:prstGeom>
        </p:spPr>
      </p:pic>
      <p:sp>
        <p:nvSpPr>
          <p:cNvPr id="6" name="文字方塊 5">
            <a:extLst>
              <a:ext uri="{FF2B5EF4-FFF2-40B4-BE49-F238E27FC236}">
                <a16:creationId xmlns:a16="http://schemas.microsoft.com/office/drawing/2014/main" id="{65B2965D-E15B-4F02-8B0E-EA50BA172724}"/>
              </a:ext>
            </a:extLst>
          </p:cNvPr>
          <p:cNvSpPr txBox="1"/>
          <p:nvPr/>
        </p:nvSpPr>
        <p:spPr>
          <a:xfrm>
            <a:off x="1438182" y="5742513"/>
            <a:ext cx="592722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dirty="0"/>
              <a:t>Can’t perform energy resolution well….Too low energy left in ECAL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597407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3"/>
          <p:cNvSpPr txBox="1">
            <a:spLocks noGrp="1"/>
          </p:cNvSpPr>
          <p:nvPr>
            <p:ph type="subTitle" idx="1"/>
          </p:nvPr>
        </p:nvSpPr>
        <p:spPr>
          <a:xfrm>
            <a:off x="1371600" y="3477497"/>
            <a:ext cx="6400800" cy="21613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SzPts val="3200"/>
              <a:buFont typeface="Arial"/>
              <a:buNone/>
            </a:pPr>
            <a:endParaRPr/>
          </a:p>
        </p:txBody>
      </p:sp>
      <p:sp>
        <p:nvSpPr>
          <p:cNvPr id="75" name="Google Shape;75;p3"/>
          <p:cNvSpPr txBox="1">
            <a:spLocks noGrp="1"/>
          </p:cNvSpPr>
          <p:nvPr>
            <p:ph type="title"/>
          </p:nvPr>
        </p:nvSpPr>
        <p:spPr>
          <a:xfrm>
            <a:off x="250825" y="1346788"/>
            <a:ext cx="8642350" cy="213070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dirty="0"/>
              <a:t>Gamma Beam</a:t>
            </a:r>
            <a:br>
              <a:rPr lang="en-US" sz="2800" dirty="0"/>
            </a:br>
            <a:r>
              <a:rPr lang="en-US" sz="2800" dirty="0"/>
              <a:t>Pencil @ (-15, -15, z)</a:t>
            </a:r>
            <a:br>
              <a:rPr lang="en-US" sz="2800" dirty="0"/>
            </a:br>
            <a:r>
              <a:rPr lang="en-US" sz="2800" dirty="0"/>
              <a:t>{0.1, 0.3, 0.5, 0.7, 1, 3, 5, 7, 9, 10, 20, 30, 40} GeV</a:t>
            </a:r>
            <a:endParaRPr sz="2800" dirty="0"/>
          </a:p>
        </p:txBody>
      </p:sp>
      <p:sp>
        <p:nvSpPr>
          <p:cNvPr id="76" name="Google Shape;76;p3"/>
          <p:cNvSpPr txBox="1">
            <a:spLocks noGrp="1"/>
          </p:cNvSpPr>
          <p:nvPr>
            <p:ph type="dt" idx="10"/>
          </p:nvPr>
        </p:nvSpPr>
        <p:spPr>
          <a:xfrm>
            <a:off x="1" y="6549899"/>
            <a:ext cx="1874818" cy="3076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rPr lang="en-US"/>
              <a:t>2026/01/19</a:t>
            </a:r>
            <a:endParaRPr/>
          </a:p>
        </p:txBody>
      </p:sp>
      <p:sp>
        <p:nvSpPr>
          <p:cNvPr id="77" name="Google Shape;77;p3"/>
          <p:cNvSpPr txBox="1">
            <a:spLocks noGrp="1"/>
          </p:cNvSpPr>
          <p:nvPr>
            <p:ph type="ftr" idx="11"/>
          </p:nvPr>
        </p:nvSpPr>
        <p:spPr>
          <a:xfrm>
            <a:off x="1874818" y="6549899"/>
            <a:ext cx="5631801" cy="3050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ZDC MC status</a:t>
            </a:r>
            <a:endParaRPr/>
          </a:p>
        </p:txBody>
      </p:sp>
      <p:sp>
        <p:nvSpPr>
          <p:cNvPr id="78" name="Google Shape;78;p3"/>
          <p:cNvSpPr txBox="1">
            <a:spLocks noGrp="1"/>
          </p:cNvSpPr>
          <p:nvPr>
            <p:ph type="sldNum" idx="12"/>
          </p:nvPr>
        </p:nvSpPr>
        <p:spPr>
          <a:xfrm>
            <a:off x="7524000" y="6560138"/>
            <a:ext cx="1620000" cy="297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3</a:t>
            </a:fld>
            <a:r>
              <a:rPr lang="en-US"/>
              <a:t>/27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" name="Google Shape;260;p12"/>
          <p:cNvSpPr txBox="1">
            <a:spLocks noGrp="1"/>
          </p:cNvSpPr>
          <p:nvPr>
            <p:ph type="title"/>
          </p:nvPr>
        </p:nvSpPr>
        <p:spPr>
          <a:xfrm>
            <a:off x="10725" y="44624"/>
            <a:ext cx="9128792" cy="7920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Mean and Sigma</a:t>
            </a:r>
            <a:endParaRPr/>
          </a:p>
        </p:txBody>
      </p:sp>
      <p:sp>
        <p:nvSpPr>
          <p:cNvPr id="261" name="Google Shape;261;p12"/>
          <p:cNvSpPr txBox="1">
            <a:spLocks noGrp="1"/>
          </p:cNvSpPr>
          <p:nvPr>
            <p:ph type="dt" idx="10"/>
          </p:nvPr>
        </p:nvSpPr>
        <p:spPr>
          <a:xfrm>
            <a:off x="10725" y="6551744"/>
            <a:ext cx="1826162" cy="3062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rPr lang="en-US"/>
              <a:t>2026/01/19</a:t>
            </a:r>
            <a:endParaRPr/>
          </a:p>
        </p:txBody>
      </p:sp>
      <p:sp>
        <p:nvSpPr>
          <p:cNvPr id="262" name="Google Shape;262;p12"/>
          <p:cNvSpPr txBox="1">
            <a:spLocks noGrp="1"/>
          </p:cNvSpPr>
          <p:nvPr>
            <p:ph type="ftr" idx="11"/>
          </p:nvPr>
        </p:nvSpPr>
        <p:spPr>
          <a:xfrm>
            <a:off x="1836887" y="6557147"/>
            <a:ext cx="5652806" cy="3008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ZDC MC status</a:t>
            </a:r>
            <a:endParaRPr/>
          </a:p>
        </p:txBody>
      </p:sp>
      <p:graphicFrame>
        <p:nvGraphicFramePr>
          <p:cNvPr id="263" name="Google Shape;263;p12"/>
          <p:cNvGraphicFramePr/>
          <p:nvPr>
            <p:extLst>
              <p:ext uri="{D42A27DB-BD31-4B8C-83A1-F6EECF244321}">
                <p14:modId xmlns:p14="http://schemas.microsoft.com/office/powerpoint/2010/main" val="528358011"/>
              </p:ext>
            </p:extLst>
          </p:nvPr>
        </p:nvGraphicFramePr>
        <p:xfrm>
          <a:off x="344975" y="1293032"/>
          <a:ext cx="8454050" cy="4389140"/>
        </p:xfrm>
        <a:graphic>
          <a:graphicData uri="http://schemas.openxmlformats.org/drawingml/2006/table">
            <a:tbl>
              <a:tblPr>
                <a:noFill/>
                <a:tableStyleId>{BA409D14-2FF3-4EA4-9566-1B70009D7E2B}</a:tableStyleId>
              </a:tblPr>
              <a:tblGrid>
                <a:gridCol w="1183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11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83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83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2745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1830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1830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137150">
                <a:tc rowSpan="2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200" b="1" u="none" strike="noStrike" cap="none" dirty="0"/>
                        <a:t>Energy (GeV)</a:t>
                      </a:r>
                      <a:endParaRPr sz="1200" dirty="0"/>
                    </a:p>
                  </a:txBody>
                  <a:tcPr marL="91450" marR="91450" marT="45725" marB="45725" anchor="ctr">
                    <a:noFill/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b="1" u="none" strike="noStrike" cap="none"/>
                        <a:t>xz plane</a:t>
                      </a:r>
                      <a:endParaRPr sz="1200" b="1" u="none" strike="noStrike" cap="none"/>
                    </a:p>
                  </a:txBody>
                  <a:tcPr marL="91450" marR="91450" marT="45725" marB="45725" anchor="ctr"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zh-TW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b="1" u="none" strike="noStrike" cap="none"/>
                        <a:t>yz plane</a:t>
                      </a:r>
                      <a:endParaRPr sz="1200" b="1" u="none" strike="noStrike" cap="none"/>
                    </a:p>
                  </a:txBody>
                  <a:tcPr marL="91450" marR="91450" marT="45725" marB="45725" anchor="ctr"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zh-TW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7150">
                <a:tc vMerge="1">
                  <a:txBody>
                    <a:bodyPr/>
                    <a:lstStyle/>
                    <a:p>
                      <a:endParaRPr lang="zh-TW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b="1" u="none" strike="noStrike" cap="none"/>
                        <a:t>μₓ (mm)</a:t>
                      </a:r>
                      <a:endParaRPr sz="1200"/>
                    </a:p>
                  </a:txBody>
                  <a:tcPr marL="91450" marR="91450" marT="45725" marB="45725" anchor="ctr"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b="1" u="none" strike="noStrike" cap="none"/>
                        <a:t>σₓ (mm)</a:t>
                      </a:r>
                      <a:endParaRPr sz="1200"/>
                    </a:p>
                  </a:txBody>
                  <a:tcPr marL="91450" marR="91450" marT="45725" marB="45725" anchor="ctr"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b="1" u="none" strike="noStrike" cap="none"/>
                        <a:t>χ²/ndf</a:t>
                      </a:r>
                      <a:endParaRPr sz="1200" b="1" u="none" strike="noStrike" cap="none"/>
                    </a:p>
                  </a:txBody>
                  <a:tcPr marL="91450" marR="91450" marT="45725" marB="45725" anchor="ctr"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b="1" u="none" strike="noStrike" cap="none"/>
                        <a:t>μᵧ (mm)</a:t>
                      </a:r>
                      <a:endParaRPr sz="1200"/>
                    </a:p>
                  </a:txBody>
                  <a:tcPr marL="91450" marR="91450" marT="45725" marB="45725" anchor="ctr"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b="1" u="none" strike="noStrike" cap="none"/>
                        <a:t>σᵧ (mm)</a:t>
                      </a:r>
                      <a:endParaRPr sz="1200"/>
                    </a:p>
                  </a:txBody>
                  <a:tcPr marL="91450" marR="91450" marT="45725" marB="45725" anchor="ctr"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b="1" u="none" strike="noStrike" cap="none"/>
                        <a:t>χ²/ndf</a:t>
                      </a:r>
                      <a:endParaRPr sz="1200" b="1" u="none" strike="noStrike" cap="none"/>
                    </a:p>
                  </a:txBody>
                  <a:tcPr marL="91450" marR="91450" marT="45725" marB="45725" anchor="ctr"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18325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200" b="1" dirty="0"/>
                        <a:t>0.1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200" dirty="0"/>
                        <a:t>−</a:t>
                      </a:r>
                      <a:r>
                        <a:rPr lang="en-US" altLang="zh-TW" sz="1200" dirty="0"/>
                        <a:t>7.30 ± 6.66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200"/>
                        <a:t>21.91 ± 14.80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200"/>
                        <a:t>573.13 / 135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200"/>
                        <a:t>−</a:t>
                      </a:r>
                      <a:r>
                        <a:rPr lang="en-US" altLang="zh-TW" sz="1200"/>
                        <a:t>4.15 ± 0.93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200"/>
                        <a:t>11.18 ± 1.09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200"/>
                        <a:t>427.30 / 120</a:t>
                      </a:r>
                    </a:p>
                  </a:txBody>
                  <a:tcPr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18325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200" b="1" dirty="0"/>
                        <a:t>0.3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200" dirty="0"/>
                        <a:t>−</a:t>
                      </a:r>
                      <a:r>
                        <a:rPr lang="en-US" altLang="zh-TW" sz="1200" dirty="0"/>
                        <a:t>2.91 ± 0.46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200"/>
                        <a:t>10.36 ± 0.44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200"/>
                        <a:t>29.25 / 115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200"/>
                        <a:t>+1.91 ± 0.49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200"/>
                        <a:t>12.94 ± 0.43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200"/>
                        <a:t>182.32 / 113</a:t>
                      </a:r>
                    </a:p>
                  </a:txBody>
                  <a:tcPr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18325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200" b="1" dirty="0"/>
                        <a:t>0.5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200" dirty="0"/>
                        <a:t>−</a:t>
                      </a:r>
                      <a:r>
                        <a:rPr lang="en-US" altLang="zh-TW" sz="1200" dirty="0"/>
                        <a:t>1.71 ± 0.43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200"/>
                        <a:t>9.82 ± 0.50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200"/>
                        <a:t>94.01 / 103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200"/>
                        <a:t>−</a:t>
                      </a:r>
                      <a:r>
                        <a:rPr lang="en-US" altLang="zh-TW" sz="1200"/>
                        <a:t>0.12 ± 0.46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200"/>
                        <a:t>9.84 ± 0.59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200"/>
                        <a:t>75.10 / 94</a:t>
                      </a:r>
                    </a:p>
                  </a:txBody>
                  <a:tcPr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18325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200" b="1" dirty="0"/>
                        <a:t>0.7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200" dirty="0"/>
                        <a:t>−</a:t>
                      </a:r>
                      <a:r>
                        <a:rPr lang="en-US" altLang="zh-TW" sz="1200" dirty="0"/>
                        <a:t>1.36 ± 0.38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200" dirty="0"/>
                        <a:t>9.40 ± 0.34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200"/>
                        <a:t>84.19 / 94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200"/>
                        <a:t>−</a:t>
                      </a:r>
                      <a:r>
                        <a:rPr lang="en-US" altLang="zh-TW" sz="1200"/>
                        <a:t>0.38 ± 0.37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200"/>
                        <a:t>9.71 ± 0.34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200"/>
                        <a:t>64.30 / 84</a:t>
                      </a:r>
                    </a:p>
                  </a:txBody>
                  <a:tcPr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18325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200" b="1" dirty="0"/>
                        <a:t>0.9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200"/>
                        <a:t>−</a:t>
                      </a:r>
                      <a:r>
                        <a:rPr lang="en-US" altLang="zh-TW" sz="1200"/>
                        <a:t>1.62 ± 0.37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200" dirty="0"/>
                        <a:t>7.42 ± 0.66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200" dirty="0"/>
                        <a:t>96.77 / 70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200"/>
                        <a:t>+0.02 ± 0.30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200"/>
                        <a:t>7.49 ± 0.23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200"/>
                        <a:t>84.70 / 74</a:t>
                      </a:r>
                    </a:p>
                  </a:txBody>
                  <a:tcPr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18325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200" b="1" dirty="0"/>
                        <a:t>1.0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200"/>
                        <a:t>−</a:t>
                      </a:r>
                      <a:r>
                        <a:rPr lang="en-US" altLang="zh-TW" sz="1200"/>
                        <a:t>1.98 ± 0.37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200" dirty="0"/>
                        <a:t>8.18 ± 0.39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200" dirty="0"/>
                        <a:t>97.90 / 83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200" dirty="0"/>
                        <a:t>+1.16 ± 0.33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200"/>
                        <a:t>8.15 ± 0.34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200"/>
                        <a:t>47.04 / 76</a:t>
                      </a:r>
                    </a:p>
                  </a:txBody>
                  <a:tcPr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18325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200" b="1" dirty="0"/>
                        <a:t>3.0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200"/>
                        <a:t>−</a:t>
                      </a:r>
                      <a:r>
                        <a:rPr lang="en-US" altLang="zh-TW" sz="1200"/>
                        <a:t>1.28 ± 0.22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200" dirty="0"/>
                        <a:t>5.79 ± 0.26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200" dirty="0"/>
                        <a:t>36.19 / 55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200" dirty="0"/>
                        <a:t>+0.51 ± 0.20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200"/>
                        <a:t>5.22 ± 0.21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200"/>
                        <a:t>51.20 / 54</a:t>
                      </a:r>
                    </a:p>
                  </a:txBody>
                  <a:tcPr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18325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200" b="1" dirty="0"/>
                        <a:t>5.0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200"/>
                        <a:t>−</a:t>
                      </a:r>
                      <a:r>
                        <a:rPr lang="en-US" altLang="zh-TW" sz="1200"/>
                        <a:t>1.38 ± 0.21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200" dirty="0"/>
                        <a:t>3.43 ± 0.21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200" dirty="0"/>
                        <a:t>50.96 / 36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200" dirty="0"/>
                        <a:t>+1.10 ± 0.13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200" dirty="0"/>
                        <a:t>3.60 ± 0.12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200"/>
                        <a:t>22.92 / 31</a:t>
                      </a:r>
                    </a:p>
                  </a:txBody>
                  <a:tcPr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18325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200" b="1" dirty="0"/>
                        <a:t>7.0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200"/>
                        <a:t>−</a:t>
                      </a:r>
                      <a:r>
                        <a:rPr lang="en-US" altLang="zh-TW" sz="1200"/>
                        <a:t>1.69 ± 0.18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200" dirty="0"/>
                        <a:t>4.49 ± 0.28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200" dirty="0"/>
                        <a:t>33.57 / 48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200" dirty="0"/>
                        <a:t>+0.50 ± 0.16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200" dirty="0"/>
                        <a:t>4.30 ± 0.15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200" dirty="0"/>
                        <a:t>45.81 / 42</a:t>
                      </a:r>
                    </a:p>
                  </a:txBody>
                  <a:tcPr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18325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200" b="1" dirty="0"/>
                        <a:t>9.0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200"/>
                        <a:t>−</a:t>
                      </a:r>
                      <a:r>
                        <a:rPr lang="en-US" altLang="zh-TW" sz="1200"/>
                        <a:t>1.94 ± 0.11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200" dirty="0"/>
                        <a:t>3.17 ± 0.09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200" dirty="0"/>
                        <a:t>20.34 / 25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200" dirty="0"/>
                        <a:t>+0.71 ± 0.20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200"/>
                        <a:t>2.83 ± 0.20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200" dirty="0"/>
                        <a:t>6.86 / 21</a:t>
                      </a:r>
                    </a:p>
                  </a:txBody>
                  <a:tcPr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18325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200" b="1" dirty="0"/>
                        <a:t>10</a:t>
                      </a:r>
                      <a:endParaRPr lang="zh-TW" altLang="en-US" sz="1200" b="1" dirty="0"/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200" dirty="0"/>
                        <a:t>−</a:t>
                      </a:r>
                      <a:r>
                        <a:rPr lang="en-US" altLang="zh-TW" sz="1200" dirty="0"/>
                        <a:t>1.96 ± 0.12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200"/>
                        <a:t>3.03 ± 0.26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200" dirty="0"/>
                        <a:t>35.73 / 29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200" dirty="0"/>
                        <a:t>−</a:t>
                      </a:r>
                      <a:r>
                        <a:rPr lang="en-US" altLang="zh-TW" sz="1200" dirty="0"/>
                        <a:t>0.22 ± 0.14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200" dirty="0"/>
                        <a:t>2.95 ± 0.13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200"/>
                        <a:t>19.85 / 26</a:t>
                      </a:r>
                    </a:p>
                  </a:txBody>
                  <a:tcPr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18325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200" b="1" dirty="0"/>
                        <a:t>20</a:t>
                      </a:r>
                      <a:endParaRPr lang="zh-TW" altLang="en-US" sz="1200" b="1" dirty="0"/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200" dirty="0"/>
                        <a:t>−</a:t>
                      </a:r>
                      <a:r>
                        <a:rPr lang="en-US" altLang="zh-TW" sz="1200" dirty="0"/>
                        <a:t>1.81 ± 0.09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200" dirty="0"/>
                        <a:t>2.76 ± 0.07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200" dirty="0"/>
                        <a:t>29.18 / 25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200" dirty="0"/>
                        <a:t>+0.48 ± 0.11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200" dirty="0"/>
                        <a:t>3.16 ± 0.11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200"/>
                        <a:t>27.37 / 25</a:t>
                      </a:r>
                    </a:p>
                  </a:txBody>
                  <a:tcPr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18325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200" b="1" dirty="0"/>
                        <a:t>30</a:t>
                      </a:r>
                      <a:endParaRPr lang="zh-TW" altLang="en-US" sz="1200" b="1" dirty="0"/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200"/>
                        <a:t>−</a:t>
                      </a:r>
                      <a:r>
                        <a:rPr lang="en-US" altLang="zh-TW" sz="1200"/>
                        <a:t>1.78 ± 0.08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200"/>
                        <a:t>2.12 ± 0.06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200"/>
                        <a:t>27.91 / 17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200" dirty="0"/>
                        <a:t>+0.21 ± 0.09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200" dirty="0"/>
                        <a:t>2.47 ± 0.07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200" dirty="0"/>
                        <a:t>11.45 / 19</a:t>
                      </a:r>
                    </a:p>
                  </a:txBody>
                  <a:tcPr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18325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200" b="1" dirty="0"/>
                        <a:t>40</a:t>
                      </a:r>
                      <a:endParaRPr lang="zh-TW" altLang="en-US" sz="1200" b="1" dirty="0"/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200"/>
                        <a:t>−</a:t>
                      </a:r>
                      <a:r>
                        <a:rPr lang="en-US" altLang="zh-TW" sz="1200"/>
                        <a:t>2.24 ± 0.09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200"/>
                        <a:t>1.37 ± 0.07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200"/>
                        <a:t>19.65 / 11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200"/>
                        <a:t>+0.32 ± 0.10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200" dirty="0"/>
                        <a:t>1.77 ± 0.08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1200" dirty="0"/>
                        <a:t>18.11 / 13</a:t>
                      </a:r>
                    </a:p>
                  </a:txBody>
                  <a:tcPr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05806296"/>
                  </a:ext>
                </a:extLst>
              </a:tr>
            </a:tbl>
          </a:graphicData>
        </a:graphic>
      </p:graphicFrame>
      <p:sp>
        <p:nvSpPr>
          <p:cNvPr id="264" name="Google Shape;264;p12"/>
          <p:cNvSpPr/>
          <p:nvPr/>
        </p:nvSpPr>
        <p:spPr>
          <a:xfrm>
            <a:off x="344975" y="2137465"/>
            <a:ext cx="8453993" cy="3544707"/>
          </a:xfrm>
          <a:prstGeom prst="rect">
            <a:avLst/>
          </a:prstGeom>
          <a:noFill/>
          <a:ln w="25400" cap="flat" cmpd="sng">
            <a:solidFill>
              <a:srgbClr val="FF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5" name="Google Shape;265;p12"/>
          <p:cNvSpPr txBox="1"/>
          <p:nvPr/>
        </p:nvSpPr>
        <p:spPr>
          <a:xfrm>
            <a:off x="7654897" y="5720689"/>
            <a:ext cx="1440160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stable fit</a:t>
            </a:r>
            <a:endParaRPr sz="1800" b="1" dirty="0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6" name="Google Shape;266;p12"/>
          <p:cNvSpPr/>
          <p:nvPr/>
        </p:nvSpPr>
        <p:spPr>
          <a:xfrm>
            <a:off x="344975" y="1869096"/>
            <a:ext cx="8453993" cy="288032"/>
          </a:xfrm>
          <a:prstGeom prst="rect">
            <a:avLst/>
          </a:prstGeom>
          <a:noFill/>
          <a:ln w="25400" cap="flat" cmpd="sng">
            <a:solidFill>
              <a:srgbClr val="0000F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7" name="Google Shape;267;p12"/>
          <p:cNvSpPr txBox="1"/>
          <p:nvPr/>
        </p:nvSpPr>
        <p:spPr>
          <a:xfrm>
            <a:off x="7579237" y="898561"/>
            <a:ext cx="1440911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>
                <a:solidFill>
                  <a:srgbClr val="0000FF"/>
                </a:solidFill>
                <a:latin typeface="Arial"/>
                <a:ea typeface="Arial"/>
                <a:cs typeface="Arial"/>
                <a:sym typeface="Arial"/>
              </a:rPr>
              <a:t>unstable fit</a:t>
            </a:r>
            <a:endParaRPr sz="1800" b="1">
              <a:solidFill>
                <a:srgbClr val="0000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8" name="Google Shape;268;p12"/>
          <p:cNvSpPr txBox="1">
            <a:spLocks noGrp="1"/>
          </p:cNvSpPr>
          <p:nvPr>
            <p:ph type="sldNum" idx="12"/>
          </p:nvPr>
        </p:nvSpPr>
        <p:spPr>
          <a:xfrm>
            <a:off x="7489693" y="6557147"/>
            <a:ext cx="1620000" cy="295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4</a:t>
            </a:fld>
            <a:r>
              <a:rPr lang="en-US"/>
              <a:t>/27</a:t>
            </a:r>
            <a:endParaRPr/>
          </a:p>
        </p:txBody>
      </p:sp>
      <p:sp>
        <p:nvSpPr>
          <p:cNvPr id="2" name="文字方塊 1">
            <a:extLst>
              <a:ext uri="{FF2B5EF4-FFF2-40B4-BE49-F238E27FC236}">
                <a16:creationId xmlns:a16="http://schemas.microsoft.com/office/drawing/2014/main" id="{911FDD79-38BF-4274-AFDD-89E881FA5B5E}"/>
              </a:ext>
            </a:extLst>
          </p:cNvPr>
          <p:cNvSpPr txBox="1"/>
          <p:nvPr/>
        </p:nvSpPr>
        <p:spPr>
          <a:xfrm>
            <a:off x="923806" y="5905355"/>
            <a:ext cx="6133942" cy="307777"/>
          </a:xfrm>
          <a:prstGeom prst="rect">
            <a:avLst/>
          </a:prstGeom>
          <a:solidFill>
            <a:srgbClr val="CCECFF"/>
          </a:solidFill>
        </p:spPr>
        <p:txBody>
          <a:bodyPr wrap="square" rtlCol="0">
            <a:spAutoFit/>
          </a:bodyPr>
          <a:lstStyle/>
          <a:p>
            <a:r>
              <a:rPr lang="en-US" altLang="zh-TW" dirty="0"/>
              <a:t>Without crystal ECAL in the front, stable range enlarger (0.7GeV-&gt;0.3GeV).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138697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3" name="Google Shape;273;p13"/>
          <p:cNvSpPr txBox="1">
            <a:spLocks noGrp="1"/>
          </p:cNvSpPr>
          <p:nvPr>
            <p:ph type="title"/>
          </p:nvPr>
        </p:nvSpPr>
        <p:spPr>
          <a:xfrm>
            <a:off x="10725" y="44624"/>
            <a:ext cx="9128792" cy="7920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Mean and Sigma</a:t>
            </a:r>
            <a:endParaRPr/>
          </a:p>
        </p:txBody>
      </p:sp>
      <p:sp>
        <p:nvSpPr>
          <p:cNvPr id="274" name="Google Shape;274;p13"/>
          <p:cNvSpPr txBox="1">
            <a:spLocks noGrp="1"/>
          </p:cNvSpPr>
          <p:nvPr>
            <p:ph type="dt" idx="10"/>
          </p:nvPr>
        </p:nvSpPr>
        <p:spPr>
          <a:xfrm>
            <a:off x="10725" y="6551744"/>
            <a:ext cx="1826162" cy="3062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rPr lang="en-US"/>
              <a:t>2026/01/19</a:t>
            </a:r>
            <a:endParaRPr/>
          </a:p>
        </p:txBody>
      </p:sp>
      <p:sp>
        <p:nvSpPr>
          <p:cNvPr id="275" name="Google Shape;275;p13"/>
          <p:cNvSpPr txBox="1">
            <a:spLocks noGrp="1"/>
          </p:cNvSpPr>
          <p:nvPr>
            <p:ph type="ftr" idx="11"/>
          </p:nvPr>
        </p:nvSpPr>
        <p:spPr>
          <a:xfrm>
            <a:off x="1836887" y="6557147"/>
            <a:ext cx="5652806" cy="3008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ZDC MC status</a:t>
            </a:r>
            <a:endParaRPr/>
          </a:p>
        </p:txBody>
      </p:sp>
      <p:sp>
        <p:nvSpPr>
          <p:cNvPr id="279" name="Google Shape;279;p13"/>
          <p:cNvSpPr txBox="1"/>
          <p:nvPr/>
        </p:nvSpPr>
        <p:spPr>
          <a:xfrm>
            <a:off x="1259632" y="1115452"/>
            <a:ext cx="2729678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Mean/Bias VS Energy</a:t>
            </a:r>
            <a:endParaRPr sz="1800" b="1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0" name="Google Shape;280;p13"/>
          <p:cNvSpPr txBox="1"/>
          <p:nvPr/>
        </p:nvSpPr>
        <p:spPr>
          <a:xfrm>
            <a:off x="5280676" y="1115452"/>
            <a:ext cx="3384376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Sigma/Resolution VS Energy</a:t>
            </a:r>
            <a:endParaRPr sz="1800" b="1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1" name="Google Shape;281;p13"/>
          <p:cNvSpPr txBox="1">
            <a:spLocks noGrp="1"/>
          </p:cNvSpPr>
          <p:nvPr>
            <p:ph type="sldNum" idx="12"/>
          </p:nvPr>
        </p:nvSpPr>
        <p:spPr>
          <a:xfrm>
            <a:off x="7489693" y="6557147"/>
            <a:ext cx="1620000" cy="295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5</a:t>
            </a:fld>
            <a:r>
              <a:rPr lang="en-US"/>
              <a:t>/27</a:t>
            </a:r>
            <a:endParaRPr/>
          </a:p>
        </p:txBody>
      </p:sp>
      <p:pic>
        <p:nvPicPr>
          <p:cNvPr id="2" name="圖片 1">
            <a:extLst>
              <a:ext uri="{FF2B5EF4-FFF2-40B4-BE49-F238E27FC236}">
                <a16:creationId xmlns:a16="http://schemas.microsoft.com/office/drawing/2014/main" id="{B65D3A19-86B4-4CE4-B936-16426378932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4020" y="2043472"/>
            <a:ext cx="4439270" cy="3296110"/>
          </a:xfrm>
          <a:prstGeom prst="rect">
            <a:avLst/>
          </a:prstGeom>
        </p:spPr>
      </p:pic>
      <p:pic>
        <p:nvPicPr>
          <p:cNvPr id="3" name="圖片 2">
            <a:extLst>
              <a:ext uri="{FF2B5EF4-FFF2-40B4-BE49-F238E27FC236}">
                <a16:creationId xmlns:a16="http://schemas.microsoft.com/office/drawing/2014/main" id="{E6E672DB-0530-4AFC-9772-192E256040E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63289" y="2054277"/>
            <a:ext cx="4263965" cy="32190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40870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2A74134-C7DD-40E1-913F-D44ADF9894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/>
              <a:t>Compare</a:t>
            </a:r>
            <a:endParaRPr lang="zh-TW" altLang="en-US" dirty="0"/>
          </a:p>
        </p:txBody>
      </p:sp>
      <p:sp>
        <p:nvSpPr>
          <p:cNvPr id="3" name="投影片編號版面配置區 2">
            <a:extLst>
              <a:ext uri="{FF2B5EF4-FFF2-40B4-BE49-F238E27FC236}">
                <a16:creationId xmlns:a16="http://schemas.microsoft.com/office/drawing/2014/main" id="{BECDA29A-9A11-483B-9534-A621591598BE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6</a:t>
            </a:fld>
            <a:r>
              <a:rPr lang="en-US"/>
              <a:t>/27</a:t>
            </a:r>
          </a:p>
        </p:txBody>
      </p:sp>
      <p:pic>
        <p:nvPicPr>
          <p:cNvPr id="5" name="圖片 4">
            <a:extLst>
              <a:ext uri="{FF2B5EF4-FFF2-40B4-BE49-F238E27FC236}">
                <a16:creationId xmlns:a16="http://schemas.microsoft.com/office/drawing/2014/main" id="{4671CCFD-CA88-4429-B713-BA1972DB867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4326" y="1809000"/>
            <a:ext cx="4373064" cy="3240000"/>
          </a:xfrm>
          <a:prstGeom prst="rect">
            <a:avLst/>
          </a:prstGeom>
        </p:spPr>
      </p:pic>
      <p:pic>
        <p:nvPicPr>
          <p:cNvPr id="6" name="圖片 5">
            <a:extLst>
              <a:ext uri="{FF2B5EF4-FFF2-40B4-BE49-F238E27FC236}">
                <a16:creationId xmlns:a16="http://schemas.microsoft.com/office/drawing/2014/main" id="{D1C835E4-8FB6-4E2D-B9C5-9EE27D91AEE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42836" y="1899000"/>
            <a:ext cx="4103686" cy="3060000"/>
          </a:xfrm>
          <a:prstGeom prst="rect">
            <a:avLst/>
          </a:prstGeom>
        </p:spPr>
      </p:pic>
      <p:sp>
        <p:nvSpPr>
          <p:cNvPr id="7" name="文字方塊 6">
            <a:extLst>
              <a:ext uri="{FF2B5EF4-FFF2-40B4-BE49-F238E27FC236}">
                <a16:creationId xmlns:a16="http://schemas.microsoft.com/office/drawing/2014/main" id="{6AA7CBB5-ADD5-4AC7-88DA-8FF7132A41CC}"/>
              </a:ext>
            </a:extLst>
          </p:cNvPr>
          <p:cNvSpPr txBox="1"/>
          <p:nvPr/>
        </p:nvSpPr>
        <p:spPr>
          <a:xfrm>
            <a:off x="2300858" y="5318361"/>
            <a:ext cx="5049409" cy="738664"/>
          </a:xfrm>
          <a:prstGeom prst="rect">
            <a:avLst/>
          </a:prstGeom>
          <a:solidFill>
            <a:srgbClr val="CCECFF"/>
          </a:solidFill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zh-TW" dirty="0"/>
              <a:t>For low energy beam, better performance with only HCAL.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zh-TW" dirty="0"/>
              <a:t>For higher energy beam&gt;10GeV, no difference.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zh-TW" dirty="0"/>
              <a:t>Bias in x still exist even after removing ECAL.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7602192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9" name="Google Shape;309;p15"/>
          <p:cNvSpPr txBox="1">
            <a:spLocks noGrp="1"/>
          </p:cNvSpPr>
          <p:nvPr>
            <p:ph type="subTitle" idx="1"/>
          </p:nvPr>
        </p:nvSpPr>
        <p:spPr>
          <a:xfrm>
            <a:off x="1371600" y="3477497"/>
            <a:ext cx="6400800" cy="21613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SzPts val="3200"/>
              <a:buFont typeface="Arial"/>
              <a:buNone/>
            </a:pPr>
            <a:endParaRPr/>
          </a:p>
        </p:txBody>
      </p:sp>
      <p:sp>
        <p:nvSpPr>
          <p:cNvPr id="310" name="Google Shape;310;p15"/>
          <p:cNvSpPr txBox="1">
            <a:spLocks noGrp="1"/>
          </p:cNvSpPr>
          <p:nvPr>
            <p:ph type="title"/>
          </p:nvPr>
        </p:nvSpPr>
        <p:spPr>
          <a:xfrm>
            <a:off x="250825" y="1346788"/>
            <a:ext cx="8642350" cy="213070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Neutron Beam</a:t>
            </a:r>
            <a:br>
              <a:rPr lang="en-US"/>
            </a:br>
            <a:r>
              <a:rPr lang="en-US"/>
              <a:t>Pencil @ (-15, -15, z)</a:t>
            </a:r>
            <a:br>
              <a:rPr lang="en-US"/>
            </a:br>
            <a:r>
              <a:rPr lang="en-US"/>
              <a:t>{10, 20, 50, 100, 200, 300} GeV</a:t>
            </a:r>
            <a:endParaRPr/>
          </a:p>
        </p:txBody>
      </p:sp>
      <p:sp>
        <p:nvSpPr>
          <p:cNvPr id="311" name="Google Shape;311;p15"/>
          <p:cNvSpPr txBox="1">
            <a:spLocks noGrp="1"/>
          </p:cNvSpPr>
          <p:nvPr>
            <p:ph type="dt" idx="10"/>
          </p:nvPr>
        </p:nvSpPr>
        <p:spPr>
          <a:xfrm>
            <a:off x="1" y="6549899"/>
            <a:ext cx="1874818" cy="3076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rPr lang="en-US"/>
              <a:t>2026/01/19</a:t>
            </a:r>
            <a:endParaRPr/>
          </a:p>
        </p:txBody>
      </p:sp>
      <p:sp>
        <p:nvSpPr>
          <p:cNvPr id="312" name="Google Shape;312;p15"/>
          <p:cNvSpPr txBox="1">
            <a:spLocks noGrp="1"/>
          </p:cNvSpPr>
          <p:nvPr>
            <p:ph type="ftr" idx="11"/>
          </p:nvPr>
        </p:nvSpPr>
        <p:spPr>
          <a:xfrm>
            <a:off x="1874818" y="6549899"/>
            <a:ext cx="5631801" cy="30506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ZDC MC status</a:t>
            </a:r>
            <a:endParaRPr/>
          </a:p>
        </p:txBody>
      </p:sp>
      <p:sp>
        <p:nvSpPr>
          <p:cNvPr id="313" name="Google Shape;313;p15"/>
          <p:cNvSpPr txBox="1">
            <a:spLocks noGrp="1"/>
          </p:cNvSpPr>
          <p:nvPr>
            <p:ph type="sldNum" idx="12"/>
          </p:nvPr>
        </p:nvSpPr>
        <p:spPr>
          <a:xfrm>
            <a:off x="7524000" y="6560138"/>
            <a:ext cx="1620000" cy="297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7</a:t>
            </a:fld>
            <a:r>
              <a:rPr lang="en-US"/>
              <a:t>/27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415723061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" name="Google Shape;260;p12"/>
          <p:cNvSpPr txBox="1">
            <a:spLocks noGrp="1"/>
          </p:cNvSpPr>
          <p:nvPr>
            <p:ph type="title"/>
          </p:nvPr>
        </p:nvSpPr>
        <p:spPr>
          <a:xfrm>
            <a:off x="10725" y="44624"/>
            <a:ext cx="9128792" cy="7920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Mean and Sigma</a:t>
            </a:r>
            <a:endParaRPr/>
          </a:p>
        </p:txBody>
      </p:sp>
      <p:sp>
        <p:nvSpPr>
          <p:cNvPr id="261" name="Google Shape;261;p12"/>
          <p:cNvSpPr txBox="1">
            <a:spLocks noGrp="1"/>
          </p:cNvSpPr>
          <p:nvPr>
            <p:ph type="dt" idx="10"/>
          </p:nvPr>
        </p:nvSpPr>
        <p:spPr>
          <a:xfrm>
            <a:off x="10725" y="6551744"/>
            <a:ext cx="1826162" cy="3062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rPr lang="en-US"/>
              <a:t>2026/01/19</a:t>
            </a:r>
            <a:endParaRPr/>
          </a:p>
        </p:txBody>
      </p:sp>
      <p:sp>
        <p:nvSpPr>
          <p:cNvPr id="262" name="Google Shape;262;p12"/>
          <p:cNvSpPr txBox="1">
            <a:spLocks noGrp="1"/>
          </p:cNvSpPr>
          <p:nvPr>
            <p:ph type="ftr" idx="11"/>
          </p:nvPr>
        </p:nvSpPr>
        <p:spPr>
          <a:xfrm>
            <a:off x="1836887" y="6557147"/>
            <a:ext cx="5652806" cy="3008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ZDC MC status</a:t>
            </a:r>
            <a:endParaRPr/>
          </a:p>
        </p:txBody>
      </p:sp>
      <p:graphicFrame>
        <p:nvGraphicFramePr>
          <p:cNvPr id="263" name="Google Shape;263;p12"/>
          <p:cNvGraphicFramePr/>
          <p:nvPr>
            <p:extLst>
              <p:ext uri="{D42A27DB-BD31-4B8C-83A1-F6EECF244321}">
                <p14:modId xmlns:p14="http://schemas.microsoft.com/office/powerpoint/2010/main" val="1615354239"/>
              </p:ext>
            </p:extLst>
          </p:nvPr>
        </p:nvGraphicFramePr>
        <p:xfrm>
          <a:off x="359985" y="1628800"/>
          <a:ext cx="8454050" cy="2377460"/>
        </p:xfrm>
        <a:graphic>
          <a:graphicData uri="http://schemas.openxmlformats.org/drawingml/2006/table">
            <a:tbl>
              <a:tblPr>
                <a:noFill/>
                <a:tableStyleId>{BA409D14-2FF3-4EA4-9566-1B70009D7E2B}</a:tableStyleId>
              </a:tblPr>
              <a:tblGrid>
                <a:gridCol w="1183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11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83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83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2745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1830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1830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137150">
                <a:tc rowSpan="2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200" b="1" u="none" strike="noStrike" cap="none"/>
                        <a:t>Energy (GeV)</a:t>
                      </a:r>
                      <a:endParaRPr/>
                    </a:p>
                  </a:txBody>
                  <a:tcPr marL="91450" marR="91450" marT="45725" marB="45725" anchor="ctr">
                    <a:noFill/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b="1" u="none" strike="noStrike" cap="none"/>
                        <a:t>xz plane</a:t>
                      </a:r>
                      <a:endParaRPr sz="1200" b="1" u="none" strike="noStrike" cap="none"/>
                    </a:p>
                  </a:txBody>
                  <a:tcPr marL="91450" marR="91450" marT="45725" marB="45725" anchor="ctr"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zh-TW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b="1" u="none" strike="noStrike" cap="none"/>
                        <a:t>yz plane</a:t>
                      </a:r>
                      <a:endParaRPr sz="1200" b="1" u="none" strike="noStrike" cap="none"/>
                    </a:p>
                  </a:txBody>
                  <a:tcPr marL="91450" marR="91450" marT="45725" marB="45725" anchor="ctr"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zh-TW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7150">
                <a:tc vMerge="1">
                  <a:txBody>
                    <a:bodyPr/>
                    <a:lstStyle/>
                    <a:p>
                      <a:endParaRPr lang="zh-TW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b="1" u="none" strike="noStrike" cap="none"/>
                        <a:t>μₓ (mm)</a:t>
                      </a:r>
                      <a:endParaRPr/>
                    </a:p>
                  </a:txBody>
                  <a:tcPr marL="91450" marR="91450" marT="45725" marB="45725" anchor="ctr"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b="1" u="none" strike="noStrike" cap="none"/>
                        <a:t>σₓ (mm)</a:t>
                      </a:r>
                      <a:endParaRPr/>
                    </a:p>
                  </a:txBody>
                  <a:tcPr marL="91450" marR="91450" marT="45725" marB="45725" anchor="ctr"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b="1" u="none" strike="noStrike" cap="none"/>
                        <a:t>χ²/ndf</a:t>
                      </a:r>
                      <a:endParaRPr sz="1200" b="1" u="none" strike="noStrike" cap="none"/>
                    </a:p>
                  </a:txBody>
                  <a:tcPr marL="91450" marR="91450" marT="45725" marB="45725" anchor="ctr"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b="1" u="none" strike="noStrike" cap="none"/>
                        <a:t>μᵧ (mm)</a:t>
                      </a:r>
                      <a:endParaRPr/>
                    </a:p>
                  </a:txBody>
                  <a:tcPr marL="91450" marR="91450" marT="45725" marB="45725" anchor="ctr"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b="1" u="none" strike="noStrike" cap="none"/>
                        <a:t>σᵧ (mm)</a:t>
                      </a:r>
                      <a:endParaRPr/>
                    </a:p>
                  </a:txBody>
                  <a:tcPr marL="91450" marR="91450" marT="45725" marB="45725" anchor="ctr"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200" b="1" u="none" strike="noStrike" cap="none"/>
                        <a:t>χ²/ndf</a:t>
                      </a:r>
                      <a:endParaRPr sz="1200" b="1" u="none" strike="noStrike" cap="none"/>
                    </a:p>
                  </a:txBody>
                  <a:tcPr marL="91450" marR="91450" marT="45725" marB="45725" anchor="ctr"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18325">
                <a:tc>
                  <a:txBody>
                    <a:bodyPr/>
                    <a:lstStyle/>
                    <a:p>
                      <a:r>
                        <a:rPr lang="en-US" altLang="zh-TW" sz="1400" dirty="0"/>
                        <a:t>10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1400" dirty="0"/>
                        <a:t>−</a:t>
                      </a:r>
                      <a:r>
                        <a:rPr lang="en-US" altLang="zh-TW" sz="1400" dirty="0"/>
                        <a:t>0.27 ± 0.98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sz="1400"/>
                        <a:t>17.82 ± 2.70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sz="1400"/>
                        <a:t>50.23 / 43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1400"/>
                        <a:t>−</a:t>
                      </a:r>
                      <a:r>
                        <a:rPr lang="en-US" altLang="zh-TW" sz="1400"/>
                        <a:t>0.08 ± 0.88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sz="1400"/>
                        <a:t>18.77 ± 1.30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sz="1400"/>
                        <a:t>41.62 / 42</a:t>
                      </a:r>
                    </a:p>
                  </a:txBody>
                  <a:tcPr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18325">
                <a:tc>
                  <a:txBody>
                    <a:bodyPr/>
                    <a:lstStyle/>
                    <a:p>
                      <a:r>
                        <a:rPr lang="en-US" altLang="zh-TW" sz="1400" dirty="0"/>
                        <a:t>20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1400" dirty="0"/>
                        <a:t>−</a:t>
                      </a:r>
                      <a:r>
                        <a:rPr lang="en-US" altLang="zh-TW" sz="1400" dirty="0"/>
                        <a:t>0.73 ± 0.57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sz="1400" dirty="0"/>
                        <a:t>11.30 ± 0.90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sz="1400" dirty="0"/>
                        <a:t>39.18 / 41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1400"/>
                        <a:t>−</a:t>
                      </a:r>
                      <a:r>
                        <a:rPr lang="en-US" altLang="zh-TW" sz="1400"/>
                        <a:t>0.04 ± 0.53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sz="1400"/>
                        <a:t>10.11 ± 0.84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sz="1400"/>
                        <a:t>29.39 / 40</a:t>
                      </a:r>
                    </a:p>
                  </a:txBody>
                  <a:tcPr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18325">
                <a:tc>
                  <a:txBody>
                    <a:bodyPr/>
                    <a:lstStyle/>
                    <a:p>
                      <a:r>
                        <a:rPr lang="en-US" altLang="zh-TW" sz="1400" dirty="0"/>
                        <a:t>50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1400"/>
                        <a:t>−</a:t>
                      </a:r>
                      <a:r>
                        <a:rPr lang="en-US" altLang="zh-TW" sz="1400"/>
                        <a:t>1.34 ± 0.54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sz="1400"/>
                        <a:t>8.36 ± 0.72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sz="1400" dirty="0"/>
                        <a:t>49.51 / 29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sz="1400" dirty="0"/>
                        <a:t>+0.31 ± 0.40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sz="1400"/>
                        <a:t>8.25 ± 0.43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sz="1400"/>
                        <a:t>26.61 / 25</a:t>
                      </a:r>
                    </a:p>
                  </a:txBody>
                  <a:tcPr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18325">
                <a:tc>
                  <a:txBody>
                    <a:bodyPr/>
                    <a:lstStyle/>
                    <a:p>
                      <a:r>
                        <a:rPr lang="en-US" altLang="zh-TW" sz="1400" dirty="0"/>
                        <a:t>100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1400"/>
                        <a:t>−</a:t>
                      </a:r>
                      <a:r>
                        <a:rPr lang="en-US" altLang="zh-TW" sz="1400"/>
                        <a:t>0.60 ± 0.21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sz="1400"/>
                        <a:t>4.28 ± 0.37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sz="1400"/>
                        <a:t>23.98 / 20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1400" dirty="0"/>
                        <a:t>−</a:t>
                      </a:r>
                      <a:r>
                        <a:rPr lang="en-US" altLang="zh-TW" sz="1400" dirty="0"/>
                        <a:t>0.07 ± 0.21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sz="1400" dirty="0"/>
                        <a:t>4.63 ± 0.22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sz="1400"/>
                        <a:t>16.73 / 19</a:t>
                      </a:r>
                    </a:p>
                  </a:txBody>
                  <a:tcPr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18325">
                <a:tc>
                  <a:txBody>
                    <a:bodyPr/>
                    <a:lstStyle/>
                    <a:p>
                      <a:r>
                        <a:rPr lang="en-US" altLang="zh-TW" sz="1400" dirty="0"/>
                        <a:t>200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1400"/>
                        <a:t>−</a:t>
                      </a:r>
                      <a:r>
                        <a:rPr lang="en-US" altLang="zh-TW" sz="1400"/>
                        <a:t>0.55 ± 0.23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sz="1400"/>
                        <a:t>4.01 ± 0.20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sz="1400"/>
                        <a:t>27.10 / 14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sz="1400"/>
                        <a:t>+0.19 ± 0.22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sz="1400" dirty="0"/>
                        <a:t>3.88 ± 0.18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sz="1400" dirty="0"/>
                        <a:t>13.56 / 9</a:t>
                      </a:r>
                    </a:p>
                  </a:txBody>
                  <a:tcPr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18325">
                <a:tc>
                  <a:txBody>
                    <a:bodyPr/>
                    <a:lstStyle/>
                    <a:p>
                      <a:r>
                        <a:rPr lang="en-US" altLang="zh-TW" sz="1400" dirty="0"/>
                        <a:t>300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1400"/>
                        <a:t>−</a:t>
                      </a:r>
                      <a:r>
                        <a:rPr lang="en-US" altLang="zh-TW" sz="1400"/>
                        <a:t>0.95 ± 0.24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sz="1400"/>
                        <a:t>4.73 ± 0.24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sz="1400"/>
                        <a:t>13.72 / 12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sz="1400"/>
                        <a:t>+1.06 ± 0.25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sz="1400"/>
                        <a:t>4.72 ± 0.24</a:t>
                      </a: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sz="1400" dirty="0"/>
                        <a:t>13.14 / 14</a:t>
                      </a:r>
                    </a:p>
                  </a:txBody>
                  <a:tcPr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264" name="Google Shape;264;p12"/>
          <p:cNvSpPr/>
          <p:nvPr/>
        </p:nvSpPr>
        <p:spPr>
          <a:xfrm>
            <a:off x="329965" y="2152888"/>
            <a:ext cx="8453993" cy="1853372"/>
          </a:xfrm>
          <a:prstGeom prst="rect">
            <a:avLst/>
          </a:prstGeom>
          <a:noFill/>
          <a:ln w="25400" cap="flat" cmpd="sng">
            <a:solidFill>
              <a:srgbClr val="FF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5" name="Google Shape;265;p12"/>
          <p:cNvSpPr txBox="1"/>
          <p:nvPr/>
        </p:nvSpPr>
        <p:spPr>
          <a:xfrm>
            <a:off x="7719573" y="4056538"/>
            <a:ext cx="1440160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stable fit</a:t>
            </a:r>
            <a:endParaRPr sz="1800" b="1" dirty="0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8" name="Google Shape;268;p12"/>
          <p:cNvSpPr txBox="1">
            <a:spLocks noGrp="1"/>
          </p:cNvSpPr>
          <p:nvPr>
            <p:ph type="sldNum" idx="12"/>
          </p:nvPr>
        </p:nvSpPr>
        <p:spPr>
          <a:xfrm>
            <a:off x="7489693" y="6557147"/>
            <a:ext cx="1620000" cy="295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8</a:t>
            </a:fld>
            <a:r>
              <a:rPr lang="en-US"/>
              <a:t>/27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427990216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3" name="Google Shape;273;p13"/>
          <p:cNvSpPr txBox="1">
            <a:spLocks noGrp="1"/>
          </p:cNvSpPr>
          <p:nvPr>
            <p:ph type="title"/>
          </p:nvPr>
        </p:nvSpPr>
        <p:spPr>
          <a:xfrm>
            <a:off x="10725" y="44624"/>
            <a:ext cx="9128792" cy="7920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Mean and Sigma</a:t>
            </a:r>
            <a:endParaRPr/>
          </a:p>
        </p:txBody>
      </p:sp>
      <p:sp>
        <p:nvSpPr>
          <p:cNvPr id="274" name="Google Shape;274;p13"/>
          <p:cNvSpPr txBox="1">
            <a:spLocks noGrp="1"/>
          </p:cNvSpPr>
          <p:nvPr>
            <p:ph type="dt" idx="10"/>
          </p:nvPr>
        </p:nvSpPr>
        <p:spPr>
          <a:xfrm>
            <a:off x="10725" y="6551744"/>
            <a:ext cx="1826162" cy="3062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rPr lang="en-US"/>
              <a:t>2026/01/19</a:t>
            </a:r>
            <a:endParaRPr/>
          </a:p>
        </p:txBody>
      </p:sp>
      <p:sp>
        <p:nvSpPr>
          <p:cNvPr id="275" name="Google Shape;275;p13"/>
          <p:cNvSpPr txBox="1">
            <a:spLocks noGrp="1"/>
          </p:cNvSpPr>
          <p:nvPr>
            <p:ph type="ftr" idx="11"/>
          </p:nvPr>
        </p:nvSpPr>
        <p:spPr>
          <a:xfrm>
            <a:off x="1836887" y="6557147"/>
            <a:ext cx="5652806" cy="3008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ZDC MC status</a:t>
            </a:r>
            <a:endParaRPr/>
          </a:p>
        </p:txBody>
      </p:sp>
      <p:sp>
        <p:nvSpPr>
          <p:cNvPr id="279" name="Google Shape;279;p13"/>
          <p:cNvSpPr txBox="1"/>
          <p:nvPr/>
        </p:nvSpPr>
        <p:spPr>
          <a:xfrm>
            <a:off x="1259632" y="1115452"/>
            <a:ext cx="2729678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Mean/Bias VS Energy</a:t>
            </a:r>
            <a:endParaRPr sz="1800" b="1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0" name="Google Shape;280;p13"/>
          <p:cNvSpPr txBox="1"/>
          <p:nvPr/>
        </p:nvSpPr>
        <p:spPr>
          <a:xfrm>
            <a:off x="5280676" y="1115452"/>
            <a:ext cx="3384376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Sigma/Resolution VS Energy</a:t>
            </a:r>
            <a:endParaRPr sz="1800" b="1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1" name="Google Shape;281;p13"/>
          <p:cNvSpPr txBox="1">
            <a:spLocks noGrp="1"/>
          </p:cNvSpPr>
          <p:nvPr>
            <p:ph type="sldNum" idx="12"/>
          </p:nvPr>
        </p:nvSpPr>
        <p:spPr>
          <a:xfrm>
            <a:off x="7489693" y="6557147"/>
            <a:ext cx="1620000" cy="295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9</a:t>
            </a:fld>
            <a:r>
              <a:rPr lang="en-US"/>
              <a:t>/27</a:t>
            </a:r>
            <a:endParaRPr/>
          </a:p>
        </p:txBody>
      </p:sp>
      <p:pic>
        <p:nvPicPr>
          <p:cNvPr id="3" name="圖片 2">
            <a:extLst>
              <a:ext uri="{FF2B5EF4-FFF2-40B4-BE49-F238E27FC236}">
                <a16:creationId xmlns:a16="http://schemas.microsoft.com/office/drawing/2014/main" id="{CD819EB5-535C-4112-874A-9ECE8FB5938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5003" y="1763524"/>
            <a:ext cx="3865043" cy="2880000"/>
          </a:xfrm>
          <a:prstGeom prst="rect">
            <a:avLst/>
          </a:prstGeom>
        </p:spPr>
      </p:pic>
      <p:pic>
        <p:nvPicPr>
          <p:cNvPr id="4" name="圖片 3">
            <a:extLst>
              <a:ext uri="{FF2B5EF4-FFF2-40B4-BE49-F238E27FC236}">
                <a16:creationId xmlns:a16="http://schemas.microsoft.com/office/drawing/2014/main" id="{7065DB0D-12E7-406C-A475-87F4A1C1709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17673" y="1763524"/>
            <a:ext cx="3910381" cy="288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0590598"/>
      </p:ext>
    </p:extLst>
  </p:cSld>
  <p:clrMapOvr>
    <a:masterClrMapping/>
  </p:clrMapOvr>
</p:sld>
</file>

<file path=ppt/theme/theme1.xml><?xml version="1.0" encoding="utf-8"?>
<a:theme xmlns:a="http://schemas.openxmlformats.org/drawingml/2006/main" name="標準デザイン">
  <a:themeElements>
    <a:clrScheme name="標準デザイ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8525</TotalTime>
  <Words>719</Words>
  <Application>Microsoft Office PowerPoint</Application>
  <PresentationFormat>如螢幕大小 (4:3)</PresentationFormat>
  <Paragraphs>208</Paragraphs>
  <Slides>10</Slides>
  <Notes>7</Notes>
  <HiddenSlides>0</HiddenSlides>
  <MMClips>0</MMClips>
  <ScaleCrop>false</ScaleCrop>
  <HeadingPairs>
    <vt:vector size="6" baseType="variant">
      <vt:variant>
        <vt:lpstr>使用字型</vt:lpstr>
      </vt:variant>
      <vt:variant>
        <vt:i4>2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10</vt:i4>
      </vt:variant>
    </vt:vector>
  </HeadingPairs>
  <TitlesOfParts>
    <vt:vector size="13" baseType="lpstr">
      <vt:lpstr>Arial</vt:lpstr>
      <vt:lpstr>Calibri</vt:lpstr>
      <vt:lpstr>標準デザイン</vt:lpstr>
      <vt:lpstr>ZDC MC Simulation HCAL only 20260130</vt:lpstr>
      <vt:lpstr>HCAL only</vt:lpstr>
      <vt:lpstr>Gamma Beam Pencil @ (-15, -15, z) {0.1, 0.3, 0.5, 0.7, 1, 3, 5, 7, 9, 10, 20, 30, 40} GeV</vt:lpstr>
      <vt:lpstr>Mean and Sigma</vt:lpstr>
      <vt:lpstr>Mean and Sigma</vt:lpstr>
      <vt:lpstr>Compare</vt:lpstr>
      <vt:lpstr>Neutron Beam Pencil @ (-15, -15, z) {10, 20, 50, 100, 200, 300} GeV</vt:lpstr>
      <vt:lpstr>Mean and Sigma</vt:lpstr>
      <vt:lpstr>Mean and Sigma</vt:lpstr>
      <vt:lpstr>Compare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ZDC MC Simulation 20260119</dc:title>
  <dc:creator>Chia Yu</dc:creator>
  <cp:lastModifiedBy>cyhsieh</cp:lastModifiedBy>
  <cp:revision>21</cp:revision>
  <dcterms:created xsi:type="dcterms:W3CDTF">2018-07-15T10:16:04Z</dcterms:created>
  <dcterms:modified xsi:type="dcterms:W3CDTF">2026-02-05T05:37:18Z</dcterms:modified>
</cp:coreProperties>
</file>