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570" r:id="rId3"/>
    <p:sldId id="578" r:id="rId4"/>
    <p:sldId id="583" r:id="rId5"/>
    <p:sldId id="579" r:id="rId6"/>
    <p:sldId id="576" r:id="rId7"/>
    <p:sldId id="577" r:id="rId8"/>
    <p:sldId id="580" r:id="rId9"/>
    <p:sldId id="581" r:id="rId10"/>
    <p:sldId id="582" r:id="rId11"/>
    <p:sldId id="584" r:id="rId12"/>
    <p:sldId id="590" r:id="rId13"/>
    <p:sldId id="585" r:id="rId14"/>
    <p:sldId id="586" r:id="rId15"/>
    <p:sldId id="587" r:id="rId16"/>
    <p:sldId id="588" r:id="rId17"/>
    <p:sldId id="589" r:id="rId18"/>
    <p:sldId id="569" r:id="rId19"/>
    <p:sldId id="572" r:id="rId20"/>
    <p:sldId id="574" r:id="rId21"/>
    <p:sldId id="571" r:id="rId22"/>
    <p:sldId id="575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CCECFF"/>
    <a:srgbClr val="0000FF"/>
    <a:srgbClr val="FFFFCC"/>
    <a:srgbClr val="99CCFF"/>
    <a:srgbClr val="FFCCFF"/>
    <a:srgbClr val="3399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9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2026/2/5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sz="3200" dirty="0"/>
            </a:br>
            <a:r>
              <a:rPr lang="en-US" altLang="zh-TW" sz="3200" dirty="0"/>
              <a:t>Method to Deal with Systematics</a:t>
            </a:r>
            <a:br>
              <a:rPr lang="en-US" altLang="zh-TW" sz="3200" dirty="0"/>
            </a:br>
            <a:r>
              <a:rPr lang="en-US" altLang="zh-TW" sz="3200" dirty="0"/>
              <a:t>Problematic Region</a:t>
            </a:r>
            <a:br>
              <a:rPr lang="en-US" altLang="zh-TW" sz="3200" dirty="0"/>
            </a:br>
            <a:r>
              <a:rPr lang="en-US" altLang="zh-TW" sz="3200" dirty="0"/>
              <a:t>20260205</a:t>
            </a:r>
            <a:endParaRPr lang="zh-TW" altLang="en-US" sz="32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2025/11/17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Method to Deal with Systematics : BLUE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1661419-FFA3-4EBA-B4BE-1AC9ACFB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/31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E9AF9-F2C9-42E2-A2E9-A6430D23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098968" cy="792088"/>
          </a:xfrm>
        </p:spPr>
        <p:txBody>
          <a:bodyPr/>
          <a:lstStyle/>
          <a:p>
            <a:r>
              <a:rPr lang="en-US" altLang="zh-TW" dirty="0"/>
              <a:t>Checks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C0719D-E096-4A08-8C2A-08B842BB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9BD325-6AD4-4BBE-AA52-9BD2B279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8FC4C1E-C156-4B75-8F75-254EBA10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89ACA2-EC9C-48DC-89FB-436E0764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97239"/>
            <a:ext cx="3591708" cy="3068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2AABAFEC-6361-45F8-8307-53A6C3C7C4CE}"/>
              </a:ext>
            </a:extLst>
          </p:cNvPr>
          <p:cNvGrpSpPr/>
          <p:nvPr/>
        </p:nvGrpSpPr>
        <p:grpSpPr>
          <a:xfrm>
            <a:off x="136063" y="4302604"/>
            <a:ext cx="4671828" cy="2083136"/>
            <a:chOff x="188204" y="4236972"/>
            <a:chExt cx="4671828" cy="208313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7DC9998-EB9F-4627-AB25-9E7F573E8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204" y="4236972"/>
              <a:ext cx="4671828" cy="20831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B06C33A-BC29-4753-87B3-CAE508E6A25B}"/>
                </a:ext>
              </a:extLst>
            </p:cNvPr>
            <p:cNvSpPr/>
            <p:nvPr/>
          </p:nvSpPr>
          <p:spPr>
            <a:xfrm>
              <a:off x="190234" y="5740228"/>
              <a:ext cx="4669798" cy="5392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90D150F-1EE4-4E92-ADC9-49E50F8550F4}"/>
                </a:ext>
              </a:extLst>
            </p:cNvPr>
            <p:cNvSpPr/>
            <p:nvPr/>
          </p:nvSpPr>
          <p:spPr>
            <a:xfrm>
              <a:off x="188204" y="4819074"/>
              <a:ext cx="4669798" cy="266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634EF955-A291-4124-8F8C-7866CE176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268760"/>
            <a:ext cx="3623647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87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EF51EB-583C-4D92-9178-9DFDC7E5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3686B4A-02A0-4EED-87CE-5BAA01EB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3A0750-2CF0-4001-AD3B-948612E0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E42093F-37D2-4719-85EC-FD5E133D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3239F73-B922-4C85-8642-C84C996B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92" y="1000626"/>
            <a:ext cx="3702802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0A07783-9B66-43AE-8CF1-10B00FDE9907}"/>
              </a:ext>
            </a:extLst>
          </p:cNvPr>
          <p:cNvSpPr txBox="1"/>
          <p:nvPr/>
        </p:nvSpPr>
        <p:spPr>
          <a:xfrm>
            <a:off x="4516040" y="4484012"/>
            <a:ext cx="389939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Overshoot = negative weighting</a:t>
            </a:r>
          </a:p>
          <a:p>
            <a:r>
              <a:rPr lang="en-US" altLang="zh-TW" sz="1400" dirty="0"/>
              <a:t>When σ₂/σ₁≈ 1 and r → +1</a:t>
            </a:r>
          </a:p>
          <a:p>
            <a:r>
              <a:rPr lang="en-US" altLang="zh-TW" sz="1400" dirty="0"/>
              <a:t>=&gt; weighting&lt;0, combined result is not in the range of y1 and y2)</a:t>
            </a:r>
            <a:endParaRPr lang="zh-TW" altLang="en-US" sz="14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5CB86CF-EB08-4A6C-8F6B-C9A4B229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40" y="1008291"/>
            <a:ext cx="4093394" cy="3294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69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5F3EDF-B3F4-495F-8926-787C8345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Checks</a:t>
            </a: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F17499-8D74-451E-9F88-758699FE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8F586F0-2189-46BC-A2D1-82DC7CCB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989E12-6624-4C5C-B376-FB72B888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628F6A7C-0E5E-41B3-9A61-BC205FB0F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2002300"/>
            <a:ext cx="9128125" cy="3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1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BE8732-A50A-4CC8-A125-16ECEEF4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623B10-C84F-4978-B4C2-AF094598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E0FCD0-F069-41B5-A154-AA98CDFB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439B82-146E-4D02-9328-63886E1C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C897B765-A44D-411B-8991-033CEEC1A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41450"/>
            <a:ext cx="9128125" cy="4564062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E27B4E88-9B75-4694-A6FD-3F503CA9076A}"/>
              </a:ext>
            </a:extLst>
          </p:cNvPr>
          <p:cNvSpPr txBox="1"/>
          <p:nvPr/>
        </p:nvSpPr>
        <p:spPr>
          <a:xfrm>
            <a:off x="5724128" y="18087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9900"/>
                </a:solidFill>
              </a:rPr>
              <a:t>Large chi2</a:t>
            </a:r>
            <a:endParaRPr lang="zh-TW" altLang="en-US" dirty="0">
              <a:solidFill>
                <a:srgbClr val="FF9900"/>
              </a:solidFill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4902114F-01DE-4FEE-A359-13B9C3447126}"/>
              </a:ext>
            </a:extLst>
          </p:cNvPr>
          <p:cNvSpPr/>
          <p:nvPr/>
        </p:nvSpPr>
        <p:spPr>
          <a:xfrm>
            <a:off x="5580112" y="1742776"/>
            <a:ext cx="144016" cy="534096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96A5C614-6572-4C0F-A7E1-8A39A93D3CB8}"/>
              </a:ext>
            </a:extLst>
          </p:cNvPr>
          <p:cNvSpPr/>
          <p:nvPr/>
        </p:nvSpPr>
        <p:spPr>
          <a:xfrm>
            <a:off x="5220072" y="1604282"/>
            <a:ext cx="216023" cy="53409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FF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C84E138-CDD8-447B-B50E-7C0C024DF188}"/>
              </a:ext>
            </a:extLst>
          </p:cNvPr>
          <p:cNvSpPr txBox="1"/>
          <p:nvPr/>
        </p:nvSpPr>
        <p:spPr>
          <a:xfrm>
            <a:off x="4932040" y="111724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Overshoot</a:t>
            </a:r>
            <a:endParaRPr lang="zh-TW" alt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2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97CAAF-42D9-4E84-9C16-6C966B97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NH3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2641B3-E1A3-46CC-9C6F-03209C34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9EB10C-EC91-41CF-B4B3-C0D7B3E9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1BF6C3-09C9-40E9-ACDF-0E095D17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7263018-1D15-4905-BDE3-F77C04AA4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19352"/>
            <a:ext cx="9128125" cy="46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5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6F09A5-36D0-4BB4-ABCB-102E7737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CB129B9-AD13-404C-B9CC-B5D89938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96CF20-92C0-4DF0-BA10-F7AAD9FE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877FC95-12FD-4D16-BF39-9AC72E15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BA29885-13DF-403B-AACC-CBEE12643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17802"/>
            <a:ext cx="9128125" cy="46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C5259-509E-4D4A-A0B9-7167E1E3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Region w/ Only LL or LO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C25023D-9DB5-4D71-82E6-64670C1F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D48F5D7-FB42-4BBB-832C-D133687F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069826-9B38-44A1-825E-B70FCAE4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E19782E-5772-40DF-9F39-C5CD61107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68"/>
          <a:stretch/>
        </p:blipFill>
        <p:spPr>
          <a:xfrm>
            <a:off x="1670206" y="1052736"/>
            <a:ext cx="5649113" cy="15721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2B40013-F5A1-4904-9DE2-D867EFA92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99" y="1272210"/>
            <a:ext cx="6773220" cy="32961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301895F-AE94-4BBF-8E79-886DC34C1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005064"/>
            <a:ext cx="3334215" cy="23720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E8670FD-7268-40E6-8AE1-2D85CE486A76}"/>
              </a:ext>
            </a:extLst>
          </p:cNvPr>
          <p:cNvSpPr/>
          <p:nvPr/>
        </p:nvSpPr>
        <p:spPr>
          <a:xfrm>
            <a:off x="546099" y="2820136"/>
            <a:ext cx="6773220" cy="464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74291D-E4BA-44D5-906E-1C289C01ECC0}"/>
              </a:ext>
            </a:extLst>
          </p:cNvPr>
          <p:cNvSpPr/>
          <p:nvPr/>
        </p:nvSpPr>
        <p:spPr>
          <a:xfrm>
            <a:off x="1670205" y="1016739"/>
            <a:ext cx="5649114" cy="193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93241BF-D30D-43E1-A501-AF770654016A}"/>
              </a:ext>
            </a:extLst>
          </p:cNvPr>
          <p:cNvSpPr txBox="1"/>
          <p:nvPr/>
        </p:nvSpPr>
        <p:spPr>
          <a:xfrm>
            <a:off x="3941218" y="1923418"/>
            <a:ext cx="4527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Size of systematics error of the LL only region, is the same one s the closest bin in the over lap region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(for LO, same as the last bin in overlap region)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7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6A59EF-9E5F-4D55-9795-02603492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Total Error and Statistic Error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6E1CE01-55AF-4BA2-AA39-469D6685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BA03330-8764-4770-87D3-520D1FB8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2C3FBCD-8108-44D4-B0D6-60F22E28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F7272D7-7E96-45E3-B766-7FBE3942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75746"/>
            <a:ext cx="5649113" cy="6382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4774ED6-1BFD-4FAB-8AB0-5AA461E25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096"/>
            <a:ext cx="9144000" cy="461615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B8AB7BF-9E65-4646-BAFF-70831E1B3073}"/>
              </a:ext>
            </a:extLst>
          </p:cNvPr>
          <p:cNvSpPr txBox="1"/>
          <p:nvPr/>
        </p:nvSpPr>
        <p:spPr>
          <a:xfrm>
            <a:off x="395536" y="13948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W target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9186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A1690E01-FD08-46DE-87C7-8BD9C079D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7EDCEB78-12D4-4847-9EA5-A31F1691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Backup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3338AD-F530-4BD2-9A02-3FDF4A55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ACD4A88-6E3A-4009-9A10-1885CE4A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38F529-B9EF-4DEF-A7CC-51435C48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940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BD0FF-7384-4A2F-93A0-05D25ABA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1</a:t>
            </a:r>
            <a:r>
              <a:rPr lang="en-US" altLang="zh-TW" sz="3200" baseline="30000" dirty="0"/>
              <a:t>st</a:t>
            </a:r>
            <a:r>
              <a:rPr lang="en-US" altLang="zh-TW" sz="3200" dirty="0"/>
              <a:t> Test : </a:t>
            </a:r>
            <a:r>
              <a:rPr lang="en-US" altLang="zh-TW" sz="3200" dirty="0" err="1"/>
              <a:t>CorrLL</a:t>
            </a:r>
            <a:r>
              <a:rPr lang="en-US" altLang="zh-TW" sz="3200" dirty="0"/>
              <a:t>=</a:t>
            </a:r>
            <a:r>
              <a:rPr lang="en-US" altLang="zh-TW" sz="3200" dirty="0" err="1"/>
              <a:t>CorrLO</a:t>
            </a:r>
            <a:r>
              <a:rPr lang="en-US" altLang="zh-TW" sz="3200" dirty="0"/>
              <a:t>=0.8, </a:t>
            </a:r>
            <a:r>
              <a:rPr lang="en-US" altLang="zh-TW" sz="3200" dirty="0" err="1"/>
              <a:t>CorrDA</a:t>
            </a:r>
            <a:r>
              <a:rPr lang="en-US" altLang="zh-TW" sz="3200" dirty="0"/>
              <a:t>=0.7, uniform, only </a:t>
            </a:r>
            <a:r>
              <a:rPr lang="en-US" altLang="zh-TW" sz="3200" dirty="0" err="1"/>
              <a:t>xf</a:t>
            </a:r>
            <a:r>
              <a:rPr lang="en-US" altLang="zh-TW" sz="3200" dirty="0"/>
              <a:t> </a:t>
            </a:r>
            <a:r>
              <a:rPr lang="en-US" altLang="zh-TW" sz="3200" dirty="0" err="1"/>
              <a:t>corr</a:t>
            </a:r>
            <a:r>
              <a:rPr lang="en-US" altLang="zh-TW" sz="3200" dirty="0"/>
              <a:t> (for both Acc and Purity)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EE5E592-3505-4AC0-AAF4-C3F2A1FE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2675E5-5003-4ACE-A531-5BB201B3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A428096-934E-42A4-A5DB-B48A2DB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8891BF4-214E-4068-9751-99BF57240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39984"/>
            <a:ext cx="9128125" cy="456699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C450680-472B-45FC-A1B9-E0B1855A35D5}"/>
              </a:ext>
            </a:extLst>
          </p:cNvPr>
          <p:cNvSpPr txBox="1"/>
          <p:nvPr/>
        </p:nvSpPr>
        <p:spPr>
          <a:xfrm>
            <a:off x="2915816" y="6015828"/>
            <a:ext cx="396044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There are many non-physics points.</a:t>
            </a:r>
            <a:endParaRPr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398609D-D247-4421-9F40-0EB71B52EBAB}"/>
              </a:ext>
            </a:extLst>
          </p:cNvPr>
          <p:cNvSpPr/>
          <p:nvPr/>
        </p:nvSpPr>
        <p:spPr>
          <a:xfrm>
            <a:off x="5364088" y="1556792"/>
            <a:ext cx="432048" cy="432048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8FC4334-46F9-4D6C-9FF2-0F74887ED952}"/>
              </a:ext>
            </a:extLst>
          </p:cNvPr>
          <p:cNvSpPr/>
          <p:nvPr/>
        </p:nvSpPr>
        <p:spPr>
          <a:xfrm>
            <a:off x="7740352" y="1439984"/>
            <a:ext cx="504056" cy="112492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6DCB446-CD77-490A-8E9E-55EE9E922616}"/>
              </a:ext>
            </a:extLst>
          </p:cNvPr>
          <p:cNvSpPr/>
          <p:nvPr/>
        </p:nvSpPr>
        <p:spPr>
          <a:xfrm>
            <a:off x="755576" y="3645024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FEBC15CD-15E0-4CD5-B9FF-3E1B341F79D0}"/>
              </a:ext>
            </a:extLst>
          </p:cNvPr>
          <p:cNvSpPr/>
          <p:nvPr/>
        </p:nvSpPr>
        <p:spPr>
          <a:xfrm>
            <a:off x="962133" y="3194733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6C9176B-7B95-4F13-A866-E756662428B8}"/>
              </a:ext>
            </a:extLst>
          </p:cNvPr>
          <p:cNvSpPr/>
          <p:nvPr/>
        </p:nvSpPr>
        <p:spPr>
          <a:xfrm>
            <a:off x="755576" y="5258852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5707443-6E37-4A06-A9DC-F8E4B78DE589}"/>
              </a:ext>
            </a:extLst>
          </p:cNvPr>
          <p:cNvSpPr/>
          <p:nvPr/>
        </p:nvSpPr>
        <p:spPr>
          <a:xfrm>
            <a:off x="5398390" y="3029754"/>
            <a:ext cx="432048" cy="432048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94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C33EF-442D-4919-B8F7-12753B40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6F011B-19F2-4F66-9D57-DE01C136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3200360-81F2-48DD-84D4-6AE0D86D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2D04D1B-7D87-45B0-8993-6EA3EB49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C2630BE-D8A3-4438-BB27-68E379F3D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b="1" dirty="0"/>
              <a:t>To do list :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FF0000"/>
                </a:solidFill>
              </a:rPr>
              <a:t>(1) correlation test : check combined results </a:t>
            </a:r>
            <a:r>
              <a:rPr lang="en-US" altLang="zh-TW" sz="1600" b="1" dirty="0" err="1">
                <a:solidFill>
                  <a:srgbClr val="FF0000"/>
                </a:solidFill>
              </a:rPr>
              <a:t>witbins</a:t>
            </a:r>
            <a:r>
              <a:rPr lang="en-US" altLang="zh-TW" sz="1600" b="1" dirty="0">
                <a:solidFill>
                  <a:srgbClr val="FF0000"/>
                </a:solidFill>
              </a:rPr>
              <a:t> : 0.7 for h the following conditions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FF0000"/>
                </a:solidFill>
              </a:rPr>
              <a:t>(1.1) Between different triggers same all the kinematics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FF0000"/>
                </a:solidFill>
              </a:rPr>
              <a:t>(1.2) Between different bins same trigger : max = 0.8, but stronger for the neighboring bins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zh-TW" sz="1600" b="1" dirty="0">
                <a:solidFill>
                  <a:srgbClr val="FF0000"/>
                </a:solidFill>
              </a:rPr>
              <a:t>implement correlation include mass and </a:t>
            </a:r>
            <a:r>
              <a:rPr lang="en-US" altLang="zh-TW" sz="1600" b="1" dirty="0" err="1">
                <a:solidFill>
                  <a:srgbClr val="FF0000"/>
                </a:solidFill>
              </a:rPr>
              <a:t>pt</a:t>
            </a:r>
            <a:r>
              <a:rPr lang="en-US" altLang="zh-TW" sz="1600" b="1" dirty="0">
                <a:solidFill>
                  <a:srgbClr val="FF0000"/>
                </a:solidFill>
              </a:rPr>
              <a:t> bins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zh-TW" sz="1600" b="1" dirty="0">
                <a:solidFill>
                  <a:srgbClr val="FF0000"/>
                </a:solidFill>
              </a:rPr>
              <a:t>neighboring bins in </a:t>
            </a:r>
            <a:r>
              <a:rPr lang="en-US" altLang="zh-TW" sz="1600" b="1" dirty="0" err="1">
                <a:solidFill>
                  <a:srgbClr val="FF0000"/>
                </a:solidFill>
              </a:rPr>
              <a:t>xf</a:t>
            </a:r>
            <a:r>
              <a:rPr lang="en-US" altLang="zh-TW" sz="1600" b="1" dirty="0">
                <a:solidFill>
                  <a:srgbClr val="FF0000"/>
                </a:solidFill>
              </a:rPr>
              <a:t> : gaussian distribution with Amplitude = 0.8  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zh-TW" sz="1600" b="1" dirty="0">
                <a:solidFill>
                  <a:srgbClr val="FF0000"/>
                </a:solidFill>
              </a:rPr>
              <a:t>neighboring bins in mass and </a:t>
            </a:r>
            <a:r>
              <a:rPr lang="en-US" altLang="zh-TW" sz="1600" b="1" dirty="0" err="1">
                <a:solidFill>
                  <a:srgbClr val="FF0000"/>
                </a:solidFill>
              </a:rPr>
              <a:t>pt</a:t>
            </a:r>
            <a:r>
              <a:rPr lang="en-US" altLang="zh-TW" sz="1600" b="1" dirty="0">
                <a:solidFill>
                  <a:srgbClr val="FF0000"/>
                </a:solidFill>
              </a:rPr>
              <a:t> : const = 0.8 (?), not sure about it. Suggestion is welcome.</a:t>
            </a:r>
          </a:p>
          <a:p>
            <a:pPr>
              <a:buFontTx/>
              <a:buChar char="-"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b="1" dirty="0"/>
              <a:t>(2) revisit the problem of 3D cross section integrate to 1D : 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b="1" dirty="0"/>
              <a:t>(2.1) Catarina, could you initiate it? Thank you.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b="1" dirty="0"/>
              <a:t>(2.2) I will compare "3D integrated to 1D" with "1D" cross section in mass and pt.</a:t>
            </a:r>
            <a:endParaRPr lang="en-US" altLang="zh-TW" sz="1600" dirty="0"/>
          </a:p>
          <a:p>
            <a:pPr marL="0" indent="0">
              <a:buNone/>
            </a:pPr>
            <a:br>
              <a:rPr lang="en-US" altLang="zh-TW" sz="1600" dirty="0"/>
            </a:b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3986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C0A2FD-B8C6-43AF-8FF6-2F3C755B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 2</a:t>
            </a:r>
            <a:r>
              <a:rPr lang="en-US" altLang="zh-TW" sz="3200" baseline="30000" dirty="0"/>
              <a:t>nd</a:t>
            </a:r>
            <a:r>
              <a:rPr lang="en-US" altLang="zh-TW" sz="3200" dirty="0"/>
              <a:t> Test : </a:t>
            </a:r>
            <a:r>
              <a:rPr lang="en-US" altLang="zh-TW" sz="3200" dirty="0" err="1"/>
              <a:t>CorrLL</a:t>
            </a:r>
            <a:r>
              <a:rPr lang="en-US" altLang="zh-TW" sz="3200" dirty="0"/>
              <a:t>=</a:t>
            </a:r>
            <a:r>
              <a:rPr lang="en-US" altLang="zh-TW" sz="3200" dirty="0" err="1"/>
              <a:t>CorrLO</a:t>
            </a:r>
            <a:r>
              <a:rPr lang="en-US" altLang="zh-TW" sz="3200" dirty="0"/>
              <a:t>=0.8, </a:t>
            </a:r>
            <a:r>
              <a:rPr lang="en-US" altLang="zh-TW" sz="3200" dirty="0" err="1"/>
              <a:t>CorrDA</a:t>
            </a:r>
            <a:r>
              <a:rPr lang="en-US" altLang="zh-TW" sz="3200" dirty="0"/>
              <a:t>=0.7, only </a:t>
            </a:r>
            <a:r>
              <a:rPr lang="en-US" altLang="zh-TW" sz="3200" dirty="0" err="1">
                <a:solidFill>
                  <a:srgbClr val="FF0000"/>
                </a:solidFill>
              </a:rPr>
              <a:t>xf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corr</a:t>
            </a:r>
            <a:r>
              <a:rPr lang="en-US" altLang="zh-TW" sz="3200" dirty="0">
                <a:solidFill>
                  <a:srgbClr val="FF0000"/>
                </a:solidFill>
              </a:rPr>
              <a:t> and </a:t>
            </a:r>
            <a:r>
              <a:rPr lang="en-US" altLang="zh-TW" sz="3200" dirty="0" err="1">
                <a:solidFill>
                  <a:srgbClr val="FF0000"/>
                </a:solidFill>
              </a:rPr>
              <a:t>gaus</a:t>
            </a:r>
            <a:r>
              <a:rPr lang="en-US" altLang="zh-TW" sz="3200" dirty="0">
                <a:solidFill>
                  <a:srgbClr val="FF0000"/>
                </a:solidFill>
              </a:rPr>
              <a:t>-like </a:t>
            </a:r>
            <a:r>
              <a:rPr lang="en-US" altLang="zh-TW" sz="3200" dirty="0"/>
              <a:t>(for both Acc and Purity)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3472C2-182C-455B-9BC6-0CEDEB0E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74ACBD-0F11-4572-B426-5D033220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9C0A15-33EB-4A99-9B4A-BE023EE1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D94BB55-5CAC-41E8-BF04-EE191EF8FFCD}"/>
              </a:ext>
            </a:extLst>
          </p:cNvPr>
          <p:cNvSpPr txBox="1"/>
          <p:nvPr/>
        </p:nvSpPr>
        <p:spPr>
          <a:xfrm>
            <a:off x="2627784" y="6093296"/>
            <a:ext cx="360040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Points are less jumping, nice~</a:t>
            </a:r>
            <a:endParaRPr lang="zh-TW" altLang="en-US" dirty="0"/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A21AD606-2618-455C-86AA-604BCDC69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61748"/>
            <a:ext cx="9128125" cy="4523467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id="{B6A13C07-C66D-4AA1-A7F3-CA2DA587B453}"/>
              </a:ext>
            </a:extLst>
          </p:cNvPr>
          <p:cNvSpPr/>
          <p:nvPr/>
        </p:nvSpPr>
        <p:spPr>
          <a:xfrm>
            <a:off x="5364088" y="1556792"/>
            <a:ext cx="432048" cy="432048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12AD79E7-FE1D-4D93-BE66-540E2CD9B689}"/>
              </a:ext>
            </a:extLst>
          </p:cNvPr>
          <p:cNvSpPr/>
          <p:nvPr/>
        </p:nvSpPr>
        <p:spPr>
          <a:xfrm>
            <a:off x="7740352" y="1439984"/>
            <a:ext cx="504056" cy="112492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3B71D7F5-C090-4FAB-823F-188B87CC75FC}"/>
              </a:ext>
            </a:extLst>
          </p:cNvPr>
          <p:cNvSpPr/>
          <p:nvPr/>
        </p:nvSpPr>
        <p:spPr>
          <a:xfrm>
            <a:off x="755576" y="3645024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EB394B9D-922F-45A3-A84A-BF00D3A94244}"/>
              </a:ext>
            </a:extLst>
          </p:cNvPr>
          <p:cNvSpPr/>
          <p:nvPr/>
        </p:nvSpPr>
        <p:spPr>
          <a:xfrm>
            <a:off x="962133" y="3194733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66138F25-9AB9-4E0E-9B72-2D5117A8B2D2}"/>
              </a:ext>
            </a:extLst>
          </p:cNvPr>
          <p:cNvSpPr/>
          <p:nvPr/>
        </p:nvSpPr>
        <p:spPr>
          <a:xfrm>
            <a:off x="755576" y="5258852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696AA935-1E32-4F47-9497-0E2746171C0F}"/>
              </a:ext>
            </a:extLst>
          </p:cNvPr>
          <p:cNvSpPr/>
          <p:nvPr/>
        </p:nvSpPr>
        <p:spPr>
          <a:xfrm>
            <a:off x="5398390" y="3029754"/>
            <a:ext cx="432048" cy="432048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91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BD0FF-7384-4A2F-93A0-05D25ABA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 2</a:t>
            </a:r>
            <a:r>
              <a:rPr lang="en-US" altLang="zh-TW" sz="3200" baseline="30000" dirty="0"/>
              <a:t>nd</a:t>
            </a:r>
            <a:r>
              <a:rPr lang="en-US" altLang="zh-TW" sz="3200" dirty="0"/>
              <a:t> Test : </a:t>
            </a:r>
            <a:r>
              <a:rPr lang="en-US" altLang="zh-TW" sz="3200" dirty="0" err="1"/>
              <a:t>CorrLL</a:t>
            </a:r>
            <a:r>
              <a:rPr lang="en-US" altLang="zh-TW" sz="3200" dirty="0"/>
              <a:t>=</a:t>
            </a:r>
            <a:r>
              <a:rPr lang="en-US" altLang="zh-TW" sz="3200" dirty="0" err="1"/>
              <a:t>CorrLO</a:t>
            </a:r>
            <a:r>
              <a:rPr lang="en-US" altLang="zh-TW" sz="3200" dirty="0"/>
              <a:t>=0.8, </a:t>
            </a:r>
            <a:r>
              <a:rPr lang="en-US" altLang="zh-TW" sz="3200" dirty="0" err="1"/>
              <a:t>CorrDA</a:t>
            </a:r>
            <a:r>
              <a:rPr lang="en-US" altLang="zh-TW" sz="3200" dirty="0"/>
              <a:t>=0.7, only </a:t>
            </a:r>
            <a:r>
              <a:rPr lang="en-US" altLang="zh-TW" sz="3200" dirty="0" err="1">
                <a:solidFill>
                  <a:srgbClr val="FF0000"/>
                </a:solidFill>
              </a:rPr>
              <a:t>xf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corr</a:t>
            </a:r>
            <a:r>
              <a:rPr lang="en-US" altLang="zh-TW" sz="3200" dirty="0">
                <a:solidFill>
                  <a:srgbClr val="FF0000"/>
                </a:solidFill>
              </a:rPr>
              <a:t> and </a:t>
            </a:r>
            <a:r>
              <a:rPr lang="en-US" altLang="zh-TW" sz="3200" dirty="0" err="1">
                <a:solidFill>
                  <a:srgbClr val="FF0000"/>
                </a:solidFill>
              </a:rPr>
              <a:t>gaus</a:t>
            </a:r>
            <a:r>
              <a:rPr lang="en-US" altLang="zh-TW" sz="3200" dirty="0">
                <a:solidFill>
                  <a:srgbClr val="FF0000"/>
                </a:solidFill>
              </a:rPr>
              <a:t>-like </a:t>
            </a:r>
            <a:r>
              <a:rPr lang="en-US" altLang="zh-TW" sz="3200" dirty="0"/>
              <a:t>(for both Acc and Purity)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EE5E592-3505-4AC0-AAF4-C3F2A1FE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2675E5-5003-4ACE-A531-5BB201B3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A428096-934E-42A4-A5DB-B48A2DB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C78B3EFD-DA84-46A3-8719-3825C33E8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109" y="1124744"/>
            <a:ext cx="3672408" cy="238549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B354489-A3D7-46DF-B4AB-2D51192D5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6752" y="1098883"/>
            <a:ext cx="7479577" cy="494996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6AB29FD-EFC1-4863-ABE4-754EA88E2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052" r="60850" b="-1"/>
          <a:stretch/>
        </p:blipFill>
        <p:spPr>
          <a:xfrm>
            <a:off x="5467109" y="3540303"/>
            <a:ext cx="2541845" cy="264715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8AC90B4-AE92-4912-9B49-E8F82B78D5D8}"/>
              </a:ext>
            </a:extLst>
          </p:cNvPr>
          <p:cNvSpPr/>
          <p:nvPr/>
        </p:nvSpPr>
        <p:spPr>
          <a:xfrm>
            <a:off x="-2196752" y="2852936"/>
            <a:ext cx="4320480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BCD9F75-2628-4105-95A3-A9C318A8CB8B}"/>
              </a:ext>
            </a:extLst>
          </p:cNvPr>
          <p:cNvSpPr/>
          <p:nvPr/>
        </p:nvSpPr>
        <p:spPr>
          <a:xfrm>
            <a:off x="-2196752" y="4983797"/>
            <a:ext cx="4320480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C11BD62-DE68-4AA4-ABF6-158B38CD0319}"/>
              </a:ext>
            </a:extLst>
          </p:cNvPr>
          <p:cNvSpPr/>
          <p:nvPr/>
        </p:nvSpPr>
        <p:spPr>
          <a:xfrm>
            <a:off x="5467109" y="3879934"/>
            <a:ext cx="2068098" cy="4851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92241B3-DB27-47B4-A85E-6D36A3F0FB3E}"/>
              </a:ext>
            </a:extLst>
          </p:cNvPr>
          <p:cNvSpPr/>
          <p:nvPr/>
        </p:nvSpPr>
        <p:spPr>
          <a:xfrm>
            <a:off x="5467109" y="5373216"/>
            <a:ext cx="2068098" cy="4851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722FD46-B8BA-438E-8D38-1127986659B4}"/>
              </a:ext>
            </a:extLst>
          </p:cNvPr>
          <p:cNvSpPr/>
          <p:nvPr/>
        </p:nvSpPr>
        <p:spPr>
          <a:xfrm>
            <a:off x="5467109" y="1268652"/>
            <a:ext cx="1481155" cy="1441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97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C0A2FD-B8C6-43AF-8FF6-2F3C755B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 2</a:t>
            </a:r>
            <a:r>
              <a:rPr lang="en-US" altLang="zh-TW" sz="3200" baseline="30000" dirty="0"/>
              <a:t>nd</a:t>
            </a:r>
            <a:r>
              <a:rPr lang="en-US" altLang="zh-TW" sz="3200" dirty="0"/>
              <a:t> Test : </a:t>
            </a:r>
            <a:r>
              <a:rPr lang="en-US" altLang="zh-TW" sz="3200" dirty="0" err="1"/>
              <a:t>CorrLL</a:t>
            </a:r>
            <a:r>
              <a:rPr lang="en-US" altLang="zh-TW" sz="3200" dirty="0"/>
              <a:t>=</a:t>
            </a:r>
            <a:r>
              <a:rPr lang="en-US" altLang="zh-TW" sz="3200" dirty="0" err="1"/>
              <a:t>CorrLO</a:t>
            </a:r>
            <a:r>
              <a:rPr lang="en-US" altLang="zh-TW" sz="3200" dirty="0"/>
              <a:t>=0.8, </a:t>
            </a:r>
            <a:r>
              <a:rPr lang="en-US" altLang="zh-TW" sz="3200" dirty="0" err="1"/>
              <a:t>CorrDA</a:t>
            </a:r>
            <a:r>
              <a:rPr lang="en-US" altLang="zh-TW" sz="3200" dirty="0"/>
              <a:t>=0.7, only </a:t>
            </a:r>
            <a:r>
              <a:rPr lang="en-US" altLang="zh-TW" sz="3200" dirty="0">
                <a:solidFill>
                  <a:srgbClr val="FF0000"/>
                </a:solidFill>
              </a:rPr>
              <a:t>mass, </a:t>
            </a:r>
            <a:r>
              <a:rPr lang="en-US" altLang="zh-TW" sz="3200" dirty="0" err="1">
                <a:solidFill>
                  <a:srgbClr val="FF0000"/>
                </a:solidFill>
              </a:rPr>
              <a:t>pt</a:t>
            </a:r>
            <a:r>
              <a:rPr lang="en-US" altLang="zh-TW" sz="3200" dirty="0">
                <a:solidFill>
                  <a:srgbClr val="FF0000"/>
                </a:solidFill>
              </a:rPr>
              <a:t>, </a:t>
            </a:r>
            <a:r>
              <a:rPr lang="en-US" altLang="zh-TW" sz="3200" dirty="0" err="1">
                <a:solidFill>
                  <a:srgbClr val="FF0000"/>
                </a:solidFill>
              </a:rPr>
              <a:t>xf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corr</a:t>
            </a:r>
            <a:r>
              <a:rPr lang="en-US" altLang="zh-TW" sz="3200" dirty="0">
                <a:solidFill>
                  <a:srgbClr val="FF0000"/>
                </a:solidFill>
              </a:rPr>
              <a:t> and </a:t>
            </a:r>
            <a:r>
              <a:rPr lang="en-US" altLang="zh-TW" sz="3200" dirty="0" err="1">
                <a:solidFill>
                  <a:srgbClr val="FF0000"/>
                </a:solidFill>
              </a:rPr>
              <a:t>gaus</a:t>
            </a:r>
            <a:r>
              <a:rPr lang="en-US" altLang="zh-TW" sz="3200" dirty="0">
                <a:solidFill>
                  <a:srgbClr val="FF0000"/>
                </a:solidFill>
              </a:rPr>
              <a:t>-like </a:t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en-US" altLang="zh-TW" sz="3200" dirty="0"/>
              <a:t>(for both Acc and Purity)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3472C2-182C-455B-9BC6-0CEDEB0E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74ACBD-0F11-4572-B426-5D033220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9C0A15-33EB-4A99-9B4A-BE023EE1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D94BB55-5CAC-41E8-BF04-EE191EF8FFCD}"/>
              </a:ext>
            </a:extLst>
          </p:cNvPr>
          <p:cNvSpPr txBox="1"/>
          <p:nvPr/>
        </p:nvSpPr>
        <p:spPr>
          <a:xfrm>
            <a:off x="2627784" y="6093296"/>
            <a:ext cx="360040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Points are less jumping, nice~</a:t>
            </a:r>
            <a:endParaRPr lang="zh-TW" altLang="en-US" dirty="0"/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A21AD606-2618-455C-86AA-604BCDC69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61748"/>
            <a:ext cx="9128125" cy="4523467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id="{B6A13C07-C66D-4AA1-A7F3-CA2DA587B453}"/>
              </a:ext>
            </a:extLst>
          </p:cNvPr>
          <p:cNvSpPr/>
          <p:nvPr/>
        </p:nvSpPr>
        <p:spPr>
          <a:xfrm>
            <a:off x="5364088" y="1556792"/>
            <a:ext cx="432048" cy="432048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12AD79E7-FE1D-4D93-BE66-540E2CD9B689}"/>
              </a:ext>
            </a:extLst>
          </p:cNvPr>
          <p:cNvSpPr/>
          <p:nvPr/>
        </p:nvSpPr>
        <p:spPr>
          <a:xfrm>
            <a:off x="7740352" y="1439984"/>
            <a:ext cx="504056" cy="112492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3B71D7F5-C090-4FAB-823F-188B87CC75FC}"/>
              </a:ext>
            </a:extLst>
          </p:cNvPr>
          <p:cNvSpPr/>
          <p:nvPr/>
        </p:nvSpPr>
        <p:spPr>
          <a:xfrm>
            <a:off x="755576" y="3645024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EB394B9D-922F-45A3-A84A-BF00D3A94244}"/>
              </a:ext>
            </a:extLst>
          </p:cNvPr>
          <p:cNvSpPr/>
          <p:nvPr/>
        </p:nvSpPr>
        <p:spPr>
          <a:xfrm>
            <a:off x="962133" y="3194733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66138F25-9AB9-4E0E-9B72-2D5117A8B2D2}"/>
              </a:ext>
            </a:extLst>
          </p:cNvPr>
          <p:cNvSpPr/>
          <p:nvPr/>
        </p:nvSpPr>
        <p:spPr>
          <a:xfrm>
            <a:off x="755576" y="5258852"/>
            <a:ext cx="288032" cy="360040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696AA935-1E32-4F47-9497-0E2746171C0F}"/>
              </a:ext>
            </a:extLst>
          </p:cNvPr>
          <p:cNvSpPr/>
          <p:nvPr/>
        </p:nvSpPr>
        <p:spPr>
          <a:xfrm>
            <a:off x="5398390" y="3029754"/>
            <a:ext cx="432048" cy="432048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13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F9E13-A5C1-443B-886C-5F8C2255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BLUE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F02540D-6749-4298-80C5-9CD8AFF9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3E52E97-94DA-40BE-BD25-2B2C7938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502FA2-8FA4-4DF3-AE99-5861574E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9B8CB27-C44B-4D52-9D90-E034802B7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18" y="1124744"/>
            <a:ext cx="9128125" cy="36966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F8C232A-C981-410D-91C0-CA4C35E8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82" y="4786763"/>
            <a:ext cx="2046257" cy="17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C288F8-D6F1-49F3-9C1B-9E391F64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BLUE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79AC4B4-9272-478F-AEDF-0FDCE118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4EC25E-4B1A-4FDD-BFAF-6C63DE5B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36494A-C2F8-44E8-A11A-521317B7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A9F9C93-7E69-4655-8B21-DFBE0ED5D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0"/>
          <a:stretch/>
        </p:blipFill>
        <p:spPr>
          <a:xfrm>
            <a:off x="467544" y="980728"/>
            <a:ext cx="851437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2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8534A2-C771-46EA-9DE5-82F2E0B5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Define Matrix for the overlap region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05E37C-24F9-4B57-8F33-A70B1A90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C852D7-5073-4CA1-A867-DCEAD55B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F616C79-2FF7-4713-B9F7-00FD94CE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FFCAB98-C607-41F9-8A0F-35C0F0194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8" y="980728"/>
            <a:ext cx="4563112" cy="509658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9288729-0F81-4ED8-B0E0-8BB43E29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365104"/>
            <a:ext cx="5029251" cy="132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28E738B-67AE-44B6-A9BF-9E18D4589732}"/>
              </a:ext>
            </a:extLst>
          </p:cNvPr>
          <p:cNvSpPr/>
          <p:nvPr/>
        </p:nvSpPr>
        <p:spPr>
          <a:xfrm>
            <a:off x="3635896" y="5029570"/>
            <a:ext cx="5029251" cy="487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B34374E-DD02-4431-B1DB-856C27648453}"/>
              </a:ext>
            </a:extLst>
          </p:cNvPr>
          <p:cNvSpPr txBox="1"/>
          <p:nvPr/>
        </p:nvSpPr>
        <p:spPr>
          <a:xfrm>
            <a:off x="5004048" y="398182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Deal with overlap regions, 66 bins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6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0D0F9F-A861-43B4-A7AC-34B10F00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up Correlation Matrix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C18D4D1-FD10-4748-862C-3934758B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E2F4B2-9F76-4E76-8A36-A5F04889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285000-3B49-4FAE-91E1-03F7A565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E5571BE-81AC-4773-AFFF-887D4D3AD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4" r="30313"/>
          <a:stretch/>
        </p:blipFill>
        <p:spPr>
          <a:xfrm>
            <a:off x="188664" y="980728"/>
            <a:ext cx="8766671" cy="100811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B06550C-60CF-42BD-BFD6-83D6E39E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4" y="2048585"/>
            <a:ext cx="4425039" cy="39727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521738C-0ABC-43EE-AB25-E8876D44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043182"/>
            <a:ext cx="4035481" cy="422707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DA769ED-C9C1-4049-B6E0-02322A7CCB4B}"/>
              </a:ext>
            </a:extLst>
          </p:cNvPr>
          <p:cNvSpPr txBox="1"/>
          <p:nvPr/>
        </p:nvSpPr>
        <p:spPr>
          <a:xfrm>
            <a:off x="1979712" y="206940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C_stat</a:t>
            </a:r>
            <a:r>
              <a:rPr lang="en-US" altLang="zh-TW" dirty="0">
                <a:solidFill>
                  <a:srgbClr val="FF0000"/>
                </a:solidFill>
              </a:rPr>
              <a:t> = Diagonal = 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D07958-1243-4E00-A22E-1A76AE03C6C7}"/>
              </a:ext>
            </a:extLst>
          </p:cNvPr>
          <p:cNvSpPr txBox="1"/>
          <p:nvPr/>
        </p:nvSpPr>
        <p:spPr>
          <a:xfrm>
            <a:off x="6307251" y="2059743"/>
            <a:ext cx="260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C_trig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Same bin, diff trig = 0.7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37E6FA4-3865-4CCB-9EC6-0FB1D4D6930A}"/>
              </a:ext>
            </a:extLst>
          </p:cNvPr>
          <p:cNvSpPr/>
          <p:nvPr/>
        </p:nvSpPr>
        <p:spPr>
          <a:xfrm>
            <a:off x="323528" y="4005064"/>
            <a:ext cx="30243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F5C451-EDAD-43B7-A64B-1ACD6C9F2306}"/>
              </a:ext>
            </a:extLst>
          </p:cNvPr>
          <p:cNvSpPr/>
          <p:nvPr/>
        </p:nvSpPr>
        <p:spPr>
          <a:xfrm>
            <a:off x="5148064" y="3984961"/>
            <a:ext cx="26014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74D271A-EBA4-4FEC-9301-96313E67D536}"/>
              </a:ext>
            </a:extLst>
          </p:cNvPr>
          <p:cNvSpPr/>
          <p:nvPr/>
        </p:nvSpPr>
        <p:spPr>
          <a:xfrm>
            <a:off x="5292080" y="4664836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E708A15-D13E-4F9C-9C77-57D5BA647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635" y="2499573"/>
            <a:ext cx="1441357" cy="125098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6056A1C-EA34-4BF8-AFB9-E241923BB0EF}"/>
              </a:ext>
            </a:extLst>
          </p:cNvPr>
          <p:cNvSpPr/>
          <p:nvPr/>
        </p:nvSpPr>
        <p:spPr>
          <a:xfrm>
            <a:off x="5693446" y="1295931"/>
            <a:ext cx="3127025" cy="355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054A8EB-D745-490C-89E7-FA594BE3E4C5}"/>
              </a:ext>
            </a:extLst>
          </p:cNvPr>
          <p:cNvSpPr txBox="1"/>
          <p:nvPr/>
        </p:nvSpPr>
        <p:spPr>
          <a:xfrm>
            <a:off x="6732240" y="9753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correlations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CD489D-D6D3-48EA-AD59-180F4BC7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up </a:t>
            </a:r>
            <a:r>
              <a:rPr lang="en-US" altLang="zh-TW" dirty="0" err="1"/>
              <a:t>Correaltion</a:t>
            </a:r>
            <a:r>
              <a:rPr lang="en-US" altLang="zh-TW" dirty="0"/>
              <a:t> Matrix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9CC03A-3254-43CE-974B-EDA6D2DF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5DB3BA2-BA3E-4C27-8C4D-669D0E5C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2957C2-764E-4327-81C6-64BD8BFF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BCF0D3F-361C-4F7E-BBD9-9DE7B351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30739"/>
            <a:ext cx="3888432" cy="55102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42573F5-5EA4-4903-90BE-A34019D1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000042"/>
            <a:ext cx="4463113" cy="483238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68A3C77-44D1-476E-8239-BC6F3498AB78}"/>
              </a:ext>
            </a:extLst>
          </p:cNvPr>
          <p:cNvSpPr txBox="1"/>
          <p:nvPr/>
        </p:nvSpPr>
        <p:spPr>
          <a:xfrm>
            <a:off x="4895344" y="5848563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solidFill>
                  <a:srgbClr val="FF0000"/>
                </a:solidFill>
              </a:rPr>
              <a:t>C_kin</a:t>
            </a:r>
            <a:r>
              <a:rPr lang="en-US" altLang="zh-TW" sz="1400" dirty="0">
                <a:solidFill>
                  <a:srgbClr val="FF0000"/>
                </a:solidFill>
              </a:rPr>
              <a:t> = </a:t>
            </a:r>
            <a:r>
              <a:rPr lang="en-US" altLang="zh-TW" sz="1400" dirty="0" err="1">
                <a:solidFill>
                  <a:srgbClr val="FF0000"/>
                </a:solidFill>
              </a:rPr>
              <a:t>C_xf</a:t>
            </a:r>
            <a:r>
              <a:rPr lang="en-US" altLang="zh-TW" sz="1400" dirty="0">
                <a:solidFill>
                  <a:srgbClr val="FF0000"/>
                </a:solidFill>
              </a:rPr>
              <a:t> * </a:t>
            </a:r>
            <a:r>
              <a:rPr lang="en-US" altLang="zh-TW" sz="1400" dirty="0" err="1">
                <a:solidFill>
                  <a:srgbClr val="FF0000"/>
                </a:solidFill>
              </a:rPr>
              <a:t>C_pt</a:t>
            </a:r>
            <a:r>
              <a:rPr lang="zh-TW" altLang="en-US" sz="1400" dirty="0">
                <a:solidFill>
                  <a:srgbClr val="FF0000"/>
                </a:solidFill>
              </a:rPr>
              <a:t> * </a:t>
            </a:r>
            <a:r>
              <a:rPr lang="en-US" altLang="zh-TW" sz="1400" dirty="0" err="1">
                <a:solidFill>
                  <a:srgbClr val="FF0000"/>
                </a:solidFill>
              </a:rPr>
              <a:t>C_mass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400" dirty="0" err="1">
                <a:solidFill>
                  <a:srgbClr val="FF0000"/>
                </a:solidFill>
              </a:rPr>
              <a:t>DeltaBin</a:t>
            </a:r>
            <a:r>
              <a:rPr lang="en-US" altLang="zh-TW" sz="1400" dirty="0">
                <a:solidFill>
                  <a:srgbClr val="FF0000"/>
                </a:solidFill>
              </a:rPr>
              <a:t> : correlation 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= {0 : 1, 1 : 0.8, 2 : 0.5, 3 : 0.1, others : 0}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1F55EE3-4182-49F6-A689-61A23AD4E21E}"/>
              </a:ext>
            </a:extLst>
          </p:cNvPr>
          <p:cNvSpPr/>
          <p:nvPr/>
        </p:nvSpPr>
        <p:spPr>
          <a:xfrm>
            <a:off x="1043608" y="5373216"/>
            <a:ext cx="18722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F290E3C-4C84-4C0D-97E4-07F8A1308784}"/>
              </a:ext>
            </a:extLst>
          </p:cNvPr>
          <p:cNvSpPr txBox="1"/>
          <p:nvPr/>
        </p:nvSpPr>
        <p:spPr>
          <a:xfrm>
            <a:off x="3005480" y="52292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xf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04DB995-212A-41A7-AB5E-6337FE8D6846}"/>
              </a:ext>
            </a:extLst>
          </p:cNvPr>
          <p:cNvSpPr/>
          <p:nvPr/>
        </p:nvSpPr>
        <p:spPr>
          <a:xfrm>
            <a:off x="5004048" y="1041386"/>
            <a:ext cx="2304256" cy="1523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AACCBA3-8819-45DF-9303-F96EADFABD84}"/>
              </a:ext>
            </a:extLst>
          </p:cNvPr>
          <p:cNvSpPr txBox="1"/>
          <p:nvPr/>
        </p:nvSpPr>
        <p:spPr>
          <a:xfrm>
            <a:off x="7308304" y="13606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C6EA13-F24C-4FDE-B0BF-05A59B72CA7A}"/>
              </a:ext>
            </a:extLst>
          </p:cNvPr>
          <p:cNvSpPr/>
          <p:nvPr/>
        </p:nvSpPr>
        <p:spPr>
          <a:xfrm>
            <a:off x="5004048" y="2667241"/>
            <a:ext cx="2304256" cy="2417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F538DB8-5E29-4A31-B21F-EA66DF7E2C28}"/>
              </a:ext>
            </a:extLst>
          </p:cNvPr>
          <p:cNvSpPr txBox="1"/>
          <p:nvPr/>
        </p:nvSpPr>
        <p:spPr>
          <a:xfrm>
            <a:off x="7307612" y="27977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pt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CF912F6-018D-4B2C-96F8-528F40461BF7}"/>
              </a:ext>
            </a:extLst>
          </p:cNvPr>
          <p:cNvSpPr/>
          <p:nvPr/>
        </p:nvSpPr>
        <p:spPr>
          <a:xfrm>
            <a:off x="521896" y="4196083"/>
            <a:ext cx="2483584" cy="60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36BDBCD-BCDB-4B69-9253-24120896E3B9}"/>
              </a:ext>
            </a:extLst>
          </p:cNvPr>
          <p:cNvSpPr txBox="1"/>
          <p:nvPr/>
        </p:nvSpPr>
        <p:spPr>
          <a:xfrm>
            <a:off x="3040792" y="431212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1 in Diagonal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8F444AB-A274-4A8F-95F5-CC03240B901C}"/>
              </a:ext>
            </a:extLst>
          </p:cNvPr>
          <p:cNvSpPr/>
          <p:nvPr/>
        </p:nvSpPr>
        <p:spPr>
          <a:xfrm>
            <a:off x="5003355" y="5248514"/>
            <a:ext cx="3887741" cy="576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40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B7C77A-B427-463B-BC3A-11526031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up Covariance Matrix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86CA512-A92A-475F-BCCB-ABD711B0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C63961-3B03-49B1-828B-55BB14F3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606795B-FBA0-42C0-9AF5-BA9E4EC4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66D9A25-8AE2-46BD-B275-B8B867B2C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002" y="1916832"/>
            <a:ext cx="6285996" cy="10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6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2E9AA-8043-43C7-AAF7-8C4D3B21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Combine LL and LO with BLUE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721689-F7FA-40DC-9E48-4F4448FE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E4335BE-97AA-47A5-9173-C59233AE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5D8025-CF15-43E1-ACA5-97D63E84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EE21196-478E-4CC6-8243-DDB6EE767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75"/>
          <a:stretch/>
        </p:blipFill>
        <p:spPr>
          <a:xfrm>
            <a:off x="395536" y="1060511"/>
            <a:ext cx="2880320" cy="5302594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AB3A81E1-3FE1-415A-91C8-6664A4407A0F}"/>
              </a:ext>
            </a:extLst>
          </p:cNvPr>
          <p:cNvGrpSpPr/>
          <p:nvPr/>
        </p:nvGrpSpPr>
        <p:grpSpPr>
          <a:xfrm>
            <a:off x="3419872" y="1060511"/>
            <a:ext cx="2638793" cy="4712447"/>
            <a:chOff x="2699792" y="1036710"/>
            <a:chExt cx="2638793" cy="471244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0D79A65-902D-4B38-AD0D-CB3AA7FA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2767416"/>
              <a:ext cx="2638793" cy="2981741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F3ECF4B-6873-4B3B-A3FC-05D66ED2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436"/>
            <a:stretch/>
          </p:blipFill>
          <p:spPr>
            <a:xfrm>
              <a:off x="2699792" y="1036710"/>
              <a:ext cx="2632882" cy="1744098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B693FC78-71AE-4EA4-9F26-86A0CEB1F72B}"/>
              </a:ext>
            </a:extLst>
          </p:cNvPr>
          <p:cNvSpPr/>
          <p:nvPr/>
        </p:nvSpPr>
        <p:spPr>
          <a:xfrm>
            <a:off x="3715514" y="2998651"/>
            <a:ext cx="2337240" cy="1366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FAE2D6B-40BE-4711-A31A-279BE4DC3669}"/>
              </a:ext>
            </a:extLst>
          </p:cNvPr>
          <p:cNvSpPr txBox="1"/>
          <p:nvPr/>
        </p:nvSpPr>
        <p:spPr>
          <a:xfrm>
            <a:off x="6082160" y="31402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BLUE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E89C241-8DEA-481C-A895-1FE266D3272B}"/>
              </a:ext>
            </a:extLst>
          </p:cNvPr>
          <p:cNvSpPr txBox="1"/>
          <p:nvPr/>
        </p:nvSpPr>
        <p:spPr>
          <a:xfrm>
            <a:off x="6058665" y="1773191"/>
            <a:ext cx="96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checks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51B9E6-35C9-4B49-877D-09F1ABA3196E}"/>
              </a:ext>
            </a:extLst>
          </p:cNvPr>
          <p:cNvSpPr/>
          <p:nvPr/>
        </p:nvSpPr>
        <p:spPr>
          <a:xfrm>
            <a:off x="3697930" y="1884191"/>
            <a:ext cx="2337240" cy="907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539145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38078</TotalTime>
  <Words>679</Words>
  <Application>Microsoft Office PowerPoint</Application>
  <PresentationFormat>如螢幕大小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ＭＳ Ｐゴシック</vt:lpstr>
      <vt:lpstr>新細明體</vt:lpstr>
      <vt:lpstr>Arial</vt:lpstr>
      <vt:lpstr>Calibri</vt:lpstr>
      <vt:lpstr>Times New Roman</vt:lpstr>
      <vt:lpstr>標準デザイン</vt:lpstr>
      <vt:lpstr> Method to Deal with Systematics Problematic Region 20260205</vt:lpstr>
      <vt:lpstr>To Do</vt:lpstr>
      <vt:lpstr>BLUE</vt:lpstr>
      <vt:lpstr>BLUE</vt:lpstr>
      <vt:lpstr>Define Matrix for the overlap region</vt:lpstr>
      <vt:lpstr>Build up Correlation Matrix</vt:lpstr>
      <vt:lpstr>Build up Correaltion Matrix</vt:lpstr>
      <vt:lpstr>Build up Covariance Matrix</vt:lpstr>
      <vt:lpstr>Combine LL and LO with BLUE</vt:lpstr>
      <vt:lpstr>Checks</vt:lpstr>
      <vt:lpstr>Checks</vt:lpstr>
      <vt:lpstr>Checks</vt:lpstr>
      <vt:lpstr>W</vt:lpstr>
      <vt:lpstr>NH3</vt:lpstr>
      <vt:lpstr>Al</vt:lpstr>
      <vt:lpstr>Region w/ Only LL or LO</vt:lpstr>
      <vt:lpstr>Total Error and Statistic Error</vt:lpstr>
      <vt:lpstr>Backup</vt:lpstr>
      <vt:lpstr>1st Test : CorrLL=CorrLO=0.8, CorrDA=0.7, uniform, only xf corr (for both Acc and Purity)</vt:lpstr>
      <vt:lpstr> 2nd Test : CorrLL=CorrLO=0.8, CorrDA=0.7, only xf corr and gaus-like (for both Acc and Purity)</vt:lpstr>
      <vt:lpstr> 2nd Test : CorrLL=CorrLO=0.8, CorrDA=0.7, only xf corr and gaus-like (for both Acc and Purity)</vt:lpstr>
      <vt:lpstr> 2nd Test : CorrLL=CorrLO=0.8, CorrDA=0.7, only mass, pt, xf corr and gaus-like  (for both Acc and Purity)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723</cp:revision>
  <dcterms:created xsi:type="dcterms:W3CDTF">2018-07-15T10:16:04Z</dcterms:created>
  <dcterms:modified xsi:type="dcterms:W3CDTF">2026-02-12T06:02:22Z</dcterms:modified>
</cp:coreProperties>
</file>