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5" r:id="rId3"/>
    <p:sldId id="259" r:id="rId4"/>
    <p:sldId id="260" r:id="rId5"/>
    <p:sldId id="261" r:id="rId6"/>
    <p:sldId id="262" r:id="rId7"/>
    <p:sldId id="263" r:id="rId8"/>
    <p:sldId id="269" r:id="rId9"/>
    <p:sldId id="270" r:id="rId10"/>
    <p:sldId id="271" r:id="rId11"/>
    <p:sldId id="266" r:id="rId12"/>
    <p:sldId id="268" r:id="rId13"/>
    <p:sldId id="267" r:id="rId14"/>
    <p:sldId id="272" r:id="rId15"/>
    <p:sldId id="273" r:id="rId16"/>
    <p:sldId id="274" r:id="rId17"/>
    <p:sldId id="309" r:id="rId18"/>
    <p:sldId id="310" r:id="rId19"/>
    <p:sldId id="275" r:id="rId20"/>
    <p:sldId id="276" r:id="rId21"/>
    <p:sldId id="279" r:id="rId22"/>
    <p:sldId id="277" r:id="rId23"/>
    <p:sldId id="280" r:id="rId24"/>
    <p:sldId id="308" r:id="rId25"/>
    <p:sldId id="282" r:id="rId26"/>
    <p:sldId id="283" r:id="rId27"/>
    <p:sldId id="315" r:id="rId28"/>
    <p:sldId id="284" r:id="rId29"/>
    <p:sldId id="287" r:id="rId30"/>
    <p:sldId id="290" r:id="rId31"/>
    <p:sldId id="289" r:id="rId32"/>
    <p:sldId id="304" r:id="rId33"/>
    <p:sldId id="305" r:id="rId34"/>
    <p:sldId id="314" r:id="rId35"/>
    <p:sldId id="311" r:id="rId36"/>
    <p:sldId id="312" r:id="rId37"/>
    <p:sldId id="313" r:id="rId38"/>
    <p:sldId id="258" r:id="rId39"/>
    <p:sldId id="286" r:id="rId4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652" y="60"/>
      </p:cViewPr>
      <p:guideLst>
        <p:guide orient="horz" pos="2183"/>
        <p:guide pos="3840"/>
      </p:guideLst>
    </p:cSldViewPr>
  </p:slideViewPr>
  <p:notesTextViewPr>
    <p:cViewPr>
      <p:scale>
        <a:sx n="1" d="1"/>
        <a:sy n="1" d="1"/>
      </p:scale>
      <p:origin x="0" y="0"/>
    </p:cViewPr>
  </p:notesTextViewPr>
  <p:sorterViewPr>
    <p:cViewPr>
      <p:scale>
        <a:sx n="100" d="100"/>
        <a:sy n="100" d="100"/>
      </p:scale>
      <p:origin x="0" y="-10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99DA0-E7CE-4593-B104-DA2585AF6F79}" type="datetimeFigureOut">
              <a:rPr lang="zh-TW" altLang="en-US" smtClean="0"/>
              <a:t>2018/6/28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3B67D-1DE3-417F-95BA-4EC16F5F5ED0}" type="slidenum">
              <a:rPr lang="zh-TW" altLang="en-US" smtClean="0"/>
              <a:t>‹#›</a:t>
            </a:fld>
            <a:endParaRPr lang="zh-TW" altLang="en-US"/>
          </a:p>
        </p:txBody>
      </p:sp>
    </p:spTree>
    <p:extLst>
      <p:ext uri="{BB962C8B-B14F-4D97-AF65-F5344CB8AC3E}">
        <p14:creationId xmlns:p14="http://schemas.microsoft.com/office/powerpoint/2010/main" val="72327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32AC170-C250-4C9B-97A6-09A76E2BCB23}" type="datetime1">
              <a:rPr lang="zh-TW" altLang="en-US" smtClean="0"/>
              <a:t>2018/6/28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19190934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FF5C4E2-426A-457C-9CFF-B9A6D6E778F4}" type="datetime1">
              <a:rPr lang="zh-TW" altLang="en-US" smtClean="0"/>
              <a:t>2018/6/28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45802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422DD58-5B45-424D-AAB1-3A21E947ADDA}" type="datetime1">
              <a:rPr lang="zh-TW" altLang="en-US" smtClean="0"/>
              <a:t>2018/6/28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4B1FC-4239-425F-9CFB-D9D7D48FC1CA}"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425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E5CFB5CA-F39A-4438-A078-8C1AE2E2D097}" type="datetime1">
              <a:rPr lang="zh-TW" altLang="en-US" smtClean="0"/>
              <a:t>2018/6/28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127527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9E2BC6C7-8E62-4900-95EE-A309A9820BAB}" type="datetime1">
              <a:rPr lang="zh-TW" altLang="en-US" smtClean="0"/>
              <a:t>2018/6/28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4B1FC-4239-425F-9CFB-D9D7D48FC1CA}"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085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4FE74ADA-FBA9-44AE-B3E6-232B4EEE0D56}" type="datetime1">
              <a:rPr lang="zh-TW" altLang="en-US" smtClean="0"/>
              <a:t>2018/6/28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158464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8A6FA50-86B8-4B98-9756-ECEF1915ACFA}" type="datetime1">
              <a:rPr lang="zh-TW" altLang="en-US" smtClean="0"/>
              <a:t>2018/6/28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202653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5DA8AE1-DF9D-49E1-90CC-2BC68DDCEAED}" type="datetime1">
              <a:rPr lang="zh-TW" altLang="en-US" smtClean="0"/>
              <a:t>2018/6/28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336538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E9B5452-DB6A-47E1-ABC4-45A96BB03BFF}" type="datetime1">
              <a:rPr lang="zh-TW" altLang="en-US" smtClean="0"/>
              <a:t>2018/6/28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137666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22161E5A-8DAB-4DA0-BD54-07FE36D7EE02}" type="datetime1">
              <a:rPr lang="zh-TW" altLang="en-US" smtClean="0"/>
              <a:t>2018/6/28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259580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9090658-000B-43D8-A386-9C27D58275D6}" type="datetime1">
              <a:rPr lang="zh-TW" altLang="en-US" smtClean="0"/>
              <a:t>2018/6/28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289731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7544F41-F076-470C-94A9-619584470361}" type="datetime1">
              <a:rPr lang="zh-TW" altLang="en-US" smtClean="0"/>
              <a:t>2018/6/28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149309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B112BA5-9CDF-488E-B935-AB64F6C8D41C}" type="datetime1">
              <a:rPr lang="zh-TW" altLang="en-US" smtClean="0"/>
              <a:t>2018/6/28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24431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E6E86-0EAD-4CD2-BF34-946BB3FCF028}" type="datetime1">
              <a:rPr lang="zh-TW" altLang="en-US" smtClean="0"/>
              <a:t>2018/6/28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406450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2D7FBFD5-F9E3-4B82-A59F-980C1CA447F9}" type="datetime1">
              <a:rPr lang="zh-TW" altLang="en-US" smtClean="0"/>
              <a:t>2018/6/28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382401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026B78B9-2F3B-4739-938B-4A5C31EAE703}" type="datetime1">
              <a:rPr lang="zh-TW" altLang="en-US" smtClean="0"/>
              <a:t>2018/6/28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16376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6AEA4BF-A885-4A68-A345-568856CC5B41}" type="datetime1">
              <a:rPr lang="zh-TW" altLang="en-US" smtClean="0"/>
              <a:t>2018/6/28</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F4B1FC-4239-425F-9CFB-D9D7D48FC1CA}" type="slidenum">
              <a:rPr lang="zh-TW" altLang="en-US" smtClean="0"/>
              <a:t>‹#›</a:t>
            </a:fld>
            <a:endParaRPr lang="zh-TW" altLang="en-US"/>
          </a:p>
        </p:txBody>
      </p:sp>
    </p:spTree>
    <p:extLst>
      <p:ext uri="{BB962C8B-B14F-4D97-AF65-F5344CB8AC3E}">
        <p14:creationId xmlns:p14="http://schemas.microsoft.com/office/powerpoint/2010/main" val="1828066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8.png"/><Relationship Id="rId3" Type="http://schemas.openxmlformats.org/officeDocument/2006/relationships/image" Target="../media/image47.png"/><Relationship Id="rId7" Type="http://schemas.openxmlformats.org/officeDocument/2006/relationships/image" Target="../media/image480.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70.pn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62.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 Id="rId1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92.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3.png"/><Relationship Id="rId4" Type="http://schemas.openxmlformats.org/officeDocument/2006/relationships/image" Target="../media/image941.png"/></Relationships>
</file>

<file path=ppt/slides/_rels/slide15.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94.png"/><Relationship Id="rId1" Type="http://schemas.openxmlformats.org/officeDocument/2006/relationships/slideLayout" Target="../slideLayouts/slideLayout6.xml"/><Relationship Id="rId4" Type="http://schemas.openxmlformats.org/officeDocument/2006/relationships/image" Target="../media/image931.png"/></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image" Target="../media/image98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97.png"/><Relationship Id="rId1" Type="http://schemas.openxmlformats.org/officeDocument/2006/relationships/slideLayout" Target="../slideLayouts/slideLayout6.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2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elle.kek.jp/group/software/misc_slides/belle_ana-080902.pdf" TargetMode="External"/><Relationship Id="rId2" Type="http://schemas.openxmlformats.org/officeDocument/2006/relationships/hyperlink" Target="http://pdg.lbl.gov/2017/reviews/rpp2017-rev-kinematics.pdf" TargetMode="External"/><Relationship Id="rId1" Type="http://schemas.openxmlformats.org/officeDocument/2006/relationships/slideLayout" Target="../slideLayouts/slideLayout2.xml"/><Relationship Id="rId5" Type="http://schemas.openxmlformats.org/officeDocument/2006/relationships/image" Target="../media/image1140.png"/><Relationship Id="rId4" Type="http://schemas.openxmlformats.org/officeDocument/2006/relationships/hyperlink" Target="https://upload.wikimedia.org/wikipedia/commons/c/c2/KEKB.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07.png"/><Relationship Id="rId7" Type="http://schemas.openxmlformats.org/officeDocument/2006/relationships/image" Target="../media/image1800.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1790.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4.png"/><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9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7.xml"/><Relationship Id="rId4" Type="http://schemas.openxmlformats.org/officeDocument/2006/relationships/image" Target="../media/image950.png"/></Relationships>
</file>

<file path=ppt/slides/_rels/slide39.xml.rels><?xml version="1.0" encoding="UTF-8" standalone="yes"?>
<Relationships xmlns="http://schemas.openxmlformats.org/package/2006/relationships"><Relationship Id="rId3" Type="http://schemas.openxmlformats.org/officeDocument/2006/relationships/image" Target="../media/image1150.png"/><Relationship Id="rId2" Type="http://schemas.openxmlformats.org/officeDocument/2006/relationships/image" Target="../media/image11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10.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34.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5.png"/><Relationship Id="rId5" Type="http://schemas.openxmlformats.org/officeDocument/2006/relationships/image" Target="../media/image35.png"/><Relationship Id="rId10" Type="http://schemas.openxmlformats.org/officeDocument/2006/relationships/image" Target="../media/image57.png"/><Relationship Id="rId4" Type="http://schemas.openxmlformats.org/officeDocument/2006/relationships/image" Target="../media/image23.png"/><Relationship Id="rId9" Type="http://schemas.openxmlformats.org/officeDocument/2006/relationships/image" Target="../media/image36.png"/><Relationship Id="rId1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38.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400.png"/><Relationship Id="rId2" Type="http://schemas.openxmlformats.org/officeDocument/2006/relationships/image" Target="../media/image37.png"/><Relationship Id="rId16"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41.png"/><Relationship Id="rId5" Type="http://schemas.openxmlformats.org/officeDocument/2006/relationships/image" Target="../media/image40.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39.png"/><Relationship Id="rId9" Type="http://schemas.openxmlformats.org/officeDocument/2006/relationships/image" Target="../media/image69.pn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440.png"/><Relationship Id="rId3" Type="http://schemas.openxmlformats.org/officeDocument/2006/relationships/image" Target="../media/image43.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45.png"/><Relationship Id="rId10" Type="http://schemas.openxmlformats.org/officeDocument/2006/relationships/image" Target="../media/image87.png"/><Relationship Id="rId4" Type="http://schemas.openxmlformats.org/officeDocument/2006/relationships/image" Target="../media/image44.png"/><Relationship Id="rId9"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ctrTitle"/>
              </p:nvPr>
            </p:nvSpPr>
            <p:spPr/>
            <p:txBody>
              <a:bodyPr>
                <a:normAutofit/>
              </a:bodyPr>
              <a:lstStyle/>
              <a:p>
                <a:r>
                  <a:rPr lang="en-US" altLang="zh-TW" dirty="0" smtClean="0"/>
                  <a:t>3-body charm production in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oMath>
                </a14:m>
                <a:r>
                  <a:rPr lang="en-US" altLang="zh-TW" dirty="0" smtClean="0"/>
                  <a:t>annihilation</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ctrTitle"/>
              </p:nvPr>
            </p:nvSpPr>
            <p:spPr>
              <a:blipFill>
                <a:blip r:embed="rId2"/>
                <a:stretch>
                  <a:fillRect l="-3694" b="-16442"/>
                </a:stretch>
              </a:blipFill>
            </p:spPr>
            <p:txBody>
              <a:bodyPr/>
              <a:lstStyle/>
              <a:p>
                <a:r>
                  <a:rPr lang="zh-TW" altLang="en-US">
                    <a:noFill/>
                  </a:rPr>
                  <a:t> </a:t>
                </a:r>
              </a:p>
            </p:txBody>
          </p:sp>
        </mc:Fallback>
      </mc:AlternateContent>
      <p:sp>
        <p:nvSpPr>
          <p:cNvPr id="3" name="副標題 2"/>
          <p:cNvSpPr>
            <a:spLocks noGrp="1"/>
          </p:cNvSpPr>
          <p:nvPr>
            <p:ph type="subTitle" idx="1"/>
          </p:nvPr>
        </p:nvSpPr>
        <p:spPr>
          <a:xfrm>
            <a:off x="2589213" y="4777379"/>
            <a:ext cx="8915399" cy="1748681"/>
          </a:xfrm>
        </p:spPr>
        <p:txBody>
          <a:bodyPr>
            <a:normAutofit/>
          </a:bodyPr>
          <a:lstStyle/>
          <a:p>
            <a:r>
              <a:rPr lang="en-US" altLang="zh-TW" dirty="0" smtClean="0"/>
              <a:t>Student</a:t>
            </a:r>
            <a:r>
              <a:rPr lang="en-US" altLang="zh-TW" dirty="0"/>
              <a:t>: </a:t>
            </a:r>
            <a:r>
              <a:rPr lang="en-US" altLang="zh-TW" dirty="0" err="1"/>
              <a:t>Chih</a:t>
            </a:r>
            <a:r>
              <a:rPr lang="en-US" altLang="zh-TW" dirty="0"/>
              <a:t> Wei Chen</a:t>
            </a:r>
          </a:p>
          <a:p>
            <a:r>
              <a:rPr lang="en-US" altLang="zh-TW" dirty="0"/>
              <a:t>Advisor : Prof. A.E. Chen</a:t>
            </a:r>
          </a:p>
          <a:p>
            <a:r>
              <a:rPr lang="en-US" altLang="zh-TW" dirty="0"/>
              <a:t>Department of Physics National Central University</a:t>
            </a:r>
          </a:p>
          <a:p>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724" y="329807"/>
            <a:ext cx="1638551" cy="1400961"/>
          </a:xfrm>
          <a:prstGeom prst="rect">
            <a:avLst/>
          </a:prstGeom>
        </p:spPr>
      </p:pic>
      <p:sp>
        <p:nvSpPr>
          <p:cNvPr id="5" name="投影片編號版面配置區 4"/>
          <p:cNvSpPr>
            <a:spLocks noGrp="1"/>
          </p:cNvSpPr>
          <p:nvPr>
            <p:ph type="sldNum" sz="quarter" idx="12"/>
          </p:nvPr>
        </p:nvSpPr>
        <p:spPr/>
        <p:txBody>
          <a:bodyPr/>
          <a:lstStyle/>
          <a:p>
            <a:fld id="{3DF4B1FC-4239-425F-9CFB-D9D7D48FC1CA}" type="slidenum">
              <a:rPr lang="zh-TW" altLang="en-US" smtClean="0"/>
              <a:t>1</a:t>
            </a:fld>
            <a:endParaRPr lang="zh-TW" altLang="en-US"/>
          </a:p>
        </p:txBody>
      </p:sp>
    </p:spTree>
    <p:extLst>
      <p:ext uri="{BB962C8B-B14F-4D97-AF65-F5344CB8AC3E}">
        <p14:creationId xmlns:p14="http://schemas.microsoft.com/office/powerpoint/2010/main" val="1185120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effectLst>
                  <a:outerShdw blurRad="38100" dist="38100" dir="2700000" algn="tl">
                    <a:srgbClr val="000000">
                      <a:alpha val="43137"/>
                    </a:srgbClr>
                  </a:outerShdw>
                </a:effectLst>
              </a:rPr>
              <a:t>Cross section analysis</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2589212" y="2133600"/>
            <a:ext cx="8915400" cy="4455090"/>
          </a:xfrm>
        </p:spPr>
        <p:txBody>
          <a:bodyPr>
            <a:normAutofit fontScale="92500" lnSpcReduction="10000"/>
          </a:bodyPr>
          <a:lstStyle/>
          <a:p>
            <a:r>
              <a:rPr lang="en-US" altLang="zh-TW" dirty="0" smtClean="0"/>
              <a:t>According </a:t>
            </a:r>
            <a:r>
              <a:rPr lang="en-US" altLang="zh-TW" dirty="0"/>
              <a:t>to previous slide, three body production </a:t>
            </a:r>
            <a:r>
              <a:rPr lang="en-US" altLang="zh-TW" dirty="0" smtClean="0"/>
              <a:t>can be </a:t>
            </a:r>
            <a:r>
              <a:rPr lang="en-US" altLang="zh-TW" dirty="0"/>
              <a:t>separate to two </a:t>
            </a:r>
            <a:r>
              <a:rPr lang="en-US" altLang="zh-TW" dirty="0" smtClean="0"/>
              <a:t>case</a:t>
            </a:r>
            <a:r>
              <a:rPr lang="zh-TW" altLang="en-US" dirty="0" smtClean="0"/>
              <a:t> </a:t>
            </a:r>
            <a:r>
              <a:rPr lang="en-US" altLang="zh-TW" dirty="0" smtClean="0"/>
              <a:t>:</a:t>
            </a:r>
          </a:p>
          <a:p>
            <a:pPr marL="706438">
              <a:buFont typeface="+mj-lt"/>
              <a:buAutoNum type="arabicPeriod"/>
            </a:pPr>
            <a:r>
              <a:rPr lang="en-US" altLang="zh-TW" dirty="0"/>
              <a:t>Non-resonance state production</a:t>
            </a:r>
            <a:r>
              <a:rPr lang="zh-TW" altLang="en-US" dirty="0"/>
              <a:t> </a:t>
            </a:r>
            <a:r>
              <a:rPr lang="en-US" altLang="zh-TW" dirty="0"/>
              <a:t>:</a:t>
            </a:r>
          </a:p>
          <a:p>
            <a:pPr marL="714375" indent="0">
              <a:buNone/>
            </a:pPr>
            <a:r>
              <a:rPr lang="en-US" altLang="zh-TW" dirty="0"/>
              <a:t>Pure three body cross section</a:t>
            </a:r>
          </a:p>
          <a:p>
            <a:pPr marL="1057275">
              <a:buFont typeface="+mj-lt"/>
              <a:buAutoNum type="alphaLcParenR"/>
            </a:pPr>
            <a:r>
              <a:rPr lang="en-US" altLang="zh-TW" dirty="0"/>
              <a:t>Identify resonance from real data and count number.</a:t>
            </a:r>
          </a:p>
          <a:p>
            <a:pPr marL="1057275">
              <a:buFont typeface="+mj-lt"/>
              <a:buAutoNum type="alphaLcParenR"/>
            </a:pPr>
            <a:r>
              <a:rPr lang="en-US" altLang="zh-TW" dirty="0"/>
              <a:t>Use total event number minus resonance event number to get non-resonance event number.</a:t>
            </a:r>
          </a:p>
          <a:p>
            <a:pPr marL="1057275">
              <a:buFont typeface="+mj-lt"/>
              <a:buAutoNum type="alphaLcParenR"/>
            </a:pPr>
            <a:r>
              <a:rPr lang="en-US" altLang="zh-TW" dirty="0"/>
              <a:t>Analysis efficiency by </a:t>
            </a:r>
            <a:r>
              <a:rPr lang="en-US" altLang="zh-TW" dirty="0" err="1"/>
              <a:t>Xp</a:t>
            </a:r>
            <a:r>
              <a:rPr lang="en-US" altLang="zh-TW" dirty="0"/>
              <a:t> and decide which method is more satisfying to calculate cross section from real data</a:t>
            </a:r>
            <a:r>
              <a:rPr lang="en-US" altLang="zh-TW" dirty="0" smtClean="0"/>
              <a:t>.</a:t>
            </a:r>
          </a:p>
          <a:p>
            <a:pPr marL="1258888" indent="-276225">
              <a:buFont typeface="Wingdings" panose="05000000000000000000" pitchFamily="2" charset="2"/>
              <a:buChar char="Ø"/>
            </a:pPr>
            <a:r>
              <a:rPr lang="en-US" altLang="zh-TW" dirty="0"/>
              <a:t>Differential cross section</a:t>
            </a:r>
          </a:p>
          <a:p>
            <a:pPr marL="1258888" indent="-276225">
              <a:buFont typeface="Wingdings" panose="05000000000000000000" pitchFamily="2" charset="2"/>
              <a:buChar char="Ø"/>
            </a:pPr>
            <a:r>
              <a:rPr lang="en-US" altLang="zh-TW" dirty="0"/>
              <a:t>Total cross </a:t>
            </a:r>
            <a:r>
              <a:rPr lang="en-US" altLang="zh-TW" dirty="0" smtClean="0"/>
              <a:t>section</a:t>
            </a:r>
          </a:p>
          <a:p>
            <a:pPr marL="706438">
              <a:buFont typeface="+mj-lt"/>
              <a:buAutoNum type="arabicPeriod" startAt="2"/>
            </a:pPr>
            <a:r>
              <a:rPr lang="en-US" altLang="zh-TW" dirty="0" smtClean="0"/>
              <a:t>Resonance state production</a:t>
            </a:r>
            <a:r>
              <a:rPr lang="zh-TW" altLang="en-US" dirty="0" smtClean="0"/>
              <a:t> </a:t>
            </a:r>
            <a:r>
              <a:rPr lang="en-US" altLang="zh-TW" dirty="0" smtClean="0"/>
              <a:t>:</a:t>
            </a:r>
          </a:p>
          <a:p>
            <a:pPr marL="1057275">
              <a:buFont typeface="+mj-lt"/>
              <a:buAutoNum type="alphaLcParenR"/>
            </a:pPr>
            <a:r>
              <a:rPr lang="en-US" altLang="zh-TW" dirty="0" smtClean="0"/>
              <a:t>Resonance </a:t>
            </a:r>
            <a:r>
              <a:rPr lang="en-US" altLang="zh-TW" dirty="0"/>
              <a:t>cross section </a:t>
            </a:r>
            <a:r>
              <a:rPr lang="en-US" altLang="zh-TW" dirty="0" smtClean="0"/>
              <a:t>estimate</a:t>
            </a:r>
          </a:p>
          <a:p>
            <a:pPr marL="1057275">
              <a:buFont typeface="+mj-lt"/>
              <a:buAutoNum type="alphaLcParenR"/>
            </a:pPr>
            <a:r>
              <a:rPr lang="en-US" altLang="zh-TW" dirty="0" smtClean="0"/>
              <a:t>Identify </a:t>
            </a:r>
            <a:r>
              <a:rPr lang="en-US" altLang="zh-TW" dirty="0"/>
              <a:t>resonance in D meson mass </a:t>
            </a:r>
            <a:r>
              <a:rPr lang="en-US" altLang="zh-TW" dirty="0" smtClean="0"/>
              <a:t>spectra</a:t>
            </a:r>
          </a:p>
        </p:txBody>
      </p:sp>
      <p:sp>
        <p:nvSpPr>
          <p:cNvPr id="4" name="投影片編號版面配置區 3"/>
          <p:cNvSpPr>
            <a:spLocks noGrp="1"/>
          </p:cNvSpPr>
          <p:nvPr>
            <p:ph type="sldNum" sz="quarter" idx="12"/>
          </p:nvPr>
        </p:nvSpPr>
        <p:spPr/>
        <p:txBody>
          <a:bodyPr/>
          <a:lstStyle/>
          <a:p>
            <a:fld id="{3DF4B1FC-4239-425F-9CFB-D9D7D48FC1CA}" type="slidenum">
              <a:rPr lang="zh-TW" altLang="en-US" smtClean="0"/>
              <a:t>10</a:t>
            </a:fld>
            <a:endParaRPr lang="zh-TW" altLang="en-US"/>
          </a:p>
        </p:txBody>
      </p:sp>
    </p:spTree>
    <p:extLst>
      <p:ext uri="{BB962C8B-B14F-4D97-AF65-F5344CB8AC3E}">
        <p14:creationId xmlns:p14="http://schemas.microsoft.com/office/powerpoint/2010/main" val="315114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sD0pi_D0pi_f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6056" y="1678917"/>
            <a:ext cx="3147195" cy="250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descr="DsD0pi_MD0pi_wD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 y="1477328"/>
            <a:ext cx="3119244" cy="2586672"/>
          </a:xfrm>
          <a:prstGeom prst="rect">
            <a:avLst/>
          </a:prstGeom>
          <a:noFill/>
          <a:ln>
            <a:noFill/>
          </a:ln>
        </p:spPr>
      </p:pic>
      <p:pic>
        <p:nvPicPr>
          <p:cNvPr id="5" name="Picture 2" descr="DsD0pi_Dspi_f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3526" y="4238878"/>
            <a:ext cx="2954824" cy="236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descr="DsD0pi_MDspi_wD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60" y="4012155"/>
            <a:ext cx="3280656" cy="2721095"/>
          </a:xfrm>
          <a:prstGeom prst="rect">
            <a:avLst/>
          </a:prstGeom>
          <a:noFill/>
          <a:ln>
            <a:noFill/>
          </a:ln>
        </p:spPr>
      </p:pic>
      <mc:AlternateContent xmlns:mc="http://schemas.openxmlformats.org/markup-compatibility/2006" xmlns:a14="http://schemas.microsoft.com/office/drawing/2010/main">
        <mc:Choice Requires="a14">
          <p:sp>
            <p:nvSpPr>
              <p:cNvPr id="7" name="文字方塊 6"/>
              <p:cNvSpPr txBox="1"/>
              <p:nvPr/>
            </p:nvSpPr>
            <p:spPr>
              <a:xfrm>
                <a:off x="6666970" y="3961879"/>
                <a:ext cx="844180" cy="27699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sSub>
                        <m:sSubPr>
                          <m:ctrlPr>
                            <a:rPr lang="en-US" altLang="zh-TW" sz="1200" b="0" i="1" smtClean="0">
                              <a:latin typeface="Cambria Math" panose="02040503050406030204" pitchFamily="18" charset="0"/>
                            </a:rPr>
                          </m:ctrlPr>
                        </m:sSubPr>
                        <m:e>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0</m:t>
                                  </m:r>
                                </m:sup>
                              </m:sSup>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𝜋</m:t>
                                  </m:r>
                                </m:e>
                                <m:sup>
                                  <m:r>
                                    <a:rPr lang="en-US" altLang="zh-TW" sz="1200" i="1">
                                      <a:latin typeface="Cambria Math" panose="02040503050406030204" pitchFamily="18" charset="0"/>
                                    </a:rPr>
                                    <m:t>+</m:t>
                                  </m:r>
                                </m:sup>
                              </m:sSup>
                            </m:e>
                          </m:d>
                        </m:e>
                        <m:sub>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𝑐𝑐</m:t>
                          </m:r>
                        </m:sub>
                      </m:sSub>
                    </m:oMath>
                  </m:oMathPara>
                </a14:m>
                <a:endParaRPr lang="zh-TW" altLang="en-US" sz="12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6666970" y="3961879"/>
                <a:ext cx="844180" cy="276999"/>
              </a:xfrm>
              <a:prstGeom prst="rect">
                <a:avLst/>
              </a:prstGeom>
              <a:blipFill>
                <a:blip r:embed="rId6"/>
                <a:stretch>
                  <a:fillRect r="-50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6497867" y="6448467"/>
                <a:ext cx="1002560" cy="30655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m:t>
                              </m:r>
                            </m:sup>
                          </m:sSup>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𝜋</m:t>
                              </m:r>
                            </m:e>
                            <m:sup>
                              <m:r>
                                <a:rPr lang="en-US" altLang="zh-TW" sz="1200" i="1">
                                  <a:latin typeface="Cambria Math" panose="02040503050406030204" pitchFamily="18" charset="0"/>
                                </a:rPr>
                                <m:t>∓</m:t>
                              </m:r>
                            </m:sup>
                          </m:sSup>
                        </m:e>
                      </m:d>
                    </m:oMath>
                  </m:oMathPara>
                </a14:m>
                <a:endParaRPr lang="zh-TW" altLang="en-US" sz="12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497867" y="6448467"/>
                <a:ext cx="1002560" cy="306558"/>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2243560" y="3905711"/>
                <a:ext cx="844180" cy="27699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sSub>
                        <m:sSubPr>
                          <m:ctrlPr>
                            <a:rPr lang="en-US" altLang="zh-TW" sz="1200" b="0" i="1" smtClean="0">
                              <a:latin typeface="Cambria Math" panose="02040503050406030204" pitchFamily="18" charset="0"/>
                            </a:rPr>
                          </m:ctrlPr>
                        </m:sSubPr>
                        <m:e>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0</m:t>
                                  </m:r>
                                </m:sup>
                              </m:sSup>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𝜋</m:t>
                                  </m:r>
                                </m:e>
                                <m:sup>
                                  <m:r>
                                    <a:rPr lang="en-US" altLang="zh-TW" sz="1200" i="1">
                                      <a:latin typeface="Cambria Math" panose="02040503050406030204" pitchFamily="18" charset="0"/>
                                    </a:rPr>
                                    <m:t>+</m:t>
                                  </m:r>
                                </m:sup>
                              </m:sSup>
                            </m:e>
                          </m:d>
                        </m:e>
                        <m:sub>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𝑐𝑐</m:t>
                          </m:r>
                        </m:sub>
                      </m:sSub>
                    </m:oMath>
                  </m:oMathPara>
                </a14:m>
                <a:endParaRPr lang="zh-TW" altLang="en-US" sz="12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2243560" y="3905711"/>
                <a:ext cx="844180" cy="276999"/>
              </a:xfrm>
              <a:prstGeom prst="rect">
                <a:avLst/>
              </a:prstGeom>
              <a:blipFill>
                <a:blip r:embed="rId8"/>
                <a:stretch>
                  <a:fillRect r="-43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2611736" y="6551442"/>
                <a:ext cx="1002560" cy="30655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m:t>
                              </m:r>
                            </m:sup>
                          </m:sSup>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𝜋</m:t>
                              </m:r>
                            </m:e>
                            <m:sup>
                              <m:r>
                                <a:rPr lang="en-US" altLang="zh-TW" sz="1200" i="1">
                                  <a:latin typeface="Cambria Math" panose="02040503050406030204" pitchFamily="18" charset="0"/>
                                </a:rPr>
                                <m:t>∓</m:t>
                              </m:r>
                            </m:sup>
                          </m:sSup>
                        </m:e>
                      </m:d>
                    </m:oMath>
                  </m:oMathPara>
                </a14:m>
                <a:endParaRPr lang="zh-TW" altLang="en-US" sz="12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2611736" y="6551442"/>
                <a:ext cx="1002560" cy="306558"/>
              </a:xfrm>
              <a:prstGeom prst="rect">
                <a:avLst/>
              </a:prstGeom>
              <a:blipFill>
                <a:blip r:embed="rId9"/>
                <a:stretch>
                  <a:fillRect/>
                </a:stretch>
              </a:blipFill>
            </p:spPr>
            <p:txBody>
              <a:bodyPr/>
              <a:lstStyle/>
              <a:p>
                <a:r>
                  <a:rPr lang="zh-TW" altLang="en-US">
                    <a:noFill/>
                  </a:rPr>
                  <a:t> </a:t>
                </a:r>
              </a:p>
            </p:txBody>
          </p:sp>
        </mc:Fallback>
      </mc:AlternateContent>
      <p:cxnSp>
        <p:nvCxnSpPr>
          <p:cNvPr id="11" name="直線單箭頭接點 10"/>
          <p:cNvCxnSpPr>
            <a:stCxn id="12" idx="1"/>
          </p:cNvCxnSpPr>
          <p:nvPr/>
        </p:nvCxnSpPr>
        <p:spPr>
          <a:xfrm flipH="1">
            <a:off x="731520" y="2803279"/>
            <a:ext cx="621048" cy="1241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字方塊 11"/>
              <p:cNvSpPr txBox="1"/>
              <p:nvPr/>
            </p:nvSpPr>
            <p:spPr>
              <a:xfrm>
                <a:off x="1352568" y="2610694"/>
                <a:ext cx="1209040" cy="385170"/>
              </a:xfrm>
              <a:prstGeom prst="rect">
                <a:avLst/>
              </a:prstGeom>
              <a:no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oMath>
                  </m:oMathPara>
                </a14:m>
                <a:endParaRPr lang="zh-TW" altLang="en-US"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1352568" y="2610694"/>
                <a:ext cx="1209040" cy="385170"/>
              </a:xfrm>
              <a:prstGeom prst="rect">
                <a:avLst/>
              </a:prstGeom>
              <a:blipFill>
                <a:blip r:embed="rId10"/>
                <a:stretch>
                  <a:fillRect/>
                </a:stretch>
              </a:blipFill>
              <a:ln w="38100">
                <a:solidFill>
                  <a:srgbClr val="FF0000"/>
                </a:solidFill>
              </a:ln>
            </p:spPr>
            <p:txBody>
              <a:bodyPr/>
              <a:lstStyle/>
              <a:p>
                <a:r>
                  <a:rPr lang="zh-TW" altLang="en-US">
                    <a:noFill/>
                  </a:rPr>
                  <a:t> </a:t>
                </a:r>
              </a:p>
            </p:txBody>
          </p:sp>
        </mc:Fallback>
      </mc:AlternateContent>
      <p:sp>
        <p:nvSpPr>
          <p:cNvPr id="13" name="向右箭號 12"/>
          <p:cNvSpPr/>
          <p:nvPr/>
        </p:nvSpPr>
        <p:spPr>
          <a:xfrm>
            <a:off x="3207896" y="3637280"/>
            <a:ext cx="1587096" cy="100584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4" name="文字方塊 13"/>
              <p:cNvSpPr txBox="1"/>
              <p:nvPr/>
            </p:nvSpPr>
            <p:spPr>
              <a:xfrm>
                <a:off x="3119218" y="3987947"/>
                <a:ext cx="1675774" cy="364993"/>
              </a:xfrm>
              <a:prstGeom prst="rect">
                <a:avLst/>
              </a:prstGeom>
              <a:noFill/>
            </p:spPr>
            <p:txBody>
              <a:bodyPr wrap="square" rtlCol="0">
                <a:spAutoFit/>
              </a:bodyPr>
              <a:lstStyle/>
              <a:p>
                <a:pPr algn="ctr"/>
                <a:r>
                  <a:rPr lang="en-US" altLang="zh-TW" sz="1600" dirty="0" smtClean="0"/>
                  <a:t>Remove </a:t>
                </a:r>
                <a14:m>
                  <m:oMath xmlns:m="http://schemas.openxmlformats.org/officeDocument/2006/math">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𝐷</m:t>
                        </m:r>
                      </m:e>
                      <m:sup>
                        <m:r>
                          <a:rPr lang="en-US" altLang="zh-TW" sz="1600" i="1">
                            <a:latin typeface="Cambria Math" panose="02040503050406030204" pitchFamily="18" charset="0"/>
                          </a:rPr>
                          <m:t>∗∓</m:t>
                        </m:r>
                      </m:sup>
                    </m:sSup>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𝐷</m:t>
                        </m:r>
                      </m:e>
                      <m:sup>
                        <m:r>
                          <a:rPr lang="en-US" altLang="zh-TW" sz="1600" i="1">
                            <a:latin typeface="Cambria Math" panose="02040503050406030204" pitchFamily="18" charset="0"/>
                          </a:rPr>
                          <m:t>∗±</m:t>
                        </m:r>
                      </m:sup>
                    </m:sSup>
                  </m:oMath>
                </a14:m>
                <a:endParaRPr lang="zh-TW" altLang="en-US" sz="16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3119218" y="3987947"/>
                <a:ext cx="1675774" cy="364993"/>
              </a:xfrm>
              <a:prstGeom prst="rect">
                <a:avLst/>
              </a:prstGeom>
              <a:blipFill>
                <a:blip r:embed="rId11"/>
                <a:stretch>
                  <a:fillRect b="-1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7641132" y="1504373"/>
                <a:ext cx="4318298" cy="811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𝐵</m:t>
                      </m:r>
                      <m:d>
                        <m:dPr>
                          <m:ctrlPr>
                            <a:rPr lang="zh-TW" altLang="en-US" i="1">
                              <a:latin typeface="Cambria Math" panose="02040503050406030204" pitchFamily="18" charset="0"/>
                            </a:rPr>
                          </m:ctrlPr>
                        </m:dPr>
                        <m:e>
                          <m:r>
                            <a:rPr lang="zh-TW" altLang="en-US" i="1">
                              <a:latin typeface="Cambria Math" panose="02040503050406030204" pitchFamily="18" charset="0"/>
                            </a:rPr>
                            <m:t>𝑥</m:t>
                          </m:r>
                        </m:e>
                      </m:d>
                      <m:r>
                        <a:rPr lang="zh-TW" altLang="en-US" i="0">
                          <a:latin typeface="Cambria Math" panose="02040503050406030204" pitchFamily="18" charset="0"/>
                        </a:rPr>
                        <m:t>=</m:t>
                      </m:r>
                      <m:r>
                        <a:rPr lang="zh-TW" altLang="en-US" i="1">
                          <a:latin typeface="Cambria Math" panose="02040503050406030204" pitchFamily="18" charset="0"/>
                        </a:rPr>
                        <m:t>𝑃</m:t>
                      </m:r>
                      <m:d>
                        <m:dPr>
                          <m:ctrlPr>
                            <a:rPr lang="zh-TW" altLang="en-US" i="1">
                              <a:latin typeface="Cambria Math" panose="02040503050406030204" pitchFamily="18" charset="0"/>
                            </a:rPr>
                          </m:ctrlPr>
                        </m:dPr>
                        <m:e>
                          <m:r>
                            <a:rPr lang="zh-TW" altLang="en-US" i="1">
                              <a:latin typeface="Cambria Math" panose="02040503050406030204" pitchFamily="18" charset="0"/>
                            </a:rPr>
                            <m:t>𝑥</m:t>
                          </m:r>
                        </m:e>
                      </m:d>
                      <m:r>
                        <a:rPr lang="zh-TW" altLang="en-US" i="0">
                          <a:latin typeface="Cambria Math" panose="02040503050406030204" pitchFamily="18" charset="0"/>
                        </a:rPr>
                        <m:t>×</m:t>
                      </m:r>
                      <m:d>
                        <m:dPr>
                          <m:begChr m:val="{"/>
                          <m:endChr m:val=""/>
                          <m:ctrlPr>
                            <a:rPr lang="zh-TW" altLang="en-US" i="1">
                              <a:latin typeface="Cambria Math" panose="02040503050406030204" pitchFamily="18" charset="0"/>
                            </a:rPr>
                          </m:ctrlPr>
                        </m:dPr>
                        <m:e>
                          <m:eqArr>
                            <m:eqArrPr>
                              <m:ctrlPr>
                                <a:rPr lang="zh-TW" altLang="en-US" i="1">
                                  <a:latin typeface="Cambria Math" panose="02040503050406030204" pitchFamily="18" charset="0"/>
                                </a:rPr>
                              </m:ctrlPr>
                            </m:eqArrPr>
                            <m:e>
                              <m:r>
                                <a:rPr lang="zh-TW" altLang="en-US" i="0">
                                  <a:latin typeface="Cambria Math" panose="02040503050406030204" pitchFamily="18" charset="0"/>
                                </a:rPr>
                                <m:t>&amp;</m:t>
                              </m:r>
                              <m:sSup>
                                <m:sSupPr>
                                  <m:ctrlPr>
                                    <a:rPr lang="zh-TW" altLang="en-US" i="1">
                                      <a:latin typeface="Cambria Math" panose="02040503050406030204" pitchFamily="18" charset="0"/>
                                    </a:rPr>
                                  </m:ctrlPr>
                                </m:sSupPr>
                                <m:e>
                                  <m:r>
                                    <a:rPr lang="zh-TW" altLang="en-US" i="1">
                                      <a:latin typeface="Cambria Math" panose="02040503050406030204" pitchFamily="18" charset="0"/>
                                    </a:rPr>
                                    <m:t>𝑒</m:t>
                                  </m:r>
                                </m:e>
                                <m:sup>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0">
                                          <a:latin typeface="Cambria Math" panose="02040503050406030204" pitchFamily="18" charset="0"/>
                                        </a:rPr>
                                        <m:t>1</m:t>
                                      </m:r>
                                    </m:sub>
                                  </m:sSub>
                                  <m:r>
                                    <a:rPr lang="zh-TW" altLang="en-US" i="1">
                                      <a:latin typeface="Cambria Math" panose="02040503050406030204" pitchFamily="18" charset="0"/>
                                    </a:rPr>
                                    <m:t>𝑥</m:t>
                                  </m:r>
                                  <m:r>
                                    <a:rPr lang="zh-TW" altLang="en-US" i="0">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0">
                                          <a:latin typeface="Cambria Math" panose="02040503050406030204" pitchFamily="18" charset="0"/>
                                        </a:rPr>
                                        <m:t>2</m:t>
                                      </m:r>
                                    </m:sub>
                                  </m:sSub>
                                  <m:sSup>
                                    <m:sSupPr>
                                      <m:ctrlPr>
                                        <a:rPr lang="zh-TW" altLang="en-US" i="1">
                                          <a:latin typeface="Cambria Math" panose="02040503050406030204" pitchFamily="18" charset="0"/>
                                        </a:rPr>
                                      </m:ctrlPr>
                                    </m:sSupPr>
                                    <m:e>
                                      <m:r>
                                        <a:rPr lang="zh-TW" altLang="en-US" i="1">
                                          <a:latin typeface="Cambria Math" panose="02040503050406030204" pitchFamily="18" charset="0"/>
                                        </a:rPr>
                                        <m:t>𝑥</m:t>
                                      </m:r>
                                    </m:e>
                                    <m:sup>
                                      <m:r>
                                        <a:rPr lang="zh-TW" altLang="en-US" i="0">
                                          <a:latin typeface="Cambria Math" panose="02040503050406030204" pitchFamily="18" charset="0"/>
                                        </a:rPr>
                                        <m:t>2</m:t>
                                      </m:r>
                                    </m:sup>
                                  </m:sSup>
                                </m:sup>
                              </m:sSup>
                            </m:e>
                            <m:e>
                              <m:r>
                                <a:rPr lang="zh-TW" altLang="en-US" i="0">
                                  <a:latin typeface="Cambria Math" panose="02040503050406030204" pitchFamily="18" charset="0"/>
                                </a:rPr>
                                <m:t>&amp;</m:t>
                              </m:r>
                              <m:sSup>
                                <m:sSupPr>
                                  <m:ctrlPr>
                                    <a:rPr lang="zh-TW" altLang="en-US" i="1">
                                      <a:latin typeface="Cambria Math" panose="02040503050406030204" pitchFamily="18" charset="0"/>
                                    </a:rPr>
                                  </m:ctrlPr>
                                </m:sSupPr>
                                <m:e>
                                  <m:r>
                                    <a:rPr lang="zh-TW" altLang="en-US" i="1">
                                      <a:latin typeface="Cambria Math" panose="02040503050406030204" pitchFamily="18" charset="0"/>
                                    </a:rPr>
                                    <m:t>𝑒</m:t>
                                  </m:r>
                                </m:e>
                                <m:sup>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0">
                                          <a:latin typeface="Cambria Math" panose="02040503050406030204" pitchFamily="18" charset="0"/>
                                        </a:rPr>
                                        <m:t>3</m:t>
                                      </m:r>
                                    </m:sub>
                                  </m:sSub>
                                  <m:r>
                                    <a:rPr lang="zh-TW" altLang="en-US" i="0">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0">
                                          <a:latin typeface="Cambria Math" panose="02040503050406030204" pitchFamily="18" charset="0"/>
                                        </a:rPr>
                                        <m:t>4</m:t>
                                      </m:r>
                                    </m:sub>
                                  </m:sSub>
                                  <m:r>
                                    <a:rPr lang="zh-TW" altLang="en-US" i="1">
                                      <a:latin typeface="Cambria Math" panose="02040503050406030204" pitchFamily="18" charset="0"/>
                                    </a:rPr>
                                    <m:t>𝑥</m:t>
                                  </m:r>
                                  <m:r>
                                    <a:rPr lang="zh-TW" altLang="en-US" i="0">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0">
                                          <a:latin typeface="Cambria Math" panose="02040503050406030204" pitchFamily="18" charset="0"/>
                                        </a:rPr>
                                        <m:t>5</m:t>
                                      </m:r>
                                    </m:sub>
                                  </m:sSub>
                                  <m:sSup>
                                    <m:sSupPr>
                                      <m:ctrlPr>
                                        <a:rPr lang="zh-TW" altLang="en-US" i="1">
                                          <a:latin typeface="Cambria Math" panose="02040503050406030204" pitchFamily="18" charset="0"/>
                                        </a:rPr>
                                      </m:ctrlPr>
                                    </m:sSupPr>
                                    <m:e>
                                      <m:r>
                                        <a:rPr lang="zh-TW" altLang="en-US" i="1">
                                          <a:latin typeface="Cambria Math" panose="02040503050406030204" pitchFamily="18" charset="0"/>
                                        </a:rPr>
                                        <m:t>𝑥</m:t>
                                      </m:r>
                                    </m:e>
                                    <m:sup>
                                      <m:r>
                                        <a:rPr lang="zh-TW" altLang="en-US" i="0">
                                          <a:latin typeface="Cambria Math" panose="02040503050406030204" pitchFamily="18" charset="0"/>
                                        </a:rPr>
                                        <m:t>2</m:t>
                                      </m:r>
                                    </m:sup>
                                  </m:sSup>
                                </m:sup>
                              </m:sSup>
                            </m:e>
                          </m:eqArr>
                        </m:e>
                      </m:d>
                      <m:r>
                        <a:rPr lang="zh-TW" altLang="en-US" i="0">
                          <a:latin typeface="Cambria Math" panose="02040503050406030204" pitchFamily="18" charset="0"/>
                        </a:rPr>
                        <m:t>  </m:t>
                      </m:r>
                      <m:f>
                        <m:fPr>
                          <m:type m:val="noBar"/>
                          <m:ctrlPr>
                            <a:rPr lang="zh-TW" altLang="en-US" i="1">
                              <a:latin typeface="Cambria Math" panose="02040503050406030204" pitchFamily="18" charset="0"/>
                            </a:rPr>
                          </m:ctrlPr>
                        </m:fPr>
                        <m:num>
                          <m:r>
                            <a:rPr lang="zh-TW" altLang="en-US" i="1">
                              <a:latin typeface="Cambria Math" panose="02040503050406030204" pitchFamily="18" charset="0"/>
                            </a:rPr>
                            <m:t>𝑓𝑜𝑟</m:t>
                          </m:r>
                          <m:r>
                            <a:rPr lang="zh-TW" altLang="en-US" i="0">
                              <a:latin typeface="Cambria Math" panose="02040503050406030204" pitchFamily="18" charset="0"/>
                            </a:rPr>
                            <m:t> </m:t>
                          </m:r>
                          <m:r>
                            <a:rPr lang="zh-TW" altLang="en-US" i="1">
                              <a:latin typeface="Cambria Math" panose="02040503050406030204" pitchFamily="18" charset="0"/>
                            </a:rPr>
                            <m:t>𝑥</m:t>
                          </m:r>
                          <m:r>
                            <a:rPr lang="zh-TW" altLang="en-US" i="0">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0">
                                  <a:latin typeface="Cambria Math" panose="02040503050406030204" pitchFamily="18" charset="0"/>
                                </a:rPr>
                                <m:t>0</m:t>
                              </m:r>
                            </m:sub>
                          </m:sSub>
                        </m:num>
                        <m:den>
                          <m:r>
                            <a:rPr lang="zh-TW" altLang="en-US" i="1">
                              <a:latin typeface="Cambria Math" panose="02040503050406030204" pitchFamily="18" charset="0"/>
                            </a:rPr>
                            <m:t>𝑓𝑜𝑟</m:t>
                          </m:r>
                          <m:r>
                            <a:rPr lang="zh-TW" altLang="en-US" i="0">
                              <a:latin typeface="Cambria Math" panose="02040503050406030204" pitchFamily="18" charset="0"/>
                            </a:rPr>
                            <m:t> </m:t>
                          </m:r>
                          <m:r>
                            <a:rPr lang="zh-TW" altLang="en-US" i="1">
                              <a:latin typeface="Cambria Math" panose="02040503050406030204" pitchFamily="18" charset="0"/>
                            </a:rPr>
                            <m:t>𝑥</m:t>
                          </m:r>
                          <m:r>
                            <a:rPr lang="zh-TW" altLang="en-US" i="0">
                              <a:latin typeface="Cambria Math" panose="02040503050406030204" pitchFamily="18" charset="0"/>
                            </a:rPr>
                            <m:t>&gt;</m:t>
                          </m:r>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0">
                                  <a:latin typeface="Cambria Math" panose="02040503050406030204" pitchFamily="18" charset="0"/>
                                </a:rPr>
                                <m:t>0</m:t>
                              </m:r>
                            </m:sub>
                          </m:sSub>
                        </m:den>
                      </m:f>
                    </m:oMath>
                  </m:oMathPara>
                </a14:m>
                <a:endParaRPr lang="zh-TW"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7641132" y="1504373"/>
                <a:ext cx="4318298" cy="811761"/>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7443739" y="2346639"/>
                <a:ext cx="4713085"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1600" i="1">
                          <a:latin typeface="Cambria Math" panose="02040503050406030204" pitchFamily="18" charset="0"/>
                        </a:rPr>
                        <m:t>𝑃</m:t>
                      </m:r>
                      <m:d>
                        <m:dPr>
                          <m:ctrlPr>
                            <a:rPr lang="zh-TW" altLang="en-US" sz="1600" i="1">
                              <a:latin typeface="Cambria Math" panose="02040503050406030204" pitchFamily="18" charset="0"/>
                            </a:rPr>
                          </m:ctrlPr>
                        </m:dPr>
                        <m:e>
                          <m:r>
                            <a:rPr lang="zh-TW" altLang="en-US" sz="1600" i="1">
                              <a:latin typeface="Cambria Math" panose="02040503050406030204" pitchFamily="18" charset="0"/>
                            </a:rPr>
                            <m:t>𝑥</m:t>
                          </m:r>
                        </m:e>
                      </m:d>
                      <m:r>
                        <a:rPr lang="zh-TW" altLang="en-US" sz="1600" i="0">
                          <a:latin typeface="Cambria Math" panose="02040503050406030204" pitchFamily="18" charset="0"/>
                        </a:rPr>
                        <m:t>≡</m:t>
                      </m:r>
                      <m:f>
                        <m:fPr>
                          <m:ctrlPr>
                            <a:rPr lang="zh-TW" altLang="en-US" sz="1600" i="1">
                              <a:latin typeface="Cambria Math" panose="02040503050406030204" pitchFamily="18" charset="0"/>
                            </a:rPr>
                          </m:ctrlPr>
                        </m:fPr>
                        <m:num>
                          <m:r>
                            <a:rPr lang="zh-TW" altLang="en-US" sz="1600" i="0">
                              <a:latin typeface="Cambria Math" panose="02040503050406030204" pitchFamily="18" charset="0"/>
                            </a:rPr>
                            <m:t>1</m:t>
                          </m:r>
                        </m:num>
                        <m:den>
                          <m:r>
                            <a:rPr lang="zh-TW" altLang="en-US" sz="1600" i="0">
                              <a:latin typeface="Cambria Math" panose="02040503050406030204" pitchFamily="18" charset="0"/>
                            </a:rPr>
                            <m:t>2</m:t>
                          </m:r>
                          <m:r>
                            <a:rPr lang="zh-TW" altLang="en-US" sz="1600" i="1">
                              <a:latin typeface="Cambria Math" panose="02040503050406030204" pitchFamily="18" charset="0"/>
                            </a:rPr>
                            <m:t>𝑥</m:t>
                          </m:r>
                        </m:den>
                      </m:f>
                      <m:rad>
                        <m:radPr>
                          <m:degHide m:val="on"/>
                          <m:ctrlPr>
                            <a:rPr lang="zh-TW" altLang="en-US" sz="1600" i="1">
                              <a:latin typeface="Cambria Math" panose="02040503050406030204" pitchFamily="18" charset="0"/>
                            </a:rPr>
                          </m:ctrlPr>
                        </m:radPr>
                        <m:deg/>
                        <m:e>
                          <m:d>
                            <m:dPr>
                              <m:begChr m:val="["/>
                              <m:endChr m:val="]"/>
                              <m:ctrlPr>
                                <a:rPr lang="zh-TW" altLang="en-US" sz="1600" i="1">
                                  <a:latin typeface="Cambria Math" panose="02040503050406030204" pitchFamily="18" charset="0"/>
                                </a:rPr>
                              </m:ctrlPr>
                            </m:dPr>
                            <m:e>
                              <m:sSup>
                                <m:sSupPr>
                                  <m:ctrlPr>
                                    <a:rPr lang="zh-TW" altLang="en-US" sz="1600" i="1">
                                      <a:latin typeface="Cambria Math" panose="02040503050406030204" pitchFamily="18" charset="0"/>
                                    </a:rPr>
                                  </m:ctrlPr>
                                </m:sSupPr>
                                <m:e>
                                  <m:r>
                                    <a:rPr lang="zh-TW" altLang="en-US" sz="1600" i="1">
                                      <a:latin typeface="Cambria Math" panose="02040503050406030204" pitchFamily="18" charset="0"/>
                                    </a:rPr>
                                    <m:t>𝑥</m:t>
                                  </m:r>
                                </m:e>
                                <m:sup>
                                  <m:r>
                                    <a:rPr lang="zh-TW" altLang="en-US" sz="1600" i="0">
                                      <a:latin typeface="Cambria Math" panose="02040503050406030204" pitchFamily="18" charset="0"/>
                                    </a:rPr>
                                    <m:t>2</m:t>
                                  </m:r>
                                </m:sup>
                              </m:sSup>
                              <m:r>
                                <a:rPr lang="zh-TW" altLang="en-US" sz="1600" i="0">
                                  <a:latin typeface="Cambria Math" panose="02040503050406030204" pitchFamily="18" charset="0"/>
                                </a:rPr>
                                <m:t>−</m:t>
                              </m:r>
                              <m:sSup>
                                <m:sSupPr>
                                  <m:ctrlPr>
                                    <a:rPr lang="zh-TW" altLang="en-US" sz="1600" i="1">
                                      <a:latin typeface="Cambria Math" panose="02040503050406030204" pitchFamily="18" charset="0"/>
                                    </a:rPr>
                                  </m:ctrlPr>
                                </m:sSupPr>
                                <m:e>
                                  <m:d>
                                    <m:dPr>
                                      <m:ctrlPr>
                                        <a:rPr lang="zh-TW" altLang="en-US" sz="1600" i="1">
                                          <a:latin typeface="Cambria Math" panose="02040503050406030204" pitchFamily="18" charset="0"/>
                                        </a:rPr>
                                      </m:ctrlPr>
                                    </m:dPr>
                                    <m:e>
                                      <m:sSub>
                                        <m:sSubPr>
                                          <m:ctrlPr>
                                            <a:rPr lang="zh-TW" altLang="en-US" sz="1600" i="1">
                                              <a:latin typeface="Cambria Math" panose="02040503050406030204" pitchFamily="18" charset="0"/>
                                            </a:rPr>
                                          </m:ctrlPr>
                                        </m:sSubPr>
                                        <m:e>
                                          <m:r>
                                            <a:rPr lang="zh-TW" altLang="en-US" sz="1600" i="1">
                                              <a:latin typeface="Cambria Math" panose="02040503050406030204" pitchFamily="18" charset="0"/>
                                            </a:rPr>
                                            <m:t>𝑚</m:t>
                                          </m:r>
                                        </m:e>
                                        <m:sub>
                                          <m:r>
                                            <a:rPr lang="zh-TW" altLang="en-US" sz="1600" i="1">
                                              <a:latin typeface="Cambria Math" panose="02040503050406030204" pitchFamily="18" charset="0"/>
                                            </a:rPr>
                                            <m:t>𝐷</m:t>
                                          </m:r>
                                        </m:sub>
                                      </m:sSub>
                                      <m:r>
                                        <a:rPr lang="zh-TW" altLang="en-US" sz="1600" i="0">
                                          <a:latin typeface="Cambria Math" panose="02040503050406030204" pitchFamily="18" charset="0"/>
                                        </a:rPr>
                                        <m:t>+</m:t>
                                      </m:r>
                                      <m:sSub>
                                        <m:sSubPr>
                                          <m:ctrlPr>
                                            <a:rPr lang="zh-TW" altLang="en-US" sz="1600" i="1">
                                              <a:latin typeface="Cambria Math" panose="02040503050406030204" pitchFamily="18" charset="0"/>
                                            </a:rPr>
                                          </m:ctrlPr>
                                        </m:sSubPr>
                                        <m:e>
                                          <m:r>
                                            <a:rPr lang="zh-TW" altLang="en-US" sz="1600" i="1">
                                              <a:latin typeface="Cambria Math" panose="02040503050406030204" pitchFamily="18" charset="0"/>
                                            </a:rPr>
                                            <m:t>𝑚</m:t>
                                          </m:r>
                                        </m:e>
                                        <m:sub>
                                          <m:r>
                                            <a:rPr lang="zh-TW" altLang="en-US" sz="1600" i="1">
                                              <a:latin typeface="Cambria Math" panose="02040503050406030204" pitchFamily="18" charset="0"/>
                                            </a:rPr>
                                            <m:t>𝜋</m:t>
                                          </m:r>
                                        </m:sub>
                                      </m:sSub>
                                    </m:e>
                                  </m:d>
                                </m:e>
                                <m:sup>
                                  <m:r>
                                    <a:rPr lang="zh-TW" altLang="en-US" sz="1600" i="0">
                                      <a:latin typeface="Cambria Math" panose="02040503050406030204" pitchFamily="18" charset="0"/>
                                    </a:rPr>
                                    <m:t>2</m:t>
                                  </m:r>
                                </m:sup>
                              </m:sSup>
                            </m:e>
                          </m:d>
                          <m:d>
                            <m:dPr>
                              <m:begChr m:val="["/>
                              <m:endChr m:val="]"/>
                              <m:ctrlPr>
                                <a:rPr lang="zh-TW" altLang="en-US" sz="1600" i="1">
                                  <a:latin typeface="Cambria Math" panose="02040503050406030204" pitchFamily="18" charset="0"/>
                                </a:rPr>
                              </m:ctrlPr>
                            </m:dPr>
                            <m:e>
                              <m:sSup>
                                <m:sSupPr>
                                  <m:ctrlPr>
                                    <a:rPr lang="zh-TW" altLang="en-US" sz="1600" i="1">
                                      <a:latin typeface="Cambria Math" panose="02040503050406030204" pitchFamily="18" charset="0"/>
                                    </a:rPr>
                                  </m:ctrlPr>
                                </m:sSupPr>
                                <m:e>
                                  <m:r>
                                    <a:rPr lang="zh-TW" altLang="en-US" sz="1600" i="1">
                                      <a:latin typeface="Cambria Math" panose="02040503050406030204" pitchFamily="18" charset="0"/>
                                    </a:rPr>
                                    <m:t>𝑥</m:t>
                                  </m:r>
                                </m:e>
                                <m:sup>
                                  <m:r>
                                    <a:rPr lang="zh-TW" altLang="en-US" sz="1600" i="0">
                                      <a:latin typeface="Cambria Math" panose="02040503050406030204" pitchFamily="18" charset="0"/>
                                    </a:rPr>
                                    <m:t>2</m:t>
                                  </m:r>
                                </m:sup>
                              </m:sSup>
                              <m:r>
                                <a:rPr lang="zh-TW" altLang="en-US" sz="1600" i="0">
                                  <a:latin typeface="Cambria Math" panose="02040503050406030204" pitchFamily="18" charset="0"/>
                                </a:rPr>
                                <m:t>−</m:t>
                              </m:r>
                              <m:sSup>
                                <m:sSupPr>
                                  <m:ctrlPr>
                                    <a:rPr lang="zh-TW" altLang="en-US" sz="1600" i="1">
                                      <a:latin typeface="Cambria Math" panose="02040503050406030204" pitchFamily="18" charset="0"/>
                                    </a:rPr>
                                  </m:ctrlPr>
                                </m:sSupPr>
                                <m:e>
                                  <m:d>
                                    <m:dPr>
                                      <m:ctrlPr>
                                        <a:rPr lang="zh-TW" altLang="en-US" sz="1600" i="1">
                                          <a:latin typeface="Cambria Math" panose="02040503050406030204" pitchFamily="18" charset="0"/>
                                        </a:rPr>
                                      </m:ctrlPr>
                                    </m:dPr>
                                    <m:e>
                                      <m:sSub>
                                        <m:sSubPr>
                                          <m:ctrlPr>
                                            <a:rPr lang="zh-TW" altLang="en-US" sz="1600" i="1">
                                              <a:latin typeface="Cambria Math" panose="02040503050406030204" pitchFamily="18" charset="0"/>
                                            </a:rPr>
                                          </m:ctrlPr>
                                        </m:sSubPr>
                                        <m:e>
                                          <m:r>
                                            <a:rPr lang="zh-TW" altLang="en-US" sz="1600" i="1">
                                              <a:latin typeface="Cambria Math" panose="02040503050406030204" pitchFamily="18" charset="0"/>
                                            </a:rPr>
                                            <m:t>𝑚</m:t>
                                          </m:r>
                                        </m:e>
                                        <m:sub>
                                          <m:r>
                                            <a:rPr lang="zh-TW" altLang="en-US" sz="1600" i="1">
                                              <a:latin typeface="Cambria Math" panose="02040503050406030204" pitchFamily="18" charset="0"/>
                                            </a:rPr>
                                            <m:t>𝐷</m:t>
                                          </m:r>
                                        </m:sub>
                                      </m:sSub>
                                      <m:r>
                                        <a:rPr lang="zh-TW" altLang="en-US" sz="1600" i="0">
                                          <a:latin typeface="Cambria Math" panose="02040503050406030204" pitchFamily="18" charset="0"/>
                                        </a:rPr>
                                        <m:t>−</m:t>
                                      </m:r>
                                      <m:sSub>
                                        <m:sSubPr>
                                          <m:ctrlPr>
                                            <a:rPr lang="zh-TW" altLang="en-US" sz="1600" i="1">
                                              <a:latin typeface="Cambria Math" panose="02040503050406030204" pitchFamily="18" charset="0"/>
                                            </a:rPr>
                                          </m:ctrlPr>
                                        </m:sSubPr>
                                        <m:e>
                                          <m:r>
                                            <a:rPr lang="zh-TW" altLang="en-US" sz="1600" i="1">
                                              <a:latin typeface="Cambria Math" panose="02040503050406030204" pitchFamily="18" charset="0"/>
                                            </a:rPr>
                                            <m:t>𝑚</m:t>
                                          </m:r>
                                        </m:e>
                                        <m:sub>
                                          <m:r>
                                            <a:rPr lang="zh-TW" altLang="en-US" sz="1600" i="1">
                                              <a:latin typeface="Cambria Math" panose="02040503050406030204" pitchFamily="18" charset="0"/>
                                            </a:rPr>
                                            <m:t>𝜋</m:t>
                                          </m:r>
                                        </m:sub>
                                      </m:sSub>
                                    </m:e>
                                  </m:d>
                                </m:e>
                                <m:sup>
                                  <m:r>
                                    <a:rPr lang="zh-TW" altLang="en-US" sz="1600" i="0">
                                      <a:latin typeface="Cambria Math" panose="02040503050406030204" pitchFamily="18" charset="0"/>
                                    </a:rPr>
                                    <m:t>2</m:t>
                                  </m:r>
                                </m:sup>
                              </m:sSup>
                            </m:e>
                          </m:d>
                        </m:e>
                      </m:rad>
                    </m:oMath>
                  </m:oMathPara>
                </a14:m>
                <a:endParaRPr lang="zh-TW" altLang="en-US" sz="1600" dirty="0"/>
              </a:p>
            </p:txBody>
          </p:sp>
        </mc:Choice>
        <mc:Fallback xmlns="">
          <p:sp>
            <p:nvSpPr>
              <p:cNvPr id="16" name="矩形 15"/>
              <p:cNvSpPr>
                <a:spLocks noRot="1" noChangeAspect="1" noMove="1" noResize="1" noEditPoints="1" noAdjustHandles="1" noChangeArrowheads="1" noChangeShapeType="1" noTextEdit="1"/>
              </p:cNvSpPr>
              <p:nvPr/>
            </p:nvSpPr>
            <p:spPr>
              <a:xfrm>
                <a:off x="7443739" y="2346639"/>
                <a:ext cx="4713085" cy="554960"/>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7" name="表格 16"/>
              <p:cNvGraphicFramePr>
                <a:graphicFrameLocks noGrp="1"/>
              </p:cNvGraphicFramePr>
              <p:nvPr>
                <p:extLst>
                  <p:ext uri="{D42A27DB-BD31-4B8C-83A1-F6EECF244321}">
                    <p14:modId xmlns:p14="http://schemas.microsoft.com/office/powerpoint/2010/main" val="1675405491"/>
                  </p:ext>
                </p:extLst>
              </p:nvPr>
            </p:nvGraphicFramePr>
            <p:xfrm>
              <a:off x="7616360" y="2962608"/>
              <a:ext cx="4348837" cy="3143241"/>
            </p:xfrm>
            <a:graphic>
              <a:graphicData uri="http://schemas.openxmlformats.org/drawingml/2006/table">
                <a:tbl>
                  <a:tblPr firstRow="1" firstCol="1" bandRow="1">
                    <a:tableStyleId>{5C22544A-7EE6-4342-B048-85BDC9FD1C3A}</a:tableStyleId>
                  </a:tblPr>
                  <a:tblGrid>
                    <a:gridCol w="2510827">
                      <a:extLst>
                        <a:ext uri="{9D8B030D-6E8A-4147-A177-3AD203B41FA5}">
                          <a16:colId xmlns:a16="http://schemas.microsoft.com/office/drawing/2014/main" val="2989922553"/>
                        </a:ext>
                      </a:extLst>
                    </a:gridCol>
                    <a:gridCol w="1838010">
                      <a:extLst>
                        <a:ext uri="{9D8B030D-6E8A-4147-A177-3AD203B41FA5}">
                          <a16:colId xmlns:a16="http://schemas.microsoft.com/office/drawing/2014/main" val="3872770346"/>
                        </a:ext>
                      </a:extLst>
                    </a:gridCol>
                  </a:tblGrid>
                  <a:tr h="276421">
                    <a:tc>
                      <a:txBody>
                        <a:bodyPr/>
                        <a:lstStyle/>
                        <a:p>
                          <a:pPr>
                            <a:spcAft>
                              <a:spcPts val="0"/>
                            </a:spcAft>
                          </a:pPr>
                          <a:r>
                            <a:rPr lang="en-US" altLang="zh-TW" sz="1800" kern="100" dirty="0" smtClean="0">
                              <a:effectLst/>
                              <a:latin typeface="+mn-lt"/>
                              <a:ea typeface="+mn-ea"/>
                              <a:cs typeface="+mn-cs"/>
                            </a:rPr>
                            <a:t>Type</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spcAft>
                              <a:spcPts val="0"/>
                            </a:spcAft>
                          </a:pPr>
                          <a:r>
                            <a:rPr lang="en-US" altLang="zh-TW" sz="1800" kern="100" dirty="0" smtClean="0">
                              <a:effectLst/>
                              <a:latin typeface="+mn-lt"/>
                              <a:ea typeface="+mn-ea"/>
                              <a:cs typeface="+mn-cs"/>
                            </a:rPr>
                            <a:t>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1226529313"/>
                      </a:ext>
                    </a:extLst>
                  </a:tr>
                  <a:tr h="276421">
                    <a:tc>
                      <a:txBody>
                        <a:bodyPr/>
                        <a:lstStyle/>
                        <a:p>
                          <a:pPr>
                            <a:spcAft>
                              <a:spcPts val="0"/>
                            </a:spcAft>
                          </a:pPr>
                          <a:r>
                            <a:rPr lang="en-US" altLang="zh-TW" sz="1800" kern="100" dirty="0" smtClean="0">
                              <a:effectLst/>
                              <a:latin typeface="+mn-lt"/>
                              <a:ea typeface="+mn-ea"/>
                              <a:cs typeface="+mn-cs"/>
                            </a:rPr>
                            <a:t>Total</a:t>
                          </a:r>
                          <a:r>
                            <a:rPr lang="en-US" altLang="zh-TW" sz="1800" kern="100" baseline="0" dirty="0" smtClean="0">
                              <a:effectLst/>
                              <a:latin typeface="+mn-lt"/>
                              <a:ea typeface="+mn-ea"/>
                              <a:cs typeface="+mn-cs"/>
                            </a:rPr>
                            <a:t> 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471±21.70</m:t>
                                </m:r>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2369276685"/>
                      </a:ext>
                    </a:extLst>
                  </a:tr>
                  <a:tr h="282661">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acc>
                                      <m:accPr>
                                        <m:chr m:val="̅"/>
                                        <m:ctrlPr>
                                          <a:rPr lang="zh-TW" sz="1800" i="1" kern="100">
                                            <a:effectLst/>
                                            <a:latin typeface="Cambria Math" panose="02040503050406030204" pitchFamily="18" charset="0"/>
                                          </a:rPr>
                                        </m:ctrlPr>
                                      </m:accPr>
                                      <m:e>
                                        <m:r>
                                          <a:rPr lang="en-US" sz="1800" kern="100">
                                            <a:effectLst/>
                                            <a:latin typeface="Cambria Math" panose="02040503050406030204" pitchFamily="18" charset="0"/>
                                          </a:rPr>
                                          <m:t>𝐷</m:t>
                                        </m:r>
                                      </m:e>
                                    </m:acc>
                                  </m:e>
                                  <m:sup>
                                    <m:r>
                                      <a:rPr lang="en-US" sz="1800" kern="100">
                                        <a:effectLst/>
                                        <a:latin typeface="Cambria Math" panose="02040503050406030204" pitchFamily="18" charset="0"/>
                                      </a:rPr>
                                      <m:t>0</m:t>
                                    </m:r>
                                  </m:sup>
                                </m:sSup>
                                <m:sSub>
                                  <m:sSubPr>
                                    <m:ctrlPr>
                                      <a:rPr lang="zh-TW" sz="1800" i="1" kern="100">
                                        <a:effectLst/>
                                        <a:latin typeface="Cambria Math" panose="02040503050406030204" pitchFamily="18" charset="0"/>
                                      </a:rPr>
                                    </m:ctrlPr>
                                  </m:sSubPr>
                                  <m:e>
                                    <m:r>
                                      <a:rPr lang="en-US" sz="1800" kern="100">
                                        <a:effectLst/>
                                        <a:latin typeface="Cambria Math" panose="02040503050406030204" pitchFamily="18" charset="0"/>
                                      </a:rPr>
                                      <m:t>𝐷</m:t>
                                    </m:r>
                                  </m:e>
                                  <m:sub>
                                    <m:r>
                                      <a:rPr lang="en-US" sz="1800" kern="100">
                                        <a:effectLst/>
                                        <a:latin typeface="Cambria Math" panose="02040503050406030204" pitchFamily="18" charset="0"/>
                                      </a:rPr>
                                      <m:t>1</m:t>
                                    </m:r>
                                  </m:sub>
                                </m:sSub>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2420</m:t>
                                        </m:r>
                                      </m:e>
                                    </m:d>
                                  </m:e>
                                  <m:sup>
                                    <m:r>
                                      <a:rPr lang="en-US" sz="1800" kern="100">
                                        <a:effectLst/>
                                        <a:latin typeface="Cambria Math" panose="02040503050406030204" pitchFamily="18" charset="0"/>
                                      </a:rPr>
                                      <m:t>0</m:t>
                                    </m:r>
                                  </m:sup>
                                </m:sSup>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11.96±6.40</m:t>
                                </m:r>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198854156"/>
                      </a:ext>
                    </a:extLst>
                  </a:tr>
                  <a:tr h="296001">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acc>
                                      <m:accPr>
                                        <m:chr m:val="̅"/>
                                        <m:ctrlPr>
                                          <a:rPr lang="zh-TW" sz="1800" i="1" kern="100">
                                            <a:effectLst/>
                                            <a:latin typeface="Cambria Math" panose="02040503050406030204" pitchFamily="18" charset="0"/>
                                          </a:rPr>
                                        </m:ctrlPr>
                                      </m:accPr>
                                      <m:e>
                                        <m:r>
                                          <a:rPr lang="en-US" sz="1800" kern="100">
                                            <a:effectLst/>
                                            <a:latin typeface="Cambria Math" panose="02040503050406030204" pitchFamily="18" charset="0"/>
                                          </a:rPr>
                                          <m:t>𝐷</m:t>
                                        </m:r>
                                      </m:e>
                                    </m:acc>
                                  </m:e>
                                  <m:sup>
                                    <m:r>
                                      <a:rPr lang="en-US" sz="1800" kern="100">
                                        <a:effectLst/>
                                        <a:latin typeface="Cambria Math" panose="02040503050406030204" pitchFamily="18" charset="0"/>
                                      </a:rPr>
                                      <m:t>0</m:t>
                                    </m:r>
                                  </m:sup>
                                </m:sSup>
                                <m:sSubSup>
                                  <m:sSubSupPr>
                                    <m:ctrlPr>
                                      <a:rPr lang="zh-TW" sz="1800" i="1" kern="100">
                                        <a:effectLst/>
                                        <a:latin typeface="Cambria Math" panose="02040503050406030204" pitchFamily="18" charset="0"/>
                                      </a:rPr>
                                    </m:ctrlPr>
                                  </m:sSubSupPr>
                                  <m:e>
                                    <m:r>
                                      <a:rPr lang="en-US" sz="1800" kern="100">
                                        <a:effectLst/>
                                        <a:latin typeface="Cambria Math" panose="02040503050406030204" pitchFamily="18" charset="0"/>
                                      </a:rPr>
                                      <m:t>𝐷</m:t>
                                    </m:r>
                                  </m:e>
                                  <m:sub>
                                    <m:r>
                                      <a:rPr lang="en-US" sz="1800" kern="100">
                                        <a:effectLst/>
                                        <a:latin typeface="Cambria Math" panose="02040503050406030204" pitchFamily="18" charset="0"/>
                                      </a:rPr>
                                      <m:t>2</m:t>
                                    </m:r>
                                  </m:sub>
                                  <m:sup>
                                    <m:r>
                                      <a:rPr lang="zh-TW" altLang="en-US" sz="1800" kern="100">
                                        <a:effectLst/>
                                        <a:latin typeface="Cambria Math" panose="02040503050406030204" pitchFamily="18" charset="0"/>
                                      </a:rPr>
                                      <m:t>∗</m:t>
                                    </m:r>
                                  </m:sup>
                                </m:sSub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2460</m:t>
                                        </m:r>
                                      </m:e>
                                    </m:d>
                                  </m:e>
                                  <m:sup>
                                    <m:r>
                                      <a:rPr lang="zh-TW" sz="1800" kern="100">
                                        <a:effectLst/>
                                        <a:latin typeface="Cambria Math" panose="02040503050406030204" pitchFamily="18" charset="0"/>
                                      </a:rPr>
                                      <m:t>∓</m:t>
                                    </m:r>
                                  </m:sup>
                                </m:sSup>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28.90±7.2</m:t>
                                </m:r>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3035468685"/>
                      </a:ext>
                    </a:extLst>
                  </a:tr>
                  <a:tr h="282661">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acc>
                                      <m:accPr>
                                        <m:chr m:val="̅"/>
                                        <m:ctrlPr>
                                          <a:rPr lang="zh-TW" sz="1800" i="1" kern="100">
                                            <a:effectLst/>
                                            <a:latin typeface="Cambria Math" panose="02040503050406030204" pitchFamily="18" charset="0"/>
                                          </a:rPr>
                                        </m:ctrlPr>
                                      </m:accPr>
                                      <m:e>
                                        <m:r>
                                          <a:rPr lang="en-US" sz="1800" kern="100">
                                            <a:effectLst/>
                                            <a:latin typeface="Cambria Math" panose="02040503050406030204" pitchFamily="18" charset="0"/>
                                          </a:rPr>
                                          <m:t>𝐷</m:t>
                                        </m:r>
                                      </m:e>
                                    </m:acc>
                                  </m:e>
                                  <m:sup>
                                    <m:r>
                                      <a:rPr lang="en-US" sz="1800" kern="100">
                                        <a:effectLst/>
                                        <a:latin typeface="Cambria Math" panose="02040503050406030204" pitchFamily="18" charset="0"/>
                                      </a:rPr>
                                      <m:t>0</m:t>
                                    </m:r>
                                  </m:sup>
                                </m:sSup>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2750</m:t>
                                        </m:r>
                                      </m:e>
                                    </m:d>
                                  </m:e>
                                  <m:sup>
                                    <m:r>
                                      <a:rPr lang="en-US" sz="1800" kern="100">
                                        <a:effectLst/>
                                        <a:latin typeface="Cambria Math" panose="02040503050406030204" pitchFamily="18" charset="0"/>
                                      </a:rPr>
                                      <m:t>0</m:t>
                                    </m:r>
                                  </m:sup>
                                </m:sSup>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13.37±5.61</m:t>
                                </m:r>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2641042657"/>
                      </a:ext>
                    </a:extLst>
                  </a:tr>
                  <a:tr h="279877">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e>
                                  <m:sup>
                                    <m:r>
                                      <a:rPr lang="zh-TW" altLang="en-US" sz="1800" kern="100">
                                        <a:effectLst/>
                                        <a:latin typeface="Cambria Math" panose="02040503050406030204" pitchFamily="18" charset="0"/>
                                      </a:rPr>
                                      <m:t>∗</m:t>
                                    </m:r>
                                  </m:sup>
                                </m:s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2010</m:t>
                                        </m:r>
                                      </m:e>
                                    </m:d>
                                  </m:e>
                                  <m:sup>
                                    <m:r>
                                      <a:rPr lang="en-US" sz="1800" kern="100">
                                        <a:effectLst/>
                                        <a:latin typeface="Cambria Math" panose="02040503050406030204" pitchFamily="18" charset="0"/>
                                      </a:rPr>
                                      <m:t>±</m:t>
                                    </m:r>
                                  </m:sup>
                                </m:sSup>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e>
                                  <m:sup>
                                    <m:r>
                                      <a:rPr lang="zh-TW" altLang="en-US" sz="1800" kern="100">
                                        <a:effectLst/>
                                        <a:latin typeface="Cambria Math" panose="02040503050406030204" pitchFamily="18" charset="0"/>
                                      </a:rPr>
                                      <m:t>∗</m:t>
                                    </m:r>
                                  </m:sup>
                                </m:s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2010</m:t>
                                        </m:r>
                                      </m:e>
                                    </m:d>
                                  </m:e>
                                  <m:sup>
                                    <m:r>
                                      <a:rPr lang="en-US" sz="1800" kern="100">
                                        <a:effectLst/>
                                        <a:latin typeface="Cambria Math" panose="02040503050406030204" pitchFamily="18" charset="0"/>
                                      </a:rPr>
                                      <m:t>±</m:t>
                                    </m:r>
                                  </m:sup>
                                </m:sSup>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122±11.04</m:t>
                                </m:r>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4196120147"/>
                      </a:ext>
                    </a:extLst>
                  </a:tr>
                  <a:tr h="292259">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e>
                                  <m:sup>
                                    <m:r>
                                      <a:rPr lang="zh-TW" altLang="en-US" sz="1800" kern="100">
                                        <a:effectLst/>
                                        <a:latin typeface="Cambria Math" panose="02040503050406030204" pitchFamily="18" charset="0"/>
                                      </a:rPr>
                                      <m:t>∗</m:t>
                                    </m:r>
                                  </m:sup>
                                </m:s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2010</m:t>
                                        </m:r>
                                      </m:e>
                                    </m:d>
                                  </m:e>
                                  <m:sup>
                                    <m:r>
                                      <a:rPr lang="en-US" sz="1800" kern="100">
                                        <a:effectLst/>
                                        <a:latin typeface="Cambria Math" panose="02040503050406030204" pitchFamily="18" charset="0"/>
                                      </a:rPr>
                                      <m:t>±</m:t>
                                    </m:r>
                                  </m:sup>
                                </m:sSup>
                                <m:sSub>
                                  <m:sSubPr>
                                    <m:ctrlPr>
                                      <a:rPr lang="zh-TW" sz="1800" i="1" kern="100">
                                        <a:effectLst/>
                                        <a:latin typeface="Cambria Math" panose="02040503050406030204" pitchFamily="18" charset="0"/>
                                      </a:rPr>
                                    </m:ctrlPr>
                                  </m:sSubPr>
                                  <m:e>
                                    <m:r>
                                      <a:rPr lang="en-US" sz="1800" kern="100">
                                        <a:effectLst/>
                                        <a:latin typeface="Cambria Math" panose="02040503050406030204" pitchFamily="18" charset="0"/>
                                      </a:rPr>
                                      <m:t>𝐷</m:t>
                                    </m:r>
                                  </m:e>
                                  <m:sub>
                                    <m:r>
                                      <a:rPr lang="en-US" sz="1800" kern="100">
                                        <a:effectLst/>
                                        <a:latin typeface="Cambria Math" panose="02040503050406030204" pitchFamily="18" charset="0"/>
                                      </a:rPr>
                                      <m:t>1</m:t>
                                    </m:r>
                                  </m:sub>
                                </m:sSub>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2420</m:t>
                                        </m:r>
                                      </m:e>
                                    </m:d>
                                  </m:e>
                                  <m:sup>
                                    <m:r>
                                      <a:rPr lang="zh-TW" sz="1800" kern="100">
                                        <a:effectLst/>
                                        <a:latin typeface="Cambria Math" panose="02040503050406030204" pitchFamily="18" charset="0"/>
                                      </a:rPr>
                                      <m:t>∓</m:t>
                                    </m:r>
                                  </m:sup>
                                </m:sSup>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25.94±6.58</m:t>
                                </m:r>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2162735626"/>
                      </a:ext>
                    </a:extLst>
                  </a:tr>
                  <a:tr h="296001">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e>
                                  <m:sup>
                                    <m:r>
                                      <a:rPr lang="zh-TW" altLang="en-US" sz="1800" kern="100">
                                        <a:effectLst/>
                                        <a:latin typeface="Cambria Math" panose="02040503050406030204" pitchFamily="18" charset="0"/>
                                      </a:rPr>
                                      <m:t>∗</m:t>
                                    </m:r>
                                  </m:sup>
                                </m:s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2010</m:t>
                                        </m:r>
                                      </m:e>
                                    </m:d>
                                  </m:e>
                                  <m:sup>
                                    <m:r>
                                      <a:rPr lang="en-US" sz="1800" kern="100">
                                        <a:effectLst/>
                                        <a:latin typeface="Cambria Math" panose="02040503050406030204" pitchFamily="18" charset="0"/>
                                      </a:rPr>
                                      <m:t>±</m:t>
                                    </m:r>
                                  </m:sup>
                                </m:sSup>
                                <m:sSubSup>
                                  <m:sSubSupPr>
                                    <m:ctrlPr>
                                      <a:rPr lang="zh-TW" sz="1800" i="1" kern="100">
                                        <a:effectLst/>
                                        <a:latin typeface="Cambria Math" panose="02040503050406030204" pitchFamily="18" charset="0"/>
                                      </a:rPr>
                                    </m:ctrlPr>
                                  </m:sSubSupPr>
                                  <m:e>
                                    <m:r>
                                      <a:rPr lang="en-US" sz="1800" kern="100">
                                        <a:effectLst/>
                                        <a:latin typeface="Cambria Math" panose="02040503050406030204" pitchFamily="18" charset="0"/>
                                      </a:rPr>
                                      <m:t>𝐷</m:t>
                                    </m:r>
                                  </m:e>
                                  <m:sub>
                                    <m:r>
                                      <a:rPr lang="en-US" sz="1800" kern="100">
                                        <a:effectLst/>
                                        <a:latin typeface="Cambria Math" panose="02040503050406030204" pitchFamily="18" charset="0"/>
                                      </a:rPr>
                                      <m:t>2</m:t>
                                    </m:r>
                                  </m:sub>
                                  <m:sup>
                                    <m:r>
                                      <a:rPr lang="zh-TW" altLang="en-US" sz="1800" kern="100">
                                        <a:effectLst/>
                                        <a:latin typeface="Cambria Math" panose="02040503050406030204" pitchFamily="18" charset="0"/>
                                      </a:rPr>
                                      <m:t>∗</m:t>
                                    </m:r>
                                  </m:sup>
                                </m:sSub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2460</m:t>
                                        </m:r>
                                      </m:e>
                                    </m:d>
                                  </m:e>
                                  <m:sup>
                                    <m:r>
                                      <a:rPr lang="zh-TW" sz="1800" kern="100">
                                        <a:effectLst/>
                                        <a:latin typeface="Cambria Math" panose="02040503050406030204" pitchFamily="18" charset="0"/>
                                      </a:rPr>
                                      <m:t>∓</m:t>
                                    </m:r>
                                  </m:sup>
                                </m:sSup>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26.73±8.68</m:t>
                                </m:r>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2364560868"/>
                      </a:ext>
                    </a:extLst>
                  </a:tr>
                  <a:tr h="292259">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e>
                                  <m:sup>
                                    <m:r>
                                      <a:rPr lang="zh-TW" altLang="en-US" sz="1800" kern="100">
                                        <a:effectLst/>
                                        <a:latin typeface="Cambria Math" panose="02040503050406030204" pitchFamily="18" charset="0"/>
                                      </a:rPr>
                                      <m:t>∗</m:t>
                                    </m:r>
                                  </m:sup>
                                </m:s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2010</m:t>
                                        </m:r>
                                      </m:e>
                                    </m:d>
                                  </m:e>
                                  <m:sup>
                                    <m:r>
                                      <a:rPr lang="en-US" sz="1800" kern="100">
                                        <a:effectLst/>
                                        <a:latin typeface="Cambria Math" panose="02040503050406030204" pitchFamily="18" charset="0"/>
                                      </a:rPr>
                                      <m:t>±</m:t>
                                    </m:r>
                                  </m:sup>
                                </m:sSup>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2750</m:t>
                                        </m:r>
                                      </m:e>
                                    </m:d>
                                  </m:e>
                                  <m:sup>
                                    <m:r>
                                      <a:rPr lang="zh-TW" sz="1800" kern="100">
                                        <a:effectLst/>
                                        <a:latin typeface="Cambria Math" panose="02040503050406030204" pitchFamily="18" charset="0"/>
                                      </a:rPr>
                                      <m:t>∓</m:t>
                                    </m:r>
                                  </m:sup>
                                </m:sSup>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17.99±6.04</m:t>
                                </m:r>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3625688427"/>
                      </a:ext>
                    </a:extLst>
                  </a:tr>
                  <a:tr h="292259">
                    <a:tc>
                      <a:txBody>
                        <a:bodyPr/>
                        <a:lstStyle/>
                        <a:p>
                          <a:pPr algn="ctr">
                            <a:spcAft>
                              <a:spcPts val="0"/>
                            </a:spcAft>
                          </a:pP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Resonance</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state</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TW" sz="1800" b="0" i="1" kern="100" smtClean="0">
                                    <a:effectLst/>
                                    <a:latin typeface="Cambria Math" panose="02040503050406030204" pitchFamily="18" charset="0"/>
                                    <a:ea typeface="標楷體" panose="03000509000000000000" pitchFamily="65" charset="-120"/>
                                    <a:cs typeface="Times New Roman" panose="02020603050405020304" pitchFamily="18" charset="0"/>
                                  </a:rPr>
                                  <m:t>246.89±38.04</m:t>
                                </m:r>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4020887018"/>
                      </a:ext>
                    </a:extLst>
                  </a:tr>
                  <a:tr h="276421">
                    <a:tc>
                      <a:txBody>
                        <a:bodyPr/>
                        <a:lstStyle/>
                        <a:p>
                          <a:pPr algn="ctr">
                            <a:spcAft>
                              <a:spcPts val="0"/>
                            </a:spcAft>
                          </a:pPr>
                          <a:r>
                            <a:rPr lang="en-US" altLang="zh-TW" sz="1800" kern="100" dirty="0" smtClean="0">
                              <a:effectLst/>
                              <a:latin typeface="+mn-lt"/>
                              <a:ea typeface="+mn-ea"/>
                              <a:cs typeface="+mn-cs"/>
                            </a:rPr>
                            <a:t>Non-Resonance</a:t>
                          </a:r>
                          <a:r>
                            <a:rPr lang="en-US" altLang="zh-TW" sz="1800" kern="100" baseline="0" dirty="0" smtClean="0">
                              <a:effectLst/>
                              <a:latin typeface="+mn-lt"/>
                              <a:ea typeface="+mn-ea"/>
                              <a:cs typeface="+mn-cs"/>
                            </a:rPr>
                            <a:t> state</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224.11±29.53</m:t>
                                </m:r>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1907429953"/>
                      </a:ext>
                    </a:extLst>
                  </a:tr>
                </a:tbl>
              </a:graphicData>
            </a:graphic>
          </p:graphicFrame>
        </mc:Choice>
        <mc:Fallback xmlns="">
          <p:graphicFrame>
            <p:nvGraphicFramePr>
              <p:cNvPr id="17" name="表格 16"/>
              <p:cNvGraphicFramePr>
                <a:graphicFrameLocks noGrp="1"/>
              </p:cNvGraphicFramePr>
              <p:nvPr>
                <p:extLst>
                  <p:ext uri="{D42A27DB-BD31-4B8C-83A1-F6EECF244321}">
                    <p14:modId xmlns:p14="http://schemas.microsoft.com/office/powerpoint/2010/main" val="1675405491"/>
                  </p:ext>
                </p:extLst>
              </p:nvPr>
            </p:nvGraphicFramePr>
            <p:xfrm>
              <a:off x="7616360" y="2962608"/>
              <a:ext cx="4348837" cy="3143241"/>
            </p:xfrm>
            <a:graphic>
              <a:graphicData uri="http://schemas.openxmlformats.org/drawingml/2006/table">
                <a:tbl>
                  <a:tblPr firstRow="1" firstCol="1" bandRow="1">
                    <a:tableStyleId>{5C22544A-7EE6-4342-B048-85BDC9FD1C3A}</a:tableStyleId>
                  </a:tblPr>
                  <a:tblGrid>
                    <a:gridCol w="2510827">
                      <a:extLst>
                        <a:ext uri="{9D8B030D-6E8A-4147-A177-3AD203B41FA5}">
                          <a16:colId xmlns:a16="http://schemas.microsoft.com/office/drawing/2014/main" val="2989922553"/>
                        </a:ext>
                      </a:extLst>
                    </a:gridCol>
                    <a:gridCol w="1838010">
                      <a:extLst>
                        <a:ext uri="{9D8B030D-6E8A-4147-A177-3AD203B41FA5}">
                          <a16:colId xmlns:a16="http://schemas.microsoft.com/office/drawing/2014/main" val="3872770346"/>
                        </a:ext>
                      </a:extLst>
                    </a:gridCol>
                  </a:tblGrid>
                  <a:tr h="276421">
                    <a:tc>
                      <a:txBody>
                        <a:bodyPr/>
                        <a:lstStyle/>
                        <a:p>
                          <a:pPr>
                            <a:spcAft>
                              <a:spcPts val="0"/>
                            </a:spcAft>
                          </a:pPr>
                          <a:r>
                            <a:rPr lang="en-US" altLang="zh-TW" sz="1800" kern="100" dirty="0" smtClean="0">
                              <a:effectLst/>
                              <a:latin typeface="+mn-lt"/>
                              <a:ea typeface="+mn-ea"/>
                              <a:cs typeface="+mn-cs"/>
                            </a:rPr>
                            <a:t>Type</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pPr>
                            <a:spcAft>
                              <a:spcPts val="0"/>
                            </a:spcAft>
                          </a:pPr>
                          <a:r>
                            <a:rPr lang="en-US" altLang="zh-TW" sz="1800" kern="100" dirty="0" smtClean="0">
                              <a:effectLst/>
                              <a:latin typeface="+mn-lt"/>
                              <a:ea typeface="+mn-ea"/>
                              <a:cs typeface="+mn-cs"/>
                            </a:rPr>
                            <a:t>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extLst>
                      <a:ext uri="{0D108BD9-81ED-4DB2-BD59-A6C34878D82A}">
                        <a16:rowId xmlns:a16="http://schemas.microsoft.com/office/drawing/2014/main" val="1226529313"/>
                      </a:ext>
                    </a:extLst>
                  </a:tr>
                  <a:tr h="276421">
                    <a:tc>
                      <a:txBody>
                        <a:bodyPr/>
                        <a:lstStyle/>
                        <a:p>
                          <a:pPr>
                            <a:spcAft>
                              <a:spcPts val="0"/>
                            </a:spcAft>
                          </a:pPr>
                          <a:r>
                            <a:rPr lang="en-US" altLang="zh-TW" sz="1800" kern="100" dirty="0" smtClean="0">
                              <a:effectLst/>
                              <a:latin typeface="+mn-lt"/>
                              <a:ea typeface="+mn-ea"/>
                              <a:cs typeface="+mn-cs"/>
                            </a:rPr>
                            <a:t>Total</a:t>
                          </a:r>
                          <a:r>
                            <a:rPr lang="en-US" altLang="zh-TW" sz="1800" kern="100" baseline="0" dirty="0" smtClean="0">
                              <a:effectLst/>
                              <a:latin typeface="+mn-lt"/>
                              <a:ea typeface="+mn-ea"/>
                              <a:cs typeface="+mn-cs"/>
                            </a:rPr>
                            <a:t> 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endParaRPr lang="zh-TW"/>
                        </a:p>
                      </a:txBody>
                      <a:tcPr marL="103658" marR="103658" marT="0" marB="0">
                        <a:blipFill>
                          <a:blip r:embed="rId14"/>
                          <a:stretch>
                            <a:fillRect l="-136755" t="-123913" r="-1325" b="-976087"/>
                          </a:stretch>
                        </a:blipFill>
                      </a:tcPr>
                    </a:tc>
                    <a:extLst>
                      <a:ext uri="{0D108BD9-81ED-4DB2-BD59-A6C34878D82A}">
                        <a16:rowId xmlns:a16="http://schemas.microsoft.com/office/drawing/2014/main" val="2369276685"/>
                      </a:ext>
                    </a:extLst>
                  </a:tr>
                  <a:tr h="282661">
                    <a:tc>
                      <a:txBody>
                        <a:bodyPr/>
                        <a:lstStyle/>
                        <a:p>
                          <a:endParaRPr lang="zh-TW"/>
                        </a:p>
                      </a:txBody>
                      <a:tcPr marL="103658" marR="103658" marT="0" marB="0">
                        <a:blipFill>
                          <a:blip r:embed="rId14"/>
                          <a:stretch>
                            <a:fillRect l="-243" t="-223913" r="-74272" b="-876087"/>
                          </a:stretch>
                        </a:blipFill>
                      </a:tcPr>
                    </a:tc>
                    <a:tc>
                      <a:txBody>
                        <a:bodyPr/>
                        <a:lstStyle/>
                        <a:p>
                          <a:endParaRPr lang="zh-TW"/>
                        </a:p>
                      </a:txBody>
                      <a:tcPr marL="103658" marR="103658" marT="0" marB="0">
                        <a:blipFill>
                          <a:blip r:embed="rId14"/>
                          <a:stretch>
                            <a:fillRect l="-136755" t="-223913" r="-1325" b="-876087"/>
                          </a:stretch>
                        </a:blipFill>
                      </a:tcPr>
                    </a:tc>
                    <a:extLst>
                      <a:ext uri="{0D108BD9-81ED-4DB2-BD59-A6C34878D82A}">
                        <a16:rowId xmlns:a16="http://schemas.microsoft.com/office/drawing/2014/main" val="198854156"/>
                      </a:ext>
                    </a:extLst>
                  </a:tr>
                  <a:tr h="296001">
                    <a:tc>
                      <a:txBody>
                        <a:bodyPr/>
                        <a:lstStyle/>
                        <a:p>
                          <a:endParaRPr lang="zh-TW"/>
                        </a:p>
                      </a:txBody>
                      <a:tcPr marL="103658" marR="103658" marT="0" marB="0">
                        <a:blipFill>
                          <a:blip r:embed="rId14"/>
                          <a:stretch>
                            <a:fillRect l="-243" t="-304082" r="-74272" b="-722449"/>
                          </a:stretch>
                        </a:blipFill>
                      </a:tcPr>
                    </a:tc>
                    <a:tc>
                      <a:txBody>
                        <a:bodyPr/>
                        <a:lstStyle/>
                        <a:p>
                          <a:endParaRPr lang="zh-TW"/>
                        </a:p>
                      </a:txBody>
                      <a:tcPr marL="103658" marR="103658" marT="0" marB="0">
                        <a:blipFill>
                          <a:blip r:embed="rId14"/>
                          <a:stretch>
                            <a:fillRect l="-136755" t="-304082" r="-1325" b="-722449"/>
                          </a:stretch>
                        </a:blipFill>
                      </a:tcPr>
                    </a:tc>
                    <a:extLst>
                      <a:ext uri="{0D108BD9-81ED-4DB2-BD59-A6C34878D82A}">
                        <a16:rowId xmlns:a16="http://schemas.microsoft.com/office/drawing/2014/main" val="3035468685"/>
                      </a:ext>
                    </a:extLst>
                  </a:tr>
                  <a:tr h="282661">
                    <a:tc>
                      <a:txBody>
                        <a:bodyPr/>
                        <a:lstStyle/>
                        <a:p>
                          <a:endParaRPr lang="zh-TW"/>
                        </a:p>
                      </a:txBody>
                      <a:tcPr marL="103658" marR="103658" marT="0" marB="0">
                        <a:blipFill>
                          <a:blip r:embed="rId14"/>
                          <a:stretch>
                            <a:fillRect l="-243" t="-421277" r="-74272" b="-653191"/>
                          </a:stretch>
                        </a:blipFill>
                      </a:tcPr>
                    </a:tc>
                    <a:tc>
                      <a:txBody>
                        <a:bodyPr/>
                        <a:lstStyle/>
                        <a:p>
                          <a:endParaRPr lang="zh-TW"/>
                        </a:p>
                      </a:txBody>
                      <a:tcPr marL="103658" marR="103658" marT="0" marB="0">
                        <a:blipFill>
                          <a:blip r:embed="rId14"/>
                          <a:stretch>
                            <a:fillRect l="-136755" t="-421277" r="-1325" b="-653191"/>
                          </a:stretch>
                        </a:blipFill>
                      </a:tcPr>
                    </a:tc>
                    <a:extLst>
                      <a:ext uri="{0D108BD9-81ED-4DB2-BD59-A6C34878D82A}">
                        <a16:rowId xmlns:a16="http://schemas.microsoft.com/office/drawing/2014/main" val="2641042657"/>
                      </a:ext>
                    </a:extLst>
                  </a:tr>
                  <a:tr h="279877">
                    <a:tc>
                      <a:txBody>
                        <a:bodyPr/>
                        <a:lstStyle/>
                        <a:p>
                          <a:endParaRPr lang="zh-TW"/>
                        </a:p>
                      </a:txBody>
                      <a:tcPr marL="103658" marR="103658" marT="0" marB="0">
                        <a:blipFill>
                          <a:blip r:embed="rId14"/>
                          <a:stretch>
                            <a:fillRect l="-243" t="-532609" r="-74272" b="-567391"/>
                          </a:stretch>
                        </a:blipFill>
                      </a:tcPr>
                    </a:tc>
                    <a:tc>
                      <a:txBody>
                        <a:bodyPr/>
                        <a:lstStyle/>
                        <a:p>
                          <a:endParaRPr lang="zh-TW"/>
                        </a:p>
                      </a:txBody>
                      <a:tcPr marL="103658" marR="103658" marT="0" marB="0">
                        <a:blipFill>
                          <a:blip r:embed="rId14"/>
                          <a:stretch>
                            <a:fillRect l="-136755" t="-532609" r="-1325" b="-567391"/>
                          </a:stretch>
                        </a:blipFill>
                      </a:tcPr>
                    </a:tc>
                    <a:extLst>
                      <a:ext uri="{0D108BD9-81ED-4DB2-BD59-A6C34878D82A}">
                        <a16:rowId xmlns:a16="http://schemas.microsoft.com/office/drawing/2014/main" val="4196120147"/>
                      </a:ext>
                    </a:extLst>
                  </a:tr>
                  <a:tr h="292259">
                    <a:tc>
                      <a:txBody>
                        <a:bodyPr/>
                        <a:lstStyle/>
                        <a:p>
                          <a:endParaRPr lang="zh-TW"/>
                        </a:p>
                      </a:txBody>
                      <a:tcPr marL="103658" marR="103658" marT="0" marB="0">
                        <a:blipFill>
                          <a:blip r:embed="rId14"/>
                          <a:stretch>
                            <a:fillRect l="-243" t="-606250" r="-74272" b="-443750"/>
                          </a:stretch>
                        </a:blipFill>
                      </a:tcPr>
                    </a:tc>
                    <a:tc>
                      <a:txBody>
                        <a:bodyPr/>
                        <a:lstStyle/>
                        <a:p>
                          <a:endParaRPr lang="zh-TW"/>
                        </a:p>
                      </a:txBody>
                      <a:tcPr marL="103658" marR="103658" marT="0" marB="0">
                        <a:blipFill>
                          <a:blip r:embed="rId14"/>
                          <a:stretch>
                            <a:fillRect l="-136755" t="-606250" r="-1325" b="-443750"/>
                          </a:stretch>
                        </a:blipFill>
                      </a:tcPr>
                    </a:tc>
                    <a:extLst>
                      <a:ext uri="{0D108BD9-81ED-4DB2-BD59-A6C34878D82A}">
                        <a16:rowId xmlns:a16="http://schemas.microsoft.com/office/drawing/2014/main" val="2162735626"/>
                      </a:ext>
                    </a:extLst>
                  </a:tr>
                  <a:tr h="296001">
                    <a:tc>
                      <a:txBody>
                        <a:bodyPr/>
                        <a:lstStyle/>
                        <a:p>
                          <a:endParaRPr lang="zh-TW"/>
                        </a:p>
                      </a:txBody>
                      <a:tcPr marL="103658" marR="103658" marT="0" marB="0">
                        <a:blipFill>
                          <a:blip r:embed="rId14"/>
                          <a:stretch>
                            <a:fillRect l="-243" t="-706250" r="-74272" b="-343750"/>
                          </a:stretch>
                        </a:blipFill>
                      </a:tcPr>
                    </a:tc>
                    <a:tc>
                      <a:txBody>
                        <a:bodyPr/>
                        <a:lstStyle/>
                        <a:p>
                          <a:endParaRPr lang="zh-TW"/>
                        </a:p>
                      </a:txBody>
                      <a:tcPr marL="103658" marR="103658" marT="0" marB="0">
                        <a:blipFill>
                          <a:blip r:embed="rId14"/>
                          <a:stretch>
                            <a:fillRect l="-136755" t="-706250" r="-1325" b="-343750"/>
                          </a:stretch>
                        </a:blipFill>
                      </a:tcPr>
                    </a:tc>
                    <a:extLst>
                      <a:ext uri="{0D108BD9-81ED-4DB2-BD59-A6C34878D82A}">
                        <a16:rowId xmlns:a16="http://schemas.microsoft.com/office/drawing/2014/main" val="2364560868"/>
                      </a:ext>
                    </a:extLst>
                  </a:tr>
                  <a:tr h="292259">
                    <a:tc>
                      <a:txBody>
                        <a:bodyPr/>
                        <a:lstStyle/>
                        <a:p>
                          <a:endParaRPr lang="zh-TW"/>
                        </a:p>
                      </a:txBody>
                      <a:tcPr marL="103658" marR="103658" marT="0" marB="0">
                        <a:blipFill>
                          <a:blip r:embed="rId14"/>
                          <a:stretch>
                            <a:fillRect l="-243" t="-806250" r="-74272" b="-243750"/>
                          </a:stretch>
                        </a:blipFill>
                      </a:tcPr>
                    </a:tc>
                    <a:tc>
                      <a:txBody>
                        <a:bodyPr/>
                        <a:lstStyle/>
                        <a:p>
                          <a:endParaRPr lang="zh-TW"/>
                        </a:p>
                      </a:txBody>
                      <a:tcPr marL="103658" marR="103658" marT="0" marB="0">
                        <a:blipFill>
                          <a:blip r:embed="rId14"/>
                          <a:stretch>
                            <a:fillRect l="-136755" t="-806250" r="-1325" b="-243750"/>
                          </a:stretch>
                        </a:blipFill>
                      </a:tcPr>
                    </a:tc>
                    <a:extLst>
                      <a:ext uri="{0D108BD9-81ED-4DB2-BD59-A6C34878D82A}">
                        <a16:rowId xmlns:a16="http://schemas.microsoft.com/office/drawing/2014/main" val="3625688427"/>
                      </a:ext>
                    </a:extLst>
                  </a:tr>
                  <a:tr h="292259">
                    <a:tc>
                      <a:txBody>
                        <a:bodyPr/>
                        <a:lstStyle/>
                        <a:p>
                          <a:pPr algn="ctr">
                            <a:spcAft>
                              <a:spcPts val="0"/>
                            </a:spcAft>
                          </a:pP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Resonance</a:t>
                          </a:r>
                          <a:r>
                            <a:rPr lang="en-US" altLang="zh-TW" sz="1800" kern="100" baseline="0" dirty="0" smtClean="0">
                              <a:effectLst/>
                              <a:latin typeface="Times New Roman" panose="02020603050405020304" pitchFamily="18" charset="0"/>
                              <a:ea typeface="標楷體" panose="03000509000000000000" pitchFamily="65" charset="-120"/>
                              <a:cs typeface="Times New Roman" panose="02020603050405020304" pitchFamily="18" charset="0"/>
                            </a:rPr>
                            <a:t> state</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endParaRPr lang="zh-TW"/>
                        </a:p>
                      </a:txBody>
                      <a:tcPr marL="103658" marR="103658" marT="0" marB="0">
                        <a:blipFill>
                          <a:blip r:embed="rId14"/>
                          <a:stretch>
                            <a:fillRect l="-136755" t="-887755" r="-1325" b="-138776"/>
                          </a:stretch>
                        </a:blipFill>
                      </a:tcPr>
                    </a:tc>
                    <a:extLst>
                      <a:ext uri="{0D108BD9-81ED-4DB2-BD59-A6C34878D82A}">
                        <a16:rowId xmlns:a16="http://schemas.microsoft.com/office/drawing/2014/main" val="4020887018"/>
                      </a:ext>
                    </a:extLst>
                  </a:tr>
                  <a:tr h="276421">
                    <a:tc>
                      <a:txBody>
                        <a:bodyPr/>
                        <a:lstStyle/>
                        <a:p>
                          <a:pPr algn="ctr">
                            <a:spcAft>
                              <a:spcPts val="0"/>
                            </a:spcAft>
                          </a:pPr>
                          <a:r>
                            <a:rPr lang="en-US" altLang="zh-TW" sz="1800" kern="100" dirty="0" smtClean="0">
                              <a:effectLst/>
                              <a:latin typeface="+mn-lt"/>
                              <a:ea typeface="+mn-ea"/>
                              <a:cs typeface="+mn-cs"/>
                            </a:rPr>
                            <a:t>Non-Resonance</a:t>
                          </a:r>
                          <a:r>
                            <a:rPr lang="en-US" altLang="zh-TW" sz="1800" kern="100" baseline="0" dirty="0" smtClean="0">
                              <a:effectLst/>
                              <a:latin typeface="+mn-lt"/>
                              <a:ea typeface="+mn-ea"/>
                              <a:cs typeface="+mn-cs"/>
                            </a:rPr>
                            <a:t> state</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3658" marR="103658" marT="0" marB="0"/>
                    </a:tc>
                    <a:tc>
                      <a:txBody>
                        <a:bodyPr/>
                        <a:lstStyle/>
                        <a:p>
                          <a:endParaRPr lang="zh-TW"/>
                        </a:p>
                      </a:txBody>
                      <a:tcPr marL="103658" marR="103658" marT="0" marB="0">
                        <a:blipFill>
                          <a:blip r:embed="rId14"/>
                          <a:stretch>
                            <a:fillRect l="-136755" t="-1075556" r="-1325" b="-51111"/>
                          </a:stretch>
                        </a:blipFill>
                      </a:tcPr>
                    </a:tc>
                    <a:extLst>
                      <a:ext uri="{0D108BD9-81ED-4DB2-BD59-A6C34878D82A}">
                        <a16:rowId xmlns:a16="http://schemas.microsoft.com/office/drawing/2014/main" val="1907429953"/>
                      </a:ext>
                    </a:extLst>
                  </a:tr>
                </a:tbl>
              </a:graphicData>
            </a:graphic>
          </p:graphicFrame>
        </mc:Fallback>
      </mc:AlternateContent>
      <p:sp>
        <p:nvSpPr>
          <p:cNvPr id="18" name="矩形 17">
            <a:hlinkClick r:id="" action="ppaction://noaction"/>
          </p:cNvPr>
          <p:cNvSpPr/>
          <p:nvPr/>
        </p:nvSpPr>
        <p:spPr>
          <a:xfrm>
            <a:off x="11741794" y="1504373"/>
            <a:ext cx="453970" cy="369332"/>
          </a:xfrm>
          <a:prstGeom prst="rect">
            <a:avLst/>
          </a:prstGeom>
        </p:spPr>
        <p:txBody>
          <a:bodyPr wrap="none">
            <a:spAutoFit/>
          </a:bodyPr>
          <a:lstStyle/>
          <a:p>
            <a:r>
              <a:rPr lang="en-US" altLang="zh-TW" dirty="0"/>
              <a:t>[5]</a:t>
            </a:r>
            <a:endParaRPr lang="zh-TW" altLang="en-US" dirty="0"/>
          </a:p>
        </p:txBody>
      </p:sp>
      <mc:AlternateContent xmlns:mc="http://schemas.openxmlformats.org/markup-compatibility/2006">
        <mc:Choice xmlns:a14="http://schemas.microsoft.com/office/drawing/2010/main" Requires="a14">
          <p:sp>
            <p:nvSpPr>
              <p:cNvPr id="2" name="標題 1"/>
              <p:cNvSpPr>
                <a:spLocks noGrp="1"/>
              </p:cNvSpPr>
              <p:nvPr>
                <p:ph type="title"/>
              </p:nvPr>
            </p:nvSpPr>
            <p:spPr>
              <a:xfrm>
                <a:off x="2592924" y="624110"/>
                <a:ext cx="8911687" cy="1280890"/>
              </a:xfrm>
            </p:spPr>
            <p:txBody>
              <a:bodyPr>
                <a:normAutofit/>
              </a:bodyPr>
              <a:lstStyle/>
              <a:p>
                <a:r>
                  <a:rPr lang="en-US" altLang="zh-TW" b="1" dirty="0" smtClean="0">
                    <a:effectLst>
                      <a:outerShdw blurRad="38100" dist="38100" dir="2700000" algn="tl">
                        <a:srgbClr val="000000">
                          <a:alpha val="43137"/>
                        </a:srgbClr>
                      </a:outerShdw>
                    </a:effectLst>
                  </a:rPr>
                  <a:t>Identify resonance from </a:t>
                </a:r>
                <a14:m>
                  <m:oMath xmlns:m="http://schemas.openxmlformats.org/officeDocument/2006/math">
                    <m:sSub>
                      <m:sSubPr>
                        <m:ctrlPr>
                          <a:rPr lang="en-US" altLang="zh-TW" b="1" i="1" smtClean="0">
                            <a:effectLst>
                              <a:outerShdw blurRad="38100" dist="38100" dir="2700000" algn="tl">
                                <a:srgbClr val="000000">
                                  <a:alpha val="43137"/>
                                </a:srgbClr>
                              </a:outerShdw>
                            </a:effectLst>
                            <a:latin typeface="Cambria Math" panose="02040503050406030204" pitchFamily="18" charset="0"/>
                          </a:rPr>
                        </m:ctrlPr>
                      </m:sSubPr>
                      <m:e>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𝒆</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𝒆</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r>
                          <a:rPr lang="en-US" altLang="zh-TW" b="1" i="1" smtClean="0">
                            <a:effectLst>
                              <a:outerShdw blurRad="38100" dist="38100" dir="2700000" algn="tl">
                                <a:srgbClr val="000000">
                                  <a:alpha val="43137"/>
                                </a:srgbClr>
                              </a:outerShdw>
                            </a:effectLst>
                            <a:latin typeface="Cambria Math" panose="02040503050406030204" pitchFamily="18" charset="0"/>
                          </a:rPr>
                          <m:t>→</m:t>
                        </m:r>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𝑫</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𝑫</m:t>
                            </m:r>
                          </m:e>
                          <m:sup>
                            <m:r>
                              <a:rPr lang="en-US" altLang="zh-TW" b="1" i="1" smtClean="0">
                                <a:effectLst>
                                  <a:outerShdw blurRad="38100" dist="38100" dir="2700000" algn="tl">
                                    <a:srgbClr val="000000">
                                      <a:alpha val="43137"/>
                                    </a:srgbClr>
                                  </a:outerShdw>
                                </a:effectLst>
                                <a:latin typeface="Cambria Math" panose="02040503050406030204" pitchFamily="18" charset="0"/>
                              </a:rPr>
                              <m:t>𝟎</m:t>
                            </m:r>
                          </m:sup>
                        </m:sSup>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𝝅</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e>
                      <m:sub>
                        <m:r>
                          <a:rPr lang="en-US" altLang="zh-TW" b="1" i="1" smtClean="0">
                            <a:effectLst>
                              <a:outerShdw blurRad="38100" dist="38100" dir="2700000" algn="tl">
                                <a:srgbClr val="000000">
                                  <a:alpha val="43137"/>
                                </a:srgbClr>
                              </a:outerShdw>
                            </a:effectLst>
                            <a:latin typeface="Cambria Math" panose="02040503050406030204" pitchFamily="18" charset="0"/>
                          </a:rPr>
                          <m:t>.</m:t>
                        </m:r>
                        <m:r>
                          <a:rPr lang="en-US" altLang="zh-TW" b="1" i="1" smtClean="0">
                            <a:effectLst>
                              <a:outerShdw blurRad="38100" dist="38100" dir="2700000" algn="tl">
                                <a:srgbClr val="000000">
                                  <a:alpha val="43137"/>
                                </a:srgbClr>
                              </a:outerShdw>
                            </a:effectLst>
                            <a:latin typeface="Cambria Math" panose="02040503050406030204" pitchFamily="18" charset="0"/>
                          </a:rPr>
                          <m:t>𝒄𝒄</m:t>
                        </m:r>
                      </m:sub>
                    </m:sSub>
                  </m:oMath>
                </a14:m>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production</a:t>
                </a:r>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xfrm>
                <a:off x="2592924" y="624110"/>
                <a:ext cx="8911687" cy="1280890"/>
              </a:xfrm>
              <a:blipFill>
                <a:blip r:embed="rId15"/>
                <a:stretch>
                  <a:fillRect l="-2120" t="-8057" b="-14692"/>
                </a:stretch>
              </a:blipFill>
            </p:spPr>
            <p:txBody>
              <a:bodyPr/>
              <a:lstStyle/>
              <a:p>
                <a:r>
                  <a:rPr lang="zh-TW" altLang="en-US">
                    <a:noFill/>
                  </a:rPr>
                  <a:t> </a:t>
                </a:r>
              </a:p>
            </p:txBody>
          </p:sp>
        </mc:Fallback>
      </mc:AlternateContent>
      <p:sp>
        <p:nvSpPr>
          <p:cNvPr id="19" name="投影片編號版面配置區 18"/>
          <p:cNvSpPr>
            <a:spLocks noGrp="1"/>
          </p:cNvSpPr>
          <p:nvPr>
            <p:ph type="sldNum" sz="quarter" idx="12"/>
          </p:nvPr>
        </p:nvSpPr>
        <p:spPr/>
        <p:txBody>
          <a:bodyPr/>
          <a:lstStyle/>
          <a:p>
            <a:fld id="{3DF4B1FC-4239-425F-9CFB-D9D7D48FC1CA}" type="slidenum">
              <a:rPr lang="zh-TW" altLang="en-US" smtClean="0"/>
              <a:t>11</a:t>
            </a:fld>
            <a:endParaRPr lang="zh-TW" altLang="en-US"/>
          </a:p>
        </p:txBody>
      </p:sp>
    </p:spTree>
    <p:extLst>
      <p:ext uri="{BB962C8B-B14F-4D97-AF65-F5344CB8AC3E}">
        <p14:creationId xmlns:p14="http://schemas.microsoft.com/office/powerpoint/2010/main" val="262245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DsD0pi_efficiency_3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2086" y="1815747"/>
            <a:ext cx="3131983" cy="2700092"/>
          </a:xfrm>
          <a:prstGeom prst="rect">
            <a:avLst/>
          </a:prstGeom>
          <a:noFill/>
          <a:ln>
            <a:noFill/>
          </a:ln>
        </p:spPr>
      </p:pic>
      <mc:AlternateContent xmlns:mc="http://schemas.openxmlformats.org/markup-compatibility/2006" xmlns:a14="http://schemas.microsoft.com/office/drawing/2010/main">
        <mc:Choice Requires="a14">
          <p:sp>
            <p:nvSpPr>
              <p:cNvPr id="7" name="矩形 6"/>
              <p:cNvSpPr/>
              <p:nvPr/>
            </p:nvSpPr>
            <p:spPr>
              <a:xfrm>
                <a:off x="8843696" y="1531502"/>
                <a:ext cx="3248761" cy="406971"/>
              </a:xfrm>
              <a:prstGeom prst="rect">
                <a:avLst/>
              </a:prstGeom>
              <a:solidFill>
                <a:srgbClr val="FFC000"/>
              </a:solidFill>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n-US" altLang="zh-TW" i="1" smtClean="0">
                              <a:latin typeface="Cambria Math" panose="02040503050406030204" pitchFamily="18" charset="0"/>
                            </a:rPr>
                          </m:ctrlPr>
                        </m:fPr>
                        <m:num>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i="1">
                                  <a:latin typeface="Cambria Math" panose="02040503050406030204" pitchFamily="18" charset="0"/>
                                </a:rPr>
                                <m:t>𝜀</m:t>
                              </m:r>
                            </m:e>
                            <m:sub>
                              <m:sSub>
                                <m:sSubPr>
                                  <m:ctrlPr>
                                    <a:rPr lang="en-US" altLang="zh-TW" i="1">
                                      <a:latin typeface="Cambria Math" panose="02040503050406030204" pitchFamily="18" charset="0"/>
                                    </a:rPr>
                                  </m:ctrlPr>
                                </m:sSubPr>
                                <m:e>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e>
                                <m:sub>
                                  <m:r>
                                    <a:rPr lang="en-US" altLang="zh-TW" i="1">
                                      <a:latin typeface="Cambria Math" panose="02040503050406030204" pitchFamily="18" charset="0"/>
                                    </a:rPr>
                                    <m:t>.</m:t>
                                  </m:r>
                                  <m:r>
                                    <a:rPr lang="en-US" altLang="zh-TW" i="1">
                                      <a:latin typeface="Cambria Math" panose="02040503050406030204" pitchFamily="18" charset="0"/>
                                    </a:rPr>
                                    <m:t>𝑐𝑐</m:t>
                                  </m:r>
                                </m:sub>
                              </m:sSub>
                            </m:sub>
                          </m:sSub>
                        </m:num>
                        <m:den>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𝑝</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ub>
                          </m:sSub>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𝑝</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ub>
                          </m:sSub>
                        </m:den>
                      </m:f>
                    </m:oMath>
                  </m:oMathPara>
                </a14:m>
                <a:endParaRPr lang="zh-TW" altLang="en-US" dirty="0"/>
              </a:p>
            </p:txBody>
          </p:sp>
        </mc:Choice>
        <mc:Fallback xmlns="">
          <p:sp>
            <p:nvSpPr>
              <p:cNvPr id="7" name="矩形 6"/>
              <p:cNvSpPr>
                <a:spLocks noRot="1" noChangeAspect="1" noMove="1" noResize="1" noEditPoints="1" noAdjustHandles="1" noChangeArrowheads="1" noChangeShapeType="1" noTextEdit="1"/>
              </p:cNvSpPr>
              <p:nvPr/>
            </p:nvSpPr>
            <p:spPr>
              <a:xfrm>
                <a:off x="8843696" y="1531502"/>
                <a:ext cx="3248761" cy="406971"/>
              </a:xfrm>
              <a:prstGeom prst="rect">
                <a:avLst/>
              </a:prstGeom>
              <a:blipFill>
                <a:blip r:embed="rId3"/>
                <a:stretch>
                  <a:fillRect t="-104478" b="-15223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Non-resonance cross section </a:t>
                </a:r>
                <a:r>
                  <a:rPr lang="en-US" altLang="zh-TW" b="1" dirty="0" smtClean="0">
                    <a:effectLst>
                      <a:outerShdw blurRad="38100" dist="38100" dir="2700000" algn="tl">
                        <a:srgbClr val="000000">
                          <a:alpha val="43137"/>
                        </a:srgbClr>
                      </a:outerShdw>
                    </a:effectLst>
                  </a:rPr>
                  <a:t>analysis</a:t>
                </a:r>
                <a:br>
                  <a:rPr lang="en-US" altLang="zh-TW" b="1" dirty="0" smtClean="0">
                    <a:effectLst>
                      <a:outerShdw blurRad="38100" dist="38100" dir="2700000" algn="tl">
                        <a:srgbClr val="000000">
                          <a:alpha val="43137"/>
                        </a:srgbClr>
                      </a:outerShdw>
                    </a:effectLst>
                  </a:rPr>
                </a:br>
                <a:r>
                  <a:rPr lang="en-US" altLang="zh-TW" b="1" dirty="0">
                    <a:effectLst>
                      <a:outerShdw blurRad="38100" dist="38100" dir="2700000" algn="tl">
                        <a:srgbClr val="000000">
                          <a:alpha val="43137"/>
                        </a:srgbClr>
                      </a:outerShdw>
                    </a:effectLst>
                  </a:rPr>
                  <a:t>	</a:t>
                </a:r>
                <a14:m>
                  <m:oMath xmlns:m="http://schemas.openxmlformats.org/officeDocument/2006/math">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r>
                      <a:rPr lang="en-US" altLang="zh-TW" b="1" i="1">
                        <a:effectLst>
                          <a:outerShdw blurRad="38100" dist="38100" dir="2700000" algn="tl">
                            <a:srgbClr val="000000">
                              <a:alpha val="43137"/>
                            </a:srgbClr>
                          </a:outerShdw>
                        </a:effectLst>
                        <a:latin typeface="Cambria Math" panose="02040503050406030204" pitchFamily="18" charset="0"/>
                      </a:rPr>
                      <m:t>→</m:t>
                    </m:r>
                    <m:sSub>
                      <m:sSubPr>
                        <m:ctrlPr>
                          <a:rPr lang="en-US" altLang="zh-TW" b="1" i="1">
                            <a:effectLst>
                              <a:outerShdw blurRad="38100" dist="38100" dir="2700000" algn="tl">
                                <a:srgbClr val="000000">
                                  <a:alpha val="43137"/>
                                </a:srgbClr>
                              </a:outerShdw>
                            </a:effectLst>
                            <a:latin typeface="Cambria Math" panose="02040503050406030204" pitchFamily="18" charset="0"/>
                          </a:rPr>
                        </m:ctrlPr>
                      </m:sSubPr>
                      <m:e>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e>
                      <m:sub>
                        <m:r>
                          <a:rPr lang="en-US" altLang="zh-TW" b="1" i="1">
                            <a:effectLst>
                              <a:outerShdw blurRad="38100" dist="38100" dir="2700000" algn="tl">
                                <a:srgbClr val="000000">
                                  <a:alpha val="43137"/>
                                </a:srgbClr>
                              </a:outerShdw>
                            </a:effectLst>
                            <a:latin typeface="Cambria Math" panose="02040503050406030204" pitchFamily="18" charset="0"/>
                          </a:rPr>
                          <m:t>.</m:t>
                        </m:r>
                        <m:r>
                          <a:rPr lang="en-US" altLang="zh-TW" b="1" i="1">
                            <a:effectLst>
                              <a:outerShdw blurRad="38100" dist="38100" dir="2700000" algn="tl">
                                <a:srgbClr val="000000">
                                  <a:alpha val="43137"/>
                                </a:srgbClr>
                              </a:outerShdw>
                            </a:effectLst>
                            <a:latin typeface="Cambria Math" panose="02040503050406030204" pitchFamily="18" charset="0"/>
                          </a:rPr>
                          <m:t>𝒄𝒄</m:t>
                        </m:r>
                      </m:sub>
                    </m:sSub>
                  </m:oMath>
                </a14:m>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4"/>
                <a:stretch>
                  <a:fillRect l="-2120" t="-80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txBox="1">
                <a:spLocks/>
              </p:cNvSpPr>
              <p:nvPr/>
            </p:nvSpPr>
            <p:spPr>
              <a:xfrm>
                <a:off x="848032" y="1937429"/>
                <a:ext cx="7732297" cy="240093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TW" sz="2000" dirty="0" smtClean="0"/>
                  <a:t>Use Monte Carlo generate </a:t>
                </a:r>
                <a14:m>
                  <m:oMath xmlns:m="http://schemas.openxmlformats.org/officeDocument/2006/math">
                    <m:sSub>
                      <m:sSubPr>
                        <m:ctrlPr>
                          <a:rPr lang="en-US" altLang="zh-TW" sz="2000" i="1" smtClean="0">
                            <a:latin typeface="Cambria Math" panose="02040503050406030204" pitchFamily="18" charset="0"/>
                          </a:rPr>
                        </m:ctrlPr>
                      </m:sSubPr>
                      <m:e>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rPr>
                              <m:t>𝑒</m:t>
                            </m:r>
                          </m:e>
                          <m:sup>
                            <m:r>
                              <a:rPr lang="en-US" altLang="zh-TW" sz="2000" i="1" smtClean="0">
                                <a:latin typeface="Cambria Math" panose="02040503050406030204" pitchFamily="18" charset="0"/>
                              </a:rPr>
                              <m:t>+</m:t>
                            </m:r>
                          </m:sup>
                        </m:sSup>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rPr>
                              <m:t>𝑒</m:t>
                            </m:r>
                          </m:e>
                          <m:sup>
                            <m:r>
                              <a:rPr lang="en-US" altLang="zh-TW" sz="2000" i="1" smtClean="0">
                                <a:latin typeface="Cambria Math" panose="02040503050406030204" pitchFamily="18" charset="0"/>
                              </a:rPr>
                              <m:t>−</m:t>
                            </m:r>
                          </m:sup>
                        </m:sSup>
                        <m:r>
                          <a:rPr lang="en-US" altLang="zh-TW" sz="2000" i="1" smtClean="0">
                            <a:latin typeface="Cambria Math" panose="02040503050406030204" pitchFamily="18" charset="0"/>
                          </a:rPr>
                          <m:t>→</m:t>
                        </m:r>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rPr>
                              <m:t>𝐷</m:t>
                            </m:r>
                          </m:e>
                          <m:sup>
                            <m:r>
                              <a:rPr lang="en-US" altLang="zh-TW" sz="2000" i="1" smtClean="0">
                                <a:latin typeface="Cambria Math" panose="02040503050406030204" pitchFamily="18" charset="0"/>
                              </a:rPr>
                              <m:t>∗−</m:t>
                            </m:r>
                          </m:sup>
                        </m:sSup>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rPr>
                              <m:t>𝐷</m:t>
                            </m:r>
                          </m:e>
                          <m:sup>
                            <m:r>
                              <a:rPr lang="en-US" altLang="zh-TW" sz="2000" i="1" smtClean="0">
                                <a:latin typeface="Cambria Math" panose="02040503050406030204" pitchFamily="18" charset="0"/>
                              </a:rPr>
                              <m:t>0</m:t>
                            </m:r>
                          </m:sup>
                        </m:sSup>
                        <m:sSup>
                          <m:sSupPr>
                            <m:ctrlPr>
                              <a:rPr lang="en-US" altLang="zh-TW" sz="2000" i="1" smtClean="0">
                                <a:latin typeface="Cambria Math" panose="02040503050406030204" pitchFamily="18" charset="0"/>
                              </a:rPr>
                            </m:ctrlPr>
                          </m:sSupPr>
                          <m:e>
                            <m:r>
                              <a:rPr lang="en-US" altLang="zh-TW" sz="2000" i="1" smtClean="0">
                                <a:latin typeface="Cambria Math" panose="02040503050406030204" pitchFamily="18" charset="0"/>
                              </a:rPr>
                              <m:t>𝜋</m:t>
                            </m:r>
                          </m:e>
                          <m:sup>
                            <m:r>
                              <a:rPr lang="en-US" altLang="zh-TW" sz="2000" i="1" smtClean="0">
                                <a:latin typeface="Cambria Math" panose="02040503050406030204" pitchFamily="18" charset="0"/>
                              </a:rPr>
                              <m:t>+</m:t>
                            </m:r>
                          </m:sup>
                        </m:sSup>
                      </m:e>
                      <m:sub>
                        <m:r>
                          <a:rPr lang="en-US" altLang="zh-TW" sz="2000" i="1" smtClean="0">
                            <a:latin typeface="Cambria Math" panose="02040503050406030204" pitchFamily="18" charset="0"/>
                          </a:rPr>
                          <m:t>.</m:t>
                        </m:r>
                        <m:r>
                          <a:rPr lang="en-US" altLang="zh-TW" sz="2000" i="1" smtClean="0">
                            <a:latin typeface="Cambria Math" panose="02040503050406030204" pitchFamily="18" charset="0"/>
                          </a:rPr>
                          <m:t>𝑐𝑐</m:t>
                        </m:r>
                      </m:sub>
                    </m:sSub>
                  </m:oMath>
                </a14:m>
                <a:endParaRPr lang="en-US" altLang="zh-TW" sz="2000" dirty="0" smtClean="0"/>
              </a:p>
              <a:p>
                <a14:m>
                  <m:oMath xmlns:m="http://schemas.openxmlformats.org/officeDocument/2006/math">
                    <m:r>
                      <a:rPr lang="en-US" altLang="zh-TW" sz="2000" i="1" smtClean="0">
                        <a:latin typeface="Cambria Math" panose="02040503050406030204" pitchFamily="18" charset="0"/>
                      </a:rPr>
                      <m:t>𝑁</m:t>
                    </m:r>
                    <m:d>
                      <m:dPr>
                        <m:ctrlPr>
                          <a:rPr lang="en-US" altLang="zh-TW" sz="2000" i="1" smtClean="0">
                            <a:latin typeface="Cambria Math" panose="02040503050406030204" pitchFamily="18" charset="0"/>
                          </a:rPr>
                        </m:ctrlPr>
                      </m:dPr>
                      <m:e>
                        <m:r>
                          <a:rPr lang="en-US" altLang="zh-TW" sz="2000" i="1" smtClean="0">
                            <a:latin typeface="Cambria Math" panose="02040503050406030204" pitchFamily="18" charset="0"/>
                          </a:rPr>
                          <m:t>𝑀𝑜𝑛𝑡𝑒</m:t>
                        </m:r>
                        <m:r>
                          <a:rPr lang="en-US" altLang="zh-TW" sz="2000" i="1" smtClean="0">
                            <a:latin typeface="Cambria Math" panose="02040503050406030204" pitchFamily="18" charset="0"/>
                          </a:rPr>
                          <m:t> </m:t>
                        </m:r>
                        <m:r>
                          <a:rPr lang="en-US" altLang="zh-TW" sz="2000" i="1" smtClean="0">
                            <a:latin typeface="Cambria Math" panose="02040503050406030204" pitchFamily="18" charset="0"/>
                          </a:rPr>
                          <m:t>𝐶𝑎𝑟𝑙𝑜</m:t>
                        </m:r>
                        <m:r>
                          <a:rPr lang="en-US" altLang="zh-TW" sz="2000" i="1" smtClean="0">
                            <a:latin typeface="Cambria Math" panose="02040503050406030204" pitchFamily="18" charset="0"/>
                          </a:rPr>
                          <m:t> </m:t>
                        </m:r>
                        <m:r>
                          <a:rPr lang="en-US" altLang="zh-TW" sz="2000" i="1" smtClean="0">
                            <a:latin typeface="Cambria Math" panose="02040503050406030204" pitchFamily="18" charset="0"/>
                          </a:rPr>
                          <m:t>𝐼𝑛𝑝𝑢𝑡</m:t>
                        </m:r>
                      </m:e>
                    </m:d>
                    <m:r>
                      <a:rPr lang="en-US" altLang="zh-TW" sz="2000" i="1" smtClean="0">
                        <a:latin typeface="Cambria Math" panose="02040503050406030204" pitchFamily="18" charset="0"/>
                      </a:rPr>
                      <m:t>=227872</m:t>
                    </m:r>
                  </m:oMath>
                </a14:m>
                <a:endParaRPr lang="en-US" altLang="zh-TW" sz="2000" dirty="0" smtClean="0"/>
              </a:p>
              <a:p>
                <a14:m>
                  <m:oMath xmlns:m="http://schemas.openxmlformats.org/officeDocument/2006/math">
                    <m:r>
                      <a:rPr lang="en-US" altLang="zh-TW" sz="2000" i="1" smtClean="0">
                        <a:latin typeface="Cambria Math" panose="02040503050406030204" pitchFamily="18" charset="0"/>
                      </a:rPr>
                      <m:t>𝑁</m:t>
                    </m:r>
                    <m:d>
                      <m:dPr>
                        <m:ctrlPr>
                          <a:rPr lang="en-US" altLang="zh-TW" sz="2000" i="1" smtClean="0">
                            <a:latin typeface="Cambria Math" panose="02040503050406030204" pitchFamily="18" charset="0"/>
                          </a:rPr>
                        </m:ctrlPr>
                      </m:dPr>
                      <m:e>
                        <m:r>
                          <a:rPr lang="en-US" altLang="zh-TW" sz="2000" i="1" smtClean="0">
                            <a:latin typeface="Cambria Math" panose="02040503050406030204" pitchFamily="18" charset="0"/>
                          </a:rPr>
                          <m:t>𝑀𝑜𝑛𝑡𝑒</m:t>
                        </m:r>
                        <m:r>
                          <a:rPr lang="en-US" altLang="zh-TW" sz="2000" i="1" smtClean="0">
                            <a:latin typeface="Cambria Math" panose="02040503050406030204" pitchFamily="18" charset="0"/>
                          </a:rPr>
                          <m:t> </m:t>
                        </m:r>
                        <m:r>
                          <a:rPr lang="en-US" altLang="zh-TW" sz="2000" i="1" smtClean="0">
                            <a:latin typeface="Cambria Math" panose="02040503050406030204" pitchFamily="18" charset="0"/>
                          </a:rPr>
                          <m:t>𝐶𝑎𝑟𝑙𝑜</m:t>
                        </m:r>
                        <m:r>
                          <a:rPr lang="en-US" altLang="zh-TW" sz="2000" i="1" smtClean="0">
                            <a:latin typeface="Cambria Math" panose="02040503050406030204" pitchFamily="18" charset="0"/>
                          </a:rPr>
                          <m:t> </m:t>
                        </m:r>
                        <m:r>
                          <a:rPr lang="en-US" altLang="zh-TW" sz="2000" i="1" smtClean="0">
                            <a:latin typeface="Cambria Math" panose="02040503050406030204" pitchFamily="18" charset="0"/>
                          </a:rPr>
                          <m:t>𝑂𝑢𝑡𝑝𝑢𝑡</m:t>
                        </m:r>
                      </m:e>
                    </m:d>
                    <m:r>
                      <a:rPr lang="en-US" altLang="zh-TW" sz="2000" i="1" smtClean="0">
                        <a:latin typeface="Cambria Math" panose="02040503050406030204" pitchFamily="18" charset="0"/>
                      </a:rPr>
                      <m:t>=56178</m:t>
                    </m:r>
                  </m:oMath>
                </a14:m>
                <a:endParaRPr lang="en-US" altLang="zh-TW" sz="2000" dirty="0" smtClean="0"/>
              </a:p>
              <a:p>
                <a14:m>
                  <m:oMath xmlns:m="http://schemas.openxmlformats.org/officeDocument/2006/math">
                    <m:acc>
                      <m:accPr>
                        <m:chr m:val="̅"/>
                        <m:ctrlPr>
                          <a:rPr lang="en-US" altLang="zh-TW" sz="2000" i="1" smtClean="0">
                            <a:latin typeface="Cambria Math" panose="02040503050406030204" pitchFamily="18" charset="0"/>
                          </a:rPr>
                        </m:ctrlPr>
                      </m:accPr>
                      <m:e>
                        <m:r>
                          <a:rPr lang="en-US" altLang="zh-TW" sz="2000" i="1" smtClean="0">
                            <a:latin typeface="Cambria Math" panose="02040503050406030204" pitchFamily="18" charset="0"/>
                          </a:rPr>
                          <m:t>𝜀</m:t>
                        </m:r>
                      </m:e>
                    </m:acc>
                    <m:r>
                      <a:rPr lang="en-US" altLang="zh-TW" sz="2000" i="1" smtClean="0">
                        <a:latin typeface="Cambria Math" panose="02040503050406030204" pitchFamily="18" charset="0"/>
                      </a:rPr>
                      <m:t>≡</m:t>
                    </m:r>
                    <m:f>
                      <m:fPr>
                        <m:ctrlPr>
                          <a:rPr lang="en-US" altLang="zh-TW" sz="2000" i="1" smtClean="0">
                            <a:latin typeface="Cambria Math" panose="02040503050406030204" pitchFamily="18" charset="0"/>
                          </a:rPr>
                        </m:ctrlPr>
                      </m:fPr>
                      <m:num>
                        <m:r>
                          <a:rPr lang="en-US" altLang="zh-TW" sz="2000" i="1">
                            <a:latin typeface="Cambria Math" panose="02040503050406030204" pitchFamily="18" charset="0"/>
                          </a:rPr>
                          <m:t>𝑁</m:t>
                        </m:r>
                        <m:d>
                          <m:dPr>
                            <m:ctrlPr>
                              <a:rPr lang="en-US" altLang="zh-TW" sz="2000" i="1">
                                <a:latin typeface="Cambria Math" panose="02040503050406030204" pitchFamily="18" charset="0"/>
                              </a:rPr>
                            </m:ctrlPr>
                          </m:dPr>
                          <m:e>
                            <m:r>
                              <a:rPr lang="en-US" altLang="zh-TW" sz="2000" i="1">
                                <a:latin typeface="Cambria Math" panose="02040503050406030204" pitchFamily="18" charset="0"/>
                              </a:rPr>
                              <m:t>𝑀𝑜𝑛𝑡𝑒</m:t>
                            </m:r>
                            <m:r>
                              <a:rPr lang="en-US" altLang="zh-TW" sz="2000" i="1">
                                <a:latin typeface="Cambria Math" panose="02040503050406030204" pitchFamily="18" charset="0"/>
                              </a:rPr>
                              <m:t> </m:t>
                            </m:r>
                            <m:r>
                              <a:rPr lang="en-US" altLang="zh-TW" sz="2000" i="1">
                                <a:latin typeface="Cambria Math" panose="02040503050406030204" pitchFamily="18" charset="0"/>
                              </a:rPr>
                              <m:t>𝐶𝑎𝑟𝑙𝑜</m:t>
                            </m:r>
                            <m:r>
                              <a:rPr lang="en-US" altLang="zh-TW" sz="2000" i="1">
                                <a:latin typeface="Cambria Math" panose="02040503050406030204" pitchFamily="18" charset="0"/>
                              </a:rPr>
                              <m:t> </m:t>
                            </m:r>
                            <m:r>
                              <a:rPr lang="en-US" altLang="zh-TW" sz="2000" i="1">
                                <a:latin typeface="Cambria Math" panose="02040503050406030204" pitchFamily="18" charset="0"/>
                              </a:rPr>
                              <m:t>𝑂𝑢𝑡𝑝𝑢𝑡</m:t>
                            </m:r>
                          </m:e>
                        </m:d>
                      </m:num>
                      <m:den>
                        <m:r>
                          <a:rPr lang="en-US" altLang="zh-TW" sz="2000" i="1">
                            <a:latin typeface="Cambria Math" panose="02040503050406030204" pitchFamily="18" charset="0"/>
                          </a:rPr>
                          <m:t>𝑁</m:t>
                        </m:r>
                        <m:d>
                          <m:dPr>
                            <m:ctrlPr>
                              <a:rPr lang="en-US" altLang="zh-TW" sz="2000" i="1">
                                <a:latin typeface="Cambria Math" panose="02040503050406030204" pitchFamily="18" charset="0"/>
                              </a:rPr>
                            </m:ctrlPr>
                          </m:dPr>
                          <m:e>
                            <m:r>
                              <a:rPr lang="en-US" altLang="zh-TW" sz="2000" i="1">
                                <a:latin typeface="Cambria Math" panose="02040503050406030204" pitchFamily="18" charset="0"/>
                              </a:rPr>
                              <m:t>𝑀𝑜𝑛𝑡𝑒</m:t>
                            </m:r>
                            <m:r>
                              <a:rPr lang="en-US" altLang="zh-TW" sz="2000" i="1">
                                <a:latin typeface="Cambria Math" panose="02040503050406030204" pitchFamily="18" charset="0"/>
                              </a:rPr>
                              <m:t> </m:t>
                            </m:r>
                            <m:r>
                              <a:rPr lang="en-US" altLang="zh-TW" sz="2000" i="1">
                                <a:latin typeface="Cambria Math" panose="02040503050406030204" pitchFamily="18" charset="0"/>
                              </a:rPr>
                              <m:t>𝐶𝑎𝑟𝑙𝑜</m:t>
                            </m:r>
                            <m:r>
                              <a:rPr lang="en-US" altLang="zh-TW" sz="2000" i="1">
                                <a:latin typeface="Cambria Math" panose="02040503050406030204" pitchFamily="18" charset="0"/>
                              </a:rPr>
                              <m:t> </m:t>
                            </m:r>
                            <m:r>
                              <a:rPr lang="en-US" altLang="zh-TW" sz="2000" i="1">
                                <a:latin typeface="Cambria Math" panose="02040503050406030204" pitchFamily="18" charset="0"/>
                              </a:rPr>
                              <m:t>𝐼𝑛𝑝𝑢𝑡</m:t>
                            </m:r>
                          </m:e>
                        </m:d>
                      </m:den>
                    </m:f>
                    <m:r>
                      <a:rPr lang="en-US" altLang="zh-TW" sz="2000" i="1" smtClean="0">
                        <a:latin typeface="Cambria Math" panose="02040503050406030204" pitchFamily="18" charset="0"/>
                      </a:rPr>
                      <m:t>=</m:t>
                    </m:r>
                    <m:f>
                      <m:fPr>
                        <m:ctrlPr>
                          <a:rPr lang="en-US" altLang="zh-TW" sz="2000" i="1" smtClean="0">
                            <a:latin typeface="Cambria Math" panose="02040503050406030204" pitchFamily="18" charset="0"/>
                          </a:rPr>
                        </m:ctrlPr>
                      </m:fPr>
                      <m:num>
                        <m:r>
                          <a:rPr lang="en-US" altLang="zh-TW" sz="2000" i="1" smtClean="0">
                            <a:latin typeface="Cambria Math" panose="02040503050406030204" pitchFamily="18" charset="0"/>
                          </a:rPr>
                          <m:t>56178</m:t>
                        </m:r>
                      </m:num>
                      <m:den>
                        <m:r>
                          <a:rPr lang="en-US" altLang="zh-TW" sz="2000" i="1" smtClean="0">
                            <a:latin typeface="Cambria Math" panose="02040503050406030204" pitchFamily="18" charset="0"/>
                          </a:rPr>
                          <m:t>227872</m:t>
                        </m:r>
                      </m:den>
                    </m:f>
                    <m:r>
                      <a:rPr lang="en-US" altLang="zh-TW" sz="2000" i="1" smtClean="0">
                        <a:latin typeface="Cambria Math" panose="02040503050406030204" pitchFamily="18" charset="0"/>
                      </a:rPr>
                      <m:t>≅0.247±0.001</m:t>
                    </m:r>
                  </m:oMath>
                </a14:m>
                <a:endParaRPr lang="en-US" altLang="zh-TW" sz="2000" dirty="0" smtClean="0"/>
              </a:p>
              <a:p>
                <a:r>
                  <a:rPr lang="en-US" altLang="zh-TW" sz="2000" dirty="0"/>
                  <a:t>Remove resonance in real data to get pure </a:t>
                </a:r>
                <a14:m>
                  <m:oMath xmlns:m="http://schemas.openxmlformats.org/officeDocument/2006/math">
                    <m:sSub>
                      <m:sSubPr>
                        <m:ctrlPr>
                          <a:rPr lang="en-US" altLang="zh-TW" sz="2000" i="1">
                            <a:latin typeface="Cambria Math" panose="02040503050406030204" pitchFamily="18" charset="0"/>
                          </a:rPr>
                        </m:ctrlPr>
                      </m:sSub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𝐷</m:t>
                            </m:r>
                          </m:e>
                          <m:sup>
                            <m:r>
                              <a:rPr lang="en-US" altLang="zh-TW" sz="2000" i="1">
                                <a:latin typeface="Cambria Math" panose="02040503050406030204" pitchFamily="18" charset="0"/>
                              </a:rPr>
                              <m:t>∗−</m:t>
                            </m:r>
                          </m:sup>
                        </m:s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𝐷</m:t>
                            </m:r>
                          </m:e>
                          <m:sup>
                            <m:r>
                              <a:rPr lang="en-US" altLang="zh-TW" sz="2000" i="1">
                                <a:latin typeface="Cambria Math" panose="02040503050406030204" pitchFamily="18" charset="0"/>
                              </a:rPr>
                              <m:t>0</m:t>
                            </m:r>
                          </m:sup>
                        </m:s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𝜋</m:t>
                            </m:r>
                          </m:e>
                          <m:sup>
                            <m:r>
                              <a:rPr lang="en-US" altLang="zh-TW" sz="2000" i="1">
                                <a:latin typeface="Cambria Math" panose="02040503050406030204" pitchFamily="18" charset="0"/>
                              </a:rPr>
                              <m:t>+</m:t>
                            </m:r>
                          </m:sup>
                        </m:sSup>
                      </m:e>
                      <m:sub>
                        <m:r>
                          <a:rPr lang="en-US" altLang="zh-TW" sz="2000" i="1">
                            <a:latin typeface="Cambria Math" panose="02040503050406030204" pitchFamily="18" charset="0"/>
                          </a:rPr>
                          <m:t>.</m:t>
                        </m:r>
                        <m:r>
                          <a:rPr lang="en-US" altLang="zh-TW" sz="2000" i="1">
                            <a:latin typeface="Cambria Math" panose="02040503050406030204" pitchFamily="18" charset="0"/>
                          </a:rPr>
                          <m:t>𝑐𝑐</m:t>
                        </m:r>
                      </m:sub>
                    </m:sSub>
                  </m:oMath>
                </a14:m>
                <a:r>
                  <a:rPr lang="en-US" altLang="zh-TW" sz="2000" dirty="0"/>
                  <a:t> </a:t>
                </a:r>
                <a:r>
                  <a:rPr lang="en-US" altLang="zh-TW" sz="2000" dirty="0" smtClean="0"/>
                  <a:t>event</a:t>
                </a:r>
                <a:endParaRPr lang="en-US" altLang="zh-TW" sz="2000" dirty="0"/>
              </a:p>
            </p:txBody>
          </p:sp>
        </mc:Choice>
        <mc:Fallback xmlns="">
          <p:sp>
            <p:nvSpPr>
              <p:cNvPr id="3" name="內容版面配置區 2"/>
              <p:cNvSpPr txBox="1">
                <a:spLocks noRot="1" noChangeAspect="1" noMove="1" noResize="1" noEditPoints="1" noAdjustHandles="1" noChangeArrowheads="1" noChangeShapeType="1" noTextEdit="1"/>
              </p:cNvSpPr>
              <p:nvPr/>
            </p:nvSpPr>
            <p:spPr>
              <a:xfrm>
                <a:off x="848032" y="1937429"/>
                <a:ext cx="7732297" cy="2400935"/>
              </a:xfrm>
              <a:prstGeom prst="rect">
                <a:avLst/>
              </a:prstGeom>
              <a:blipFill>
                <a:blip r:embed="rId5"/>
                <a:stretch>
                  <a:fillRect l="-709" t="-1523" b="-7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832938936"/>
                  </p:ext>
                </p:extLst>
              </p:nvPr>
            </p:nvGraphicFramePr>
            <p:xfrm>
              <a:off x="2743201" y="4426585"/>
              <a:ext cx="7850224" cy="2222489"/>
            </p:xfrm>
            <a:graphic>
              <a:graphicData uri="http://schemas.openxmlformats.org/drawingml/2006/table">
                <a:tbl>
                  <a:tblPr firstRow="1" firstCol="1" bandRow="1">
                    <a:tableStyleId>{5C22544A-7EE6-4342-B048-85BDC9FD1C3A}</a:tableStyleId>
                  </a:tblPr>
                  <a:tblGrid>
                    <a:gridCol w="5071272">
                      <a:extLst>
                        <a:ext uri="{9D8B030D-6E8A-4147-A177-3AD203B41FA5}">
                          <a16:colId xmlns:a16="http://schemas.microsoft.com/office/drawing/2014/main" val="858539524"/>
                        </a:ext>
                      </a:extLst>
                    </a:gridCol>
                    <a:gridCol w="2778952">
                      <a:extLst>
                        <a:ext uri="{9D8B030D-6E8A-4147-A177-3AD203B41FA5}">
                          <a16:colId xmlns:a16="http://schemas.microsoft.com/office/drawing/2014/main" val="1943341802"/>
                        </a:ext>
                      </a:extLst>
                    </a:gridCol>
                  </a:tblGrid>
                  <a:tr h="352109">
                    <a:tc>
                      <a:txBody>
                        <a:bodyPr/>
                        <a:lstStyle/>
                        <a:p>
                          <a:pPr algn="ctr">
                            <a:spcAft>
                              <a:spcPts val="0"/>
                            </a:spcAft>
                          </a:pP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r>
                            <a:rPr lang="en-US" altLang="zh-TW" sz="2300" kern="100" dirty="0" smtClean="0">
                              <a:effectLst/>
                              <a:latin typeface="+mn-lt"/>
                              <a:ea typeface="+mn-ea"/>
                              <a:cs typeface="+mn-cs"/>
                            </a:rPr>
                            <a:t>value</a:t>
                          </a: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3887319247"/>
                      </a:ext>
                    </a:extLst>
                  </a:tr>
                  <a:tr h="360031">
                    <a:tc>
                      <a:txBody>
                        <a:bodyPr/>
                        <a:lstStyle/>
                        <a:p>
                          <a:pPr>
                            <a:spcAft>
                              <a:spcPts val="0"/>
                            </a:spcAft>
                          </a:pPr>
                          <a:r>
                            <a:rPr lang="en-US" altLang="zh-TW" sz="2400" dirty="0" smtClean="0"/>
                            <a:t>Pure </a:t>
                          </a:r>
                          <a14:m>
                            <m:oMath xmlns:m="http://schemas.openxmlformats.org/officeDocument/2006/math">
                              <m:sSub>
                                <m:sSubPr>
                                  <m:ctrlPr>
                                    <a:rPr lang="en-US" altLang="zh-TW" sz="2400" i="1">
                                      <a:latin typeface="Cambria Math" panose="02040503050406030204" pitchFamily="18" charset="0"/>
                                    </a:rPr>
                                  </m:ctrlPr>
                                </m:sSub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r>
                                        <a:rPr lang="en-US" altLang="zh-TW" sz="2400" i="1">
                                          <a:latin typeface="Cambria Math" panose="02040503050406030204" pitchFamily="18" charset="0"/>
                                        </a:rPr>
                                        <m:t>+</m:t>
                                      </m:r>
                                    </m:sup>
                                  </m:sSup>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𝑒</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𝐷</m:t>
                                      </m:r>
                                    </m:e>
                                    <m:sup>
                                      <m:r>
                                        <a:rPr lang="en-US" altLang="zh-TW" sz="2400" i="1">
                                          <a:latin typeface="Cambria Math" panose="02040503050406030204" pitchFamily="18" charset="0"/>
                                        </a:rPr>
                                        <m:t>∗−</m:t>
                                      </m:r>
                                    </m:sup>
                                  </m:sSup>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𝐷</m:t>
                                      </m:r>
                                    </m:e>
                                    <m:sup>
                                      <m:r>
                                        <a:rPr lang="en-US" altLang="zh-TW" sz="2400" i="1">
                                          <a:latin typeface="Cambria Math" panose="02040503050406030204" pitchFamily="18" charset="0"/>
                                        </a:rPr>
                                        <m:t>0</m:t>
                                      </m:r>
                                    </m:sup>
                                  </m:sSup>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𝜋</m:t>
                                      </m:r>
                                    </m:e>
                                    <m:sup>
                                      <m:r>
                                        <a:rPr lang="en-US" altLang="zh-TW" sz="2400" i="1">
                                          <a:latin typeface="Cambria Math" panose="02040503050406030204" pitchFamily="18" charset="0"/>
                                        </a:rPr>
                                        <m:t>+</m:t>
                                      </m:r>
                                    </m:sup>
                                  </m:sSup>
                                </m:e>
                                <m:sub>
                                  <m:r>
                                    <a:rPr lang="en-US" altLang="zh-TW" sz="2400" i="1">
                                      <a:latin typeface="Cambria Math" panose="02040503050406030204" pitchFamily="18" charset="0"/>
                                    </a:rPr>
                                    <m:t>.</m:t>
                                  </m:r>
                                  <m:r>
                                    <a:rPr lang="en-US" altLang="zh-TW" sz="2400" i="1">
                                      <a:latin typeface="Cambria Math" panose="02040503050406030204" pitchFamily="18" charset="0"/>
                                    </a:rPr>
                                    <m:t>𝑐𝑐</m:t>
                                  </m:r>
                                </m:sub>
                              </m:sSub>
                            </m:oMath>
                          </a14:m>
                          <a:r>
                            <a:rPr lang="en-US"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number</a:t>
                          </a: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r>
                            <a:rPr lang="en-US" sz="2300" kern="100">
                              <a:effectLst/>
                            </a:rPr>
                            <a:t>224.11±29.53</a:t>
                          </a:r>
                          <a:endParaRPr lang="zh-TW" sz="2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4269080101"/>
                      </a:ext>
                    </a:extLst>
                  </a:tr>
                  <a:tr h="360031">
                    <a:tc>
                      <a:txBody>
                        <a:bodyPr/>
                        <a:lstStyle/>
                        <a:p>
                          <a:pPr>
                            <a:spcAft>
                              <a:spcPts val="0"/>
                            </a:spcAft>
                          </a:pPr>
                          <a:r>
                            <a:rPr lang="en-US" altLang="zh-TW" sz="2300" kern="100" dirty="0" smtClean="0">
                              <a:effectLst/>
                              <a:latin typeface="Times New Roman" panose="02020603050405020304" pitchFamily="18" charset="0"/>
                              <a:ea typeface="標楷體" panose="03000509000000000000" pitchFamily="65" charset="-120"/>
                              <a:cs typeface="Times New Roman" panose="02020603050405020304" pitchFamily="18" charset="0"/>
                            </a:rPr>
                            <a:t>Efficiency</a:t>
                          </a:r>
                          <a:endParaRPr lang="zh-TW" sz="23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TW" sz="2300" b="0" i="1" kern="100" smtClean="0">
                                    <a:effectLst/>
                                    <a:latin typeface="Cambria Math" panose="02040503050406030204" pitchFamily="18" charset="0"/>
                                    <a:ea typeface="標楷體" panose="03000509000000000000" pitchFamily="65" charset="-120"/>
                                    <a:cs typeface="Times New Roman" panose="02020603050405020304" pitchFamily="18" charset="0"/>
                                  </a:rPr>
                                  <m:t>0.247±0.001</m:t>
                                </m:r>
                              </m:oMath>
                            </m:oMathPara>
                          </a14:m>
                          <a:endParaRPr lang="zh-TW" sz="23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2552676995"/>
                      </a:ext>
                    </a:extLst>
                  </a:tr>
                  <a:tr h="352109">
                    <a:tc>
                      <a:txBody>
                        <a:bodyPr/>
                        <a:lstStyle/>
                        <a:p>
                          <a:pPr>
                            <a:spcAft>
                              <a:spcPts val="0"/>
                            </a:spcAft>
                          </a:pPr>
                          <a:r>
                            <a:rPr lang="en-US" altLang="zh-TW" sz="2400" dirty="0" smtClean="0"/>
                            <a:t>Statistics correction</a:t>
                          </a: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r>
                            <a:rPr lang="en-US" sz="2300" kern="100">
                              <a:effectLst/>
                            </a:rPr>
                            <a:t>909.05±120.05</a:t>
                          </a:r>
                          <a:endParaRPr lang="zh-TW" sz="2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3796932371"/>
                      </a:ext>
                    </a:extLst>
                  </a:tr>
                  <a:tr h="352109">
                    <a:tc>
                      <a:txBody>
                        <a:bodyPr/>
                        <a:lstStyle/>
                        <a:p>
                          <a:pPr>
                            <a:spcAft>
                              <a:spcPts val="0"/>
                            </a:spcAft>
                          </a:pPr>
                          <a14:m>
                            <m:oMathPara xmlns:m="http://schemas.openxmlformats.org/officeDocument/2006/math">
                              <m:oMathParaPr>
                                <m:jc m:val="left"/>
                              </m:oMathParaPr>
                              <m:oMath xmlns:m="http://schemas.openxmlformats.org/officeDocument/2006/math">
                                <m:r>
                                  <a:rPr lang="en-US" sz="2300" kern="100">
                                    <a:effectLst/>
                                    <a:latin typeface="Cambria Math" panose="02040503050406030204" pitchFamily="18" charset="0"/>
                                  </a:rPr>
                                  <m:t>ℒ</m:t>
                                </m:r>
                                <m:d>
                                  <m:dPr>
                                    <m:ctrlPr>
                                      <a:rPr lang="zh-TW" sz="1800" i="1" kern="100">
                                        <a:effectLst/>
                                        <a:latin typeface="Cambria Math" panose="02040503050406030204" pitchFamily="18" charset="0"/>
                                      </a:rPr>
                                    </m:ctrlPr>
                                  </m:dPr>
                                  <m:e>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𝑓𝑏</m:t>
                                        </m:r>
                                      </m:e>
                                      <m:sup>
                                        <m:r>
                                          <a:rPr lang="en-US" sz="1800" kern="100">
                                            <a:effectLst/>
                                            <a:latin typeface="Cambria Math" panose="02040503050406030204" pitchFamily="18" charset="0"/>
                                          </a:rPr>
                                          <m:t>−1</m:t>
                                        </m:r>
                                      </m:sup>
                                    </m:sSup>
                                  </m:e>
                                </m:d>
                              </m:oMath>
                            </m:oMathPara>
                          </a14:m>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r>
                            <a:rPr lang="en-US" sz="2300" kern="100">
                              <a:effectLst/>
                            </a:rPr>
                            <a:t>871.77</a:t>
                          </a:r>
                          <a:endParaRPr lang="zh-TW" sz="2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2819720417"/>
                      </a:ext>
                    </a:extLst>
                  </a:tr>
                  <a:tr h="352109">
                    <a:tc>
                      <a:txBody>
                        <a:bodyPr/>
                        <a:lstStyle/>
                        <a:p>
                          <a:pPr>
                            <a:spcAft>
                              <a:spcPts val="0"/>
                            </a:spcAft>
                          </a:pPr>
                          <a:r>
                            <a:rPr lang="en-US" altLang="zh-TW" sz="2300" i="0" kern="100" baseline="0" dirty="0" smtClean="0">
                              <a:effectLst/>
                              <a:latin typeface="+mn-lt"/>
                            </a:rPr>
                            <a:t>Pure three body c</a:t>
                          </a:r>
                          <a:r>
                            <a:rPr lang="en-US" altLang="zh-TW" sz="2300" i="0" kern="100" dirty="0" smtClean="0">
                              <a:effectLst/>
                              <a:latin typeface="+mn-lt"/>
                            </a:rPr>
                            <a:t>ross</a:t>
                          </a:r>
                          <a:r>
                            <a:rPr lang="en-US" altLang="zh-TW" sz="2300" i="0" kern="100" baseline="0" dirty="0" smtClean="0">
                              <a:effectLst/>
                              <a:latin typeface="+mn-lt"/>
                            </a:rPr>
                            <a:t> section </a:t>
                          </a:r>
                          <a14:m>
                            <m:oMath xmlns:m="http://schemas.openxmlformats.org/officeDocument/2006/math">
                              <m:d>
                                <m:dPr>
                                  <m:ctrlPr>
                                    <a:rPr lang="zh-TW" sz="2300" i="1" kern="100">
                                      <a:effectLst/>
                                      <a:latin typeface="Cambria Math" panose="02040503050406030204" pitchFamily="18" charset="0"/>
                                    </a:rPr>
                                  </m:ctrlPr>
                                </m:dPr>
                                <m:e>
                                  <m:r>
                                    <a:rPr lang="en-US" sz="2300" kern="100">
                                      <a:effectLst/>
                                      <a:latin typeface="Cambria Math" panose="02040503050406030204" pitchFamily="18" charset="0"/>
                                    </a:rPr>
                                    <m:t>𝑓𝑏</m:t>
                                  </m:r>
                                </m:e>
                              </m:d>
                            </m:oMath>
                          </a14:m>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r>
                            <a:rPr lang="en-US" sz="2300" kern="100" dirty="0">
                              <a:effectLst/>
                            </a:rPr>
                            <a:t>997.27±131.41</a:t>
                          </a: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2765177840"/>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832938936"/>
                  </p:ext>
                </p:extLst>
              </p:nvPr>
            </p:nvGraphicFramePr>
            <p:xfrm>
              <a:off x="2743201" y="4426585"/>
              <a:ext cx="7850224" cy="2222489"/>
            </p:xfrm>
            <a:graphic>
              <a:graphicData uri="http://schemas.openxmlformats.org/drawingml/2006/table">
                <a:tbl>
                  <a:tblPr firstRow="1" firstCol="1" bandRow="1">
                    <a:tableStyleId>{5C22544A-7EE6-4342-B048-85BDC9FD1C3A}</a:tableStyleId>
                  </a:tblPr>
                  <a:tblGrid>
                    <a:gridCol w="5071272">
                      <a:extLst>
                        <a:ext uri="{9D8B030D-6E8A-4147-A177-3AD203B41FA5}">
                          <a16:colId xmlns:a16="http://schemas.microsoft.com/office/drawing/2014/main" val="858539524"/>
                        </a:ext>
                      </a:extLst>
                    </a:gridCol>
                    <a:gridCol w="2778952">
                      <a:extLst>
                        <a:ext uri="{9D8B030D-6E8A-4147-A177-3AD203B41FA5}">
                          <a16:colId xmlns:a16="http://schemas.microsoft.com/office/drawing/2014/main" val="1943341802"/>
                        </a:ext>
                      </a:extLst>
                    </a:gridCol>
                  </a:tblGrid>
                  <a:tr h="426720">
                    <a:tc>
                      <a:txBody>
                        <a:bodyPr/>
                        <a:lstStyle/>
                        <a:p>
                          <a:pPr algn="ctr">
                            <a:spcAft>
                              <a:spcPts val="0"/>
                            </a:spcAft>
                          </a:pP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r>
                            <a:rPr lang="en-US" altLang="zh-TW" sz="2300" kern="100" dirty="0" smtClean="0">
                              <a:effectLst/>
                              <a:latin typeface="+mn-lt"/>
                              <a:ea typeface="+mn-ea"/>
                              <a:cs typeface="+mn-cs"/>
                            </a:rPr>
                            <a:t>value</a:t>
                          </a: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3887319247"/>
                      </a:ext>
                    </a:extLst>
                  </a:tr>
                  <a:tr h="365760">
                    <a:tc>
                      <a:txBody>
                        <a:bodyPr/>
                        <a:lstStyle/>
                        <a:p>
                          <a:endParaRPr lang="zh-TW"/>
                        </a:p>
                      </a:txBody>
                      <a:tcPr marL="158449" marR="158449" marT="0" marB="0">
                        <a:blipFill>
                          <a:blip r:embed="rId6"/>
                          <a:stretch>
                            <a:fillRect l="-240" t="-143333" r="-55288" b="-440000"/>
                          </a:stretch>
                        </a:blipFill>
                      </a:tcPr>
                    </a:tc>
                    <a:tc>
                      <a:txBody>
                        <a:bodyPr/>
                        <a:lstStyle/>
                        <a:p>
                          <a:pPr algn="ctr">
                            <a:spcAft>
                              <a:spcPts val="0"/>
                            </a:spcAft>
                          </a:pPr>
                          <a:r>
                            <a:rPr lang="en-US" sz="2300" kern="100">
                              <a:effectLst/>
                            </a:rPr>
                            <a:t>224.11±29.53</a:t>
                          </a:r>
                          <a:endParaRPr lang="zh-TW" sz="2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4269080101"/>
                      </a:ext>
                    </a:extLst>
                  </a:tr>
                  <a:tr h="360031">
                    <a:tc>
                      <a:txBody>
                        <a:bodyPr/>
                        <a:lstStyle/>
                        <a:p>
                          <a:pPr>
                            <a:spcAft>
                              <a:spcPts val="0"/>
                            </a:spcAft>
                          </a:pPr>
                          <a:r>
                            <a:rPr lang="en-US" altLang="zh-TW" sz="2300" kern="100" dirty="0" smtClean="0">
                              <a:effectLst/>
                              <a:latin typeface="Times New Roman" panose="02020603050405020304" pitchFamily="18" charset="0"/>
                              <a:ea typeface="標楷體" panose="03000509000000000000" pitchFamily="65" charset="-120"/>
                              <a:cs typeface="Times New Roman" panose="02020603050405020304" pitchFamily="18" charset="0"/>
                            </a:rPr>
                            <a:t>Efficiency</a:t>
                          </a:r>
                          <a:endParaRPr lang="zh-TW" sz="23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endParaRPr lang="zh-TW"/>
                        </a:p>
                      </a:txBody>
                      <a:tcPr marL="158449" marR="158449" marT="0" marB="0">
                        <a:blipFill>
                          <a:blip r:embed="rId6"/>
                          <a:stretch>
                            <a:fillRect l="-182895" t="-247458" r="-877" b="-347458"/>
                          </a:stretch>
                        </a:blipFill>
                      </a:tcPr>
                    </a:tc>
                    <a:extLst>
                      <a:ext uri="{0D108BD9-81ED-4DB2-BD59-A6C34878D82A}">
                        <a16:rowId xmlns:a16="http://schemas.microsoft.com/office/drawing/2014/main" val="2552676995"/>
                      </a:ext>
                    </a:extLst>
                  </a:tr>
                  <a:tr h="365760">
                    <a:tc>
                      <a:txBody>
                        <a:bodyPr/>
                        <a:lstStyle/>
                        <a:p>
                          <a:pPr>
                            <a:spcAft>
                              <a:spcPts val="0"/>
                            </a:spcAft>
                          </a:pPr>
                          <a:r>
                            <a:rPr lang="en-US" altLang="zh-TW" sz="2400" dirty="0" smtClean="0"/>
                            <a:t>Statistics correction</a:t>
                          </a: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tc>
                      <a:txBody>
                        <a:bodyPr/>
                        <a:lstStyle/>
                        <a:p>
                          <a:pPr algn="ctr">
                            <a:spcAft>
                              <a:spcPts val="0"/>
                            </a:spcAft>
                          </a:pPr>
                          <a:r>
                            <a:rPr lang="en-US" sz="2300" kern="100">
                              <a:effectLst/>
                            </a:rPr>
                            <a:t>909.05±120.05</a:t>
                          </a:r>
                          <a:endParaRPr lang="zh-TW" sz="2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3796932371"/>
                      </a:ext>
                    </a:extLst>
                  </a:tr>
                  <a:tr h="352109">
                    <a:tc>
                      <a:txBody>
                        <a:bodyPr/>
                        <a:lstStyle/>
                        <a:p>
                          <a:endParaRPr lang="zh-TW"/>
                        </a:p>
                      </a:txBody>
                      <a:tcPr marL="158449" marR="158449" marT="0" marB="0">
                        <a:blipFill>
                          <a:blip r:embed="rId6"/>
                          <a:stretch>
                            <a:fillRect l="-240" t="-456897" r="-55288" b="-150000"/>
                          </a:stretch>
                        </a:blipFill>
                      </a:tcPr>
                    </a:tc>
                    <a:tc>
                      <a:txBody>
                        <a:bodyPr/>
                        <a:lstStyle/>
                        <a:p>
                          <a:pPr algn="ctr">
                            <a:spcAft>
                              <a:spcPts val="0"/>
                            </a:spcAft>
                          </a:pPr>
                          <a:r>
                            <a:rPr lang="en-US" sz="2300" kern="100">
                              <a:effectLst/>
                            </a:rPr>
                            <a:t>871.77</a:t>
                          </a:r>
                          <a:endParaRPr lang="zh-TW" sz="2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2819720417"/>
                      </a:ext>
                    </a:extLst>
                  </a:tr>
                  <a:tr h="352109">
                    <a:tc>
                      <a:txBody>
                        <a:bodyPr/>
                        <a:lstStyle/>
                        <a:p>
                          <a:endParaRPr lang="zh-TW"/>
                        </a:p>
                      </a:txBody>
                      <a:tcPr marL="158449" marR="158449" marT="0" marB="0">
                        <a:blipFill>
                          <a:blip r:embed="rId6"/>
                          <a:stretch>
                            <a:fillRect l="-240" t="-556897" r="-55288" b="-50000"/>
                          </a:stretch>
                        </a:blipFill>
                      </a:tcPr>
                    </a:tc>
                    <a:tc>
                      <a:txBody>
                        <a:bodyPr/>
                        <a:lstStyle/>
                        <a:p>
                          <a:pPr algn="ctr">
                            <a:spcAft>
                              <a:spcPts val="0"/>
                            </a:spcAft>
                          </a:pPr>
                          <a:r>
                            <a:rPr lang="en-US" sz="2300" kern="100" dirty="0">
                              <a:effectLst/>
                            </a:rPr>
                            <a:t>997.27±131.41</a:t>
                          </a:r>
                          <a:endParaRPr lang="zh-TW" sz="2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8449" marR="158449" marT="0" marB="0"/>
                    </a:tc>
                    <a:extLst>
                      <a:ext uri="{0D108BD9-81ED-4DB2-BD59-A6C34878D82A}">
                        <a16:rowId xmlns:a16="http://schemas.microsoft.com/office/drawing/2014/main" val="2765177840"/>
                      </a:ext>
                    </a:extLst>
                  </a:tr>
                </a:tbl>
              </a:graphicData>
            </a:graphic>
          </p:graphicFrame>
        </mc:Fallback>
      </mc:AlternateContent>
      <p:sp>
        <p:nvSpPr>
          <p:cNvPr id="6" name="投影片編號版面配置區 5"/>
          <p:cNvSpPr>
            <a:spLocks noGrp="1"/>
          </p:cNvSpPr>
          <p:nvPr>
            <p:ph type="sldNum" sz="quarter" idx="12"/>
          </p:nvPr>
        </p:nvSpPr>
        <p:spPr/>
        <p:txBody>
          <a:bodyPr/>
          <a:lstStyle/>
          <a:p>
            <a:fld id="{3DF4B1FC-4239-425F-9CFB-D9D7D48FC1CA}" type="slidenum">
              <a:rPr lang="zh-TW" altLang="en-US" smtClean="0"/>
              <a:t>12</a:t>
            </a:fld>
            <a:endParaRPr lang="zh-TW" altLang="en-US"/>
          </a:p>
        </p:txBody>
      </p:sp>
    </p:spTree>
    <p:extLst>
      <p:ext uri="{BB962C8B-B14F-4D97-AF65-F5344CB8AC3E}">
        <p14:creationId xmlns:p14="http://schemas.microsoft.com/office/powerpoint/2010/main" val="2840362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rPr>
                  <a:t>Identify resonance from </a:t>
                </a:r>
                <a14:m>
                  <m:oMath xmlns:m="http://schemas.openxmlformats.org/officeDocument/2006/math">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𝒆</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𝒆</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r>
                      <a:rPr lang="en-US" altLang="zh-TW" b="1" i="1" smtClean="0">
                        <a:effectLst>
                          <a:outerShdw blurRad="38100" dist="38100" dir="2700000" algn="tl">
                            <a:srgbClr val="000000">
                              <a:alpha val="43137"/>
                            </a:srgbClr>
                          </a:outerShdw>
                        </a:effectLst>
                        <a:latin typeface="Cambria Math" panose="02040503050406030204" pitchFamily="18" charset="0"/>
                      </a:rPr>
                      <m:t>→</m:t>
                    </m:r>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𝑫</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𝑫</m:t>
                        </m:r>
                      </m:e>
                      <m:sup>
                        <m:r>
                          <a:rPr lang="en-US" altLang="zh-TW" b="1" i="1" smtClean="0">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smtClean="0">
                            <a:effectLst>
                              <a:outerShdw blurRad="38100" dist="38100" dir="2700000" algn="tl">
                                <a:srgbClr val="000000">
                                  <a:alpha val="43137"/>
                                </a:srgbClr>
                              </a:outerShdw>
                            </a:effectLst>
                            <a:latin typeface="Cambria Math" panose="02040503050406030204" pitchFamily="18" charset="0"/>
                          </a:rPr>
                          <m:t>𝝅</m:t>
                        </m:r>
                      </m:e>
                      <m:sup>
                        <m:r>
                          <a:rPr lang="en-US" altLang="zh-TW" b="1" i="1" smtClean="0">
                            <a:effectLst>
                              <a:outerShdw blurRad="38100" dist="38100" dir="2700000" algn="tl">
                                <a:srgbClr val="000000">
                                  <a:alpha val="43137"/>
                                </a:srgbClr>
                              </a:outerShdw>
                            </a:effectLst>
                            <a:latin typeface="Cambria Math" panose="02040503050406030204" pitchFamily="18" charset="0"/>
                          </a:rPr>
                          <m:t>𝟎</m:t>
                        </m:r>
                      </m:sup>
                    </m:sSup>
                  </m:oMath>
                </a14:m>
                <a:r>
                  <a:rPr lang="en-US" altLang="zh-TW" b="1" dirty="0" smtClean="0">
                    <a:effectLst>
                      <a:outerShdw blurRad="38100" dist="38100" dir="2700000" algn="tl">
                        <a:srgbClr val="000000">
                          <a:alpha val="43137"/>
                        </a:srgbClr>
                      </a:outerShdw>
                    </a:effectLst>
                  </a:rPr>
                  <a:t> production</a:t>
                </a:r>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2120" t="-6635" b="-14218"/>
                </a:stretch>
              </a:blipFill>
            </p:spPr>
            <p:txBody>
              <a:bodyPr/>
              <a:lstStyle/>
              <a:p>
                <a:r>
                  <a:rPr lang="zh-TW" altLang="en-US">
                    <a:noFill/>
                  </a:rPr>
                  <a:t> </a:t>
                </a:r>
              </a:p>
            </p:txBody>
          </p:sp>
        </mc:Fallback>
      </mc:AlternateContent>
      <p:pic>
        <p:nvPicPr>
          <p:cNvPr id="3" name="圖片 2" descr="DsDspi0_ResonanceFitting_MonteCarlo246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59" y="2119834"/>
            <a:ext cx="5405641" cy="4216400"/>
          </a:xfrm>
          <a:prstGeom prst="rect">
            <a:avLst/>
          </a:prstGeom>
          <a:noFill/>
          <a:ln>
            <a:noFill/>
          </a:ln>
        </p:spPr>
      </p:pic>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594787496"/>
                  </p:ext>
                </p:extLst>
              </p:nvPr>
            </p:nvGraphicFramePr>
            <p:xfrm>
              <a:off x="6557328" y="3670714"/>
              <a:ext cx="5413666" cy="1114640"/>
            </p:xfrm>
            <a:graphic>
              <a:graphicData uri="http://schemas.openxmlformats.org/drawingml/2006/table">
                <a:tbl>
                  <a:tblPr firstRow="1" firstCol="1" bandRow="1">
                    <a:tableStyleId>{5C22544A-7EE6-4342-B048-85BDC9FD1C3A}</a:tableStyleId>
                  </a:tblPr>
                  <a:tblGrid>
                    <a:gridCol w="2706833">
                      <a:extLst>
                        <a:ext uri="{9D8B030D-6E8A-4147-A177-3AD203B41FA5}">
                          <a16:colId xmlns:a16="http://schemas.microsoft.com/office/drawing/2014/main" val="94496373"/>
                        </a:ext>
                      </a:extLst>
                    </a:gridCol>
                    <a:gridCol w="2706833">
                      <a:extLst>
                        <a:ext uri="{9D8B030D-6E8A-4147-A177-3AD203B41FA5}">
                          <a16:colId xmlns:a16="http://schemas.microsoft.com/office/drawing/2014/main" val="2934529595"/>
                        </a:ext>
                      </a:extLst>
                    </a:gridCol>
                  </a:tblGrid>
                  <a:tr h="272386">
                    <a:tc>
                      <a:txBody>
                        <a:bodyPr/>
                        <a:lstStyle/>
                        <a:p>
                          <a:pPr>
                            <a:spcAft>
                              <a:spcPts val="0"/>
                            </a:spcAft>
                          </a:pPr>
                          <a:r>
                            <a:rPr lang="en-US" altLang="zh-TW" sz="1800" kern="100" dirty="0" smtClean="0">
                              <a:effectLst/>
                            </a:rPr>
                            <a:t>Type </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tc>
                      <a:txBody>
                        <a:bodyPr/>
                        <a:lstStyle/>
                        <a:p>
                          <a:pPr>
                            <a:spcAft>
                              <a:spcPts val="0"/>
                            </a:spcAft>
                          </a:pPr>
                          <a:r>
                            <a:rPr lang="en-US" altLang="zh-TW" sz="1800" kern="100" dirty="0" smtClean="0">
                              <a:effectLst/>
                            </a:rPr>
                            <a:t>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extLst>
                      <a:ext uri="{0D108BD9-81ED-4DB2-BD59-A6C34878D82A}">
                        <a16:rowId xmlns:a16="http://schemas.microsoft.com/office/drawing/2014/main" val="3435210089"/>
                      </a:ext>
                    </a:extLst>
                  </a:tr>
                  <a:tr h="272386">
                    <a:tc>
                      <a:txBody>
                        <a:bodyPr/>
                        <a:lstStyle/>
                        <a:p>
                          <a:pPr>
                            <a:spcAft>
                              <a:spcPts val="0"/>
                            </a:spcAft>
                          </a:pPr>
                          <a:r>
                            <a:rPr lang="en-US" altLang="zh-TW" sz="1800" kern="100" dirty="0" smtClean="0">
                              <a:effectLst/>
                            </a:rPr>
                            <a:t>Total 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128±11.31</m:t>
                                </m:r>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extLst>
                      <a:ext uri="{0D108BD9-81ED-4DB2-BD59-A6C34878D82A}">
                        <a16:rowId xmlns:a16="http://schemas.microsoft.com/office/drawing/2014/main" val="84508930"/>
                      </a:ext>
                    </a:extLst>
                  </a:tr>
                  <a:tr h="291680">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800" i="1" kern="100">
                                        <a:effectLst/>
                                        <a:latin typeface="Cambria Math" panose="02040503050406030204" pitchFamily="18" charset="0"/>
                                      </a:rPr>
                                    </m:ctrlPr>
                                  </m:sSupPr>
                                  <m:e>
                                    <m:r>
                                      <a:rPr lang="en-US" sz="1800" kern="100">
                                        <a:effectLst/>
                                        <a:latin typeface="Cambria Math" panose="02040503050406030204" pitchFamily="18" charset="0"/>
                                      </a:rPr>
                                      <m:t>𝐷</m:t>
                                    </m:r>
                                  </m:e>
                                  <m:sup>
                                    <m:r>
                                      <a:rPr lang="en-US" sz="1800" kern="100">
                                        <a:effectLst/>
                                        <a:latin typeface="Cambria Math" panose="02040503050406030204" pitchFamily="18" charset="0"/>
                                      </a:rPr>
                                      <m:t>∗±</m:t>
                                    </m:r>
                                  </m:sup>
                                </m:sSup>
                                <m:sSubSup>
                                  <m:sSubSupPr>
                                    <m:ctrlPr>
                                      <a:rPr lang="zh-TW" sz="1800" i="1" kern="100">
                                        <a:effectLst/>
                                        <a:latin typeface="Cambria Math" panose="02040503050406030204" pitchFamily="18" charset="0"/>
                                      </a:rPr>
                                    </m:ctrlPr>
                                  </m:sSubSupPr>
                                  <m:e>
                                    <m:r>
                                      <a:rPr lang="en-US" sz="1800" kern="100">
                                        <a:effectLst/>
                                        <a:latin typeface="Cambria Math" panose="02040503050406030204" pitchFamily="18" charset="0"/>
                                      </a:rPr>
                                      <m:t>𝐷</m:t>
                                    </m:r>
                                  </m:e>
                                  <m:sub>
                                    <m:r>
                                      <a:rPr lang="en-US" sz="1800" kern="100">
                                        <a:effectLst/>
                                        <a:latin typeface="Cambria Math" panose="02040503050406030204" pitchFamily="18" charset="0"/>
                                      </a:rPr>
                                      <m:t>2</m:t>
                                    </m:r>
                                  </m:sub>
                                  <m:sup>
                                    <m:r>
                                      <a:rPr lang="en-US" sz="1800" kern="100">
                                        <a:effectLst/>
                                        <a:latin typeface="Cambria Math" panose="02040503050406030204" pitchFamily="18" charset="0"/>
                                      </a:rPr>
                                      <m:t>∗</m:t>
                                    </m:r>
                                  </m:sup>
                                </m:sSubSup>
                                <m:sSup>
                                  <m:sSupPr>
                                    <m:ctrlPr>
                                      <a:rPr lang="zh-TW" sz="1800" i="1" kern="100">
                                        <a:effectLst/>
                                        <a:latin typeface="Cambria Math" panose="02040503050406030204" pitchFamily="18" charset="0"/>
                                      </a:rPr>
                                    </m:ctrlPr>
                                  </m:sSupPr>
                                  <m:e>
                                    <m:d>
                                      <m:dPr>
                                        <m:ctrlPr>
                                          <a:rPr lang="zh-TW" sz="1800" i="1" kern="100">
                                            <a:effectLst/>
                                            <a:latin typeface="Cambria Math" panose="02040503050406030204" pitchFamily="18" charset="0"/>
                                          </a:rPr>
                                        </m:ctrlPr>
                                      </m:dPr>
                                      <m:e>
                                        <m:r>
                                          <a:rPr lang="en-US" sz="1800" kern="100">
                                            <a:effectLst/>
                                            <a:latin typeface="Cambria Math" panose="02040503050406030204" pitchFamily="18" charset="0"/>
                                          </a:rPr>
                                          <m:t>2460</m:t>
                                        </m:r>
                                      </m:e>
                                    </m:d>
                                  </m:e>
                                  <m:sup>
                                    <m:r>
                                      <a:rPr lang="en-US" sz="1800" kern="100">
                                        <a:effectLst/>
                                        <a:latin typeface="Cambria Math" panose="02040503050406030204" pitchFamily="18" charset="0"/>
                                      </a:rPr>
                                      <m:t>∓</m:t>
                                    </m:r>
                                  </m:sup>
                                </m:sSup>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26.63±7.59</m:t>
                                </m:r>
                              </m:oMath>
                            </m:oMathPara>
                          </a14:m>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extLst>
                      <a:ext uri="{0D108BD9-81ED-4DB2-BD59-A6C34878D82A}">
                        <a16:rowId xmlns:a16="http://schemas.microsoft.com/office/drawing/2014/main" val="1828011187"/>
                      </a:ext>
                    </a:extLst>
                  </a:tr>
                  <a:tr h="272386">
                    <a:tc>
                      <a:txBody>
                        <a:bodyPr/>
                        <a:lstStyle/>
                        <a:p>
                          <a:pPr algn="ctr">
                            <a:spcAft>
                              <a:spcPts val="0"/>
                            </a:spcAft>
                          </a:pPr>
                          <a:r>
                            <a:rPr lang="en-US" altLang="zh-TW" sz="1800" kern="100" dirty="0" smtClean="0">
                              <a:effectLst/>
                              <a:latin typeface="+mn-lt"/>
                              <a:ea typeface="+mn-ea"/>
                              <a:cs typeface="+mn-cs"/>
                            </a:rPr>
                            <a:t>Non-Resonance</a:t>
                          </a:r>
                          <a:r>
                            <a:rPr lang="en-US" altLang="zh-TW" sz="1800" kern="100" baseline="0" dirty="0" smtClean="0">
                              <a:effectLst/>
                              <a:latin typeface="+mn-lt"/>
                              <a:ea typeface="+mn-ea"/>
                              <a:cs typeface="+mn-cs"/>
                            </a:rPr>
                            <a:t> state</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800" kern="100">
                                    <a:effectLst/>
                                    <a:latin typeface="Cambria Math" panose="02040503050406030204" pitchFamily="18" charset="0"/>
                                  </a:rPr>
                                  <m:t>101.37±13.62</m:t>
                                </m:r>
                              </m:oMath>
                            </m:oMathPara>
                          </a14:m>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extLst>
                      <a:ext uri="{0D108BD9-81ED-4DB2-BD59-A6C34878D82A}">
                        <a16:rowId xmlns:a16="http://schemas.microsoft.com/office/drawing/2014/main" val="2227472726"/>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594787496"/>
                  </p:ext>
                </p:extLst>
              </p:nvPr>
            </p:nvGraphicFramePr>
            <p:xfrm>
              <a:off x="6557328" y="3670714"/>
              <a:ext cx="5413666" cy="1114640"/>
            </p:xfrm>
            <a:graphic>
              <a:graphicData uri="http://schemas.openxmlformats.org/drawingml/2006/table">
                <a:tbl>
                  <a:tblPr firstRow="1" firstCol="1" bandRow="1">
                    <a:tableStyleId>{5C22544A-7EE6-4342-B048-85BDC9FD1C3A}</a:tableStyleId>
                  </a:tblPr>
                  <a:tblGrid>
                    <a:gridCol w="2706833">
                      <a:extLst>
                        <a:ext uri="{9D8B030D-6E8A-4147-A177-3AD203B41FA5}">
                          <a16:colId xmlns:a16="http://schemas.microsoft.com/office/drawing/2014/main" val="94496373"/>
                        </a:ext>
                      </a:extLst>
                    </a:gridCol>
                    <a:gridCol w="2706833">
                      <a:extLst>
                        <a:ext uri="{9D8B030D-6E8A-4147-A177-3AD203B41FA5}">
                          <a16:colId xmlns:a16="http://schemas.microsoft.com/office/drawing/2014/main" val="2934529595"/>
                        </a:ext>
                      </a:extLst>
                    </a:gridCol>
                  </a:tblGrid>
                  <a:tr h="274320">
                    <a:tc>
                      <a:txBody>
                        <a:bodyPr/>
                        <a:lstStyle/>
                        <a:p>
                          <a:pPr>
                            <a:spcAft>
                              <a:spcPts val="0"/>
                            </a:spcAft>
                          </a:pPr>
                          <a:r>
                            <a:rPr lang="en-US" altLang="zh-TW" sz="1800" kern="100" dirty="0" smtClean="0">
                              <a:effectLst/>
                            </a:rPr>
                            <a:t>Type </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tc>
                      <a:txBody>
                        <a:bodyPr/>
                        <a:lstStyle/>
                        <a:p>
                          <a:pPr>
                            <a:spcAft>
                              <a:spcPts val="0"/>
                            </a:spcAft>
                          </a:pPr>
                          <a:r>
                            <a:rPr lang="en-US" altLang="zh-TW" sz="1800" kern="100" dirty="0" smtClean="0">
                              <a:effectLst/>
                            </a:rPr>
                            <a:t>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extLst>
                      <a:ext uri="{0D108BD9-81ED-4DB2-BD59-A6C34878D82A}">
                        <a16:rowId xmlns:a16="http://schemas.microsoft.com/office/drawing/2014/main" val="3435210089"/>
                      </a:ext>
                    </a:extLst>
                  </a:tr>
                  <a:tr h="274320">
                    <a:tc>
                      <a:txBody>
                        <a:bodyPr/>
                        <a:lstStyle/>
                        <a:p>
                          <a:pPr>
                            <a:spcAft>
                              <a:spcPts val="0"/>
                            </a:spcAft>
                          </a:pPr>
                          <a:r>
                            <a:rPr lang="en-US" altLang="zh-TW" sz="1800" kern="100" dirty="0" smtClean="0">
                              <a:effectLst/>
                            </a:rPr>
                            <a:t>Total Number</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tc>
                      <a:txBody>
                        <a:bodyPr/>
                        <a:lstStyle/>
                        <a:p>
                          <a:endParaRPr lang="zh-TW"/>
                        </a:p>
                      </a:txBody>
                      <a:tcPr marL="102145" marR="102145" marT="0" marB="0">
                        <a:blipFill>
                          <a:blip r:embed="rId4"/>
                          <a:stretch>
                            <a:fillRect l="-100450" t="-128889" r="-901" b="-257778"/>
                          </a:stretch>
                        </a:blipFill>
                      </a:tcPr>
                    </a:tc>
                    <a:extLst>
                      <a:ext uri="{0D108BD9-81ED-4DB2-BD59-A6C34878D82A}">
                        <a16:rowId xmlns:a16="http://schemas.microsoft.com/office/drawing/2014/main" val="84508930"/>
                      </a:ext>
                    </a:extLst>
                  </a:tr>
                  <a:tr h="291680">
                    <a:tc>
                      <a:txBody>
                        <a:bodyPr/>
                        <a:lstStyle/>
                        <a:p>
                          <a:endParaRPr lang="zh-TW"/>
                        </a:p>
                      </a:txBody>
                      <a:tcPr marL="102145" marR="102145" marT="0" marB="0">
                        <a:blipFill>
                          <a:blip r:embed="rId4"/>
                          <a:stretch>
                            <a:fillRect l="-225" t="-214583" r="-100674" b="-141667"/>
                          </a:stretch>
                        </a:blipFill>
                      </a:tcPr>
                    </a:tc>
                    <a:tc>
                      <a:txBody>
                        <a:bodyPr/>
                        <a:lstStyle/>
                        <a:p>
                          <a:endParaRPr lang="zh-TW"/>
                        </a:p>
                      </a:txBody>
                      <a:tcPr marL="102145" marR="102145" marT="0" marB="0">
                        <a:blipFill>
                          <a:blip r:embed="rId4"/>
                          <a:stretch>
                            <a:fillRect l="-100450" t="-214583" r="-901" b="-141667"/>
                          </a:stretch>
                        </a:blipFill>
                      </a:tcPr>
                    </a:tc>
                    <a:extLst>
                      <a:ext uri="{0D108BD9-81ED-4DB2-BD59-A6C34878D82A}">
                        <a16:rowId xmlns:a16="http://schemas.microsoft.com/office/drawing/2014/main" val="1828011187"/>
                      </a:ext>
                    </a:extLst>
                  </a:tr>
                  <a:tr h="274320">
                    <a:tc>
                      <a:txBody>
                        <a:bodyPr/>
                        <a:lstStyle/>
                        <a:p>
                          <a:pPr algn="ctr">
                            <a:spcAft>
                              <a:spcPts val="0"/>
                            </a:spcAft>
                          </a:pPr>
                          <a:r>
                            <a:rPr lang="en-US" altLang="zh-TW" sz="1800" kern="100" dirty="0" smtClean="0">
                              <a:effectLst/>
                              <a:latin typeface="+mn-lt"/>
                              <a:ea typeface="+mn-ea"/>
                              <a:cs typeface="+mn-cs"/>
                            </a:rPr>
                            <a:t>Non-Resonance</a:t>
                          </a:r>
                          <a:r>
                            <a:rPr lang="en-US" altLang="zh-TW" sz="1800" kern="100" baseline="0" dirty="0" smtClean="0">
                              <a:effectLst/>
                              <a:latin typeface="+mn-lt"/>
                              <a:ea typeface="+mn-ea"/>
                              <a:cs typeface="+mn-cs"/>
                            </a:rPr>
                            <a:t> state</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02145" marR="102145" marT="0" marB="0"/>
                    </a:tc>
                    <a:tc>
                      <a:txBody>
                        <a:bodyPr/>
                        <a:lstStyle/>
                        <a:p>
                          <a:endParaRPr lang="zh-TW"/>
                        </a:p>
                      </a:txBody>
                      <a:tcPr marL="102145" marR="102145" marT="0" marB="0">
                        <a:blipFill>
                          <a:blip r:embed="rId4"/>
                          <a:stretch>
                            <a:fillRect l="-100450" t="-335556" r="-901" b="-51111"/>
                          </a:stretch>
                        </a:blipFill>
                      </a:tcPr>
                    </a:tc>
                    <a:extLst>
                      <a:ext uri="{0D108BD9-81ED-4DB2-BD59-A6C34878D82A}">
                        <a16:rowId xmlns:a16="http://schemas.microsoft.com/office/drawing/2014/main" val="2227472726"/>
                      </a:ext>
                    </a:extLst>
                  </a:tr>
                </a:tbl>
              </a:graphicData>
            </a:graphic>
          </p:graphicFrame>
        </mc:Fallback>
      </mc:AlternateContent>
      <mc:AlternateContent xmlns:mc="http://schemas.openxmlformats.org/markup-compatibility/2006" xmlns:a14="http://schemas.microsoft.com/office/drawing/2010/main">
        <mc:Choice Requires="a14">
          <p:sp>
            <p:nvSpPr>
              <p:cNvPr id="5" name="文字方塊 4"/>
              <p:cNvSpPr txBox="1"/>
              <p:nvPr/>
            </p:nvSpPr>
            <p:spPr>
              <a:xfrm>
                <a:off x="4822824" y="6029676"/>
                <a:ext cx="1002560" cy="27930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m:t>
                              </m:r>
                            </m:sup>
                          </m:sSup>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𝜋</m:t>
                              </m:r>
                            </m:e>
                            <m:sup>
                              <m:r>
                                <a:rPr lang="en-US" altLang="zh-TW" sz="1200" b="0" i="1" smtClean="0">
                                  <a:latin typeface="Cambria Math" panose="02040503050406030204" pitchFamily="18" charset="0"/>
                                </a:rPr>
                                <m:t>0</m:t>
                              </m:r>
                            </m:sup>
                          </m:sSup>
                        </m:e>
                      </m:d>
                    </m:oMath>
                  </m:oMathPara>
                </a14:m>
                <a:endParaRPr lang="zh-TW" altLang="en-US" sz="12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4822824" y="6029676"/>
                <a:ext cx="1002560" cy="279307"/>
              </a:xfrm>
              <a:prstGeom prst="rect">
                <a:avLst/>
              </a:prstGeom>
              <a:blipFill>
                <a:blip r:embed="rId5"/>
                <a:stretch>
                  <a:fillRect/>
                </a:stretch>
              </a:blipFill>
            </p:spPr>
            <p:txBody>
              <a:bodyPr/>
              <a:lstStyle/>
              <a:p>
                <a:r>
                  <a:rPr lang="zh-TW" altLang="en-US">
                    <a:noFill/>
                  </a:rPr>
                  <a:t> </a:t>
                </a:r>
              </a:p>
            </p:txBody>
          </p:sp>
        </mc:Fallback>
      </mc:AlternateContent>
      <p:sp>
        <p:nvSpPr>
          <p:cNvPr id="6" name="投影片編號版面配置區 5"/>
          <p:cNvSpPr>
            <a:spLocks noGrp="1"/>
          </p:cNvSpPr>
          <p:nvPr>
            <p:ph type="sldNum" sz="quarter" idx="12"/>
          </p:nvPr>
        </p:nvSpPr>
        <p:spPr/>
        <p:txBody>
          <a:bodyPr/>
          <a:lstStyle/>
          <a:p>
            <a:fld id="{3DF4B1FC-4239-425F-9CFB-D9D7D48FC1CA}" type="slidenum">
              <a:rPr lang="zh-TW" altLang="en-US" smtClean="0"/>
              <a:t>13</a:t>
            </a:fld>
            <a:endParaRPr lang="zh-TW" altLang="en-US"/>
          </a:p>
        </p:txBody>
      </p:sp>
    </p:spTree>
    <p:extLst>
      <p:ext uri="{BB962C8B-B14F-4D97-AF65-F5344CB8AC3E}">
        <p14:creationId xmlns:p14="http://schemas.microsoft.com/office/powerpoint/2010/main" val="271788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Non-resonance cross section </a:t>
                </a:r>
                <a:r>
                  <a:rPr lang="en-US" altLang="zh-TW" b="1" dirty="0" smtClean="0">
                    <a:effectLst>
                      <a:outerShdw blurRad="38100" dist="38100" dir="2700000" algn="tl">
                        <a:srgbClr val="000000">
                          <a:alpha val="43137"/>
                        </a:srgbClr>
                      </a:outerShdw>
                    </a:effectLst>
                  </a:rPr>
                  <a:t>analysis</a:t>
                </a:r>
                <a:br>
                  <a:rPr lang="en-US" altLang="zh-TW" b="1" dirty="0" smtClean="0">
                    <a:effectLst>
                      <a:outerShdw blurRad="38100" dist="38100" dir="2700000" algn="tl">
                        <a:srgbClr val="000000">
                          <a:alpha val="43137"/>
                        </a:srgbClr>
                      </a:outerShdw>
                    </a:effectLst>
                  </a:rPr>
                </a:br>
                <a:r>
                  <a:rPr lang="en-US" altLang="zh-TW" b="1" dirty="0">
                    <a:effectLst>
                      <a:outerShdw blurRad="38100" dist="38100" dir="2700000" algn="tl">
                        <a:srgbClr val="000000">
                          <a:alpha val="43137"/>
                        </a:srgbClr>
                      </a:outerShdw>
                    </a:effectLst>
                  </a:rPr>
                  <a:t>	</a:t>
                </a:r>
                <a14:m>
                  <m:oMath xmlns:m="http://schemas.openxmlformats.org/officeDocument/2006/math">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r>
                      <a:rPr lang="en-US" altLang="zh-TW" b="1" i="1">
                        <a:effectLst>
                          <a:outerShdw blurRad="38100" dist="38100" dir="2700000" algn="tl">
                            <a:srgbClr val="000000">
                              <a:alpha val="43137"/>
                            </a:srgbClr>
                          </a:outerShdw>
                        </a:effectLst>
                        <a:latin typeface="Cambria Math" panose="02040503050406030204" pitchFamily="18" charset="0"/>
                      </a:rPr>
                      <m:t>→</m:t>
                    </m:r>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oMath>
                </a14:m>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2120" t="-8057"/>
                </a:stretch>
              </a:blipFill>
            </p:spPr>
            <p:txBody>
              <a:bodyPr/>
              <a:lstStyle/>
              <a:p>
                <a:r>
                  <a:rPr lang="zh-TW" altLang="en-US">
                    <a:noFill/>
                  </a:rPr>
                  <a:t> </a:t>
                </a:r>
              </a:p>
            </p:txBody>
          </p:sp>
        </mc:Fallback>
      </mc:AlternateContent>
      <p:pic>
        <p:nvPicPr>
          <p:cNvPr id="3" name="圖片 2" descr="DsDspi0_RealData_Cou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53" y="2363941"/>
            <a:ext cx="3539490" cy="3035070"/>
          </a:xfrm>
          <a:prstGeom prst="rect">
            <a:avLst/>
          </a:prstGeom>
          <a:noFill/>
          <a:ln>
            <a:noFill/>
          </a:ln>
        </p:spPr>
      </p:pic>
      <p:sp>
        <p:nvSpPr>
          <p:cNvPr id="4" name="文字方塊 3"/>
          <p:cNvSpPr txBox="1"/>
          <p:nvPr/>
        </p:nvSpPr>
        <p:spPr>
          <a:xfrm>
            <a:off x="1629506" y="2196803"/>
            <a:ext cx="1101584" cy="369332"/>
          </a:xfrm>
          <a:prstGeom prst="rect">
            <a:avLst/>
          </a:prstGeom>
          <a:solidFill>
            <a:srgbClr val="00B0F0"/>
          </a:solidFill>
        </p:spPr>
        <p:txBody>
          <a:bodyPr wrap="none" rtlCol="0">
            <a:spAutoFit/>
          </a:bodyPr>
          <a:lstStyle/>
          <a:p>
            <a:r>
              <a:rPr lang="en-US" altLang="zh-TW" dirty="0" smtClean="0"/>
              <a:t>Real Data</a:t>
            </a:r>
            <a:endParaRPr lang="zh-TW" altLang="en-US" dirty="0"/>
          </a:p>
        </p:txBody>
      </p:sp>
      <mc:AlternateContent xmlns:mc="http://schemas.openxmlformats.org/markup-compatibility/2006" xmlns:a14="http://schemas.microsoft.com/office/drawing/2010/main">
        <mc:Choice Requires="a14">
          <p:sp>
            <p:nvSpPr>
              <p:cNvPr id="7" name="文字方塊 6">
                <a:hlinkClick r:id="" action="ppaction://noaction"/>
              </p:cNvPr>
              <p:cNvSpPr txBox="1"/>
              <p:nvPr/>
            </p:nvSpPr>
            <p:spPr>
              <a:xfrm>
                <a:off x="2134538" y="5852234"/>
                <a:ext cx="5065409" cy="649922"/>
              </a:xfrm>
              <a:prstGeom prst="rect">
                <a:avLst/>
              </a:prstGeom>
              <a:solidFill>
                <a:schemeClr val="bg2"/>
              </a:solidFill>
              <a:ln w="38100">
                <a:solidFill>
                  <a:srgbClr val="FF0000"/>
                </a:solidFill>
              </a:ln>
            </p:spPr>
            <p:txBody>
              <a:bodyPr wrap="square" rtlCol="0">
                <a:spAutoFit/>
              </a:bodyPr>
              <a:lstStyle/>
              <a:p>
                <a:r>
                  <a:rPr lang="en-US" altLang="zh-TW" dirty="0"/>
                  <a:t>R</a:t>
                </a:r>
                <a:r>
                  <a:rPr lang="en-US" altLang="zh-TW" dirty="0" smtClean="0"/>
                  <a:t>emove </a:t>
                </a:r>
                <a14:m>
                  <m:oMath xmlns:m="http://schemas.openxmlformats.org/officeDocument/2006/math">
                    <m:r>
                      <a:rPr lang="en-US" altLang="zh-TW" b="0" i="1" smtClean="0">
                        <a:latin typeface="Cambria Math" panose="02040503050406030204" pitchFamily="18" charset="0"/>
                      </a:rPr>
                      <m:t>𝑛</m:t>
                    </m:r>
                    <m:d>
                      <m:dPr>
                        <m:ctrlPr>
                          <a:rPr lang="en-US" altLang="zh-TW" b="0" i="1" smtClean="0">
                            <a:latin typeface="Cambria Math" panose="02040503050406030204" pitchFamily="18" charset="0"/>
                          </a:rPr>
                        </m:ctrlPr>
                      </m:dPr>
                      <m:e>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m:t>
                            </m:r>
                          </m:sup>
                        </m:sSup>
                      </m:e>
                    </m:d>
                    <m:r>
                      <a:rPr lang="en-US" altLang="zh-TW" b="0" i="1" smtClean="0">
                        <a:latin typeface="Cambria Math" panose="02040503050406030204" pitchFamily="18" charset="0"/>
                      </a:rPr>
                      <m:t>=26.63±7.59</m:t>
                    </m:r>
                  </m:oMath>
                </a14:m>
                <a:endParaRPr lang="en-US" altLang="zh-TW" dirty="0" smtClean="0"/>
              </a:p>
              <a:p>
                <a:r>
                  <a:rPr lang="en-US" altLang="zh-TW" dirty="0" smtClean="0"/>
                  <a:t>Statistics</a:t>
                </a:r>
                <a:r>
                  <a:rPr lang="zh-TW" altLang="en-US" dirty="0" smtClean="0"/>
                  <a:t> </a:t>
                </a:r>
                <a:r>
                  <a:rPr lang="en-US" altLang="zh-TW" dirty="0" smtClean="0"/>
                  <a:t>in this bin</a:t>
                </a:r>
                <a:r>
                  <a:rPr lang="zh-TW" altLang="en-US" dirty="0" smtClean="0"/>
                  <a:t>：</a:t>
                </a:r>
                <a14:m>
                  <m:oMath xmlns:m="http://schemas.openxmlformats.org/officeDocument/2006/math">
                    <m:d>
                      <m:dPr>
                        <m:ctrlPr>
                          <a:rPr lang="en-US" altLang="zh-TW" i="1" smtClean="0">
                            <a:latin typeface="Cambria Math" panose="02040503050406030204" pitchFamily="18" charset="0"/>
                          </a:rPr>
                        </m:ctrlPr>
                      </m:dPr>
                      <m:e>
                        <m:r>
                          <a:rPr lang="en-US" altLang="zh-TW" i="1">
                            <a:latin typeface="Cambria Math" panose="02040503050406030204" pitchFamily="18" charset="0"/>
                          </a:rPr>
                          <m:t>7</m:t>
                        </m:r>
                        <m:r>
                          <a:rPr lang="en-US" altLang="zh-TW" i="1" smtClean="0">
                            <a:latin typeface="Cambria Math" panose="02040503050406030204" pitchFamily="18" charset="0"/>
                          </a:rPr>
                          <m:t>.</m:t>
                        </m:r>
                        <m:r>
                          <a:rPr lang="en-US" altLang="zh-TW" i="1">
                            <a:latin typeface="Cambria Math" panose="02040503050406030204" pitchFamily="18" charset="0"/>
                          </a:rPr>
                          <m:t>3</m:t>
                        </m:r>
                        <m:r>
                          <a:rPr lang="en-US" altLang="zh-TW" i="1" smtClean="0">
                            <a:latin typeface="Cambria Math" panose="02040503050406030204" pitchFamily="18" charset="0"/>
                          </a:rPr>
                          <m:t>7</m:t>
                        </m:r>
                        <m:r>
                          <a:rPr lang="en-US" altLang="zh-TW" b="0" i="1" smtClean="0">
                            <a:latin typeface="Cambria Math" panose="02040503050406030204" pitchFamily="18" charset="0"/>
                          </a:rPr>
                          <m:t>±9.57</m:t>
                        </m:r>
                      </m:e>
                    </m:d>
                  </m:oMath>
                </a14:m>
                <a:endParaRPr lang="zh-TW" altLang="en-US" dirty="0"/>
              </a:p>
            </p:txBody>
          </p:sp>
        </mc:Choice>
        <mc:Fallback xmlns="">
          <p:sp>
            <p:nvSpPr>
              <p:cNvPr id="7" name="文字方塊 6">
                <a:hlinkClick r:id="" action="ppaction://noaction"/>
              </p:cNvPr>
              <p:cNvSpPr txBox="1">
                <a:spLocks noRot="1" noChangeAspect="1" noMove="1" noResize="1" noEditPoints="1" noAdjustHandles="1" noChangeArrowheads="1" noChangeShapeType="1" noTextEdit="1"/>
              </p:cNvSpPr>
              <p:nvPr/>
            </p:nvSpPr>
            <p:spPr>
              <a:xfrm>
                <a:off x="2134538" y="5852234"/>
                <a:ext cx="5065409" cy="649922"/>
              </a:xfrm>
              <a:prstGeom prst="rect">
                <a:avLst/>
              </a:prstGeom>
              <a:blipFill>
                <a:blip r:embed="rId4"/>
                <a:stretch>
                  <a:fillRect l="-597" t="-885" b="-11504"/>
                </a:stretch>
              </a:blipFill>
              <a:ln w="38100">
                <a:solidFill>
                  <a:srgbClr val="FF0000"/>
                </a:solidFill>
              </a:ln>
            </p:spPr>
            <p:txBody>
              <a:bodyPr/>
              <a:lstStyle/>
              <a:p>
                <a:r>
                  <a:rPr lang="zh-TW" altLang="en-US">
                    <a:noFill/>
                  </a:rPr>
                  <a:t> </a:t>
                </a:r>
              </a:p>
            </p:txBody>
          </p:sp>
        </mc:Fallback>
      </mc:AlternateContent>
      <p:sp>
        <p:nvSpPr>
          <p:cNvPr id="8" name="文字方塊 7"/>
          <p:cNvSpPr txBox="1"/>
          <p:nvPr/>
        </p:nvSpPr>
        <p:spPr>
          <a:xfrm>
            <a:off x="7760456" y="3139934"/>
            <a:ext cx="4290680" cy="1477328"/>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latin typeface="Cambria Math" panose="02040503050406030204" pitchFamily="18" charset="0"/>
              </a:rPr>
              <a:t>Efficiency of each bin are very different, so we can not use average efficiency, we use different cross section.</a:t>
            </a:r>
          </a:p>
          <a:p>
            <a:pPr marL="285750" indent="-285750">
              <a:buFont typeface="Arial" panose="020B0604020202020204" pitchFamily="34" charset="0"/>
              <a:buChar char="•"/>
            </a:pPr>
            <a:r>
              <a:rPr lang="en-US" altLang="zh-TW" dirty="0" smtClean="0"/>
              <a:t>Remove statistics in red cycle and calculate cross section bin by bin.</a:t>
            </a:r>
          </a:p>
        </p:txBody>
      </p:sp>
      <p:pic>
        <p:nvPicPr>
          <p:cNvPr id="9" name="圖片 8" descr="DsDspi0_efficiency_3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0043" y="2363941"/>
            <a:ext cx="3603884" cy="3029352"/>
          </a:xfrm>
          <a:prstGeom prst="rect">
            <a:avLst/>
          </a:prstGeom>
          <a:noFill/>
          <a:ln>
            <a:noFill/>
          </a:ln>
        </p:spPr>
      </p:pic>
      <mc:AlternateContent xmlns:mc="http://schemas.openxmlformats.org/markup-compatibility/2006" xmlns:a14="http://schemas.microsoft.com/office/drawing/2010/main">
        <mc:Choice Requires="a14">
          <p:sp>
            <p:nvSpPr>
              <p:cNvPr id="12" name="矩形 11"/>
              <p:cNvSpPr/>
              <p:nvPr/>
            </p:nvSpPr>
            <p:spPr>
              <a:xfrm>
                <a:off x="4700069" y="2196803"/>
                <a:ext cx="2853858" cy="401135"/>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f>
                        <m:fPr>
                          <m:type m:val="lin"/>
                          <m:ctrlPr>
                            <a:rPr lang="en-US" altLang="zh-TW" i="1" smtClean="0">
                              <a:latin typeface="Cambria Math" panose="02040503050406030204" pitchFamily="18" charset="0"/>
                            </a:rPr>
                          </m:ctrlPr>
                        </m:fPr>
                        <m:num>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i="1">
                                  <a:latin typeface="Cambria Math" panose="02040503050406030204" pitchFamily="18" charset="0"/>
                                </a:rPr>
                                <m:t>𝜀</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sub>
                          </m:sSub>
                        </m:num>
                        <m:den>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𝑝</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ub>
                          </m:sSub>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𝑝</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ub>
                          </m:sSub>
                        </m:den>
                      </m:f>
                    </m:oMath>
                  </m:oMathPara>
                </a14:m>
                <a:endParaRPr lang="zh-TW"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4700069" y="2196803"/>
                <a:ext cx="2853858" cy="401135"/>
              </a:xfrm>
              <a:prstGeom prst="rect">
                <a:avLst/>
              </a:prstGeom>
              <a:blipFill>
                <a:blip r:embed="rId6"/>
                <a:stretch>
                  <a:fillRect t="-106061" b="-156061"/>
                </a:stretch>
              </a:blipFill>
            </p:spPr>
            <p:txBody>
              <a:bodyPr/>
              <a:lstStyle/>
              <a:p>
                <a:r>
                  <a:rPr lang="zh-TW" altLang="en-US">
                    <a:noFill/>
                  </a:rPr>
                  <a:t> </a:t>
                </a:r>
              </a:p>
            </p:txBody>
          </p:sp>
        </mc:Fallback>
      </mc:AlternateContent>
      <p:sp>
        <p:nvSpPr>
          <p:cNvPr id="13" name="橢圓 12"/>
          <p:cNvSpPr/>
          <p:nvPr/>
        </p:nvSpPr>
        <p:spPr>
          <a:xfrm>
            <a:off x="2950857" y="2805830"/>
            <a:ext cx="414762" cy="413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p:cNvCxnSpPr>
            <a:stCxn id="13" idx="4"/>
            <a:endCxn id="7" idx="0"/>
          </p:cNvCxnSpPr>
          <p:nvPr/>
        </p:nvCxnSpPr>
        <p:spPr>
          <a:xfrm>
            <a:off x="3158238" y="3219189"/>
            <a:ext cx="1509005" cy="26330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投影片編號版面配置區 4"/>
          <p:cNvSpPr>
            <a:spLocks noGrp="1"/>
          </p:cNvSpPr>
          <p:nvPr>
            <p:ph type="sldNum" sz="quarter" idx="12"/>
          </p:nvPr>
        </p:nvSpPr>
        <p:spPr/>
        <p:txBody>
          <a:bodyPr/>
          <a:lstStyle/>
          <a:p>
            <a:fld id="{3DF4B1FC-4239-425F-9CFB-D9D7D48FC1CA}" type="slidenum">
              <a:rPr lang="zh-TW" altLang="en-US" smtClean="0"/>
              <a:t>14</a:t>
            </a:fld>
            <a:endParaRPr lang="zh-TW" altLang="en-US"/>
          </a:p>
        </p:txBody>
      </p:sp>
    </p:spTree>
    <p:extLst>
      <p:ext uri="{BB962C8B-B14F-4D97-AF65-F5344CB8AC3E}">
        <p14:creationId xmlns:p14="http://schemas.microsoft.com/office/powerpoint/2010/main" val="1242920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rPr>
                  <a:t>Non-resonance cross section analysis</a:t>
                </a:r>
                <a:br>
                  <a:rPr lang="en-US" altLang="zh-TW" b="1" dirty="0" smtClean="0">
                    <a:effectLst>
                      <a:outerShdw blurRad="38100" dist="38100" dir="2700000" algn="tl">
                        <a:srgbClr val="000000">
                          <a:alpha val="43137"/>
                        </a:srgbClr>
                      </a:outerShdw>
                    </a:effectLst>
                  </a:rPr>
                </a:br>
                <a:r>
                  <a:rPr lang="en-US" altLang="zh-TW" b="1" dirty="0" smtClean="0">
                    <a:effectLst>
                      <a:outerShdw blurRad="38100" dist="38100" dir="2700000" algn="tl">
                        <a:srgbClr val="000000">
                          <a:alpha val="43137"/>
                        </a:srgbClr>
                      </a:outerShdw>
                    </a:effectLst>
                  </a:rPr>
                  <a:t>	</a:t>
                </a:r>
                <a14:m>
                  <m:oMath xmlns:m="http://schemas.openxmlformats.org/officeDocument/2006/math">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r>
                      <a:rPr lang="en-US" altLang="zh-TW" b="1" i="1">
                        <a:effectLst>
                          <a:outerShdw blurRad="38100" dist="38100" dir="2700000" algn="tl">
                            <a:srgbClr val="000000">
                              <a:alpha val="43137"/>
                            </a:srgbClr>
                          </a:outerShdw>
                        </a:effectLst>
                        <a:latin typeface="Cambria Math" panose="02040503050406030204" pitchFamily="18" charset="0"/>
                      </a:rPr>
                      <m:t>→</m:t>
                    </m:r>
                    <m:sSup>
                      <m:sSupPr>
                        <m:ctrlPr>
                          <a:rPr lang="en-US" altLang="zh-TW" b="1" i="1" smtClean="0">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oMath>
                </a14:m>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2120" t="-8057"/>
                </a:stretch>
              </a:blipFill>
            </p:spPr>
            <p:txBody>
              <a:bodyPr/>
              <a:lstStyle/>
              <a:p>
                <a:r>
                  <a:rPr lang="zh-TW" altLang="en-US">
                    <a:noFill/>
                  </a:rPr>
                  <a:t> </a:t>
                </a:r>
              </a:p>
            </p:txBody>
          </p:sp>
        </mc:Fallback>
      </mc:AlternateContent>
      <p:sp>
        <p:nvSpPr>
          <p:cNvPr id="3" name="文字方塊 2"/>
          <p:cNvSpPr txBox="1"/>
          <p:nvPr/>
        </p:nvSpPr>
        <p:spPr>
          <a:xfrm>
            <a:off x="4634763" y="1720334"/>
            <a:ext cx="3119120" cy="369332"/>
          </a:xfrm>
          <a:prstGeom prst="rect">
            <a:avLst/>
          </a:prstGeom>
          <a:solidFill>
            <a:schemeClr val="accent4">
              <a:lumMod val="60000"/>
              <a:lumOff val="40000"/>
            </a:schemeClr>
          </a:solidFill>
        </p:spPr>
        <p:txBody>
          <a:bodyPr wrap="square" rtlCol="0">
            <a:spAutoFit/>
          </a:bodyPr>
          <a:lstStyle/>
          <a:p>
            <a:pPr algn="ctr"/>
            <a:r>
              <a:rPr lang="en-US" altLang="zh-TW" dirty="0" smtClean="0"/>
              <a:t>Differential Cross Section</a:t>
            </a:r>
            <a:endParaRPr lang="zh-TW" altLang="en-US"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603343415"/>
                  </p:ext>
                </p:extLst>
              </p:nvPr>
            </p:nvGraphicFramePr>
            <p:xfrm>
              <a:off x="1797906" y="2286311"/>
              <a:ext cx="8596188" cy="4448781"/>
            </p:xfrm>
            <a:graphic>
              <a:graphicData uri="http://schemas.openxmlformats.org/drawingml/2006/table">
                <a:tbl>
                  <a:tblPr firstRow="1" firstCol="1" bandRow="1">
                    <a:tableStyleId>{5C22544A-7EE6-4342-B048-85BDC9FD1C3A}</a:tableStyleId>
                  </a:tblPr>
                  <a:tblGrid>
                    <a:gridCol w="2149047">
                      <a:extLst>
                        <a:ext uri="{9D8B030D-6E8A-4147-A177-3AD203B41FA5}">
                          <a16:colId xmlns:a16="http://schemas.microsoft.com/office/drawing/2014/main" val="1123551774"/>
                        </a:ext>
                      </a:extLst>
                    </a:gridCol>
                    <a:gridCol w="2149047">
                      <a:extLst>
                        <a:ext uri="{9D8B030D-6E8A-4147-A177-3AD203B41FA5}">
                          <a16:colId xmlns:a16="http://schemas.microsoft.com/office/drawing/2014/main" val="2163086865"/>
                        </a:ext>
                      </a:extLst>
                    </a:gridCol>
                    <a:gridCol w="2149047">
                      <a:extLst>
                        <a:ext uri="{9D8B030D-6E8A-4147-A177-3AD203B41FA5}">
                          <a16:colId xmlns:a16="http://schemas.microsoft.com/office/drawing/2014/main" val="693950642"/>
                        </a:ext>
                      </a:extLst>
                    </a:gridCol>
                    <a:gridCol w="2149047">
                      <a:extLst>
                        <a:ext uri="{9D8B030D-6E8A-4147-A177-3AD203B41FA5}">
                          <a16:colId xmlns:a16="http://schemas.microsoft.com/office/drawing/2014/main" val="2776407879"/>
                        </a:ext>
                      </a:extLst>
                    </a:gridCol>
                  </a:tblGrid>
                  <a:tr h="635541">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zh-TW" sz="2000" i="1" kern="100">
                                        <a:effectLst/>
                                        <a:latin typeface="Cambria Math" panose="02040503050406030204" pitchFamily="18" charset="0"/>
                                      </a:rPr>
                                    </m:ctrlPr>
                                  </m:dPr>
                                  <m:e>
                                    <m:sSub>
                                      <m:sSubPr>
                                        <m:ctrlPr>
                                          <a:rPr lang="zh-TW" sz="2000" i="1" kern="100">
                                            <a:effectLst/>
                                            <a:latin typeface="Cambria Math" panose="02040503050406030204" pitchFamily="18" charset="0"/>
                                          </a:rPr>
                                        </m:ctrlPr>
                                      </m:sSubPr>
                                      <m:e>
                                        <m:r>
                                          <a:rPr lang="en-US" sz="2000" kern="100">
                                            <a:effectLst/>
                                            <a:latin typeface="Cambria Math" panose="02040503050406030204" pitchFamily="18" charset="0"/>
                                          </a:rPr>
                                          <m:t>𝑋</m:t>
                                        </m:r>
                                      </m:e>
                                      <m:sub>
                                        <m:r>
                                          <a:rPr lang="en-US" sz="2000" kern="100">
                                            <a:effectLst/>
                                            <a:latin typeface="Cambria Math" panose="02040503050406030204" pitchFamily="18" charset="0"/>
                                          </a:rPr>
                                          <m:t>𝑝</m:t>
                                        </m:r>
                                        <m:sSup>
                                          <m:sSupPr>
                                            <m:ctrlPr>
                                              <a:rPr lang="zh-TW" sz="2000" i="1" kern="100">
                                                <a:effectLst/>
                                                <a:latin typeface="Cambria Math" panose="02040503050406030204" pitchFamily="18" charset="0"/>
                                              </a:rPr>
                                            </m:ctrlPr>
                                          </m:sSupPr>
                                          <m:e>
                                            <m:r>
                                              <a:rPr lang="en-US" sz="2000" kern="100">
                                                <a:effectLst/>
                                                <a:latin typeface="Cambria Math" panose="02040503050406030204" pitchFamily="18" charset="0"/>
                                              </a:rPr>
                                              <m:t>𝐷</m:t>
                                            </m:r>
                                          </m:e>
                                          <m:sup>
                                            <m:r>
                                              <a:rPr lang="zh-TW" altLang="en-US" sz="2000" kern="100">
                                                <a:effectLst/>
                                                <a:latin typeface="Cambria Math" panose="02040503050406030204" pitchFamily="18" charset="0"/>
                                              </a:rPr>
                                              <m:t>∗</m:t>
                                            </m:r>
                                            <m:r>
                                              <a:rPr lang="en-US" sz="2000" kern="100">
                                                <a:effectLst/>
                                                <a:latin typeface="Cambria Math" panose="02040503050406030204" pitchFamily="18" charset="0"/>
                                              </a:rPr>
                                              <m:t>+</m:t>
                                            </m:r>
                                          </m:sup>
                                        </m:sSup>
                                      </m:sub>
                                    </m:sSub>
                                    <m:r>
                                      <a:rPr lang="en-US" sz="2000" kern="100">
                                        <a:effectLst/>
                                        <a:latin typeface="Cambria Math" panose="02040503050406030204" pitchFamily="18" charset="0"/>
                                      </a:rPr>
                                      <m:t>,</m:t>
                                    </m:r>
                                    <m:sSub>
                                      <m:sSubPr>
                                        <m:ctrlPr>
                                          <a:rPr lang="zh-TW" sz="2000" i="1" kern="100">
                                            <a:effectLst/>
                                            <a:latin typeface="Cambria Math" panose="02040503050406030204" pitchFamily="18" charset="0"/>
                                          </a:rPr>
                                        </m:ctrlPr>
                                      </m:sSubPr>
                                      <m:e>
                                        <m:r>
                                          <a:rPr lang="en-US" sz="2000" kern="100">
                                            <a:effectLst/>
                                            <a:latin typeface="Cambria Math" panose="02040503050406030204" pitchFamily="18" charset="0"/>
                                          </a:rPr>
                                          <m:t>𝑋</m:t>
                                        </m:r>
                                      </m:e>
                                      <m:sub>
                                        <m:r>
                                          <a:rPr lang="en-US" sz="2000" kern="100">
                                            <a:effectLst/>
                                            <a:latin typeface="Cambria Math" panose="02040503050406030204" pitchFamily="18" charset="0"/>
                                          </a:rPr>
                                          <m:t>𝑝</m:t>
                                        </m:r>
                                        <m:sSup>
                                          <m:sSupPr>
                                            <m:ctrlPr>
                                              <a:rPr lang="zh-TW" sz="2000" i="1" kern="100">
                                                <a:effectLst/>
                                                <a:latin typeface="Cambria Math" panose="02040503050406030204" pitchFamily="18" charset="0"/>
                                              </a:rPr>
                                            </m:ctrlPr>
                                          </m:sSupPr>
                                          <m:e>
                                            <m:r>
                                              <a:rPr lang="en-US" sz="2000" kern="100">
                                                <a:effectLst/>
                                                <a:latin typeface="Cambria Math" panose="02040503050406030204" pitchFamily="18" charset="0"/>
                                              </a:rPr>
                                              <m:t>𝐷</m:t>
                                            </m:r>
                                          </m:e>
                                          <m:sup>
                                            <m:r>
                                              <a:rPr lang="en-US" sz="2000" kern="100">
                                                <a:effectLst/>
                                                <a:latin typeface="Cambria Math" panose="02040503050406030204" pitchFamily="18" charset="0"/>
                                              </a:rPr>
                                              <m:t>∗</m:t>
                                            </m:r>
                                            <m:r>
                                              <a:rPr lang="zh-TW" altLang="en-US" sz="2000" kern="100">
                                                <a:effectLst/>
                                                <a:latin typeface="Cambria Math" panose="02040503050406030204" pitchFamily="18" charset="0"/>
                                              </a:rPr>
                                              <m:t>−</m:t>
                                            </m:r>
                                          </m:sup>
                                        </m:sSup>
                                      </m:sub>
                                    </m:sSub>
                                  </m:e>
                                </m:d>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r>
                            <a:rPr lang="en-US" sz="2000" kern="100" dirty="0">
                              <a:effectLst/>
                            </a:rPr>
                            <a:t>Cross Section</a:t>
                          </a:r>
                          <a14:m>
                            <m:oMath xmlns:m="http://schemas.openxmlformats.org/officeDocument/2006/math">
                              <m:d>
                                <m:dPr>
                                  <m:ctrlPr>
                                    <a:rPr lang="zh-TW" sz="2000" i="1" kern="100">
                                      <a:effectLst/>
                                      <a:latin typeface="Cambria Math" panose="02040503050406030204" pitchFamily="18" charset="0"/>
                                    </a:rPr>
                                  </m:ctrlPr>
                                </m:dPr>
                                <m:e>
                                  <m:r>
                                    <a:rPr lang="en-US" sz="2000" kern="100">
                                      <a:effectLst/>
                                      <a:latin typeface="Cambria Math" panose="02040503050406030204" pitchFamily="18" charset="0"/>
                                    </a:rPr>
                                    <m:t>𝑓𝑏</m:t>
                                  </m:r>
                                </m:e>
                              </m:d>
                            </m:oMath>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d>
                                  <m:dPr>
                                    <m:ctrlPr>
                                      <a:rPr lang="zh-TW" sz="2000" i="1" kern="100">
                                        <a:effectLst/>
                                        <a:latin typeface="Cambria Math" panose="02040503050406030204" pitchFamily="18" charset="0"/>
                                      </a:rPr>
                                    </m:ctrlPr>
                                  </m:dPr>
                                  <m:e>
                                    <m:sSub>
                                      <m:sSubPr>
                                        <m:ctrlPr>
                                          <a:rPr lang="zh-TW" sz="2000" i="1" kern="100">
                                            <a:effectLst/>
                                            <a:latin typeface="Cambria Math" panose="02040503050406030204" pitchFamily="18" charset="0"/>
                                          </a:rPr>
                                        </m:ctrlPr>
                                      </m:sSubPr>
                                      <m:e>
                                        <m:r>
                                          <a:rPr lang="en-US" sz="2000" kern="100">
                                            <a:effectLst/>
                                            <a:latin typeface="Cambria Math" panose="02040503050406030204" pitchFamily="18" charset="0"/>
                                          </a:rPr>
                                          <m:t>𝑋</m:t>
                                        </m:r>
                                      </m:e>
                                      <m:sub>
                                        <m:r>
                                          <a:rPr lang="en-US" sz="2000" kern="100">
                                            <a:effectLst/>
                                            <a:latin typeface="Cambria Math" panose="02040503050406030204" pitchFamily="18" charset="0"/>
                                          </a:rPr>
                                          <m:t>𝑝</m:t>
                                        </m:r>
                                        <m:sSup>
                                          <m:sSupPr>
                                            <m:ctrlPr>
                                              <a:rPr lang="zh-TW" sz="2000" i="1" kern="100">
                                                <a:effectLst/>
                                                <a:latin typeface="Cambria Math" panose="02040503050406030204" pitchFamily="18" charset="0"/>
                                              </a:rPr>
                                            </m:ctrlPr>
                                          </m:sSupPr>
                                          <m:e>
                                            <m:r>
                                              <a:rPr lang="en-US" sz="2000" kern="100">
                                                <a:effectLst/>
                                                <a:latin typeface="Cambria Math" panose="02040503050406030204" pitchFamily="18" charset="0"/>
                                              </a:rPr>
                                              <m:t>𝐷</m:t>
                                            </m:r>
                                          </m:e>
                                          <m:sup>
                                            <m:r>
                                              <a:rPr lang="zh-TW" altLang="en-US" sz="2000" kern="100">
                                                <a:effectLst/>
                                                <a:latin typeface="Cambria Math" panose="02040503050406030204" pitchFamily="18" charset="0"/>
                                              </a:rPr>
                                              <m:t>∗</m:t>
                                            </m:r>
                                            <m:r>
                                              <a:rPr lang="en-US" sz="2000" kern="100">
                                                <a:effectLst/>
                                                <a:latin typeface="Cambria Math" panose="02040503050406030204" pitchFamily="18" charset="0"/>
                                              </a:rPr>
                                              <m:t>+</m:t>
                                            </m:r>
                                          </m:sup>
                                        </m:sSup>
                                      </m:sub>
                                    </m:sSub>
                                    <m:r>
                                      <a:rPr lang="en-US" sz="2000" kern="100">
                                        <a:effectLst/>
                                        <a:latin typeface="Cambria Math" panose="02040503050406030204" pitchFamily="18" charset="0"/>
                                      </a:rPr>
                                      <m:t>,</m:t>
                                    </m:r>
                                    <m:sSub>
                                      <m:sSubPr>
                                        <m:ctrlPr>
                                          <a:rPr lang="zh-TW" sz="2000" i="1" kern="100">
                                            <a:effectLst/>
                                            <a:latin typeface="Cambria Math" panose="02040503050406030204" pitchFamily="18" charset="0"/>
                                          </a:rPr>
                                        </m:ctrlPr>
                                      </m:sSubPr>
                                      <m:e>
                                        <m:r>
                                          <a:rPr lang="en-US" sz="2000" kern="100">
                                            <a:effectLst/>
                                            <a:latin typeface="Cambria Math" panose="02040503050406030204" pitchFamily="18" charset="0"/>
                                          </a:rPr>
                                          <m:t>𝑋</m:t>
                                        </m:r>
                                      </m:e>
                                      <m:sub>
                                        <m:r>
                                          <a:rPr lang="en-US" sz="2000" kern="100">
                                            <a:effectLst/>
                                            <a:latin typeface="Cambria Math" panose="02040503050406030204" pitchFamily="18" charset="0"/>
                                          </a:rPr>
                                          <m:t>𝑝</m:t>
                                        </m:r>
                                        <m:sSup>
                                          <m:sSupPr>
                                            <m:ctrlPr>
                                              <a:rPr lang="zh-TW" sz="2000" i="1" kern="100">
                                                <a:effectLst/>
                                                <a:latin typeface="Cambria Math" panose="02040503050406030204" pitchFamily="18" charset="0"/>
                                              </a:rPr>
                                            </m:ctrlPr>
                                          </m:sSupPr>
                                          <m:e>
                                            <m:r>
                                              <a:rPr lang="en-US" sz="2000" kern="100">
                                                <a:effectLst/>
                                                <a:latin typeface="Cambria Math" panose="02040503050406030204" pitchFamily="18" charset="0"/>
                                              </a:rPr>
                                              <m:t>𝐷</m:t>
                                            </m:r>
                                          </m:e>
                                          <m:sup>
                                            <m:r>
                                              <a:rPr lang="en-US" sz="2000" kern="100">
                                                <a:effectLst/>
                                                <a:latin typeface="Cambria Math" panose="02040503050406030204" pitchFamily="18" charset="0"/>
                                              </a:rPr>
                                              <m:t>∗</m:t>
                                            </m:r>
                                            <m:r>
                                              <a:rPr lang="zh-TW" altLang="en-US" sz="2000" kern="100">
                                                <a:effectLst/>
                                                <a:latin typeface="Cambria Math" panose="02040503050406030204" pitchFamily="18" charset="0"/>
                                              </a:rPr>
                                              <m:t>−</m:t>
                                            </m:r>
                                          </m:sup>
                                        </m:sSup>
                                      </m:sub>
                                    </m:sSub>
                                  </m:e>
                                </m:d>
                              </m:oMath>
                            </m:oMathPara>
                          </a14:m>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r>
                            <a:rPr lang="en-US" sz="2000" kern="100">
                              <a:effectLst/>
                            </a:rPr>
                            <a:t>Cross Section</a:t>
                          </a:r>
                          <a14:m>
                            <m:oMath xmlns:m="http://schemas.openxmlformats.org/officeDocument/2006/math">
                              <m:d>
                                <m:dPr>
                                  <m:ctrlPr>
                                    <a:rPr lang="zh-TW" sz="2000" i="1" kern="100">
                                      <a:effectLst/>
                                      <a:latin typeface="Cambria Math" panose="02040503050406030204" pitchFamily="18" charset="0"/>
                                    </a:rPr>
                                  </m:ctrlPr>
                                </m:dPr>
                                <m:e>
                                  <m:r>
                                    <a:rPr lang="en-US" sz="2000" kern="100">
                                      <a:effectLst/>
                                      <a:latin typeface="Cambria Math" panose="02040503050406030204" pitchFamily="18" charset="0"/>
                                    </a:rPr>
                                    <m:t>𝑓𝑏</m:t>
                                  </m:r>
                                </m:e>
                              </m:d>
                            </m:oMath>
                          </a14:m>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140519215"/>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1.0,1.0</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solidFill>
                                <a:schemeClr val="tx1"/>
                              </a:solidFill>
                              <a:effectLst/>
                            </a:rPr>
                            <a:t>19.51±25.34</a:t>
                          </a:r>
                          <a:endParaRPr lang="zh-TW" altLang="zh-TW" sz="20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0.7,0.7</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a:solidFill>
                                <a:schemeClr val="tx1"/>
                              </a:solidFill>
                              <a:effectLst/>
                            </a:rPr>
                            <a:t>13.29±3.90</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4042919466"/>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1.0,0.9</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62.52±4.86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0.7,0.6</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a:solidFill>
                                <a:schemeClr val="tx1"/>
                              </a:solidFill>
                              <a:effectLst/>
                            </a:rPr>
                            <a:t>27.56±5.08</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499980963"/>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1.0,0.7</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26.03±4.15</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0.7,0.4</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a:solidFill>
                                <a:schemeClr val="tx1"/>
                              </a:solidFill>
                              <a:effectLst/>
                            </a:rPr>
                            <a:t>12.44±4.49</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871810643"/>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1.0,0.6</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11.49±3.36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0.6,1.0</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a:solidFill>
                                <a:schemeClr val="tx1"/>
                              </a:solidFill>
                              <a:effectLst/>
                            </a:rPr>
                            <a:t>13.74±3.97</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2197525656"/>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0.9,1.0</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65.98±5.03</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0.6,0.9</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indent="76200" algn="ctr">
                            <a:spcAft>
                              <a:spcPts val="0"/>
                            </a:spcAft>
                          </a:pPr>
                          <a:r>
                            <a:rPr lang="en-US" sz="2000" kern="100">
                              <a:solidFill>
                                <a:schemeClr val="tx1"/>
                              </a:solidFill>
                              <a:effectLst/>
                            </a:rPr>
                            <a:t>7.52±3.49</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738813387"/>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0.9,0.9</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34.28±4.43</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0.6,0.7</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a:solidFill>
                                <a:schemeClr val="tx1"/>
                              </a:solidFill>
                              <a:effectLst/>
                            </a:rPr>
                            <a:t>45.88±5.77</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2180476791"/>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0.9,0.7</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indent="76200" algn="ctr">
                            <a:spcAft>
                              <a:spcPts val="0"/>
                            </a:spcAft>
                          </a:pPr>
                          <a:r>
                            <a:rPr lang="en-US" sz="2000" kern="100">
                              <a:solidFill>
                                <a:schemeClr val="tx1"/>
                              </a:solidFill>
                              <a:effectLst/>
                            </a:rPr>
                            <a:t>5.61±3.02</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0.9,0.4</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47.60±6.68</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1093238017"/>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0.9,0.6</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indent="76200" algn="ctr">
                            <a:spcAft>
                              <a:spcPts val="0"/>
                            </a:spcAft>
                          </a:pPr>
                          <a:r>
                            <a:rPr lang="en-US" sz="2000" kern="100">
                              <a:solidFill>
                                <a:schemeClr val="tx1"/>
                              </a:solidFill>
                              <a:effectLst/>
                            </a:rPr>
                            <a:t>7.56±3.50</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0.4,0.7</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12.37±4.48</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1660489187"/>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0.9,0.4</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a:solidFill>
                                <a:schemeClr val="tx1"/>
                              </a:solidFill>
                              <a:effectLst/>
                            </a:rPr>
                            <a:t>20.17±4.81</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0.4,0.6</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15.81±5.06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015099895"/>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0.7,1.0</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a:solidFill>
                                <a:schemeClr val="tx1"/>
                              </a:solidFill>
                              <a:effectLst/>
                            </a:rPr>
                            <a:t>63.23±5.35</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0.3,0.7</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16.00±5.09</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2447985896"/>
                      </a:ext>
                    </a:extLst>
                  </a:tr>
                  <a:tr h="317770">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0.7,0.9</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11.23±3.59</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rPr>
                                  <m:t>≅</m:t>
                                </m:r>
                                <m:d>
                                  <m:dPr>
                                    <m:ctrlPr>
                                      <a:rPr lang="zh-TW" sz="2000" i="1" kern="100">
                                        <a:solidFill>
                                          <a:schemeClr val="tx1"/>
                                        </a:solidFill>
                                        <a:effectLst/>
                                        <a:latin typeface="Cambria Math" panose="02040503050406030204" pitchFamily="18" charset="0"/>
                                      </a:rPr>
                                    </m:ctrlPr>
                                  </m:dPr>
                                  <m:e>
                                    <m:r>
                                      <a:rPr lang="en-US" sz="2000" kern="100">
                                        <a:solidFill>
                                          <a:schemeClr val="tx1"/>
                                        </a:solidFill>
                                        <a:effectLst/>
                                        <a:latin typeface="Cambria Math" panose="02040503050406030204" pitchFamily="18" charset="0"/>
                                      </a:rPr>
                                      <m:t>0.1,0.9</m:t>
                                    </m:r>
                                  </m:e>
                                </m:d>
                              </m:oMath>
                            </m:oMathPara>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solidFill>
                          <a:schemeClr val="accent4">
                            <a:lumMod val="60000"/>
                            <a:lumOff val="40000"/>
                          </a:schemeClr>
                        </a:solidFill>
                      </a:tcPr>
                    </a:tc>
                    <a:tc>
                      <a:txBody>
                        <a:bodyPr/>
                        <a:lstStyle/>
                        <a:p>
                          <a:pPr algn="ctr">
                            <a:spcAft>
                              <a:spcPts val="0"/>
                            </a:spcAft>
                          </a:pPr>
                          <a:r>
                            <a:rPr lang="en-US" sz="2000" kern="100" dirty="0">
                              <a:solidFill>
                                <a:schemeClr val="tx1"/>
                              </a:solidFill>
                              <a:effectLst/>
                            </a:rPr>
                            <a:t>63.61±8.56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921236065"/>
                      </a:ext>
                    </a:extLst>
                  </a:tr>
                  <a:tr h="317770">
                    <a:tc gridSpan="2">
                      <a:txBody>
                        <a:bodyPr/>
                        <a:lstStyle/>
                        <a:p>
                          <a:pPr algn="ctr">
                            <a:spcAft>
                              <a:spcPts val="0"/>
                            </a:spcAft>
                          </a:pPr>
                          <a:r>
                            <a:rPr lang="en-US" altLang="zh-TW" sz="20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Sum of</a:t>
                          </a:r>
                          <a:r>
                            <a:rPr lang="en-US" altLang="zh-TW" sz="200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cross section</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lnB w="12700" cap="flat" cmpd="sng" algn="ctr">
                          <a:noFill/>
                          <a:prstDash val="solid"/>
                          <a:round/>
                          <a:headEnd type="none" w="med" len="med"/>
                          <a:tailEnd type="none" w="med" len="med"/>
                        </a:lnB>
                        <a:solidFill>
                          <a:srgbClr val="92D050"/>
                        </a:solidFill>
                      </a:tcPr>
                    </a:tc>
                    <a:tc hMerge="1">
                      <a:txBody>
                        <a:bodyPr/>
                        <a:lstStyle/>
                        <a:p>
                          <a:pPr algn="ctr">
                            <a:spcAft>
                              <a:spcPts val="0"/>
                            </a:spcAft>
                          </a:pPr>
                          <a:endPar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lnB w="12700" cap="flat" cmpd="sng" algn="ctr">
                          <a:noFill/>
                          <a:prstDash val="solid"/>
                          <a:round/>
                          <a:headEnd type="none" w="med" len="med"/>
                          <a:tailEnd type="none" w="med" len="med"/>
                        </a:lnB>
                      </a:tcPr>
                    </a:tc>
                    <a:tc gridSpan="2">
                      <a:txBody>
                        <a:bodyPr/>
                        <a:lstStyle/>
                        <a:p>
                          <a:pPr algn="ctr">
                            <a:spcAft>
                              <a:spcPts val="0"/>
                            </a:spcAft>
                          </a:pPr>
                          <a:r>
                            <a:rPr lang="en-US" altLang="zh-TW" sz="20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603.43</a:t>
                          </a:r>
                          <a:r>
                            <a:rPr lang="en-US" altLang="zh-TW" sz="2000" kern="100" dirty="0" smtClean="0">
                              <a:solidFill>
                                <a:schemeClr val="tx1"/>
                              </a:solidFill>
                              <a:effectLst/>
                            </a:rPr>
                            <a:t>±35.69</a:t>
                          </a:r>
                          <a14:m>
                            <m:oMath xmlns:m="http://schemas.openxmlformats.org/officeDocument/2006/math">
                              <m:d>
                                <m:dPr>
                                  <m:ctrlPr>
                                    <a:rPr lang="en-US" altLang="zh-TW" sz="2000" i="1" kern="100" smtClean="0">
                                      <a:solidFill>
                                        <a:schemeClr val="tx1"/>
                                      </a:solidFill>
                                      <a:effectLst/>
                                      <a:latin typeface="Cambria Math" panose="02040503050406030204" pitchFamily="18" charset="0"/>
                                    </a:rPr>
                                  </m:ctrlPr>
                                </m:dPr>
                                <m:e>
                                  <m:r>
                                    <a:rPr lang="en-US" altLang="zh-TW" sz="2000" b="0" i="1" kern="100" smtClean="0">
                                      <a:solidFill>
                                        <a:schemeClr val="tx1"/>
                                      </a:solidFill>
                                      <a:effectLst/>
                                      <a:latin typeface="Cambria Math" panose="02040503050406030204" pitchFamily="18" charset="0"/>
                                    </a:rPr>
                                    <m:t>𝑓𝑏</m:t>
                                  </m:r>
                                </m:e>
                              </m:d>
                            </m:oMath>
                          </a14:m>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lnB w="12700" cap="flat" cmpd="sng" algn="ctr">
                          <a:noFill/>
                          <a:prstDash val="solid"/>
                          <a:round/>
                          <a:headEnd type="none" w="med" len="med"/>
                          <a:tailEnd type="none" w="med" len="med"/>
                        </a:lnB>
                        <a:solidFill>
                          <a:schemeClr val="accent1">
                            <a:lumMod val="20000"/>
                            <a:lumOff val="80000"/>
                          </a:schemeClr>
                        </a:solidFill>
                      </a:tcPr>
                    </a:tc>
                    <a:tc hMerge="1">
                      <a:txBody>
                        <a:bodyPr/>
                        <a:lstStyle/>
                        <a:p>
                          <a:pPr algn="ctr">
                            <a:spcAft>
                              <a:spcPts val="0"/>
                            </a:spcAft>
                          </a:pPr>
                          <a:endPar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2552404632"/>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603343415"/>
                  </p:ext>
                </p:extLst>
              </p:nvPr>
            </p:nvGraphicFramePr>
            <p:xfrm>
              <a:off x="1797906" y="2286311"/>
              <a:ext cx="8596188" cy="4448781"/>
            </p:xfrm>
            <a:graphic>
              <a:graphicData uri="http://schemas.openxmlformats.org/drawingml/2006/table">
                <a:tbl>
                  <a:tblPr firstRow="1" firstCol="1" bandRow="1">
                    <a:tableStyleId>{5C22544A-7EE6-4342-B048-85BDC9FD1C3A}</a:tableStyleId>
                  </a:tblPr>
                  <a:tblGrid>
                    <a:gridCol w="2149047">
                      <a:extLst>
                        <a:ext uri="{9D8B030D-6E8A-4147-A177-3AD203B41FA5}">
                          <a16:colId xmlns:a16="http://schemas.microsoft.com/office/drawing/2014/main" val="1123551774"/>
                        </a:ext>
                      </a:extLst>
                    </a:gridCol>
                    <a:gridCol w="2149047">
                      <a:extLst>
                        <a:ext uri="{9D8B030D-6E8A-4147-A177-3AD203B41FA5}">
                          <a16:colId xmlns:a16="http://schemas.microsoft.com/office/drawing/2014/main" val="2163086865"/>
                        </a:ext>
                      </a:extLst>
                    </a:gridCol>
                    <a:gridCol w="2149047">
                      <a:extLst>
                        <a:ext uri="{9D8B030D-6E8A-4147-A177-3AD203B41FA5}">
                          <a16:colId xmlns:a16="http://schemas.microsoft.com/office/drawing/2014/main" val="693950642"/>
                        </a:ext>
                      </a:extLst>
                    </a:gridCol>
                    <a:gridCol w="2149047">
                      <a:extLst>
                        <a:ext uri="{9D8B030D-6E8A-4147-A177-3AD203B41FA5}">
                          <a16:colId xmlns:a16="http://schemas.microsoft.com/office/drawing/2014/main" val="2776407879"/>
                        </a:ext>
                      </a:extLst>
                    </a:gridCol>
                  </a:tblGrid>
                  <a:tr h="635541">
                    <a:tc>
                      <a:txBody>
                        <a:bodyPr/>
                        <a:lstStyle/>
                        <a:p>
                          <a:endParaRPr lang="zh-TW"/>
                        </a:p>
                      </a:txBody>
                      <a:tcPr marL="87251" marR="87251" marT="0" marB="0" anchor="ctr">
                        <a:blipFill>
                          <a:blip r:embed="rId3"/>
                          <a:stretch>
                            <a:fillRect l="-283" t="-962" r="-301133" b="-625000"/>
                          </a:stretch>
                        </a:blipFill>
                      </a:tcPr>
                    </a:tc>
                    <a:tc>
                      <a:txBody>
                        <a:bodyPr/>
                        <a:lstStyle/>
                        <a:p>
                          <a:endParaRPr lang="zh-TW"/>
                        </a:p>
                      </a:txBody>
                      <a:tcPr marL="87251" marR="87251" marT="0" marB="0" anchor="ctr">
                        <a:blipFill>
                          <a:blip r:embed="rId3"/>
                          <a:stretch>
                            <a:fillRect l="-100283" t="-962" r="-201133" b="-625000"/>
                          </a:stretch>
                        </a:blipFill>
                      </a:tcPr>
                    </a:tc>
                    <a:tc>
                      <a:txBody>
                        <a:bodyPr/>
                        <a:lstStyle/>
                        <a:p>
                          <a:endParaRPr lang="zh-TW"/>
                        </a:p>
                      </a:txBody>
                      <a:tcPr marL="87251" marR="87251" marT="0" marB="0" anchor="ctr">
                        <a:blipFill>
                          <a:blip r:embed="rId3"/>
                          <a:stretch>
                            <a:fillRect l="-200283" t="-962" r="-101133" b="-625000"/>
                          </a:stretch>
                        </a:blipFill>
                      </a:tcPr>
                    </a:tc>
                    <a:tc>
                      <a:txBody>
                        <a:bodyPr/>
                        <a:lstStyle/>
                        <a:p>
                          <a:endParaRPr lang="zh-TW"/>
                        </a:p>
                      </a:txBody>
                      <a:tcPr marL="87251" marR="87251" marT="0" marB="0" anchor="ctr">
                        <a:blipFill>
                          <a:blip r:embed="rId3"/>
                          <a:stretch>
                            <a:fillRect l="-300283" t="-962" r="-1133" b="-625000"/>
                          </a:stretch>
                        </a:blipFill>
                      </a:tcPr>
                    </a:tc>
                    <a:extLst>
                      <a:ext uri="{0D108BD9-81ED-4DB2-BD59-A6C34878D82A}">
                        <a16:rowId xmlns:a16="http://schemas.microsoft.com/office/drawing/2014/main" val="3140519215"/>
                      </a:ext>
                    </a:extLst>
                  </a:tr>
                  <a:tr h="317770">
                    <a:tc>
                      <a:txBody>
                        <a:bodyPr/>
                        <a:lstStyle/>
                        <a:p>
                          <a:endParaRPr lang="zh-TW"/>
                        </a:p>
                      </a:txBody>
                      <a:tcPr marL="87251" marR="87251" marT="0" marB="0" anchor="ctr">
                        <a:blipFill>
                          <a:blip r:embed="rId3"/>
                          <a:stretch>
                            <a:fillRect l="-283" t="-201923" r="-301133" b="-115000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solidFill>
                                <a:schemeClr val="tx1"/>
                              </a:solidFill>
                              <a:effectLst/>
                            </a:rPr>
                            <a:t>19.51±25.34</a:t>
                          </a:r>
                          <a:endParaRPr lang="zh-TW" altLang="zh-TW" sz="20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201923" r="-101133" b="-1150000"/>
                          </a:stretch>
                        </a:blipFill>
                      </a:tcPr>
                    </a:tc>
                    <a:tc>
                      <a:txBody>
                        <a:bodyPr/>
                        <a:lstStyle/>
                        <a:p>
                          <a:pPr algn="ctr">
                            <a:spcAft>
                              <a:spcPts val="0"/>
                            </a:spcAft>
                          </a:pPr>
                          <a:r>
                            <a:rPr lang="en-US" sz="2000" kern="100">
                              <a:solidFill>
                                <a:schemeClr val="tx1"/>
                              </a:solidFill>
                              <a:effectLst/>
                            </a:rPr>
                            <a:t>13.29±3.90</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4042919466"/>
                      </a:ext>
                    </a:extLst>
                  </a:tr>
                  <a:tr h="317770">
                    <a:tc>
                      <a:txBody>
                        <a:bodyPr/>
                        <a:lstStyle/>
                        <a:p>
                          <a:endParaRPr lang="zh-TW"/>
                        </a:p>
                      </a:txBody>
                      <a:tcPr marL="87251" marR="87251" marT="0" marB="0" anchor="ctr">
                        <a:blipFill>
                          <a:blip r:embed="rId3"/>
                          <a:stretch>
                            <a:fillRect l="-283" t="-296226" r="-301133" b="-1028302"/>
                          </a:stretch>
                        </a:blipFill>
                      </a:tcPr>
                    </a:tc>
                    <a:tc>
                      <a:txBody>
                        <a:bodyPr/>
                        <a:lstStyle/>
                        <a:p>
                          <a:pPr algn="ctr">
                            <a:spcAft>
                              <a:spcPts val="0"/>
                            </a:spcAft>
                          </a:pPr>
                          <a:r>
                            <a:rPr lang="en-US" sz="2000" kern="100" dirty="0">
                              <a:solidFill>
                                <a:schemeClr val="tx1"/>
                              </a:solidFill>
                              <a:effectLst/>
                            </a:rPr>
                            <a:t>62.52±4.86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296226" r="-101133" b="-1028302"/>
                          </a:stretch>
                        </a:blipFill>
                      </a:tcPr>
                    </a:tc>
                    <a:tc>
                      <a:txBody>
                        <a:bodyPr/>
                        <a:lstStyle/>
                        <a:p>
                          <a:pPr algn="ctr">
                            <a:spcAft>
                              <a:spcPts val="0"/>
                            </a:spcAft>
                          </a:pPr>
                          <a:r>
                            <a:rPr lang="en-US" sz="2000" kern="100">
                              <a:solidFill>
                                <a:schemeClr val="tx1"/>
                              </a:solidFill>
                              <a:effectLst/>
                            </a:rPr>
                            <a:t>27.56±5.08</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499980963"/>
                      </a:ext>
                    </a:extLst>
                  </a:tr>
                  <a:tr h="317770">
                    <a:tc>
                      <a:txBody>
                        <a:bodyPr/>
                        <a:lstStyle/>
                        <a:p>
                          <a:endParaRPr lang="zh-TW"/>
                        </a:p>
                      </a:txBody>
                      <a:tcPr marL="87251" marR="87251" marT="0" marB="0" anchor="ctr">
                        <a:blipFill>
                          <a:blip r:embed="rId3"/>
                          <a:stretch>
                            <a:fillRect l="-283" t="-403846" r="-301133" b="-948077"/>
                          </a:stretch>
                        </a:blipFill>
                      </a:tcPr>
                    </a:tc>
                    <a:tc>
                      <a:txBody>
                        <a:bodyPr/>
                        <a:lstStyle/>
                        <a:p>
                          <a:pPr algn="ctr">
                            <a:spcAft>
                              <a:spcPts val="0"/>
                            </a:spcAft>
                          </a:pPr>
                          <a:r>
                            <a:rPr lang="en-US" sz="2000" kern="100" dirty="0">
                              <a:solidFill>
                                <a:schemeClr val="tx1"/>
                              </a:solidFill>
                              <a:effectLst/>
                            </a:rPr>
                            <a:t>26.03±4.15</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403846" r="-101133" b="-948077"/>
                          </a:stretch>
                        </a:blipFill>
                      </a:tcPr>
                    </a:tc>
                    <a:tc>
                      <a:txBody>
                        <a:bodyPr/>
                        <a:lstStyle/>
                        <a:p>
                          <a:pPr algn="ctr">
                            <a:spcAft>
                              <a:spcPts val="0"/>
                            </a:spcAft>
                          </a:pPr>
                          <a:r>
                            <a:rPr lang="en-US" sz="2000" kern="100">
                              <a:solidFill>
                                <a:schemeClr val="tx1"/>
                              </a:solidFill>
                              <a:effectLst/>
                            </a:rPr>
                            <a:t>12.44±4.49</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871810643"/>
                      </a:ext>
                    </a:extLst>
                  </a:tr>
                  <a:tr h="317770">
                    <a:tc>
                      <a:txBody>
                        <a:bodyPr/>
                        <a:lstStyle/>
                        <a:p>
                          <a:endParaRPr lang="zh-TW"/>
                        </a:p>
                      </a:txBody>
                      <a:tcPr marL="87251" marR="87251" marT="0" marB="0" anchor="ctr">
                        <a:blipFill>
                          <a:blip r:embed="rId3"/>
                          <a:stretch>
                            <a:fillRect l="-283" t="-503846" r="-301133" b="-848077"/>
                          </a:stretch>
                        </a:blipFill>
                      </a:tcPr>
                    </a:tc>
                    <a:tc>
                      <a:txBody>
                        <a:bodyPr/>
                        <a:lstStyle/>
                        <a:p>
                          <a:pPr algn="ctr">
                            <a:spcAft>
                              <a:spcPts val="0"/>
                            </a:spcAft>
                          </a:pPr>
                          <a:r>
                            <a:rPr lang="en-US" sz="2000" kern="100" dirty="0">
                              <a:solidFill>
                                <a:schemeClr val="tx1"/>
                              </a:solidFill>
                              <a:effectLst/>
                            </a:rPr>
                            <a:t>11.49±3.36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503846" r="-101133" b="-848077"/>
                          </a:stretch>
                        </a:blipFill>
                      </a:tcPr>
                    </a:tc>
                    <a:tc>
                      <a:txBody>
                        <a:bodyPr/>
                        <a:lstStyle/>
                        <a:p>
                          <a:pPr algn="ctr">
                            <a:spcAft>
                              <a:spcPts val="0"/>
                            </a:spcAft>
                          </a:pPr>
                          <a:r>
                            <a:rPr lang="en-US" sz="2000" kern="100">
                              <a:solidFill>
                                <a:schemeClr val="tx1"/>
                              </a:solidFill>
                              <a:effectLst/>
                            </a:rPr>
                            <a:t>13.74±3.97</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2197525656"/>
                      </a:ext>
                    </a:extLst>
                  </a:tr>
                  <a:tr h="317770">
                    <a:tc>
                      <a:txBody>
                        <a:bodyPr/>
                        <a:lstStyle/>
                        <a:p>
                          <a:endParaRPr lang="zh-TW"/>
                        </a:p>
                      </a:txBody>
                      <a:tcPr marL="87251" marR="87251" marT="0" marB="0" anchor="ctr">
                        <a:blipFill>
                          <a:blip r:embed="rId3"/>
                          <a:stretch>
                            <a:fillRect l="-283" t="-603846" r="-301133" b="-748077"/>
                          </a:stretch>
                        </a:blipFill>
                      </a:tcPr>
                    </a:tc>
                    <a:tc>
                      <a:txBody>
                        <a:bodyPr/>
                        <a:lstStyle/>
                        <a:p>
                          <a:pPr algn="ctr">
                            <a:spcAft>
                              <a:spcPts val="0"/>
                            </a:spcAft>
                          </a:pPr>
                          <a:r>
                            <a:rPr lang="en-US" sz="2000" kern="100" dirty="0">
                              <a:solidFill>
                                <a:schemeClr val="tx1"/>
                              </a:solidFill>
                              <a:effectLst/>
                            </a:rPr>
                            <a:t>65.98±5.03</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603846" r="-101133" b="-748077"/>
                          </a:stretch>
                        </a:blipFill>
                      </a:tcPr>
                    </a:tc>
                    <a:tc>
                      <a:txBody>
                        <a:bodyPr/>
                        <a:lstStyle/>
                        <a:p>
                          <a:pPr indent="76200" algn="ctr">
                            <a:spcAft>
                              <a:spcPts val="0"/>
                            </a:spcAft>
                          </a:pPr>
                          <a:r>
                            <a:rPr lang="en-US" sz="2000" kern="100">
                              <a:solidFill>
                                <a:schemeClr val="tx1"/>
                              </a:solidFill>
                              <a:effectLst/>
                            </a:rPr>
                            <a:t>7.52±3.49</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738813387"/>
                      </a:ext>
                    </a:extLst>
                  </a:tr>
                  <a:tr h="317770">
                    <a:tc>
                      <a:txBody>
                        <a:bodyPr/>
                        <a:lstStyle/>
                        <a:p>
                          <a:endParaRPr lang="zh-TW"/>
                        </a:p>
                      </a:txBody>
                      <a:tcPr marL="87251" marR="87251" marT="0" marB="0" anchor="ctr">
                        <a:blipFill>
                          <a:blip r:embed="rId3"/>
                          <a:stretch>
                            <a:fillRect l="-283" t="-703846" r="-301133" b="-648077"/>
                          </a:stretch>
                        </a:blipFill>
                      </a:tcPr>
                    </a:tc>
                    <a:tc>
                      <a:txBody>
                        <a:bodyPr/>
                        <a:lstStyle/>
                        <a:p>
                          <a:pPr algn="ctr">
                            <a:spcAft>
                              <a:spcPts val="0"/>
                            </a:spcAft>
                          </a:pPr>
                          <a:r>
                            <a:rPr lang="en-US" sz="2000" kern="100" dirty="0">
                              <a:solidFill>
                                <a:schemeClr val="tx1"/>
                              </a:solidFill>
                              <a:effectLst/>
                            </a:rPr>
                            <a:t>34.28±4.43</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703846" r="-101133" b="-648077"/>
                          </a:stretch>
                        </a:blipFill>
                      </a:tcPr>
                    </a:tc>
                    <a:tc>
                      <a:txBody>
                        <a:bodyPr/>
                        <a:lstStyle/>
                        <a:p>
                          <a:pPr algn="ctr">
                            <a:spcAft>
                              <a:spcPts val="0"/>
                            </a:spcAft>
                          </a:pPr>
                          <a:r>
                            <a:rPr lang="en-US" sz="2000" kern="100">
                              <a:solidFill>
                                <a:schemeClr val="tx1"/>
                              </a:solidFill>
                              <a:effectLst/>
                            </a:rPr>
                            <a:t>45.88±5.77</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2180476791"/>
                      </a:ext>
                    </a:extLst>
                  </a:tr>
                  <a:tr h="317770">
                    <a:tc>
                      <a:txBody>
                        <a:bodyPr/>
                        <a:lstStyle/>
                        <a:p>
                          <a:endParaRPr lang="zh-TW"/>
                        </a:p>
                      </a:txBody>
                      <a:tcPr marL="87251" marR="87251" marT="0" marB="0" anchor="ctr">
                        <a:blipFill>
                          <a:blip r:embed="rId3"/>
                          <a:stretch>
                            <a:fillRect l="-283" t="-803846" r="-301133" b="-548077"/>
                          </a:stretch>
                        </a:blipFill>
                      </a:tcPr>
                    </a:tc>
                    <a:tc>
                      <a:txBody>
                        <a:bodyPr/>
                        <a:lstStyle/>
                        <a:p>
                          <a:pPr indent="76200" algn="ctr">
                            <a:spcAft>
                              <a:spcPts val="0"/>
                            </a:spcAft>
                          </a:pPr>
                          <a:r>
                            <a:rPr lang="en-US" sz="2000" kern="100">
                              <a:solidFill>
                                <a:schemeClr val="tx1"/>
                              </a:solidFill>
                              <a:effectLst/>
                            </a:rPr>
                            <a:t>5.61±3.02</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803846" r="-101133" b="-548077"/>
                          </a:stretch>
                        </a:blipFill>
                      </a:tcPr>
                    </a:tc>
                    <a:tc>
                      <a:txBody>
                        <a:bodyPr/>
                        <a:lstStyle/>
                        <a:p>
                          <a:pPr algn="ctr">
                            <a:spcAft>
                              <a:spcPts val="0"/>
                            </a:spcAft>
                          </a:pPr>
                          <a:r>
                            <a:rPr lang="en-US" sz="2000" kern="100" dirty="0">
                              <a:solidFill>
                                <a:schemeClr val="tx1"/>
                              </a:solidFill>
                              <a:effectLst/>
                            </a:rPr>
                            <a:t>47.60±6.68</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1093238017"/>
                      </a:ext>
                    </a:extLst>
                  </a:tr>
                  <a:tr h="317770">
                    <a:tc>
                      <a:txBody>
                        <a:bodyPr/>
                        <a:lstStyle/>
                        <a:p>
                          <a:endParaRPr lang="zh-TW"/>
                        </a:p>
                      </a:txBody>
                      <a:tcPr marL="87251" marR="87251" marT="0" marB="0" anchor="ctr">
                        <a:blipFill>
                          <a:blip r:embed="rId3"/>
                          <a:stretch>
                            <a:fillRect l="-283" t="-903846" r="-301133" b="-448077"/>
                          </a:stretch>
                        </a:blipFill>
                      </a:tcPr>
                    </a:tc>
                    <a:tc>
                      <a:txBody>
                        <a:bodyPr/>
                        <a:lstStyle/>
                        <a:p>
                          <a:pPr indent="76200" algn="ctr">
                            <a:spcAft>
                              <a:spcPts val="0"/>
                            </a:spcAft>
                          </a:pPr>
                          <a:r>
                            <a:rPr lang="en-US" sz="2000" kern="100">
                              <a:solidFill>
                                <a:schemeClr val="tx1"/>
                              </a:solidFill>
                              <a:effectLst/>
                            </a:rPr>
                            <a:t>7.56±3.50</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903846" r="-101133" b="-448077"/>
                          </a:stretch>
                        </a:blipFill>
                      </a:tcPr>
                    </a:tc>
                    <a:tc>
                      <a:txBody>
                        <a:bodyPr/>
                        <a:lstStyle/>
                        <a:p>
                          <a:pPr algn="ctr">
                            <a:spcAft>
                              <a:spcPts val="0"/>
                            </a:spcAft>
                          </a:pPr>
                          <a:r>
                            <a:rPr lang="en-US" sz="2000" kern="100" dirty="0">
                              <a:solidFill>
                                <a:schemeClr val="tx1"/>
                              </a:solidFill>
                              <a:effectLst/>
                            </a:rPr>
                            <a:t>12.37±4.48</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1660489187"/>
                      </a:ext>
                    </a:extLst>
                  </a:tr>
                  <a:tr h="317770">
                    <a:tc>
                      <a:txBody>
                        <a:bodyPr/>
                        <a:lstStyle/>
                        <a:p>
                          <a:endParaRPr lang="zh-TW"/>
                        </a:p>
                      </a:txBody>
                      <a:tcPr marL="87251" marR="87251" marT="0" marB="0" anchor="ctr">
                        <a:blipFill>
                          <a:blip r:embed="rId3"/>
                          <a:stretch>
                            <a:fillRect l="-283" t="-984906" r="-301133" b="-339623"/>
                          </a:stretch>
                        </a:blipFill>
                      </a:tcPr>
                    </a:tc>
                    <a:tc>
                      <a:txBody>
                        <a:bodyPr/>
                        <a:lstStyle/>
                        <a:p>
                          <a:pPr algn="ctr">
                            <a:spcAft>
                              <a:spcPts val="0"/>
                            </a:spcAft>
                          </a:pPr>
                          <a:r>
                            <a:rPr lang="en-US" sz="2000" kern="100">
                              <a:solidFill>
                                <a:schemeClr val="tx1"/>
                              </a:solidFill>
                              <a:effectLst/>
                            </a:rPr>
                            <a:t>20.17±4.81</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984906" r="-101133" b="-339623"/>
                          </a:stretch>
                        </a:blipFill>
                      </a:tcPr>
                    </a:tc>
                    <a:tc>
                      <a:txBody>
                        <a:bodyPr/>
                        <a:lstStyle/>
                        <a:p>
                          <a:pPr algn="ctr">
                            <a:spcAft>
                              <a:spcPts val="0"/>
                            </a:spcAft>
                          </a:pPr>
                          <a:r>
                            <a:rPr lang="en-US" sz="2000" kern="100" dirty="0">
                              <a:solidFill>
                                <a:schemeClr val="tx1"/>
                              </a:solidFill>
                              <a:effectLst/>
                            </a:rPr>
                            <a:t>15.81±5.06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3015099895"/>
                      </a:ext>
                    </a:extLst>
                  </a:tr>
                  <a:tr h="317770">
                    <a:tc>
                      <a:txBody>
                        <a:bodyPr/>
                        <a:lstStyle/>
                        <a:p>
                          <a:endParaRPr lang="zh-TW"/>
                        </a:p>
                      </a:txBody>
                      <a:tcPr marL="87251" marR="87251" marT="0" marB="0" anchor="ctr">
                        <a:blipFill>
                          <a:blip r:embed="rId3"/>
                          <a:stretch>
                            <a:fillRect l="-283" t="-1105769" r="-301133" b="-246154"/>
                          </a:stretch>
                        </a:blipFill>
                      </a:tcPr>
                    </a:tc>
                    <a:tc>
                      <a:txBody>
                        <a:bodyPr/>
                        <a:lstStyle/>
                        <a:p>
                          <a:pPr algn="ctr">
                            <a:spcAft>
                              <a:spcPts val="0"/>
                            </a:spcAft>
                          </a:pPr>
                          <a:r>
                            <a:rPr lang="en-US" sz="2000" kern="100">
                              <a:solidFill>
                                <a:schemeClr val="tx1"/>
                              </a:solidFill>
                              <a:effectLst/>
                            </a:rPr>
                            <a:t>63.23±5.35</a:t>
                          </a:r>
                          <a:endParaRPr lang="zh-TW" sz="20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1105769" r="-101133" b="-246154"/>
                          </a:stretch>
                        </a:blipFill>
                      </a:tcPr>
                    </a:tc>
                    <a:tc>
                      <a:txBody>
                        <a:bodyPr/>
                        <a:lstStyle/>
                        <a:p>
                          <a:pPr algn="ctr">
                            <a:spcAft>
                              <a:spcPts val="0"/>
                            </a:spcAft>
                          </a:pPr>
                          <a:r>
                            <a:rPr lang="en-US" sz="2000" kern="100" dirty="0">
                              <a:solidFill>
                                <a:schemeClr val="tx1"/>
                              </a:solidFill>
                              <a:effectLst/>
                            </a:rPr>
                            <a:t>16.00±5.09</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2447985896"/>
                      </a:ext>
                    </a:extLst>
                  </a:tr>
                  <a:tr h="317770">
                    <a:tc>
                      <a:txBody>
                        <a:bodyPr/>
                        <a:lstStyle/>
                        <a:p>
                          <a:endParaRPr lang="zh-TW"/>
                        </a:p>
                      </a:txBody>
                      <a:tcPr marL="87251" marR="87251" marT="0" marB="0" anchor="ctr">
                        <a:blipFill>
                          <a:blip r:embed="rId3"/>
                          <a:stretch>
                            <a:fillRect l="-283" t="-1205769" r="-301133" b="-146154"/>
                          </a:stretch>
                        </a:blipFill>
                      </a:tcPr>
                    </a:tc>
                    <a:tc>
                      <a:txBody>
                        <a:bodyPr/>
                        <a:lstStyle/>
                        <a:p>
                          <a:pPr algn="ctr">
                            <a:spcAft>
                              <a:spcPts val="0"/>
                            </a:spcAft>
                          </a:pPr>
                          <a:r>
                            <a:rPr lang="en-US" sz="2000" kern="100" dirty="0">
                              <a:solidFill>
                                <a:schemeClr val="tx1"/>
                              </a:solidFill>
                              <a:effectLst/>
                            </a:rPr>
                            <a:t>11.23±3.59</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tc>
                      <a:txBody>
                        <a:bodyPr/>
                        <a:lstStyle/>
                        <a:p>
                          <a:endParaRPr lang="zh-TW"/>
                        </a:p>
                      </a:txBody>
                      <a:tcPr marL="87251" marR="87251" marT="0" marB="0" anchor="ctr">
                        <a:blipFill>
                          <a:blip r:embed="rId3"/>
                          <a:stretch>
                            <a:fillRect l="-200283" t="-1205769" r="-101133" b="-146154"/>
                          </a:stretch>
                        </a:blipFill>
                      </a:tcPr>
                    </a:tc>
                    <a:tc>
                      <a:txBody>
                        <a:bodyPr/>
                        <a:lstStyle/>
                        <a:p>
                          <a:pPr algn="ctr">
                            <a:spcAft>
                              <a:spcPts val="0"/>
                            </a:spcAft>
                          </a:pPr>
                          <a:r>
                            <a:rPr lang="en-US" sz="2000" kern="100" dirty="0">
                              <a:solidFill>
                                <a:schemeClr val="tx1"/>
                              </a:solidFill>
                              <a:effectLst/>
                            </a:rPr>
                            <a:t>63.61±8.56</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tc>
                    <a:extLst>
                      <a:ext uri="{0D108BD9-81ED-4DB2-BD59-A6C34878D82A}">
                        <a16:rowId xmlns:a16="http://schemas.microsoft.com/office/drawing/2014/main" val="921236065"/>
                      </a:ext>
                    </a:extLst>
                  </a:tr>
                  <a:tr h="317770">
                    <a:tc gridSpan="2">
                      <a:txBody>
                        <a:bodyPr/>
                        <a:lstStyle/>
                        <a:p>
                          <a:pPr algn="ctr">
                            <a:spcAft>
                              <a:spcPts val="0"/>
                            </a:spcAft>
                          </a:pPr>
                          <a:r>
                            <a:rPr lang="en-US" altLang="zh-TW" sz="20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Sum of</a:t>
                          </a:r>
                          <a:r>
                            <a:rPr lang="en-US" altLang="zh-TW" sz="2000" kern="100" baseline="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cross section</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lnB w="12700" cap="flat" cmpd="sng" algn="ctr">
                          <a:noFill/>
                          <a:prstDash val="solid"/>
                          <a:round/>
                          <a:headEnd type="none" w="med" len="med"/>
                          <a:tailEnd type="none" w="med" len="med"/>
                        </a:lnB>
                        <a:solidFill>
                          <a:srgbClr val="92D050"/>
                        </a:solidFill>
                      </a:tcPr>
                    </a:tc>
                    <a:tc hMerge="1">
                      <a:txBody>
                        <a:bodyPr/>
                        <a:lstStyle/>
                        <a:p>
                          <a:pPr algn="ctr">
                            <a:spcAft>
                              <a:spcPts val="0"/>
                            </a:spcAft>
                          </a:pPr>
                          <a:endPar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lnB w="12700" cap="flat" cmpd="sng" algn="ctr">
                          <a:noFill/>
                          <a:prstDash val="solid"/>
                          <a:round/>
                          <a:headEnd type="none" w="med" len="med"/>
                          <a:tailEnd type="none" w="med" len="med"/>
                        </a:lnB>
                      </a:tcPr>
                    </a:tc>
                    <a:tc gridSpan="2">
                      <a:txBody>
                        <a:bodyPr/>
                        <a:lstStyle/>
                        <a:p>
                          <a:endParaRPr lang="zh-TW"/>
                        </a:p>
                      </a:txBody>
                      <a:tcPr marL="87251" marR="87251" marT="0" marB="0" anchor="ctr">
                        <a:lnB w="12700" cap="flat" cmpd="sng" algn="ctr">
                          <a:noFill/>
                          <a:prstDash val="solid"/>
                          <a:round/>
                          <a:headEnd type="none" w="med" len="med"/>
                          <a:tailEnd type="none" w="med" len="med"/>
                        </a:lnB>
                        <a:blipFill>
                          <a:blip r:embed="rId3"/>
                          <a:stretch>
                            <a:fillRect l="-100142" t="-1305769" r="-567" b="-46154"/>
                          </a:stretch>
                        </a:blipFill>
                      </a:tcPr>
                    </a:tc>
                    <a:tc hMerge="1">
                      <a:txBody>
                        <a:bodyPr/>
                        <a:lstStyle/>
                        <a:p>
                          <a:pPr algn="ctr">
                            <a:spcAft>
                              <a:spcPts val="0"/>
                            </a:spcAft>
                          </a:pPr>
                          <a:endPar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251" marR="87251"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2552404632"/>
                      </a:ext>
                    </a:extLst>
                  </a:tr>
                </a:tbl>
              </a:graphicData>
            </a:graphic>
          </p:graphicFrame>
        </mc:Fallback>
      </mc:AlternateContent>
      <p:sp>
        <p:nvSpPr>
          <p:cNvPr id="5" name="投影片編號版面配置區 4"/>
          <p:cNvSpPr>
            <a:spLocks noGrp="1"/>
          </p:cNvSpPr>
          <p:nvPr>
            <p:ph type="sldNum" sz="quarter" idx="12"/>
          </p:nvPr>
        </p:nvSpPr>
        <p:spPr/>
        <p:txBody>
          <a:bodyPr/>
          <a:lstStyle/>
          <a:p>
            <a:fld id="{3DF4B1FC-4239-425F-9CFB-D9D7D48FC1CA}" type="slidenum">
              <a:rPr lang="zh-TW" altLang="en-US" smtClean="0"/>
              <a:t>15</a:t>
            </a:fld>
            <a:endParaRPr lang="zh-TW" altLang="en-US"/>
          </a:p>
        </p:txBody>
      </p:sp>
    </p:spTree>
    <p:extLst>
      <p:ext uri="{BB962C8B-B14F-4D97-AF65-F5344CB8AC3E}">
        <p14:creationId xmlns:p14="http://schemas.microsoft.com/office/powerpoint/2010/main" val="2124182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lstStyle/>
              <a:p>
                <a14:m>
                  <m:oMath xmlns:m="http://schemas.openxmlformats.org/officeDocument/2006/math">
                    <m:sSub>
                      <m:sSubPr>
                        <m:ctrlPr>
                          <a:rPr lang="en-US" altLang="zh-TW" b="1" i="1" smtClean="0">
                            <a:effectLst>
                              <a:outerShdw blurRad="38100" dist="38100" dir="2700000" algn="tl">
                                <a:srgbClr val="000000">
                                  <a:alpha val="43137"/>
                                </a:srgbClr>
                              </a:outerShdw>
                            </a:effectLst>
                            <a:latin typeface="Cambria Math" panose="02040503050406030204" pitchFamily="18" charset="0"/>
                          </a:rPr>
                        </m:ctrlPr>
                      </m:sSubPr>
                      <m:e>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e>
                      <m:sub>
                        <m:r>
                          <a:rPr lang="en-US" altLang="zh-TW" b="1" i="1">
                            <a:effectLst>
                              <a:outerShdw blurRad="38100" dist="38100" dir="2700000" algn="tl">
                                <a:srgbClr val="000000">
                                  <a:alpha val="43137"/>
                                </a:srgbClr>
                              </a:outerShdw>
                            </a:effectLst>
                            <a:latin typeface="Cambria Math" panose="02040503050406030204" pitchFamily="18" charset="0"/>
                          </a:rPr>
                          <m:t>.</m:t>
                        </m:r>
                        <m:r>
                          <a:rPr lang="en-US" altLang="zh-TW" b="1" i="1">
                            <a:effectLst>
                              <a:outerShdw blurRad="38100" dist="38100" dir="2700000" algn="tl">
                                <a:srgbClr val="000000">
                                  <a:alpha val="43137"/>
                                </a:srgbClr>
                              </a:outerShdw>
                            </a:effectLst>
                            <a:latin typeface="Cambria Math" panose="02040503050406030204" pitchFamily="18" charset="0"/>
                          </a:rPr>
                          <m:t>𝒄𝒄</m:t>
                        </m:r>
                      </m:sub>
                    </m:sSub>
                  </m:oMath>
                </a14:m>
                <a:r>
                  <a:rPr lang="en-US" altLang="zh-TW" b="1" dirty="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resonance </a:t>
                </a:r>
                <a:r>
                  <a:rPr lang="en-US" altLang="zh-TW" b="1" dirty="0">
                    <a:effectLst>
                      <a:outerShdw blurRad="38100" dist="38100" dir="2700000" algn="tl">
                        <a:srgbClr val="000000">
                          <a:alpha val="43137"/>
                        </a:srgbClr>
                      </a:outerShdw>
                    </a:effectLst>
                  </a:rPr>
                  <a:t>cross section </a:t>
                </a:r>
                <a:r>
                  <a:rPr lang="en-US" altLang="zh-TW" b="1" dirty="0" smtClean="0">
                    <a:effectLst>
                      <a:outerShdw blurRad="38100" dist="38100" dir="2700000" algn="tl">
                        <a:srgbClr val="000000">
                          <a:alpha val="43137"/>
                        </a:srgbClr>
                      </a:outerShdw>
                    </a:effectLst>
                  </a:rPr>
                  <a:t>analysis</a:t>
                </a:r>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t="-6635" r="-11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txBox="1">
                <a:spLocks/>
              </p:cNvSpPr>
              <p:nvPr/>
            </p:nvSpPr>
            <p:spPr>
              <a:xfrm>
                <a:off x="838200" y="1825625"/>
                <a:ext cx="10515600" cy="236029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TW" sz="2400" dirty="0" smtClean="0"/>
                  <a:t>Use Monte Carlo to generate</a:t>
                </a:r>
                <a:r>
                  <a:rPr lang="zh-TW" altLang="en-US" sz="2400" dirty="0" smtClean="0"/>
                  <a:t>：</a:t>
                </a:r>
                <a:endParaRPr lang="en-US" altLang="zh-TW" sz="2400" dirty="0" smtClean="0"/>
              </a:p>
              <a:p>
                <a:pPr lvl="1"/>
                <a14:m>
                  <m:oMath xmlns:m="http://schemas.openxmlformats.org/officeDocument/2006/math">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𝐷</m:t>
                        </m:r>
                      </m:e>
                      <m:sup>
                        <m:r>
                          <a:rPr lang="en-US" altLang="zh-TW" sz="2000" i="1">
                            <a:latin typeface="Cambria Math" panose="02040503050406030204" pitchFamily="18" charset="0"/>
                          </a:rPr>
                          <m:t>∗±</m:t>
                        </m:r>
                      </m:sup>
                    </m:sSup>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𝐷</m:t>
                        </m:r>
                      </m:e>
                      <m:sub>
                        <m:r>
                          <a:rPr lang="en-US" altLang="zh-TW" sz="2000" i="1">
                            <a:latin typeface="Cambria Math" panose="02040503050406030204" pitchFamily="18" charset="0"/>
                          </a:rPr>
                          <m:t>1</m:t>
                        </m:r>
                      </m:sub>
                    </m:sSub>
                    <m:sSup>
                      <m:sSupPr>
                        <m:ctrlPr>
                          <a:rPr lang="zh-TW" altLang="zh-TW" sz="2000" i="1">
                            <a:latin typeface="Cambria Math" panose="02040503050406030204" pitchFamily="18" charset="0"/>
                          </a:rPr>
                        </m:ctrlPr>
                      </m:sSupPr>
                      <m:e>
                        <m:d>
                          <m:dPr>
                            <m:ctrlPr>
                              <a:rPr lang="zh-TW" altLang="zh-TW" sz="2000" i="1">
                                <a:latin typeface="Cambria Math" panose="02040503050406030204" pitchFamily="18" charset="0"/>
                              </a:rPr>
                            </m:ctrlPr>
                          </m:dPr>
                          <m:e>
                            <m:r>
                              <a:rPr lang="en-US" altLang="zh-TW" sz="2000" i="1">
                                <a:latin typeface="Cambria Math" panose="02040503050406030204" pitchFamily="18" charset="0"/>
                              </a:rPr>
                              <m:t>2420</m:t>
                            </m:r>
                          </m:e>
                        </m:d>
                      </m:e>
                      <m:sup>
                        <m:r>
                          <a:rPr lang="en-US" altLang="zh-TW" sz="2000" i="1">
                            <a:latin typeface="Cambria Math" panose="02040503050406030204" pitchFamily="18" charset="0"/>
                          </a:rPr>
                          <m:t>∓</m:t>
                        </m:r>
                      </m:sup>
                    </m:sSup>
                  </m:oMath>
                </a14:m>
                <a:endParaRPr lang="zh-TW" altLang="zh-TW" sz="2000" dirty="0"/>
              </a:p>
              <a:p>
                <a:pPr lvl="1"/>
                <a14:m>
                  <m:oMath xmlns:m="http://schemas.openxmlformats.org/officeDocument/2006/math">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b>
                      <m:sSubPr>
                        <m:ctrlPr>
                          <a:rPr lang="zh-TW" altLang="zh-TW" sz="2000" i="1">
                            <a:latin typeface="Cambria Math" panose="02040503050406030204" pitchFamily="18" charset="0"/>
                          </a:rPr>
                        </m:ctrlPr>
                      </m:sSubPr>
                      <m:e>
                        <m:sSup>
                          <m:sSupPr>
                            <m:ctrlPr>
                              <a:rPr lang="zh-TW" altLang="zh-TW" sz="2000" i="1">
                                <a:latin typeface="Cambria Math" panose="02040503050406030204" pitchFamily="18" charset="0"/>
                              </a:rPr>
                            </m:ctrlPr>
                          </m:sSupPr>
                          <m:e>
                            <m:acc>
                              <m:accPr>
                                <m:chr m:val="̅"/>
                                <m:ctrlPr>
                                  <a:rPr lang="zh-TW" altLang="zh-TW" sz="2000" i="1">
                                    <a:latin typeface="Cambria Math" panose="02040503050406030204" pitchFamily="18" charset="0"/>
                                  </a:rPr>
                                </m:ctrlPr>
                              </m:accPr>
                              <m:e>
                                <m:r>
                                  <a:rPr lang="en-US" altLang="zh-TW" sz="2000" i="1">
                                    <a:latin typeface="Cambria Math" panose="02040503050406030204" pitchFamily="18" charset="0"/>
                                  </a:rPr>
                                  <m:t>𝐷</m:t>
                                </m:r>
                              </m:e>
                            </m:acc>
                          </m:e>
                          <m:sup>
                            <m:r>
                              <a:rPr lang="en-US" altLang="zh-TW" sz="2000" i="1">
                                <a:latin typeface="Cambria Math" panose="02040503050406030204" pitchFamily="18" charset="0"/>
                              </a:rPr>
                              <m:t>0</m:t>
                            </m:r>
                          </m:sup>
                        </m:sSup>
                        <m:sSub>
                          <m:sSubPr>
                            <m:ctrlPr>
                              <a:rPr lang="zh-TW" altLang="zh-TW" sz="2000" i="1">
                                <a:latin typeface="Cambria Math" panose="02040503050406030204" pitchFamily="18" charset="0"/>
                              </a:rPr>
                            </m:ctrlPr>
                          </m:sSubPr>
                          <m:e>
                            <m:r>
                              <a:rPr lang="en-US" altLang="zh-TW" sz="2000" i="1">
                                <a:latin typeface="Cambria Math" panose="02040503050406030204" pitchFamily="18" charset="0"/>
                              </a:rPr>
                              <m:t>𝐷</m:t>
                            </m:r>
                          </m:e>
                          <m:sub>
                            <m:r>
                              <a:rPr lang="en-US" altLang="zh-TW" sz="2000" i="1">
                                <a:latin typeface="Cambria Math" panose="02040503050406030204" pitchFamily="18" charset="0"/>
                              </a:rPr>
                              <m:t>1</m:t>
                            </m:r>
                          </m:sub>
                        </m:sSub>
                        <m:sSup>
                          <m:sSupPr>
                            <m:ctrlPr>
                              <a:rPr lang="zh-TW" altLang="zh-TW" sz="2000" i="1">
                                <a:latin typeface="Cambria Math" panose="02040503050406030204" pitchFamily="18" charset="0"/>
                              </a:rPr>
                            </m:ctrlPr>
                          </m:sSupPr>
                          <m:e>
                            <m:d>
                              <m:dPr>
                                <m:ctrlPr>
                                  <a:rPr lang="zh-TW" altLang="zh-TW" sz="2000" i="1">
                                    <a:latin typeface="Cambria Math" panose="02040503050406030204" pitchFamily="18" charset="0"/>
                                  </a:rPr>
                                </m:ctrlPr>
                              </m:dPr>
                              <m:e>
                                <m:r>
                                  <a:rPr lang="en-US" altLang="zh-TW" sz="2000" i="1">
                                    <a:latin typeface="Cambria Math" panose="02040503050406030204" pitchFamily="18" charset="0"/>
                                  </a:rPr>
                                  <m:t>2420</m:t>
                                </m:r>
                              </m:e>
                            </m:d>
                          </m:e>
                          <m:sup>
                            <m:r>
                              <a:rPr lang="en-US" altLang="zh-TW" sz="2000" i="1">
                                <a:latin typeface="Cambria Math" panose="02040503050406030204" pitchFamily="18" charset="0"/>
                              </a:rPr>
                              <m:t>0</m:t>
                            </m:r>
                          </m:sup>
                        </m:sSup>
                      </m:e>
                      <m:sub>
                        <m:r>
                          <a:rPr lang="en-US" altLang="zh-TW" sz="2000" i="1">
                            <a:latin typeface="Cambria Math" panose="02040503050406030204" pitchFamily="18" charset="0"/>
                          </a:rPr>
                          <m:t>.</m:t>
                        </m:r>
                        <m:r>
                          <a:rPr lang="en-US" altLang="zh-TW" sz="2000" i="1">
                            <a:latin typeface="Cambria Math" panose="02040503050406030204" pitchFamily="18" charset="0"/>
                          </a:rPr>
                          <m:t>𝑐𝑐</m:t>
                        </m:r>
                      </m:sub>
                    </m:sSub>
                  </m:oMath>
                </a14:m>
                <a:endParaRPr lang="zh-TW" altLang="zh-TW" sz="2000" dirty="0"/>
              </a:p>
              <a:p>
                <a:pPr lvl="1"/>
                <a14:m>
                  <m:oMath xmlns:m="http://schemas.openxmlformats.org/officeDocument/2006/math">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𝑒</m:t>
                        </m:r>
                      </m:e>
                      <m:sup>
                        <m:r>
                          <a:rPr lang="en-US" altLang="zh-TW" sz="2000" i="1">
                            <a:latin typeface="Cambria Math" panose="02040503050406030204" pitchFamily="18" charset="0"/>
                          </a:rPr>
                          <m:t>−</m:t>
                        </m:r>
                      </m:sup>
                    </m:sSup>
                    <m:r>
                      <a:rPr lang="en-US" altLang="zh-TW" sz="2000" i="1">
                        <a:latin typeface="Cambria Math" panose="02040503050406030204" pitchFamily="18" charset="0"/>
                      </a:rPr>
                      <m:t>→</m:t>
                    </m:r>
                    <m:sSup>
                      <m:sSupPr>
                        <m:ctrlPr>
                          <a:rPr lang="zh-TW" altLang="zh-TW" sz="2000" i="1">
                            <a:latin typeface="Cambria Math" panose="02040503050406030204" pitchFamily="18" charset="0"/>
                          </a:rPr>
                        </m:ctrlPr>
                      </m:sSupPr>
                      <m:e>
                        <m:r>
                          <a:rPr lang="en-US" altLang="zh-TW" sz="2000" i="1">
                            <a:latin typeface="Cambria Math" panose="02040503050406030204" pitchFamily="18" charset="0"/>
                          </a:rPr>
                          <m:t>𝐷</m:t>
                        </m:r>
                      </m:e>
                      <m:sup>
                        <m:r>
                          <a:rPr lang="en-US" altLang="zh-TW" sz="2000" i="1">
                            <a:latin typeface="Cambria Math" panose="02040503050406030204" pitchFamily="18" charset="0"/>
                          </a:rPr>
                          <m:t>∗±</m:t>
                        </m:r>
                      </m:sup>
                    </m:sSup>
                    <m:sSubSup>
                      <m:sSubSupPr>
                        <m:ctrlPr>
                          <a:rPr lang="zh-TW" altLang="zh-TW" sz="2000" i="1">
                            <a:latin typeface="Cambria Math" panose="02040503050406030204" pitchFamily="18" charset="0"/>
                          </a:rPr>
                        </m:ctrlPr>
                      </m:sSubSupPr>
                      <m:e>
                        <m:r>
                          <a:rPr lang="en-US" altLang="zh-TW" sz="2000" i="1">
                            <a:latin typeface="Cambria Math" panose="02040503050406030204" pitchFamily="18" charset="0"/>
                          </a:rPr>
                          <m:t>𝐷</m:t>
                        </m:r>
                      </m:e>
                      <m:sub>
                        <m:r>
                          <a:rPr lang="en-US" altLang="zh-TW" sz="2000" i="1">
                            <a:latin typeface="Cambria Math" panose="02040503050406030204" pitchFamily="18" charset="0"/>
                          </a:rPr>
                          <m:t>2</m:t>
                        </m:r>
                      </m:sub>
                      <m:sup>
                        <m:r>
                          <a:rPr lang="en-US" altLang="zh-TW" sz="2000" i="1">
                            <a:latin typeface="Cambria Math" panose="02040503050406030204" pitchFamily="18" charset="0"/>
                          </a:rPr>
                          <m:t>∗</m:t>
                        </m:r>
                      </m:sup>
                    </m:sSubSup>
                    <m:sSup>
                      <m:sSupPr>
                        <m:ctrlPr>
                          <a:rPr lang="zh-TW" altLang="zh-TW" sz="2000" i="1">
                            <a:latin typeface="Cambria Math" panose="02040503050406030204" pitchFamily="18" charset="0"/>
                          </a:rPr>
                        </m:ctrlPr>
                      </m:sSupPr>
                      <m:e>
                        <m:d>
                          <m:dPr>
                            <m:ctrlPr>
                              <a:rPr lang="zh-TW" altLang="zh-TW" sz="2000" i="1">
                                <a:latin typeface="Cambria Math" panose="02040503050406030204" pitchFamily="18" charset="0"/>
                              </a:rPr>
                            </m:ctrlPr>
                          </m:dPr>
                          <m:e>
                            <m:r>
                              <a:rPr lang="en-US" altLang="zh-TW" sz="2000" i="1">
                                <a:latin typeface="Cambria Math" panose="02040503050406030204" pitchFamily="18" charset="0"/>
                              </a:rPr>
                              <m:t>2460</m:t>
                            </m:r>
                          </m:e>
                        </m:d>
                      </m:e>
                      <m:sup>
                        <m:r>
                          <a:rPr lang="en-US" altLang="zh-TW" sz="2000" i="1">
                            <a:latin typeface="Cambria Math" panose="02040503050406030204" pitchFamily="18" charset="0"/>
                          </a:rPr>
                          <m:t>∓</m:t>
                        </m:r>
                      </m:sup>
                    </m:sSup>
                  </m:oMath>
                </a14:m>
                <a:endParaRPr lang="zh-TW" altLang="zh-TW" sz="2000" dirty="0"/>
              </a:p>
              <a:p>
                <a:pPr lvl="1"/>
                <a14:m>
                  <m:oMath xmlns:m="http://schemas.openxmlformats.org/officeDocument/2006/math">
                    <m:sSup>
                      <m:sSupPr>
                        <m:ctrlPr>
                          <a:rPr lang="zh-TW" altLang="zh-TW" sz="2000" i="1" strike="sngStrike">
                            <a:latin typeface="Cambria Math" panose="02040503050406030204" pitchFamily="18" charset="0"/>
                          </a:rPr>
                        </m:ctrlPr>
                      </m:sSupPr>
                      <m:e>
                        <m:r>
                          <a:rPr lang="en-US" altLang="zh-TW" sz="2000" i="1" strike="sngStrike">
                            <a:latin typeface="Cambria Math" panose="02040503050406030204" pitchFamily="18" charset="0"/>
                          </a:rPr>
                          <m:t>𝑒</m:t>
                        </m:r>
                      </m:e>
                      <m:sup>
                        <m:r>
                          <a:rPr lang="en-US" altLang="zh-TW" sz="2000" i="1" strike="sngStrike">
                            <a:latin typeface="Cambria Math" panose="02040503050406030204" pitchFamily="18" charset="0"/>
                          </a:rPr>
                          <m:t>+</m:t>
                        </m:r>
                      </m:sup>
                    </m:sSup>
                    <m:sSup>
                      <m:sSupPr>
                        <m:ctrlPr>
                          <a:rPr lang="zh-TW" altLang="zh-TW" sz="2000" i="1" strike="sngStrike">
                            <a:latin typeface="Cambria Math" panose="02040503050406030204" pitchFamily="18" charset="0"/>
                          </a:rPr>
                        </m:ctrlPr>
                      </m:sSupPr>
                      <m:e>
                        <m:r>
                          <a:rPr lang="en-US" altLang="zh-TW" sz="2000" i="1" strike="sngStrike">
                            <a:latin typeface="Cambria Math" panose="02040503050406030204" pitchFamily="18" charset="0"/>
                          </a:rPr>
                          <m:t>𝑒</m:t>
                        </m:r>
                      </m:e>
                      <m:sup>
                        <m:r>
                          <a:rPr lang="en-US" altLang="zh-TW" sz="2000" i="1" strike="sngStrike">
                            <a:latin typeface="Cambria Math" panose="02040503050406030204" pitchFamily="18" charset="0"/>
                          </a:rPr>
                          <m:t>−</m:t>
                        </m:r>
                      </m:sup>
                    </m:sSup>
                    <m:r>
                      <a:rPr lang="en-US" altLang="zh-TW" sz="2000" i="1" strike="sngStrike">
                        <a:latin typeface="Cambria Math" panose="02040503050406030204" pitchFamily="18" charset="0"/>
                      </a:rPr>
                      <m:t>→</m:t>
                    </m:r>
                    <m:sSup>
                      <m:sSupPr>
                        <m:ctrlPr>
                          <a:rPr lang="zh-TW" altLang="zh-TW" sz="2000" i="1" strike="sngStrike">
                            <a:latin typeface="Cambria Math" panose="02040503050406030204" pitchFamily="18" charset="0"/>
                          </a:rPr>
                        </m:ctrlPr>
                      </m:sSupPr>
                      <m:e>
                        <m:r>
                          <a:rPr lang="en-US" altLang="zh-TW" sz="2000" i="1" strike="sngStrike">
                            <a:latin typeface="Cambria Math" panose="02040503050406030204" pitchFamily="18" charset="0"/>
                          </a:rPr>
                          <m:t>𝐷</m:t>
                        </m:r>
                      </m:e>
                      <m:sup>
                        <m:r>
                          <a:rPr lang="en-US" altLang="zh-TW" sz="2000" i="1" strike="sngStrike" smtClean="0">
                            <a:latin typeface="Cambria Math" panose="02040503050406030204" pitchFamily="18" charset="0"/>
                          </a:rPr>
                          <m:t>0</m:t>
                        </m:r>
                      </m:sup>
                    </m:sSup>
                    <m:sSubSup>
                      <m:sSubSupPr>
                        <m:ctrlPr>
                          <a:rPr lang="zh-TW" altLang="zh-TW" sz="2000" i="1" strike="sngStrike">
                            <a:latin typeface="Cambria Math" panose="02040503050406030204" pitchFamily="18" charset="0"/>
                          </a:rPr>
                        </m:ctrlPr>
                      </m:sSubSupPr>
                      <m:e>
                        <m:r>
                          <a:rPr lang="en-US" altLang="zh-TW" sz="2000" i="1" strike="sngStrike">
                            <a:latin typeface="Cambria Math" panose="02040503050406030204" pitchFamily="18" charset="0"/>
                          </a:rPr>
                          <m:t>𝐷</m:t>
                        </m:r>
                      </m:e>
                      <m:sub>
                        <m:r>
                          <a:rPr lang="en-US" altLang="zh-TW" sz="2000" i="1" strike="sngStrike">
                            <a:latin typeface="Cambria Math" panose="02040503050406030204" pitchFamily="18" charset="0"/>
                          </a:rPr>
                          <m:t>2</m:t>
                        </m:r>
                      </m:sub>
                      <m:sup>
                        <m:r>
                          <a:rPr lang="en-US" altLang="zh-TW" sz="2000" i="1" strike="sngStrike">
                            <a:latin typeface="Cambria Math" panose="02040503050406030204" pitchFamily="18" charset="0"/>
                          </a:rPr>
                          <m:t>∗</m:t>
                        </m:r>
                      </m:sup>
                    </m:sSubSup>
                    <m:sSup>
                      <m:sSupPr>
                        <m:ctrlPr>
                          <a:rPr lang="zh-TW" altLang="zh-TW" sz="2000" i="1" strike="sngStrike">
                            <a:latin typeface="Cambria Math" panose="02040503050406030204" pitchFamily="18" charset="0"/>
                          </a:rPr>
                        </m:ctrlPr>
                      </m:sSupPr>
                      <m:e>
                        <m:d>
                          <m:dPr>
                            <m:ctrlPr>
                              <a:rPr lang="zh-TW" altLang="zh-TW" sz="2000" i="1" strike="sngStrike">
                                <a:latin typeface="Cambria Math" panose="02040503050406030204" pitchFamily="18" charset="0"/>
                              </a:rPr>
                            </m:ctrlPr>
                          </m:dPr>
                          <m:e>
                            <m:r>
                              <a:rPr lang="en-US" altLang="zh-TW" sz="2000" i="1" strike="sngStrike">
                                <a:latin typeface="Cambria Math" panose="02040503050406030204" pitchFamily="18" charset="0"/>
                              </a:rPr>
                              <m:t>2460</m:t>
                            </m:r>
                          </m:e>
                        </m:d>
                      </m:e>
                      <m:sup>
                        <m:r>
                          <a:rPr lang="en-US" altLang="zh-TW" sz="2000" i="1" strike="sngStrike">
                            <a:latin typeface="Cambria Math" panose="02040503050406030204" pitchFamily="18" charset="0"/>
                          </a:rPr>
                          <m:t>0</m:t>
                        </m:r>
                      </m:sup>
                    </m:sSup>
                  </m:oMath>
                </a14:m>
                <a:endParaRPr lang="zh-TW" altLang="zh-TW" sz="2000" dirty="0"/>
              </a:p>
            </p:txBody>
          </p:sp>
        </mc:Choice>
        <mc:Fallback xmlns="">
          <p:sp>
            <p:nvSpPr>
              <p:cNvPr id="3" name="內容版面配置區 2"/>
              <p:cNvSpPr txBox="1">
                <a:spLocks noRot="1" noChangeAspect="1" noMove="1" noResize="1" noEditPoints="1" noAdjustHandles="1" noChangeArrowheads="1" noChangeShapeType="1" noTextEdit="1"/>
              </p:cNvSpPr>
              <p:nvPr/>
            </p:nvSpPr>
            <p:spPr>
              <a:xfrm>
                <a:off x="838200" y="1825625"/>
                <a:ext cx="10515600" cy="2360295"/>
              </a:xfrm>
              <a:prstGeom prst="rect">
                <a:avLst/>
              </a:prstGeom>
              <a:blipFill>
                <a:blip r:embed="rId3"/>
                <a:stretch>
                  <a:fillRect l="-812" t="-206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121103469"/>
                  </p:ext>
                </p:extLst>
              </p:nvPr>
            </p:nvGraphicFramePr>
            <p:xfrm>
              <a:off x="1480686" y="4185920"/>
              <a:ext cx="9230627" cy="2208022"/>
            </p:xfrm>
            <a:graphic>
              <a:graphicData uri="http://schemas.openxmlformats.org/drawingml/2006/table">
                <a:tbl>
                  <a:tblPr firstRow="1" firstCol="1" bandRow="1">
                    <a:tableStyleId>{5C22544A-7EE6-4342-B048-85BDC9FD1C3A}</a:tableStyleId>
                  </a:tblPr>
                  <a:tblGrid>
                    <a:gridCol w="1845903">
                      <a:extLst>
                        <a:ext uri="{9D8B030D-6E8A-4147-A177-3AD203B41FA5}">
                          <a16:colId xmlns:a16="http://schemas.microsoft.com/office/drawing/2014/main" val="3618563270"/>
                        </a:ext>
                      </a:extLst>
                    </a:gridCol>
                    <a:gridCol w="1845903">
                      <a:extLst>
                        <a:ext uri="{9D8B030D-6E8A-4147-A177-3AD203B41FA5}">
                          <a16:colId xmlns:a16="http://schemas.microsoft.com/office/drawing/2014/main" val="565470499"/>
                        </a:ext>
                      </a:extLst>
                    </a:gridCol>
                    <a:gridCol w="1845903">
                      <a:extLst>
                        <a:ext uri="{9D8B030D-6E8A-4147-A177-3AD203B41FA5}">
                          <a16:colId xmlns:a16="http://schemas.microsoft.com/office/drawing/2014/main" val="3551475834"/>
                        </a:ext>
                      </a:extLst>
                    </a:gridCol>
                    <a:gridCol w="1845903">
                      <a:extLst>
                        <a:ext uri="{9D8B030D-6E8A-4147-A177-3AD203B41FA5}">
                          <a16:colId xmlns:a16="http://schemas.microsoft.com/office/drawing/2014/main" val="223410877"/>
                        </a:ext>
                      </a:extLst>
                    </a:gridCol>
                    <a:gridCol w="1847015">
                      <a:extLst>
                        <a:ext uri="{9D8B030D-6E8A-4147-A177-3AD203B41FA5}">
                          <a16:colId xmlns:a16="http://schemas.microsoft.com/office/drawing/2014/main" val="3873835136"/>
                        </a:ext>
                      </a:extLst>
                    </a:gridCol>
                  </a:tblGrid>
                  <a:tr h="338599">
                    <a:tc>
                      <a:txBody>
                        <a:bodyPr/>
                        <a:lstStyle/>
                        <a:p>
                          <a:pPr>
                            <a:spcAft>
                              <a:spcPts val="0"/>
                            </a:spcAft>
                          </a:pPr>
                          <a:r>
                            <a:rPr lang="en-US" sz="2000" kern="100" dirty="0">
                              <a:effectLst/>
                            </a:rPr>
                            <a:t> </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𝑒</m:t>
                                    </m:r>
                                  </m:e>
                                  <m:sup>
                                    <m:r>
                                      <a:rPr lang="en-US" sz="1200" kern="100">
                                        <a:effectLst/>
                                        <a:latin typeface="Cambria Math" panose="02040503050406030204" pitchFamily="18" charset="0"/>
                                      </a:rPr>
                                      <m:t>+</m:t>
                                    </m:r>
                                  </m:sup>
                                </m:sSup>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𝑒</m:t>
                                    </m:r>
                                  </m:e>
                                  <m:sup>
                                    <m:r>
                                      <a:rPr lang="en-US" sz="1200" kern="100">
                                        <a:effectLst/>
                                        <a:latin typeface="Cambria Math" panose="02040503050406030204" pitchFamily="18" charset="0"/>
                                      </a:rPr>
                                      <m:t>−</m:t>
                                    </m:r>
                                  </m:sup>
                                </m:sSup>
                                <m:r>
                                  <a:rPr lang="en-US" sz="1200" kern="100">
                                    <a:effectLst/>
                                    <a:latin typeface="Cambria Math" panose="02040503050406030204" pitchFamily="18" charset="0"/>
                                  </a:rPr>
                                  <m:t>→</m:t>
                                </m:r>
                                <m:sSub>
                                  <m:sSubPr>
                                    <m:ctrlPr>
                                      <a:rPr lang="zh-TW" sz="1200" i="1" kern="100">
                                        <a:effectLst/>
                                        <a:latin typeface="Cambria Math" panose="02040503050406030204" pitchFamily="18" charset="0"/>
                                      </a:rPr>
                                    </m:ctrlPr>
                                  </m:sSubPr>
                                  <m:e>
                                    <m:sSup>
                                      <m:sSupPr>
                                        <m:ctrlPr>
                                          <a:rPr lang="zh-TW" sz="1200" i="1" kern="100">
                                            <a:effectLst/>
                                            <a:latin typeface="Cambria Math" panose="02040503050406030204" pitchFamily="18" charset="0"/>
                                          </a:rPr>
                                        </m:ctrlPr>
                                      </m:sSupPr>
                                      <m:e>
                                        <m:acc>
                                          <m:accPr>
                                            <m:chr m:val="̅"/>
                                            <m:ctrlPr>
                                              <a:rPr lang="zh-TW" sz="1200" i="1" kern="100">
                                                <a:effectLst/>
                                                <a:latin typeface="Cambria Math" panose="02040503050406030204" pitchFamily="18" charset="0"/>
                                              </a:rPr>
                                            </m:ctrlPr>
                                          </m:accPr>
                                          <m:e>
                                            <m:r>
                                              <a:rPr lang="en-US" sz="1200" kern="100">
                                                <a:effectLst/>
                                                <a:latin typeface="Cambria Math" panose="02040503050406030204" pitchFamily="18" charset="0"/>
                                              </a:rPr>
                                              <m:t>𝐷</m:t>
                                            </m:r>
                                          </m:e>
                                        </m:acc>
                                      </m:e>
                                      <m:sup>
                                        <m:r>
                                          <a:rPr lang="en-US" sz="1200" kern="100">
                                            <a:effectLst/>
                                            <a:latin typeface="Cambria Math" panose="02040503050406030204" pitchFamily="18" charset="0"/>
                                          </a:rPr>
                                          <m:t>0</m:t>
                                        </m:r>
                                      </m:sup>
                                    </m:sSup>
                                    <m:sSub>
                                      <m:sSubPr>
                                        <m:ctrlPr>
                                          <a:rPr lang="zh-TW" sz="1200" i="1" kern="100">
                                            <a:effectLst/>
                                            <a:latin typeface="Cambria Math" panose="02040503050406030204" pitchFamily="18" charset="0"/>
                                          </a:rPr>
                                        </m:ctrlPr>
                                      </m:sSubPr>
                                      <m:e>
                                        <m:r>
                                          <a:rPr lang="en-US" sz="1200" kern="100">
                                            <a:effectLst/>
                                            <a:latin typeface="Cambria Math" panose="02040503050406030204" pitchFamily="18" charset="0"/>
                                          </a:rPr>
                                          <m:t>𝐷</m:t>
                                        </m:r>
                                      </m:e>
                                      <m:sub>
                                        <m:r>
                                          <a:rPr lang="en-US" sz="1200" kern="100">
                                            <a:effectLst/>
                                            <a:latin typeface="Cambria Math" panose="02040503050406030204" pitchFamily="18" charset="0"/>
                                          </a:rPr>
                                          <m:t>1</m:t>
                                        </m:r>
                                      </m:sub>
                                    </m:sSub>
                                    <m:sSup>
                                      <m:sSupPr>
                                        <m:ctrlPr>
                                          <a:rPr lang="zh-TW" sz="1200" i="1" kern="100">
                                            <a:effectLst/>
                                            <a:latin typeface="Cambria Math" panose="02040503050406030204" pitchFamily="18" charset="0"/>
                                          </a:rPr>
                                        </m:ctrlPr>
                                      </m:sSupPr>
                                      <m:e>
                                        <m:d>
                                          <m:dPr>
                                            <m:ctrlPr>
                                              <a:rPr lang="zh-TW" sz="1200" i="1" kern="100">
                                                <a:effectLst/>
                                                <a:latin typeface="Cambria Math" panose="02040503050406030204" pitchFamily="18" charset="0"/>
                                              </a:rPr>
                                            </m:ctrlPr>
                                          </m:dPr>
                                          <m:e>
                                            <m:r>
                                              <a:rPr lang="en-US" sz="1200" kern="100">
                                                <a:effectLst/>
                                                <a:latin typeface="Cambria Math" panose="02040503050406030204" pitchFamily="18" charset="0"/>
                                              </a:rPr>
                                              <m:t>2420</m:t>
                                            </m:r>
                                          </m:e>
                                        </m:d>
                                      </m:e>
                                      <m:sup>
                                        <m:r>
                                          <a:rPr lang="en-US" sz="1200" kern="100">
                                            <a:effectLst/>
                                            <a:latin typeface="Cambria Math" panose="02040503050406030204" pitchFamily="18" charset="0"/>
                                          </a:rPr>
                                          <m:t>0</m:t>
                                        </m:r>
                                      </m:sup>
                                    </m:sSup>
                                  </m:e>
                                  <m:sub>
                                    <m:r>
                                      <a:rPr lang="en-US" sz="1200" kern="100">
                                        <a:effectLst/>
                                        <a:latin typeface="Cambria Math" panose="02040503050406030204" pitchFamily="18" charset="0"/>
                                      </a:rPr>
                                      <m:t>.</m:t>
                                    </m:r>
                                    <m:r>
                                      <a:rPr lang="en-US" sz="1200" kern="100">
                                        <a:effectLst/>
                                        <a:latin typeface="Cambria Math" panose="02040503050406030204" pitchFamily="18" charset="0"/>
                                      </a:rPr>
                                      <m:t>𝑐𝑐</m:t>
                                    </m:r>
                                  </m:sub>
                                </m:sSub>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000" i="1" kern="100">
                                        <a:effectLst/>
                                        <a:latin typeface="Cambria Math" panose="02040503050406030204" pitchFamily="18" charset="0"/>
                                      </a:rPr>
                                    </m:ctrlPr>
                                  </m:sSupPr>
                                  <m:e>
                                    <m:r>
                                      <a:rPr lang="en-US" sz="1000" kern="100">
                                        <a:effectLst/>
                                        <a:latin typeface="Cambria Math" panose="02040503050406030204" pitchFamily="18" charset="0"/>
                                      </a:rPr>
                                      <m:t>𝑒</m:t>
                                    </m:r>
                                  </m:e>
                                  <m:sup>
                                    <m:r>
                                      <a:rPr lang="en-US" sz="1000" kern="100">
                                        <a:effectLst/>
                                        <a:latin typeface="Cambria Math" panose="02040503050406030204" pitchFamily="18" charset="0"/>
                                      </a:rPr>
                                      <m:t>+</m:t>
                                    </m:r>
                                  </m:sup>
                                </m:sSup>
                                <m:sSup>
                                  <m:sSupPr>
                                    <m:ctrlPr>
                                      <a:rPr lang="zh-TW" sz="1000" i="1" kern="100">
                                        <a:effectLst/>
                                        <a:latin typeface="Cambria Math" panose="02040503050406030204" pitchFamily="18" charset="0"/>
                                      </a:rPr>
                                    </m:ctrlPr>
                                  </m:sSupPr>
                                  <m:e>
                                    <m:r>
                                      <a:rPr lang="en-US" sz="1000" kern="100">
                                        <a:effectLst/>
                                        <a:latin typeface="Cambria Math" panose="02040503050406030204" pitchFamily="18" charset="0"/>
                                      </a:rPr>
                                      <m:t>𝑒</m:t>
                                    </m:r>
                                  </m:e>
                                  <m:sup>
                                    <m:r>
                                      <a:rPr lang="en-US" sz="1000" kern="100">
                                        <a:effectLst/>
                                        <a:latin typeface="Cambria Math" panose="02040503050406030204" pitchFamily="18" charset="0"/>
                                      </a:rPr>
                                      <m:t>−</m:t>
                                    </m:r>
                                  </m:sup>
                                </m:sSup>
                                <m:r>
                                  <a:rPr lang="en-US" sz="1000" kern="100">
                                    <a:effectLst/>
                                    <a:latin typeface="Cambria Math" panose="02040503050406030204" pitchFamily="18" charset="0"/>
                                  </a:rPr>
                                  <m:t>→</m:t>
                                </m:r>
                                <m:sSub>
                                  <m:sSubPr>
                                    <m:ctrlPr>
                                      <a:rPr lang="zh-TW" sz="1000" i="1" kern="100">
                                        <a:effectLst/>
                                        <a:latin typeface="Cambria Math" panose="02040503050406030204" pitchFamily="18" charset="0"/>
                                      </a:rPr>
                                    </m:ctrlPr>
                                  </m:sSubPr>
                                  <m:e>
                                    <m:sSup>
                                      <m:sSupPr>
                                        <m:ctrlPr>
                                          <a:rPr lang="zh-TW" sz="1000" i="1" kern="100">
                                            <a:effectLst/>
                                            <a:latin typeface="Cambria Math" panose="02040503050406030204" pitchFamily="18" charset="0"/>
                                          </a:rPr>
                                        </m:ctrlPr>
                                      </m:sSupPr>
                                      <m:e>
                                        <m:acc>
                                          <m:accPr>
                                            <m:chr m:val="̅"/>
                                            <m:ctrlPr>
                                              <a:rPr lang="zh-TW" sz="1000" i="1" kern="100">
                                                <a:effectLst/>
                                                <a:latin typeface="Cambria Math" panose="02040503050406030204" pitchFamily="18" charset="0"/>
                                              </a:rPr>
                                            </m:ctrlPr>
                                          </m:accPr>
                                          <m:e>
                                            <m:r>
                                              <a:rPr lang="en-US" sz="1000" kern="100">
                                                <a:effectLst/>
                                                <a:latin typeface="Cambria Math" panose="02040503050406030204" pitchFamily="18" charset="0"/>
                                              </a:rPr>
                                              <m:t>𝐷</m:t>
                                            </m:r>
                                          </m:e>
                                        </m:acc>
                                      </m:e>
                                      <m:sup>
                                        <m:r>
                                          <a:rPr lang="en-US" sz="1000" kern="100">
                                            <a:effectLst/>
                                            <a:latin typeface="Cambria Math" panose="02040503050406030204" pitchFamily="18" charset="0"/>
                                          </a:rPr>
                                          <m:t>0</m:t>
                                        </m:r>
                                      </m:sup>
                                    </m:sSup>
                                    <m:sSubSup>
                                      <m:sSubSupPr>
                                        <m:ctrlPr>
                                          <a:rPr lang="zh-TW" sz="1000" i="1" kern="100">
                                            <a:effectLst/>
                                            <a:latin typeface="Cambria Math" panose="02040503050406030204" pitchFamily="18" charset="0"/>
                                          </a:rPr>
                                        </m:ctrlPr>
                                      </m:sSubSupPr>
                                      <m:e>
                                        <m:r>
                                          <a:rPr lang="en-US" sz="1000" kern="100">
                                            <a:effectLst/>
                                            <a:latin typeface="Cambria Math" panose="02040503050406030204" pitchFamily="18" charset="0"/>
                                          </a:rPr>
                                          <m:t>𝐷</m:t>
                                        </m:r>
                                      </m:e>
                                      <m:sub>
                                        <m:r>
                                          <a:rPr lang="en-US" sz="1000" kern="100">
                                            <a:effectLst/>
                                            <a:latin typeface="Cambria Math" panose="02040503050406030204" pitchFamily="18" charset="0"/>
                                          </a:rPr>
                                          <m:t>2</m:t>
                                        </m:r>
                                      </m:sub>
                                      <m:sup>
                                        <m:r>
                                          <a:rPr lang="en-US" sz="1000" kern="100">
                                            <a:effectLst/>
                                            <a:latin typeface="Cambria Math" panose="02040503050406030204" pitchFamily="18" charset="0"/>
                                          </a:rPr>
                                          <m:t>∗</m:t>
                                        </m:r>
                                      </m:sup>
                                    </m:sSubSup>
                                    <m:sSup>
                                      <m:sSupPr>
                                        <m:ctrlPr>
                                          <a:rPr lang="zh-TW" sz="1000" i="1" kern="100">
                                            <a:effectLst/>
                                            <a:latin typeface="Cambria Math" panose="02040503050406030204" pitchFamily="18" charset="0"/>
                                          </a:rPr>
                                        </m:ctrlPr>
                                      </m:sSupPr>
                                      <m:e>
                                        <m:d>
                                          <m:dPr>
                                            <m:ctrlPr>
                                              <a:rPr lang="zh-TW" sz="1000" i="1" kern="100">
                                                <a:effectLst/>
                                                <a:latin typeface="Cambria Math" panose="02040503050406030204" pitchFamily="18" charset="0"/>
                                              </a:rPr>
                                            </m:ctrlPr>
                                          </m:dPr>
                                          <m:e>
                                            <m:r>
                                              <a:rPr lang="en-US" sz="1000" kern="100">
                                                <a:effectLst/>
                                                <a:latin typeface="Cambria Math" panose="02040503050406030204" pitchFamily="18" charset="0"/>
                                              </a:rPr>
                                              <m:t>2460</m:t>
                                            </m:r>
                                          </m:e>
                                        </m:d>
                                      </m:e>
                                      <m:sup>
                                        <m:r>
                                          <a:rPr lang="en-US" sz="1000" kern="100">
                                            <a:effectLst/>
                                            <a:latin typeface="Cambria Math" panose="02040503050406030204" pitchFamily="18" charset="0"/>
                                          </a:rPr>
                                          <m:t>0</m:t>
                                        </m:r>
                                      </m:sup>
                                    </m:sSup>
                                  </m:e>
                                  <m:sub>
                                    <m:r>
                                      <a:rPr lang="en-US" sz="1000" kern="100">
                                        <a:effectLst/>
                                        <a:latin typeface="Cambria Math" panose="02040503050406030204" pitchFamily="18" charset="0"/>
                                      </a:rPr>
                                      <m:t>.</m:t>
                                    </m:r>
                                    <m:r>
                                      <a:rPr lang="en-US" sz="1000" kern="100">
                                        <a:effectLst/>
                                        <a:latin typeface="Cambria Math" panose="02040503050406030204" pitchFamily="18" charset="0"/>
                                      </a:rPr>
                                      <m:t>𝑐𝑐</m:t>
                                    </m:r>
                                  </m:sub>
                                </m:sSub>
                              </m:oMath>
                            </m:oMathPara>
                          </a14:m>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𝑒</m:t>
                                    </m:r>
                                  </m:e>
                                  <m:sup>
                                    <m:r>
                                      <a:rPr lang="en-US" sz="1200" kern="100">
                                        <a:effectLst/>
                                        <a:latin typeface="Cambria Math" panose="02040503050406030204" pitchFamily="18" charset="0"/>
                                      </a:rPr>
                                      <m:t>+</m:t>
                                    </m:r>
                                  </m:sup>
                                </m:sSup>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𝑒</m:t>
                                    </m:r>
                                  </m:e>
                                  <m:sup>
                                    <m:r>
                                      <a:rPr lang="en-US" sz="1200" kern="100">
                                        <a:effectLst/>
                                        <a:latin typeface="Cambria Math" panose="02040503050406030204" pitchFamily="18" charset="0"/>
                                      </a:rPr>
                                      <m:t>−</m:t>
                                    </m:r>
                                  </m:sup>
                                </m:sSup>
                                <m:r>
                                  <a:rPr lang="en-US" sz="1200" kern="100">
                                    <a:effectLst/>
                                    <a:latin typeface="Cambria Math" panose="02040503050406030204" pitchFamily="18" charset="0"/>
                                  </a:rPr>
                                  <m:t>→</m:t>
                                </m:r>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𝐷</m:t>
                                    </m:r>
                                  </m:e>
                                  <m:sup>
                                    <m:r>
                                      <a:rPr lang="en-US" sz="1200" kern="100">
                                        <a:effectLst/>
                                        <a:latin typeface="Cambria Math" panose="02040503050406030204" pitchFamily="18" charset="0"/>
                                      </a:rPr>
                                      <m:t>∗±</m:t>
                                    </m:r>
                                  </m:sup>
                                </m:sSup>
                                <m:sSub>
                                  <m:sSubPr>
                                    <m:ctrlPr>
                                      <a:rPr lang="zh-TW" sz="1200" i="1" kern="100">
                                        <a:effectLst/>
                                        <a:latin typeface="Cambria Math" panose="02040503050406030204" pitchFamily="18" charset="0"/>
                                      </a:rPr>
                                    </m:ctrlPr>
                                  </m:sSubPr>
                                  <m:e>
                                    <m:r>
                                      <a:rPr lang="en-US" sz="1200" kern="100">
                                        <a:effectLst/>
                                        <a:latin typeface="Cambria Math" panose="02040503050406030204" pitchFamily="18" charset="0"/>
                                      </a:rPr>
                                      <m:t>𝐷</m:t>
                                    </m:r>
                                  </m:e>
                                  <m:sub>
                                    <m:r>
                                      <a:rPr lang="en-US" sz="1200" kern="100">
                                        <a:effectLst/>
                                        <a:latin typeface="Cambria Math" panose="02040503050406030204" pitchFamily="18" charset="0"/>
                                      </a:rPr>
                                      <m:t>1</m:t>
                                    </m:r>
                                  </m:sub>
                                </m:sSub>
                                <m:sSup>
                                  <m:sSupPr>
                                    <m:ctrlPr>
                                      <a:rPr lang="zh-TW" sz="1200" i="1" kern="100">
                                        <a:effectLst/>
                                        <a:latin typeface="Cambria Math" panose="02040503050406030204" pitchFamily="18" charset="0"/>
                                      </a:rPr>
                                    </m:ctrlPr>
                                  </m:sSupPr>
                                  <m:e>
                                    <m:d>
                                      <m:dPr>
                                        <m:ctrlPr>
                                          <a:rPr lang="zh-TW" sz="1200" i="1" kern="100">
                                            <a:effectLst/>
                                            <a:latin typeface="Cambria Math" panose="02040503050406030204" pitchFamily="18" charset="0"/>
                                          </a:rPr>
                                        </m:ctrlPr>
                                      </m:dPr>
                                      <m:e>
                                        <m:r>
                                          <a:rPr lang="en-US" sz="1200" kern="100">
                                            <a:effectLst/>
                                            <a:latin typeface="Cambria Math" panose="02040503050406030204" pitchFamily="18" charset="0"/>
                                          </a:rPr>
                                          <m:t>2420</m:t>
                                        </m:r>
                                      </m:e>
                                    </m:d>
                                  </m:e>
                                  <m:sup>
                                    <m:r>
                                      <a:rPr lang="en-US" sz="1200" kern="100">
                                        <a:effectLst/>
                                        <a:latin typeface="Cambria Math" panose="02040503050406030204" pitchFamily="18" charset="0"/>
                                      </a:rPr>
                                      <m:t>∓</m:t>
                                    </m:r>
                                  </m:sup>
                                </m:sSup>
                              </m:oMath>
                            </m:oMathPara>
                          </a14:m>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𝑒</m:t>
                                    </m:r>
                                  </m:e>
                                  <m:sup>
                                    <m:r>
                                      <a:rPr lang="en-US" sz="1200" kern="100">
                                        <a:effectLst/>
                                        <a:latin typeface="Cambria Math" panose="02040503050406030204" pitchFamily="18" charset="0"/>
                                      </a:rPr>
                                      <m:t>+</m:t>
                                    </m:r>
                                  </m:sup>
                                </m:sSup>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𝑒</m:t>
                                    </m:r>
                                  </m:e>
                                  <m:sup>
                                    <m:r>
                                      <a:rPr lang="en-US" sz="1200" kern="100">
                                        <a:effectLst/>
                                        <a:latin typeface="Cambria Math" panose="02040503050406030204" pitchFamily="18" charset="0"/>
                                      </a:rPr>
                                      <m:t>−</m:t>
                                    </m:r>
                                  </m:sup>
                                </m:sSup>
                                <m:r>
                                  <a:rPr lang="en-US" sz="1200" kern="100">
                                    <a:effectLst/>
                                    <a:latin typeface="Cambria Math" panose="02040503050406030204" pitchFamily="18" charset="0"/>
                                  </a:rPr>
                                  <m:t>→</m:t>
                                </m:r>
                                <m:sSup>
                                  <m:sSupPr>
                                    <m:ctrlPr>
                                      <a:rPr lang="zh-TW" sz="1200" i="1" kern="100">
                                        <a:effectLst/>
                                        <a:latin typeface="Cambria Math" panose="02040503050406030204" pitchFamily="18" charset="0"/>
                                      </a:rPr>
                                    </m:ctrlPr>
                                  </m:sSupPr>
                                  <m:e>
                                    <m:r>
                                      <a:rPr lang="en-US" sz="1200" kern="100">
                                        <a:effectLst/>
                                        <a:latin typeface="Cambria Math" panose="02040503050406030204" pitchFamily="18" charset="0"/>
                                      </a:rPr>
                                      <m:t>𝐷</m:t>
                                    </m:r>
                                  </m:e>
                                  <m:sup>
                                    <m:r>
                                      <a:rPr lang="en-US" sz="1200" kern="100">
                                        <a:effectLst/>
                                        <a:latin typeface="Cambria Math" panose="02040503050406030204" pitchFamily="18" charset="0"/>
                                      </a:rPr>
                                      <m:t>∗±</m:t>
                                    </m:r>
                                  </m:sup>
                                </m:sSup>
                                <m:sSubSup>
                                  <m:sSubSupPr>
                                    <m:ctrlPr>
                                      <a:rPr lang="zh-TW" sz="1200" i="1" kern="100">
                                        <a:effectLst/>
                                        <a:latin typeface="Cambria Math" panose="02040503050406030204" pitchFamily="18" charset="0"/>
                                      </a:rPr>
                                    </m:ctrlPr>
                                  </m:sSubSupPr>
                                  <m:e>
                                    <m:r>
                                      <a:rPr lang="en-US" sz="1200" kern="100">
                                        <a:effectLst/>
                                        <a:latin typeface="Cambria Math" panose="02040503050406030204" pitchFamily="18" charset="0"/>
                                      </a:rPr>
                                      <m:t>𝐷</m:t>
                                    </m:r>
                                  </m:e>
                                  <m:sub>
                                    <m:r>
                                      <a:rPr lang="en-US" sz="1200" kern="100">
                                        <a:effectLst/>
                                        <a:latin typeface="Cambria Math" panose="02040503050406030204" pitchFamily="18" charset="0"/>
                                      </a:rPr>
                                      <m:t>2</m:t>
                                    </m:r>
                                  </m:sub>
                                  <m:sup>
                                    <m:r>
                                      <a:rPr lang="en-US" sz="1200" kern="100">
                                        <a:effectLst/>
                                        <a:latin typeface="Cambria Math" panose="02040503050406030204" pitchFamily="18" charset="0"/>
                                      </a:rPr>
                                      <m:t>∗</m:t>
                                    </m:r>
                                  </m:sup>
                                </m:sSubSup>
                                <m:sSup>
                                  <m:sSupPr>
                                    <m:ctrlPr>
                                      <a:rPr lang="zh-TW" sz="1200" i="1" kern="100">
                                        <a:effectLst/>
                                        <a:latin typeface="Cambria Math" panose="02040503050406030204" pitchFamily="18" charset="0"/>
                                      </a:rPr>
                                    </m:ctrlPr>
                                  </m:sSupPr>
                                  <m:e>
                                    <m:d>
                                      <m:dPr>
                                        <m:ctrlPr>
                                          <a:rPr lang="zh-TW" sz="1200" i="1" kern="100">
                                            <a:effectLst/>
                                            <a:latin typeface="Cambria Math" panose="02040503050406030204" pitchFamily="18" charset="0"/>
                                          </a:rPr>
                                        </m:ctrlPr>
                                      </m:dPr>
                                      <m:e>
                                        <m:r>
                                          <a:rPr lang="en-US" sz="1200" kern="100">
                                            <a:effectLst/>
                                            <a:latin typeface="Cambria Math" panose="02040503050406030204" pitchFamily="18" charset="0"/>
                                          </a:rPr>
                                          <m:t>2460</m:t>
                                        </m:r>
                                      </m:e>
                                    </m:d>
                                  </m:e>
                                  <m:sup>
                                    <m:r>
                                      <a:rPr lang="en-US" sz="1200" kern="100">
                                        <a:effectLst/>
                                        <a:latin typeface="Cambria Math" panose="02040503050406030204" pitchFamily="18" charset="0"/>
                                      </a:rPr>
                                      <m:t>∓</m:t>
                                    </m:r>
                                  </m:sup>
                                </m:sSup>
                              </m:oMath>
                            </m:oMathPara>
                          </a14:m>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extLst>
                      <a:ext uri="{0D108BD9-81ED-4DB2-BD59-A6C34878D82A}">
                        <a16:rowId xmlns:a16="http://schemas.microsoft.com/office/drawing/2014/main" val="3182516327"/>
                      </a:ext>
                    </a:extLst>
                  </a:tr>
                  <a:tr h="287810">
                    <a:tc>
                      <a:txBody>
                        <a:bodyPr/>
                        <a:lstStyle/>
                        <a:p>
                          <a:pPr algn="ctr">
                            <a:spcAft>
                              <a:spcPts val="0"/>
                            </a:spcAft>
                          </a:pPr>
                          <a:r>
                            <a:rPr lang="en-US" altLang="zh-TW" sz="1700" dirty="0" smtClean="0"/>
                            <a:t>Statistics</a:t>
                          </a:r>
                          <a:endPar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11.96±6.40</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28.90±7.2</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25.94±6.58</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26.73±8.68</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extLst>
                      <a:ext uri="{0D108BD9-81ED-4DB2-BD59-A6C34878D82A}">
                        <a16:rowId xmlns:a16="http://schemas.microsoft.com/office/drawing/2014/main" val="1261363979"/>
                      </a:ext>
                    </a:extLst>
                  </a:tr>
                  <a:tr h="287810">
                    <a:tc>
                      <a:txBody>
                        <a:bodyPr/>
                        <a:lstStyle/>
                        <a:p>
                          <a:pPr algn="ctr">
                            <a:spcAft>
                              <a:spcPts val="0"/>
                            </a:spcAft>
                          </a:pPr>
                          <a:r>
                            <a:rPr lang="en-US" altLang="zh-TW" sz="1700" kern="100" dirty="0" smtClean="0">
                              <a:effectLst/>
                              <a:latin typeface="+mn-lt"/>
                              <a:ea typeface="+mn-ea"/>
                              <a:cs typeface="+mn-cs"/>
                            </a:rPr>
                            <a:t>Efficiency</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0.278±0.001</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0.277±0.001</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0.278±0.001</m:t>
                                </m:r>
                              </m:oMath>
                            </m:oMathPara>
                          </a14:m>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0.277±0.001</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extLst>
                      <a:ext uri="{0D108BD9-81ED-4DB2-BD59-A6C34878D82A}">
                        <a16:rowId xmlns:a16="http://schemas.microsoft.com/office/drawing/2014/main" val="3624511085"/>
                      </a:ext>
                    </a:extLst>
                  </a:tr>
                  <a:tr h="641505">
                    <a:tc>
                      <a:txBody>
                        <a:bodyPr/>
                        <a:lstStyle/>
                        <a:p>
                          <a:pPr algn="ctr">
                            <a:spcAft>
                              <a:spcPts val="0"/>
                            </a:spcAft>
                          </a:pPr>
                          <a:r>
                            <a:rPr lang="en-US" altLang="zh-TW" sz="1700" kern="100" dirty="0" smtClean="0">
                              <a:effectLst/>
                              <a:latin typeface="+mn-lt"/>
                              <a:ea typeface="+mn-ea"/>
                              <a:cs typeface="+mn-cs"/>
                            </a:rPr>
                            <a:t>Branching</a:t>
                          </a:r>
                          <a:r>
                            <a:rPr lang="en-US" altLang="zh-TW" sz="1700" kern="100" baseline="0" dirty="0" smtClean="0">
                              <a:effectLst/>
                              <a:latin typeface="+mn-lt"/>
                              <a:ea typeface="+mn-ea"/>
                              <a:cs typeface="+mn-cs"/>
                            </a:rPr>
                            <a:t> Ratio</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0.677×</m:t>
                                </m:r>
                                <m:sSup>
                                  <m:sSupPr>
                                    <m:ctrlPr>
                                      <a:rPr lang="zh-TW" sz="1700" i="1" kern="100">
                                        <a:effectLst/>
                                        <a:latin typeface="Cambria Math" panose="02040503050406030204" pitchFamily="18" charset="0"/>
                                      </a:rPr>
                                    </m:ctrlPr>
                                  </m:sSupPr>
                                  <m:e>
                                    <m:r>
                                      <a:rPr lang="en-US" sz="1700" kern="100">
                                        <a:effectLst/>
                                        <a:latin typeface="Cambria Math" panose="02040503050406030204" pitchFamily="18" charset="0"/>
                                      </a:rPr>
                                      <m:t>0.0359</m:t>
                                    </m:r>
                                  </m:e>
                                  <m:sup>
                                    <m:r>
                                      <a:rPr lang="en-US" sz="1700" kern="100">
                                        <a:effectLst/>
                                        <a:latin typeface="Cambria Math" panose="02040503050406030204" pitchFamily="18" charset="0"/>
                                      </a:rPr>
                                      <m:t>2</m:t>
                                    </m:r>
                                  </m:sup>
                                </m:sSup>
                                <m:r>
                                  <a:rPr lang="en-US" sz="1700" kern="100">
                                    <a:effectLst/>
                                    <a:latin typeface="Cambria Math" panose="02040503050406030204" pitchFamily="18" charset="0"/>
                                  </a:rPr>
                                  <m:t>×</m:t>
                                </m:r>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1</m:t>
                                        </m:r>
                                      </m:sub>
                                    </m:sSub>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2420</m:t>
                                            </m:r>
                                          </m:e>
                                        </m:d>
                                      </m:e>
                                      <m:sup>
                                        <m:r>
                                          <a:rPr lang="en-US" sz="1700" kern="100">
                                            <a:effectLst/>
                                            <a:latin typeface="Cambria Math" panose="02040503050406030204" pitchFamily="18" charset="0"/>
                                          </a:rPr>
                                          <m:t>±</m:t>
                                        </m:r>
                                      </m:sup>
                                    </m:sSup>
                                  </m:sub>
                                </m:sSub>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0.677×</m:t>
                                </m:r>
                                <m:sSup>
                                  <m:sSupPr>
                                    <m:ctrlPr>
                                      <a:rPr lang="zh-TW" sz="1700" i="1" kern="100">
                                        <a:effectLst/>
                                        <a:latin typeface="Cambria Math" panose="02040503050406030204" pitchFamily="18" charset="0"/>
                                      </a:rPr>
                                    </m:ctrlPr>
                                  </m:sSupPr>
                                  <m:e>
                                    <m:r>
                                      <a:rPr lang="en-US" sz="1700" kern="100">
                                        <a:effectLst/>
                                        <a:latin typeface="Cambria Math" panose="02040503050406030204" pitchFamily="18" charset="0"/>
                                      </a:rPr>
                                      <m:t>0.0359</m:t>
                                    </m:r>
                                  </m:e>
                                  <m:sup>
                                    <m:r>
                                      <a:rPr lang="en-US" sz="1700" kern="100">
                                        <a:effectLst/>
                                        <a:latin typeface="Cambria Math" panose="02040503050406030204" pitchFamily="18" charset="0"/>
                                      </a:rPr>
                                      <m:t>2</m:t>
                                    </m:r>
                                  </m:sup>
                                </m:sSup>
                                <m:r>
                                  <a:rPr lang="en-US" sz="1700" kern="100">
                                    <a:effectLst/>
                                    <a:latin typeface="Cambria Math" panose="02040503050406030204" pitchFamily="18" charset="0"/>
                                  </a:rPr>
                                  <m:t>×</m:t>
                                </m:r>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Sup>
                                      <m:sSubSupPr>
                                        <m:ctrlPr>
                                          <a:rPr lang="zh-TW" sz="1700" i="1" kern="100">
                                            <a:effectLst/>
                                            <a:latin typeface="Cambria Math" panose="02040503050406030204" pitchFamily="18" charset="0"/>
                                          </a:rPr>
                                        </m:ctrlPr>
                                      </m:sSubSup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2</m:t>
                                        </m:r>
                                      </m:sub>
                                      <m:sup>
                                        <m:r>
                                          <a:rPr lang="en-US" sz="1700" kern="100">
                                            <a:effectLst/>
                                            <a:latin typeface="Cambria Math" panose="02040503050406030204" pitchFamily="18" charset="0"/>
                                          </a:rPr>
                                          <m:t>∗</m:t>
                                        </m:r>
                                      </m:sup>
                                    </m:sSubSup>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2460</m:t>
                                            </m:r>
                                          </m:e>
                                        </m:d>
                                      </m:e>
                                      <m:sup>
                                        <m:r>
                                          <a:rPr lang="en-US" sz="1700" kern="100">
                                            <a:effectLst/>
                                            <a:latin typeface="Cambria Math" panose="02040503050406030204" pitchFamily="18" charset="0"/>
                                          </a:rPr>
                                          <m:t>±</m:t>
                                        </m:r>
                                      </m:sup>
                                    </m:sSup>
                                  </m:sub>
                                </m:sSub>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0.677×</m:t>
                                </m:r>
                                <m:sSup>
                                  <m:sSupPr>
                                    <m:ctrlPr>
                                      <a:rPr lang="zh-TW" sz="1700" i="1" kern="100">
                                        <a:effectLst/>
                                        <a:latin typeface="Cambria Math" panose="02040503050406030204" pitchFamily="18" charset="0"/>
                                      </a:rPr>
                                    </m:ctrlPr>
                                  </m:sSupPr>
                                  <m:e>
                                    <m:r>
                                      <a:rPr lang="en-US" sz="1700" kern="100">
                                        <a:effectLst/>
                                        <a:latin typeface="Cambria Math" panose="02040503050406030204" pitchFamily="18" charset="0"/>
                                      </a:rPr>
                                      <m:t>0.0359</m:t>
                                    </m:r>
                                  </m:e>
                                  <m:sup>
                                    <m:r>
                                      <a:rPr lang="en-US" sz="1700" kern="100">
                                        <a:effectLst/>
                                        <a:latin typeface="Cambria Math" panose="02040503050406030204" pitchFamily="18" charset="0"/>
                                      </a:rPr>
                                      <m:t>2</m:t>
                                    </m:r>
                                  </m:sup>
                                </m:sSup>
                                <m:r>
                                  <a:rPr lang="en-US" sz="1700" kern="100">
                                    <a:effectLst/>
                                    <a:latin typeface="Cambria Math" panose="02040503050406030204" pitchFamily="18" charset="0"/>
                                  </a:rPr>
                                  <m:t>×</m:t>
                                </m:r>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1</m:t>
                                        </m:r>
                                      </m:sub>
                                    </m:sSub>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2420</m:t>
                                            </m:r>
                                          </m:e>
                                        </m:d>
                                      </m:e>
                                      <m:sup>
                                        <m:r>
                                          <a:rPr lang="en-US" sz="1700" kern="100">
                                            <a:effectLst/>
                                            <a:latin typeface="Cambria Math" panose="02040503050406030204" pitchFamily="18" charset="0"/>
                                          </a:rPr>
                                          <m:t>0</m:t>
                                        </m:r>
                                      </m:sup>
                                    </m:sSup>
                                  </m:sub>
                                </m:sSub>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700" kern="100">
                                    <a:effectLst/>
                                    <a:latin typeface="Cambria Math" panose="02040503050406030204" pitchFamily="18" charset="0"/>
                                  </a:rPr>
                                  <m:t>0.677×</m:t>
                                </m:r>
                                <m:sSup>
                                  <m:sSupPr>
                                    <m:ctrlPr>
                                      <a:rPr lang="zh-TW" sz="1700" i="1" kern="100">
                                        <a:effectLst/>
                                        <a:latin typeface="Cambria Math" panose="02040503050406030204" pitchFamily="18" charset="0"/>
                                      </a:rPr>
                                    </m:ctrlPr>
                                  </m:sSupPr>
                                  <m:e>
                                    <m:r>
                                      <a:rPr lang="en-US" sz="1700" kern="100">
                                        <a:effectLst/>
                                        <a:latin typeface="Cambria Math" panose="02040503050406030204" pitchFamily="18" charset="0"/>
                                      </a:rPr>
                                      <m:t>0.0359</m:t>
                                    </m:r>
                                  </m:e>
                                  <m:sup>
                                    <m:r>
                                      <a:rPr lang="en-US" sz="1700" kern="100">
                                        <a:effectLst/>
                                        <a:latin typeface="Cambria Math" panose="02040503050406030204" pitchFamily="18" charset="0"/>
                                      </a:rPr>
                                      <m:t>2</m:t>
                                    </m:r>
                                  </m:sup>
                                </m:sSup>
                                <m:r>
                                  <a:rPr lang="en-US" sz="1700" kern="100">
                                    <a:effectLst/>
                                    <a:latin typeface="Cambria Math" panose="02040503050406030204" pitchFamily="18" charset="0"/>
                                  </a:rPr>
                                  <m:t>×</m:t>
                                </m:r>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Sup>
                                      <m:sSubSupPr>
                                        <m:ctrlPr>
                                          <a:rPr lang="zh-TW" sz="1700" i="1" kern="100">
                                            <a:effectLst/>
                                            <a:latin typeface="Cambria Math" panose="02040503050406030204" pitchFamily="18" charset="0"/>
                                          </a:rPr>
                                        </m:ctrlPr>
                                      </m:sSubSup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2</m:t>
                                        </m:r>
                                      </m:sub>
                                      <m:sup>
                                        <m:r>
                                          <a:rPr lang="en-US" sz="1700" kern="100">
                                            <a:effectLst/>
                                            <a:latin typeface="Cambria Math" panose="02040503050406030204" pitchFamily="18" charset="0"/>
                                          </a:rPr>
                                          <m:t>∗</m:t>
                                        </m:r>
                                      </m:sup>
                                    </m:sSubSup>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2460</m:t>
                                            </m:r>
                                          </m:e>
                                        </m:d>
                                      </m:e>
                                      <m:sup>
                                        <m:r>
                                          <a:rPr lang="en-US" sz="1700" kern="100">
                                            <a:effectLst/>
                                            <a:latin typeface="Cambria Math" panose="02040503050406030204" pitchFamily="18" charset="0"/>
                                          </a:rPr>
                                          <m:t>0</m:t>
                                        </m:r>
                                      </m:sup>
                                    </m:sSup>
                                  </m:sub>
                                </m:sSub>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extLst>
                      <a:ext uri="{0D108BD9-81ED-4DB2-BD59-A6C34878D82A}">
                        <a16:rowId xmlns:a16="http://schemas.microsoft.com/office/drawing/2014/main" val="3412001694"/>
                      </a:ext>
                    </a:extLst>
                  </a:tr>
                  <a:tr h="652298">
                    <a:tc>
                      <a:txBody>
                        <a:bodyPr/>
                        <a:lstStyle/>
                        <a:p>
                          <a:pPr algn="ctr">
                            <a:spcAft>
                              <a:spcPts val="0"/>
                            </a:spcAft>
                          </a:pPr>
                          <a:r>
                            <a:rPr lang="en-US" sz="1400" kern="100" dirty="0" smtClean="0">
                              <a:effectLst/>
                            </a:rPr>
                            <a:t>Cross</a:t>
                          </a:r>
                          <a:r>
                            <a:rPr lang="en-US" sz="1400" kern="100" baseline="0" dirty="0" smtClean="0">
                              <a:effectLst/>
                            </a:rPr>
                            <a:t> section</a:t>
                          </a:r>
                          <a14:m>
                            <m:oMath xmlns:m="http://schemas.openxmlformats.org/officeDocument/2006/math">
                              <m:r>
                                <a:rPr lang="en-US" altLang="zh-TW" sz="1400" i="1" kern="100" smtClean="0">
                                  <a:effectLst/>
                                  <a:latin typeface="Cambria Math" panose="02040503050406030204" pitchFamily="18" charset="0"/>
                                </a:rPr>
                                <m:t> </m:t>
                              </m:r>
                            </m:oMath>
                          </a14:m>
                          <a:r>
                            <a:rPr lang="en-US" sz="1400" kern="100" dirty="0" smtClean="0">
                              <a:effectLst/>
                            </a:rPr>
                            <a:t>(fb</a:t>
                          </a:r>
                          <a:r>
                            <a:rPr lang="en-US" sz="1400" kern="100" dirty="0">
                              <a:effectLst/>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700" i="1" kern="100">
                                        <a:effectLst/>
                                        <a:latin typeface="Cambria Math" panose="02040503050406030204" pitchFamily="18" charset="0"/>
                                      </a:rPr>
                                    </m:ctrlPr>
                                  </m:fPr>
                                  <m:num>
                                    <m:r>
                                      <a:rPr lang="en-US" sz="1700" kern="100">
                                        <a:effectLst/>
                                        <a:latin typeface="Cambria Math" panose="02040503050406030204" pitchFamily="18" charset="0"/>
                                      </a:rPr>
                                      <m:t>48.17±25.78</m:t>
                                    </m:r>
                                  </m:num>
                                  <m:den>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1</m:t>
                                            </m:r>
                                          </m:sub>
                                        </m:sSub>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2420</m:t>
                                                </m:r>
                                              </m:e>
                                            </m:d>
                                          </m:e>
                                          <m:sup>
                                            <m:r>
                                              <a:rPr lang="en-US" sz="1700" kern="100">
                                                <a:effectLst/>
                                                <a:latin typeface="Cambria Math" panose="02040503050406030204" pitchFamily="18" charset="0"/>
                                              </a:rPr>
                                              <m:t>±</m:t>
                                            </m:r>
                                          </m:sup>
                                        </m:sSup>
                                      </m:sub>
                                    </m:sSub>
                                  </m:den>
                                </m:f>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700" i="1" kern="100">
                                        <a:effectLst/>
                                        <a:latin typeface="Cambria Math" panose="02040503050406030204" pitchFamily="18" charset="0"/>
                                      </a:rPr>
                                    </m:ctrlPr>
                                  </m:fPr>
                                  <m:num>
                                    <m:r>
                                      <a:rPr lang="en-US" sz="1700" kern="100">
                                        <a:effectLst/>
                                        <a:latin typeface="Cambria Math" panose="02040503050406030204" pitchFamily="18" charset="0"/>
                                      </a:rPr>
                                      <m:t>116.40±29.00</m:t>
                                    </m:r>
                                  </m:num>
                                  <m:den>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Sup>
                                          <m:sSubSupPr>
                                            <m:ctrlPr>
                                              <a:rPr lang="zh-TW" sz="1700" i="1" kern="100">
                                                <a:effectLst/>
                                                <a:latin typeface="Cambria Math" panose="02040503050406030204" pitchFamily="18" charset="0"/>
                                              </a:rPr>
                                            </m:ctrlPr>
                                          </m:sSubSup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2</m:t>
                                            </m:r>
                                          </m:sub>
                                          <m:sup>
                                            <m:r>
                                              <a:rPr lang="en-US" sz="1700" kern="100">
                                                <a:effectLst/>
                                                <a:latin typeface="Cambria Math" panose="02040503050406030204" pitchFamily="18" charset="0"/>
                                              </a:rPr>
                                              <m:t>∗</m:t>
                                            </m:r>
                                          </m:sup>
                                        </m:sSubSup>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2460</m:t>
                                                </m:r>
                                              </m:e>
                                            </m:d>
                                          </m:e>
                                          <m:sup>
                                            <m:r>
                                              <a:rPr lang="en-US" sz="1700" kern="100">
                                                <a:effectLst/>
                                                <a:latin typeface="Cambria Math" panose="02040503050406030204" pitchFamily="18" charset="0"/>
                                              </a:rPr>
                                              <m:t>±</m:t>
                                            </m:r>
                                          </m:sup>
                                        </m:sSup>
                                      </m:sub>
                                    </m:sSub>
                                  </m:den>
                                </m:f>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700" i="1" kern="100">
                                        <a:effectLst/>
                                        <a:latin typeface="Cambria Math" panose="02040503050406030204" pitchFamily="18" charset="0"/>
                                      </a:rPr>
                                    </m:ctrlPr>
                                  </m:fPr>
                                  <m:num>
                                    <m:r>
                                      <a:rPr lang="en-US" sz="1700" kern="100">
                                        <a:effectLst/>
                                        <a:latin typeface="Cambria Math" panose="02040503050406030204" pitchFamily="18" charset="0"/>
                                      </a:rPr>
                                      <m:t>104.48±26.50</m:t>
                                    </m:r>
                                  </m:num>
                                  <m:den>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1</m:t>
                                            </m:r>
                                          </m:sub>
                                        </m:sSub>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2420</m:t>
                                                </m:r>
                                              </m:e>
                                            </m:d>
                                          </m:e>
                                          <m:sup>
                                            <m:r>
                                              <a:rPr lang="en-US" sz="1700" kern="100">
                                                <a:effectLst/>
                                                <a:latin typeface="Cambria Math" panose="02040503050406030204" pitchFamily="18" charset="0"/>
                                              </a:rPr>
                                              <m:t>0</m:t>
                                            </m:r>
                                          </m:sup>
                                        </m:sSup>
                                      </m:sub>
                                    </m:sSub>
                                  </m:den>
                                </m:f>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700" i="1" kern="100">
                                        <a:effectLst/>
                                        <a:latin typeface="Cambria Math" panose="02040503050406030204" pitchFamily="18" charset="0"/>
                                      </a:rPr>
                                    </m:ctrlPr>
                                  </m:fPr>
                                  <m:num>
                                    <m:r>
                                      <a:rPr lang="en-US" sz="1700" kern="100">
                                        <a:effectLst/>
                                        <a:latin typeface="Cambria Math" panose="02040503050406030204" pitchFamily="18" charset="0"/>
                                      </a:rPr>
                                      <m:t>107.66±28.47</m:t>
                                    </m:r>
                                  </m:num>
                                  <m:den>
                                    <m:sSub>
                                      <m:sSubPr>
                                        <m:ctrlPr>
                                          <a:rPr lang="zh-TW" sz="1700" i="1" kern="100">
                                            <a:effectLst/>
                                            <a:latin typeface="Cambria Math" panose="02040503050406030204" pitchFamily="18" charset="0"/>
                                          </a:rPr>
                                        </m:ctrlPr>
                                      </m:sSubPr>
                                      <m:e>
                                        <m:r>
                                          <a:rPr lang="en-US" sz="1700" kern="100">
                                            <a:effectLst/>
                                            <a:latin typeface="Cambria Math" panose="02040503050406030204" pitchFamily="18" charset="0"/>
                                          </a:rPr>
                                          <m:t>𝐵𝑟</m:t>
                                        </m:r>
                                      </m:e>
                                      <m:sub>
                                        <m:sSubSup>
                                          <m:sSubSupPr>
                                            <m:ctrlPr>
                                              <a:rPr lang="zh-TW" sz="1700" i="1" kern="100">
                                                <a:effectLst/>
                                                <a:latin typeface="Cambria Math" panose="02040503050406030204" pitchFamily="18" charset="0"/>
                                              </a:rPr>
                                            </m:ctrlPr>
                                          </m:sSubSupPr>
                                          <m:e>
                                            <m:r>
                                              <a:rPr lang="en-US" sz="1700" kern="100">
                                                <a:effectLst/>
                                                <a:latin typeface="Cambria Math" panose="02040503050406030204" pitchFamily="18" charset="0"/>
                                              </a:rPr>
                                              <m:t>𝐷</m:t>
                                            </m:r>
                                          </m:e>
                                          <m:sub>
                                            <m:r>
                                              <a:rPr lang="en-US" sz="1700" kern="100">
                                                <a:effectLst/>
                                                <a:latin typeface="Cambria Math" panose="02040503050406030204" pitchFamily="18" charset="0"/>
                                              </a:rPr>
                                              <m:t>2</m:t>
                                            </m:r>
                                          </m:sub>
                                          <m:sup>
                                            <m:r>
                                              <a:rPr lang="en-US" sz="1700" kern="100">
                                                <a:effectLst/>
                                                <a:latin typeface="Cambria Math" panose="02040503050406030204" pitchFamily="18" charset="0"/>
                                              </a:rPr>
                                              <m:t>∗</m:t>
                                            </m:r>
                                          </m:sup>
                                        </m:sSubSup>
                                        <m:sSup>
                                          <m:sSupPr>
                                            <m:ctrlPr>
                                              <a:rPr lang="zh-TW" sz="1700" i="1" kern="100">
                                                <a:effectLst/>
                                                <a:latin typeface="Cambria Math" panose="02040503050406030204" pitchFamily="18" charset="0"/>
                                              </a:rPr>
                                            </m:ctrlPr>
                                          </m:sSupPr>
                                          <m:e>
                                            <m:d>
                                              <m:dPr>
                                                <m:ctrlPr>
                                                  <a:rPr lang="zh-TW" sz="1700" i="1" kern="100">
                                                    <a:effectLst/>
                                                    <a:latin typeface="Cambria Math" panose="02040503050406030204" pitchFamily="18" charset="0"/>
                                                  </a:rPr>
                                                </m:ctrlPr>
                                              </m:dPr>
                                              <m:e>
                                                <m:r>
                                                  <a:rPr lang="en-US" sz="1700" kern="100">
                                                    <a:effectLst/>
                                                    <a:latin typeface="Cambria Math" panose="02040503050406030204" pitchFamily="18" charset="0"/>
                                                  </a:rPr>
                                                  <m:t>2460</m:t>
                                                </m:r>
                                              </m:e>
                                            </m:d>
                                          </m:e>
                                          <m:sup>
                                            <m:r>
                                              <a:rPr lang="en-US" sz="1700" kern="100">
                                                <a:effectLst/>
                                                <a:latin typeface="Cambria Math" panose="02040503050406030204" pitchFamily="18" charset="0"/>
                                              </a:rPr>
                                              <m:t>0</m:t>
                                            </m:r>
                                          </m:sup>
                                        </m:sSup>
                                      </m:sub>
                                    </m:sSub>
                                  </m:den>
                                </m:f>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extLst>
                      <a:ext uri="{0D108BD9-81ED-4DB2-BD59-A6C34878D82A}">
                        <a16:rowId xmlns:a16="http://schemas.microsoft.com/office/drawing/2014/main" val="595401950"/>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121103469"/>
                  </p:ext>
                </p:extLst>
              </p:nvPr>
            </p:nvGraphicFramePr>
            <p:xfrm>
              <a:off x="1480686" y="4185920"/>
              <a:ext cx="9230627" cy="2208022"/>
            </p:xfrm>
            <a:graphic>
              <a:graphicData uri="http://schemas.openxmlformats.org/drawingml/2006/table">
                <a:tbl>
                  <a:tblPr firstRow="1" firstCol="1" bandRow="1">
                    <a:tableStyleId>{5C22544A-7EE6-4342-B048-85BDC9FD1C3A}</a:tableStyleId>
                  </a:tblPr>
                  <a:tblGrid>
                    <a:gridCol w="1845903">
                      <a:extLst>
                        <a:ext uri="{9D8B030D-6E8A-4147-A177-3AD203B41FA5}">
                          <a16:colId xmlns:a16="http://schemas.microsoft.com/office/drawing/2014/main" val="3618563270"/>
                        </a:ext>
                      </a:extLst>
                    </a:gridCol>
                    <a:gridCol w="1845903">
                      <a:extLst>
                        <a:ext uri="{9D8B030D-6E8A-4147-A177-3AD203B41FA5}">
                          <a16:colId xmlns:a16="http://schemas.microsoft.com/office/drawing/2014/main" val="565470499"/>
                        </a:ext>
                      </a:extLst>
                    </a:gridCol>
                    <a:gridCol w="1845903">
                      <a:extLst>
                        <a:ext uri="{9D8B030D-6E8A-4147-A177-3AD203B41FA5}">
                          <a16:colId xmlns:a16="http://schemas.microsoft.com/office/drawing/2014/main" val="3551475834"/>
                        </a:ext>
                      </a:extLst>
                    </a:gridCol>
                    <a:gridCol w="1845903">
                      <a:extLst>
                        <a:ext uri="{9D8B030D-6E8A-4147-A177-3AD203B41FA5}">
                          <a16:colId xmlns:a16="http://schemas.microsoft.com/office/drawing/2014/main" val="223410877"/>
                        </a:ext>
                      </a:extLst>
                    </a:gridCol>
                    <a:gridCol w="1847015">
                      <a:extLst>
                        <a:ext uri="{9D8B030D-6E8A-4147-A177-3AD203B41FA5}">
                          <a16:colId xmlns:a16="http://schemas.microsoft.com/office/drawing/2014/main" val="3873835136"/>
                        </a:ext>
                      </a:extLst>
                    </a:gridCol>
                  </a:tblGrid>
                  <a:tr h="338599">
                    <a:tc>
                      <a:txBody>
                        <a:bodyPr/>
                        <a:lstStyle/>
                        <a:p>
                          <a:pPr>
                            <a:spcAft>
                              <a:spcPts val="0"/>
                            </a:spcAft>
                          </a:pPr>
                          <a:r>
                            <a:rPr lang="en-US" sz="2000" kern="100" dirty="0">
                              <a:effectLst/>
                            </a:rPr>
                            <a:t> </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endParaRPr lang="zh-TW"/>
                        </a:p>
                      </a:txBody>
                      <a:tcPr marL="113647" marR="113647" marT="0" marB="0" anchor="ctr">
                        <a:blipFill>
                          <a:blip r:embed="rId4"/>
                          <a:stretch>
                            <a:fillRect l="-100330" t="-1786" r="-301650" b="-551786"/>
                          </a:stretch>
                        </a:blipFill>
                      </a:tcPr>
                    </a:tc>
                    <a:tc>
                      <a:txBody>
                        <a:bodyPr/>
                        <a:lstStyle/>
                        <a:p>
                          <a:endParaRPr lang="zh-TW"/>
                        </a:p>
                      </a:txBody>
                      <a:tcPr marL="113647" marR="113647" marT="0" marB="0" anchor="ctr">
                        <a:blipFill>
                          <a:blip r:embed="rId4"/>
                          <a:stretch>
                            <a:fillRect l="-200330" t="-1786" r="-201650" b="-551786"/>
                          </a:stretch>
                        </a:blipFill>
                      </a:tcPr>
                    </a:tc>
                    <a:tc>
                      <a:txBody>
                        <a:bodyPr/>
                        <a:lstStyle/>
                        <a:p>
                          <a:endParaRPr lang="zh-TW"/>
                        </a:p>
                      </a:txBody>
                      <a:tcPr marL="113647" marR="113647" marT="0" marB="0" anchor="ctr">
                        <a:blipFill>
                          <a:blip r:embed="rId4"/>
                          <a:stretch>
                            <a:fillRect l="-299342" t="-1786" r="-100987" b="-551786"/>
                          </a:stretch>
                        </a:blipFill>
                      </a:tcPr>
                    </a:tc>
                    <a:tc>
                      <a:txBody>
                        <a:bodyPr/>
                        <a:lstStyle/>
                        <a:p>
                          <a:endParaRPr lang="zh-TW"/>
                        </a:p>
                      </a:txBody>
                      <a:tcPr marL="113647" marR="113647" marT="0" marB="0" anchor="ctr">
                        <a:blipFill>
                          <a:blip r:embed="rId4"/>
                          <a:stretch>
                            <a:fillRect l="-400660" t="-1786" r="-1320" b="-551786"/>
                          </a:stretch>
                        </a:blipFill>
                      </a:tcPr>
                    </a:tc>
                    <a:extLst>
                      <a:ext uri="{0D108BD9-81ED-4DB2-BD59-A6C34878D82A}">
                        <a16:rowId xmlns:a16="http://schemas.microsoft.com/office/drawing/2014/main" val="3182516327"/>
                      </a:ext>
                    </a:extLst>
                  </a:tr>
                  <a:tr h="287810">
                    <a:tc>
                      <a:txBody>
                        <a:bodyPr/>
                        <a:lstStyle/>
                        <a:p>
                          <a:pPr algn="ctr">
                            <a:spcAft>
                              <a:spcPts val="0"/>
                            </a:spcAft>
                          </a:pPr>
                          <a:r>
                            <a:rPr lang="en-US" altLang="zh-TW" sz="1700" dirty="0" smtClean="0"/>
                            <a:t>Statistics</a:t>
                          </a:r>
                          <a:endParaRPr lang="zh-TW" sz="17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endParaRPr lang="zh-TW"/>
                        </a:p>
                      </a:txBody>
                      <a:tcPr marL="113647" marR="113647" marT="0" marB="0" anchor="ctr">
                        <a:blipFill>
                          <a:blip r:embed="rId4"/>
                          <a:stretch>
                            <a:fillRect l="-100330" t="-121277" r="-301650" b="-557447"/>
                          </a:stretch>
                        </a:blipFill>
                      </a:tcPr>
                    </a:tc>
                    <a:tc>
                      <a:txBody>
                        <a:bodyPr/>
                        <a:lstStyle/>
                        <a:p>
                          <a:endParaRPr lang="zh-TW"/>
                        </a:p>
                      </a:txBody>
                      <a:tcPr marL="113647" marR="113647" marT="0" marB="0" anchor="ctr">
                        <a:blipFill>
                          <a:blip r:embed="rId4"/>
                          <a:stretch>
                            <a:fillRect l="-200330" t="-121277" r="-201650" b="-557447"/>
                          </a:stretch>
                        </a:blipFill>
                      </a:tcPr>
                    </a:tc>
                    <a:tc>
                      <a:txBody>
                        <a:bodyPr/>
                        <a:lstStyle/>
                        <a:p>
                          <a:endParaRPr lang="zh-TW"/>
                        </a:p>
                      </a:txBody>
                      <a:tcPr marL="113647" marR="113647" marT="0" marB="0" anchor="ctr">
                        <a:blipFill>
                          <a:blip r:embed="rId4"/>
                          <a:stretch>
                            <a:fillRect l="-299342" t="-121277" r="-100987" b="-557447"/>
                          </a:stretch>
                        </a:blipFill>
                      </a:tcPr>
                    </a:tc>
                    <a:tc>
                      <a:txBody>
                        <a:bodyPr/>
                        <a:lstStyle/>
                        <a:p>
                          <a:endParaRPr lang="zh-TW"/>
                        </a:p>
                      </a:txBody>
                      <a:tcPr marL="113647" marR="113647" marT="0" marB="0" anchor="ctr">
                        <a:blipFill>
                          <a:blip r:embed="rId4"/>
                          <a:stretch>
                            <a:fillRect l="-400660" t="-121277" r="-1320" b="-557447"/>
                          </a:stretch>
                        </a:blipFill>
                      </a:tcPr>
                    </a:tc>
                    <a:extLst>
                      <a:ext uri="{0D108BD9-81ED-4DB2-BD59-A6C34878D82A}">
                        <a16:rowId xmlns:a16="http://schemas.microsoft.com/office/drawing/2014/main" val="1261363979"/>
                      </a:ext>
                    </a:extLst>
                  </a:tr>
                  <a:tr h="287810">
                    <a:tc>
                      <a:txBody>
                        <a:bodyPr/>
                        <a:lstStyle/>
                        <a:p>
                          <a:pPr algn="ctr">
                            <a:spcAft>
                              <a:spcPts val="0"/>
                            </a:spcAft>
                          </a:pPr>
                          <a:r>
                            <a:rPr lang="en-US" altLang="zh-TW" sz="1700" kern="100" dirty="0" smtClean="0">
                              <a:effectLst/>
                              <a:latin typeface="+mn-lt"/>
                              <a:ea typeface="+mn-ea"/>
                              <a:cs typeface="+mn-cs"/>
                            </a:rPr>
                            <a:t>Efficiency</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endParaRPr lang="zh-TW"/>
                        </a:p>
                      </a:txBody>
                      <a:tcPr marL="113647" marR="113647" marT="0" marB="0" anchor="ctr">
                        <a:blipFill>
                          <a:blip r:embed="rId4"/>
                          <a:stretch>
                            <a:fillRect l="-100330" t="-221277" r="-301650" b="-457447"/>
                          </a:stretch>
                        </a:blipFill>
                      </a:tcPr>
                    </a:tc>
                    <a:tc>
                      <a:txBody>
                        <a:bodyPr/>
                        <a:lstStyle/>
                        <a:p>
                          <a:endParaRPr lang="zh-TW"/>
                        </a:p>
                      </a:txBody>
                      <a:tcPr marL="113647" marR="113647" marT="0" marB="0" anchor="ctr">
                        <a:blipFill>
                          <a:blip r:embed="rId4"/>
                          <a:stretch>
                            <a:fillRect l="-200330" t="-221277" r="-201650" b="-457447"/>
                          </a:stretch>
                        </a:blipFill>
                      </a:tcPr>
                    </a:tc>
                    <a:tc>
                      <a:txBody>
                        <a:bodyPr/>
                        <a:lstStyle/>
                        <a:p>
                          <a:endParaRPr lang="zh-TW"/>
                        </a:p>
                      </a:txBody>
                      <a:tcPr marL="113647" marR="113647" marT="0" marB="0" anchor="ctr">
                        <a:blipFill>
                          <a:blip r:embed="rId4"/>
                          <a:stretch>
                            <a:fillRect l="-299342" t="-221277" r="-100987" b="-457447"/>
                          </a:stretch>
                        </a:blipFill>
                      </a:tcPr>
                    </a:tc>
                    <a:tc>
                      <a:txBody>
                        <a:bodyPr/>
                        <a:lstStyle/>
                        <a:p>
                          <a:endParaRPr lang="zh-TW"/>
                        </a:p>
                      </a:txBody>
                      <a:tcPr marL="113647" marR="113647" marT="0" marB="0" anchor="ctr">
                        <a:blipFill>
                          <a:blip r:embed="rId4"/>
                          <a:stretch>
                            <a:fillRect l="-400660" t="-221277" r="-1320" b="-457447"/>
                          </a:stretch>
                        </a:blipFill>
                      </a:tcPr>
                    </a:tc>
                    <a:extLst>
                      <a:ext uri="{0D108BD9-81ED-4DB2-BD59-A6C34878D82A}">
                        <a16:rowId xmlns:a16="http://schemas.microsoft.com/office/drawing/2014/main" val="3624511085"/>
                      </a:ext>
                    </a:extLst>
                  </a:tr>
                  <a:tr h="641505">
                    <a:tc>
                      <a:txBody>
                        <a:bodyPr/>
                        <a:lstStyle/>
                        <a:p>
                          <a:pPr algn="ctr">
                            <a:spcAft>
                              <a:spcPts val="0"/>
                            </a:spcAft>
                          </a:pPr>
                          <a:r>
                            <a:rPr lang="en-US" altLang="zh-TW" sz="1700" kern="100" dirty="0" smtClean="0">
                              <a:effectLst/>
                              <a:latin typeface="+mn-lt"/>
                              <a:ea typeface="+mn-ea"/>
                              <a:cs typeface="+mn-cs"/>
                            </a:rPr>
                            <a:t>Branching</a:t>
                          </a:r>
                          <a:r>
                            <a:rPr lang="en-US" altLang="zh-TW" sz="1700" kern="100" baseline="0" dirty="0" smtClean="0">
                              <a:effectLst/>
                              <a:latin typeface="+mn-lt"/>
                              <a:ea typeface="+mn-ea"/>
                              <a:cs typeface="+mn-cs"/>
                            </a:rPr>
                            <a:t> Ratio</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13647" marR="113647" marT="0" marB="0" anchor="ctr"/>
                    </a:tc>
                    <a:tc>
                      <a:txBody>
                        <a:bodyPr/>
                        <a:lstStyle/>
                        <a:p>
                          <a:endParaRPr lang="zh-TW"/>
                        </a:p>
                      </a:txBody>
                      <a:tcPr marL="113647" marR="113647" marT="0" marB="0" anchor="ctr">
                        <a:blipFill>
                          <a:blip r:embed="rId4"/>
                          <a:stretch>
                            <a:fillRect l="-100330" t="-142453" r="-301650" b="-102830"/>
                          </a:stretch>
                        </a:blipFill>
                      </a:tcPr>
                    </a:tc>
                    <a:tc>
                      <a:txBody>
                        <a:bodyPr/>
                        <a:lstStyle/>
                        <a:p>
                          <a:endParaRPr lang="zh-TW"/>
                        </a:p>
                      </a:txBody>
                      <a:tcPr marL="113647" marR="113647" marT="0" marB="0" anchor="ctr">
                        <a:blipFill>
                          <a:blip r:embed="rId4"/>
                          <a:stretch>
                            <a:fillRect l="-200330" t="-142453" r="-201650" b="-102830"/>
                          </a:stretch>
                        </a:blipFill>
                      </a:tcPr>
                    </a:tc>
                    <a:tc>
                      <a:txBody>
                        <a:bodyPr/>
                        <a:lstStyle/>
                        <a:p>
                          <a:endParaRPr lang="zh-TW"/>
                        </a:p>
                      </a:txBody>
                      <a:tcPr marL="113647" marR="113647" marT="0" marB="0" anchor="ctr">
                        <a:blipFill>
                          <a:blip r:embed="rId4"/>
                          <a:stretch>
                            <a:fillRect l="-299342" t="-142453" r="-100987" b="-102830"/>
                          </a:stretch>
                        </a:blipFill>
                      </a:tcPr>
                    </a:tc>
                    <a:tc>
                      <a:txBody>
                        <a:bodyPr/>
                        <a:lstStyle/>
                        <a:p>
                          <a:endParaRPr lang="zh-TW"/>
                        </a:p>
                      </a:txBody>
                      <a:tcPr marL="113647" marR="113647" marT="0" marB="0" anchor="ctr">
                        <a:blipFill>
                          <a:blip r:embed="rId4"/>
                          <a:stretch>
                            <a:fillRect l="-400660" t="-142453" r="-1320" b="-102830"/>
                          </a:stretch>
                        </a:blipFill>
                      </a:tcPr>
                    </a:tc>
                    <a:extLst>
                      <a:ext uri="{0D108BD9-81ED-4DB2-BD59-A6C34878D82A}">
                        <a16:rowId xmlns:a16="http://schemas.microsoft.com/office/drawing/2014/main" val="3412001694"/>
                      </a:ext>
                    </a:extLst>
                  </a:tr>
                  <a:tr h="652298">
                    <a:tc>
                      <a:txBody>
                        <a:bodyPr/>
                        <a:lstStyle/>
                        <a:p>
                          <a:endParaRPr lang="zh-TW"/>
                        </a:p>
                      </a:txBody>
                      <a:tcPr marL="113647" marR="113647" marT="0" marB="0" anchor="ctr">
                        <a:blipFill>
                          <a:blip r:embed="rId4"/>
                          <a:stretch>
                            <a:fillRect l="-330" t="-240187" r="-401650" b="-1869"/>
                          </a:stretch>
                        </a:blipFill>
                      </a:tcPr>
                    </a:tc>
                    <a:tc>
                      <a:txBody>
                        <a:bodyPr/>
                        <a:lstStyle/>
                        <a:p>
                          <a:endParaRPr lang="zh-TW"/>
                        </a:p>
                      </a:txBody>
                      <a:tcPr marL="113647" marR="113647" marT="0" marB="0" anchor="ctr">
                        <a:blipFill>
                          <a:blip r:embed="rId4"/>
                          <a:stretch>
                            <a:fillRect l="-100330" t="-240187" r="-301650" b="-1869"/>
                          </a:stretch>
                        </a:blipFill>
                      </a:tcPr>
                    </a:tc>
                    <a:tc>
                      <a:txBody>
                        <a:bodyPr/>
                        <a:lstStyle/>
                        <a:p>
                          <a:endParaRPr lang="zh-TW"/>
                        </a:p>
                      </a:txBody>
                      <a:tcPr marL="113647" marR="113647" marT="0" marB="0" anchor="ctr">
                        <a:blipFill>
                          <a:blip r:embed="rId4"/>
                          <a:stretch>
                            <a:fillRect l="-200330" t="-240187" r="-201650" b="-1869"/>
                          </a:stretch>
                        </a:blipFill>
                      </a:tcPr>
                    </a:tc>
                    <a:tc>
                      <a:txBody>
                        <a:bodyPr/>
                        <a:lstStyle/>
                        <a:p>
                          <a:endParaRPr lang="zh-TW"/>
                        </a:p>
                      </a:txBody>
                      <a:tcPr marL="113647" marR="113647" marT="0" marB="0" anchor="ctr">
                        <a:blipFill>
                          <a:blip r:embed="rId4"/>
                          <a:stretch>
                            <a:fillRect l="-299342" t="-240187" r="-100987" b="-1869"/>
                          </a:stretch>
                        </a:blipFill>
                      </a:tcPr>
                    </a:tc>
                    <a:tc>
                      <a:txBody>
                        <a:bodyPr/>
                        <a:lstStyle/>
                        <a:p>
                          <a:endParaRPr lang="zh-TW"/>
                        </a:p>
                      </a:txBody>
                      <a:tcPr marL="113647" marR="113647" marT="0" marB="0" anchor="ctr">
                        <a:blipFill>
                          <a:blip r:embed="rId4"/>
                          <a:stretch>
                            <a:fillRect l="-400660" t="-240187" r="-1320" b="-1869"/>
                          </a:stretch>
                        </a:blipFill>
                      </a:tcPr>
                    </a:tc>
                    <a:extLst>
                      <a:ext uri="{0D108BD9-81ED-4DB2-BD59-A6C34878D82A}">
                        <a16:rowId xmlns:a16="http://schemas.microsoft.com/office/drawing/2014/main" val="595401950"/>
                      </a:ext>
                    </a:extLst>
                  </a:tr>
                </a:tbl>
              </a:graphicData>
            </a:graphic>
          </p:graphicFrame>
        </mc:Fallback>
      </mc:AlternateContent>
      <p:sp>
        <p:nvSpPr>
          <p:cNvPr id="5" name="投影片編號版面配置區 4"/>
          <p:cNvSpPr>
            <a:spLocks noGrp="1"/>
          </p:cNvSpPr>
          <p:nvPr>
            <p:ph type="sldNum" sz="quarter" idx="12"/>
          </p:nvPr>
        </p:nvSpPr>
        <p:spPr/>
        <p:txBody>
          <a:bodyPr/>
          <a:lstStyle/>
          <a:p>
            <a:fld id="{3DF4B1FC-4239-425F-9CFB-D9D7D48FC1CA}" type="slidenum">
              <a:rPr lang="zh-TW" altLang="en-US" smtClean="0"/>
              <a:t>16</a:t>
            </a:fld>
            <a:endParaRPr lang="zh-TW" altLang="en-US"/>
          </a:p>
        </p:txBody>
      </p:sp>
    </p:spTree>
    <p:extLst>
      <p:ext uri="{BB962C8B-B14F-4D97-AF65-F5344CB8AC3E}">
        <p14:creationId xmlns:p14="http://schemas.microsoft.com/office/powerpoint/2010/main" val="1280475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rPr>
                  <a:t>Resonance cross section estimate</a:t>
                </a:r>
                <a:br>
                  <a:rPr lang="en-US" altLang="zh-TW" b="1" dirty="0" smtClean="0">
                    <a:effectLst>
                      <a:outerShdw blurRad="38100" dist="38100" dir="2700000" algn="tl">
                        <a:srgbClr val="000000">
                          <a:alpha val="43137"/>
                        </a:srgbClr>
                      </a:outerShdw>
                    </a:effectLst>
                  </a:rPr>
                </a:br>
                <a:r>
                  <a:rPr lang="en-US" altLang="zh-TW" b="1" dirty="0">
                    <a:effectLst>
                      <a:outerShdw blurRad="38100" dist="38100" dir="2700000" algn="tl">
                        <a:srgbClr val="000000">
                          <a:alpha val="43137"/>
                        </a:srgbClr>
                      </a:outerShdw>
                    </a:effectLst>
                  </a:rPr>
                  <a:t>	</a:t>
                </a:r>
                <a14:m>
                  <m:oMath xmlns:m="http://schemas.openxmlformats.org/officeDocument/2006/math">
                    <m:sSubSup>
                      <m:sSubSupPr>
                        <m:ctrlPr>
                          <a:rPr lang="en-US" altLang="zh-TW" b="1" i="1">
                            <a:effectLst>
                              <a:outerShdw blurRad="38100" dist="38100" dir="2700000" algn="tl">
                                <a:srgbClr val="000000">
                                  <a:alpha val="43137"/>
                                </a:srgbClr>
                              </a:outerShdw>
                            </a:effectLst>
                            <a:latin typeface="Cambria Math" panose="02040503050406030204" pitchFamily="18" charset="0"/>
                          </a:rPr>
                        </m:ctrlPr>
                      </m:sSubSupPr>
                      <m:e>
                        <m:r>
                          <a:rPr lang="en-US" altLang="zh-TW" b="1" i="1">
                            <a:effectLst>
                              <a:outerShdw blurRad="38100" dist="38100" dir="2700000" algn="tl">
                                <a:srgbClr val="000000">
                                  <a:alpha val="43137"/>
                                </a:srgbClr>
                              </a:outerShdw>
                            </a:effectLst>
                            <a:latin typeface="Cambria Math" panose="02040503050406030204" pitchFamily="18" charset="0"/>
                          </a:rPr>
                          <m:t>𝑫</m:t>
                        </m:r>
                      </m:e>
                      <m:sub>
                        <m:r>
                          <a:rPr lang="en-US" altLang="zh-TW" b="1" i="1">
                            <a:effectLst>
                              <a:outerShdw blurRad="38100" dist="38100" dir="2700000" algn="tl">
                                <a:srgbClr val="000000">
                                  <a:alpha val="43137"/>
                                </a:srgbClr>
                              </a:outerShdw>
                            </a:effectLst>
                            <a:latin typeface="Cambria Math" panose="02040503050406030204" pitchFamily="18" charset="0"/>
                          </a:rPr>
                          <m:t>𝟐</m:t>
                        </m:r>
                      </m:sub>
                      <m:sup>
                        <m:r>
                          <a:rPr lang="en-US" altLang="zh-TW" b="1" i="1">
                            <a:effectLst>
                              <a:outerShdw blurRad="38100" dist="38100" dir="2700000" algn="tl">
                                <a:srgbClr val="000000">
                                  <a:alpha val="43137"/>
                                </a:srgbClr>
                              </a:outerShdw>
                            </a:effectLst>
                            <a:latin typeface="Cambria Math" panose="02040503050406030204" pitchFamily="18" charset="0"/>
                          </a:rPr>
                          <m:t>∗</m:t>
                        </m:r>
                      </m:sup>
                    </m:sSub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d>
                          <m:dPr>
                            <m:ctrlPr>
                              <a:rPr lang="en-US" altLang="zh-TW" b="1" i="1">
                                <a:effectLst>
                                  <a:outerShdw blurRad="38100" dist="38100" dir="2700000" algn="tl">
                                    <a:srgbClr val="000000">
                                      <a:alpha val="43137"/>
                                    </a:srgbClr>
                                  </a:outerShdw>
                                </a:effectLst>
                                <a:latin typeface="Cambria Math" panose="02040503050406030204" pitchFamily="18" charset="0"/>
                              </a:rPr>
                            </m:ctrlPr>
                          </m:dPr>
                          <m:e>
                            <m:r>
                              <a:rPr lang="en-US" altLang="zh-TW" b="1" i="1">
                                <a:effectLst>
                                  <a:outerShdw blurRad="38100" dist="38100" dir="2700000" algn="tl">
                                    <a:srgbClr val="000000">
                                      <a:alpha val="43137"/>
                                    </a:srgbClr>
                                  </a:outerShdw>
                                </a:effectLst>
                                <a:latin typeface="Cambria Math" panose="02040503050406030204" pitchFamily="18" charset="0"/>
                              </a:rPr>
                              <m:t>𝟐𝟒𝟔𝟎</m:t>
                            </m:r>
                          </m:e>
                        </m:d>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oMath>
                </a14:m>
                <a:r>
                  <a:rPr lang="en-US" altLang="zh-TW" b="1" dirty="0">
                    <a:effectLst>
                      <a:outerShdw blurRad="38100" dist="38100" dir="2700000" algn="tl">
                        <a:srgbClr val="000000">
                          <a:alpha val="43137"/>
                        </a:srgbClr>
                      </a:outerShdw>
                    </a:effectLst>
                  </a:rPr>
                  <a:t>Branching ratio </a:t>
                </a:r>
                <a:r>
                  <a:rPr lang="en-US" altLang="zh-TW" b="1" dirty="0" smtClean="0">
                    <a:effectLst>
                      <a:outerShdw blurRad="38100" dist="38100" dir="2700000" algn="tl">
                        <a:srgbClr val="000000">
                          <a:alpha val="43137"/>
                        </a:srgbClr>
                      </a:outerShdw>
                    </a:effectLst>
                  </a:rPr>
                  <a:t>estimate</a:t>
                </a:r>
                <a:endParaRPr lang="zh-TW" altLang="en-US" b="1" dirty="0">
                  <a:effectLst>
                    <a:outerShdw blurRad="38100" dist="38100" dir="2700000" algn="tl">
                      <a:srgbClr val="000000">
                        <a:alpha val="43137"/>
                      </a:srgbClr>
                    </a:outerShdw>
                  </a:effectLst>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2120" t="-8057" b="-14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92924" y="2133599"/>
                <a:ext cx="8911687" cy="4444621"/>
              </a:xfrm>
            </p:spPr>
            <p:txBody>
              <a:bodyPr>
                <a:normAutofit fontScale="85000" lnSpcReduction="10000"/>
              </a:bodyPr>
              <a:lstStyle/>
              <a:p>
                <a:r>
                  <a:rPr lang="en-US" altLang="zh-TW" dirty="0" smtClean="0"/>
                  <a:t>Result from </a:t>
                </a:r>
                <a:r>
                  <a:rPr lang="en-US" altLang="zh-TW" dirty="0" err="1"/>
                  <a:t>BaBar</a:t>
                </a:r>
                <a:r>
                  <a:rPr lang="en-US" altLang="zh-TW" dirty="0"/>
                  <a:t> </a:t>
                </a:r>
                <a:r>
                  <a:rPr lang="en-US" altLang="zh-TW" dirty="0" smtClean="0"/>
                  <a:t>Collaboration (PhysRevD.82.111101)</a:t>
                </a:r>
                <a:endParaRPr lang="en-US" altLang="zh-TW" dirty="0"/>
              </a:p>
              <a:p>
                <a:pPr marL="266700" indent="0">
                  <a:buNone/>
                </a:pPr>
                <a14:m>
                  <m:oMathPara xmlns:m="http://schemas.openxmlformats.org/officeDocument/2006/math">
                    <m:oMathParaPr>
                      <m:jc m:val="left"/>
                    </m:oMathParaPr>
                    <m:oMath xmlns:m="http://schemas.openxmlformats.org/officeDocument/2006/math">
                      <m:f>
                        <m:fPr>
                          <m:ctrlPr>
                            <a:rPr lang="en-US" altLang="zh-TW" i="1">
                              <a:latin typeface="Cambria Math" panose="02040503050406030204" pitchFamily="18" charset="0"/>
                            </a:rPr>
                          </m:ctrlPr>
                        </m:fPr>
                        <m:num>
                          <m:r>
                            <a:rPr lang="en-US" altLang="zh-TW" i="1">
                              <a:latin typeface="Cambria Math" panose="02040503050406030204" pitchFamily="18" charset="0"/>
                            </a:rPr>
                            <m:t>𝐵</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e>
                          </m:d>
                        </m:num>
                        <m:den>
                          <m:r>
                            <a:rPr lang="en-US" altLang="zh-TW" i="1">
                              <a:latin typeface="Cambria Math" panose="02040503050406030204" pitchFamily="18" charset="0"/>
                            </a:rPr>
                            <m:t>𝐵</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e>
                          </m:d>
                        </m:den>
                      </m:f>
                      <m:r>
                        <a:rPr lang="en-US" altLang="zh-TW" i="1">
                          <a:latin typeface="Cambria Math" panose="02040503050406030204" pitchFamily="18" charset="0"/>
                        </a:rPr>
                        <m:t>=1.47±0.03±0.16</m:t>
                      </m:r>
                    </m:oMath>
                  </m:oMathPara>
                </a14:m>
                <a:endParaRPr lang="en-US" altLang="zh-TW" dirty="0" smtClean="0"/>
              </a:p>
              <a:p>
                <a:r>
                  <a:rPr lang="en-US" altLang="zh-TW" dirty="0" smtClean="0"/>
                  <a:t>Assume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m:t>
                        </m:r>
                      </m:sup>
                    </m:sSubSup>
                    <m:sSup>
                      <m:sSupPr>
                        <m:ctrlPr>
                          <a:rPr lang="en-US" altLang="zh-TW" i="1" smtClean="0">
                            <a:latin typeface="Cambria Math" panose="02040503050406030204" pitchFamily="18" charset="0"/>
                          </a:rPr>
                        </m:ctrlPr>
                      </m:sSupPr>
                      <m:e>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2460</m:t>
                            </m:r>
                          </m:e>
                        </m:d>
                      </m:e>
                      <m:sup>
                        <m:r>
                          <a:rPr lang="en-US" altLang="zh-TW" b="0" i="1" smtClean="0">
                            <a:latin typeface="Cambria Math" panose="02040503050406030204" pitchFamily="18" charset="0"/>
                          </a:rPr>
                          <m:t>0</m:t>
                        </m:r>
                      </m:sup>
                    </m:sSup>
                  </m:oMath>
                </a14:m>
                <a:r>
                  <a:rPr lang="en-US" altLang="zh-TW" dirty="0" smtClean="0"/>
                  <a:t> only have four decay channel(</a:t>
                </a:r>
                <a:r>
                  <a:rPr lang="pt-BR" altLang="zh-TW" dirty="0" smtClean="0"/>
                  <a:t>arXiv:hep-ex/0601025 v2 18 Apr 2006(KLOE Collaboration)</a:t>
                </a:r>
                <a:r>
                  <a:rPr lang="en-US" altLang="zh-TW" dirty="0" smtClean="0"/>
                  <a:t>) :</a:t>
                </a:r>
              </a:p>
              <a:p>
                <a:pPr marL="266700" indent="0">
                  <a:buNone/>
                </a:pPr>
                <a14:m>
                  <m:oMathPara xmlns:m="http://schemas.openxmlformats.org/officeDocument/2006/math">
                    <m:oMathParaPr>
                      <m:jc m:val="left"/>
                    </m:oMathParaPr>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oMath>
                  </m:oMathPara>
                </a14:m>
                <a:endParaRPr lang="en-US" altLang="zh-TW" dirty="0"/>
              </a:p>
              <a:p>
                <a:pPr marL="266700" indent="0">
                  <a:buNone/>
                </a:pPr>
                <a14:m>
                  <m:oMathPara xmlns:m="http://schemas.openxmlformats.org/officeDocument/2006/math">
                    <m:oMathParaPr>
                      <m:jc m:val="left"/>
                    </m:oMathParaPr>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oMath>
                  </m:oMathPara>
                </a14:m>
                <a:endParaRPr lang="en-US" altLang="zh-TW" dirty="0"/>
              </a:p>
              <a:p>
                <a:pPr marL="266700" indent="0">
                  <a:buNone/>
                </a:pPr>
                <a14:m>
                  <m:oMathPara xmlns:m="http://schemas.openxmlformats.org/officeDocument/2006/math">
                    <m:oMathParaPr>
                      <m:jc m:val="left"/>
                    </m:oMathParaPr>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oMath>
                  </m:oMathPara>
                </a14:m>
                <a:endParaRPr lang="en-US" altLang="zh-TW" dirty="0"/>
              </a:p>
              <a:p>
                <a:pPr marL="266700" indent="0">
                  <a:buNone/>
                </a:pPr>
                <a14:m>
                  <m:oMathPara xmlns:m="http://schemas.openxmlformats.org/officeDocument/2006/math">
                    <m:oMathParaPr>
                      <m:jc m:val="left"/>
                    </m:oMathParaPr>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oMath>
                  </m:oMathPara>
                </a14:m>
                <a:endParaRPr lang="en-US" altLang="zh-TW" dirty="0" smtClean="0"/>
              </a:p>
              <a:p>
                <a:r>
                  <a:rPr lang="en-US" altLang="zh-TW" dirty="0" smtClean="0"/>
                  <a:t>Assume </a:t>
                </a:r>
                <a14:m>
                  <m:oMath xmlns:m="http://schemas.openxmlformats.org/officeDocument/2006/math">
                    <m:f>
                      <m:fPr>
                        <m:type m:val="skw"/>
                        <m:ctrlPr>
                          <a:rPr lang="zh-TW" altLang="en-US" i="1">
                            <a:latin typeface="Cambria Math" panose="02040503050406030204" pitchFamily="18" charset="0"/>
                          </a:rPr>
                        </m:ctrlPr>
                      </m:fPr>
                      <m:num>
                        <m:r>
                          <a:rPr lang="en-US" altLang="zh-TW" i="1">
                            <a:latin typeface="Cambria Math" panose="02040503050406030204" pitchFamily="18" charset="0"/>
                          </a:rPr>
                          <m:t>𝑁</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𝐾</m:t>
                                </m:r>
                              </m:e>
                              <m:sub>
                                <m:r>
                                  <a:rPr lang="en-US" altLang="zh-TW" i="1">
                                    <a:latin typeface="Cambria Math" panose="02040503050406030204" pitchFamily="18" charset="0"/>
                                  </a:rPr>
                                  <m:t>𝑠</m:t>
                                </m:r>
                              </m:sub>
                              <m:sup>
                                <m:r>
                                  <a:rPr lang="en-US" altLang="zh-TW" i="1">
                                    <a:latin typeface="Cambria Math" panose="02040503050406030204" pitchFamily="18" charset="0"/>
                                  </a:rPr>
                                  <m:t>0</m:t>
                                </m:r>
                              </m:sup>
                            </m:sSub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e>
                        </m:d>
                      </m:num>
                      <m:den>
                        <m:r>
                          <a:rPr lang="en-US" altLang="zh-TW" i="1">
                            <a:latin typeface="Cambria Math" panose="02040503050406030204" pitchFamily="18" charset="0"/>
                          </a:rPr>
                          <m:t>𝑁</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𝐾</m:t>
                                </m:r>
                              </m:e>
                              <m:sub>
                                <m:r>
                                  <a:rPr lang="en-US" altLang="zh-TW" i="1">
                                    <a:latin typeface="Cambria Math" panose="02040503050406030204" pitchFamily="18" charset="0"/>
                                  </a:rPr>
                                  <m:t>𝑠</m:t>
                                </m:r>
                              </m:sub>
                              <m:sup>
                                <m:r>
                                  <a:rPr lang="en-US" altLang="zh-TW" i="1">
                                    <a:latin typeface="Cambria Math" panose="02040503050406030204" pitchFamily="18" charset="0"/>
                                  </a:rPr>
                                  <m:t>0</m:t>
                                </m:r>
                              </m:sup>
                            </m:sSub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e>
                        </m:d>
                      </m:den>
                    </m:f>
                    <m:r>
                      <a:rPr lang="en-US" altLang="zh-TW" b="0" i="1" smtClean="0">
                        <a:latin typeface="Cambria Math" panose="02040503050406030204" pitchFamily="18" charset="0"/>
                      </a:rPr>
                      <m:t>≅</m:t>
                    </m:r>
                    <m:f>
                      <m:fPr>
                        <m:type m:val="skw"/>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𝑁</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𝛾</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e>
                        </m:d>
                      </m:num>
                      <m:den>
                        <m:r>
                          <a:rPr lang="en-US" altLang="zh-TW" i="1">
                            <a:latin typeface="Cambria Math" panose="02040503050406030204" pitchFamily="18" charset="0"/>
                          </a:rPr>
                          <m:t>𝑁</m:t>
                        </m:r>
                        <m:d>
                          <m:dPr>
                            <m:ctrlPr>
                              <a:rPr lang="en-US" altLang="zh-TW" i="1">
                                <a:latin typeface="Cambria Math" panose="02040503050406030204" pitchFamily="18" charset="0"/>
                              </a:rPr>
                            </m:ctrlPr>
                          </m:dPr>
                          <m:e>
                            <m:r>
                              <a:rPr lang="en-US" altLang="zh-TW" b="0" i="1" smtClean="0">
                                <a:latin typeface="Cambria Math" panose="02040503050406030204" pitchFamily="18" charset="0"/>
                              </a:rPr>
                              <m:t>𝛾</m:t>
                            </m:r>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e>
                        </m:d>
                      </m:den>
                    </m:f>
                    <m:r>
                      <a:rPr lang="en-US" altLang="zh-TW" b="0" i="1" smtClean="0">
                        <a:latin typeface="Cambria Math" panose="02040503050406030204" pitchFamily="18" charset="0"/>
                      </a:rPr>
                      <m:t>≅</m:t>
                    </m:r>
                    <m:r>
                      <a:rPr lang="en-US" altLang="zh-TW" i="1">
                        <a:latin typeface="Cambria Math" panose="02040503050406030204" pitchFamily="18" charset="0"/>
                      </a:rPr>
                      <m:t>2.255±0.005</m:t>
                    </m:r>
                  </m:oMath>
                </a14:m>
                <a:r>
                  <a:rPr lang="pt-BR" altLang="zh-TW" dirty="0" smtClean="0"/>
                  <a:t>(</a:t>
                </a:r>
                <a:r>
                  <a:rPr lang="pt-BR" altLang="zh-TW" dirty="0"/>
                  <a:t> arXiv:hep-ex/0601025 v2 18 Apr 2006(KLOE Collaboration)</a:t>
                </a:r>
                <a:r>
                  <a:rPr lang="en-US" altLang="zh-TW" dirty="0"/>
                  <a:t>)</a:t>
                </a:r>
                <a:endParaRPr lang="en-US" altLang="zh-TW" dirty="0" smtClean="0"/>
              </a:p>
              <a:p>
                <a14:m>
                  <m:oMath xmlns:m="http://schemas.openxmlformats.org/officeDocument/2006/math">
                    <m:r>
                      <a:rPr lang="en-US" altLang="zh-TW" i="1">
                        <a:latin typeface="Cambria Math" panose="02040503050406030204" pitchFamily="18" charset="0"/>
                      </a:rPr>
                      <m:t>𝐵</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e>
                    </m:d>
                    <m:r>
                      <a:rPr lang="en-US" altLang="zh-TW">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0.280±0.120</m:t>
                        </m:r>
                      </m:e>
                    </m:d>
                  </m:oMath>
                </a14:m>
                <a:endParaRPr lang="en-US" altLang="zh-TW" dirty="0"/>
              </a:p>
              <a:p>
                <a14:m>
                  <m:oMath xmlns:m="http://schemas.openxmlformats.org/officeDocument/2006/math">
                    <m:r>
                      <a:rPr lang="en-US" altLang="zh-TW" i="1">
                        <a:latin typeface="Cambria Math" panose="02040503050406030204" pitchFamily="18" charset="0"/>
                      </a:rPr>
                      <m:t>𝐵</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e>
                    </m:d>
                    <m:r>
                      <a:rPr lang="en-US" altLang="zh-TW">
                        <a:latin typeface="Cambria Math" panose="02040503050406030204" pitchFamily="18" charset="0"/>
                      </a:rPr>
                      <m:t>=</m:t>
                    </m:r>
                    <m:d>
                      <m:dPr>
                        <m:ctrlPr>
                          <a:rPr lang="en-US" altLang="zh-TW" i="1">
                            <a:latin typeface="Cambria Math" panose="02040503050406030204" pitchFamily="18" charset="0"/>
                          </a:rPr>
                        </m:ctrlPr>
                      </m:dPr>
                      <m:e>
                        <m:r>
                          <a:rPr lang="en-US" altLang="zh-TW">
                            <a:latin typeface="Cambria Math" panose="02040503050406030204" pitchFamily="18" charset="0"/>
                          </a:rPr>
                          <m:t>0.412±</m:t>
                        </m:r>
                        <m:r>
                          <m:rPr>
                            <m:nor/>
                          </m:rPr>
                          <a:rPr lang="en-US" altLang="zh-TW">
                            <a:latin typeface="Cambria Math" panose="02040503050406030204" pitchFamily="18" charset="0"/>
                          </a:rPr>
                          <m:t>0.177</m:t>
                        </m:r>
                        <m:r>
                          <m:rPr>
                            <m:nor/>
                          </m:rPr>
                          <a:rPr lang="en-US" altLang="zh-TW" dirty="0"/>
                          <m:t> </m:t>
                        </m:r>
                      </m:e>
                    </m:d>
                  </m:oMath>
                </a14:m>
                <a:endParaRPr lang="en-US" altLang="zh-TW" dirty="0">
                  <a:latin typeface="Cambria Math" panose="02040503050406030204" pitchFamily="18" charset="0"/>
                </a:endParaRPr>
              </a:p>
              <a:p>
                <a14:m>
                  <m:oMath xmlns:m="http://schemas.openxmlformats.org/officeDocument/2006/math">
                    <m:r>
                      <a:rPr lang="en-US" altLang="zh-TW" i="1">
                        <a:latin typeface="Cambria Math" panose="02040503050406030204" pitchFamily="18" charset="0"/>
                      </a:rPr>
                      <m:t>𝐵</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e>
                    </m:d>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0.183±0.078</m:t>
                        </m:r>
                      </m:e>
                    </m:d>
                  </m:oMath>
                </a14:m>
                <a:endParaRPr lang="en-US" altLang="zh-TW" dirty="0"/>
              </a:p>
              <a:p>
                <a14:m>
                  <m:oMath xmlns:m="http://schemas.openxmlformats.org/officeDocument/2006/math">
                    <m:r>
                      <a:rPr lang="en-US" altLang="zh-TW" i="1">
                        <a:latin typeface="Cambria Math" panose="02040503050406030204" pitchFamily="18" charset="0"/>
                      </a:rPr>
                      <m:t>𝐵</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0</m:t>
                            </m:r>
                          </m:sup>
                        </m:sSup>
                      </m:e>
                    </m:d>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0.124±0.053</m:t>
                        </m:r>
                      </m:e>
                    </m:d>
                  </m:oMath>
                </a14:m>
                <a:endParaRPr lang="en-US" altLang="zh-TW" dirty="0"/>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92924" y="2133599"/>
                <a:ext cx="8911687" cy="4444621"/>
              </a:xfrm>
              <a:blipFill>
                <a:blip r:embed="rId3"/>
                <a:stretch>
                  <a:fillRect l="-205" t="-82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3DF4B1FC-4239-425F-9CFB-D9D7D48FC1CA}" type="slidenum">
              <a:rPr lang="zh-TW" altLang="en-US" smtClean="0"/>
              <a:t>17</a:t>
            </a:fld>
            <a:endParaRPr lang="zh-TW" altLang="en-US"/>
          </a:p>
        </p:txBody>
      </p:sp>
    </p:spTree>
    <p:extLst>
      <p:ext uri="{BB962C8B-B14F-4D97-AF65-F5344CB8AC3E}">
        <p14:creationId xmlns:p14="http://schemas.microsoft.com/office/powerpoint/2010/main" val="1462848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738570119"/>
                  </p:ext>
                </p:extLst>
              </p:nvPr>
            </p:nvGraphicFramePr>
            <p:xfrm>
              <a:off x="173654" y="161427"/>
              <a:ext cx="11844691" cy="6640665"/>
            </p:xfrm>
            <a:graphic>
              <a:graphicData uri="http://schemas.openxmlformats.org/drawingml/2006/table">
                <a:tbl>
                  <a:tblPr firstRow="1" bandRow="1">
                    <a:tableStyleId>{5C22544A-7EE6-4342-B048-85BDC9FD1C3A}</a:tableStyleId>
                  </a:tblPr>
                  <a:tblGrid>
                    <a:gridCol w="1765443">
                      <a:extLst>
                        <a:ext uri="{9D8B030D-6E8A-4147-A177-3AD203B41FA5}">
                          <a16:colId xmlns:a16="http://schemas.microsoft.com/office/drawing/2014/main" val="2270065311"/>
                        </a:ext>
                      </a:extLst>
                    </a:gridCol>
                    <a:gridCol w="2581944">
                      <a:extLst>
                        <a:ext uri="{9D8B030D-6E8A-4147-A177-3AD203B41FA5}">
                          <a16:colId xmlns:a16="http://schemas.microsoft.com/office/drawing/2014/main" val="1474742120"/>
                        </a:ext>
                      </a:extLst>
                    </a:gridCol>
                    <a:gridCol w="2475825">
                      <a:extLst>
                        <a:ext uri="{9D8B030D-6E8A-4147-A177-3AD203B41FA5}">
                          <a16:colId xmlns:a16="http://schemas.microsoft.com/office/drawing/2014/main" val="680578543"/>
                        </a:ext>
                      </a:extLst>
                    </a:gridCol>
                    <a:gridCol w="2409825">
                      <a:extLst>
                        <a:ext uri="{9D8B030D-6E8A-4147-A177-3AD203B41FA5}">
                          <a16:colId xmlns:a16="http://schemas.microsoft.com/office/drawing/2014/main" val="251495196"/>
                        </a:ext>
                      </a:extLst>
                    </a:gridCol>
                    <a:gridCol w="2611654">
                      <a:extLst>
                        <a:ext uri="{9D8B030D-6E8A-4147-A177-3AD203B41FA5}">
                          <a16:colId xmlns:a16="http://schemas.microsoft.com/office/drawing/2014/main" val="4079785658"/>
                        </a:ext>
                      </a:extLst>
                    </a:gridCol>
                  </a:tblGrid>
                  <a:tr h="802810">
                    <a:tc>
                      <a:txBody>
                        <a:bodyPr/>
                        <a:lstStyle/>
                        <a:p>
                          <a:endParaRPr lang="zh-TW" altLang="en-US" sz="1500"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rPr>
                                    </m:ctrlPr>
                                  </m:sSupPr>
                                  <m:e>
                                    <m:r>
                                      <a:rPr lang="en-US" altLang="zh-TW" sz="1800" b="1" i="1" smtClean="0">
                                        <a:latin typeface="Cambria Math" panose="02040503050406030204" pitchFamily="18" charset="0"/>
                                      </a:rPr>
                                      <m:t>𝒆</m:t>
                                    </m:r>
                                  </m:e>
                                  <m:sup>
                                    <m:r>
                                      <a:rPr lang="en-US" altLang="zh-TW" sz="1800" b="1" i="1" smtClean="0">
                                        <a:latin typeface="Cambria Math" panose="02040503050406030204" pitchFamily="18" charset="0"/>
                                      </a:rPr>
                                      <m:t>+</m:t>
                                    </m:r>
                                  </m:sup>
                                </m:sSup>
                                <m:sSup>
                                  <m:sSupPr>
                                    <m:ctrlPr>
                                      <a:rPr lang="en-US" altLang="zh-TW" sz="1800" i="1" smtClean="0">
                                        <a:latin typeface="Cambria Math" panose="02040503050406030204" pitchFamily="18" charset="0"/>
                                      </a:rPr>
                                    </m:ctrlPr>
                                  </m:sSupPr>
                                  <m:e>
                                    <m:r>
                                      <a:rPr lang="en-US" altLang="zh-TW" sz="1800" b="1" i="1" smtClean="0">
                                        <a:latin typeface="Cambria Math" panose="02040503050406030204" pitchFamily="18" charset="0"/>
                                      </a:rPr>
                                      <m:t>𝒆</m:t>
                                    </m:r>
                                  </m:e>
                                  <m:sup>
                                    <m:r>
                                      <a:rPr lang="en-US" altLang="zh-TW" sz="1800" b="1" i="1" smtClean="0">
                                        <a:latin typeface="Cambria Math" panose="02040503050406030204" pitchFamily="18" charset="0"/>
                                      </a:rPr>
                                      <m:t>−</m:t>
                                    </m:r>
                                  </m:sup>
                                </m:sSup>
                                <m:r>
                                  <a:rPr lang="en-US" altLang="zh-TW" sz="1800" b="1" i="1" smtClean="0">
                                    <a:latin typeface="Cambria Math" panose="02040503050406030204" pitchFamily="18" charset="0"/>
                                  </a:rPr>
                                  <m:t>→</m:t>
                                </m:r>
                                <m:sSup>
                                  <m:sSupPr>
                                    <m:ctrlPr>
                                      <a:rPr lang="en-US" altLang="zh-TW" sz="1800" b="1" i="1" smtClean="0">
                                        <a:latin typeface="Cambria Math" panose="02040503050406030204" pitchFamily="18" charset="0"/>
                                      </a:rPr>
                                    </m:ctrlPr>
                                  </m:sSupPr>
                                  <m:e>
                                    <m:acc>
                                      <m:accPr>
                                        <m:chr m:val="̅"/>
                                        <m:ctrlPr>
                                          <a:rPr lang="en-US" altLang="zh-TW" sz="1800" b="1" i="1" smtClean="0">
                                            <a:latin typeface="Cambria Math" panose="02040503050406030204" pitchFamily="18" charset="0"/>
                                          </a:rPr>
                                        </m:ctrlPr>
                                      </m:accPr>
                                      <m:e>
                                        <m:r>
                                          <a:rPr lang="en-US" altLang="zh-TW" sz="1800" b="1" i="1" smtClean="0">
                                            <a:latin typeface="Cambria Math" panose="02040503050406030204" pitchFamily="18" charset="0"/>
                                          </a:rPr>
                                          <m:t>𝑫</m:t>
                                        </m:r>
                                      </m:e>
                                    </m:acc>
                                  </m:e>
                                  <m:sup>
                                    <m:r>
                                      <a:rPr lang="en-US" altLang="zh-TW" sz="1800" b="1" i="1" smtClean="0">
                                        <a:latin typeface="Cambria Math" panose="02040503050406030204" pitchFamily="18" charset="0"/>
                                      </a:rPr>
                                      <m:t>𝟎</m:t>
                                    </m:r>
                                  </m:sup>
                                </m:sSup>
                                <m:sSub>
                                  <m:sSubPr>
                                    <m:ctrlPr>
                                      <a:rPr lang="en-US" altLang="zh-TW" sz="1800" b="1" i="1" smtClean="0">
                                        <a:latin typeface="Cambria Math" panose="02040503050406030204" pitchFamily="18" charset="0"/>
                                      </a:rPr>
                                    </m:ctrlPr>
                                  </m:sSubPr>
                                  <m:e>
                                    <m:r>
                                      <a:rPr lang="en-US" altLang="zh-TW" sz="1800" b="1" i="1" smtClean="0">
                                        <a:latin typeface="Cambria Math" panose="02040503050406030204" pitchFamily="18" charset="0"/>
                                      </a:rPr>
                                      <m:t>𝑫</m:t>
                                    </m:r>
                                  </m:e>
                                  <m:sub>
                                    <m:r>
                                      <a:rPr lang="en-US" altLang="zh-TW" sz="1800" b="1" i="1" smtClean="0">
                                        <a:latin typeface="Cambria Math" panose="02040503050406030204" pitchFamily="18" charset="0"/>
                                      </a:rPr>
                                      <m:t>𝟏</m:t>
                                    </m:r>
                                  </m:sub>
                                </m:sSub>
                                <m:sSup>
                                  <m:sSupPr>
                                    <m:ctrlPr>
                                      <a:rPr lang="en-US" altLang="zh-TW" sz="1800" b="1" i="1" smtClean="0">
                                        <a:latin typeface="Cambria Math" panose="02040503050406030204" pitchFamily="18" charset="0"/>
                                      </a:rPr>
                                    </m:ctrlPr>
                                  </m:sSupPr>
                                  <m:e>
                                    <m:d>
                                      <m:dPr>
                                        <m:ctrlPr>
                                          <a:rPr lang="en-US" altLang="zh-TW" sz="1800" b="1" i="1" smtClean="0">
                                            <a:latin typeface="Cambria Math" panose="02040503050406030204" pitchFamily="18" charset="0"/>
                                          </a:rPr>
                                        </m:ctrlPr>
                                      </m:dPr>
                                      <m:e>
                                        <m:r>
                                          <a:rPr lang="en-US" altLang="zh-TW" sz="1800" b="1" i="1" smtClean="0">
                                            <a:latin typeface="Cambria Math" panose="02040503050406030204" pitchFamily="18" charset="0"/>
                                          </a:rPr>
                                          <m:t>𝟐𝟒𝟐𝟎</m:t>
                                        </m:r>
                                      </m:e>
                                    </m:d>
                                  </m:e>
                                  <m:sup>
                                    <m:r>
                                      <a:rPr lang="en-US" altLang="zh-TW" sz="1800" b="1" i="1" smtClean="0">
                                        <a:latin typeface="Cambria Math" panose="02040503050406030204" pitchFamily="18" charset="0"/>
                                      </a:rPr>
                                      <m:t>𝟎</m:t>
                                    </m:r>
                                  </m:sup>
                                </m:sSup>
                              </m:oMath>
                            </m:oMathPara>
                          </a14:m>
                          <a:endParaRPr lang="zh-TW" alt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rPr>
                                    </m:ctrlPr>
                                  </m:sSupPr>
                                  <m:e>
                                    <m:r>
                                      <a:rPr lang="en-US" altLang="zh-TW" sz="1800" b="1" i="1" smtClean="0">
                                        <a:latin typeface="Cambria Math" panose="02040503050406030204" pitchFamily="18" charset="0"/>
                                      </a:rPr>
                                      <m:t>𝒆</m:t>
                                    </m:r>
                                  </m:e>
                                  <m:sup>
                                    <m:r>
                                      <a:rPr lang="en-US" altLang="zh-TW" sz="1800" b="1" i="1" smtClean="0">
                                        <a:latin typeface="Cambria Math" panose="02040503050406030204" pitchFamily="18" charset="0"/>
                                      </a:rPr>
                                      <m:t>+</m:t>
                                    </m:r>
                                  </m:sup>
                                </m:sSup>
                                <m:sSup>
                                  <m:sSupPr>
                                    <m:ctrlPr>
                                      <a:rPr lang="en-US" altLang="zh-TW" sz="1800" i="1" smtClean="0">
                                        <a:latin typeface="Cambria Math" panose="02040503050406030204" pitchFamily="18" charset="0"/>
                                      </a:rPr>
                                    </m:ctrlPr>
                                  </m:sSupPr>
                                  <m:e>
                                    <m:r>
                                      <a:rPr lang="en-US" altLang="zh-TW" sz="1800" b="1" i="1" smtClean="0">
                                        <a:latin typeface="Cambria Math" panose="02040503050406030204" pitchFamily="18" charset="0"/>
                                      </a:rPr>
                                      <m:t>𝒆</m:t>
                                    </m:r>
                                  </m:e>
                                  <m:sup>
                                    <m:r>
                                      <a:rPr lang="en-US" altLang="zh-TW" sz="1800" b="1" i="1" smtClean="0">
                                        <a:latin typeface="Cambria Math" panose="02040503050406030204" pitchFamily="18" charset="0"/>
                                      </a:rPr>
                                      <m:t>−</m:t>
                                    </m:r>
                                  </m:sup>
                                </m:sSup>
                                <m:r>
                                  <a:rPr lang="en-US" altLang="zh-TW" sz="1800" b="1" i="1" smtClean="0">
                                    <a:latin typeface="Cambria Math" panose="02040503050406030204" pitchFamily="18" charset="0"/>
                                  </a:rPr>
                                  <m:t>→</m:t>
                                </m:r>
                                <m:sSup>
                                  <m:sSupPr>
                                    <m:ctrlPr>
                                      <a:rPr lang="en-US" altLang="zh-TW" sz="1800" b="1" i="1" smtClean="0">
                                        <a:latin typeface="Cambria Math" panose="02040503050406030204" pitchFamily="18" charset="0"/>
                                      </a:rPr>
                                    </m:ctrlPr>
                                  </m:sSupPr>
                                  <m:e>
                                    <m:acc>
                                      <m:accPr>
                                        <m:chr m:val="̅"/>
                                        <m:ctrlPr>
                                          <a:rPr lang="en-US" altLang="zh-TW" sz="1800" b="1" i="1" smtClean="0">
                                            <a:latin typeface="Cambria Math" panose="02040503050406030204" pitchFamily="18" charset="0"/>
                                          </a:rPr>
                                        </m:ctrlPr>
                                      </m:accPr>
                                      <m:e>
                                        <m:r>
                                          <a:rPr lang="en-US" altLang="zh-TW" sz="1800" b="1" i="1" smtClean="0">
                                            <a:latin typeface="Cambria Math" panose="02040503050406030204" pitchFamily="18" charset="0"/>
                                          </a:rPr>
                                          <m:t>𝑫</m:t>
                                        </m:r>
                                      </m:e>
                                    </m:acc>
                                  </m:e>
                                  <m:sup>
                                    <m:r>
                                      <a:rPr lang="en-US" altLang="zh-TW" sz="1800" b="1" i="1" smtClean="0">
                                        <a:latin typeface="Cambria Math" panose="02040503050406030204" pitchFamily="18" charset="0"/>
                                      </a:rPr>
                                      <m:t>0</m:t>
                                    </m:r>
                                  </m:sup>
                                </m:sSup>
                                <m:sSubSup>
                                  <m:sSubSupPr>
                                    <m:ctrlPr>
                                      <a:rPr lang="en-US" altLang="zh-TW" sz="1800" b="1" i="1" smtClean="0">
                                        <a:latin typeface="Cambria Math" panose="02040503050406030204" pitchFamily="18" charset="0"/>
                                      </a:rPr>
                                    </m:ctrlPr>
                                  </m:sSubSupPr>
                                  <m:e>
                                    <m:r>
                                      <a:rPr lang="en-US" altLang="zh-TW" sz="1800" b="1" i="1" smtClean="0">
                                        <a:latin typeface="Cambria Math" panose="02040503050406030204" pitchFamily="18" charset="0"/>
                                      </a:rPr>
                                      <m:t>𝑫</m:t>
                                    </m:r>
                                  </m:e>
                                  <m:sub>
                                    <m:r>
                                      <a:rPr lang="en-US" altLang="zh-TW" sz="1800" b="1" i="1" smtClean="0">
                                        <a:latin typeface="Cambria Math" panose="02040503050406030204" pitchFamily="18" charset="0"/>
                                      </a:rPr>
                                      <m:t>𝟐</m:t>
                                    </m:r>
                                  </m:sub>
                                  <m:sup>
                                    <m:r>
                                      <a:rPr lang="en-US" altLang="zh-TW" sz="1800" b="1" i="1" smtClean="0">
                                        <a:latin typeface="Cambria Math" panose="02040503050406030204" pitchFamily="18" charset="0"/>
                                      </a:rPr>
                                      <m:t>∗</m:t>
                                    </m:r>
                                  </m:sup>
                                </m:sSubSup>
                                <m:sSup>
                                  <m:sSupPr>
                                    <m:ctrlPr>
                                      <a:rPr lang="en-US" altLang="zh-TW" sz="1800" b="1" i="1" smtClean="0">
                                        <a:latin typeface="Cambria Math" panose="02040503050406030204" pitchFamily="18" charset="0"/>
                                      </a:rPr>
                                    </m:ctrlPr>
                                  </m:sSupPr>
                                  <m:e>
                                    <m:d>
                                      <m:dPr>
                                        <m:ctrlPr>
                                          <a:rPr lang="en-US" altLang="zh-TW" sz="1800" b="1" i="1" smtClean="0">
                                            <a:latin typeface="Cambria Math" panose="02040503050406030204" pitchFamily="18" charset="0"/>
                                          </a:rPr>
                                        </m:ctrlPr>
                                      </m:dPr>
                                      <m:e>
                                        <m:r>
                                          <a:rPr lang="en-US" altLang="zh-TW" sz="1800" b="1" i="1" smtClean="0">
                                            <a:latin typeface="Cambria Math" panose="02040503050406030204" pitchFamily="18" charset="0"/>
                                          </a:rPr>
                                          <m:t>𝟐𝟒</m:t>
                                        </m:r>
                                        <m:r>
                                          <a:rPr lang="en-US" altLang="zh-TW" sz="1800" b="1" i="1" smtClean="0">
                                            <a:latin typeface="Cambria Math" panose="02040503050406030204" pitchFamily="18" charset="0"/>
                                          </a:rPr>
                                          <m:t>6</m:t>
                                        </m:r>
                                        <m:r>
                                          <a:rPr lang="en-US" altLang="zh-TW" sz="1800" b="1" i="1" smtClean="0">
                                            <a:latin typeface="Cambria Math" panose="02040503050406030204" pitchFamily="18" charset="0"/>
                                          </a:rPr>
                                          <m:t>𝟎</m:t>
                                        </m:r>
                                      </m:e>
                                    </m:d>
                                  </m:e>
                                  <m:sup>
                                    <m:r>
                                      <a:rPr lang="en-US" altLang="zh-TW" sz="1800" b="1" i="1" smtClean="0">
                                        <a:latin typeface="Cambria Math" panose="02040503050406030204" pitchFamily="18" charset="0"/>
                                      </a:rPr>
                                      <m:t>0</m:t>
                                    </m:r>
                                  </m:sup>
                                </m:sSup>
                              </m:oMath>
                            </m:oMathPara>
                          </a14:m>
                          <a:endParaRPr lang="zh-TW" alt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altLang="zh-TW" sz="1600" i="1" smtClean="0">
                                        <a:latin typeface="Cambria Math" panose="02040503050406030204" pitchFamily="18" charset="0"/>
                                      </a:rPr>
                                    </m:ctrlPr>
                                  </m:sSupPr>
                                  <m:e>
                                    <m:r>
                                      <a:rPr lang="en-US" altLang="zh-TW" sz="1600" b="1" i="1" smtClean="0">
                                        <a:latin typeface="Cambria Math" panose="02040503050406030204" pitchFamily="18" charset="0"/>
                                      </a:rPr>
                                      <m:t>𝒆</m:t>
                                    </m:r>
                                  </m:e>
                                  <m:sup>
                                    <m:r>
                                      <a:rPr lang="en-US" altLang="zh-TW" sz="1600" b="1" i="1" smtClean="0">
                                        <a:latin typeface="Cambria Math" panose="02040503050406030204" pitchFamily="18" charset="0"/>
                                      </a:rPr>
                                      <m:t>+</m:t>
                                    </m:r>
                                  </m:sup>
                                </m:sSup>
                                <m:sSup>
                                  <m:sSupPr>
                                    <m:ctrlPr>
                                      <a:rPr lang="en-US" altLang="zh-TW" sz="1600" i="1" smtClean="0">
                                        <a:latin typeface="Cambria Math" panose="02040503050406030204" pitchFamily="18" charset="0"/>
                                      </a:rPr>
                                    </m:ctrlPr>
                                  </m:sSupPr>
                                  <m:e>
                                    <m:r>
                                      <a:rPr lang="en-US" altLang="zh-TW" sz="1600" b="1" i="1" smtClean="0">
                                        <a:latin typeface="Cambria Math" panose="02040503050406030204" pitchFamily="18" charset="0"/>
                                      </a:rPr>
                                      <m:t>𝒆</m:t>
                                    </m:r>
                                  </m:e>
                                  <m:sup>
                                    <m:r>
                                      <a:rPr lang="en-US" altLang="zh-TW" sz="1600" b="1" i="1" smtClean="0">
                                        <a:latin typeface="Cambria Math" panose="02040503050406030204" pitchFamily="18" charset="0"/>
                                      </a:rPr>
                                      <m:t>−</m:t>
                                    </m:r>
                                  </m:sup>
                                </m:sSup>
                                <m:r>
                                  <a:rPr lang="en-US" altLang="zh-TW" sz="1600" b="1" i="1" smtClean="0">
                                    <a:latin typeface="Cambria Math" panose="02040503050406030204" pitchFamily="18" charset="0"/>
                                  </a:rPr>
                                  <m:t>→</m:t>
                                </m:r>
                                <m:sSup>
                                  <m:sSupPr>
                                    <m:ctrlPr>
                                      <a:rPr lang="en-US" altLang="zh-TW" sz="1600" b="1" i="1" smtClean="0">
                                        <a:latin typeface="Cambria Math" panose="02040503050406030204" pitchFamily="18" charset="0"/>
                                      </a:rPr>
                                    </m:ctrlPr>
                                  </m:sSupPr>
                                  <m:e>
                                    <m:r>
                                      <a:rPr lang="en-US" altLang="zh-TW" sz="1600" b="1" i="1" smtClean="0">
                                        <a:latin typeface="Cambria Math" panose="02040503050406030204" pitchFamily="18" charset="0"/>
                                      </a:rPr>
                                      <m:t>𝑫</m:t>
                                    </m:r>
                                  </m:e>
                                  <m:sup>
                                    <m:r>
                                      <a:rPr lang="en-US" altLang="zh-TW" sz="1600" b="1" i="1" smtClean="0">
                                        <a:latin typeface="Cambria Math" panose="02040503050406030204" pitchFamily="18" charset="0"/>
                                      </a:rPr>
                                      <m:t>∗±</m:t>
                                    </m:r>
                                  </m:sup>
                                </m:sSup>
                                <m:sSub>
                                  <m:sSubPr>
                                    <m:ctrlPr>
                                      <a:rPr lang="en-US" altLang="zh-TW" sz="1600" b="1" i="1" smtClean="0">
                                        <a:latin typeface="Cambria Math" panose="02040503050406030204" pitchFamily="18" charset="0"/>
                                      </a:rPr>
                                    </m:ctrlPr>
                                  </m:sSubPr>
                                  <m:e>
                                    <m:r>
                                      <a:rPr lang="en-US" altLang="zh-TW" sz="1600" b="1" i="1" smtClean="0">
                                        <a:latin typeface="Cambria Math" panose="02040503050406030204" pitchFamily="18" charset="0"/>
                                      </a:rPr>
                                      <m:t>𝑫</m:t>
                                    </m:r>
                                  </m:e>
                                  <m:sub>
                                    <m:r>
                                      <a:rPr lang="en-US" altLang="zh-TW" sz="1600" b="1" i="1" smtClean="0">
                                        <a:latin typeface="Cambria Math" panose="02040503050406030204" pitchFamily="18" charset="0"/>
                                      </a:rPr>
                                      <m:t>𝟏</m:t>
                                    </m:r>
                                  </m:sub>
                                </m:sSub>
                                <m:sSup>
                                  <m:sSupPr>
                                    <m:ctrlPr>
                                      <a:rPr lang="en-US" altLang="zh-TW" sz="1600" b="1" i="1" smtClean="0">
                                        <a:latin typeface="Cambria Math" panose="02040503050406030204" pitchFamily="18" charset="0"/>
                                      </a:rPr>
                                    </m:ctrlPr>
                                  </m:sSupPr>
                                  <m:e>
                                    <m:d>
                                      <m:dPr>
                                        <m:ctrlPr>
                                          <a:rPr lang="en-US" altLang="zh-TW" sz="1600" b="1" i="1" smtClean="0">
                                            <a:latin typeface="Cambria Math" panose="02040503050406030204" pitchFamily="18" charset="0"/>
                                          </a:rPr>
                                        </m:ctrlPr>
                                      </m:dPr>
                                      <m:e>
                                        <m:r>
                                          <a:rPr lang="en-US" altLang="zh-TW" sz="1600" b="1" i="1" smtClean="0">
                                            <a:latin typeface="Cambria Math" panose="02040503050406030204" pitchFamily="18" charset="0"/>
                                          </a:rPr>
                                          <m:t>𝟐𝟒𝟐𝟎</m:t>
                                        </m:r>
                                      </m:e>
                                    </m:d>
                                  </m:e>
                                  <m:sup>
                                    <m:r>
                                      <a:rPr lang="en-US" altLang="zh-TW" sz="1600" b="1" i="1" smtClean="0">
                                        <a:latin typeface="Cambria Math" panose="02040503050406030204" pitchFamily="18" charset="0"/>
                                      </a:rPr>
                                      <m:t>∓</m:t>
                                    </m:r>
                                  </m:sup>
                                </m:sSup>
                              </m:oMath>
                            </m:oMathPara>
                          </a14:m>
                          <a:endParaRPr lang="zh-TW" altLang="en-US" sz="1700" dirty="0"/>
                        </a:p>
                      </a:txBody>
                      <a:tcPr anchor="ctr"/>
                    </a:tc>
                    <a:tc>
                      <a:txBody>
                        <a:bodyPr/>
                        <a:lstStyle/>
                        <a:p>
                          <a:pPr/>
                          <a14:m>
                            <m:oMathPara xmlns:m="http://schemas.openxmlformats.org/officeDocument/2006/math">
                              <m:oMathParaPr>
                                <m:jc m:val="centerGroup"/>
                              </m:oMathParaPr>
                              <m:oMath xmlns:m="http://schemas.openxmlformats.org/officeDocument/2006/math">
                                <m:sSup>
                                  <m:sSupPr>
                                    <m:ctrlPr>
                                      <a:rPr lang="en-US" altLang="zh-TW" sz="1700" i="1" smtClean="0">
                                        <a:latin typeface="Cambria Math" panose="02040503050406030204" pitchFamily="18" charset="0"/>
                                      </a:rPr>
                                    </m:ctrlPr>
                                  </m:sSupPr>
                                  <m:e>
                                    <m:r>
                                      <a:rPr lang="en-US" altLang="zh-TW" sz="1700" b="1" i="1" smtClean="0">
                                        <a:latin typeface="Cambria Math" panose="02040503050406030204" pitchFamily="18" charset="0"/>
                                      </a:rPr>
                                      <m:t>𝒆</m:t>
                                    </m:r>
                                  </m:e>
                                  <m:sup>
                                    <m:r>
                                      <a:rPr lang="en-US" altLang="zh-TW" sz="1700" b="1" i="1" smtClean="0">
                                        <a:latin typeface="Cambria Math" panose="02040503050406030204" pitchFamily="18" charset="0"/>
                                      </a:rPr>
                                      <m:t>+</m:t>
                                    </m:r>
                                  </m:sup>
                                </m:sSup>
                                <m:sSup>
                                  <m:sSupPr>
                                    <m:ctrlPr>
                                      <a:rPr lang="en-US" altLang="zh-TW" sz="1700" i="1" smtClean="0">
                                        <a:latin typeface="Cambria Math" panose="02040503050406030204" pitchFamily="18" charset="0"/>
                                      </a:rPr>
                                    </m:ctrlPr>
                                  </m:sSupPr>
                                  <m:e>
                                    <m:r>
                                      <a:rPr lang="en-US" altLang="zh-TW" sz="1700" b="1" i="1" smtClean="0">
                                        <a:latin typeface="Cambria Math" panose="02040503050406030204" pitchFamily="18" charset="0"/>
                                      </a:rPr>
                                      <m:t>𝒆</m:t>
                                    </m:r>
                                  </m:e>
                                  <m:sup>
                                    <m:r>
                                      <a:rPr lang="en-US" altLang="zh-TW" sz="1700" b="1" i="1" smtClean="0">
                                        <a:latin typeface="Cambria Math" panose="02040503050406030204" pitchFamily="18" charset="0"/>
                                      </a:rPr>
                                      <m:t>−</m:t>
                                    </m:r>
                                  </m:sup>
                                </m:sSup>
                                <m:r>
                                  <a:rPr lang="en-US" altLang="zh-TW" sz="1700" b="1" i="1" smtClean="0">
                                    <a:latin typeface="Cambria Math" panose="02040503050406030204" pitchFamily="18" charset="0"/>
                                  </a:rPr>
                                  <m:t>→</m:t>
                                </m:r>
                                <m:sSup>
                                  <m:sSupPr>
                                    <m:ctrlPr>
                                      <a:rPr lang="en-US" altLang="zh-TW" sz="1700" b="1" i="1" smtClean="0">
                                        <a:latin typeface="Cambria Math" panose="02040503050406030204" pitchFamily="18" charset="0"/>
                                      </a:rPr>
                                    </m:ctrlPr>
                                  </m:sSupPr>
                                  <m:e>
                                    <m:r>
                                      <a:rPr lang="en-US" altLang="zh-TW" sz="1700" b="1" i="1" smtClean="0">
                                        <a:latin typeface="Cambria Math" panose="02040503050406030204" pitchFamily="18" charset="0"/>
                                      </a:rPr>
                                      <m:t>𝑫</m:t>
                                    </m:r>
                                  </m:e>
                                  <m:sup>
                                    <m:r>
                                      <a:rPr lang="en-US" altLang="zh-TW" sz="1700" b="1" i="1" smtClean="0">
                                        <a:latin typeface="Cambria Math" panose="02040503050406030204" pitchFamily="18" charset="0"/>
                                      </a:rPr>
                                      <m:t>∗±</m:t>
                                    </m:r>
                                  </m:sup>
                                </m:sSup>
                                <m:sSubSup>
                                  <m:sSubSupPr>
                                    <m:ctrlPr>
                                      <a:rPr lang="en-US" altLang="zh-TW" sz="1700" b="1" i="1" smtClean="0">
                                        <a:latin typeface="Cambria Math" panose="02040503050406030204" pitchFamily="18" charset="0"/>
                                      </a:rPr>
                                    </m:ctrlPr>
                                  </m:sSubSupPr>
                                  <m:e>
                                    <m:r>
                                      <a:rPr lang="en-US" altLang="zh-TW" sz="1700" b="1" i="1" smtClean="0">
                                        <a:latin typeface="Cambria Math" panose="02040503050406030204" pitchFamily="18" charset="0"/>
                                      </a:rPr>
                                      <m:t>𝑫</m:t>
                                    </m:r>
                                  </m:e>
                                  <m:sub>
                                    <m:r>
                                      <a:rPr lang="en-US" altLang="zh-TW" sz="1700" b="1" i="1" smtClean="0">
                                        <a:latin typeface="Cambria Math" panose="02040503050406030204" pitchFamily="18" charset="0"/>
                                      </a:rPr>
                                      <m:t>𝟐</m:t>
                                    </m:r>
                                  </m:sub>
                                  <m:sup>
                                    <m:r>
                                      <a:rPr lang="en-US" altLang="zh-TW" sz="1700" b="1" i="1" smtClean="0">
                                        <a:latin typeface="Cambria Math" panose="02040503050406030204" pitchFamily="18" charset="0"/>
                                      </a:rPr>
                                      <m:t>∗</m:t>
                                    </m:r>
                                  </m:sup>
                                </m:sSubSup>
                                <m:sSup>
                                  <m:sSupPr>
                                    <m:ctrlPr>
                                      <a:rPr lang="en-US" altLang="zh-TW" sz="1700" b="1" i="1" smtClean="0">
                                        <a:latin typeface="Cambria Math" panose="02040503050406030204" pitchFamily="18" charset="0"/>
                                      </a:rPr>
                                    </m:ctrlPr>
                                  </m:sSupPr>
                                  <m:e>
                                    <m:d>
                                      <m:dPr>
                                        <m:ctrlPr>
                                          <a:rPr lang="en-US" altLang="zh-TW" sz="1700" b="1" i="1" smtClean="0">
                                            <a:latin typeface="Cambria Math" panose="02040503050406030204" pitchFamily="18" charset="0"/>
                                          </a:rPr>
                                        </m:ctrlPr>
                                      </m:dPr>
                                      <m:e>
                                        <m:r>
                                          <a:rPr lang="en-US" altLang="zh-TW" sz="1700" b="1" i="1" smtClean="0">
                                            <a:latin typeface="Cambria Math" panose="02040503050406030204" pitchFamily="18" charset="0"/>
                                          </a:rPr>
                                          <m:t>𝟐𝟒</m:t>
                                        </m:r>
                                        <m:r>
                                          <a:rPr lang="en-US" altLang="zh-TW" sz="1700" b="1" i="1" smtClean="0">
                                            <a:latin typeface="Cambria Math" panose="02040503050406030204" pitchFamily="18" charset="0"/>
                                          </a:rPr>
                                          <m:t>6</m:t>
                                        </m:r>
                                        <m:r>
                                          <a:rPr lang="en-US" altLang="zh-TW" sz="1700" b="1" i="1" smtClean="0">
                                            <a:latin typeface="Cambria Math" panose="02040503050406030204" pitchFamily="18" charset="0"/>
                                          </a:rPr>
                                          <m:t>𝟎</m:t>
                                        </m:r>
                                      </m:e>
                                    </m:d>
                                  </m:e>
                                  <m:sup>
                                    <m:r>
                                      <a:rPr lang="en-US" altLang="zh-TW" sz="1700" b="1" i="1" smtClean="0">
                                        <a:latin typeface="Cambria Math" panose="02040503050406030204" pitchFamily="18" charset="0"/>
                                      </a:rPr>
                                      <m:t>∓</m:t>
                                    </m:r>
                                  </m:sup>
                                </m:sSup>
                              </m:oMath>
                            </m:oMathPara>
                          </a14:m>
                          <a:endParaRPr lang="zh-TW" altLang="en-US" sz="1700" dirty="0"/>
                        </a:p>
                      </a:txBody>
                      <a:tcPr anchor="ctr"/>
                    </a:tc>
                    <a:extLst>
                      <a:ext uri="{0D108BD9-81ED-4DB2-BD59-A6C34878D82A}">
                        <a16:rowId xmlns:a16="http://schemas.microsoft.com/office/drawing/2014/main" val="670048332"/>
                      </a:ext>
                    </a:extLst>
                  </a:tr>
                  <a:tr h="732734">
                    <a:tc>
                      <a:txBody>
                        <a:bodyPr/>
                        <a:lstStyle/>
                        <a:p>
                          <a:r>
                            <a:rPr lang="en-US" altLang="zh-TW" sz="2400" dirty="0" smtClean="0"/>
                            <a:t>statistics</a:t>
                          </a:r>
                          <a:endParaRPr lang="zh-TW" altLang="en-US" sz="2400" dirty="0"/>
                        </a:p>
                      </a:txBody>
                      <a:tcPr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ea typeface="標楷體" panose="03000509000000000000" pitchFamily="65" charset="-120"/>
                                    <a:cs typeface="Times New Roman" panose="02020603050405020304" pitchFamily="18" charset="0"/>
                                  </a:rPr>
                                  <m:t>11.96</m:t>
                                </m:r>
                                <m:r>
                                  <a:rPr lang="en-US" sz="2400" kern="100">
                                    <a:effectLst/>
                                    <a:latin typeface="Cambria Math" panose="02040503050406030204" pitchFamily="18" charset="0"/>
                                    <a:ea typeface="Times New Roman" panose="02020603050405020304" pitchFamily="18" charset="0"/>
                                    <a:cs typeface="Times New Roman" panose="02020603050405020304" pitchFamily="18" charset="0"/>
                                  </a:rPr>
                                  <m:t>±6.</m:t>
                                </m:r>
                                <m:r>
                                  <a:rPr lang="en-US" sz="2400" kern="100">
                                    <a:effectLst/>
                                    <a:latin typeface="Cambria Math" panose="02040503050406030204" pitchFamily="18" charset="0"/>
                                    <a:ea typeface="標楷體" panose="03000509000000000000" pitchFamily="65" charset="-120"/>
                                    <a:cs typeface="Times New Roman" panose="02020603050405020304" pitchFamily="18" charset="0"/>
                                  </a:rPr>
                                  <m:t>40</m:t>
                                </m:r>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ea typeface="標楷體" panose="03000509000000000000" pitchFamily="65" charset="-120"/>
                                    <a:cs typeface="Times New Roman" panose="02020603050405020304" pitchFamily="18" charset="0"/>
                                  </a:rPr>
                                  <m:t>28.90</m:t>
                                </m:r>
                                <m:r>
                                  <a:rPr lang="en-US" sz="2400"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kern="100">
                                    <a:effectLst/>
                                    <a:latin typeface="Cambria Math" panose="02040503050406030204" pitchFamily="18" charset="0"/>
                                    <a:ea typeface="標楷體" panose="03000509000000000000" pitchFamily="65" charset="-120"/>
                                    <a:cs typeface="Times New Roman" panose="02020603050405020304" pitchFamily="18" charset="0"/>
                                  </a:rPr>
                                  <m:t>7.2</m:t>
                                </m:r>
                              </m:oMath>
                            </m:oMathPara>
                          </a14:m>
                          <a:endParaRPr lang="zh-TW" sz="3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ea typeface="標楷體" panose="03000509000000000000" pitchFamily="65" charset="-120"/>
                                    <a:cs typeface="Times New Roman" panose="02020603050405020304" pitchFamily="18" charset="0"/>
                                  </a:rPr>
                                  <m:t>25.94±6.58</m:t>
                                </m:r>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400" kern="100">
                                    <a:effectLst/>
                                    <a:latin typeface="Cambria Math" panose="02040503050406030204" pitchFamily="18" charset="0"/>
                                    <a:ea typeface="標楷體" panose="03000509000000000000" pitchFamily="65" charset="-120"/>
                                    <a:cs typeface="Times New Roman" panose="02020603050405020304" pitchFamily="18" charset="0"/>
                                  </a:rPr>
                                  <m:t>26.73</m:t>
                                </m:r>
                                <m:r>
                                  <a:rPr lang="en-US" sz="2400"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kern="100">
                                    <a:effectLst/>
                                    <a:latin typeface="Cambria Math" panose="02040503050406030204" pitchFamily="18" charset="0"/>
                                    <a:ea typeface="標楷體" panose="03000509000000000000" pitchFamily="65" charset="-120"/>
                                    <a:cs typeface="Times New Roman" panose="02020603050405020304" pitchFamily="18" charset="0"/>
                                  </a:rPr>
                                  <m:t>8.68</m:t>
                                </m:r>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70030481"/>
                      </a:ext>
                    </a:extLst>
                  </a:tr>
                  <a:tr h="852996">
                    <a:tc>
                      <a:txBody>
                        <a:bodyPr/>
                        <a:lstStyle/>
                        <a:p>
                          <a:r>
                            <a:rPr lang="en-US" altLang="zh-TW" sz="2400" dirty="0" smtClean="0"/>
                            <a:t>efficiency</a:t>
                          </a:r>
                          <a:endParaRPr lang="zh-TW" alt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0.278</m:t>
                                </m:r>
                                <m:r>
                                  <a:rPr lang="en-US" altLang="zh-TW" sz="2800" i="1">
                                    <a:latin typeface="Cambria Math" panose="02040503050406030204" pitchFamily="18" charset="0"/>
                                  </a:rPr>
                                  <m:t>±</m:t>
                                </m:r>
                                <m:r>
                                  <a:rPr lang="en-US" altLang="zh-TW" sz="2800" b="0" i="1" smtClean="0">
                                    <a:latin typeface="Cambria Math" panose="02040503050406030204" pitchFamily="18" charset="0"/>
                                  </a:rPr>
                                  <m:t>0.001</m:t>
                                </m:r>
                              </m:oMath>
                            </m:oMathPara>
                          </a14:m>
                          <a:endParaRPr lang="en-US" altLang="zh-TW" sz="2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0.277±0.001</m:t>
                                </m:r>
                              </m:oMath>
                            </m:oMathPara>
                          </a14:m>
                          <a:endParaRPr lang="en-US" altLang="zh-TW" sz="2800" b="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0.</m:t>
                                </m:r>
                                <m:r>
                                  <a:rPr lang="en-US" altLang="zh-TW" sz="2800" b="0" i="1" smtClean="0">
                                    <a:latin typeface="Cambria Math" panose="02040503050406030204" pitchFamily="18" charset="0"/>
                                  </a:rPr>
                                  <m:t>278</m:t>
                                </m:r>
                                <m:r>
                                  <a:rPr lang="en-US" altLang="zh-TW" sz="2800" i="1">
                                    <a:latin typeface="Cambria Math" panose="02040503050406030204" pitchFamily="18" charset="0"/>
                                  </a:rPr>
                                  <m:t>±0.</m:t>
                                </m:r>
                                <m:r>
                                  <a:rPr lang="en-US" altLang="zh-TW" sz="2800" b="0" i="1" smtClean="0">
                                    <a:latin typeface="Cambria Math" panose="02040503050406030204" pitchFamily="18" charset="0"/>
                                  </a:rPr>
                                  <m:t>001</m:t>
                                </m:r>
                              </m:oMath>
                            </m:oMathPara>
                          </a14:m>
                          <a:endParaRPr lang="en-US" altLang="zh-TW" sz="28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0.277±0.001</m:t>
                                </m:r>
                              </m:oMath>
                            </m:oMathPara>
                          </a14:m>
                          <a:endParaRPr lang="en-US" altLang="zh-TW" sz="2800" b="0" dirty="0" smtClean="0"/>
                        </a:p>
                      </a:txBody>
                      <a:tcPr anchor="ctr"/>
                    </a:tc>
                    <a:extLst>
                      <a:ext uri="{0D108BD9-81ED-4DB2-BD59-A6C34878D82A}">
                        <a16:rowId xmlns:a16="http://schemas.microsoft.com/office/drawing/2014/main" val="2282868755"/>
                      </a:ext>
                    </a:extLst>
                  </a:tr>
                  <a:tr h="1299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Branching ratio</a:t>
                          </a:r>
                          <a:r>
                            <a:rPr lang="zh-TW" altLang="en-US" sz="2400" dirty="0" smtClean="0"/>
                            <a:t> </a:t>
                          </a:r>
                          <a:r>
                            <a:rPr lang="en-US" altLang="zh-TW" sz="2400" dirty="0" smtClean="0"/>
                            <a:t>without</a:t>
                          </a:r>
                          <a:r>
                            <a:rPr lang="en-US" altLang="zh-TW" sz="2400" baseline="0" dirty="0" smtClean="0"/>
                            <a:t> error</a:t>
                          </a:r>
                          <a:endParaRPr lang="zh-TW" altLang="en-US" sz="24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rPr>
                                  <m:t>0.677×</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0.0359</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𝐵𝑟</m:t>
                                    </m:r>
                                  </m:e>
                                  <m:sub>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𝐷</m:t>
                                        </m:r>
                                      </m:e>
                                      <m:sub>
                                        <m:r>
                                          <a:rPr lang="en-US" altLang="zh-TW" sz="2400" b="0" i="1" smtClean="0">
                                            <a:latin typeface="Cambria Math" panose="02040503050406030204" pitchFamily="18" charset="0"/>
                                          </a:rPr>
                                          <m:t>1</m:t>
                                        </m:r>
                                      </m:sub>
                                    </m:sSub>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2420</m:t>
                                            </m:r>
                                          </m:e>
                                        </m:d>
                                      </m:e>
                                      <m:sup>
                                        <m:r>
                                          <a:rPr lang="en-US" altLang="zh-TW" sz="2400" b="0" i="1" smtClean="0">
                                            <a:latin typeface="Cambria Math" panose="02040503050406030204" pitchFamily="18" charset="0"/>
                                          </a:rPr>
                                          <m:t>0</m:t>
                                        </m:r>
                                      </m:sup>
                                    </m:sSup>
                                  </m:sub>
                                </m:sSub>
                              </m:oMath>
                            </m:oMathPara>
                          </a14:m>
                          <a:endParaRPr lang="zh-TW" altLang="en-US" sz="24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0.677×</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0.0359</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𝐵𝑟</m:t>
                                    </m:r>
                                  </m:e>
                                  <m:sub>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𝐷</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m:t>
                                        </m:r>
                                      </m:sup>
                                    </m:sSubSup>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2460</m:t>
                                            </m:r>
                                          </m:e>
                                        </m:d>
                                      </m:e>
                                      <m:sup>
                                        <m:r>
                                          <a:rPr lang="en-US" altLang="zh-TW" sz="2400" b="0" i="1" smtClean="0">
                                            <a:latin typeface="Cambria Math" panose="02040503050406030204" pitchFamily="18" charset="0"/>
                                          </a:rPr>
                                          <m:t>0</m:t>
                                        </m:r>
                                      </m:sup>
                                    </m:sSup>
                                  </m:sub>
                                </m:sSub>
                              </m:oMath>
                            </m:oMathPara>
                          </a14:m>
                          <a:endParaRPr lang="zh-TW" altLang="en-US" sz="2400" b="0" i="1"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0.677×</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0.0359</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𝐵𝑟</m:t>
                                    </m:r>
                                  </m:e>
                                  <m:sub>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𝐷</m:t>
                                        </m:r>
                                      </m:e>
                                      <m:sub>
                                        <m:r>
                                          <a:rPr lang="en-US" altLang="zh-TW" sz="2400" b="0" i="1" smtClean="0">
                                            <a:latin typeface="Cambria Math" panose="02040503050406030204" pitchFamily="18" charset="0"/>
                                          </a:rPr>
                                          <m:t>1</m:t>
                                        </m:r>
                                      </m:sub>
                                    </m:sSub>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2420</m:t>
                                            </m:r>
                                          </m:e>
                                        </m:d>
                                      </m:e>
                                      <m:sup>
                                        <m:r>
                                          <a:rPr lang="en-US" altLang="zh-TW" sz="2400" b="0" i="1" smtClean="0">
                                            <a:latin typeface="Cambria Math" panose="02040503050406030204" pitchFamily="18" charset="0"/>
                                          </a:rPr>
                                          <m:t>±</m:t>
                                        </m:r>
                                      </m:sup>
                                    </m:sSup>
                                  </m:sub>
                                </m:sSub>
                              </m:oMath>
                            </m:oMathPara>
                          </a14:m>
                          <a:endParaRPr lang="zh-TW" altLang="en-US" sz="15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0.677×</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0.0359</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𝐵𝑟</m:t>
                                    </m:r>
                                  </m:e>
                                  <m:sub>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𝐷</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m:t>
                                        </m:r>
                                      </m:sup>
                                    </m:sSubSup>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2460</m:t>
                                            </m:r>
                                          </m:e>
                                        </m:d>
                                      </m:e>
                                      <m:sup>
                                        <m:r>
                                          <a:rPr lang="en-US" altLang="zh-TW" sz="2400" b="0" i="1" smtClean="0">
                                            <a:latin typeface="Cambria Math" panose="02040503050406030204" pitchFamily="18" charset="0"/>
                                          </a:rPr>
                                          <m:t>±</m:t>
                                        </m:r>
                                      </m:sup>
                                    </m:sSup>
                                  </m:sub>
                                </m:sSub>
                              </m:oMath>
                            </m:oMathPara>
                          </a14:m>
                          <a:endParaRPr lang="zh-TW" altLang="en-US" sz="1500" b="0" dirty="0"/>
                        </a:p>
                      </a:txBody>
                      <a:tcPr anchor="ctr"/>
                    </a:tc>
                    <a:extLst>
                      <a:ext uri="{0D108BD9-81ED-4DB2-BD59-A6C34878D82A}">
                        <a16:rowId xmlns:a16="http://schemas.microsoft.com/office/drawing/2014/main" val="3517529424"/>
                      </a:ext>
                    </a:extLst>
                  </a:tr>
                  <a:tr h="973347">
                    <a:tc>
                      <a:txBody>
                        <a:bodyPr/>
                        <a:lstStyle/>
                        <a:p>
                          <a:r>
                            <a:rPr lang="en-US" altLang="zh-TW" sz="2000" dirty="0" smtClean="0"/>
                            <a:t>Cross</a:t>
                          </a:r>
                          <a:r>
                            <a:rPr lang="en-US" altLang="zh-TW" sz="2000" baseline="0" dirty="0" smtClean="0"/>
                            <a:t> Section</a:t>
                          </a:r>
                          <a:endParaRPr lang="en-US" altLang="zh-TW" sz="2000" dirty="0" smtClean="0"/>
                        </a:p>
                        <a:p>
                          <a:pPr algn="ctr"/>
                          <a14:m>
                            <m:oMathPara xmlns:m="http://schemas.openxmlformats.org/officeDocument/2006/math">
                              <m:oMathParaPr>
                                <m:jc m:val="centerGroup"/>
                              </m:oMathParaPr>
                              <m:oMath xmlns:m="http://schemas.openxmlformats.org/officeDocument/2006/math">
                                <m:d>
                                  <m:dPr>
                                    <m:ctrlPr>
                                      <a:rPr lang="en-US" altLang="zh-TW" sz="2000" i="1" smtClean="0">
                                        <a:latin typeface="Cambria Math" panose="02040503050406030204" pitchFamily="18" charset="0"/>
                                      </a:rPr>
                                    </m:ctrlPr>
                                  </m:dPr>
                                  <m:e>
                                    <m:r>
                                      <a:rPr lang="en-US" altLang="zh-TW" sz="2000" b="0" i="1" smtClean="0">
                                        <a:latin typeface="Cambria Math" panose="02040503050406030204" pitchFamily="18" charset="0"/>
                                      </a:rPr>
                                      <m:t>𝑓𝑏</m:t>
                                    </m:r>
                                  </m:e>
                                </m:d>
                              </m:oMath>
                            </m:oMathPara>
                          </a14:m>
                          <a:endParaRPr lang="zh-TW" altLang="en-US" sz="2000" dirty="0"/>
                        </a:p>
                      </a:txBody>
                      <a:tcPr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8.17</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5</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.7</m:t>
                                    </m:r>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8</m:t>
                                    </m:r>
                                  </m:num>
                                  <m:den>
                                    <m:sSub>
                                      <m:sSub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𝐵𝑟</m:t>
                                        </m:r>
                                      </m:e>
                                      <m:sub>
                                        <m:sSub>
                                          <m:sSub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2420</m:t>
                                                </m:r>
                                              </m:e>
                                            </m:d>
                                          </m:e>
                                          <m:sup>
                                            <m:r>
                                              <a:rPr lang="en-US" sz="2400" b="0" i="1" kern="10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sub>
                                    </m:sSub>
                                  </m:den>
                                </m:f>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116.40</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29.00</m:t>
                                    </m:r>
                                  </m:num>
                                  <m:den>
                                    <m:sSub>
                                      <m:sSub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𝐵𝑟</m:t>
                                        </m:r>
                                      </m:e>
                                      <m:sub>
                                        <m:sSubSup>
                                          <m:sSubSup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m:t>
                                            </m:r>
                                          </m:sup>
                                        </m:sSubSup>
                                        <m:sSup>
                                          <m:sSup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2460</m:t>
                                                </m:r>
                                              </m:e>
                                            </m:d>
                                          </m:e>
                                          <m:sup>
                                            <m:r>
                                              <a:rPr lang="en-US" sz="2400" b="0" i="1" kern="10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sub>
                                    </m:sSub>
                                  </m:den>
                                </m:f>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04</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48</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6.50</m:t>
                                    </m:r>
                                  </m:num>
                                  <m:den>
                                    <m:sSub>
                                      <m:sSub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𝐵𝑟</m:t>
                                        </m:r>
                                      </m:e>
                                      <m:sub>
                                        <m:sSub>
                                          <m:sSub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𝐷</m:t>
                                            </m:r>
                                          </m:e>
                                          <m:sub>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1</m:t>
                                            </m:r>
                                          </m:sub>
                                        </m:sSub>
                                        <m:sSup>
                                          <m:sSup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2420</m:t>
                                                </m:r>
                                              </m:e>
                                            </m:d>
                                          </m:e>
                                          <m:sup>
                                            <m:r>
                                              <a:rPr lang="en-US" sz="2400" b="0" i="1" kern="100" smtClean="0">
                                                <a:effectLst/>
                                                <a:latin typeface="Cambria Math" panose="02040503050406030204" pitchFamily="18" charset="0"/>
                                                <a:ea typeface="標楷體" panose="03000509000000000000" pitchFamily="65" charset="-120"/>
                                                <a:cs typeface="Times New Roman" panose="02020603050405020304" pitchFamily="18" charset="0"/>
                                              </a:rPr>
                                              <m:t>±</m:t>
                                            </m:r>
                                          </m:sup>
                                        </m:sSup>
                                      </m:sub>
                                    </m:sSub>
                                  </m:den>
                                </m:f>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107.66</m:t>
                                    </m:r>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±28.47</m:t>
                                    </m:r>
                                  </m:num>
                                  <m:den>
                                    <m:sSub>
                                      <m:sSub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𝐵𝑟</m:t>
                                        </m:r>
                                      </m:e>
                                      <m:sub>
                                        <m:sSubSup>
                                          <m:sSubSup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𝐷</m:t>
                                            </m:r>
                                          </m:e>
                                          <m:sub>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2</m:t>
                                            </m:r>
                                          </m:sub>
                                          <m:sup>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m:t>
                                            </m:r>
                                          </m:sup>
                                        </m:sSubSup>
                                        <m:sSup>
                                          <m:sSup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TW"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kern="100">
                                                    <a:effectLst/>
                                                    <a:latin typeface="Cambria Math" panose="02040503050406030204" pitchFamily="18" charset="0"/>
                                                    <a:ea typeface="標楷體" panose="03000509000000000000" pitchFamily="65" charset="-120"/>
                                                    <a:cs typeface="Times New Roman" panose="02020603050405020304" pitchFamily="18" charset="0"/>
                                                  </a:rPr>
                                                  <m:t>2460</m:t>
                                                </m:r>
                                              </m:e>
                                            </m:d>
                                          </m:e>
                                          <m:sup>
                                            <m:r>
                                              <a:rPr lang="en-US" sz="2400" b="0" i="1" kern="100" smtClean="0">
                                                <a:effectLst/>
                                                <a:latin typeface="Cambria Math" panose="02040503050406030204" pitchFamily="18" charset="0"/>
                                                <a:ea typeface="標楷體" panose="03000509000000000000" pitchFamily="65" charset="-120"/>
                                                <a:cs typeface="Times New Roman" panose="02020603050405020304" pitchFamily="18" charset="0"/>
                                              </a:rPr>
                                              <m:t>±</m:t>
                                            </m:r>
                                          </m:sup>
                                        </m:sSup>
                                      </m:sub>
                                    </m:sSub>
                                  </m:den>
                                </m:f>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79061399"/>
                      </a:ext>
                    </a:extLst>
                  </a:tr>
                  <a:tr h="973347">
                    <a:tc>
                      <a:txBody>
                        <a:bodyPr/>
                        <a:lstStyle/>
                        <a:p>
                          <a:r>
                            <a:rPr lang="en-US" altLang="zh-TW" sz="2400" dirty="0" smtClean="0"/>
                            <a:t>Branching estimate</a:t>
                          </a:r>
                          <a:endParaRPr lang="zh-TW" altLang="en-US" sz="24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𝐵𝑟</m:t>
                                </m:r>
                                <m:d>
                                  <m:dPr>
                                    <m:ctrlPr>
                                      <a:rPr lang="en-US" altLang="zh-TW" sz="1600" b="0" i="1" smtClean="0">
                                        <a:latin typeface="Cambria Math" panose="02040503050406030204" pitchFamily="18" charset="0"/>
                                      </a:rPr>
                                    </m:ctrlPr>
                                  </m:dPr>
                                  <m:e>
                                    <m:sSubSup>
                                      <m:sSubSupPr>
                                        <m:ctrlPr>
                                          <a:rPr lang="en-US" altLang="zh-TW" sz="1600" b="0" i="1" smtClean="0">
                                            <a:latin typeface="Cambria Math" panose="02040503050406030204" pitchFamily="18" charset="0"/>
                                          </a:rPr>
                                        </m:ctrlPr>
                                      </m:sSubSupPr>
                                      <m:e>
                                        <m:r>
                                          <a:rPr lang="en-US" altLang="zh-TW" sz="1600" b="0" i="1" smtClean="0">
                                            <a:latin typeface="Cambria Math" panose="02040503050406030204" pitchFamily="18" charset="0"/>
                                          </a:rPr>
                                          <m:t>𝐷</m:t>
                                        </m:r>
                                      </m:e>
                                      <m:sub>
                                        <m:r>
                                          <a:rPr lang="en-US" altLang="zh-TW" sz="1600" b="0" i="1" smtClean="0">
                                            <a:latin typeface="Cambria Math" panose="02040503050406030204" pitchFamily="18" charset="0"/>
                                          </a:rPr>
                                          <m:t>2</m:t>
                                        </m:r>
                                      </m:sub>
                                      <m:sup>
                                        <m:r>
                                          <a:rPr lang="en-US" altLang="zh-TW" sz="1600" b="0" i="1" smtClean="0">
                                            <a:latin typeface="Cambria Math" panose="02040503050406030204" pitchFamily="18" charset="0"/>
                                          </a:rPr>
                                          <m:t>∗</m:t>
                                        </m:r>
                                      </m:sup>
                                    </m:sSubSup>
                                    <m:sSup>
                                      <m:sSupPr>
                                        <m:ctrlPr>
                                          <a:rPr lang="en-US" altLang="zh-TW" sz="1600" b="0" i="1" smtClean="0">
                                            <a:latin typeface="Cambria Math" panose="02040503050406030204" pitchFamily="18" charset="0"/>
                                          </a:rPr>
                                        </m:ctrlPr>
                                      </m:sSupPr>
                                      <m:e>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2460</m:t>
                                            </m:r>
                                          </m:e>
                                        </m:d>
                                      </m:e>
                                      <m:sup>
                                        <m:r>
                                          <a:rPr lang="en-US" altLang="zh-TW" sz="1600" b="0" i="1" smtClean="0">
                                            <a:latin typeface="Cambria Math" panose="02040503050406030204" pitchFamily="18" charset="0"/>
                                          </a:rPr>
                                          <m:t>0</m:t>
                                        </m:r>
                                      </m:sup>
                                    </m:sSup>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𝐷</m:t>
                                        </m:r>
                                      </m:e>
                                      <m:sup>
                                        <m:r>
                                          <a:rPr lang="en-US" altLang="zh-TW" sz="1600" b="0" i="1" smtClean="0">
                                            <a:latin typeface="Cambria Math" panose="02040503050406030204" pitchFamily="18" charset="0"/>
                                          </a:rPr>
                                          <m:t>∗+</m:t>
                                        </m:r>
                                      </m:sup>
                                    </m:sSup>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𝜋</m:t>
                                        </m:r>
                                      </m:e>
                                      <m:sup>
                                        <m:r>
                                          <a:rPr lang="en-US" altLang="zh-TW" sz="1600" b="0" i="1" smtClean="0">
                                            <a:latin typeface="Cambria Math" panose="02040503050406030204" pitchFamily="18" charset="0"/>
                                          </a:rPr>
                                          <m:t>−</m:t>
                                        </m:r>
                                      </m:sup>
                                    </m:sSup>
                                  </m:e>
                                </m:d>
                                <m:r>
                                  <a:rPr lang="en-US" altLang="zh-TW" sz="1600" b="0" i="1" smtClean="0">
                                    <a:latin typeface="Cambria Math" panose="02040503050406030204" pitchFamily="18" charset="0"/>
                                  </a:rPr>
                                  <m:t>=</m:t>
                                </m:r>
                                <m:d>
                                  <m:dPr>
                                    <m:ctrlPr>
                                      <a:rPr lang="en-US" altLang="zh-TW" sz="1600" b="0" i="1" smtClean="0">
                                        <a:latin typeface="Cambria Math" panose="02040503050406030204" pitchFamily="18" charset="0"/>
                                      </a:rPr>
                                    </m:ctrlPr>
                                  </m:dPr>
                                  <m:e>
                                    <m:r>
                                      <a:rPr lang="en-US" altLang="zh-TW" sz="1600" i="1" smtClean="0">
                                        <a:latin typeface="Cambria Math" panose="02040503050406030204" pitchFamily="18" charset="0"/>
                                      </a:rPr>
                                      <m:t>0.280±0.120</m:t>
                                    </m:r>
                                  </m:e>
                                </m:d>
                              </m:oMath>
                            </m:oMathPara>
                          </a14:m>
                          <a:endParaRPr lang="zh-TW" alt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𝐵𝑟</m:t>
                                </m:r>
                                <m:d>
                                  <m:dPr>
                                    <m:ctrlPr>
                                      <a:rPr lang="en-US" altLang="zh-TW" sz="1600" b="0" i="1" smtClean="0">
                                        <a:latin typeface="Cambria Math" panose="02040503050406030204" pitchFamily="18" charset="0"/>
                                      </a:rPr>
                                    </m:ctrlPr>
                                  </m:dPr>
                                  <m:e>
                                    <m:sSubSup>
                                      <m:sSubSupPr>
                                        <m:ctrlPr>
                                          <a:rPr lang="en-US" altLang="zh-TW" sz="1600" b="0" i="1" smtClean="0">
                                            <a:latin typeface="Cambria Math" panose="02040503050406030204" pitchFamily="18" charset="0"/>
                                          </a:rPr>
                                        </m:ctrlPr>
                                      </m:sSubSupPr>
                                      <m:e>
                                        <m:r>
                                          <a:rPr lang="en-US" altLang="zh-TW" sz="1600" b="0" i="1" smtClean="0">
                                            <a:latin typeface="Cambria Math" panose="02040503050406030204" pitchFamily="18" charset="0"/>
                                          </a:rPr>
                                          <m:t>𝐷</m:t>
                                        </m:r>
                                      </m:e>
                                      <m:sub>
                                        <m:r>
                                          <a:rPr lang="en-US" altLang="zh-TW" sz="1600" b="0" i="1" smtClean="0">
                                            <a:latin typeface="Cambria Math" panose="02040503050406030204" pitchFamily="18" charset="0"/>
                                          </a:rPr>
                                          <m:t>2</m:t>
                                        </m:r>
                                      </m:sub>
                                      <m:sup>
                                        <m:r>
                                          <a:rPr lang="en-US" altLang="zh-TW" sz="1600" b="0" i="1" smtClean="0">
                                            <a:latin typeface="Cambria Math" panose="02040503050406030204" pitchFamily="18" charset="0"/>
                                          </a:rPr>
                                          <m:t>∗</m:t>
                                        </m:r>
                                      </m:sup>
                                    </m:sSubSup>
                                    <m:sSup>
                                      <m:sSupPr>
                                        <m:ctrlPr>
                                          <a:rPr lang="en-US" altLang="zh-TW" sz="1600" b="0" i="1" smtClean="0">
                                            <a:latin typeface="Cambria Math" panose="02040503050406030204" pitchFamily="18" charset="0"/>
                                          </a:rPr>
                                        </m:ctrlPr>
                                      </m:sSupPr>
                                      <m:e>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2460</m:t>
                                            </m:r>
                                          </m:e>
                                        </m:d>
                                      </m:e>
                                      <m:sup>
                                        <m:r>
                                          <a:rPr lang="en-US" altLang="zh-TW" sz="1600" b="0" i="1" smtClean="0">
                                            <a:latin typeface="Cambria Math" panose="02040503050406030204" pitchFamily="18" charset="0"/>
                                          </a:rPr>
                                          <m:t>0</m:t>
                                        </m:r>
                                      </m:sup>
                                    </m:sSup>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𝐷</m:t>
                                        </m:r>
                                      </m:e>
                                      <m:sup>
                                        <m:r>
                                          <a:rPr lang="en-US" altLang="zh-TW" sz="1600" b="0" i="1" smtClean="0">
                                            <a:latin typeface="Cambria Math" panose="02040503050406030204" pitchFamily="18" charset="0"/>
                                          </a:rPr>
                                          <m:t>∗+</m:t>
                                        </m:r>
                                      </m:sup>
                                    </m:sSup>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𝜋</m:t>
                                        </m:r>
                                      </m:e>
                                      <m:sup>
                                        <m:r>
                                          <a:rPr lang="en-US" altLang="zh-TW" sz="1600" b="0" i="1" smtClean="0">
                                            <a:latin typeface="Cambria Math" panose="02040503050406030204" pitchFamily="18" charset="0"/>
                                          </a:rPr>
                                          <m:t>−</m:t>
                                        </m:r>
                                      </m:sup>
                                    </m:sSup>
                                  </m:e>
                                </m:d>
                                <m:r>
                                  <a:rPr lang="en-US" altLang="zh-TW" sz="1600" b="0" i="1" smtClean="0">
                                    <a:latin typeface="Cambria Math" panose="02040503050406030204" pitchFamily="18" charset="0"/>
                                  </a:rPr>
                                  <m:t>=</m:t>
                                </m:r>
                                <m:d>
                                  <m:dPr>
                                    <m:ctrlPr>
                                      <a:rPr lang="en-US" altLang="zh-TW" sz="1600" b="0" i="1" smtClean="0">
                                        <a:latin typeface="Cambria Math" panose="02040503050406030204" pitchFamily="18" charset="0"/>
                                      </a:rPr>
                                    </m:ctrlPr>
                                  </m:dPr>
                                  <m:e>
                                    <m:r>
                                      <a:rPr lang="en-US" altLang="zh-TW" sz="1600" i="1" smtClean="0">
                                        <a:latin typeface="Cambria Math" panose="02040503050406030204" pitchFamily="18" charset="0"/>
                                      </a:rPr>
                                      <m:t>0.280±0.120</m:t>
                                    </m:r>
                                  </m:e>
                                </m:d>
                              </m:oMath>
                            </m:oMathPara>
                          </a14:m>
                          <a:endParaRPr lang="en-US" altLang="zh-TW"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𝐵𝑟</m:t>
                                </m:r>
                                <m:d>
                                  <m:dPr>
                                    <m:ctrlPr>
                                      <a:rPr lang="en-US" altLang="zh-TW" sz="1600" b="0" i="1" smtClean="0">
                                        <a:latin typeface="Cambria Math" panose="02040503050406030204" pitchFamily="18" charset="0"/>
                                      </a:rPr>
                                    </m:ctrlPr>
                                  </m:dPr>
                                  <m:e>
                                    <m:sSubSup>
                                      <m:sSubSupPr>
                                        <m:ctrlPr>
                                          <a:rPr lang="en-US" altLang="zh-TW" sz="1600" b="0" i="1" smtClean="0">
                                            <a:latin typeface="Cambria Math" panose="02040503050406030204" pitchFamily="18" charset="0"/>
                                          </a:rPr>
                                        </m:ctrlPr>
                                      </m:sSubSupPr>
                                      <m:e>
                                        <m:r>
                                          <a:rPr lang="en-US" altLang="zh-TW" sz="1600" b="0" i="1" smtClean="0">
                                            <a:latin typeface="Cambria Math" panose="02040503050406030204" pitchFamily="18" charset="0"/>
                                          </a:rPr>
                                          <m:t>𝐷</m:t>
                                        </m:r>
                                      </m:e>
                                      <m:sub>
                                        <m:r>
                                          <a:rPr lang="en-US" altLang="zh-TW" sz="1600" b="0" i="1" smtClean="0">
                                            <a:latin typeface="Cambria Math" panose="02040503050406030204" pitchFamily="18" charset="0"/>
                                          </a:rPr>
                                          <m:t>2</m:t>
                                        </m:r>
                                      </m:sub>
                                      <m:sup>
                                        <m:r>
                                          <a:rPr lang="en-US" altLang="zh-TW" sz="1600" b="0" i="1" smtClean="0">
                                            <a:latin typeface="Cambria Math" panose="02040503050406030204" pitchFamily="18" charset="0"/>
                                          </a:rPr>
                                          <m:t>∗</m:t>
                                        </m:r>
                                      </m:sup>
                                    </m:sSubSup>
                                    <m:sSup>
                                      <m:sSupPr>
                                        <m:ctrlPr>
                                          <a:rPr lang="en-US" altLang="zh-TW" sz="1600" b="0" i="1" smtClean="0">
                                            <a:latin typeface="Cambria Math" panose="02040503050406030204" pitchFamily="18" charset="0"/>
                                          </a:rPr>
                                        </m:ctrlPr>
                                      </m:sSupPr>
                                      <m:e>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2460</m:t>
                                            </m:r>
                                          </m:e>
                                        </m:d>
                                      </m:e>
                                      <m:sup>
                                        <m:r>
                                          <a:rPr lang="en-US" altLang="zh-TW" sz="1600" b="0" i="1" smtClean="0">
                                            <a:latin typeface="Cambria Math" panose="02040503050406030204" pitchFamily="18" charset="0"/>
                                          </a:rPr>
                                          <m:t>0</m:t>
                                        </m:r>
                                      </m:sup>
                                    </m:sSup>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𝐷</m:t>
                                        </m:r>
                                      </m:e>
                                      <m:sup>
                                        <m:r>
                                          <a:rPr lang="en-US" altLang="zh-TW" sz="1600" b="0" i="1" smtClean="0">
                                            <a:latin typeface="Cambria Math" panose="02040503050406030204" pitchFamily="18" charset="0"/>
                                          </a:rPr>
                                          <m:t>0</m:t>
                                        </m:r>
                                      </m:sup>
                                    </m:sSup>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𝜋</m:t>
                                        </m:r>
                                      </m:e>
                                      <m:sup>
                                        <m:r>
                                          <a:rPr lang="en-US" altLang="zh-TW" sz="1600" b="0" i="1" smtClean="0">
                                            <a:latin typeface="Cambria Math" panose="02040503050406030204" pitchFamily="18" charset="0"/>
                                          </a:rPr>
                                          <m:t>0</m:t>
                                        </m:r>
                                      </m:sup>
                                    </m:sSup>
                                  </m:e>
                                </m:d>
                                <m:r>
                                  <a:rPr lang="en-US" altLang="zh-TW" sz="1600" b="0" i="1" smtClean="0">
                                    <a:latin typeface="Cambria Math" panose="02040503050406030204" pitchFamily="18" charset="0"/>
                                  </a:rPr>
                                  <m:t>=</m:t>
                                </m:r>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0.183±0.078</m:t>
                                    </m:r>
                                  </m:e>
                                </m:d>
                              </m:oMath>
                            </m:oMathPara>
                          </a14:m>
                          <a:endParaRPr lang="en-US" altLang="zh-TW" sz="1600" dirty="0"/>
                        </a:p>
                      </a:txBody>
                      <a:tcPr anchor="ctr"/>
                    </a:tc>
                    <a:tc>
                      <a:txBody>
                        <a:bodyPr/>
                        <a:lstStyle/>
                        <a:p>
                          <a:pPr marL="265113" indent="0">
                            <a:lnSpc>
                              <a:spcPct val="100000"/>
                            </a:lnSpc>
                            <a:buNone/>
                          </a:pPr>
                          <a14:m>
                            <m:oMathPara xmlns:m="http://schemas.openxmlformats.org/officeDocument/2006/math">
                              <m:oMathParaPr>
                                <m:jc m:val="center"/>
                              </m:oMathParaPr>
                              <m:oMath xmlns:m="http://schemas.openxmlformats.org/officeDocument/2006/math">
                                <m:r>
                                  <a:rPr lang="en-US" altLang="zh-TW" sz="1600" b="0" i="1" smtClean="0">
                                    <a:latin typeface="Cambria Math" panose="02040503050406030204" pitchFamily="18" charset="0"/>
                                  </a:rPr>
                                  <m:t>𝐵𝑟</m:t>
                                </m:r>
                                <m:d>
                                  <m:dPr>
                                    <m:ctrlPr>
                                      <a:rPr lang="en-US" altLang="zh-TW" sz="1600" b="0" i="1" smtClean="0">
                                        <a:latin typeface="Cambria Math" panose="02040503050406030204" pitchFamily="18" charset="0"/>
                                      </a:rPr>
                                    </m:ctrlPr>
                                  </m:dPr>
                                  <m:e>
                                    <m:sSubSup>
                                      <m:sSubSupPr>
                                        <m:ctrlPr>
                                          <a:rPr lang="en-US" altLang="zh-TW" sz="1600" b="0" i="1" smtClean="0">
                                            <a:latin typeface="Cambria Math" panose="02040503050406030204" pitchFamily="18" charset="0"/>
                                          </a:rPr>
                                        </m:ctrlPr>
                                      </m:sSubSupPr>
                                      <m:e>
                                        <m:r>
                                          <a:rPr lang="en-US" altLang="zh-TW" sz="1600" b="0" i="1" smtClean="0">
                                            <a:latin typeface="Cambria Math" panose="02040503050406030204" pitchFamily="18" charset="0"/>
                                          </a:rPr>
                                          <m:t>𝐷</m:t>
                                        </m:r>
                                      </m:e>
                                      <m:sub>
                                        <m:r>
                                          <a:rPr lang="en-US" altLang="zh-TW" sz="1600" b="0" i="1" smtClean="0">
                                            <a:latin typeface="Cambria Math" panose="02040503050406030204" pitchFamily="18" charset="0"/>
                                          </a:rPr>
                                          <m:t>2</m:t>
                                        </m:r>
                                      </m:sub>
                                      <m:sup>
                                        <m:r>
                                          <a:rPr lang="en-US" altLang="zh-TW" sz="1600" b="0" i="1" smtClean="0">
                                            <a:latin typeface="Cambria Math" panose="02040503050406030204" pitchFamily="18" charset="0"/>
                                          </a:rPr>
                                          <m:t>∗</m:t>
                                        </m:r>
                                      </m:sup>
                                    </m:sSubSup>
                                    <m:sSup>
                                      <m:sSupPr>
                                        <m:ctrlPr>
                                          <a:rPr lang="en-US" altLang="zh-TW" sz="1600" b="0" i="1" smtClean="0">
                                            <a:latin typeface="Cambria Math" panose="02040503050406030204" pitchFamily="18" charset="0"/>
                                          </a:rPr>
                                        </m:ctrlPr>
                                      </m:sSupPr>
                                      <m:e>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2460</m:t>
                                            </m:r>
                                          </m:e>
                                        </m:d>
                                      </m:e>
                                      <m:sup>
                                        <m:r>
                                          <a:rPr lang="en-US" altLang="zh-TW" sz="1600" b="0" i="1" smtClean="0">
                                            <a:latin typeface="Cambria Math" panose="02040503050406030204" pitchFamily="18" charset="0"/>
                                          </a:rPr>
                                          <m:t>0</m:t>
                                        </m:r>
                                      </m:sup>
                                    </m:sSup>
                                    <m:r>
                                      <a:rPr lang="en-US" altLang="zh-TW" sz="1600" b="0" i="1" smtClean="0">
                                        <a:latin typeface="Cambria Math" panose="02040503050406030204" pitchFamily="18" charset="0"/>
                                      </a:rPr>
                                      <m:t>→</m:t>
                                    </m:r>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𝐷</m:t>
                                        </m:r>
                                      </m:e>
                                      <m:sup>
                                        <m:r>
                                          <a:rPr lang="en-US" altLang="zh-TW" sz="1600" b="0" i="1" smtClean="0">
                                            <a:latin typeface="Cambria Math" panose="02040503050406030204" pitchFamily="18" charset="0"/>
                                          </a:rPr>
                                          <m:t>0</m:t>
                                        </m:r>
                                      </m:sup>
                                    </m:sSup>
                                    <m:sSup>
                                      <m:sSupPr>
                                        <m:ctrlPr>
                                          <a:rPr lang="en-US" altLang="zh-TW" sz="1600" b="0" i="1" smtClean="0">
                                            <a:latin typeface="Cambria Math" panose="02040503050406030204" pitchFamily="18" charset="0"/>
                                          </a:rPr>
                                        </m:ctrlPr>
                                      </m:sSupPr>
                                      <m:e>
                                        <m:r>
                                          <a:rPr lang="en-US" altLang="zh-TW" sz="1600" b="0" i="1" smtClean="0">
                                            <a:latin typeface="Cambria Math" panose="02040503050406030204" pitchFamily="18" charset="0"/>
                                          </a:rPr>
                                          <m:t>𝜋</m:t>
                                        </m:r>
                                      </m:e>
                                      <m:sup>
                                        <m:r>
                                          <a:rPr lang="en-US" altLang="zh-TW" sz="1600" b="0" i="1" smtClean="0">
                                            <a:latin typeface="Cambria Math" panose="02040503050406030204" pitchFamily="18" charset="0"/>
                                          </a:rPr>
                                          <m:t>0</m:t>
                                        </m:r>
                                      </m:sup>
                                    </m:sSup>
                                  </m:e>
                                </m:d>
                                <m:r>
                                  <a:rPr lang="en-US" altLang="zh-TW" sz="1600" b="0" i="1" smtClean="0">
                                    <a:latin typeface="Cambria Math" panose="02040503050406030204" pitchFamily="18" charset="0"/>
                                  </a:rPr>
                                  <m:t>=</m:t>
                                </m:r>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0.183±0.078</m:t>
                                    </m:r>
                                  </m:e>
                                </m:d>
                              </m:oMath>
                            </m:oMathPara>
                          </a14:m>
                          <a:endParaRPr lang="en-US" altLang="zh-TW" sz="1600" b="0" dirty="0" smtClean="0"/>
                        </a:p>
                      </a:txBody>
                      <a:tcPr anchor="ctr"/>
                    </a:tc>
                    <a:extLst>
                      <a:ext uri="{0D108BD9-81ED-4DB2-BD59-A6C34878D82A}">
                        <a16:rowId xmlns:a16="http://schemas.microsoft.com/office/drawing/2014/main" val="2597463433"/>
                      </a:ext>
                    </a:extLst>
                  </a:tr>
                  <a:tr h="973347">
                    <a:tc>
                      <a:txBody>
                        <a:bodyPr/>
                        <a:lstStyle/>
                        <a:p>
                          <a:pPr algn="ctr"/>
                          <a:r>
                            <a:rPr lang="en-US" altLang="zh-TW" sz="2000" dirty="0" smtClean="0"/>
                            <a:t>Cross</a:t>
                          </a:r>
                          <a:r>
                            <a:rPr lang="en-US" altLang="zh-TW" sz="2000" baseline="0" dirty="0" smtClean="0"/>
                            <a:t> Section estimate</a:t>
                          </a:r>
                          <a:endParaRPr lang="en-US" altLang="zh-TW" sz="2000" dirty="0" smtClean="0"/>
                        </a:p>
                        <a:p>
                          <a:pPr algn="ctr"/>
                          <a14:m>
                            <m:oMathPara xmlns:m="http://schemas.openxmlformats.org/officeDocument/2006/math">
                              <m:oMathParaPr>
                                <m:jc m:val="centerGroup"/>
                              </m:oMathParaPr>
                              <m:oMath xmlns:m="http://schemas.openxmlformats.org/officeDocument/2006/math">
                                <m:d>
                                  <m:dPr>
                                    <m:ctrlPr>
                                      <a:rPr lang="en-US" altLang="zh-TW" sz="2000" i="1" smtClean="0">
                                        <a:latin typeface="Cambria Math" panose="02040503050406030204" pitchFamily="18" charset="0"/>
                                      </a:rPr>
                                    </m:ctrlPr>
                                  </m:dPr>
                                  <m:e>
                                    <m:r>
                                      <a:rPr lang="en-US" altLang="zh-TW" sz="2000" b="0" i="1" smtClean="0">
                                        <a:latin typeface="Cambria Math" panose="02040503050406030204" pitchFamily="18" charset="0"/>
                                      </a:rPr>
                                      <m:t>𝑓𝑏</m:t>
                                    </m:r>
                                  </m:e>
                                </m:d>
                              </m:oMath>
                            </m:oMathPara>
                          </a14:m>
                          <a:endParaRPr lang="zh-TW" altLang="en-US" sz="2400" dirty="0"/>
                        </a:p>
                      </a:txBody>
                      <a:tcPr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smtClean="0">
                                    <a:effectLst/>
                                    <a:latin typeface="Cambria Math" panose="02040503050406030204" pitchFamily="18" charset="0"/>
                                    <a:ea typeface="標楷體" panose="03000509000000000000" pitchFamily="65" charset="-120"/>
                                    <a:cs typeface="Times New Roman" panose="02020603050405020304" pitchFamily="18" charset="0"/>
                                  </a:rPr>
                                  <m:t>172.04±</m:t>
                                </m:r>
                                <m:r>
                                  <a:rPr lang="en-US" sz="1800" b="0" i="0" kern="100" smtClean="0">
                                    <a:effectLst/>
                                    <a:latin typeface="Cambria Math" panose="02040503050406030204" pitchFamily="18" charset="0"/>
                                    <a:ea typeface="標楷體" panose="03000509000000000000" pitchFamily="65" charset="-120"/>
                                    <a:cs typeface="Times New Roman" panose="02020603050405020304" pitchFamily="18" charset="0"/>
                                  </a:rPr>
                                  <m:t>92.07±73.73</m:t>
                                </m:r>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smtClean="0">
                                    <a:effectLst/>
                                    <a:latin typeface="Cambria Math" panose="02040503050406030204" pitchFamily="18" charset="0"/>
                                    <a:ea typeface="標楷體" panose="03000509000000000000" pitchFamily="65" charset="-120"/>
                                    <a:cs typeface="Times New Roman" panose="02020603050405020304" pitchFamily="18" charset="0"/>
                                  </a:rPr>
                                  <m:t>415.71</m:t>
                                </m:r>
                                <m:r>
                                  <a:rPr lang="en-US" sz="1600"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0" i="0" kern="100" smtClean="0">
                                    <a:effectLst/>
                                    <a:latin typeface="Cambria Math" panose="02040503050406030204" pitchFamily="18" charset="0"/>
                                    <a:ea typeface="Times New Roman" panose="02020603050405020304" pitchFamily="18" charset="0"/>
                                    <a:cs typeface="Times New Roman" panose="02020603050405020304" pitchFamily="18" charset="0"/>
                                  </a:rPr>
                                  <m:t>103.57±44.39</m:t>
                                </m:r>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kern="100" smtClean="0">
                                    <a:effectLst/>
                                    <a:latin typeface="Cambria Math" panose="02040503050406030204" pitchFamily="18" charset="0"/>
                                    <a:ea typeface="標楷體" panose="03000509000000000000" pitchFamily="65" charset="-120"/>
                                    <a:cs typeface="Times New Roman" panose="02020603050405020304" pitchFamily="18" charset="0"/>
                                  </a:rPr>
                                  <m:t>570.93±</m:t>
                                </m:r>
                                <m:r>
                                  <a:rPr lang="en-US" sz="1600" b="0" i="0" kern="100" smtClean="0">
                                    <a:effectLst/>
                                    <a:latin typeface="Cambria Math" panose="02040503050406030204" pitchFamily="18" charset="0"/>
                                    <a:ea typeface="標楷體" panose="03000509000000000000" pitchFamily="65" charset="-120"/>
                                    <a:cs typeface="Times New Roman" panose="02020603050405020304" pitchFamily="18" charset="0"/>
                                  </a:rPr>
                                  <m:t>144.81±61.72</m:t>
                                </m:r>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800" kern="100" smtClean="0">
                                    <a:effectLst/>
                                    <a:latin typeface="Cambria Math" panose="02040503050406030204" pitchFamily="18" charset="0"/>
                                    <a:ea typeface="標楷體" panose="03000509000000000000" pitchFamily="65" charset="-120"/>
                                    <a:cs typeface="Times New Roman" panose="02020603050405020304" pitchFamily="18" charset="0"/>
                                  </a:rPr>
                                  <m:t>588.31</m:t>
                                </m:r>
                                <m:r>
                                  <a:rPr lang="en-US" sz="1800"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0" kern="100" smtClean="0">
                                    <a:effectLst/>
                                    <a:latin typeface="Cambria Math" panose="02040503050406030204" pitchFamily="18" charset="0"/>
                                    <a:ea typeface="Times New Roman" panose="02020603050405020304" pitchFamily="18" charset="0"/>
                                    <a:cs typeface="Times New Roman" panose="02020603050405020304" pitchFamily="18" charset="0"/>
                                  </a:rPr>
                                  <m:t>155.57±66.31</m:t>
                                </m:r>
                              </m:oMath>
                            </m:oMathPara>
                          </a14:m>
                          <a:endParaRPr lang="zh-TW" sz="3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083871347"/>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738570119"/>
                  </p:ext>
                </p:extLst>
              </p:nvPr>
            </p:nvGraphicFramePr>
            <p:xfrm>
              <a:off x="173654" y="161427"/>
              <a:ext cx="11844691" cy="6640665"/>
            </p:xfrm>
            <a:graphic>
              <a:graphicData uri="http://schemas.openxmlformats.org/drawingml/2006/table">
                <a:tbl>
                  <a:tblPr firstRow="1" bandRow="1">
                    <a:tableStyleId>{5C22544A-7EE6-4342-B048-85BDC9FD1C3A}</a:tableStyleId>
                  </a:tblPr>
                  <a:tblGrid>
                    <a:gridCol w="1765443">
                      <a:extLst>
                        <a:ext uri="{9D8B030D-6E8A-4147-A177-3AD203B41FA5}">
                          <a16:colId xmlns:a16="http://schemas.microsoft.com/office/drawing/2014/main" val="2270065311"/>
                        </a:ext>
                      </a:extLst>
                    </a:gridCol>
                    <a:gridCol w="2581944">
                      <a:extLst>
                        <a:ext uri="{9D8B030D-6E8A-4147-A177-3AD203B41FA5}">
                          <a16:colId xmlns:a16="http://schemas.microsoft.com/office/drawing/2014/main" val="1474742120"/>
                        </a:ext>
                      </a:extLst>
                    </a:gridCol>
                    <a:gridCol w="2475825">
                      <a:extLst>
                        <a:ext uri="{9D8B030D-6E8A-4147-A177-3AD203B41FA5}">
                          <a16:colId xmlns:a16="http://schemas.microsoft.com/office/drawing/2014/main" val="680578543"/>
                        </a:ext>
                      </a:extLst>
                    </a:gridCol>
                    <a:gridCol w="2409825">
                      <a:extLst>
                        <a:ext uri="{9D8B030D-6E8A-4147-A177-3AD203B41FA5}">
                          <a16:colId xmlns:a16="http://schemas.microsoft.com/office/drawing/2014/main" val="251495196"/>
                        </a:ext>
                      </a:extLst>
                    </a:gridCol>
                    <a:gridCol w="2611654">
                      <a:extLst>
                        <a:ext uri="{9D8B030D-6E8A-4147-A177-3AD203B41FA5}">
                          <a16:colId xmlns:a16="http://schemas.microsoft.com/office/drawing/2014/main" val="4079785658"/>
                        </a:ext>
                      </a:extLst>
                    </a:gridCol>
                  </a:tblGrid>
                  <a:tr h="802810">
                    <a:tc>
                      <a:txBody>
                        <a:bodyPr/>
                        <a:lstStyle/>
                        <a:p>
                          <a:endParaRPr lang="zh-TW" altLang="en-US" sz="1500" dirty="0"/>
                        </a:p>
                      </a:txBody>
                      <a:tcPr anchor="ctr"/>
                    </a:tc>
                    <a:tc>
                      <a:txBody>
                        <a:bodyPr/>
                        <a:lstStyle/>
                        <a:p>
                          <a:endParaRPr lang="zh-TW"/>
                        </a:p>
                      </a:txBody>
                      <a:tcPr anchor="ctr">
                        <a:blipFill>
                          <a:blip r:embed="rId2"/>
                          <a:stretch>
                            <a:fillRect l="-68632" t="-758" r="-291038" b="-734091"/>
                          </a:stretch>
                        </a:blipFill>
                      </a:tcPr>
                    </a:tc>
                    <a:tc>
                      <a:txBody>
                        <a:bodyPr/>
                        <a:lstStyle/>
                        <a:p>
                          <a:endParaRPr lang="zh-TW"/>
                        </a:p>
                      </a:txBody>
                      <a:tcPr anchor="ctr">
                        <a:blipFill>
                          <a:blip r:embed="rId2"/>
                          <a:stretch>
                            <a:fillRect l="-176108" t="-758" r="-203941" b="-734091"/>
                          </a:stretch>
                        </a:blipFill>
                      </a:tcPr>
                    </a:tc>
                    <a:tc>
                      <a:txBody>
                        <a:bodyPr/>
                        <a:lstStyle/>
                        <a:p>
                          <a:endParaRPr lang="zh-TW"/>
                        </a:p>
                      </a:txBody>
                      <a:tcPr anchor="ctr">
                        <a:blipFill>
                          <a:blip r:embed="rId2"/>
                          <a:stretch>
                            <a:fillRect l="-283797" t="-758" r="-109620" b="-734091"/>
                          </a:stretch>
                        </a:blipFill>
                      </a:tcPr>
                    </a:tc>
                    <a:tc>
                      <a:txBody>
                        <a:bodyPr/>
                        <a:lstStyle/>
                        <a:p>
                          <a:endParaRPr lang="zh-TW"/>
                        </a:p>
                      </a:txBody>
                      <a:tcPr anchor="ctr">
                        <a:blipFill>
                          <a:blip r:embed="rId2"/>
                          <a:stretch>
                            <a:fillRect l="-353380" t="-758" r="-932" b="-734091"/>
                          </a:stretch>
                        </a:blipFill>
                      </a:tcPr>
                    </a:tc>
                    <a:extLst>
                      <a:ext uri="{0D108BD9-81ED-4DB2-BD59-A6C34878D82A}">
                        <a16:rowId xmlns:a16="http://schemas.microsoft.com/office/drawing/2014/main" val="670048332"/>
                      </a:ext>
                    </a:extLst>
                  </a:tr>
                  <a:tr h="732734">
                    <a:tc>
                      <a:txBody>
                        <a:bodyPr/>
                        <a:lstStyle/>
                        <a:p>
                          <a:r>
                            <a:rPr lang="en-US" altLang="zh-TW" sz="2400" dirty="0" smtClean="0"/>
                            <a:t>statistics</a:t>
                          </a:r>
                          <a:endParaRPr lang="zh-TW" altLang="en-US" sz="2400" dirty="0"/>
                        </a:p>
                      </a:txBody>
                      <a:tcPr anchor="ctr"/>
                    </a:tc>
                    <a:tc>
                      <a:txBody>
                        <a:bodyPr/>
                        <a:lstStyle/>
                        <a:p>
                          <a:endParaRPr lang="zh-TW"/>
                        </a:p>
                      </a:txBody>
                      <a:tcPr marL="68580" marR="68580" marT="0" marB="0" anchor="ctr">
                        <a:blipFill>
                          <a:blip r:embed="rId2"/>
                          <a:stretch>
                            <a:fillRect l="-68632" t="-110833" r="-291038" b="-707500"/>
                          </a:stretch>
                        </a:blipFill>
                      </a:tcPr>
                    </a:tc>
                    <a:tc>
                      <a:txBody>
                        <a:bodyPr/>
                        <a:lstStyle/>
                        <a:p>
                          <a:endParaRPr lang="zh-TW"/>
                        </a:p>
                      </a:txBody>
                      <a:tcPr marL="68580" marR="68580" marT="0" marB="0" anchor="ctr">
                        <a:blipFill>
                          <a:blip r:embed="rId2"/>
                          <a:stretch>
                            <a:fillRect l="-176108" t="-110833" r="-203941" b="-707500"/>
                          </a:stretch>
                        </a:blipFill>
                      </a:tcPr>
                    </a:tc>
                    <a:tc>
                      <a:txBody>
                        <a:bodyPr/>
                        <a:lstStyle/>
                        <a:p>
                          <a:endParaRPr lang="zh-TW"/>
                        </a:p>
                      </a:txBody>
                      <a:tcPr marL="68580" marR="68580" marT="0" marB="0" anchor="ctr">
                        <a:blipFill>
                          <a:blip r:embed="rId2"/>
                          <a:stretch>
                            <a:fillRect l="-283797" t="-110833" r="-109620" b="-707500"/>
                          </a:stretch>
                        </a:blipFill>
                      </a:tcPr>
                    </a:tc>
                    <a:tc>
                      <a:txBody>
                        <a:bodyPr/>
                        <a:lstStyle/>
                        <a:p>
                          <a:endParaRPr lang="zh-TW"/>
                        </a:p>
                      </a:txBody>
                      <a:tcPr marL="68580" marR="68580" marT="0" marB="0" anchor="ctr">
                        <a:blipFill>
                          <a:blip r:embed="rId2"/>
                          <a:stretch>
                            <a:fillRect l="-353380" t="-110833" r="-932" b="-707500"/>
                          </a:stretch>
                        </a:blipFill>
                      </a:tcPr>
                    </a:tc>
                    <a:extLst>
                      <a:ext uri="{0D108BD9-81ED-4DB2-BD59-A6C34878D82A}">
                        <a16:rowId xmlns:a16="http://schemas.microsoft.com/office/drawing/2014/main" val="1070030481"/>
                      </a:ext>
                    </a:extLst>
                  </a:tr>
                  <a:tr h="852996">
                    <a:tc>
                      <a:txBody>
                        <a:bodyPr/>
                        <a:lstStyle/>
                        <a:p>
                          <a:r>
                            <a:rPr lang="en-US" altLang="zh-TW" sz="2400" dirty="0" smtClean="0"/>
                            <a:t>efficiency</a:t>
                          </a:r>
                          <a:endParaRPr lang="zh-TW" altLang="en-US" sz="2400" dirty="0"/>
                        </a:p>
                      </a:txBody>
                      <a:tcPr anchor="ctr"/>
                    </a:tc>
                    <a:tc>
                      <a:txBody>
                        <a:bodyPr/>
                        <a:lstStyle/>
                        <a:p>
                          <a:endParaRPr lang="zh-TW"/>
                        </a:p>
                      </a:txBody>
                      <a:tcPr anchor="ctr">
                        <a:blipFill>
                          <a:blip r:embed="rId2"/>
                          <a:stretch>
                            <a:fillRect l="-68632" t="-180714" r="-291038" b="-506429"/>
                          </a:stretch>
                        </a:blipFill>
                      </a:tcPr>
                    </a:tc>
                    <a:tc>
                      <a:txBody>
                        <a:bodyPr/>
                        <a:lstStyle/>
                        <a:p>
                          <a:endParaRPr lang="zh-TW"/>
                        </a:p>
                      </a:txBody>
                      <a:tcPr anchor="ctr">
                        <a:blipFill>
                          <a:blip r:embed="rId2"/>
                          <a:stretch>
                            <a:fillRect l="-176108" t="-180714" r="-203941" b="-506429"/>
                          </a:stretch>
                        </a:blipFill>
                      </a:tcPr>
                    </a:tc>
                    <a:tc>
                      <a:txBody>
                        <a:bodyPr/>
                        <a:lstStyle/>
                        <a:p>
                          <a:endParaRPr lang="zh-TW"/>
                        </a:p>
                      </a:txBody>
                      <a:tcPr anchor="ctr">
                        <a:blipFill>
                          <a:blip r:embed="rId2"/>
                          <a:stretch>
                            <a:fillRect l="-283797" t="-180714" r="-109620" b="-506429"/>
                          </a:stretch>
                        </a:blipFill>
                      </a:tcPr>
                    </a:tc>
                    <a:tc>
                      <a:txBody>
                        <a:bodyPr/>
                        <a:lstStyle/>
                        <a:p>
                          <a:endParaRPr lang="zh-TW"/>
                        </a:p>
                      </a:txBody>
                      <a:tcPr anchor="ctr">
                        <a:blipFill>
                          <a:blip r:embed="rId2"/>
                          <a:stretch>
                            <a:fillRect l="-353380" t="-180714" r="-932" b="-506429"/>
                          </a:stretch>
                        </a:blipFill>
                      </a:tcPr>
                    </a:tc>
                    <a:extLst>
                      <a:ext uri="{0D108BD9-81ED-4DB2-BD59-A6C34878D82A}">
                        <a16:rowId xmlns:a16="http://schemas.microsoft.com/office/drawing/2014/main" val="2282868755"/>
                      </a:ext>
                    </a:extLst>
                  </a:tr>
                  <a:tr h="1299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Branching ratio</a:t>
                          </a:r>
                          <a:r>
                            <a:rPr lang="zh-TW" altLang="en-US" sz="2400" dirty="0" smtClean="0"/>
                            <a:t> </a:t>
                          </a:r>
                          <a:r>
                            <a:rPr lang="en-US" altLang="zh-TW" sz="2400" dirty="0" smtClean="0"/>
                            <a:t>without</a:t>
                          </a:r>
                          <a:r>
                            <a:rPr lang="en-US" altLang="zh-TW" sz="2400" baseline="0" dirty="0" smtClean="0"/>
                            <a:t> error</a:t>
                          </a:r>
                          <a:endParaRPr lang="zh-TW" altLang="en-US" sz="2400" dirty="0" smtClean="0"/>
                        </a:p>
                      </a:txBody>
                      <a:tcPr anchor="ctr"/>
                    </a:tc>
                    <a:tc>
                      <a:txBody>
                        <a:bodyPr/>
                        <a:lstStyle/>
                        <a:p>
                          <a:endParaRPr lang="zh-TW"/>
                        </a:p>
                      </a:txBody>
                      <a:tcPr anchor="ctr">
                        <a:blipFill>
                          <a:blip r:embed="rId2"/>
                          <a:stretch>
                            <a:fillRect l="-68632" t="-184507" r="-291038" b="-232864"/>
                          </a:stretch>
                        </a:blipFill>
                      </a:tcPr>
                    </a:tc>
                    <a:tc>
                      <a:txBody>
                        <a:bodyPr/>
                        <a:lstStyle/>
                        <a:p>
                          <a:endParaRPr lang="zh-TW"/>
                        </a:p>
                      </a:txBody>
                      <a:tcPr anchor="ctr">
                        <a:blipFill>
                          <a:blip r:embed="rId2"/>
                          <a:stretch>
                            <a:fillRect l="-176108" t="-184507" r="-203941" b="-232864"/>
                          </a:stretch>
                        </a:blipFill>
                      </a:tcPr>
                    </a:tc>
                    <a:tc>
                      <a:txBody>
                        <a:bodyPr/>
                        <a:lstStyle/>
                        <a:p>
                          <a:endParaRPr lang="zh-TW"/>
                        </a:p>
                      </a:txBody>
                      <a:tcPr anchor="ctr">
                        <a:blipFill>
                          <a:blip r:embed="rId2"/>
                          <a:stretch>
                            <a:fillRect l="-283797" t="-184507" r="-109620" b="-232864"/>
                          </a:stretch>
                        </a:blipFill>
                      </a:tcPr>
                    </a:tc>
                    <a:tc>
                      <a:txBody>
                        <a:bodyPr/>
                        <a:lstStyle/>
                        <a:p>
                          <a:endParaRPr lang="zh-TW"/>
                        </a:p>
                      </a:txBody>
                      <a:tcPr anchor="ctr">
                        <a:blipFill>
                          <a:blip r:embed="rId2"/>
                          <a:stretch>
                            <a:fillRect l="-353380" t="-184507" r="-932" b="-232864"/>
                          </a:stretch>
                        </a:blipFill>
                      </a:tcPr>
                    </a:tc>
                    <a:extLst>
                      <a:ext uri="{0D108BD9-81ED-4DB2-BD59-A6C34878D82A}">
                        <a16:rowId xmlns:a16="http://schemas.microsoft.com/office/drawing/2014/main" val="3517529424"/>
                      </a:ext>
                    </a:extLst>
                  </a:tr>
                  <a:tr h="973347">
                    <a:tc>
                      <a:txBody>
                        <a:bodyPr/>
                        <a:lstStyle/>
                        <a:p>
                          <a:endParaRPr lang="zh-TW"/>
                        </a:p>
                      </a:txBody>
                      <a:tcPr anchor="ctr">
                        <a:blipFill>
                          <a:blip r:embed="rId2"/>
                          <a:stretch>
                            <a:fillRect l="-345" t="-378750" r="-571724" b="-210000"/>
                          </a:stretch>
                        </a:blipFill>
                      </a:tcPr>
                    </a:tc>
                    <a:tc>
                      <a:txBody>
                        <a:bodyPr/>
                        <a:lstStyle/>
                        <a:p>
                          <a:endParaRPr lang="zh-TW"/>
                        </a:p>
                      </a:txBody>
                      <a:tcPr marL="68580" marR="68580" marT="0" marB="0" anchor="ctr">
                        <a:blipFill>
                          <a:blip r:embed="rId2"/>
                          <a:stretch>
                            <a:fillRect l="-68632" t="-378750" r="-291038" b="-210000"/>
                          </a:stretch>
                        </a:blipFill>
                      </a:tcPr>
                    </a:tc>
                    <a:tc>
                      <a:txBody>
                        <a:bodyPr/>
                        <a:lstStyle/>
                        <a:p>
                          <a:endParaRPr lang="zh-TW"/>
                        </a:p>
                      </a:txBody>
                      <a:tcPr marL="68580" marR="68580" marT="0" marB="0" anchor="ctr">
                        <a:blipFill>
                          <a:blip r:embed="rId2"/>
                          <a:stretch>
                            <a:fillRect l="-176108" t="-378750" r="-203941" b="-210000"/>
                          </a:stretch>
                        </a:blipFill>
                      </a:tcPr>
                    </a:tc>
                    <a:tc>
                      <a:txBody>
                        <a:bodyPr/>
                        <a:lstStyle/>
                        <a:p>
                          <a:endParaRPr lang="zh-TW"/>
                        </a:p>
                      </a:txBody>
                      <a:tcPr marL="68580" marR="68580" marT="0" marB="0" anchor="ctr">
                        <a:blipFill>
                          <a:blip r:embed="rId2"/>
                          <a:stretch>
                            <a:fillRect l="-283797" t="-378750" r="-109620" b="-210000"/>
                          </a:stretch>
                        </a:blipFill>
                      </a:tcPr>
                    </a:tc>
                    <a:tc>
                      <a:txBody>
                        <a:bodyPr/>
                        <a:lstStyle/>
                        <a:p>
                          <a:endParaRPr lang="zh-TW"/>
                        </a:p>
                      </a:txBody>
                      <a:tcPr marL="68580" marR="68580" marT="0" marB="0" anchor="ctr">
                        <a:blipFill>
                          <a:blip r:embed="rId2"/>
                          <a:stretch>
                            <a:fillRect l="-353380" t="-378750" r="-932" b="-210000"/>
                          </a:stretch>
                        </a:blipFill>
                      </a:tcPr>
                    </a:tc>
                    <a:extLst>
                      <a:ext uri="{0D108BD9-81ED-4DB2-BD59-A6C34878D82A}">
                        <a16:rowId xmlns:a16="http://schemas.microsoft.com/office/drawing/2014/main" val="579061399"/>
                      </a:ext>
                    </a:extLst>
                  </a:tr>
                  <a:tr h="973347">
                    <a:tc>
                      <a:txBody>
                        <a:bodyPr/>
                        <a:lstStyle/>
                        <a:p>
                          <a:r>
                            <a:rPr lang="en-US" altLang="zh-TW" sz="2400" dirty="0" smtClean="0"/>
                            <a:t>Branching estimate</a:t>
                          </a:r>
                          <a:endParaRPr lang="zh-TW" altLang="en-US" sz="2400" dirty="0"/>
                        </a:p>
                      </a:txBody>
                      <a:tcPr anchor="ctr"/>
                    </a:tc>
                    <a:tc>
                      <a:txBody>
                        <a:bodyPr/>
                        <a:lstStyle/>
                        <a:p>
                          <a:endParaRPr lang="zh-TW"/>
                        </a:p>
                      </a:txBody>
                      <a:tcPr anchor="ctr">
                        <a:blipFill>
                          <a:blip r:embed="rId2"/>
                          <a:stretch>
                            <a:fillRect l="-68632" t="-478750" r="-291038" b="-110000"/>
                          </a:stretch>
                        </a:blipFill>
                      </a:tcPr>
                    </a:tc>
                    <a:tc>
                      <a:txBody>
                        <a:bodyPr/>
                        <a:lstStyle/>
                        <a:p>
                          <a:endParaRPr lang="zh-TW"/>
                        </a:p>
                      </a:txBody>
                      <a:tcPr anchor="ctr">
                        <a:blipFill>
                          <a:blip r:embed="rId2"/>
                          <a:stretch>
                            <a:fillRect l="-176108" t="-478750" r="-203941" b="-110000"/>
                          </a:stretch>
                        </a:blipFill>
                      </a:tcPr>
                    </a:tc>
                    <a:tc>
                      <a:txBody>
                        <a:bodyPr/>
                        <a:lstStyle/>
                        <a:p>
                          <a:endParaRPr lang="zh-TW"/>
                        </a:p>
                      </a:txBody>
                      <a:tcPr anchor="ctr">
                        <a:blipFill>
                          <a:blip r:embed="rId2"/>
                          <a:stretch>
                            <a:fillRect l="-283797" t="-478750" r="-109620" b="-110000"/>
                          </a:stretch>
                        </a:blipFill>
                      </a:tcPr>
                    </a:tc>
                    <a:tc>
                      <a:txBody>
                        <a:bodyPr/>
                        <a:lstStyle/>
                        <a:p>
                          <a:endParaRPr lang="zh-TW"/>
                        </a:p>
                      </a:txBody>
                      <a:tcPr anchor="ctr">
                        <a:blipFill>
                          <a:blip r:embed="rId2"/>
                          <a:stretch>
                            <a:fillRect l="-353380" t="-478750" r="-932" b="-110000"/>
                          </a:stretch>
                        </a:blipFill>
                      </a:tcPr>
                    </a:tc>
                    <a:extLst>
                      <a:ext uri="{0D108BD9-81ED-4DB2-BD59-A6C34878D82A}">
                        <a16:rowId xmlns:a16="http://schemas.microsoft.com/office/drawing/2014/main" val="2597463433"/>
                      </a:ext>
                    </a:extLst>
                  </a:tr>
                  <a:tr h="1005840">
                    <a:tc>
                      <a:txBody>
                        <a:bodyPr/>
                        <a:lstStyle/>
                        <a:p>
                          <a:endParaRPr lang="zh-TW"/>
                        </a:p>
                      </a:txBody>
                      <a:tcPr anchor="ctr">
                        <a:blipFill>
                          <a:blip r:embed="rId2"/>
                          <a:stretch>
                            <a:fillRect l="-345" t="-561212" r="-571724" b="-6667"/>
                          </a:stretch>
                        </a:blipFill>
                      </a:tcPr>
                    </a:tc>
                    <a:tc>
                      <a:txBody>
                        <a:bodyPr/>
                        <a:lstStyle/>
                        <a:p>
                          <a:endParaRPr lang="zh-TW"/>
                        </a:p>
                      </a:txBody>
                      <a:tcPr marL="68580" marR="68580" marT="0" marB="0" anchor="ctr">
                        <a:blipFill>
                          <a:blip r:embed="rId2"/>
                          <a:stretch>
                            <a:fillRect l="-68632" t="-561212" r="-291038" b="-6667"/>
                          </a:stretch>
                        </a:blipFill>
                      </a:tcPr>
                    </a:tc>
                    <a:tc>
                      <a:txBody>
                        <a:bodyPr/>
                        <a:lstStyle/>
                        <a:p>
                          <a:endParaRPr lang="zh-TW"/>
                        </a:p>
                      </a:txBody>
                      <a:tcPr marL="68580" marR="68580" marT="0" marB="0" anchor="ctr">
                        <a:blipFill>
                          <a:blip r:embed="rId2"/>
                          <a:stretch>
                            <a:fillRect l="-176108" t="-561212" r="-203941" b="-6667"/>
                          </a:stretch>
                        </a:blipFill>
                      </a:tcPr>
                    </a:tc>
                    <a:tc>
                      <a:txBody>
                        <a:bodyPr/>
                        <a:lstStyle/>
                        <a:p>
                          <a:endParaRPr lang="zh-TW"/>
                        </a:p>
                      </a:txBody>
                      <a:tcPr marL="68580" marR="68580" marT="0" marB="0" anchor="ctr">
                        <a:blipFill>
                          <a:blip r:embed="rId2"/>
                          <a:stretch>
                            <a:fillRect l="-283797" t="-561212" r="-109620" b="-6667"/>
                          </a:stretch>
                        </a:blipFill>
                      </a:tcPr>
                    </a:tc>
                    <a:tc>
                      <a:txBody>
                        <a:bodyPr/>
                        <a:lstStyle/>
                        <a:p>
                          <a:endParaRPr lang="zh-TW"/>
                        </a:p>
                      </a:txBody>
                      <a:tcPr marL="68580" marR="68580" marT="0" marB="0" anchor="ctr">
                        <a:blipFill>
                          <a:blip r:embed="rId2"/>
                          <a:stretch>
                            <a:fillRect l="-353380" t="-561212" r="-932" b="-6667"/>
                          </a:stretch>
                        </a:blipFill>
                      </a:tcPr>
                    </a:tc>
                    <a:extLst>
                      <a:ext uri="{0D108BD9-81ED-4DB2-BD59-A6C34878D82A}">
                        <a16:rowId xmlns:a16="http://schemas.microsoft.com/office/drawing/2014/main" val="4083871347"/>
                      </a:ext>
                    </a:extLst>
                  </a:tr>
                </a:tbl>
              </a:graphicData>
            </a:graphic>
          </p:graphicFrame>
        </mc:Fallback>
      </mc:AlternateContent>
    </p:spTree>
    <p:extLst>
      <p:ext uri="{BB962C8B-B14F-4D97-AF65-F5344CB8AC3E}">
        <p14:creationId xmlns:p14="http://schemas.microsoft.com/office/powerpoint/2010/main" val="96086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2113936" y="624110"/>
            <a:ext cx="9390676"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smtClean="0">
                <a:effectLst>
                  <a:outerShdw blurRad="38100" dist="38100" dir="2700000" algn="tl">
                    <a:srgbClr val="000000">
                      <a:alpha val="43137"/>
                    </a:srgbClr>
                  </a:outerShdw>
                </a:effectLst>
              </a:rPr>
              <a:t> </a:t>
            </a:r>
            <a:r>
              <a:rPr lang="en-US" altLang="zh-TW" sz="3200" b="1" dirty="0" smtClean="0">
                <a:effectLst>
                  <a:outerShdw blurRad="38100" dist="38100" dir="2700000" algn="tl">
                    <a:srgbClr val="000000">
                      <a:alpha val="43137"/>
                    </a:srgbClr>
                  </a:outerShdw>
                </a:effectLst>
              </a:rPr>
              <a:t>Comparison between pure two body and three body</a:t>
            </a:r>
            <a:endParaRPr lang="zh-TW" altLang="en-US" sz="32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938731604"/>
                  </p:ext>
                </p:extLst>
              </p:nvPr>
            </p:nvGraphicFramePr>
            <p:xfrm>
              <a:off x="2858607" y="2032408"/>
              <a:ext cx="6959600" cy="2018284"/>
            </p:xfrm>
            <a:graphic>
              <a:graphicData uri="http://schemas.openxmlformats.org/drawingml/2006/table">
                <a:tbl>
                  <a:tblPr firstRow="1" bandRow="1">
                    <a:tableStyleId>{5C22544A-7EE6-4342-B048-85BDC9FD1C3A}</a:tableStyleId>
                  </a:tblPr>
                  <a:tblGrid>
                    <a:gridCol w="3255047">
                      <a:extLst>
                        <a:ext uri="{9D8B030D-6E8A-4147-A177-3AD203B41FA5}">
                          <a16:colId xmlns:a16="http://schemas.microsoft.com/office/drawing/2014/main" val="933796759"/>
                        </a:ext>
                      </a:extLst>
                    </a:gridCol>
                    <a:gridCol w="3704553">
                      <a:extLst>
                        <a:ext uri="{9D8B030D-6E8A-4147-A177-3AD203B41FA5}">
                          <a16:colId xmlns:a16="http://schemas.microsoft.com/office/drawing/2014/main" val="2139045578"/>
                        </a:ext>
                      </a:extLst>
                    </a:gridCol>
                  </a:tblGrid>
                  <a:tr h="370840">
                    <a:tc>
                      <a:txBody>
                        <a:bodyPr/>
                        <a:lstStyle/>
                        <a:p>
                          <a:pPr algn="ctr"/>
                          <a:r>
                            <a:rPr lang="en-US" altLang="zh-TW" sz="1800" dirty="0" smtClean="0"/>
                            <a:t>Pure</a:t>
                          </a:r>
                          <a:r>
                            <a:rPr lang="en-US" altLang="zh-TW" sz="1800" baseline="0" dirty="0" smtClean="0"/>
                            <a:t> t</a:t>
                          </a:r>
                          <a:r>
                            <a:rPr lang="en-US" altLang="zh-TW" sz="1800" dirty="0" smtClean="0"/>
                            <a:t>wo and three body cross section ratio</a:t>
                          </a:r>
                          <a:endParaRPr lang="zh-TW" altLang="en-US" sz="1400" dirty="0"/>
                        </a:p>
                      </a:txBody>
                      <a:tcPr anchor="ctr"/>
                    </a:tc>
                    <a:tc>
                      <a:txBody>
                        <a:bodyPr/>
                        <a:lstStyle/>
                        <a:p>
                          <a:pPr algn="ctr"/>
                          <a:r>
                            <a:rPr lang="en-US" altLang="zh-TW" dirty="0" smtClean="0"/>
                            <a:t>Value</a:t>
                          </a:r>
                          <a:endParaRPr lang="zh-TW" altLang="en-US" dirty="0"/>
                        </a:p>
                      </a:txBody>
                      <a:tcPr anchor="ctr"/>
                    </a:tc>
                    <a:extLst>
                      <a:ext uri="{0D108BD9-81ED-4DB2-BD59-A6C34878D82A}">
                        <a16:rowId xmlns:a16="http://schemas.microsoft.com/office/drawing/2014/main" val="159382260"/>
                      </a:ext>
                    </a:extLst>
                  </a:tr>
                  <a:tr h="370840">
                    <a:tc>
                      <a:txBody>
                        <a:bodyPr/>
                        <a:lstStyle/>
                        <a:p>
                          <a:pPr/>
                          <a14:m>
                            <m:oMathPara xmlns:m="http://schemas.openxmlformats.org/officeDocument/2006/math">
                              <m:oMathParaPr>
                                <m:jc m:val="centerGroup"/>
                              </m:oMathParaPr>
                              <m:oMath xmlns:m="http://schemas.openxmlformats.org/officeDocument/2006/math">
                                <m:f>
                                  <m:fPr>
                                    <m:ctrlPr>
                                      <a:rPr lang="en-US" altLang="zh-TW" sz="1800" i="1" kern="1200" smtClean="0">
                                        <a:solidFill>
                                          <a:schemeClr val="dk1"/>
                                        </a:solidFill>
                                        <a:effectLst/>
                                        <a:latin typeface="Cambria Math" panose="02040503050406030204" pitchFamily="18" charset="0"/>
                                        <a:ea typeface="+mn-ea"/>
                                        <a:cs typeface="+mn-cs"/>
                                      </a:rPr>
                                    </m:ctrlPr>
                                  </m:fPr>
                                  <m:num>
                                    <m:r>
                                      <a:rPr lang="en-US" altLang="zh-TW" sz="1800" i="1" kern="1200" smtClean="0">
                                        <a:solidFill>
                                          <a:schemeClr val="dk1"/>
                                        </a:solidFill>
                                        <a:effectLst/>
                                        <a:latin typeface="Cambria Math" panose="02040503050406030204" pitchFamily="18" charset="0"/>
                                        <a:ea typeface="+mn-ea"/>
                                        <a:cs typeface="+mn-cs"/>
                                      </a:rPr>
                                      <m:t>𝜎</m:t>
                                    </m:r>
                                    <m:d>
                                      <m:dPr>
                                        <m:ctrlPr>
                                          <a:rPr lang="zh-TW" altLang="zh-TW" sz="1800" i="1" kern="1200">
                                            <a:solidFill>
                                              <a:schemeClr val="dk1"/>
                                            </a:solidFill>
                                            <a:effectLst/>
                                            <a:latin typeface="Cambria Math" panose="02040503050406030204" pitchFamily="18" charset="0"/>
                                            <a:ea typeface="+mn-ea"/>
                                            <a:cs typeface="+mn-cs"/>
                                          </a:rPr>
                                        </m:ctrlPr>
                                      </m:dPr>
                                      <m:e>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m:t>
                                            </m:r>
                                          </m:sup>
                                        </m:sSup>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m:t>
                                            </m:r>
                                          </m:sup>
                                        </m:sSup>
                                      </m:e>
                                    </m:d>
                                  </m:num>
                                  <m:den>
                                    <m:r>
                                      <a:rPr lang="en-US" altLang="zh-TW" sz="1800" i="1" kern="1200" smtClean="0">
                                        <a:solidFill>
                                          <a:schemeClr val="dk1"/>
                                        </a:solidFill>
                                        <a:effectLst/>
                                        <a:latin typeface="Cambria Math" panose="02040503050406030204" pitchFamily="18" charset="0"/>
                                        <a:ea typeface="+mn-ea"/>
                                        <a:cs typeface="+mn-cs"/>
                                      </a:rPr>
                                      <m:t>𝜎</m:t>
                                    </m:r>
                                    <m:d>
                                      <m:dPr>
                                        <m:ctrlPr>
                                          <a:rPr lang="zh-TW" altLang="zh-TW" sz="1800" i="1" kern="1200">
                                            <a:solidFill>
                                              <a:schemeClr val="dk1"/>
                                            </a:solidFill>
                                            <a:effectLst/>
                                            <a:latin typeface="Cambria Math" panose="02040503050406030204" pitchFamily="18" charset="0"/>
                                            <a:ea typeface="+mn-ea"/>
                                            <a:cs typeface="+mn-cs"/>
                                          </a:rPr>
                                        </m:ctrlPr>
                                      </m:dPr>
                                      <m:e>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m:t>
                                            </m:r>
                                          </m:sup>
                                        </m:sSup>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m:t>
                                            </m:r>
                                          </m:sup>
                                        </m:sSup>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𝜋</m:t>
                                            </m:r>
                                          </m:e>
                                          <m:sup>
                                            <m:r>
                                              <a:rPr lang="en-US" altLang="zh-TW" sz="1800" i="1" kern="1200">
                                                <a:solidFill>
                                                  <a:schemeClr val="dk1"/>
                                                </a:solidFill>
                                                <a:effectLst/>
                                                <a:latin typeface="Cambria Math" panose="02040503050406030204" pitchFamily="18" charset="0"/>
                                                <a:ea typeface="+mn-ea"/>
                                                <a:cs typeface="+mn-cs"/>
                                              </a:rPr>
                                              <m:t>0</m:t>
                                            </m:r>
                                          </m:sup>
                                        </m:sSup>
                                      </m:e>
                                    </m:d>
                                  </m:den>
                                </m:f>
                              </m:oMath>
                            </m:oMathPara>
                          </a14:m>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d>
                                      <m:dPr>
                                        <m:ctrlPr>
                                          <a:rPr lang="en-US" altLang="zh-TW" i="1" smtClean="0">
                                            <a:latin typeface="Cambria Math" panose="02040503050406030204" pitchFamily="18" charset="0"/>
                                          </a:rPr>
                                        </m:ctrlPr>
                                      </m:dPr>
                                      <m:e>
                                        <m:r>
                                          <a:rPr lang="en-US" altLang="zh-TW" sz="1800" kern="100" smtClean="0">
                                            <a:solidFill>
                                              <a:sysClr val="windowText" lastClr="000000"/>
                                            </a:solidFill>
                                            <a:effectLst/>
                                            <a:latin typeface="Cambria Math" panose="02040503050406030204" pitchFamily="18" charset="0"/>
                                          </a:rPr>
                                          <m:t>660±30</m:t>
                                        </m:r>
                                      </m:e>
                                    </m:d>
                                  </m:num>
                                  <m:den>
                                    <m:d>
                                      <m:dPr>
                                        <m:ctrlPr>
                                          <a:rPr lang="en-US" altLang="zh-TW" i="1" smtClean="0">
                                            <a:latin typeface="Cambria Math" panose="02040503050406030204" pitchFamily="18" charset="0"/>
                                          </a:rPr>
                                        </m:ctrlPr>
                                      </m:dPr>
                                      <m:e>
                                        <m:r>
                                          <a:rPr lang="en-US" altLang="zh-TW" sz="1800" b="0" i="0" kern="100" smtClean="0">
                                            <a:solidFill>
                                              <a:schemeClr val="tx1"/>
                                            </a:solidFill>
                                            <a:effectLst/>
                                            <a:latin typeface="Cambria Math" panose="02040503050406030204" pitchFamily="18" charset="0"/>
                                          </a:rPr>
                                          <m:t>603.43</m:t>
                                        </m:r>
                                        <m:r>
                                          <a:rPr lang="en-US" altLang="zh-TW" sz="1800" kern="100" smtClean="0">
                                            <a:solidFill>
                                              <a:schemeClr val="tx1"/>
                                            </a:solidFill>
                                            <a:effectLst/>
                                            <a:latin typeface="Cambria Math" panose="02040503050406030204" pitchFamily="18" charset="0"/>
                                          </a:rPr>
                                          <m:t>±</m:t>
                                        </m:r>
                                        <m:r>
                                          <a:rPr lang="en-US" altLang="zh-TW" sz="1800" b="0" i="0" kern="100" smtClean="0">
                                            <a:solidFill>
                                              <a:schemeClr val="tx1"/>
                                            </a:solidFill>
                                            <a:effectLst/>
                                            <a:latin typeface="Cambria Math" panose="02040503050406030204" pitchFamily="18" charset="0"/>
                                          </a:rPr>
                                          <m:t>35.69</m:t>
                                        </m:r>
                                      </m:e>
                                    </m:d>
                                  </m:den>
                                </m:f>
                                <m:r>
                                  <a:rPr lang="en-US" altLang="zh-TW" b="0" i="1" smtClean="0">
                                    <a:latin typeface="Cambria Math" panose="02040503050406030204" pitchFamily="18" charset="0"/>
                                  </a:rPr>
                                  <m:t>≅</m:t>
                                </m:r>
                                <m:r>
                                  <a:rPr lang="en-US" altLang="zh-TW" b="0" i="0" smtClean="0">
                                    <a:latin typeface="Cambria Math" panose="02040503050406030204" pitchFamily="18" charset="0"/>
                                  </a:rPr>
                                  <m:t>1.093</m:t>
                                </m:r>
                                <m:r>
                                  <a:rPr lang="en-US" altLang="zh-TW" sz="1800" kern="1200" smtClean="0">
                                    <a:solidFill>
                                      <a:schemeClr val="dk1"/>
                                    </a:solidFill>
                                    <a:effectLst/>
                                    <a:latin typeface="Cambria Math" panose="02040503050406030204" pitchFamily="18" charset="0"/>
                                    <a:ea typeface="+mn-ea"/>
                                    <a:cs typeface="+mn-cs"/>
                                  </a:rPr>
                                  <m:t>±</m:t>
                                </m:r>
                                <m:r>
                                  <a:rPr lang="en-US" altLang="zh-TW" sz="1800" b="0" i="0" kern="1200" smtClean="0">
                                    <a:solidFill>
                                      <a:schemeClr val="dk1"/>
                                    </a:solidFill>
                                    <a:effectLst/>
                                    <a:latin typeface="Cambria Math" panose="02040503050406030204" pitchFamily="18" charset="0"/>
                                    <a:ea typeface="+mn-ea"/>
                                    <a:cs typeface="+mn-cs"/>
                                  </a:rPr>
                                  <m:t>0.082</m:t>
                                </m:r>
                              </m:oMath>
                            </m:oMathPara>
                          </a14:m>
                          <a:endParaRPr lang="zh-TW" altLang="en-US" dirty="0"/>
                        </a:p>
                      </a:txBody>
                      <a:tcPr anchor="ctr"/>
                    </a:tc>
                    <a:extLst>
                      <a:ext uri="{0D108BD9-81ED-4DB2-BD59-A6C34878D82A}">
                        <a16:rowId xmlns:a16="http://schemas.microsoft.com/office/drawing/2014/main" val="165258107"/>
                      </a:ext>
                    </a:extLst>
                  </a:tr>
                  <a:tr h="370840">
                    <a:tc>
                      <a:txBody>
                        <a:bodyPr/>
                        <a:lstStyle/>
                        <a:p>
                          <a:pPr/>
                          <a14:m>
                            <m:oMathPara xmlns:m="http://schemas.openxmlformats.org/officeDocument/2006/math">
                              <m:oMathParaPr>
                                <m:jc m:val="centerGroup"/>
                              </m:oMathParaPr>
                              <m:oMath xmlns:m="http://schemas.openxmlformats.org/officeDocument/2006/math">
                                <m:f>
                                  <m:fPr>
                                    <m:ctrlPr>
                                      <a:rPr lang="en-US" altLang="zh-TW" sz="1800" i="1" kern="1200" smtClean="0">
                                        <a:solidFill>
                                          <a:schemeClr val="dk1"/>
                                        </a:solidFill>
                                        <a:effectLst/>
                                        <a:latin typeface="Cambria Math" panose="02040503050406030204" pitchFamily="18" charset="0"/>
                                        <a:ea typeface="+mn-ea"/>
                                        <a:cs typeface="+mn-cs"/>
                                      </a:rPr>
                                    </m:ctrlPr>
                                  </m:fPr>
                                  <m:num>
                                    <m:r>
                                      <a:rPr lang="en-US" altLang="zh-TW" sz="1800" i="1" kern="1200" smtClean="0">
                                        <a:solidFill>
                                          <a:schemeClr val="dk1"/>
                                        </a:solidFill>
                                        <a:effectLst/>
                                        <a:latin typeface="Cambria Math" panose="02040503050406030204" pitchFamily="18" charset="0"/>
                                        <a:ea typeface="+mn-ea"/>
                                        <a:cs typeface="+mn-cs"/>
                                      </a:rPr>
                                      <m:t>𝜎</m:t>
                                    </m:r>
                                    <m:d>
                                      <m:dPr>
                                        <m:ctrlPr>
                                          <a:rPr lang="zh-TW" altLang="zh-TW" sz="1800" i="1" kern="1200">
                                            <a:solidFill>
                                              <a:schemeClr val="dk1"/>
                                            </a:solidFill>
                                            <a:effectLst/>
                                            <a:latin typeface="Cambria Math" panose="02040503050406030204" pitchFamily="18" charset="0"/>
                                            <a:ea typeface="+mn-ea"/>
                                            <a:cs typeface="+mn-cs"/>
                                          </a:rPr>
                                        </m:ctrlPr>
                                      </m:dPr>
                                      <m:e>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m:t>
                                            </m:r>
                                          </m:sup>
                                        </m:sSup>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m:t>
                                            </m:r>
                                          </m:sup>
                                        </m:sSup>
                                      </m:e>
                                    </m:d>
                                  </m:num>
                                  <m:den>
                                    <m:r>
                                      <a:rPr lang="en-US" altLang="zh-TW" sz="1800" i="1" kern="1200" smtClean="0">
                                        <a:solidFill>
                                          <a:schemeClr val="dk1"/>
                                        </a:solidFill>
                                        <a:effectLst/>
                                        <a:latin typeface="Cambria Math" panose="02040503050406030204" pitchFamily="18" charset="0"/>
                                        <a:ea typeface="+mn-ea"/>
                                        <a:cs typeface="+mn-cs"/>
                                      </a:rPr>
                                      <m:t>𝜎</m:t>
                                    </m:r>
                                    <m:sSub>
                                      <m:sSubPr>
                                        <m:ctrlPr>
                                          <a:rPr lang="zh-TW" altLang="zh-TW" sz="1800" i="1" kern="1200">
                                            <a:solidFill>
                                              <a:schemeClr val="dk1"/>
                                            </a:solidFill>
                                            <a:effectLst/>
                                            <a:latin typeface="Cambria Math" panose="02040503050406030204" pitchFamily="18" charset="0"/>
                                            <a:ea typeface="+mn-ea"/>
                                            <a:cs typeface="+mn-cs"/>
                                          </a:rPr>
                                        </m:ctrlPr>
                                      </m:sSubPr>
                                      <m:e>
                                        <m:d>
                                          <m:dPr>
                                            <m:ctrlPr>
                                              <a:rPr lang="zh-TW" altLang="zh-TW" sz="1800" i="1" kern="1200">
                                                <a:solidFill>
                                                  <a:schemeClr val="dk1"/>
                                                </a:solidFill>
                                                <a:effectLst/>
                                                <a:latin typeface="Cambria Math" panose="02040503050406030204" pitchFamily="18" charset="0"/>
                                                <a:ea typeface="+mn-ea"/>
                                                <a:cs typeface="+mn-cs"/>
                                              </a:rPr>
                                            </m:ctrlPr>
                                          </m:dPr>
                                          <m:e>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m:t>
                                                </m:r>
                                              </m:sup>
                                            </m:sSup>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𝐷</m:t>
                                                </m:r>
                                              </m:e>
                                              <m:sup>
                                                <m:r>
                                                  <a:rPr lang="en-US" altLang="zh-TW" sz="1800" i="1" kern="1200">
                                                    <a:solidFill>
                                                      <a:schemeClr val="dk1"/>
                                                    </a:solidFill>
                                                    <a:effectLst/>
                                                    <a:latin typeface="Cambria Math" panose="02040503050406030204" pitchFamily="18" charset="0"/>
                                                    <a:ea typeface="+mn-ea"/>
                                                    <a:cs typeface="+mn-cs"/>
                                                  </a:rPr>
                                                  <m:t>0</m:t>
                                                </m:r>
                                              </m:sup>
                                            </m:sSup>
                                            <m:sSup>
                                              <m:sSupPr>
                                                <m:ctrlPr>
                                                  <a:rPr lang="zh-TW" altLang="zh-TW" sz="1800" i="1" kern="1200">
                                                    <a:solidFill>
                                                      <a:schemeClr val="dk1"/>
                                                    </a:solidFill>
                                                    <a:effectLst/>
                                                    <a:latin typeface="Cambria Math" panose="02040503050406030204" pitchFamily="18" charset="0"/>
                                                    <a:ea typeface="+mn-ea"/>
                                                    <a:cs typeface="+mn-cs"/>
                                                  </a:rPr>
                                                </m:ctrlPr>
                                              </m:sSupPr>
                                              <m:e>
                                                <m:r>
                                                  <a:rPr lang="en-US" altLang="zh-TW" sz="1800" i="1" kern="1200">
                                                    <a:solidFill>
                                                      <a:schemeClr val="dk1"/>
                                                    </a:solidFill>
                                                    <a:effectLst/>
                                                    <a:latin typeface="Cambria Math" panose="02040503050406030204" pitchFamily="18" charset="0"/>
                                                    <a:ea typeface="+mn-ea"/>
                                                    <a:cs typeface="+mn-cs"/>
                                                  </a:rPr>
                                                  <m:t>𝜋</m:t>
                                                </m:r>
                                              </m:e>
                                              <m:sup>
                                                <m:r>
                                                  <a:rPr lang="en-US" altLang="zh-TW" sz="1800" i="1" kern="1200">
                                                    <a:solidFill>
                                                      <a:schemeClr val="dk1"/>
                                                    </a:solidFill>
                                                    <a:effectLst/>
                                                    <a:latin typeface="Cambria Math" panose="02040503050406030204" pitchFamily="18" charset="0"/>
                                                    <a:ea typeface="+mn-ea"/>
                                                    <a:cs typeface="+mn-cs"/>
                                                  </a:rPr>
                                                  <m:t>+</m:t>
                                                </m:r>
                                              </m:sup>
                                            </m:sSup>
                                          </m:e>
                                        </m:d>
                                      </m:e>
                                      <m:sub>
                                        <m:r>
                                          <a:rPr lang="en-US" altLang="zh-TW" sz="1800" i="1" kern="1200">
                                            <a:solidFill>
                                              <a:schemeClr val="dk1"/>
                                            </a:solidFill>
                                            <a:effectLst/>
                                            <a:latin typeface="Cambria Math" panose="02040503050406030204" pitchFamily="18" charset="0"/>
                                            <a:ea typeface="+mn-ea"/>
                                            <a:cs typeface="+mn-cs"/>
                                          </a:rPr>
                                          <m:t>.</m:t>
                                        </m:r>
                                        <m:r>
                                          <a:rPr lang="en-US" altLang="zh-TW" sz="1800" i="1" kern="1200">
                                            <a:solidFill>
                                              <a:schemeClr val="dk1"/>
                                            </a:solidFill>
                                            <a:effectLst/>
                                            <a:latin typeface="Cambria Math" panose="02040503050406030204" pitchFamily="18" charset="0"/>
                                            <a:ea typeface="+mn-ea"/>
                                            <a:cs typeface="+mn-cs"/>
                                          </a:rPr>
                                          <m:t>𝑐𝑐</m:t>
                                        </m:r>
                                      </m:sub>
                                    </m:sSub>
                                  </m:den>
                                </m:f>
                              </m:oMath>
                            </m:oMathPara>
                          </a14:m>
                          <a:endParaRPr lang="zh-TW"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d>
                                      <m:dPr>
                                        <m:ctrlPr>
                                          <a:rPr lang="en-US" altLang="zh-TW" i="1" smtClean="0">
                                            <a:latin typeface="Cambria Math" panose="02040503050406030204" pitchFamily="18" charset="0"/>
                                          </a:rPr>
                                        </m:ctrlPr>
                                      </m:dPr>
                                      <m:e>
                                        <m:r>
                                          <a:rPr lang="en-US" altLang="zh-TW" sz="1800" kern="100" smtClean="0">
                                            <a:solidFill>
                                              <a:sysClr val="windowText" lastClr="000000"/>
                                            </a:solidFill>
                                            <a:effectLst/>
                                            <a:latin typeface="Cambria Math" panose="02040503050406030204" pitchFamily="18" charset="0"/>
                                          </a:rPr>
                                          <m:t>750±40</m:t>
                                        </m:r>
                                      </m:e>
                                    </m:d>
                                  </m:num>
                                  <m:den>
                                    <m:d>
                                      <m:dPr>
                                        <m:ctrlPr>
                                          <a:rPr lang="en-US" altLang="zh-TW" i="1" smtClean="0">
                                            <a:latin typeface="Cambria Math" panose="02040503050406030204" pitchFamily="18" charset="0"/>
                                          </a:rPr>
                                        </m:ctrlPr>
                                      </m:dPr>
                                      <m:e>
                                        <m:r>
                                          <a:rPr lang="en-US" altLang="zh-TW" sz="1800" kern="100" smtClean="0">
                                            <a:solidFill>
                                              <a:schemeClr val="tx1"/>
                                            </a:solidFill>
                                            <a:effectLst/>
                                            <a:latin typeface="Cambria Math" panose="02040503050406030204" pitchFamily="18" charset="0"/>
                                          </a:rPr>
                                          <m:t>997.27±131.41</m:t>
                                        </m:r>
                                      </m:e>
                                    </m:d>
                                  </m:den>
                                </m:f>
                                <m:r>
                                  <a:rPr lang="en-US" altLang="zh-TW" b="0" i="1" smtClean="0">
                                    <a:latin typeface="Cambria Math" panose="02040503050406030204" pitchFamily="18" charset="0"/>
                                  </a:rPr>
                                  <m:t>≅0.752±0.036</m:t>
                                </m:r>
                              </m:oMath>
                            </m:oMathPara>
                          </a14:m>
                          <a:endParaRPr lang="zh-TW" altLang="en-US" dirty="0"/>
                        </a:p>
                      </a:txBody>
                      <a:tcPr anchor="ctr"/>
                    </a:tc>
                    <a:extLst>
                      <a:ext uri="{0D108BD9-81ED-4DB2-BD59-A6C34878D82A}">
                        <a16:rowId xmlns:a16="http://schemas.microsoft.com/office/drawing/2014/main" val="3453093561"/>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938731604"/>
                  </p:ext>
                </p:extLst>
              </p:nvPr>
            </p:nvGraphicFramePr>
            <p:xfrm>
              <a:off x="2858607" y="2032408"/>
              <a:ext cx="6959600" cy="2018284"/>
            </p:xfrm>
            <a:graphic>
              <a:graphicData uri="http://schemas.openxmlformats.org/drawingml/2006/table">
                <a:tbl>
                  <a:tblPr firstRow="1" bandRow="1">
                    <a:tableStyleId>{5C22544A-7EE6-4342-B048-85BDC9FD1C3A}</a:tableStyleId>
                  </a:tblPr>
                  <a:tblGrid>
                    <a:gridCol w="3255047">
                      <a:extLst>
                        <a:ext uri="{9D8B030D-6E8A-4147-A177-3AD203B41FA5}">
                          <a16:colId xmlns:a16="http://schemas.microsoft.com/office/drawing/2014/main" val="933796759"/>
                        </a:ext>
                      </a:extLst>
                    </a:gridCol>
                    <a:gridCol w="3704553">
                      <a:extLst>
                        <a:ext uri="{9D8B030D-6E8A-4147-A177-3AD203B41FA5}">
                          <a16:colId xmlns:a16="http://schemas.microsoft.com/office/drawing/2014/main" val="2139045578"/>
                        </a:ext>
                      </a:extLst>
                    </a:gridCol>
                  </a:tblGrid>
                  <a:tr h="640080">
                    <a:tc>
                      <a:txBody>
                        <a:bodyPr/>
                        <a:lstStyle/>
                        <a:p>
                          <a:pPr algn="ctr"/>
                          <a:r>
                            <a:rPr lang="en-US" altLang="zh-TW" sz="1800" dirty="0" smtClean="0"/>
                            <a:t>Pure</a:t>
                          </a:r>
                          <a:r>
                            <a:rPr lang="en-US" altLang="zh-TW" sz="1800" baseline="0" dirty="0" smtClean="0"/>
                            <a:t> t</a:t>
                          </a:r>
                          <a:r>
                            <a:rPr lang="en-US" altLang="zh-TW" sz="1800" dirty="0" smtClean="0"/>
                            <a:t>wo and three body cross section ratio</a:t>
                          </a:r>
                          <a:endParaRPr lang="zh-TW" altLang="en-US" sz="1400" dirty="0"/>
                        </a:p>
                      </a:txBody>
                      <a:tcPr anchor="ctr"/>
                    </a:tc>
                    <a:tc>
                      <a:txBody>
                        <a:bodyPr/>
                        <a:lstStyle/>
                        <a:p>
                          <a:pPr algn="ctr"/>
                          <a:r>
                            <a:rPr lang="en-US" altLang="zh-TW" dirty="0" smtClean="0"/>
                            <a:t>Value</a:t>
                          </a:r>
                          <a:endParaRPr lang="zh-TW" altLang="en-US" dirty="0"/>
                        </a:p>
                      </a:txBody>
                      <a:tcPr anchor="ctr"/>
                    </a:tc>
                    <a:extLst>
                      <a:ext uri="{0D108BD9-81ED-4DB2-BD59-A6C34878D82A}">
                        <a16:rowId xmlns:a16="http://schemas.microsoft.com/office/drawing/2014/main" val="159382260"/>
                      </a:ext>
                    </a:extLst>
                  </a:tr>
                  <a:tr h="671957">
                    <a:tc>
                      <a:txBody>
                        <a:bodyPr/>
                        <a:lstStyle/>
                        <a:p>
                          <a:endParaRPr lang="zh-TW"/>
                        </a:p>
                      </a:txBody>
                      <a:tcPr anchor="ctr">
                        <a:blipFill>
                          <a:blip r:embed="rId2"/>
                          <a:stretch>
                            <a:fillRect l="-187" t="-99099" r="-114393" b="-106306"/>
                          </a:stretch>
                        </a:blipFill>
                      </a:tcPr>
                    </a:tc>
                    <a:tc>
                      <a:txBody>
                        <a:bodyPr/>
                        <a:lstStyle/>
                        <a:p>
                          <a:endParaRPr lang="zh-TW"/>
                        </a:p>
                      </a:txBody>
                      <a:tcPr anchor="ctr">
                        <a:blipFill>
                          <a:blip r:embed="rId2"/>
                          <a:stretch>
                            <a:fillRect l="-88158" t="-99099" r="-658" b="-106306"/>
                          </a:stretch>
                        </a:blipFill>
                      </a:tcPr>
                    </a:tc>
                    <a:extLst>
                      <a:ext uri="{0D108BD9-81ED-4DB2-BD59-A6C34878D82A}">
                        <a16:rowId xmlns:a16="http://schemas.microsoft.com/office/drawing/2014/main" val="165258107"/>
                      </a:ext>
                    </a:extLst>
                  </a:tr>
                  <a:tr h="706247">
                    <a:tc>
                      <a:txBody>
                        <a:bodyPr/>
                        <a:lstStyle/>
                        <a:p>
                          <a:endParaRPr lang="zh-TW"/>
                        </a:p>
                      </a:txBody>
                      <a:tcPr anchor="ctr">
                        <a:blipFill>
                          <a:blip r:embed="rId2"/>
                          <a:stretch>
                            <a:fillRect l="-187" t="-190517" r="-114393" b="-1724"/>
                          </a:stretch>
                        </a:blipFill>
                      </a:tcPr>
                    </a:tc>
                    <a:tc>
                      <a:txBody>
                        <a:bodyPr/>
                        <a:lstStyle/>
                        <a:p>
                          <a:endParaRPr lang="zh-TW"/>
                        </a:p>
                      </a:txBody>
                      <a:tcPr anchor="ctr">
                        <a:blipFill>
                          <a:blip r:embed="rId2"/>
                          <a:stretch>
                            <a:fillRect l="-88158" t="-190517" r="-658" b="-1724"/>
                          </a:stretch>
                        </a:blipFill>
                      </a:tcPr>
                    </a:tc>
                    <a:extLst>
                      <a:ext uri="{0D108BD9-81ED-4DB2-BD59-A6C34878D82A}">
                        <a16:rowId xmlns:a16="http://schemas.microsoft.com/office/drawing/2014/main" val="3453093561"/>
                      </a:ext>
                    </a:extLst>
                  </a:tr>
                </a:tbl>
              </a:graphicData>
            </a:graphic>
          </p:graphicFrame>
        </mc:Fallback>
      </mc:AlternateContent>
      <mc:AlternateContent xmlns:mc="http://schemas.openxmlformats.org/markup-compatibility/2006" xmlns:a14="http://schemas.microsoft.com/office/drawing/2010/main">
        <mc:Choice Requires="a14">
          <p:sp>
            <p:nvSpPr>
              <p:cNvPr id="6" name="內容版面配置區 4"/>
              <p:cNvSpPr txBox="1">
                <a:spLocks/>
              </p:cNvSpPr>
              <p:nvPr/>
            </p:nvSpPr>
            <p:spPr>
              <a:xfrm>
                <a:off x="1080607" y="4372182"/>
                <a:ext cx="10515600" cy="1688734"/>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zh-TW" sz="2800" dirty="0" err="1" smtClean="0"/>
                  <a:t>K.Odagiri</a:t>
                </a:r>
                <a:r>
                  <a:rPr lang="en-US" altLang="zh-TW" sz="2800" dirty="0" smtClean="0"/>
                  <a:t> simulation :</a:t>
                </a:r>
              </a:p>
              <a:p>
                <a:pPr marL="363538" indent="0">
                  <a:buNone/>
                </a:pPr>
                <a:r>
                  <a:rPr lang="en-US" altLang="zh-TW" sz="2800" dirty="0"/>
                  <a:t>Herwig</a:t>
                </a:r>
                <a:r>
                  <a:rPr lang="zh-TW" altLang="en-US" sz="2800" dirty="0"/>
                  <a:t>：</a:t>
                </a:r>
                <a14:m>
                  <m:oMath xmlns:m="http://schemas.openxmlformats.org/officeDocument/2006/math">
                    <m:f>
                      <m:fPr>
                        <m:type m:val="lin"/>
                        <m:ctrlPr>
                          <a:rPr lang="zh-TW" altLang="en-US" sz="2800" i="1">
                            <a:latin typeface="Cambria Math" panose="02040503050406030204" pitchFamily="18" charset="0"/>
                          </a:rPr>
                        </m:ctrlPr>
                      </m:fPr>
                      <m:num>
                        <m:r>
                          <a:rPr lang="en-US" altLang="zh-TW" sz="2800" i="1">
                            <a:latin typeface="Cambria Math" panose="02040503050406030204" pitchFamily="18" charset="0"/>
                          </a:rPr>
                          <m:t>𝑛</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2 </m:t>
                            </m:r>
                            <m:r>
                              <a:rPr lang="en-US" altLang="zh-TW" sz="2800" i="1">
                                <a:latin typeface="Cambria Math" panose="02040503050406030204" pitchFamily="18" charset="0"/>
                              </a:rPr>
                              <m:t>h𝑎𝑑𝑟𝑜𝑛𝑠</m:t>
                            </m:r>
                          </m:e>
                        </m:d>
                      </m:num>
                      <m:den>
                        <m:r>
                          <a:rPr lang="en-US" altLang="zh-TW" sz="2800" i="1">
                            <a:latin typeface="Cambria Math" panose="02040503050406030204" pitchFamily="18" charset="0"/>
                          </a:rPr>
                          <m:t>𝑛</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3 </m:t>
                            </m:r>
                            <m:r>
                              <a:rPr lang="en-US" altLang="zh-TW" sz="2800" i="1">
                                <a:latin typeface="Cambria Math" panose="02040503050406030204" pitchFamily="18" charset="0"/>
                              </a:rPr>
                              <m:t>h𝑎𝑑𝑟𝑜𝑛𝑠</m:t>
                            </m:r>
                          </m:e>
                        </m:d>
                        <m:r>
                          <a:rPr lang="en-US" altLang="zh-TW" sz="2800" i="1">
                            <a:latin typeface="Cambria Math" panose="02040503050406030204" pitchFamily="18" charset="0"/>
                          </a:rPr>
                          <m:t>=</m:t>
                        </m:r>
                        <m:f>
                          <m:fPr>
                            <m:type m:val="lin"/>
                            <m:ctrlPr>
                              <a:rPr lang="en-US" altLang="zh-TW" sz="2800" i="1">
                                <a:latin typeface="Cambria Math" panose="02040503050406030204" pitchFamily="18" charset="0"/>
                              </a:rPr>
                            </m:ctrlPr>
                          </m:fPr>
                          <m:num>
                            <m:d>
                              <m:dPr>
                                <m:ctrlPr>
                                  <a:rPr lang="en-US" altLang="zh-TW" sz="2800" i="1">
                                    <a:latin typeface="Cambria Math" panose="02040503050406030204" pitchFamily="18" charset="0"/>
                                  </a:rPr>
                                </m:ctrlPr>
                              </m:dPr>
                              <m:e>
                                <m:r>
                                  <a:rPr lang="en-US" altLang="zh-TW" sz="2800" i="1">
                                    <a:latin typeface="Cambria Math" panose="02040503050406030204" pitchFamily="18" charset="0"/>
                                  </a:rPr>
                                  <m:t>313±17.69</m:t>
                                </m:r>
                              </m:e>
                            </m:d>
                          </m:num>
                          <m:den>
                            <m:d>
                              <m:dPr>
                                <m:ctrlPr>
                                  <a:rPr lang="en-US" altLang="zh-TW" sz="2800" i="1">
                                    <a:latin typeface="Cambria Math" panose="02040503050406030204" pitchFamily="18" charset="0"/>
                                  </a:rPr>
                                </m:ctrlPr>
                              </m:dPr>
                              <m:e>
                                <m:r>
                                  <a:rPr lang="en-US" altLang="zh-TW" sz="2800" i="1">
                                    <a:latin typeface="Cambria Math" panose="02040503050406030204" pitchFamily="18" charset="0"/>
                                  </a:rPr>
                                  <m:t>359±18.95</m:t>
                                </m:r>
                              </m:e>
                            </m:d>
                          </m:den>
                        </m:f>
                        <m:r>
                          <a:rPr lang="en-US" altLang="zh-TW" sz="2800" i="1">
                            <a:latin typeface="Cambria Math" panose="02040503050406030204" pitchFamily="18" charset="0"/>
                          </a:rPr>
                          <m:t>=</m:t>
                        </m:r>
                      </m:den>
                    </m:f>
                    <m:r>
                      <a:rPr lang="en-US" altLang="zh-TW" sz="2800" i="1">
                        <a:latin typeface="Cambria Math" panose="02040503050406030204" pitchFamily="18" charset="0"/>
                      </a:rPr>
                      <m:t>0.872±0.067</m:t>
                    </m:r>
                  </m:oMath>
                </a14:m>
                <a:endParaRPr lang="en-US" altLang="zh-TW" sz="2800" dirty="0"/>
              </a:p>
              <a:p>
                <a:pPr marL="363538" indent="0">
                  <a:buNone/>
                </a:pPr>
                <a:r>
                  <a:rPr lang="en-US" altLang="zh-TW" sz="2800" dirty="0"/>
                  <a:t>Pythia  </a:t>
                </a:r>
                <a:r>
                  <a:rPr lang="zh-TW" altLang="en-US" sz="2800" dirty="0"/>
                  <a:t>：</a:t>
                </a:r>
                <a14:m>
                  <m:oMath xmlns:m="http://schemas.openxmlformats.org/officeDocument/2006/math">
                    <m:f>
                      <m:fPr>
                        <m:type m:val="lin"/>
                        <m:ctrlPr>
                          <a:rPr lang="zh-TW" altLang="en-US" sz="2800" i="1">
                            <a:latin typeface="Cambria Math" panose="02040503050406030204" pitchFamily="18" charset="0"/>
                          </a:rPr>
                        </m:ctrlPr>
                      </m:fPr>
                      <m:num>
                        <m:r>
                          <a:rPr lang="en-US" altLang="zh-TW" sz="2800" i="1">
                            <a:latin typeface="Cambria Math" panose="02040503050406030204" pitchFamily="18" charset="0"/>
                          </a:rPr>
                          <m:t>𝑛</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2 </m:t>
                            </m:r>
                            <m:r>
                              <a:rPr lang="en-US" altLang="zh-TW" sz="2800" i="1">
                                <a:latin typeface="Cambria Math" panose="02040503050406030204" pitchFamily="18" charset="0"/>
                              </a:rPr>
                              <m:t>h𝑎𝑑𝑟𝑜𝑛𝑠</m:t>
                            </m:r>
                          </m:e>
                        </m:d>
                      </m:num>
                      <m:den>
                        <m:r>
                          <a:rPr lang="en-US" altLang="zh-TW" sz="2800" i="1">
                            <a:latin typeface="Cambria Math" panose="02040503050406030204" pitchFamily="18" charset="0"/>
                          </a:rPr>
                          <m:t>𝑛</m:t>
                        </m:r>
                        <m:d>
                          <m:dPr>
                            <m:ctrlPr>
                              <a:rPr lang="en-US" altLang="zh-TW" sz="2800" i="1">
                                <a:latin typeface="Cambria Math" panose="02040503050406030204" pitchFamily="18" charset="0"/>
                              </a:rPr>
                            </m:ctrlPr>
                          </m:dPr>
                          <m:e>
                            <m:r>
                              <a:rPr lang="en-US" altLang="zh-TW" sz="2800" i="1">
                                <a:latin typeface="Cambria Math" panose="02040503050406030204" pitchFamily="18" charset="0"/>
                              </a:rPr>
                              <m:t>3 </m:t>
                            </m:r>
                            <m:r>
                              <a:rPr lang="en-US" altLang="zh-TW" sz="2800" i="1">
                                <a:latin typeface="Cambria Math" panose="02040503050406030204" pitchFamily="18" charset="0"/>
                              </a:rPr>
                              <m:t>h𝑎𝑑𝑟𝑜𝑛𝑠</m:t>
                            </m:r>
                          </m:e>
                        </m:d>
                        <m:r>
                          <a:rPr lang="en-US" altLang="zh-TW" sz="2800" i="1">
                            <a:latin typeface="Cambria Math" panose="02040503050406030204" pitchFamily="18" charset="0"/>
                          </a:rPr>
                          <m:t>=</m:t>
                        </m:r>
                        <m:f>
                          <m:fPr>
                            <m:type m:val="lin"/>
                            <m:ctrlPr>
                              <a:rPr lang="en-US" altLang="zh-TW" sz="2800" i="1">
                                <a:latin typeface="Cambria Math" panose="02040503050406030204" pitchFamily="18" charset="0"/>
                              </a:rPr>
                            </m:ctrlPr>
                          </m:fPr>
                          <m:num>
                            <m:d>
                              <m:dPr>
                                <m:ctrlPr>
                                  <a:rPr lang="en-US" altLang="zh-TW" sz="2800" i="1">
                                    <a:latin typeface="Cambria Math" panose="02040503050406030204" pitchFamily="18" charset="0"/>
                                  </a:rPr>
                                </m:ctrlPr>
                              </m:dPr>
                              <m:e>
                                <m:r>
                                  <a:rPr lang="en-US" altLang="zh-TW" sz="2800" i="1">
                                    <a:latin typeface="Cambria Math" panose="02040503050406030204" pitchFamily="18" charset="0"/>
                                  </a:rPr>
                                  <m:t>269±16.40</m:t>
                                </m:r>
                              </m:e>
                            </m:d>
                          </m:num>
                          <m:den>
                            <m:d>
                              <m:dPr>
                                <m:ctrlPr>
                                  <a:rPr lang="en-US" altLang="zh-TW" sz="2800" i="1">
                                    <a:latin typeface="Cambria Math" panose="02040503050406030204" pitchFamily="18" charset="0"/>
                                  </a:rPr>
                                </m:ctrlPr>
                              </m:dPr>
                              <m:e>
                                <m:r>
                                  <a:rPr lang="en-US" altLang="zh-TW" sz="2800" i="1">
                                    <a:latin typeface="Cambria Math" panose="02040503050406030204" pitchFamily="18" charset="0"/>
                                  </a:rPr>
                                  <m:t>1293±35.96</m:t>
                                </m:r>
                              </m:e>
                            </m:d>
                          </m:den>
                        </m:f>
                        <m:r>
                          <a:rPr lang="en-US" altLang="zh-TW" sz="2800" i="1">
                            <a:latin typeface="Cambria Math" panose="02040503050406030204" pitchFamily="18" charset="0"/>
                          </a:rPr>
                          <m:t>=</m:t>
                        </m:r>
                      </m:den>
                    </m:f>
                    <m:r>
                      <a:rPr lang="en-US" altLang="zh-TW" sz="2800" i="1">
                        <a:latin typeface="Cambria Math" panose="02040503050406030204" pitchFamily="18" charset="0"/>
                      </a:rPr>
                      <m:t>0.208±0.014</m:t>
                    </m:r>
                  </m:oMath>
                </a14:m>
                <a:endParaRPr lang="en-US" altLang="zh-TW" sz="2800" dirty="0" smtClean="0"/>
              </a:p>
              <a:p>
                <a:r>
                  <a:rPr lang="en-US" altLang="zh-TW" sz="2800" dirty="0" smtClean="0"/>
                  <a:t>From table we learn our result are similar  with </a:t>
                </a:r>
                <a:r>
                  <a:rPr lang="en-US" altLang="zh-TW" sz="2800" dirty="0"/>
                  <a:t>Cluster model(Herwig)</a:t>
                </a:r>
                <a:endParaRPr lang="zh-TW" altLang="en-US" sz="2800" dirty="0"/>
              </a:p>
            </p:txBody>
          </p:sp>
        </mc:Choice>
        <mc:Fallback xmlns="">
          <p:sp>
            <p:nvSpPr>
              <p:cNvPr id="6" name="內容版面配置區 4"/>
              <p:cNvSpPr txBox="1">
                <a:spLocks noRot="1" noChangeAspect="1" noMove="1" noResize="1" noEditPoints="1" noAdjustHandles="1" noChangeArrowheads="1" noChangeShapeType="1" noTextEdit="1"/>
              </p:cNvSpPr>
              <p:nvPr/>
            </p:nvSpPr>
            <p:spPr>
              <a:xfrm>
                <a:off x="1080607" y="4372182"/>
                <a:ext cx="10515600" cy="1688734"/>
              </a:xfrm>
              <a:prstGeom prst="rect">
                <a:avLst/>
              </a:prstGeom>
              <a:blipFill>
                <a:blip r:embed="rId3"/>
                <a:stretch>
                  <a:fillRect l="-522" t="-9025" b="-685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3DF4B1FC-4239-425F-9CFB-D9D7D48FC1CA}" type="slidenum">
              <a:rPr lang="zh-TW" altLang="en-US" smtClean="0"/>
              <a:t>19</a:t>
            </a:fld>
            <a:endParaRPr lang="zh-TW" altLang="en-US"/>
          </a:p>
        </p:txBody>
      </p:sp>
    </p:spTree>
    <p:extLst>
      <p:ext uri="{BB962C8B-B14F-4D97-AF65-F5344CB8AC3E}">
        <p14:creationId xmlns:p14="http://schemas.microsoft.com/office/powerpoint/2010/main" val="3216615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Outline</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pPr>
              <a:buFont typeface="Wingdings" panose="05000000000000000000" pitchFamily="2" charset="2"/>
              <a:buChar char="u"/>
            </a:pPr>
            <a:r>
              <a:rPr lang="en-US" altLang="zh-TW" dirty="0" smtClean="0"/>
              <a:t>Motivation</a:t>
            </a:r>
          </a:p>
          <a:p>
            <a:pPr>
              <a:buFont typeface="Wingdings" panose="05000000000000000000" pitchFamily="2" charset="2"/>
              <a:buChar char="u"/>
            </a:pPr>
            <a:r>
              <a:rPr lang="en-US" altLang="zh-TW" dirty="0" smtClean="0"/>
              <a:t>Belle analysis and Monte Carlo result</a:t>
            </a:r>
          </a:p>
          <a:p>
            <a:pPr>
              <a:buFont typeface="Wingdings" panose="05000000000000000000" pitchFamily="2" charset="2"/>
              <a:buChar char="u"/>
            </a:pPr>
            <a:r>
              <a:rPr lang="en-US" altLang="zh-TW" dirty="0" smtClean="0"/>
              <a:t>Cross section analysis</a:t>
            </a:r>
          </a:p>
          <a:p>
            <a:pPr marL="790575" indent="-342900">
              <a:buFont typeface="Arial" panose="020B0604020202020204" pitchFamily="34" charset="0"/>
              <a:buChar char="•"/>
            </a:pPr>
            <a:r>
              <a:rPr lang="en-US" altLang="zh-TW" dirty="0" smtClean="0"/>
              <a:t>Non-resonance cross section</a:t>
            </a:r>
          </a:p>
          <a:p>
            <a:pPr marL="790575" indent="-342900">
              <a:buFont typeface="Arial" panose="020B0604020202020204" pitchFamily="34" charset="0"/>
              <a:buChar char="•"/>
            </a:pPr>
            <a:r>
              <a:rPr lang="en-US" altLang="zh-TW" dirty="0" smtClean="0"/>
              <a:t>Resonance cross section</a:t>
            </a:r>
          </a:p>
          <a:p>
            <a:pPr>
              <a:buFont typeface="Wingdings" panose="05000000000000000000" pitchFamily="2" charset="2"/>
              <a:buChar char="u"/>
            </a:pPr>
            <a:r>
              <a:rPr lang="en-US" altLang="zh-TW" dirty="0" smtClean="0"/>
              <a:t>Conclusion</a:t>
            </a:r>
          </a:p>
          <a:p>
            <a:pPr>
              <a:buFont typeface="Wingdings" panose="05000000000000000000" pitchFamily="2" charset="2"/>
              <a:buChar char="u"/>
            </a:pPr>
            <a:r>
              <a:rPr lang="en-US" altLang="zh-TW" dirty="0" smtClean="0"/>
              <a:t>Future Work</a:t>
            </a:r>
          </a:p>
          <a:p>
            <a:pPr>
              <a:buFont typeface="Wingdings" panose="05000000000000000000" pitchFamily="2" charset="2"/>
              <a:buChar char="u"/>
            </a:pPr>
            <a:r>
              <a:rPr lang="en-US" altLang="zh-TW" dirty="0"/>
              <a:t>References</a:t>
            </a:r>
            <a:endParaRPr lang="en-US" altLang="zh-TW" dirty="0" smtClean="0"/>
          </a:p>
        </p:txBody>
      </p:sp>
      <p:sp>
        <p:nvSpPr>
          <p:cNvPr id="4" name="投影片編號版面配置區 3"/>
          <p:cNvSpPr>
            <a:spLocks noGrp="1"/>
          </p:cNvSpPr>
          <p:nvPr>
            <p:ph type="sldNum" sz="quarter" idx="12"/>
          </p:nvPr>
        </p:nvSpPr>
        <p:spPr/>
        <p:txBody>
          <a:bodyPr/>
          <a:lstStyle/>
          <a:p>
            <a:fld id="{3DF4B1FC-4239-425F-9CFB-D9D7D48FC1CA}" type="slidenum">
              <a:rPr lang="zh-TW" altLang="en-US" smtClean="0"/>
              <a:t>2</a:t>
            </a:fld>
            <a:endParaRPr lang="zh-TW" altLang="en-US"/>
          </a:p>
        </p:txBody>
      </p:sp>
    </p:spTree>
    <p:extLst>
      <p:ext uri="{BB962C8B-B14F-4D97-AF65-F5344CB8AC3E}">
        <p14:creationId xmlns:p14="http://schemas.microsoft.com/office/powerpoint/2010/main" val="284324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121967550"/>
                  </p:ext>
                </p:extLst>
              </p:nvPr>
            </p:nvGraphicFramePr>
            <p:xfrm>
              <a:off x="1355347" y="1817211"/>
              <a:ext cx="4740653" cy="2269648"/>
            </p:xfrm>
            <a:graphic>
              <a:graphicData uri="http://schemas.openxmlformats.org/drawingml/2006/table">
                <a:tbl>
                  <a:tblPr firstRow="1" firstCol="1" bandRow="1">
                    <a:tableStyleId>{5C22544A-7EE6-4342-B048-85BDC9FD1C3A}</a:tableStyleId>
                  </a:tblPr>
                  <a:tblGrid>
                    <a:gridCol w="2709925">
                      <a:extLst>
                        <a:ext uri="{9D8B030D-6E8A-4147-A177-3AD203B41FA5}">
                          <a16:colId xmlns:a16="http://schemas.microsoft.com/office/drawing/2014/main" val="3962294488"/>
                        </a:ext>
                      </a:extLst>
                    </a:gridCol>
                    <a:gridCol w="2030728">
                      <a:extLst>
                        <a:ext uri="{9D8B030D-6E8A-4147-A177-3AD203B41FA5}">
                          <a16:colId xmlns:a16="http://schemas.microsoft.com/office/drawing/2014/main" val="1228962723"/>
                        </a:ext>
                      </a:extLst>
                    </a:gridCol>
                  </a:tblGrid>
                  <a:tr h="49396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chemeClr val="tx1"/>
                              </a:solidFill>
                              <a:effectLst/>
                            </a:rPr>
                            <a:t>Fill </a:t>
                          </a:r>
                          <a:r>
                            <a:rPr lang="en-US" sz="1600" kern="100" dirty="0">
                              <a:solidFill>
                                <a:schemeClr val="tx1"/>
                              </a:solidFill>
                              <a:effectLst/>
                            </a:rPr>
                            <a:t>Cross Section</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83765642"/>
                      </a:ext>
                    </a:extLst>
                  </a:tr>
                  <a:tr h="3733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chemeClr val="tx1"/>
                                    </a:solidFill>
                                    <a:effectLst/>
                                    <a:latin typeface="Cambria Math" panose="02040503050406030204" pitchFamily="18" charset="0"/>
                                  </a:rPr>
                                  <m:t>𝜎</m:t>
                                </m:r>
                                <m:d>
                                  <m:dPr>
                                    <m:ctrlPr>
                                      <a:rPr lang="zh-TW" sz="1600" i="1" kern="100">
                                        <a:solidFill>
                                          <a:schemeClr val="tx1"/>
                                        </a:solidFill>
                                        <a:effectLst/>
                                        <a:latin typeface="Cambria Math" panose="02040503050406030204" pitchFamily="18" charset="0"/>
                                      </a:rPr>
                                    </m:ctrlPr>
                                  </m:dPr>
                                  <m:e>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box>
                                      <m:boxPr>
                                        <m:ctrlPr>
                                          <a:rPr lang="zh-TW" sz="1600" i="1" kern="100">
                                            <a:solidFill>
                                              <a:schemeClr val="tx1"/>
                                            </a:solidFill>
                                            <a:effectLst/>
                                            <a:latin typeface="Cambria Math" panose="02040503050406030204" pitchFamily="18" charset="0"/>
                                          </a:rPr>
                                        </m:ctrlPr>
                                      </m:boxPr>
                                      <m:e>
                                        <m:groupChr>
                                          <m:groupChrPr>
                                            <m:chr m:val="→"/>
                                            <m:vertJc m:val="bot"/>
                                            <m:ctrlPr>
                                              <a:rPr lang="zh-TW" sz="1600" i="1" kern="100">
                                                <a:solidFill>
                                                  <a:schemeClr val="tx1"/>
                                                </a:solidFill>
                                                <a:effectLst/>
                                                <a:latin typeface="Cambria Math" panose="02040503050406030204" pitchFamily="18" charset="0"/>
                                              </a:rPr>
                                            </m:ctrlPr>
                                          </m:groupChrPr>
                                          <m:e>
                                            <m:r>
                                              <a:rPr lang="en-US" sz="1600" kern="100">
                                                <a:solidFill>
                                                  <a:schemeClr val="tx1"/>
                                                </a:solidFill>
                                                <a:effectLst/>
                                                <a:latin typeface="Cambria Math" panose="02040503050406030204" pitchFamily="18" charset="0"/>
                                              </a:rPr>
                                              <m:t>𝛾</m:t>
                                            </m:r>
                                          </m:e>
                                        </m:groupChr>
                                      </m:e>
                                    </m:box>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𝜋</m:t>
                                        </m:r>
                                      </m:e>
                                      <m:sup>
                                        <m:r>
                                          <a:rPr lang="en-US" sz="1600" kern="100">
                                            <a:solidFill>
                                              <a:schemeClr val="tx1"/>
                                            </a:solidFill>
                                            <a:effectLst/>
                                            <a:latin typeface="Cambria Math" panose="02040503050406030204" pitchFamily="18" charset="0"/>
                                          </a:rPr>
                                          <m:t>0</m:t>
                                        </m:r>
                                      </m:sup>
                                    </m:sSup>
                                  </m:e>
                                </m:d>
                              </m:oMath>
                            </m:oMathPara>
                          </a14:m>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TW" sz="1400" kern="100" smtClean="0">
                                    <a:solidFill>
                                      <a:schemeClr val="tx1"/>
                                    </a:solidFill>
                                    <a:effectLst/>
                                    <a:latin typeface="Cambria Math" panose="02040503050406030204" pitchFamily="18" charset="0"/>
                                  </a:rPr>
                                  <m:t>6</m:t>
                                </m:r>
                                <m:r>
                                  <a:rPr lang="en-US" altLang="zh-TW" sz="1400" b="0" i="0" kern="100" smtClean="0">
                                    <a:solidFill>
                                      <a:schemeClr val="tx1"/>
                                    </a:solidFill>
                                    <a:effectLst/>
                                    <a:latin typeface="Cambria Math" panose="02040503050406030204" pitchFamily="18" charset="0"/>
                                  </a:rPr>
                                  <m:t>03.43</m:t>
                                </m:r>
                                <m:r>
                                  <a:rPr lang="en-US" altLang="zh-TW" sz="1400" kern="100" smtClean="0">
                                    <a:solidFill>
                                      <a:schemeClr val="tx1"/>
                                    </a:solidFill>
                                    <a:effectLst/>
                                    <a:latin typeface="Cambria Math" panose="02040503050406030204" pitchFamily="18" charset="0"/>
                                  </a:rPr>
                                  <m:t>±</m:t>
                                </m:r>
                                <m:r>
                                  <a:rPr lang="en-US" altLang="zh-TW" sz="1400" b="0" i="1" kern="100" smtClean="0">
                                    <a:solidFill>
                                      <a:schemeClr val="tx1"/>
                                    </a:solidFill>
                                    <a:effectLst/>
                                    <a:latin typeface="Cambria Math" panose="02040503050406030204" pitchFamily="18" charset="0"/>
                                  </a:rPr>
                                  <m:t>35.69</m:t>
                                </m:r>
                                <m:d>
                                  <m:dPr>
                                    <m:ctrlPr>
                                      <a:rPr lang="zh-TW" altLang="zh-TW" sz="1400" i="1" kern="100">
                                        <a:solidFill>
                                          <a:schemeClr val="tx1"/>
                                        </a:solidFill>
                                        <a:effectLst/>
                                        <a:latin typeface="Cambria Math" panose="02040503050406030204" pitchFamily="18" charset="0"/>
                                      </a:rPr>
                                    </m:ctrlPr>
                                  </m:dPr>
                                  <m:e>
                                    <m:r>
                                      <a:rPr lang="en-US" altLang="zh-TW" sz="1400" kern="100">
                                        <a:solidFill>
                                          <a:schemeClr val="tx1"/>
                                        </a:solidFill>
                                        <a:effectLst/>
                                        <a:latin typeface="Cambria Math" panose="02040503050406030204" pitchFamily="18" charset="0"/>
                                      </a:rPr>
                                      <m:t>𝑓𝑏</m:t>
                                    </m:r>
                                  </m:e>
                                </m:d>
                              </m:oMath>
                            </m:oMathPara>
                          </a14:m>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93203"/>
                      </a:ext>
                    </a:extLst>
                  </a:tr>
                  <a:tr h="3733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chemeClr val="tx1"/>
                                    </a:solidFill>
                                    <a:effectLst/>
                                    <a:latin typeface="Cambria Math" panose="02040503050406030204" pitchFamily="18" charset="0"/>
                                  </a:rPr>
                                  <m:t>𝜎</m:t>
                                </m:r>
                                <m:d>
                                  <m:dPr>
                                    <m:ctrlPr>
                                      <a:rPr lang="zh-TW" sz="1600" i="1" kern="100">
                                        <a:solidFill>
                                          <a:schemeClr val="tx1"/>
                                        </a:solidFill>
                                        <a:effectLst/>
                                        <a:latin typeface="Cambria Math" panose="02040503050406030204" pitchFamily="18" charset="0"/>
                                      </a:rPr>
                                    </m:ctrlPr>
                                  </m:dPr>
                                  <m:e>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box>
                                      <m:boxPr>
                                        <m:ctrlPr>
                                          <a:rPr lang="zh-TW" sz="1600" i="1" kern="100">
                                            <a:solidFill>
                                              <a:schemeClr val="tx1"/>
                                            </a:solidFill>
                                            <a:effectLst/>
                                            <a:latin typeface="Cambria Math" panose="02040503050406030204" pitchFamily="18" charset="0"/>
                                          </a:rPr>
                                        </m:ctrlPr>
                                      </m:boxPr>
                                      <m:e>
                                        <m:groupChr>
                                          <m:groupChrPr>
                                            <m:chr m:val="→"/>
                                            <m:vertJc m:val="bot"/>
                                            <m:ctrlPr>
                                              <a:rPr lang="zh-TW" sz="1600" i="1" kern="100">
                                                <a:solidFill>
                                                  <a:schemeClr val="tx1"/>
                                                </a:solidFill>
                                                <a:effectLst/>
                                                <a:latin typeface="Cambria Math" panose="02040503050406030204" pitchFamily="18" charset="0"/>
                                              </a:rPr>
                                            </m:ctrlPr>
                                          </m:groupChrPr>
                                          <m:e>
                                            <m:r>
                                              <a:rPr lang="en-US" sz="1600" kern="100">
                                                <a:solidFill>
                                                  <a:schemeClr val="tx1"/>
                                                </a:solidFill>
                                                <a:effectLst/>
                                                <a:latin typeface="Cambria Math" panose="02040503050406030204" pitchFamily="18" charset="0"/>
                                              </a:rPr>
                                              <m:t>𝛾</m:t>
                                            </m:r>
                                          </m:e>
                                        </m:groupChr>
                                      </m:e>
                                    </m:box>
                                    <m:sSub>
                                      <m:sSubPr>
                                        <m:ctrlPr>
                                          <a:rPr lang="zh-TW" sz="1600" i="1" kern="100">
                                            <a:solidFill>
                                              <a:schemeClr val="tx1"/>
                                            </a:solidFill>
                                            <a:effectLst/>
                                            <a:latin typeface="Cambria Math" panose="02040503050406030204" pitchFamily="18" charset="0"/>
                                          </a:rPr>
                                        </m:ctrlPr>
                                      </m:sSubPr>
                                      <m:e>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0</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𝜋</m:t>
                                            </m:r>
                                          </m:e>
                                          <m:sup>
                                            <m:r>
                                              <a:rPr lang="en-US" sz="1600" kern="100">
                                                <a:solidFill>
                                                  <a:schemeClr val="tx1"/>
                                                </a:solidFill>
                                                <a:effectLst/>
                                                <a:latin typeface="Cambria Math" panose="02040503050406030204" pitchFamily="18" charset="0"/>
                                              </a:rPr>
                                              <m:t>+</m:t>
                                            </m:r>
                                          </m:sup>
                                        </m:sSup>
                                      </m:e>
                                      <m:sub>
                                        <m:r>
                                          <a:rPr lang="en-US" sz="1600" kern="100">
                                            <a:solidFill>
                                              <a:schemeClr val="tx1"/>
                                            </a:solidFill>
                                            <a:effectLst/>
                                            <a:latin typeface="Cambria Math" panose="02040503050406030204" pitchFamily="18" charset="0"/>
                                          </a:rPr>
                                          <m:t>.</m:t>
                                        </m:r>
                                        <m:r>
                                          <a:rPr lang="en-US" sz="1600" kern="100">
                                            <a:solidFill>
                                              <a:schemeClr val="tx1"/>
                                            </a:solidFill>
                                            <a:effectLst/>
                                            <a:latin typeface="Cambria Math" panose="02040503050406030204" pitchFamily="18" charset="0"/>
                                          </a:rPr>
                                          <m:t>𝑐𝑐</m:t>
                                        </m:r>
                                      </m:sub>
                                    </m:sSub>
                                  </m:e>
                                </m:d>
                              </m:oMath>
                            </m:oMathPara>
                          </a14:m>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400" kern="100" smtClean="0">
                                    <a:solidFill>
                                      <a:schemeClr val="tx1"/>
                                    </a:solidFill>
                                    <a:effectLst/>
                                    <a:latin typeface="Cambria Math" panose="02040503050406030204" pitchFamily="18" charset="0"/>
                                  </a:rPr>
                                  <m:t>997.27±131.41</m:t>
                                </m:r>
                                <m:d>
                                  <m:dPr>
                                    <m:ctrlPr>
                                      <a:rPr lang="zh-TW" sz="1400" i="1" kern="100">
                                        <a:solidFill>
                                          <a:schemeClr val="tx1"/>
                                        </a:solidFill>
                                        <a:effectLst/>
                                        <a:latin typeface="Cambria Math" panose="02040503050406030204" pitchFamily="18" charset="0"/>
                                      </a:rPr>
                                    </m:ctrlPr>
                                  </m:dPr>
                                  <m:e>
                                    <m:r>
                                      <a:rPr lang="en-US" sz="1400" kern="100">
                                        <a:solidFill>
                                          <a:schemeClr val="tx1"/>
                                        </a:solidFill>
                                        <a:effectLst/>
                                        <a:latin typeface="Cambria Math" panose="02040503050406030204" pitchFamily="18" charset="0"/>
                                      </a:rPr>
                                      <m:t>𝑓𝑏</m:t>
                                    </m:r>
                                  </m:e>
                                </m:d>
                              </m:oMath>
                            </m:oMathPara>
                          </a14:m>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8145571"/>
                      </a:ext>
                    </a:extLst>
                  </a:tr>
                  <a:tr h="246980">
                    <a:tc>
                      <a:txBody>
                        <a:bodyPr/>
                        <a:lstStyle/>
                        <a:p>
                          <a:pPr>
                            <a:spcAft>
                              <a:spcPts val="0"/>
                            </a:spcAft>
                          </a:pPr>
                          <a14:m>
                            <m:oMathPara xmlns:m="http://schemas.openxmlformats.org/officeDocument/2006/math">
                              <m:oMathParaPr>
                                <m:jc m:val="centerGroup"/>
                              </m:oMathParaPr>
                              <m:oMath xmlns:m="http://schemas.openxmlformats.org/officeDocument/2006/math">
                                <m:f>
                                  <m:fPr>
                                    <m:type m:val="lin"/>
                                    <m:ctrlPr>
                                      <a:rPr lang="zh-TW" sz="1600" i="1" kern="100" smtClean="0">
                                        <a:solidFill>
                                          <a:schemeClr val="tx1"/>
                                        </a:solidFill>
                                        <a:effectLst/>
                                        <a:latin typeface="Cambria Math" panose="02040503050406030204" pitchFamily="18" charset="0"/>
                                      </a:rPr>
                                    </m:ctrlPr>
                                  </m:fPr>
                                  <m:num>
                                    <m:r>
                                      <a:rPr lang="en-US" sz="1600" kern="100">
                                        <a:solidFill>
                                          <a:schemeClr val="tx1"/>
                                        </a:solidFill>
                                        <a:effectLst/>
                                        <a:latin typeface="Cambria Math" panose="02040503050406030204" pitchFamily="18" charset="0"/>
                                      </a:rPr>
                                      <m:t>𝑉𝑒𝑐𝑡𝑜𝑟</m:t>
                                    </m:r>
                                  </m:num>
                                  <m:den>
                                    <m:r>
                                      <a:rPr lang="en-US" sz="1600" kern="100">
                                        <a:solidFill>
                                          <a:schemeClr val="tx1"/>
                                        </a:solidFill>
                                        <a:effectLst/>
                                        <a:latin typeface="Cambria Math" panose="02040503050406030204" pitchFamily="18" charset="0"/>
                                      </a:rPr>
                                      <m:t>𝑃𝑠𝑒𝑢𝑑𝑜𝑠𝑐𝑎𝑙𝑎𝑟</m:t>
                                    </m:r>
                                  </m:den>
                                </m:f>
                              </m:oMath>
                            </m:oMathPara>
                          </a14:m>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altLang="zh-TW" sz="1400" kern="100" dirty="0" smtClean="0">
                              <a:solidFill>
                                <a:schemeClr val="tx1"/>
                              </a:solidFill>
                              <a:effectLst/>
                              <a:latin typeface="+mn-lt"/>
                              <a:ea typeface="+mn-ea"/>
                              <a:cs typeface="+mn-cs"/>
                            </a:rPr>
                            <a:t>ratio</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541154"/>
                      </a:ext>
                    </a:extLst>
                  </a:tr>
                  <a:tr h="782105">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600" i="1" kern="100" smtClean="0">
                                        <a:solidFill>
                                          <a:schemeClr val="tx1"/>
                                        </a:solidFill>
                                        <a:effectLst/>
                                        <a:latin typeface="Cambria Math" panose="02040503050406030204" pitchFamily="18" charset="0"/>
                                      </a:rPr>
                                    </m:ctrlPr>
                                  </m:fPr>
                                  <m:num>
                                    <m:r>
                                      <a:rPr lang="en-US" sz="1600" kern="100">
                                        <a:solidFill>
                                          <a:schemeClr val="tx1"/>
                                        </a:solidFill>
                                        <a:effectLst/>
                                        <a:latin typeface="Cambria Math" panose="02040503050406030204" pitchFamily="18" charset="0"/>
                                      </a:rPr>
                                      <m:t>𝜎</m:t>
                                    </m:r>
                                    <m:d>
                                      <m:dPr>
                                        <m:ctrlPr>
                                          <a:rPr lang="zh-TW" sz="1600" i="1" kern="100">
                                            <a:solidFill>
                                              <a:schemeClr val="tx1"/>
                                            </a:solidFill>
                                            <a:effectLst/>
                                            <a:latin typeface="Cambria Math" panose="02040503050406030204" pitchFamily="18" charset="0"/>
                                          </a:rPr>
                                        </m:ctrlPr>
                                      </m:dPr>
                                      <m:e>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box>
                                          <m:boxPr>
                                            <m:ctrlPr>
                                              <a:rPr lang="zh-TW" sz="1600" i="1" kern="100">
                                                <a:solidFill>
                                                  <a:schemeClr val="tx1"/>
                                                </a:solidFill>
                                                <a:effectLst/>
                                                <a:latin typeface="Cambria Math" panose="02040503050406030204" pitchFamily="18" charset="0"/>
                                              </a:rPr>
                                            </m:ctrlPr>
                                          </m:boxPr>
                                          <m:e>
                                            <m:groupChr>
                                              <m:groupChrPr>
                                                <m:chr m:val="→"/>
                                                <m:vertJc m:val="bot"/>
                                                <m:ctrlPr>
                                                  <a:rPr lang="zh-TW" sz="1600" i="1" kern="100">
                                                    <a:solidFill>
                                                      <a:schemeClr val="tx1"/>
                                                    </a:solidFill>
                                                    <a:effectLst/>
                                                    <a:latin typeface="Cambria Math" panose="02040503050406030204" pitchFamily="18" charset="0"/>
                                                  </a:rPr>
                                                </m:ctrlPr>
                                              </m:groupChrPr>
                                              <m:e>
                                                <m:r>
                                                  <a:rPr lang="en-US" sz="1600" kern="100">
                                                    <a:solidFill>
                                                      <a:schemeClr val="tx1"/>
                                                    </a:solidFill>
                                                    <a:effectLst/>
                                                    <a:latin typeface="Cambria Math" panose="02040503050406030204" pitchFamily="18" charset="0"/>
                                                  </a:rPr>
                                                  <m:t>𝛾</m:t>
                                                </m:r>
                                              </m:e>
                                            </m:groupChr>
                                          </m:e>
                                        </m:box>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𝜋</m:t>
                                            </m:r>
                                          </m:e>
                                          <m:sup>
                                            <m:r>
                                              <a:rPr lang="en-US" sz="1600" kern="100">
                                                <a:solidFill>
                                                  <a:schemeClr val="tx1"/>
                                                </a:solidFill>
                                                <a:effectLst/>
                                                <a:latin typeface="Cambria Math" panose="02040503050406030204" pitchFamily="18" charset="0"/>
                                              </a:rPr>
                                              <m:t>0</m:t>
                                            </m:r>
                                          </m:sup>
                                        </m:sSup>
                                      </m:e>
                                    </m:d>
                                  </m:num>
                                  <m:den>
                                    <m:r>
                                      <a:rPr lang="en-US" sz="1600" kern="100">
                                        <a:solidFill>
                                          <a:schemeClr val="tx1"/>
                                        </a:solidFill>
                                        <a:effectLst/>
                                        <a:latin typeface="Cambria Math" panose="02040503050406030204" pitchFamily="18" charset="0"/>
                                      </a:rPr>
                                      <m:t>𝜎</m:t>
                                    </m:r>
                                    <m:d>
                                      <m:dPr>
                                        <m:ctrlPr>
                                          <a:rPr lang="zh-TW" sz="1600" i="1" kern="100">
                                            <a:solidFill>
                                              <a:schemeClr val="tx1"/>
                                            </a:solidFill>
                                            <a:effectLst/>
                                            <a:latin typeface="Cambria Math" panose="02040503050406030204" pitchFamily="18" charset="0"/>
                                          </a:rPr>
                                        </m:ctrlPr>
                                      </m:dPr>
                                      <m:e>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𝑒</m:t>
                                            </m:r>
                                          </m:e>
                                          <m:sup>
                                            <m:r>
                                              <a:rPr lang="en-US" sz="1600" kern="100">
                                                <a:solidFill>
                                                  <a:schemeClr val="tx1"/>
                                                </a:solidFill>
                                                <a:effectLst/>
                                                <a:latin typeface="Cambria Math" panose="02040503050406030204" pitchFamily="18" charset="0"/>
                                              </a:rPr>
                                              <m:t>−</m:t>
                                            </m:r>
                                          </m:sup>
                                        </m:sSup>
                                        <m:box>
                                          <m:boxPr>
                                            <m:ctrlPr>
                                              <a:rPr lang="zh-TW" sz="1600" i="1" kern="100">
                                                <a:solidFill>
                                                  <a:schemeClr val="tx1"/>
                                                </a:solidFill>
                                                <a:effectLst/>
                                                <a:latin typeface="Cambria Math" panose="02040503050406030204" pitchFamily="18" charset="0"/>
                                              </a:rPr>
                                            </m:ctrlPr>
                                          </m:boxPr>
                                          <m:e>
                                            <m:groupChr>
                                              <m:groupChrPr>
                                                <m:chr m:val="→"/>
                                                <m:vertJc m:val="bot"/>
                                                <m:ctrlPr>
                                                  <a:rPr lang="zh-TW" sz="1600" i="1" kern="100">
                                                    <a:solidFill>
                                                      <a:schemeClr val="tx1"/>
                                                    </a:solidFill>
                                                    <a:effectLst/>
                                                    <a:latin typeface="Cambria Math" panose="02040503050406030204" pitchFamily="18" charset="0"/>
                                                  </a:rPr>
                                                </m:ctrlPr>
                                              </m:groupChrPr>
                                              <m:e>
                                                <m:r>
                                                  <a:rPr lang="en-US" sz="1600" kern="100">
                                                    <a:solidFill>
                                                      <a:schemeClr val="tx1"/>
                                                    </a:solidFill>
                                                    <a:effectLst/>
                                                    <a:latin typeface="Cambria Math" panose="02040503050406030204" pitchFamily="18" charset="0"/>
                                                  </a:rPr>
                                                  <m:t>𝛾</m:t>
                                                </m:r>
                                              </m:e>
                                            </m:groupChr>
                                          </m:e>
                                        </m:box>
                                        <m:sSub>
                                          <m:sSubPr>
                                            <m:ctrlPr>
                                              <a:rPr lang="zh-TW" sz="1600" i="1" kern="100">
                                                <a:solidFill>
                                                  <a:schemeClr val="tx1"/>
                                                </a:solidFill>
                                                <a:effectLst/>
                                                <a:latin typeface="Cambria Math" panose="02040503050406030204" pitchFamily="18" charset="0"/>
                                              </a:rPr>
                                            </m:ctrlPr>
                                          </m:sSubPr>
                                          <m:e>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𝐷</m:t>
                                                </m:r>
                                              </m:e>
                                              <m:sup>
                                                <m:r>
                                                  <a:rPr lang="en-US" sz="1600" kern="100">
                                                    <a:solidFill>
                                                      <a:schemeClr val="tx1"/>
                                                    </a:solidFill>
                                                    <a:effectLst/>
                                                    <a:latin typeface="Cambria Math" panose="02040503050406030204" pitchFamily="18" charset="0"/>
                                                  </a:rPr>
                                                  <m:t>0</m:t>
                                                </m:r>
                                              </m:sup>
                                            </m:sSup>
                                            <m:sSup>
                                              <m:sSupPr>
                                                <m:ctrlPr>
                                                  <a:rPr lang="zh-TW" sz="1600" i="1" kern="100">
                                                    <a:solidFill>
                                                      <a:schemeClr val="tx1"/>
                                                    </a:solidFill>
                                                    <a:effectLst/>
                                                    <a:latin typeface="Cambria Math" panose="02040503050406030204" pitchFamily="18" charset="0"/>
                                                  </a:rPr>
                                                </m:ctrlPr>
                                              </m:sSupPr>
                                              <m:e>
                                                <m:r>
                                                  <a:rPr lang="en-US" sz="1600" kern="100">
                                                    <a:solidFill>
                                                      <a:schemeClr val="tx1"/>
                                                    </a:solidFill>
                                                    <a:effectLst/>
                                                    <a:latin typeface="Cambria Math" panose="02040503050406030204" pitchFamily="18" charset="0"/>
                                                  </a:rPr>
                                                  <m:t>𝜋</m:t>
                                                </m:r>
                                              </m:e>
                                              <m:sup>
                                                <m:r>
                                                  <a:rPr lang="en-US" sz="1600" kern="100">
                                                    <a:solidFill>
                                                      <a:schemeClr val="tx1"/>
                                                    </a:solidFill>
                                                    <a:effectLst/>
                                                    <a:latin typeface="Cambria Math" panose="02040503050406030204" pitchFamily="18" charset="0"/>
                                                  </a:rPr>
                                                  <m:t>+</m:t>
                                                </m:r>
                                              </m:sup>
                                            </m:sSup>
                                          </m:e>
                                          <m:sub>
                                            <m:r>
                                              <a:rPr lang="en-US" sz="1600" kern="100">
                                                <a:solidFill>
                                                  <a:schemeClr val="tx1"/>
                                                </a:solidFill>
                                                <a:effectLst/>
                                                <a:latin typeface="Cambria Math" panose="02040503050406030204" pitchFamily="18" charset="0"/>
                                              </a:rPr>
                                              <m:t>.</m:t>
                                            </m:r>
                                            <m:r>
                                              <a:rPr lang="en-US" sz="1600" kern="100">
                                                <a:solidFill>
                                                  <a:schemeClr val="tx1"/>
                                                </a:solidFill>
                                                <a:effectLst/>
                                                <a:latin typeface="Cambria Math" panose="02040503050406030204" pitchFamily="18" charset="0"/>
                                              </a:rPr>
                                              <m:t>𝑐𝑐</m:t>
                                            </m:r>
                                          </m:sub>
                                        </m:sSub>
                                      </m:e>
                                    </m:d>
                                  </m:den>
                                </m:f>
                              </m:oMath>
                            </m:oMathPara>
                          </a14:m>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100" dirty="0" smtClean="0">
                              <a:solidFill>
                                <a:schemeClr val="tx1"/>
                              </a:solidFill>
                              <a:effectLst/>
                            </a:rPr>
                            <a:t>0.605±0.087</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979649"/>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121967550"/>
                  </p:ext>
                </p:extLst>
              </p:nvPr>
            </p:nvGraphicFramePr>
            <p:xfrm>
              <a:off x="1355347" y="1817211"/>
              <a:ext cx="4740653" cy="2269648"/>
            </p:xfrm>
            <a:graphic>
              <a:graphicData uri="http://schemas.openxmlformats.org/drawingml/2006/table">
                <a:tbl>
                  <a:tblPr firstRow="1" firstCol="1" bandRow="1">
                    <a:tableStyleId>{5C22544A-7EE6-4342-B048-85BDC9FD1C3A}</a:tableStyleId>
                  </a:tblPr>
                  <a:tblGrid>
                    <a:gridCol w="2709925">
                      <a:extLst>
                        <a:ext uri="{9D8B030D-6E8A-4147-A177-3AD203B41FA5}">
                          <a16:colId xmlns:a16="http://schemas.microsoft.com/office/drawing/2014/main" val="3962294488"/>
                        </a:ext>
                      </a:extLst>
                    </a:gridCol>
                    <a:gridCol w="2030728">
                      <a:extLst>
                        <a:ext uri="{9D8B030D-6E8A-4147-A177-3AD203B41FA5}">
                          <a16:colId xmlns:a16="http://schemas.microsoft.com/office/drawing/2014/main" val="1228962723"/>
                        </a:ext>
                      </a:extLst>
                    </a:gridCol>
                  </a:tblGrid>
                  <a:tr h="49396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chemeClr val="tx1"/>
                              </a:solidFill>
                              <a:effectLst/>
                            </a:rPr>
                            <a:t>Fill </a:t>
                          </a:r>
                          <a:r>
                            <a:rPr lang="en-US" sz="1600" kern="100" dirty="0">
                              <a:solidFill>
                                <a:schemeClr val="tx1"/>
                              </a:solidFill>
                              <a:effectLst/>
                            </a:rPr>
                            <a:t>Cross Section</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83765642"/>
                      </a:ext>
                    </a:extLst>
                  </a:tr>
                  <a:tr h="373301">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5" t="-132258" r="-75506" b="-374194"/>
                          </a:stretch>
                        </a:blipFill>
                      </a:tcPr>
                    </a:tc>
                    <a:tc>
                      <a:txBody>
                        <a:bodyPr/>
                        <a:lstStyle/>
                        <a:p>
                          <a:endParaRPr lang="zh-TW"/>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3934" t="-132258" r="-901" b="-374194"/>
                          </a:stretch>
                        </a:blipFill>
                      </a:tcPr>
                    </a:tc>
                    <a:extLst>
                      <a:ext uri="{0D108BD9-81ED-4DB2-BD59-A6C34878D82A}">
                        <a16:rowId xmlns:a16="http://schemas.microsoft.com/office/drawing/2014/main" val="315093203"/>
                      </a:ext>
                    </a:extLst>
                  </a:tr>
                  <a:tr h="373301">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5" t="-236066" r="-75506" b="-280328"/>
                          </a:stretch>
                        </a:blipFill>
                      </a:tcPr>
                    </a:tc>
                    <a:tc>
                      <a:txBody>
                        <a:bodyPr/>
                        <a:lstStyle/>
                        <a:p>
                          <a:endParaRPr lang="zh-TW"/>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3934" t="-236066" r="-901" b="-280328"/>
                          </a:stretch>
                        </a:blipFill>
                      </a:tcPr>
                    </a:tc>
                    <a:extLst>
                      <a:ext uri="{0D108BD9-81ED-4DB2-BD59-A6C34878D82A}">
                        <a16:rowId xmlns:a16="http://schemas.microsoft.com/office/drawing/2014/main" val="1438145571"/>
                      </a:ext>
                    </a:extLst>
                  </a:tr>
                  <a:tr h="246980">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5" t="-512500" r="-75506" b="-327500"/>
                          </a:stretch>
                        </a:blipFill>
                      </a:tcPr>
                    </a:tc>
                    <a:tc>
                      <a:txBody>
                        <a:bodyPr/>
                        <a:lstStyle/>
                        <a:p>
                          <a:pPr algn="ctr">
                            <a:spcAft>
                              <a:spcPts val="0"/>
                            </a:spcAft>
                          </a:pPr>
                          <a:r>
                            <a:rPr lang="en-US" altLang="zh-TW" sz="1400" kern="100" dirty="0" smtClean="0">
                              <a:solidFill>
                                <a:schemeClr val="tx1"/>
                              </a:solidFill>
                              <a:effectLst/>
                              <a:latin typeface="+mn-lt"/>
                              <a:ea typeface="+mn-ea"/>
                              <a:cs typeface="+mn-cs"/>
                            </a:rPr>
                            <a:t>ratio</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541154"/>
                      </a:ext>
                    </a:extLst>
                  </a:tr>
                  <a:tr h="782105">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5" t="-189922" r="-75506" b="-1550"/>
                          </a:stretch>
                        </a:blipFill>
                      </a:tcPr>
                    </a:tc>
                    <a:tc>
                      <a:txBody>
                        <a:bodyPr/>
                        <a:lstStyle/>
                        <a:p>
                          <a:pPr algn="ctr">
                            <a:spcAft>
                              <a:spcPts val="0"/>
                            </a:spcAft>
                          </a:pPr>
                          <a:r>
                            <a:rPr lang="en-US" sz="1600" kern="100" dirty="0" smtClean="0">
                              <a:solidFill>
                                <a:schemeClr val="tx1"/>
                              </a:solidFill>
                              <a:effectLst/>
                            </a:rPr>
                            <a:t>0.605±0.087</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99796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1717705870"/>
                  </p:ext>
                </p:extLst>
              </p:nvPr>
            </p:nvGraphicFramePr>
            <p:xfrm>
              <a:off x="6192777" y="1817211"/>
              <a:ext cx="4737221" cy="2269648"/>
            </p:xfrm>
            <a:graphic>
              <a:graphicData uri="http://schemas.openxmlformats.org/drawingml/2006/table">
                <a:tbl>
                  <a:tblPr firstRow="1" firstCol="1" bandRow="1">
                    <a:tableStyleId>{5C22544A-7EE6-4342-B048-85BDC9FD1C3A}</a:tableStyleId>
                  </a:tblPr>
                  <a:tblGrid>
                    <a:gridCol w="2709924">
                      <a:extLst>
                        <a:ext uri="{9D8B030D-6E8A-4147-A177-3AD203B41FA5}">
                          <a16:colId xmlns:a16="http://schemas.microsoft.com/office/drawing/2014/main" val="880468130"/>
                        </a:ext>
                      </a:extLst>
                    </a:gridCol>
                    <a:gridCol w="2027297">
                      <a:extLst>
                        <a:ext uri="{9D8B030D-6E8A-4147-A177-3AD203B41FA5}">
                          <a16:colId xmlns:a16="http://schemas.microsoft.com/office/drawing/2014/main" val="1817875183"/>
                        </a:ext>
                      </a:extLst>
                    </a:gridCol>
                  </a:tblGrid>
                  <a:tr h="49396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ysClr val="windowText" lastClr="000000"/>
                              </a:solidFill>
                              <a:effectLst/>
                            </a:rPr>
                            <a:t>Fill </a:t>
                          </a:r>
                          <a:r>
                            <a:rPr lang="en-US" sz="1600" kern="100" dirty="0">
                              <a:solidFill>
                                <a:sysClr val="windowText" lastClr="000000"/>
                              </a:solidFill>
                              <a:effectLst/>
                            </a:rPr>
                            <a:t>Cross Section</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58116522"/>
                      </a:ext>
                    </a:extLst>
                  </a:tr>
                  <a:tr h="3733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box>
                                      <m:boxPr>
                                        <m:ctrlPr>
                                          <a:rPr lang="zh-TW" sz="1600" i="1" kern="100">
                                            <a:solidFill>
                                              <a:sysClr val="windowText" lastClr="000000"/>
                                            </a:solidFill>
                                            <a:effectLst/>
                                            <a:latin typeface="Cambria Math" panose="02040503050406030204" pitchFamily="18" charset="0"/>
                                          </a:rPr>
                                        </m:ctrlPr>
                                      </m:boxPr>
                                      <m:e>
                                        <m:groupChr>
                                          <m:groupChrPr>
                                            <m:chr m:val="→"/>
                                            <m:vertJc m:val="bot"/>
                                            <m:ctrlPr>
                                              <a:rPr lang="zh-TW" sz="1600" i="1" kern="100">
                                                <a:solidFill>
                                                  <a:sysClr val="windowText" lastClr="000000"/>
                                                </a:solidFill>
                                                <a:effectLst/>
                                                <a:latin typeface="Cambria Math" panose="02040503050406030204" pitchFamily="18" charset="0"/>
                                              </a:rPr>
                                            </m:ctrlPr>
                                          </m:groupChrPr>
                                          <m:e>
                                            <m:r>
                                              <a:rPr lang="en-US" sz="1600" kern="100">
                                                <a:solidFill>
                                                  <a:sysClr val="windowText" lastClr="000000"/>
                                                </a:solidFill>
                                                <a:effectLst/>
                                                <a:latin typeface="Cambria Math" panose="02040503050406030204" pitchFamily="18" charset="0"/>
                                              </a:rPr>
                                              <m:t>𝛾</m:t>
                                            </m:r>
                                          </m:e>
                                        </m:groupChr>
                                      </m:e>
                                    </m:box>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400" kern="100" smtClean="0">
                                    <a:solidFill>
                                      <a:sysClr val="windowText" lastClr="000000"/>
                                    </a:solidFill>
                                    <a:effectLst/>
                                    <a:latin typeface="Cambria Math" panose="02040503050406030204" pitchFamily="18" charset="0"/>
                                  </a:rPr>
                                  <m:t>660±30</m:t>
                                </m:r>
                                <m:d>
                                  <m:dPr>
                                    <m:ctrlPr>
                                      <a:rPr lang="zh-TW" sz="1400" i="1" kern="100">
                                        <a:solidFill>
                                          <a:sysClr val="windowText" lastClr="000000"/>
                                        </a:solidFill>
                                        <a:effectLst/>
                                        <a:latin typeface="Cambria Math" panose="02040503050406030204" pitchFamily="18" charset="0"/>
                                      </a:rPr>
                                    </m:ctrlPr>
                                  </m:dPr>
                                  <m:e>
                                    <m:r>
                                      <a:rPr lang="en-US" sz="1400" kern="100">
                                        <a:solidFill>
                                          <a:sysClr val="windowText" lastClr="000000"/>
                                        </a:solidFill>
                                        <a:effectLst/>
                                        <a:latin typeface="Cambria Math" panose="02040503050406030204" pitchFamily="18" charset="0"/>
                                      </a:rPr>
                                      <m:t>𝑓𝑏</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345243"/>
                      </a:ext>
                    </a:extLst>
                  </a:tr>
                  <a:tr h="3733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box>
                                      <m:boxPr>
                                        <m:ctrlPr>
                                          <a:rPr lang="zh-TW" sz="1600" i="1" kern="100">
                                            <a:solidFill>
                                              <a:sysClr val="windowText" lastClr="000000"/>
                                            </a:solidFill>
                                            <a:effectLst/>
                                            <a:latin typeface="Cambria Math" panose="02040503050406030204" pitchFamily="18" charset="0"/>
                                          </a:rPr>
                                        </m:ctrlPr>
                                      </m:boxPr>
                                      <m:e>
                                        <m:groupChr>
                                          <m:groupChrPr>
                                            <m:chr m:val="→"/>
                                            <m:vertJc m:val="bot"/>
                                            <m:ctrlPr>
                                              <a:rPr lang="zh-TW" sz="1600" i="1" kern="100">
                                                <a:solidFill>
                                                  <a:sysClr val="windowText" lastClr="000000"/>
                                                </a:solidFill>
                                                <a:effectLst/>
                                                <a:latin typeface="Cambria Math" panose="02040503050406030204" pitchFamily="18" charset="0"/>
                                              </a:rPr>
                                            </m:ctrlPr>
                                          </m:groupChrPr>
                                          <m:e>
                                            <m:r>
                                              <a:rPr lang="en-US" sz="1600" kern="100">
                                                <a:solidFill>
                                                  <a:sysClr val="windowText" lastClr="000000"/>
                                                </a:solidFill>
                                                <a:effectLst/>
                                                <a:latin typeface="Cambria Math" panose="02040503050406030204" pitchFamily="18" charset="0"/>
                                              </a:rPr>
                                              <m:t>𝛾</m:t>
                                            </m:r>
                                          </m:e>
                                        </m:groupChr>
                                      </m:e>
                                    </m:box>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400" kern="100" smtClean="0">
                                    <a:solidFill>
                                      <a:sysClr val="windowText" lastClr="000000"/>
                                    </a:solidFill>
                                    <a:effectLst/>
                                    <a:latin typeface="Cambria Math" panose="02040503050406030204" pitchFamily="18" charset="0"/>
                                  </a:rPr>
                                  <m:t>750±40</m:t>
                                </m:r>
                                <m:d>
                                  <m:dPr>
                                    <m:ctrlPr>
                                      <a:rPr lang="zh-TW" sz="1400" i="1" kern="100">
                                        <a:solidFill>
                                          <a:sysClr val="windowText" lastClr="000000"/>
                                        </a:solidFill>
                                        <a:effectLst/>
                                        <a:latin typeface="Cambria Math" panose="02040503050406030204" pitchFamily="18" charset="0"/>
                                      </a:rPr>
                                    </m:ctrlPr>
                                  </m:dPr>
                                  <m:e>
                                    <m:r>
                                      <a:rPr lang="en-US" sz="1400" kern="100">
                                        <a:solidFill>
                                          <a:sysClr val="windowText" lastClr="000000"/>
                                        </a:solidFill>
                                        <a:effectLst/>
                                        <a:latin typeface="Cambria Math" panose="02040503050406030204" pitchFamily="18" charset="0"/>
                                      </a:rPr>
                                      <m:t>𝑓𝑏</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101515"/>
                      </a:ext>
                    </a:extLst>
                  </a:tr>
                  <a:tr h="246980">
                    <a:tc>
                      <a:txBody>
                        <a:bodyPr/>
                        <a:lstStyle/>
                        <a:p>
                          <a:pPr>
                            <a:spcAft>
                              <a:spcPts val="0"/>
                            </a:spcAft>
                          </a:pPr>
                          <a14:m>
                            <m:oMathPara xmlns:m="http://schemas.openxmlformats.org/officeDocument/2006/math">
                              <m:oMathParaPr>
                                <m:jc m:val="centerGroup"/>
                              </m:oMathParaPr>
                              <m:oMath xmlns:m="http://schemas.openxmlformats.org/officeDocument/2006/math">
                                <m:f>
                                  <m:fPr>
                                    <m:type m:val="lin"/>
                                    <m:ctrlPr>
                                      <a:rPr lang="zh-TW" sz="1600" i="1" kern="100" smtClean="0">
                                        <a:solidFill>
                                          <a:sysClr val="windowText" lastClr="000000"/>
                                        </a:solidFill>
                                        <a:effectLst/>
                                        <a:latin typeface="Cambria Math" panose="02040503050406030204" pitchFamily="18" charset="0"/>
                                      </a:rPr>
                                    </m:ctrlPr>
                                  </m:fPr>
                                  <m:num>
                                    <m:r>
                                      <a:rPr lang="en-US" sz="1600" kern="100">
                                        <a:solidFill>
                                          <a:sysClr val="windowText" lastClr="000000"/>
                                        </a:solidFill>
                                        <a:effectLst/>
                                        <a:latin typeface="Cambria Math" panose="02040503050406030204" pitchFamily="18" charset="0"/>
                                      </a:rPr>
                                      <m:t>𝑉𝑒𝑐𝑡𝑜𝑟</m:t>
                                    </m:r>
                                  </m:num>
                                  <m:den>
                                    <m:r>
                                      <a:rPr lang="en-US" sz="1600" kern="100">
                                        <a:solidFill>
                                          <a:sysClr val="windowText" lastClr="000000"/>
                                        </a:solidFill>
                                        <a:effectLst/>
                                        <a:latin typeface="Cambria Math" panose="02040503050406030204" pitchFamily="18" charset="0"/>
                                      </a:rPr>
                                      <m:t>𝑃𝑠𝑒𝑢𝑑𝑜𝑠𝑐𝑎𝑙𝑎𝑟</m:t>
                                    </m:r>
                                  </m:den>
                                </m:f>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altLang="zh-TW" sz="1400" kern="100" dirty="0" smtClean="0">
                              <a:solidFill>
                                <a:sysClr val="windowText" lastClr="000000"/>
                              </a:solidFill>
                              <a:effectLst/>
                              <a:latin typeface="+mn-lt"/>
                              <a:ea typeface="+mn-ea"/>
                              <a:cs typeface="+mn-cs"/>
                            </a:rPr>
                            <a:t>ratio</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49688144"/>
                      </a:ext>
                    </a:extLst>
                  </a:tr>
                  <a:tr h="782105">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600" i="1" kern="100" smtClean="0">
                                        <a:solidFill>
                                          <a:sysClr val="windowText" lastClr="000000"/>
                                        </a:solidFill>
                                        <a:effectLst/>
                                        <a:latin typeface="Cambria Math" panose="02040503050406030204" pitchFamily="18" charset="0"/>
                                      </a:rPr>
                                    </m:ctrlPr>
                                  </m:fPr>
                                  <m:num>
                                    <m:r>
                                      <a:rPr lang="en-US" sz="1600" kern="10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box>
                                          <m:boxPr>
                                            <m:ctrlPr>
                                              <a:rPr lang="zh-TW" sz="1600" i="1" kern="100">
                                                <a:solidFill>
                                                  <a:sysClr val="windowText" lastClr="000000"/>
                                                </a:solidFill>
                                                <a:effectLst/>
                                                <a:latin typeface="Cambria Math" panose="02040503050406030204" pitchFamily="18" charset="0"/>
                                              </a:rPr>
                                            </m:ctrlPr>
                                          </m:boxPr>
                                          <m:e>
                                            <m:groupChr>
                                              <m:groupChrPr>
                                                <m:chr m:val="→"/>
                                                <m:vertJc m:val="bot"/>
                                                <m:ctrlPr>
                                                  <a:rPr lang="zh-TW" sz="1600" i="1" kern="100">
                                                    <a:solidFill>
                                                      <a:sysClr val="windowText" lastClr="000000"/>
                                                    </a:solidFill>
                                                    <a:effectLst/>
                                                    <a:latin typeface="Cambria Math" panose="02040503050406030204" pitchFamily="18" charset="0"/>
                                                  </a:rPr>
                                                </m:ctrlPr>
                                              </m:groupChrPr>
                                              <m:e>
                                                <m:r>
                                                  <a:rPr lang="en-US" sz="1600" kern="100">
                                                    <a:solidFill>
                                                      <a:sysClr val="windowText" lastClr="000000"/>
                                                    </a:solidFill>
                                                    <a:effectLst/>
                                                    <a:latin typeface="Cambria Math" panose="02040503050406030204" pitchFamily="18" charset="0"/>
                                                  </a:rPr>
                                                  <m:t>𝛾</m:t>
                                                </m:r>
                                              </m:e>
                                            </m:groupChr>
                                          </m:e>
                                        </m:box>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e>
                                    </m:d>
                                  </m:num>
                                  <m:den>
                                    <m:r>
                                      <a:rPr lang="en-US" sz="1600" kern="10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box>
                                          <m:boxPr>
                                            <m:ctrlPr>
                                              <a:rPr lang="zh-TW" sz="1600" i="1" kern="100">
                                                <a:solidFill>
                                                  <a:sysClr val="windowText" lastClr="000000"/>
                                                </a:solidFill>
                                                <a:effectLst/>
                                                <a:latin typeface="Cambria Math" panose="02040503050406030204" pitchFamily="18" charset="0"/>
                                              </a:rPr>
                                            </m:ctrlPr>
                                          </m:boxPr>
                                          <m:e>
                                            <m:groupChr>
                                              <m:groupChrPr>
                                                <m:chr m:val="→"/>
                                                <m:vertJc m:val="bot"/>
                                                <m:ctrlPr>
                                                  <a:rPr lang="zh-TW" sz="1600" i="1" kern="100">
                                                    <a:solidFill>
                                                      <a:sysClr val="windowText" lastClr="000000"/>
                                                    </a:solidFill>
                                                    <a:effectLst/>
                                                    <a:latin typeface="Cambria Math" panose="02040503050406030204" pitchFamily="18" charset="0"/>
                                                  </a:rPr>
                                                </m:ctrlPr>
                                              </m:groupChrPr>
                                              <m:e>
                                                <m:r>
                                                  <a:rPr lang="en-US" sz="1600" kern="100">
                                                    <a:solidFill>
                                                      <a:sysClr val="windowText" lastClr="000000"/>
                                                    </a:solidFill>
                                                    <a:effectLst/>
                                                    <a:latin typeface="Cambria Math" panose="02040503050406030204" pitchFamily="18" charset="0"/>
                                                  </a:rPr>
                                                  <m:t>𝛾</m:t>
                                                </m:r>
                                              </m:e>
                                            </m:groupChr>
                                          </m:e>
                                        </m:box>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𝐷</m:t>
                                            </m:r>
                                          </m:e>
                                          <m:sup>
                                            <m:r>
                                              <a:rPr lang="en-US" sz="1600" kern="100">
                                                <a:solidFill>
                                                  <a:sysClr val="windowText" lastClr="000000"/>
                                                </a:solidFill>
                                                <a:effectLst/>
                                                <a:latin typeface="Cambria Math" panose="02040503050406030204" pitchFamily="18" charset="0"/>
                                              </a:rPr>
                                              <m:t>∓</m:t>
                                            </m:r>
                                          </m:sup>
                                        </m:sSup>
                                      </m:e>
                                    </m:d>
                                  </m:den>
                                </m:f>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100" dirty="0">
                              <a:solidFill>
                                <a:sysClr val="windowText" lastClr="000000"/>
                              </a:solidFill>
                              <a:effectLst/>
                            </a:rPr>
                            <a:t>0.88±0.06</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09140"/>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1717705870"/>
                  </p:ext>
                </p:extLst>
              </p:nvPr>
            </p:nvGraphicFramePr>
            <p:xfrm>
              <a:off x="6192777" y="1817211"/>
              <a:ext cx="4737221" cy="2269648"/>
            </p:xfrm>
            <a:graphic>
              <a:graphicData uri="http://schemas.openxmlformats.org/drawingml/2006/table">
                <a:tbl>
                  <a:tblPr firstRow="1" firstCol="1" bandRow="1">
                    <a:tableStyleId>{5C22544A-7EE6-4342-B048-85BDC9FD1C3A}</a:tableStyleId>
                  </a:tblPr>
                  <a:tblGrid>
                    <a:gridCol w="2709924">
                      <a:extLst>
                        <a:ext uri="{9D8B030D-6E8A-4147-A177-3AD203B41FA5}">
                          <a16:colId xmlns:a16="http://schemas.microsoft.com/office/drawing/2014/main" val="880468130"/>
                        </a:ext>
                      </a:extLst>
                    </a:gridCol>
                    <a:gridCol w="2027297">
                      <a:extLst>
                        <a:ext uri="{9D8B030D-6E8A-4147-A177-3AD203B41FA5}">
                          <a16:colId xmlns:a16="http://schemas.microsoft.com/office/drawing/2014/main" val="1817875183"/>
                        </a:ext>
                      </a:extLst>
                    </a:gridCol>
                  </a:tblGrid>
                  <a:tr h="49396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ysClr val="windowText" lastClr="000000"/>
                              </a:solidFill>
                              <a:effectLst/>
                            </a:rPr>
                            <a:t>Fill </a:t>
                          </a:r>
                          <a:r>
                            <a:rPr lang="en-US" sz="1600" kern="100" dirty="0">
                              <a:solidFill>
                                <a:sysClr val="windowText" lastClr="000000"/>
                              </a:solidFill>
                              <a:effectLst/>
                            </a:rPr>
                            <a:t>Cross Section</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58116522"/>
                      </a:ext>
                    </a:extLst>
                  </a:tr>
                  <a:tr h="373301">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5" t="-132258" r="-75506" b="-374194"/>
                          </a:stretch>
                        </a:blipFill>
                      </a:tcPr>
                    </a:tc>
                    <a:tc>
                      <a:txBody>
                        <a:bodyPr/>
                        <a:lstStyle/>
                        <a:p>
                          <a:endParaRPr lang="zh-TW"/>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3934" t="-132258" r="-901" b="-374194"/>
                          </a:stretch>
                        </a:blipFill>
                      </a:tcPr>
                    </a:tc>
                    <a:extLst>
                      <a:ext uri="{0D108BD9-81ED-4DB2-BD59-A6C34878D82A}">
                        <a16:rowId xmlns:a16="http://schemas.microsoft.com/office/drawing/2014/main" val="181345243"/>
                      </a:ext>
                    </a:extLst>
                  </a:tr>
                  <a:tr h="373301">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5" t="-236066" r="-75506" b="-280328"/>
                          </a:stretch>
                        </a:blipFill>
                      </a:tcPr>
                    </a:tc>
                    <a:tc>
                      <a:txBody>
                        <a:bodyPr/>
                        <a:lstStyle/>
                        <a:p>
                          <a:endParaRPr lang="zh-TW"/>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3934" t="-236066" r="-901" b="-280328"/>
                          </a:stretch>
                        </a:blipFill>
                      </a:tcPr>
                    </a:tc>
                    <a:extLst>
                      <a:ext uri="{0D108BD9-81ED-4DB2-BD59-A6C34878D82A}">
                        <a16:rowId xmlns:a16="http://schemas.microsoft.com/office/drawing/2014/main" val="3489101515"/>
                      </a:ext>
                    </a:extLst>
                  </a:tr>
                  <a:tr h="246980">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5" t="-512500" r="-75506" b="-327500"/>
                          </a:stretch>
                        </a:blipFill>
                      </a:tcPr>
                    </a:tc>
                    <a:tc>
                      <a:txBody>
                        <a:bodyPr/>
                        <a:lstStyle/>
                        <a:p>
                          <a:pPr algn="ctr">
                            <a:spcAft>
                              <a:spcPts val="0"/>
                            </a:spcAft>
                          </a:pPr>
                          <a:r>
                            <a:rPr lang="en-US" altLang="zh-TW" sz="1400" kern="100" dirty="0" smtClean="0">
                              <a:solidFill>
                                <a:sysClr val="windowText" lastClr="000000"/>
                              </a:solidFill>
                              <a:effectLst/>
                              <a:latin typeface="+mn-lt"/>
                              <a:ea typeface="+mn-ea"/>
                              <a:cs typeface="+mn-cs"/>
                            </a:rPr>
                            <a:t>ratio</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49688144"/>
                      </a:ext>
                    </a:extLst>
                  </a:tr>
                  <a:tr h="782105">
                    <a:tc>
                      <a:txBody>
                        <a:bodyPr/>
                        <a:lstStyle/>
                        <a:p>
                          <a:endParaRPr lang="zh-TW"/>
                        </a:p>
                      </a:txBody>
                      <a:tcPr marL="92618" marR="926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5" t="-189922" r="-75506" b="-1550"/>
                          </a:stretch>
                        </a:blipFill>
                      </a:tcPr>
                    </a:tc>
                    <a:tc>
                      <a:txBody>
                        <a:bodyPr/>
                        <a:lstStyle/>
                        <a:p>
                          <a:pPr algn="ctr">
                            <a:spcAft>
                              <a:spcPts val="0"/>
                            </a:spcAft>
                          </a:pPr>
                          <a:r>
                            <a:rPr lang="en-US" sz="1600" kern="100" dirty="0">
                              <a:solidFill>
                                <a:sysClr val="windowText" lastClr="000000"/>
                              </a:solidFill>
                              <a:effectLst/>
                            </a:rPr>
                            <a:t>0.88±0.06</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2618" marR="92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0914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787430677"/>
                  </p:ext>
                </p:extLst>
              </p:nvPr>
            </p:nvGraphicFramePr>
            <p:xfrm>
              <a:off x="1273995" y="4904202"/>
              <a:ext cx="4822005" cy="1807380"/>
            </p:xfrm>
            <a:graphic>
              <a:graphicData uri="http://schemas.openxmlformats.org/drawingml/2006/table">
                <a:tbl>
                  <a:tblPr firstRow="1" firstCol="1" bandRow="1">
                    <a:tableStyleId>{5C22544A-7EE6-4342-B048-85BDC9FD1C3A}</a:tableStyleId>
                  </a:tblPr>
                  <a:tblGrid>
                    <a:gridCol w="2758425">
                      <a:extLst>
                        <a:ext uri="{9D8B030D-6E8A-4147-A177-3AD203B41FA5}">
                          <a16:colId xmlns:a16="http://schemas.microsoft.com/office/drawing/2014/main" val="331600505"/>
                        </a:ext>
                      </a:extLst>
                    </a:gridCol>
                    <a:gridCol w="2063580">
                      <a:extLst>
                        <a:ext uri="{9D8B030D-6E8A-4147-A177-3AD203B41FA5}">
                          <a16:colId xmlns:a16="http://schemas.microsoft.com/office/drawing/2014/main" val="3348209964"/>
                        </a:ext>
                      </a:extLst>
                    </a:gridCol>
                  </a:tblGrid>
                  <a:tr h="50280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ysClr val="windowText" lastClr="000000"/>
                              </a:solidFill>
                              <a:effectLst/>
                            </a:rPr>
                            <a:t>Cross </a:t>
                          </a:r>
                          <a:r>
                            <a:rPr lang="en-US" sz="1600" kern="100" dirty="0">
                              <a:solidFill>
                                <a:sysClr val="windowText" lastClr="000000"/>
                              </a:solidFill>
                              <a:effectLst/>
                            </a:rPr>
                            <a:t>Section</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85676251"/>
                      </a:ext>
                    </a:extLst>
                  </a:tr>
                  <a:tr h="2514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r>
                                      <a:rPr lang="en-US" sz="1600" kern="100">
                                        <a:solidFill>
                                          <a:sysClr val="windowText" lastClr="000000"/>
                                        </a:solidFill>
                                        <a:effectLst/>
                                        <a:latin typeface="Cambria Math" panose="02040503050406030204" pitchFamily="18" charset="0"/>
                                      </a:rPr>
                                      <m:t>→</m:t>
                                    </m:r>
                                    <m:sSup>
                                      <m:sSupPr>
                                        <m:ctrlPr>
                                          <a:rPr lang="en-US" altLang="zh-TW" sz="160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1" i="1" kern="100" smtClean="0">
                                            <a:solidFill>
                                              <a:sysClr val="windowText" lastClr="000000"/>
                                            </a:solidFill>
                                            <a:effectLst/>
                                            <a:latin typeface="Cambria Math" panose="02040503050406030204" pitchFamily="18" charset="0"/>
                                          </a:rPr>
                                          <m:t>∗</m:t>
                                        </m:r>
                                        <m:r>
                                          <a:rPr lang="en-US" altLang="zh-TW" sz="1600" b="0" i="1" kern="100" smtClean="0">
                                            <a:solidFill>
                                              <a:sysClr val="windowText" lastClr="000000"/>
                                            </a:solidFill>
                                            <a:effectLst/>
                                            <a:latin typeface="Cambria Math" panose="02040503050406030204" pitchFamily="18" charset="0"/>
                                          </a:rPr>
                                          <m:t>0</m:t>
                                        </m:r>
                                      </m:sup>
                                    </m:sSup>
                                    <m:r>
                                      <a:rPr lang="en-US" sz="1600" kern="100">
                                        <a:solidFill>
                                          <a:sysClr val="windowText" lastClr="000000"/>
                                        </a:solidFill>
                                        <a:effectLst/>
                                        <a:latin typeface="Cambria Math" panose="02040503050406030204" pitchFamily="18" charset="0"/>
                                      </a:rPr>
                                      <m:t>𝑋</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TW" sz="1400" b="0" i="0" kern="100" smtClean="0">
                                    <a:solidFill>
                                      <a:sysClr val="windowText" lastClr="000000"/>
                                    </a:solidFill>
                                    <a:effectLst/>
                                    <a:latin typeface="Cambria Math" panose="02040503050406030204" pitchFamily="18" charset="0"/>
                                  </a:rPr>
                                  <m:t>616±</m:t>
                                </m:r>
                                <m:r>
                                  <a:rPr lang="en-US" altLang="zh-TW" sz="1400" b="0" i="1" kern="100" smtClean="0">
                                    <a:solidFill>
                                      <a:sysClr val="windowText" lastClr="000000"/>
                                    </a:solidFill>
                                    <a:effectLst/>
                                    <a:latin typeface="Cambria Math" panose="02040503050406030204" pitchFamily="18" charset="0"/>
                                  </a:rPr>
                                  <m:t>32</m:t>
                                </m:r>
                                <m:d>
                                  <m:dPr>
                                    <m:ctrlPr>
                                      <a:rPr lang="zh-TW" sz="1400" i="1" kern="100">
                                        <a:solidFill>
                                          <a:sysClr val="windowText" lastClr="000000"/>
                                        </a:solidFill>
                                        <a:effectLst/>
                                        <a:latin typeface="Cambria Math" panose="02040503050406030204" pitchFamily="18" charset="0"/>
                                      </a:rPr>
                                    </m:ctrlPr>
                                  </m:dPr>
                                  <m:e>
                                    <m:r>
                                      <a:rPr lang="en-US" sz="1400" kern="100">
                                        <a:solidFill>
                                          <a:sysClr val="windowText" lastClr="000000"/>
                                        </a:solidFill>
                                        <a:effectLst/>
                                        <a:latin typeface="Cambria Math" panose="02040503050406030204" pitchFamily="18" charset="0"/>
                                      </a:rPr>
                                      <m:t>𝑓𝑏</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345413"/>
                      </a:ext>
                    </a:extLst>
                  </a:tr>
                  <a:tr h="2514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r>
                                      <a:rPr lang="en-US" sz="1600" kern="100">
                                        <a:solidFill>
                                          <a:sysClr val="windowText" lastClr="000000"/>
                                        </a:solidFill>
                                        <a:effectLst/>
                                        <a:latin typeface="Cambria Math" panose="02040503050406030204" pitchFamily="18" charset="0"/>
                                      </a:rPr>
                                      <m:t>→</m:t>
                                    </m:r>
                                    <m:sSup>
                                      <m:sSupPr>
                                        <m:ctrlPr>
                                          <a:rPr lang="en-US" altLang="zh-TW" sz="1600" b="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0" i="1" kern="100" smtClean="0">
                                            <a:solidFill>
                                              <a:sysClr val="windowText" lastClr="000000"/>
                                            </a:solidFill>
                                            <a:effectLst/>
                                            <a:latin typeface="Cambria Math" panose="02040503050406030204" pitchFamily="18" charset="0"/>
                                          </a:rPr>
                                          <m:t>0</m:t>
                                        </m:r>
                                      </m:sup>
                                    </m:sSup>
                                    <m:r>
                                      <m:rPr>
                                        <m:sty m:val="p"/>
                                      </m:rPr>
                                      <a:rPr lang="en-US" sz="1600" b="0" i="1" kern="100">
                                        <a:solidFill>
                                          <a:sysClr val="windowText" lastClr="000000"/>
                                        </a:solidFill>
                                        <a:effectLst/>
                                        <a:latin typeface="Cambria Math" panose="02040503050406030204" pitchFamily="18" charset="0"/>
                                      </a:rPr>
                                      <m:t>X</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400" kern="100" smtClean="0">
                                    <a:solidFill>
                                      <a:sysClr val="windowText" lastClr="000000"/>
                                    </a:solidFill>
                                    <a:effectLst/>
                                    <a:latin typeface="Cambria Math" panose="02040503050406030204" pitchFamily="18" charset="0"/>
                                  </a:rPr>
                                  <m:t>5</m:t>
                                </m:r>
                                <m:r>
                                  <a:rPr lang="en-US" sz="1400" b="0" i="0" kern="100" smtClean="0">
                                    <a:solidFill>
                                      <a:sysClr val="windowText" lastClr="000000"/>
                                    </a:solidFill>
                                    <a:effectLst/>
                                    <a:latin typeface="Cambria Math" panose="02040503050406030204" pitchFamily="18" charset="0"/>
                                  </a:rPr>
                                  <m:t>41</m:t>
                                </m:r>
                                <m:r>
                                  <a:rPr lang="en-US" sz="1400" kern="100" smtClean="0">
                                    <a:solidFill>
                                      <a:sysClr val="windowText" lastClr="000000"/>
                                    </a:solidFill>
                                    <a:effectLst/>
                                    <a:latin typeface="Cambria Math" panose="02040503050406030204" pitchFamily="18" charset="0"/>
                                  </a:rPr>
                                  <m:t>±</m:t>
                                </m:r>
                                <m:r>
                                  <a:rPr lang="en-US" sz="1400" b="0" i="1" kern="100" smtClean="0">
                                    <a:solidFill>
                                      <a:sysClr val="windowText" lastClr="000000"/>
                                    </a:solidFill>
                                    <a:effectLst/>
                                    <a:latin typeface="Cambria Math" panose="02040503050406030204" pitchFamily="18" charset="0"/>
                                  </a:rPr>
                                  <m:t>7.16</m:t>
                                </m:r>
                                <m:d>
                                  <m:dPr>
                                    <m:ctrlPr>
                                      <a:rPr lang="zh-TW" sz="1400" i="1" kern="100">
                                        <a:solidFill>
                                          <a:sysClr val="windowText" lastClr="000000"/>
                                        </a:solidFill>
                                        <a:effectLst/>
                                        <a:latin typeface="Cambria Math" panose="02040503050406030204" pitchFamily="18" charset="0"/>
                                      </a:rPr>
                                    </m:ctrlPr>
                                  </m:dPr>
                                  <m:e>
                                    <m:r>
                                      <a:rPr lang="en-US" sz="1400" kern="100">
                                        <a:solidFill>
                                          <a:sysClr val="windowText" lastClr="000000"/>
                                        </a:solidFill>
                                        <a:effectLst/>
                                        <a:latin typeface="Cambria Math" panose="02040503050406030204" pitchFamily="18" charset="0"/>
                                      </a:rPr>
                                      <m:t>𝑓𝑏</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995769"/>
                      </a:ext>
                    </a:extLst>
                  </a:tr>
                  <a:tr h="251401">
                    <a:tc>
                      <a:txBody>
                        <a:bodyPr/>
                        <a:lstStyle/>
                        <a:p>
                          <a:pPr>
                            <a:spcAft>
                              <a:spcPts val="0"/>
                            </a:spcAft>
                          </a:pPr>
                          <a14:m>
                            <m:oMathPara xmlns:m="http://schemas.openxmlformats.org/officeDocument/2006/math">
                              <m:oMathParaPr>
                                <m:jc m:val="centerGroup"/>
                              </m:oMathParaPr>
                              <m:oMath xmlns:m="http://schemas.openxmlformats.org/officeDocument/2006/math">
                                <m:f>
                                  <m:fPr>
                                    <m:type m:val="lin"/>
                                    <m:ctrlPr>
                                      <a:rPr lang="zh-TW" sz="1600" i="1" kern="100" smtClean="0">
                                        <a:solidFill>
                                          <a:sysClr val="windowText" lastClr="000000"/>
                                        </a:solidFill>
                                        <a:effectLst/>
                                        <a:latin typeface="Cambria Math" panose="02040503050406030204" pitchFamily="18" charset="0"/>
                                      </a:rPr>
                                    </m:ctrlPr>
                                  </m:fPr>
                                  <m:num>
                                    <m:r>
                                      <a:rPr lang="en-US" sz="1600" kern="100">
                                        <a:solidFill>
                                          <a:sysClr val="windowText" lastClr="000000"/>
                                        </a:solidFill>
                                        <a:effectLst/>
                                        <a:latin typeface="Cambria Math" panose="02040503050406030204" pitchFamily="18" charset="0"/>
                                      </a:rPr>
                                      <m:t>𝑉𝑒𝑐𝑡𝑜𝑟</m:t>
                                    </m:r>
                                  </m:num>
                                  <m:den>
                                    <m:r>
                                      <a:rPr lang="en-US" sz="1600" kern="100">
                                        <a:solidFill>
                                          <a:sysClr val="windowText" lastClr="000000"/>
                                        </a:solidFill>
                                        <a:effectLst/>
                                        <a:latin typeface="Cambria Math" panose="02040503050406030204" pitchFamily="18" charset="0"/>
                                      </a:rPr>
                                      <m:t>𝑃𝑠𝑒𝑢𝑑𝑜𝑠𝑐𝑎𝑙𝑎𝑟</m:t>
                                    </m:r>
                                  </m:den>
                                </m:f>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altLang="zh-TW" sz="1400" kern="100" dirty="0" smtClean="0">
                              <a:solidFill>
                                <a:sysClr val="windowText" lastClr="000000"/>
                              </a:solidFill>
                              <a:effectLst/>
                              <a:latin typeface="+mn-lt"/>
                              <a:ea typeface="+mn-ea"/>
                              <a:cs typeface="+mn-cs"/>
                            </a:rPr>
                            <a:t>Ratio</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6582749"/>
                      </a:ext>
                    </a:extLst>
                  </a:tr>
                  <a:tr h="550376">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600" b="0" i="1" kern="100" smtClean="0">
                                        <a:solidFill>
                                          <a:sysClr val="windowText" lastClr="000000"/>
                                        </a:solidFill>
                                        <a:effectLst/>
                                        <a:latin typeface="Cambria Math" panose="02040503050406030204" pitchFamily="18" charset="0"/>
                                      </a:rPr>
                                    </m:ctrlPr>
                                  </m:fPr>
                                  <m:num>
                                    <m:r>
                                      <m:rPr>
                                        <m:sty m:val="p"/>
                                      </m:rPr>
                                      <a:rPr lang="en-US" sz="1600" b="0" i="1" kern="100">
                                        <a:solidFill>
                                          <a:sysClr val="windowText" lastClr="000000"/>
                                        </a:solidFill>
                                        <a:effectLst/>
                                        <a:latin typeface="Cambria Math" panose="02040503050406030204" pitchFamily="18" charset="0"/>
                                      </a:rPr>
                                      <m:t>σ</m:t>
                                    </m:r>
                                    <m:d>
                                      <m:dPr>
                                        <m:ctrlPr>
                                          <a:rPr lang="zh-TW" sz="1600" b="0" i="1" kern="100">
                                            <a:solidFill>
                                              <a:sysClr val="windowText" lastClr="000000"/>
                                            </a:solidFill>
                                            <a:effectLst/>
                                            <a:latin typeface="Cambria Math" panose="02040503050406030204" pitchFamily="18" charset="0"/>
                                          </a:rPr>
                                        </m:ctrlPr>
                                      </m:dPr>
                                      <m:e>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r>
                                          <a:rPr lang="en-US" sz="1600" b="0" kern="100">
                                            <a:solidFill>
                                              <a:sysClr val="windowText" lastClr="000000"/>
                                            </a:solidFill>
                                            <a:effectLst/>
                                            <a:latin typeface="Cambria Math" panose="02040503050406030204" pitchFamily="18" charset="0"/>
                                          </a:rPr>
                                          <m:t>→</m:t>
                                        </m:r>
                                        <m:sSup>
                                          <m:sSupPr>
                                            <m:ctrlPr>
                                              <a:rPr lang="en-US" altLang="zh-TW" sz="1600" b="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0" i="1" kern="100" smtClean="0">
                                                <a:solidFill>
                                                  <a:sysClr val="windowText" lastClr="000000"/>
                                                </a:solidFill>
                                                <a:effectLst/>
                                                <a:latin typeface="Cambria Math" panose="02040503050406030204" pitchFamily="18" charset="0"/>
                                              </a:rPr>
                                              <m:t>∗0</m:t>
                                            </m:r>
                                          </m:sup>
                                        </m:sSup>
                                        <m:r>
                                          <a:rPr lang="en-US" sz="1600" b="0" i="1" kern="100">
                                            <a:solidFill>
                                              <a:sysClr val="windowText" lastClr="000000"/>
                                            </a:solidFill>
                                            <a:effectLst/>
                                            <a:latin typeface="Cambria Math" panose="02040503050406030204" pitchFamily="18" charset="0"/>
                                          </a:rPr>
                                          <m:t>𝑋</m:t>
                                        </m:r>
                                      </m:e>
                                    </m:d>
                                  </m:num>
                                  <m:den>
                                    <m:r>
                                      <m:rPr>
                                        <m:sty m:val="p"/>
                                      </m:rPr>
                                      <a:rPr lang="en-US" sz="1600" b="0" i="1" kern="100">
                                        <a:solidFill>
                                          <a:sysClr val="windowText" lastClr="000000"/>
                                        </a:solidFill>
                                        <a:effectLst/>
                                        <a:latin typeface="Cambria Math" panose="02040503050406030204" pitchFamily="18" charset="0"/>
                                      </a:rPr>
                                      <m:t>σ</m:t>
                                    </m:r>
                                    <m:d>
                                      <m:dPr>
                                        <m:ctrlPr>
                                          <a:rPr lang="zh-TW" sz="1600" b="0" i="1" kern="100">
                                            <a:solidFill>
                                              <a:sysClr val="windowText" lastClr="000000"/>
                                            </a:solidFill>
                                            <a:effectLst/>
                                            <a:latin typeface="Cambria Math" panose="02040503050406030204" pitchFamily="18" charset="0"/>
                                          </a:rPr>
                                        </m:ctrlPr>
                                      </m:dPr>
                                      <m:e>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r>
                                          <a:rPr lang="en-US" sz="1600" b="0" kern="100">
                                            <a:solidFill>
                                              <a:sysClr val="windowText" lastClr="000000"/>
                                            </a:solidFill>
                                            <a:effectLst/>
                                            <a:latin typeface="Cambria Math" panose="02040503050406030204" pitchFamily="18" charset="0"/>
                                          </a:rPr>
                                          <m:t>→</m:t>
                                        </m:r>
                                        <m:sSup>
                                          <m:sSupPr>
                                            <m:ctrlPr>
                                              <a:rPr lang="en-US" altLang="zh-TW" sz="1600" b="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0" i="1" kern="100" smtClean="0">
                                                <a:solidFill>
                                                  <a:sysClr val="windowText" lastClr="000000"/>
                                                </a:solidFill>
                                                <a:effectLst/>
                                                <a:latin typeface="Cambria Math" panose="02040503050406030204" pitchFamily="18" charset="0"/>
                                              </a:rPr>
                                              <m:t>0</m:t>
                                            </m:r>
                                          </m:sup>
                                        </m:sSup>
                                        <m:r>
                                          <a:rPr lang="en-US" sz="1600" b="0" i="1" kern="100">
                                            <a:solidFill>
                                              <a:sysClr val="windowText" lastClr="000000"/>
                                            </a:solidFill>
                                            <a:effectLst/>
                                            <a:latin typeface="Cambria Math" panose="02040503050406030204" pitchFamily="18" charset="0"/>
                                          </a:rPr>
                                          <m:t>𝑋</m:t>
                                        </m:r>
                                      </m:e>
                                    </m:d>
                                  </m:den>
                                </m:f>
                              </m:oMath>
                            </m:oMathPara>
                          </a14:m>
                          <a:endParaRPr lang="zh-TW" sz="1600" b="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100" dirty="0" smtClean="0">
                              <a:solidFill>
                                <a:sysClr val="windowText" lastClr="000000"/>
                              </a:solidFill>
                              <a:effectLst/>
                            </a:rPr>
                            <a:t>1.14±0.06</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547026"/>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787430677"/>
                  </p:ext>
                </p:extLst>
              </p:nvPr>
            </p:nvGraphicFramePr>
            <p:xfrm>
              <a:off x="1273995" y="4904202"/>
              <a:ext cx="4822005" cy="1807380"/>
            </p:xfrm>
            <a:graphic>
              <a:graphicData uri="http://schemas.openxmlformats.org/drawingml/2006/table">
                <a:tbl>
                  <a:tblPr firstRow="1" firstCol="1" bandRow="1">
                    <a:tableStyleId>{5C22544A-7EE6-4342-B048-85BDC9FD1C3A}</a:tableStyleId>
                  </a:tblPr>
                  <a:tblGrid>
                    <a:gridCol w="2758425">
                      <a:extLst>
                        <a:ext uri="{9D8B030D-6E8A-4147-A177-3AD203B41FA5}">
                          <a16:colId xmlns:a16="http://schemas.microsoft.com/office/drawing/2014/main" val="331600505"/>
                        </a:ext>
                      </a:extLst>
                    </a:gridCol>
                    <a:gridCol w="2063580">
                      <a:extLst>
                        <a:ext uri="{9D8B030D-6E8A-4147-A177-3AD203B41FA5}">
                          <a16:colId xmlns:a16="http://schemas.microsoft.com/office/drawing/2014/main" val="3348209964"/>
                        </a:ext>
                      </a:extLst>
                    </a:gridCol>
                  </a:tblGrid>
                  <a:tr h="50280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ysClr val="windowText" lastClr="000000"/>
                              </a:solidFill>
                              <a:effectLst/>
                            </a:rPr>
                            <a:t>Cross </a:t>
                          </a:r>
                          <a:r>
                            <a:rPr lang="en-US" sz="1600" kern="100" dirty="0">
                              <a:solidFill>
                                <a:sysClr val="windowText" lastClr="000000"/>
                              </a:solidFill>
                              <a:effectLst/>
                            </a:rPr>
                            <a:t>Section</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85676251"/>
                      </a:ext>
                    </a:extLst>
                  </a:tr>
                  <a:tr h="251401">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1" t="-204878" r="-75497" b="-443902"/>
                          </a:stretch>
                        </a:blipFill>
                      </a:tcPr>
                    </a:tc>
                    <a:tc>
                      <a:txBody>
                        <a:bodyPr/>
                        <a:lstStyle/>
                        <a:p>
                          <a:endParaRPr lang="zh-TW"/>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3923" t="-204878" r="-885" b="-443902"/>
                          </a:stretch>
                        </a:blipFill>
                      </a:tcPr>
                    </a:tc>
                    <a:extLst>
                      <a:ext uri="{0D108BD9-81ED-4DB2-BD59-A6C34878D82A}">
                        <a16:rowId xmlns:a16="http://schemas.microsoft.com/office/drawing/2014/main" val="2479345413"/>
                      </a:ext>
                    </a:extLst>
                  </a:tr>
                  <a:tr h="251401">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1" t="-304878" r="-75497" b="-343902"/>
                          </a:stretch>
                        </a:blipFill>
                      </a:tcPr>
                    </a:tc>
                    <a:tc>
                      <a:txBody>
                        <a:bodyPr/>
                        <a:lstStyle/>
                        <a:p>
                          <a:endParaRPr lang="zh-TW"/>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3923" t="-304878" r="-885" b="-343902"/>
                          </a:stretch>
                        </a:blipFill>
                      </a:tcPr>
                    </a:tc>
                    <a:extLst>
                      <a:ext uri="{0D108BD9-81ED-4DB2-BD59-A6C34878D82A}">
                        <a16:rowId xmlns:a16="http://schemas.microsoft.com/office/drawing/2014/main" val="1053995769"/>
                      </a:ext>
                    </a:extLst>
                  </a:tr>
                  <a:tr h="251401">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1" t="-395238" r="-75497" b="-235714"/>
                          </a:stretch>
                        </a:blipFill>
                      </a:tcPr>
                    </a:tc>
                    <a:tc>
                      <a:txBody>
                        <a:bodyPr/>
                        <a:lstStyle/>
                        <a:p>
                          <a:pPr algn="ctr">
                            <a:spcAft>
                              <a:spcPts val="0"/>
                            </a:spcAft>
                          </a:pPr>
                          <a:r>
                            <a:rPr lang="en-US" altLang="zh-TW" sz="1400" kern="100" dirty="0" smtClean="0">
                              <a:solidFill>
                                <a:sysClr val="windowText" lastClr="000000"/>
                              </a:solidFill>
                              <a:effectLst/>
                              <a:latin typeface="+mn-lt"/>
                              <a:ea typeface="+mn-ea"/>
                              <a:cs typeface="+mn-cs"/>
                            </a:rPr>
                            <a:t>Ratio</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6582749"/>
                      </a:ext>
                    </a:extLst>
                  </a:tr>
                  <a:tr h="550376">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1" t="-231111" r="-75497" b="-10000"/>
                          </a:stretch>
                        </a:blipFill>
                      </a:tcPr>
                    </a:tc>
                    <a:tc>
                      <a:txBody>
                        <a:bodyPr/>
                        <a:lstStyle/>
                        <a:p>
                          <a:pPr algn="ctr">
                            <a:spcAft>
                              <a:spcPts val="0"/>
                            </a:spcAft>
                          </a:pPr>
                          <a:r>
                            <a:rPr lang="en-US" sz="1600" kern="100" dirty="0" smtClean="0">
                              <a:solidFill>
                                <a:sysClr val="windowText" lastClr="000000"/>
                              </a:solidFill>
                              <a:effectLst/>
                            </a:rPr>
                            <a:t>1.14±0.06</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547026"/>
                      </a:ext>
                    </a:extLst>
                  </a:tr>
                </a:tbl>
              </a:graphicData>
            </a:graphic>
          </p:graphicFrame>
        </mc:Fallback>
      </mc:AlternateContent>
      <mc:AlternateContent xmlns:mc="http://schemas.openxmlformats.org/markup-compatibility/2006" xmlns:a14="http://schemas.microsoft.com/office/drawing/2010/main">
        <mc:Choice Requires="a14">
          <p:sp>
            <p:nvSpPr>
              <p:cNvPr id="6" name="文字方塊 5"/>
              <p:cNvSpPr txBox="1"/>
              <p:nvPr/>
            </p:nvSpPr>
            <p:spPr>
              <a:xfrm>
                <a:off x="1779529" y="1357401"/>
                <a:ext cx="3583940" cy="369332"/>
              </a:xfrm>
              <a:prstGeom prst="rect">
                <a:avLst/>
              </a:prstGeom>
              <a:solidFill>
                <a:srgbClr val="92D050"/>
              </a:solidFill>
            </p:spPr>
            <p:txBody>
              <a:bodyPr wrap="square" rtlCol="0">
                <a:spAutoFit/>
              </a:bodyPr>
              <a:lstStyle/>
              <a:p>
                <a:pPr algn="ctr"/>
                <a:r>
                  <a:rPr lang="en-US" altLang="zh-TW" dirty="0" smtClean="0"/>
                  <a:t>Our result : pure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𝐷𝐷</m:t>
                    </m:r>
                    <m:r>
                      <a:rPr lang="en-US" altLang="zh-TW" b="0" i="1" smtClean="0">
                        <a:latin typeface="Cambria Math" panose="02040503050406030204" pitchFamily="18" charset="0"/>
                      </a:rPr>
                      <m:t>𝜋</m:t>
                    </m:r>
                  </m:oMath>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779529" y="1357401"/>
                <a:ext cx="3583940" cy="369332"/>
              </a:xfrm>
              <a:prstGeom prst="rect">
                <a:avLst/>
              </a:prstGeom>
              <a:blipFill>
                <a:blip r:embed="rId5"/>
                <a:stretch>
                  <a:fillRect t="-10000"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6868477" y="1371684"/>
                <a:ext cx="3385820" cy="369332"/>
              </a:xfrm>
              <a:prstGeom prst="rect">
                <a:avLst/>
              </a:prstGeom>
              <a:solidFill>
                <a:srgbClr val="92D050"/>
              </a:solidFill>
            </p:spPr>
            <p:txBody>
              <a:bodyPr wrap="square" rtlCol="0">
                <a:spAutoFit/>
              </a:bodyPr>
              <a:lstStyle/>
              <a:p>
                <a:pPr algn="ctr"/>
                <a:r>
                  <a:rPr lang="en-US" altLang="zh-TW" dirty="0" smtClean="0"/>
                  <a:t>T.Uglov : exclusive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𝐷𝐷</m:t>
                    </m:r>
                  </m:oMath>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6868477" y="1371684"/>
                <a:ext cx="3385820" cy="369332"/>
              </a:xfrm>
              <a:prstGeom prst="rect">
                <a:avLst/>
              </a:prstGeom>
              <a:blipFill>
                <a:blip r:embed="rId6"/>
                <a:stretch>
                  <a:fillRect t="-819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2465337" y="4163054"/>
                <a:ext cx="7454879" cy="669992"/>
              </a:xfrm>
              <a:prstGeom prst="rect">
                <a:avLst/>
              </a:prstGeom>
              <a:solidFill>
                <a:srgbClr val="92D050"/>
              </a:solidFill>
            </p:spPr>
            <p:txBody>
              <a:bodyPr wrap="square" rtlCol="0">
                <a:spAutoFit/>
              </a:bodyPr>
              <a:lstStyle/>
              <a:p>
                <a:r>
                  <a:rPr lang="en-US" altLang="zh-TW" dirty="0" smtClean="0"/>
                  <a:t>CLEO </a:t>
                </a:r>
                <a:r>
                  <a:rPr lang="en-US" altLang="zh-TW" dirty="0"/>
                  <a:t>Collaboration </a:t>
                </a:r>
                <a:r>
                  <a:rPr lang="en-US" altLang="zh-TW" dirty="0" err="1"/>
                  <a:t>Phy</a:t>
                </a:r>
                <a:r>
                  <a:rPr lang="en-US" altLang="zh-TW" dirty="0"/>
                  <a:t> rev. D 70, 112001 (2004) : </a:t>
                </a:r>
                <a:r>
                  <a:rPr lang="en-US" altLang="zh-TW" dirty="0" smtClean="0"/>
                  <a:t>inclusive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𝐷𝑋</m:t>
                    </m:r>
                  </m:oMath>
                </a14:m>
                <a:endParaRPr lang="en-US" altLang="zh-TW" dirty="0" smtClean="0"/>
              </a:p>
              <a:p>
                <a:pPr algn="ctr"/>
                <a:r>
                  <a:rPr lang="en-US" altLang="zh-TW" dirty="0" smtClean="0"/>
                  <a:t>(assuming there is </a:t>
                </a:r>
                <a:r>
                  <a:rPr lang="en-US" altLang="zh-TW" dirty="0"/>
                  <a:t>no resonance’s mass </a:t>
                </a:r>
                <a:r>
                  <a:rPr lang="en-US" altLang="zh-TW" dirty="0" smtClean="0"/>
                  <a:t>higher then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oMath>
                </a14:m>
                <a:r>
                  <a:rPr lang="en-US" altLang="zh-TW" dirty="0" smtClean="0"/>
                  <a:t>)</a:t>
                </a:r>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2465337" y="4163054"/>
                <a:ext cx="7454879" cy="669992"/>
              </a:xfrm>
              <a:prstGeom prst="rect">
                <a:avLst/>
              </a:prstGeom>
              <a:blipFill>
                <a:blip r:embed="rId7"/>
                <a:stretch>
                  <a:fillRect l="-654" t="-5455" b="-10000"/>
                </a:stretch>
              </a:blipFill>
            </p:spPr>
            <p:txBody>
              <a:bodyPr/>
              <a:lstStyle/>
              <a:p>
                <a:r>
                  <a:rPr lang="zh-TW" altLang="en-US">
                    <a:noFill/>
                  </a:rPr>
                  <a:t> </a:t>
                </a:r>
              </a:p>
            </p:txBody>
          </p:sp>
        </mc:Fallback>
      </mc:AlternateContent>
      <p:sp>
        <p:nvSpPr>
          <p:cNvPr id="12" name="標題 1"/>
          <p:cNvSpPr txBox="1">
            <a:spLocks/>
          </p:cNvSpPr>
          <p:nvPr/>
        </p:nvSpPr>
        <p:spPr>
          <a:xfrm>
            <a:off x="2611375" y="414602"/>
            <a:ext cx="8911687"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b="1" dirty="0" smtClean="0">
                <a:effectLst>
                  <a:outerShdw blurRad="38100" dist="38100" dir="2700000" algn="tl">
                    <a:srgbClr val="000000">
                      <a:alpha val="43137"/>
                    </a:srgbClr>
                  </a:outerShdw>
                </a:effectLst>
              </a:rPr>
              <a:t> </a:t>
            </a:r>
            <a:r>
              <a:rPr lang="en-US" altLang="zh-TW" sz="3200" b="1" dirty="0">
                <a:effectLst>
                  <a:outerShdw blurRad="38100" dist="38100" dir="2700000" algn="tl">
                    <a:srgbClr val="000000">
                      <a:alpha val="43137"/>
                    </a:srgbClr>
                  </a:outerShdw>
                </a:effectLst>
              </a:rPr>
              <a:t>Comparison between Vector </a:t>
            </a:r>
            <a:r>
              <a:rPr lang="en-US" altLang="zh-TW" sz="3200" b="1" dirty="0" smtClean="0">
                <a:effectLst>
                  <a:outerShdw blurRad="38100" dist="38100" dir="2700000" algn="tl">
                    <a:srgbClr val="000000">
                      <a:alpha val="43137"/>
                    </a:srgbClr>
                  </a:outerShdw>
                </a:effectLst>
              </a:rPr>
              <a:t>and </a:t>
            </a:r>
            <a:r>
              <a:rPr lang="en-US" altLang="zh-TW" sz="3200" b="1" dirty="0" err="1" smtClean="0">
                <a:effectLst>
                  <a:outerShdw blurRad="38100" dist="38100" dir="2700000" algn="tl">
                    <a:srgbClr val="000000">
                      <a:alpha val="43137"/>
                    </a:srgbClr>
                  </a:outerShdw>
                </a:effectLst>
              </a:rPr>
              <a:t>Pseudoscalar</a:t>
            </a:r>
            <a:endParaRPr lang="zh-TW" altLang="en-US" sz="32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extLst>
                  <p:ext uri="{D42A27DB-BD31-4B8C-83A1-F6EECF244321}">
                    <p14:modId xmlns:p14="http://schemas.microsoft.com/office/powerpoint/2010/main" val="2661999644"/>
                  </p:ext>
                </p:extLst>
              </p:nvPr>
            </p:nvGraphicFramePr>
            <p:xfrm>
              <a:off x="6192776" y="4904202"/>
              <a:ext cx="4822005" cy="1807380"/>
            </p:xfrm>
            <a:graphic>
              <a:graphicData uri="http://schemas.openxmlformats.org/drawingml/2006/table">
                <a:tbl>
                  <a:tblPr firstRow="1" firstCol="1" bandRow="1">
                    <a:tableStyleId>{5C22544A-7EE6-4342-B048-85BDC9FD1C3A}</a:tableStyleId>
                  </a:tblPr>
                  <a:tblGrid>
                    <a:gridCol w="2758425">
                      <a:extLst>
                        <a:ext uri="{9D8B030D-6E8A-4147-A177-3AD203B41FA5}">
                          <a16:colId xmlns:a16="http://schemas.microsoft.com/office/drawing/2014/main" val="331600505"/>
                        </a:ext>
                      </a:extLst>
                    </a:gridCol>
                    <a:gridCol w="2063580">
                      <a:extLst>
                        <a:ext uri="{9D8B030D-6E8A-4147-A177-3AD203B41FA5}">
                          <a16:colId xmlns:a16="http://schemas.microsoft.com/office/drawing/2014/main" val="3348209964"/>
                        </a:ext>
                      </a:extLst>
                    </a:gridCol>
                  </a:tblGrid>
                  <a:tr h="50280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ysClr val="windowText" lastClr="000000"/>
                              </a:solidFill>
                              <a:effectLst/>
                            </a:rPr>
                            <a:t>Cross </a:t>
                          </a:r>
                          <a:r>
                            <a:rPr lang="en-US" sz="1600" kern="100" dirty="0">
                              <a:solidFill>
                                <a:sysClr val="windowText" lastClr="000000"/>
                              </a:solidFill>
                              <a:effectLst/>
                            </a:rPr>
                            <a:t>Section</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85676251"/>
                      </a:ext>
                    </a:extLst>
                  </a:tr>
                  <a:tr h="2514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r>
                                      <a:rPr lang="en-US" sz="1600" kern="100">
                                        <a:solidFill>
                                          <a:sysClr val="windowText" lastClr="000000"/>
                                        </a:solidFill>
                                        <a:effectLst/>
                                        <a:latin typeface="Cambria Math" panose="02040503050406030204" pitchFamily="18" charset="0"/>
                                      </a:rPr>
                                      <m:t>→</m:t>
                                    </m:r>
                                    <m:sSup>
                                      <m:sSupPr>
                                        <m:ctrlPr>
                                          <a:rPr lang="en-US" altLang="zh-TW" sz="160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1" i="1" kern="100" smtClean="0">
                                            <a:solidFill>
                                              <a:sysClr val="windowText" lastClr="000000"/>
                                            </a:solidFill>
                                            <a:effectLst/>
                                            <a:latin typeface="Cambria Math" panose="02040503050406030204" pitchFamily="18" charset="0"/>
                                          </a:rPr>
                                          <m:t>∗</m:t>
                                        </m:r>
                                        <m:r>
                                          <a:rPr lang="en-US" altLang="zh-TW" sz="1600" b="0" i="1" kern="100" smtClean="0">
                                            <a:solidFill>
                                              <a:sysClr val="windowText" lastClr="000000"/>
                                            </a:solidFill>
                                            <a:effectLst/>
                                            <a:latin typeface="Cambria Math" panose="02040503050406030204" pitchFamily="18" charset="0"/>
                                          </a:rPr>
                                          <m:t>+</m:t>
                                        </m:r>
                                      </m:sup>
                                    </m:sSup>
                                    <m:r>
                                      <a:rPr lang="en-US" sz="1600" kern="100">
                                        <a:solidFill>
                                          <a:sysClr val="windowText" lastClr="000000"/>
                                        </a:solidFill>
                                        <a:effectLst/>
                                        <a:latin typeface="Cambria Math" panose="02040503050406030204" pitchFamily="18" charset="0"/>
                                      </a:rPr>
                                      <m:t>𝑋</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altLang="zh-TW" sz="1400" b="0" i="0" kern="100" smtClean="0">
                                    <a:solidFill>
                                      <a:sysClr val="windowText" lastClr="000000"/>
                                    </a:solidFill>
                                    <a:effectLst/>
                                    <a:latin typeface="Cambria Math" panose="02040503050406030204" pitchFamily="18" charset="0"/>
                                  </a:rPr>
                                  <m:t>578±</m:t>
                                </m:r>
                                <m:r>
                                  <a:rPr lang="en-US" altLang="zh-TW" sz="1400" b="0" i="1" kern="100" smtClean="0">
                                    <a:solidFill>
                                      <a:sysClr val="windowText" lastClr="000000"/>
                                    </a:solidFill>
                                    <a:effectLst/>
                                    <a:latin typeface="Cambria Math" panose="02040503050406030204" pitchFamily="18" charset="0"/>
                                  </a:rPr>
                                  <m:t>10</m:t>
                                </m:r>
                                <m:d>
                                  <m:dPr>
                                    <m:ctrlPr>
                                      <a:rPr lang="zh-TW" sz="1400" i="1" kern="100">
                                        <a:solidFill>
                                          <a:sysClr val="windowText" lastClr="000000"/>
                                        </a:solidFill>
                                        <a:effectLst/>
                                        <a:latin typeface="Cambria Math" panose="02040503050406030204" pitchFamily="18" charset="0"/>
                                      </a:rPr>
                                    </m:ctrlPr>
                                  </m:dPr>
                                  <m:e>
                                    <m:r>
                                      <a:rPr lang="en-US" sz="1400" kern="100">
                                        <a:solidFill>
                                          <a:sysClr val="windowText" lastClr="000000"/>
                                        </a:solidFill>
                                        <a:effectLst/>
                                        <a:latin typeface="Cambria Math" panose="02040503050406030204" pitchFamily="18" charset="0"/>
                                      </a:rPr>
                                      <m:t>𝑓𝑏</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345413"/>
                      </a:ext>
                    </a:extLst>
                  </a:tr>
                  <a:tr h="251401">
                    <a:tc>
                      <a:txBody>
                        <a:bodyPr/>
                        <a:lstStyle/>
                        <a:p>
                          <a:pPr>
                            <a:spcAft>
                              <a:spcPts val="0"/>
                            </a:spcAft>
                          </a:pPr>
                          <a14:m>
                            <m:oMathPara xmlns:m="http://schemas.openxmlformats.org/officeDocument/2006/math">
                              <m:oMathParaPr>
                                <m:jc m:val="centerGroup"/>
                              </m:oMathParaPr>
                              <m:oMath xmlns:m="http://schemas.openxmlformats.org/officeDocument/2006/math">
                                <m:r>
                                  <a:rPr lang="en-US" sz="1600" kern="100" smtClean="0">
                                    <a:solidFill>
                                      <a:sysClr val="windowText" lastClr="000000"/>
                                    </a:solidFill>
                                    <a:effectLst/>
                                    <a:latin typeface="Cambria Math" panose="02040503050406030204" pitchFamily="18" charset="0"/>
                                  </a:rPr>
                                  <m:t>𝜎</m:t>
                                </m:r>
                                <m:d>
                                  <m:dPr>
                                    <m:ctrlPr>
                                      <a:rPr lang="zh-TW" sz="1600" i="1" kern="100">
                                        <a:solidFill>
                                          <a:sysClr val="windowText" lastClr="000000"/>
                                        </a:solidFill>
                                        <a:effectLst/>
                                        <a:latin typeface="Cambria Math" panose="02040503050406030204" pitchFamily="18" charset="0"/>
                                      </a:rPr>
                                    </m:ctrlPr>
                                  </m:dPr>
                                  <m:e>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sSup>
                                      <m:sSupPr>
                                        <m:ctrlPr>
                                          <a:rPr lang="zh-TW" sz="1600" i="1" kern="100">
                                            <a:solidFill>
                                              <a:sysClr val="windowText" lastClr="000000"/>
                                            </a:solidFill>
                                            <a:effectLst/>
                                            <a:latin typeface="Cambria Math" panose="02040503050406030204" pitchFamily="18" charset="0"/>
                                          </a:rPr>
                                        </m:ctrlPr>
                                      </m:sSupPr>
                                      <m:e>
                                        <m:r>
                                          <a:rPr lang="en-US" sz="1600" kern="100">
                                            <a:solidFill>
                                              <a:sysClr val="windowText" lastClr="000000"/>
                                            </a:solidFill>
                                            <a:effectLst/>
                                            <a:latin typeface="Cambria Math" panose="02040503050406030204" pitchFamily="18" charset="0"/>
                                          </a:rPr>
                                          <m:t>𝑒</m:t>
                                        </m:r>
                                      </m:e>
                                      <m:sup>
                                        <m:r>
                                          <a:rPr lang="en-US" sz="1600" kern="100">
                                            <a:solidFill>
                                              <a:sysClr val="windowText" lastClr="000000"/>
                                            </a:solidFill>
                                            <a:effectLst/>
                                            <a:latin typeface="Cambria Math" panose="02040503050406030204" pitchFamily="18" charset="0"/>
                                          </a:rPr>
                                          <m:t>−</m:t>
                                        </m:r>
                                      </m:sup>
                                    </m:sSup>
                                    <m:r>
                                      <a:rPr lang="en-US" sz="1600" kern="100">
                                        <a:solidFill>
                                          <a:sysClr val="windowText" lastClr="000000"/>
                                        </a:solidFill>
                                        <a:effectLst/>
                                        <a:latin typeface="Cambria Math" panose="02040503050406030204" pitchFamily="18" charset="0"/>
                                      </a:rPr>
                                      <m:t>→</m:t>
                                    </m:r>
                                    <m:sSup>
                                      <m:sSupPr>
                                        <m:ctrlPr>
                                          <a:rPr lang="en-US" altLang="zh-TW" sz="1600" b="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0" i="1" kern="100" smtClean="0">
                                            <a:solidFill>
                                              <a:sysClr val="windowText" lastClr="000000"/>
                                            </a:solidFill>
                                            <a:effectLst/>
                                            <a:latin typeface="Cambria Math" panose="02040503050406030204" pitchFamily="18" charset="0"/>
                                          </a:rPr>
                                          <m:t>+</m:t>
                                        </m:r>
                                      </m:sup>
                                    </m:sSup>
                                    <m:r>
                                      <m:rPr>
                                        <m:sty m:val="p"/>
                                      </m:rPr>
                                      <a:rPr lang="en-US" sz="1600" b="0" i="1" kern="100">
                                        <a:solidFill>
                                          <a:sysClr val="windowText" lastClr="000000"/>
                                        </a:solidFill>
                                        <a:effectLst/>
                                        <a:latin typeface="Cambria Math" panose="02040503050406030204" pitchFamily="18" charset="0"/>
                                      </a:rPr>
                                      <m:t>X</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400" kern="100" smtClean="0">
                                    <a:solidFill>
                                      <a:sysClr val="windowText" lastClr="000000"/>
                                    </a:solidFill>
                                    <a:effectLst/>
                                    <a:latin typeface="Cambria Math" panose="02040503050406030204" pitchFamily="18" charset="0"/>
                                  </a:rPr>
                                  <m:t>4</m:t>
                                </m:r>
                                <m:r>
                                  <a:rPr lang="en-US" sz="1400" b="0" i="0" kern="100" smtClean="0">
                                    <a:solidFill>
                                      <a:sysClr val="windowText" lastClr="000000"/>
                                    </a:solidFill>
                                    <a:effectLst/>
                                    <a:latin typeface="Cambria Math" panose="02040503050406030204" pitchFamily="18" charset="0"/>
                                  </a:rPr>
                                  <m:t>55</m:t>
                                </m:r>
                                <m:r>
                                  <a:rPr lang="en-US" sz="1400" kern="100" smtClean="0">
                                    <a:solidFill>
                                      <a:sysClr val="windowText" lastClr="000000"/>
                                    </a:solidFill>
                                    <a:effectLst/>
                                    <a:latin typeface="Cambria Math" panose="02040503050406030204" pitchFamily="18" charset="0"/>
                                  </a:rPr>
                                  <m:t>±</m:t>
                                </m:r>
                                <m:r>
                                  <a:rPr lang="en-US" sz="1400" b="0" i="1" kern="100" smtClean="0">
                                    <a:solidFill>
                                      <a:sysClr val="windowText" lastClr="000000"/>
                                    </a:solidFill>
                                    <a:effectLst/>
                                    <a:latin typeface="Cambria Math" panose="02040503050406030204" pitchFamily="18" charset="0"/>
                                  </a:rPr>
                                  <m:t>7.16</m:t>
                                </m:r>
                                <m:d>
                                  <m:dPr>
                                    <m:ctrlPr>
                                      <a:rPr lang="zh-TW" sz="1400" i="1" kern="100">
                                        <a:solidFill>
                                          <a:sysClr val="windowText" lastClr="000000"/>
                                        </a:solidFill>
                                        <a:effectLst/>
                                        <a:latin typeface="Cambria Math" panose="02040503050406030204" pitchFamily="18" charset="0"/>
                                      </a:rPr>
                                    </m:ctrlPr>
                                  </m:dPr>
                                  <m:e>
                                    <m:r>
                                      <a:rPr lang="en-US" sz="1400" kern="100">
                                        <a:solidFill>
                                          <a:sysClr val="windowText" lastClr="000000"/>
                                        </a:solidFill>
                                        <a:effectLst/>
                                        <a:latin typeface="Cambria Math" panose="02040503050406030204" pitchFamily="18" charset="0"/>
                                      </a:rPr>
                                      <m:t>𝑓𝑏</m:t>
                                    </m:r>
                                  </m:e>
                                </m:d>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995769"/>
                      </a:ext>
                    </a:extLst>
                  </a:tr>
                  <a:tr h="251401">
                    <a:tc>
                      <a:txBody>
                        <a:bodyPr/>
                        <a:lstStyle/>
                        <a:p>
                          <a:pPr>
                            <a:spcAft>
                              <a:spcPts val="0"/>
                            </a:spcAft>
                          </a:pPr>
                          <a14:m>
                            <m:oMathPara xmlns:m="http://schemas.openxmlformats.org/officeDocument/2006/math">
                              <m:oMathParaPr>
                                <m:jc m:val="centerGroup"/>
                              </m:oMathParaPr>
                              <m:oMath xmlns:m="http://schemas.openxmlformats.org/officeDocument/2006/math">
                                <m:f>
                                  <m:fPr>
                                    <m:type m:val="lin"/>
                                    <m:ctrlPr>
                                      <a:rPr lang="zh-TW" sz="1600" i="1" kern="100" smtClean="0">
                                        <a:solidFill>
                                          <a:sysClr val="windowText" lastClr="000000"/>
                                        </a:solidFill>
                                        <a:effectLst/>
                                        <a:latin typeface="Cambria Math" panose="02040503050406030204" pitchFamily="18" charset="0"/>
                                      </a:rPr>
                                    </m:ctrlPr>
                                  </m:fPr>
                                  <m:num>
                                    <m:r>
                                      <a:rPr lang="en-US" sz="1600" kern="100">
                                        <a:solidFill>
                                          <a:sysClr val="windowText" lastClr="000000"/>
                                        </a:solidFill>
                                        <a:effectLst/>
                                        <a:latin typeface="Cambria Math" panose="02040503050406030204" pitchFamily="18" charset="0"/>
                                      </a:rPr>
                                      <m:t>𝑉𝑒𝑐𝑡𝑜𝑟</m:t>
                                    </m:r>
                                  </m:num>
                                  <m:den>
                                    <m:r>
                                      <a:rPr lang="en-US" sz="1600" kern="100">
                                        <a:solidFill>
                                          <a:sysClr val="windowText" lastClr="000000"/>
                                        </a:solidFill>
                                        <a:effectLst/>
                                        <a:latin typeface="Cambria Math" panose="02040503050406030204" pitchFamily="18" charset="0"/>
                                      </a:rPr>
                                      <m:t>𝑃𝑠𝑒𝑢𝑑𝑜𝑠𝑐𝑎𝑙𝑎𝑟</m:t>
                                    </m:r>
                                  </m:den>
                                </m:f>
                              </m:oMath>
                            </m:oMathPara>
                          </a14:m>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altLang="zh-TW" sz="1400" kern="100" dirty="0" smtClean="0">
                              <a:solidFill>
                                <a:sysClr val="windowText" lastClr="000000"/>
                              </a:solidFill>
                              <a:effectLst/>
                              <a:latin typeface="+mn-lt"/>
                              <a:ea typeface="+mn-ea"/>
                              <a:cs typeface="+mn-cs"/>
                            </a:rPr>
                            <a:t>Ratio</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6582749"/>
                      </a:ext>
                    </a:extLst>
                  </a:tr>
                  <a:tr h="550376">
                    <a:tc>
                      <a:txBody>
                        <a:bodyPr/>
                        <a:lstStyle/>
                        <a:p>
                          <a:pPr>
                            <a:spcAft>
                              <a:spcPts val="0"/>
                            </a:spcAft>
                          </a:pPr>
                          <a14:m>
                            <m:oMathPara xmlns:m="http://schemas.openxmlformats.org/officeDocument/2006/math">
                              <m:oMathParaPr>
                                <m:jc m:val="centerGroup"/>
                              </m:oMathParaPr>
                              <m:oMath xmlns:m="http://schemas.openxmlformats.org/officeDocument/2006/math">
                                <m:f>
                                  <m:fPr>
                                    <m:ctrlPr>
                                      <a:rPr lang="zh-TW" sz="1600" b="0" i="1" kern="100" smtClean="0">
                                        <a:solidFill>
                                          <a:sysClr val="windowText" lastClr="000000"/>
                                        </a:solidFill>
                                        <a:effectLst/>
                                        <a:latin typeface="Cambria Math" panose="02040503050406030204" pitchFamily="18" charset="0"/>
                                      </a:rPr>
                                    </m:ctrlPr>
                                  </m:fPr>
                                  <m:num>
                                    <m:r>
                                      <m:rPr>
                                        <m:sty m:val="p"/>
                                      </m:rPr>
                                      <a:rPr lang="en-US" sz="1600" b="0" i="1" kern="100">
                                        <a:solidFill>
                                          <a:sysClr val="windowText" lastClr="000000"/>
                                        </a:solidFill>
                                        <a:effectLst/>
                                        <a:latin typeface="Cambria Math" panose="02040503050406030204" pitchFamily="18" charset="0"/>
                                      </a:rPr>
                                      <m:t>σ</m:t>
                                    </m:r>
                                    <m:d>
                                      <m:dPr>
                                        <m:ctrlPr>
                                          <a:rPr lang="zh-TW" sz="1600" b="0" i="1" kern="100">
                                            <a:solidFill>
                                              <a:sysClr val="windowText" lastClr="000000"/>
                                            </a:solidFill>
                                            <a:effectLst/>
                                            <a:latin typeface="Cambria Math" panose="02040503050406030204" pitchFamily="18" charset="0"/>
                                          </a:rPr>
                                        </m:ctrlPr>
                                      </m:dPr>
                                      <m:e>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r>
                                          <a:rPr lang="en-US" sz="1600" b="0" kern="100">
                                            <a:solidFill>
                                              <a:sysClr val="windowText" lastClr="000000"/>
                                            </a:solidFill>
                                            <a:effectLst/>
                                            <a:latin typeface="Cambria Math" panose="02040503050406030204" pitchFamily="18" charset="0"/>
                                          </a:rPr>
                                          <m:t>→</m:t>
                                        </m:r>
                                        <m:sSup>
                                          <m:sSupPr>
                                            <m:ctrlPr>
                                              <a:rPr lang="en-US" altLang="zh-TW" sz="1600" b="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0" i="1" kern="100" smtClean="0">
                                                <a:solidFill>
                                                  <a:sysClr val="windowText" lastClr="000000"/>
                                                </a:solidFill>
                                                <a:effectLst/>
                                                <a:latin typeface="Cambria Math" panose="02040503050406030204" pitchFamily="18" charset="0"/>
                                              </a:rPr>
                                              <m:t>∗+</m:t>
                                            </m:r>
                                          </m:sup>
                                        </m:sSup>
                                        <m:r>
                                          <a:rPr lang="en-US" sz="1600" b="0" i="1" kern="100">
                                            <a:solidFill>
                                              <a:sysClr val="windowText" lastClr="000000"/>
                                            </a:solidFill>
                                            <a:effectLst/>
                                            <a:latin typeface="Cambria Math" panose="02040503050406030204" pitchFamily="18" charset="0"/>
                                          </a:rPr>
                                          <m:t>𝑋</m:t>
                                        </m:r>
                                      </m:e>
                                    </m:d>
                                  </m:num>
                                  <m:den>
                                    <m:r>
                                      <m:rPr>
                                        <m:sty m:val="p"/>
                                      </m:rPr>
                                      <a:rPr lang="en-US" sz="1600" b="0" i="1" kern="100">
                                        <a:solidFill>
                                          <a:sysClr val="windowText" lastClr="000000"/>
                                        </a:solidFill>
                                        <a:effectLst/>
                                        <a:latin typeface="Cambria Math" panose="02040503050406030204" pitchFamily="18" charset="0"/>
                                      </a:rPr>
                                      <m:t>σ</m:t>
                                    </m:r>
                                    <m:d>
                                      <m:dPr>
                                        <m:ctrlPr>
                                          <a:rPr lang="zh-TW" sz="1600" b="0" i="1" kern="100">
                                            <a:solidFill>
                                              <a:sysClr val="windowText" lastClr="000000"/>
                                            </a:solidFill>
                                            <a:effectLst/>
                                            <a:latin typeface="Cambria Math" panose="02040503050406030204" pitchFamily="18" charset="0"/>
                                          </a:rPr>
                                        </m:ctrlPr>
                                      </m:dPr>
                                      <m:e>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sSup>
                                          <m:sSupPr>
                                            <m:ctrlPr>
                                              <a:rPr lang="zh-TW" sz="1600" b="0" i="1" kern="100">
                                                <a:solidFill>
                                                  <a:sysClr val="windowText" lastClr="000000"/>
                                                </a:solidFill>
                                                <a:effectLst/>
                                                <a:latin typeface="Cambria Math" panose="02040503050406030204" pitchFamily="18" charset="0"/>
                                              </a:rPr>
                                            </m:ctrlPr>
                                          </m:sSupPr>
                                          <m:e>
                                            <m:r>
                                              <a:rPr lang="en-US" sz="1600" b="0" i="1" kern="100">
                                                <a:solidFill>
                                                  <a:sysClr val="windowText" lastClr="000000"/>
                                                </a:solidFill>
                                                <a:effectLst/>
                                                <a:latin typeface="Cambria Math" panose="02040503050406030204" pitchFamily="18" charset="0"/>
                                              </a:rPr>
                                              <m:t>𝑒</m:t>
                                            </m:r>
                                          </m:e>
                                          <m:sup>
                                            <m:r>
                                              <a:rPr lang="en-US" sz="1600" b="0" kern="100">
                                                <a:solidFill>
                                                  <a:sysClr val="windowText" lastClr="000000"/>
                                                </a:solidFill>
                                                <a:effectLst/>
                                                <a:latin typeface="Cambria Math" panose="02040503050406030204" pitchFamily="18" charset="0"/>
                                              </a:rPr>
                                              <m:t>−</m:t>
                                            </m:r>
                                          </m:sup>
                                        </m:sSup>
                                        <m:r>
                                          <a:rPr lang="en-US" sz="1600" b="0" kern="100">
                                            <a:solidFill>
                                              <a:sysClr val="windowText" lastClr="000000"/>
                                            </a:solidFill>
                                            <a:effectLst/>
                                            <a:latin typeface="Cambria Math" panose="02040503050406030204" pitchFamily="18" charset="0"/>
                                          </a:rPr>
                                          <m:t>→</m:t>
                                        </m:r>
                                        <m:sSup>
                                          <m:sSupPr>
                                            <m:ctrlPr>
                                              <a:rPr lang="en-US" altLang="zh-TW" sz="1600" b="0" i="1" kern="100" smtClean="0">
                                                <a:solidFill>
                                                  <a:sysClr val="windowText" lastClr="000000"/>
                                                </a:solidFill>
                                                <a:effectLst/>
                                                <a:latin typeface="Cambria Math" panose="02040503050406030204" pitchFamily="18" charset="0"/>
                                              </a:rPr>
                                            </m:ctrlPr>
                                          </m:sSupPr>
                                          <m:e>
                                            <m:r>
                                              <a:rPr lang="en-US" altLang="zh-TW" sz="1600" b="0" i="1" kern="100" smtClean="0">
                                                <a:solidFill>
                                                  <a:sysClr val="windowText" lastClr="000000"/>
                                                </a:solidFill>
                                                <a:effectLst/>
                                                <a:latin typeface="Cambria Math" panose="02040503050406030204" pitchFamily="18" charset="0"/>
                                              </a:rPr>
                                              <m:t>𝐷</m:t>
                                            </m:r>
                                          </m:e>
                                          <m:sup>
                                            <m:r>
                                              <a:rPr lang="en-US" altLang="zh-TW" sz="1600" b="0" i="1" kern="100" smtClean="0">
                                                <a:solidFill>
                                                  <a:sysClr val="windowText" lastClr="000000"/>
                                                </a:solidFill>
                                                <a:effectLst/>
                                                <a:latin typeface="Cambria Math" panose="02040503050406030204" pitchFamily="18" charset="0"/>
                                              </a:rPr>
                                              <m:t>+</m:t>
                                            </m:r>
                                          </m:sup>
                                        </m:sSup>
                                        <m:r>
                                          <a:rPr lang="en-US" sz="1600" b="0" i="1" kern="100">
                                            <a:solidFill>
                                              <a:sysClr val="windowText" lastClr="000000"/>
                                            </a:solidFill>
                                            <a:effectLst/>
                                            <a:latin typeface="Cambria Math" panose="02040503050406030204" pitchFamily="18" charset="0"/>
                                          </a:rPr>
                                          <m:t>𝑋</m:t>
                                        </m:r>
                                      </m:e>
                                    </m:d>
                                  </m:den>
                                </m:f>
                              </m:oMath>
                            </m:oMathPara>
                          </a14:m>
                          <a:endParaRPr lang="zh-TW" sz="1600" b="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100" dirty="0" smtClean="0">
                              <a:solidFill>
                                <a:sysClr val="windowText" lastClr="000000"/>
                              </a:solidFill>
                              <a:effectLst/>
                            </a:rPr>
                            <a:t>1.27±0.03</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547026"/>
                      </a:ext>
                    </a:extLst>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2661999644"/>
                  </p:ext>
                </p:extLst>
              </p:nvPr>
            </p:nvGraphicFramePr>
            <p:xfrm>
              <a:off x="6192776" y="4904202"/>
              <a:ext cx="4822005" cy="1807380"/>
            </p:xfrm>
            <a:graphic>
              <a:graphicData uri="http://schemas.openxmlformats.org/drawingml/2006/table">
                <a:tbl>
                  <a:tblPr firstRow="1" firstCol="1" bandRow="1">
                    <a:tableStyleId>{5C22544A-7EE6-4342-B048-85BDC9FD1C3A}</a:tableStyleId>
                  </a:tblPr>
                  <a:tblGrid>
                    <a:gridCol w="2758425">
                      <a:extLst>
                        <a:ext uri="{9D8B030D-6E8A-4147-A177-3AD203B41FA5}">
                          <a16:colId xmlns:a16="http://schemas.microsoft.com/office/drawing/2014/main" val="331600505"/>
                        </a:ext>
                      </a:extLst>
                    </a:gridCol>
                    <a:gridCol w="2063580">
                      <a:extLst>
                        <a:ext uri="{9D8B030D-6E8A-4147-A177-3AD203B41FA5}">
                          <a16:colId xmlns:a16="http://schemas.microsoft.com/office/drawing/2014/main" val="3348209964"/>
                        </a:ext>
                      </a:extLst>
                    </a:gridCol>
                  </a:tblGrid>
                  <a:tr h="502801">
                    <a:tc>
                      <a:txBody>
                        <a:bodyPr/>
                        <a:lstStyle/>
                        <a:p>
                          <a:pPr algn="ctr">
                            <a:spcAft>
                              <a:spcPts val="0"/>
                            </a:spcAft>
                          </a:pPr>
                          <a:r>
                            <a:rPr lang="en-US" altLang="zh-TW" sz="1600" kern="100" dirty="0" smtClean="0">
                              <a:solidFill>
                                <a:schemeClr val="tx1"/>
                              </a:solidFill>
                              <a:effectLst/>
                              <a:latin typeface="+mn-lt"/>
                              <a:ea typeface="+mn-ea"/>
                              <a:cs typeface="+mn-cs"/>
                            </a:rPr>
                            <a:t>Production</a:t>
                          </a:r>
                          <a:r>
                            <a:rPr lang="en-US" altLang="zh-TW" sz="1600" kern="100" baseline="0" dirty="0" smtClean="0">
                              <a:solidFill>
                                <a:schemeClr val="tx1"/>
                              </a:solidFill>
                              <a:effectLst/>
                              <a:latin typeface="+mn-lt"/>
                              <a:ea typeface="+mn-ea"/>
                              <a:cs typeface="+mn-cs"/>
                            </a:rPr>
                            <a:t> mode</a:t>
                          </a:r>
                          <a:endParaRPr lang="zh-TW" alt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kern="100" dirty="0" smtClean="0">
                              <a:solidFill>
                                <a:sysClr val="windowText" lastClr="000000"/>
                              </a:solidFill>
                              <a:effectLst/>
                            </a:rPr>
                            <a:t>Cross </a:t>
                          </a:r>
                          <a:r>
                            <a:rPr lang="en-US" sz="1600" kern="100" dirty="0">
                              <a:solidFill>
                                <a:sysClr val="windowText" lastClr="000000"/>
                              </a:solidFill>
                              <a:effectLst/>
                            </a:rPr>
                            <a:t>Section</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85676251"/>
                      </a:ext>
                    </a:extLst>
                  </a:tr>
                  <a:tr h="251401">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21" t="-204878" r="-75276" b="-443902"/>
                          </a:stretch>
                        </a:blipFill>
                      </a:tcPr>
                    </a:tc>
                    <a:tc>
                      <a:txBody>
                        <a:bodyPr/>
                        <a:lstStyle/>
                        <a:p>
                          <a:endParaRPr lang="zh-TW"/>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33923" t="-204878" r="-590" b="-443902"/>
                          </a:stretch>
                        </a:blipFill>
                      </a:tcPr>
                    </a:tc>
                    <a:extLst>
                      <a:ext uri="{0D108BD9-81ED-4DB2-BD59-A6C34878D82A}">
                        <a16:rowId xmlns:a16="http://schemas.microsoft.com/office/drawing/2014/main" val="2479345413"/>
                      </a:ext>
                    </a:extLst>
                  </a:tr>
                  <a:tr h="251401">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21" t="-304878" r="-75276" b="-343902"/>
                          </a:stretch>
                        </a:blipFill>
                      </a:tcPr>
                    </a:tc>
                    <a:tc>
                      <a:txBody>
                        <a:bodyPr/>
                        <a:lstStyle/>
                        <a:p>
                          <a:endParaRPr lang="zh-TW"/>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33923" t="-304878" r="-590" b="-343902"/>
                          </a:stretch>
                        </a:blipFill>
                      </a:tcPr>
                    </a:tc>
                    <a:extLst>
                      <a:ext uri="{0D108BD9-81ED-4DB2-BD59-A6C34878D82A}">
                        <a16:rowId xmlns:a16="http://schemas.microsoft.com/office/drawing/2014/main" val="1053995769"/>
                      </a:ext>
                    </a:extLst>
                  </a:tr>
                  <a:tr h="251401">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21" t="-395238" r="-75276" b="-235714"/>
                          </a:stretch>
                        </a:blipFill>
                      </a:tcPr>
                    </a:tc>
                    <a:tc>
                      <a:txBody>
                        <a:bodyPr/>
                        <a:lstStyle/>
                        <a:p>
                          <a:pPr algn="ctr">
                            <a:spcAft>
                              <a:spcPts val="0"/>
                            </a:spcAft>
                          </a:pPr>
                          <a:r>
                            <a:rPr lang="en-US" altLang="zh-TW" sz="1400" kern="100" dirty="0" smtClean="0">
                              <a:solidFill>
                                <a:sysClr val="windowText" lastClr="000000"/>
                              </a:solidFill>
                              <a:effectLst/>
                              <a:latin typeface="+mn-lt"/>
                              <a:ea typeface="+mn-ea"/>
                              <a:cs typeface="+mn-cs"/>
                            </a:rPr>
                            <a:t>Ratio</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6582749"/>
                      </a:ext>
                    </a:extLst>
                  </a:tr>
                  <a:tr h="550376">
                    <a:tc>
                      <a:txBody>
                        <a:bodyPr/>
                        <a:lstStyle/>
                        <a:p>
                          <a:endParaRPr lang="zh-TW"/>
                        </a:p>
                      </a:txBody>
                      <a:tcPr marL="94275" marR="94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21" t="-231111" r="-75276" b="-10000"/>
                          </a:stretch>
                        </a:blipFill>
                      </a:tcPr>
                    </a:tc>
                    <a:tc>
                      <a:txBody>
                        <a:bodyPr/>
                        <a:lstStyle/>
                        <a:p>
                          <a:pPr algn="ctr">
                            <a:spcAft>
                              <a:spcPts val="0"/>
                            </a:spcAft>
                          </a:pPr>
                          <a:r>
                            <a:rPr lang="en-US" sz="1600" kern="100" dirty="0" smtClean="0">
                              <a:solidFill>
                                <a:sysClr val="windowText" lastClr="000000"/>
                              </a:solidFill>
                              <a:effectLst/>
                            </a:rPr>
                            <a:t>1.27±0.03</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4275" marR="94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547026"/>
                      </a:ext>
                    </a:extLst>
                  </a:tr>
                </a:tbl>
              </a:graphicData>
            </a:graphic>
          </p:graphicFrame>
        </mc:Fallback>
      </mc:AlternateContent>
      <p:sp>
        <p:nvSpPr>
          <p:cNvPr id="2" name="投影片編號版面配置區 1"/>
          <p:cNvSpPr>
            <a:spLocks noGrp="1"/>
          </p:cNvSpPr>
          <p:nvPr>
            <p:ph type="sldNum" sz="quarter" idx="12"/>
          </p:nvPr>
        </p:nvSpPr>
        <p:spPr/>
        <p:txBody>
          <a:bodyPr/>
          <a:lstStyle/>
          <a:p>
            <a:fld id="{3DF4B1FC-4239-425F-9CFB-D9D7D48FC1CA}" type="slidenum">
              <a:rPr lang="zh-TW" altLang="en-US" smtClean="0"/>
              <a:t>20</a:t>
            </a:fld>
            <a:endParaRPr lang="zh-TW" altLang="en-US"/>
          </a:p>
        </p:txBody>
      </p:sp>
    </p:spTree>
    <p:extLst>
      <p:ext uri="{BB962C8B-B14F-4D97-AF65-F5344CB8AC3E}">
        <p14:creationId xmlns:p14="http://schemas.microsoft.com/office/powerpoint/2010/main" val="3117022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1819" y="624110"/>
            <a:ext cx="9852793" cy="1280890"/>
          </a:xfrm>
        </p:spPr>
        <p:txBody>
          <a:bodyPr/>
          <a:lstStyle/>
          <a:p>
            <a:r>
              <a:rPr lang="en-US" altLang="zh-TW" b="1" dirty="0">
                <a:effectLst>
                  <a:outerShdw blurRad="38100" dist="38100" dir="2700000" algn="tl">
                    <a:srgbClr val="000000">
                      <a:alpha val="43137"/>
                    </a:srgbClr>
                  </a:outerShdw>
                </a:effectLst>
              </a:rPr>
              <a:t> Comparison between Vector and </a:t>
            </a:r>
            <a:r>
              <a:rPr lang="en-US" altLang="zh-TW" b="1" dirty="0" err="1" smtClean="0">
                <a:effectLst>
                  <a:outerShdw blurRad="38100" dist="38100" dir="2700000" algn="tl">
                    <a:srgbClr val="000000">
                      <a:alpha val="43137"/>
                    </a:srgbClr>
                  </a:outerShdw>
                </a:effectLst>
              </a:rPr>
              <a:t>Pseudoscalar</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651819" y="1678858"/>
                <a:ext cx="9856506" cy="4918587"/>
              </a:xfrm>
            </p:spPr>
            <p:txBody>
              <a:bodyPr>
                <a:normAutofit fontScale="92500" lnSpcReduction="10000"/>
              </a:bodyPr>
              <a:lstStyle/>
              <a:p>
                <a:r>
                  <a:rPr lang="en-US" altLang="zh-TW" dirty="0" smtClean="0"/>
                  <a:t>Our result : pure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rPr>
                      <m:t>𝐷𝐷</m:t>
                    </m:r>
                    <m:r>
                      <a:rPr lang="en-US" altLang="zh-TW" b="0" i="1" smtClean="0">
                        <a:latin typeface="Cambria Math" panose="02040503050406030204" pitchFamily="18" charset="0"/>
                      </a:rPr>
                      <m:t>𝜋</m:t>
                    </m:r>
                  </m:oMath>
                </a14:m>
                <a:endParaRPr lang="zh-TW" altLang="en-US" dirty="0" smtClean="0"/>
              </a:p>
              <a:p>
                <a:pPr marL="355600" indent="0">
                  <a:buNone/>
                </a:pPr>
                <a14:m>
                  <m:oMathPara xmlns:m="http://schemas.openxmlformats.org/officeDocument/2006/math">
                    <m:oMathParaPr>
                      <m:jc m:val="left"/>
                    </m:oMathParaPr>
                    <m:oMath xmlns:m="http://schemas.openxmlformats.org/officeDocument/2006/math">
                      <m:f>
                        <m:fPr>
                          <m:ctrlPr>
                            <a:rPr lang="zh-TW" altLang="zh-TW" i="1" kern="100">
                              <a:solidFill>
                                <a:schemeClr val="tx1"/>
                              </a:solidFill>
                              <a:latin typeface="Cambria Math" panose="02040503050406030204" pitchFamily="18" charset="0"/>
                            </a:rPr>
                          </m:ctrlPr>
                        </m:fPr>
                        <m:num>
                          <m:r>
                            <a:rPr lang="en-US" altLang="zh-TW" kern="100">
                              <a:solidFill>
                                <a:schemeClr val="tx1"/>
                              </a:solidFill>
                              <a:latin typeface="Cambria Math" panose="02040503050406030204" pitchFamily="18" charset="0"/>
                            </a:rPr>
                            <m:t>𝜎</m:t>
                          </m:r>
                          <m:d>
                            <m:dPr>
                              <m:ctrlPr>
                                <a:rPr lang="zh-TW" altLang="zh-TW" i="1" kern="100">
                                  <a:solidFill>
                                    <a:schemeClr val="tx1"/>
                                  </a:solidFill>
                                  <a:latin typeface="Cambria Math" panose="02040503050406030204" pitchFamily="18" charset="0"/>
                                </a:rPr>
                              </m:ctrlPr>
                            </m:dPr>
                            <m:e>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𝑒</m:t>
                                  </m:r>
                                </m:e>
                                <m:sup>
                                  <m:r>
                                    <a:rPr lang="en-US" altLang="zh-TW" kern="100">
                                      <a:solidFill>
                                        <a:schemeClr val="tx1"/>
                                      </a:solidFill>
                                      <a:latin typeface="Cambria Math" panose="02040503050406030204" pitchFamily="18" charset="0"/>
                                    </a:rPr>
                                    <m:t>+</m:t>
                                  </m:r>
                                </m:sup>
                              </m:sSup>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𝑒</m:t>
                                  </m:r>
                                </m:e>
                                <m:sup>
                                  <m:r>
                                    <a:rPr lang="en-US" altLang="zh-TW" kern="100">
                                      <a:solidFill>
                                        <a:schemeClr val="tx1"/>
                                      </a:solidFill>
                                      <a:latin typeface="Cambria Math" panose="02040503050406030204" pitchFamily="18" charset="0"/>
                                    </a:rPr>
                                    <m:t>−</m:t>
                                  </m:r>
                                </m:sup>
                              </m:sSup>
                              <m:box>
                                <m:boxPr>
                                  <m:ctrlPr>
                                    <a:rPr lang="zh-TW" altLang="zh-TW" i="1" kern="100">
                                      <a:solidFill>
                                        <a:schemeClr val="tx1"/>
                                      </a:solidFill>
                                      <a:latin typeface="Cambria Math" panose="02040503050406030204" pitchFamily="18" charset="0"/>
                                    </a:rPr>
                                  </m:ctrlPr>
                                </m:boxPr>
                                <m:e>
                                  <m:groupChr>
                                    <m:groupChrPr>
                                      <m:chr m:val="→"/>
                                      <m:vertJc m:val="bot"/>
                                      <m:ctrlPr>
                                        <a:rPr lang="zh-TW" altLang="zh-TW" i="1" kern="100">
                                          <a:solidFill>
                                            <a:schemeClr val="tx1"/>
                                          </a:solidFill>
                                          <a:latin typeface="Cambria Math" panose="02040503050406030204" pitchFamily="18" charset="0"/>
                                        </a:rPr>
                                      </m:ctrlPr>
                                    </m:groupChrPr>
                                    <m:e>
                                      <m:r>
                                        <a:rPr lang="en-US" altLang="zh-TW" kern="100">
                                          <a:solidFill>
                                            <a:schemeClr val="tx1"/>
                                          </a:solidFill>
                                          <a:latin typeface="Cambria Math" panose="02040503050406030204" pitchFamily="18" charset="0"/>
                                        </a:rPr>
                                        <m:t>𝛾</m:t>
                                      </m:r>
                                    </m:e>
                                  </m:groupChr>
                                </m:e>
                              </m:box>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𝐷</m:t>
                                  </m:r>
                                </m:e>
                                <m:sup>
                                  <m:r>
                                    <a:rPr lang="en-US" altLang="zh-TW" kern="100">
                                      <a:solidFill>
                                        <a:schemeClr val="tx1"/>
                                      </a:solidFill>
                                      <a:latin typeface="Cambria Math" panose="02040503050406030204" pitchFamily="18" charset="0"/>
                                    </a:rPr>
                                    <m:t>∗−</m:t>
                                  </m:r>
                                </m:sup>
                              </m:sSup>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𝐷</m:t>
                                  </m:r>
                                </m:e>
                                <m:sup>
                                  <m:r>
                                    <a:rPr lang="en-US" altLang="zh-TW" kern="100">
                                      <a:solidFill>
                                        <a:schemeClr val="tx1"/>
                                      </a:solidFill>
                                      <a:latin typeface="Cambria Math" panose="02040503050406030204" pitchFamily="18" charset="0"/>
                                    </a:rPr>
                                    <m:t>∗+</m:t>
                                  </m:r>
                                </m:sup>
                              </m:sSup>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𝜋</m:t>
                                  </m:r>
                                </m:e>
                                <m:sup>
                                  <m:r>
                                    <a:rPr lang="en-US" altLang="zh-TW" kern="100">
                                      <a:solidFill>
                                        <a:schemeClr val="tx1"/>
                                      </a:solidFill>
                                      <a:latin typeface="Cambria Math" panose="02040503050406030204" pitchFamily="18" charset="0"/>
                                    </a:rPr>
                                    <m:t>0</m:t>
                                  </m:r>
                                </m:sup>
                              </m:sSup>
                            </m:e>
                          </m:d>
                        </m:num>
                        <m:den>
                          <m:r>
                            <a:rPr lang="en-US" altLang="zh-TW" kern="100">
                              <a:solidFill>
                                <a:schemeClr val="tx1"/>
                              </a:solidFill>
                              <a:latin typeface="Cambria Math" panose="02040503050406030204" pitchFamily="18" charset="0"/>
                            </a:rPr>
                            <m:t>𝜎</m:t>
                          </m:r>
                          <m:d>
                            <m:dPr>
                              <m:ctrlPr>
                                <a:rPr lang="zh-TW" altLang="zh-TW" i="1" kern="100">
                                  <a:solidFill>
                                    <a:schemeClr val="tx1"/>
                                  </a:solidFill>
                                  <a:latin typeface="Cambria Math" panose="02040503050406030204" pitchFamily="18" charset="0"/>
                                </a:rPr>
                              </m:ctrlPr>
                            </m:dPr>
                            <m:e>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𝑒</m:t>
                                  </m:r>
                                </m:e>
                                <m:sup>
                                  <m:r>
                                    <a:rPr lang="en-US" altLang="zh-TW" kern="100">
                                      <a:solidFill>
                                        <a:schemeClr val="tx1"/>
                                      </a:solidFill>
                                      <a:latin typeface="Cambria Math" panose="02040503050406030204" pitchFamily="18" charset="0"/>
                                    </a:rPr>
                                    <m:t>+</m:t>
                                  </m:r>
                                </m:sup>
                              </m:sSup>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𝑒</m:t>
                                  </m:r>
                                </m:e>
                                <m:sup>
                                  <m:r>
                                    <a:rPr lang="en-US" altLang="zh-TW" kern="100">
                                      <a:solidFill>
                                        <a:schemeClr val="tx1"/>
                                      </a:solidFill>
                                      <a:latin typeface="Cambria Math" panose="02040503050406030204" pitchFamily="18" charset="0"/>
                                    </a:rPr>
                                    <m:t>−</m:t>
                                  </m:r>
                                </m:sup>
                              </m:sSup>
                              <m:box>
                                <m:boxPr>
                                  <m:ctrlPr>
                                    <a:rPr lang="zh-TW" altLang="zh-TW" i="1" kern="100">
                                      <a:solidFill>
                                        <a:schemeClr val="tx1"/>
                                      </a:solidFill>
                                      <a:latin typeface="Cambria Math" panose="02040503050406030204" pitchFamily="18" charset="0"/>
                                    </a:rPr>
                                  </m:ctrlPr>
                                </m:boxPr>
                                <m:e>
                                  <m:groupChr>
                                    <m:groupChrPr>
                                      <m:chr m:val="→"/>
                                      <m:vertJc m:val="bot"/>
                                      <m:ctrlPr>
                                        <a:rPr lang="zh-TW" altLang="zh-TW" i="1" kern="100">
                                          <a:solidFill>
                                            <a:schemeClr val="tx1"/>
                                          </a:solidFill>
                                          <a:latin typeface="Cambria Math" panose="02040503050406030204" pitchFamily="18" charset="0"/>
                                        </a:rPr>
                                      </m:ctrlPr>
                                    </m:groupChrPr>
                                    <m:e>
                                      <m:r>
                                        <a:rPr lang="en-US" altLang="zh-TW" kern="100">
                                          <a:solidFill>
                                            <a:schemeClr val="tx1"/>
                                          </a:solidFill>
                                          <a:latin typeface="Cambria Math" panose="02040503050406030204" pitchFamily="18" charset="0"/>
                                        </a:rPr>
                                        <m:t>𝛾</m:t>
                                      </m:r>
                                    </m:e>
                                  </m:groupChr>
                                </m:e>
                              </m:box>
                              <m:sSub>
                                <m:sSubPr>
                                  <m:ctrlPr>
                                    <a:rPr lang="zh-TW" altLang="zh-TW" i="1" kern="100">
                                      <a:solidFill>
                                        <a:schemeClr val="tx1"/>
                                      </a:solidFill>
                                      <a:latin typeface="Cambria Math" panose="02040503050406030204" pitchFamily="18" charset="0"/>
                                    </a:rPr>
                                  </m:ctrlPr>
                                </m:sSubPr>
                                <m:e>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𝐷</m:t>
                                      </m:r>
                                    </m:e>
                                    <m:sup>
                                      <m:r>
                                        <a:rPr lang="en-US" altLang="zh-TW" kern="100">
                                          <a:solidFill>
                                            <a:schemeClr val="tx1"/>
                                          </a:solidFill>
                                          <a:latin typeface="Cambria Math" panose="02040503050406030204" pitchFamily="18" charset="0"/>
                                        </a:rPr>
                                        <m:t>∗−</m:t>
                                      </m:r>
                                    </m:sup>
                                  </m:sSup>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𝐷</m:t>
                                      </m:r>
                                    </m:e>
                                    <m:sup>
                                      <m:r>
                                        <a:rPr lang="en-US" altLang="zh-TW" kern="100">
                                          <a:solidFill>
                                            <a:schemeClr val="tx1"/>
                                          </a:solidFill>
                                          <a:latin typeface="Cambria Math" panose="02040503050406030204" pitchFamily="18" charset="0"/>
                                        </a:rPr>
                                        <m:t>0</m:t>
                                      </m:r>
                                    </m:sup>
                                  </m:sSup>
                                  <m:sSup>
                                    <m:sSupPr>
                                      <m:ctrlPr>
                                        <a:rPr lang="zh-TW" altLang="zh-TW" i="1" kern="100">
                                          <a:solidFill>
                                            <a:schemeClr val="tx1"/>
                                          </a:solidFill>
                                          <a:latin typeface="Cambria Math" panose="02040503050406030204" pitchFamily="18" charset="0"/>
                                        </a:rPr>
                                      </m:ctrlPr>
                                    </m:sSupPr>
                                    <m:e>
                                      <m:r>
                                        <a:rPr lang="en-US" altLang="zh-TW" kern="100">
                                          <a:solidFill>
                                            <a:schemeClr val="tx1"/>
                                          </a:solidFill>
                                          <a:latin typeface="Cambria Math" panose="02040503050406030204" pitchFamily="18" charset="0"/>
                                        </a:rPr>
                                        <m:t>𝜋</m:t>
                                      </m:r>
                                    </m:e>
                                    <m:sup>
                                      <m:r>
                                        <a:rPr lang="en-US" altLang="zh-TW" kern="100">
                                          <a:solidFill>
                                            <a:schemeClr val="tx1"/>
                                          </a:solidFill>
                                          <a:latin typeface="Cambria Math" panose="02040503050406030204" pitchFamily="18" charset="0"/>
                                        </a:rPr>
                                        <m:t>+</m:t>
                                      </m:r>
                                    </m:sup>
                                  </m:sSup>
                                </m:e>
                                <m:sub>
                                  <m:r>
                                    <a:rPr lang="en-US" altLang="zh-TW" kern="100">
                                      <a:solidFill>
                                        <a:schemeClr val="tx1"/>
                                      </a:solidFill>
                                      <a:latin typeface="Cambria Math" panose="02040503050406030204" pitchFamily="18" charset="0"/>
                                    </a:rPr>
                                    <m:t>.</m:t>
                                  </m:r>
                                  <m:r>
                                    <a:rPr lang="en-US" altLang="zh-TW" kern="100">
                                      <a:solidFill>
                                        <a:schemeClr val="tx1"/>
                                      </a:solidFill>
                                      <a:latin typeface="Cambria Math" panose="02040503050406030204" pitchFamily="18" charset="0"/>
                                    </a:rPr>
                                    <m:t>𝑐𝑐</m:t>
                                  </m:r>
                                </m:sub>
                              </m:sSub>
                            </m:e>
                          </m:d>
                        </m:den>
                      </m:f>
                      <m:r>
                        <a:rPr lang="en-US" altLang="zh-TW" b="0" i="1" kern="100" smtClean="0">
                          <a:solidFill>
                            <a:schemeClr val="tx1"/>
                          </a:solidFill>
                          <a:latin typeface="Cambria Math" panose="02040503050406030204" pitchFamily="18" charset="0"/>
                        </a:rPr>
                        <m:t>=</m:t>
                      </m:r>
                      <m:r>
                        <m:rPr>
                          <m:nor/>
                        </m:rPr>
                        <a:rPr lang="en-US" altLang="zh-TW" kern="100" dirty="0">
                          <a:solidFill>
                            <a:schemeClr val="tx1"/>
                          </a:solidFill>
                        </a:rPr>
                        <m:t>0.605±0.087</m:t>
                      </m:r>
                    </m:oMath>
                  </m:oMathPara>
                </a14:m>
                <a:endParaRPr lang="en-US" altLang="zh-TW"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t>T.Uglov : </a:t>
                </a:r>
                <a:r>
                  <a:rPr lang="en-US" altLang="zh-TW" dirty="0" smtClean="0"/>
                  <a:t>exclusive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rPr>
                      <m:t>𝐷𝐷</m:t>
                    </m:r>
                  </m:oMath>
                </a14:m>
                <a:endParaRPr lang="zh-TW" altLang="en-US" dirty="0"/>
              </a:p>
              <a:p>
                <a:pPr marL="354013" indent="0">
                  <a:buNone/>
                </a:pPr>
                <a14:m>
                  <m:oMathPara xmlns:m="http://schemas.openxmlformats.org/officeDocument/2006/math">
                    <m:oMathParaPr>
                      <m:jc m:val="left"/>
                    </m:oMathParaPr>
                    <m:oMath xmlns:m="http://schemas.openxmlformats.org/officeDocument/2006/math">
                      <m:f>
                        <m:fPr>
                          <m:ctrlPr>
                            <a:rPr lang="zh-TW" altLang="zh-TW" i="1" kern="100">
                              <a:solidFill>
                                <a:sysClr val="windowText" lastClr="000000"/>
                              </a:solidFill>
                              <a:latin typeface="Cambria Math" panose="02040503050406030204" pitchFamily="18" charset="0"/>
                            </a:rPr>
                          </m:ctrlPr>
                        </m:fPr>
                        <m:num>
                          <m:r>
                            <a:rPr lang="en-US" altLang="zh-TW" kern="100">
                              <a:solidFill>
                                <a:sysClr val="windowText" lastClr="000000"/>
                              </a:solidFill>
                              <a:latin typeface="Cambria Math" panose="02040503050406030204" pitchFamily="18" charset="0"/>
                            </a:rPr>
                            <m:t>𝜎</m:t>
                          </m:r>
                          <m:d>
                            <m:dPr>
                              <m:ctrlPr>
                                <a:rPr lang="zh-TW" altLang="zh-TW" i="1" kern="100">
                                  <a:solidFill>
                                    <a:sysClr val="windowText" lastClr="000000"/>
                                  </a:solidFill>
                                  <a:latin typeface="Cambria Math" panose="02040503050406030204" pitchFamily="18" charset="0"/>
                                </a:rPr>
                              </m:ctrlPr>
                            </m:dPr>
                            <m:e>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box>
                                <m:boxPr>
                                  <m:ctrlPr>
                                    <a:rPr lang="zh-TW" altLang="zh-TW" i="1" kern="100">
                                      <a:solidFill>
                                        <a:sysClr val="windowText" lastClr="000000"/>
                                      </a:solidFill>
                                      <a:latin typeface="Cambria Math" panose="02040503050406030204" pitchFamily="18" charset="0"/>
                                    </a:rPr>
                                  </m:ctrlPr>
                                </m:boxPr>
                                <m:e>
                                  <m:groupChr>
                                    <m:groupChrPr>
                                      <m:chr m:val="→"/>
                                      <m:vertJc m:val="bot"/>
                                      <m:ctrlPr>
                                        <a:rPr lang="zh-TW" altLang="zh-TW" i="1" kern="100">
                                          <a:solidFill>
                                            <a:sysClr val="windowText" lastClr="000000"/>
                                          </a:solidFill>
                                          <a:latin typeface="Cambria Math" panose="02040503050406030204" pitchFamily="18" charset="0"/>
                                        </a:rPr>
                                      </m:ctrlPr>
                                    </m:groupChrPr>
                                    <m:e>
                                      <m:r>
                                        <a:rPr lang="en-US" altLang="zh-TW" kern="100">
                                          <a:solidFill>
                                            <a:sysClr val="windowText" lastClr="000000"/>
                                          </a:solidFill>
                                          <a:latin typeface="Cambria Math" panose="02040503050406030204" pitchFamily="18" charset="0"/>
                                        </a:rPr>
                                        <m:t>𝛾</m:t>
                                      </m:r>
                                    </m:e>
                                  </m:groupChr>
                                </m:e>
                              </m:box>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𝐷</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𝐷</m:t>
                                  </m:r>
                                </m:e>
                                <m:sup>
                                  <m:r>
                                    <a:rPr lang="en-US" altLang="zh-TW" kern="100">
                                      <a:solidFill>
                                        <a:sysClr val="windowText" lastClr="000000"/>
                                      </a:solidFill>
                                      <a:latin typeface="Cambria Math" panose="02040503050406030204" pitchFamily="18" charset="0"/>
                                    </a:rPr>
                                    <m:t>∗+</m:t>
                                  </m:r>
                                </m:sup>
                              </m:sSup>
                            </m:e>
                          </m:d>
                        </m:num>
                        <m:den>
                          <m:r>
                            <a:rPr lang="en-US" altLang="zh-TW" kern="100">
                              <a:solidFill>
                                <a:sysClr val="windowText" lastClr="000000"/>
                              </a:solidFill>
                              <a:latin typeface="Cambria Math" panose="02040503050406030204" pitchFamily="18" charset="0"/>
                            </a:rPr>
                            <m:t>𝜎</m:t>
                          </m:r>
                          <m:d>
                            <m:dPr>
                              <m:ctrlPr>
                                <a:rPr lang="zh-TW" altLang="zh-TW" i="1" kern="100">
                                  <a:solidFill>
                                    <a:sysClr val="windowText" lastClr="000000"/>
                                  </a:solidFill>
                                  <a:latin typeface="Cambria Math" panose="02040503050406030204" pitchFamily="18" charset="0"/>
                                </a:rPr>
                              </m:ctrlPr>
                            </m:dPr>
                            <m:e>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box>
                                <m:boxPr>
                                  <m:ctrlPr>
                                    <a:rPr lang="zh-TW" altLang="zh-TW" i="1" kern="100">
                                      <a:solidFill>
                                        <a:sysClr val="windowText" lastClr="000000"/>
                                      </a:solidFill>
                                      <a:latin typeface="Cambria Math" panose="02040503050406030204" pitchFamily="18" charset="0"/>
                                    </a:rPr>
                                  </m:ctrlPr>
                                </m:boxPr>
                                <m:e>
                                  <m:groupChr>
                                    <m:groupChrPr>
                                      <m:chr m:val="→"/>
                                      <m:vertJc m:val="bot"/>
                                      <m:ctrlPr>
                                        <a:rPr lang="zh-TW" altLang="zh-TW" i="1" kern="100">
                                          <a:solidFill>
                                            <a:sysClr val="windowText" lastClr="000000"/>
                                          </a:solidFill>
                                          <a:latin typeface="Cambria Math" panose="02040503050406030204" pitchFamily="18" charset="0"/>
                                        </a:rPr>
                                      </m:ctrlPr>
                                    </m:groupChrPr>
                                    <m:e>
                                      <m:r>
                                        <a:rPr lang="en-US" altLang="zh-TW" kern="100">
                                          <a:solidFill>
                                            <a:sysClr val="windowText" lastClr="000000"/>
                                          </a:solidFill>
                                          <a:latin typeface="Cambria Math" panose="02040503050406030204" pitchFamily="18" charset="0"/>
                                        </a:rPr>
                                        <m:t>𝛾</m:t>
                                      </m:r>
                                    </m:e>
                                  </m:groupChr>
                                </m:e>
                              </m:box>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𝐷</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kern="100">
                                      <a:solidFill>
                                        <a:sysClr val="windowText" lastClr="000000"/>
                                      </a:solidFill>
                                      <a:latin typeface="Cambria Math" panose="02040503050406030204" pitchFamily="18" charset="0"/>
                                    </a:rPr>
                                    <m:t>𝐷</m:t>
                                  </m:r>
                                </m:e>
                                <m:sup>
                                  <m:r>
                                    <a:rPr lang="en-US" altLang="zh-TW" kern="100">
                                      <a:solidFill>
                                        <a:sysClr val="windowText" lastClr="000000"/>
                                      </a:solidFill>
                                      <a:latin typeface="Cambria Math" panose="02040503050406030204" pitchFamily="18" charset="0"/>
                                    </a:rPr>
                                    <m:t>∓</m:t>
                                  </m:r>
                                </m:sup>
                              </m:sSup>
                            </m:e>
                          </m:d>
                        </m:den>
                      </m:f>
                      <m:r>
                        <a:rPr lang="en-US" altLang="zh-TW" b="0" i="1" kern="100" smtClean="0">
                          <a:solidFill>
                            <a:sysClr val="windowText" lastClr="000000"/>
                          </a:solidFill>
                          <a:latin typeface="Cambria Math" panose="02040503050406030204" pitchFamily="18" charset="0"/>
                        </a:rPr>
                        <m:t>=</m:t>
                      </m:r>
                      <m:r>
                        <m:rPr>
                          <m:nor/>
                        </m:rPr>
                        <a:rPr lang="en-US" altLang="zh-TW" kern="100" dirty="0">
                          <a:solidFill>
                            <a:sysClr val="windowText" lastClr="000000"/>
                          </a:solidFill>
                        </a:rPr>
                        <m:t>0.88±0.06</m:t>
                      </m:r>
                    </m:oMath>
                  </m:oMathPara>
                </a14:m>
                <a:endParaRPr lang="en-US" altLang="zh-TW"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t>CLEO Collaboration : </a:t>
                </a:r>
                <a:r>
                  <a:rPr lang="en-US" altLang="zh-TW" dirty="0"/>
                  <a:t>inclusive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rPr>
                      <m:t>𝐷𝑋</m:t>
                    </m:r>
                  </m:oMath>
                </a14:m>
                <a:r>
                  <a:rPr lang="en-US" altLang="zh-TW" dirty="0" smtClean="0"/>
                  <a:t> </a:t>
                </a:r>
                <a:r>
                  <a:rPr lang="en-US" altLang="zh-TW" dirty="0"/>
                  <a:t>(assuming there is no higher resonance</a:t>
                </a:r>
                <a:r>
                  <a:rPr lang="en-US" altLang="zh-TW" dirty="0" smtClean="0"/>
                  <a:t>)</a:t>
                </a:r>
                <a:endParaRPr lang="en-US" altLang="zh-TW" dirty="0"/>
              </a:p>
              <a:p>
                <a:pPr marL="354013" indent="0">
                  <a:buNone/>
                </a:pPr>
                <a14:m>
                  <m:oMathPara xmlns:m="http://schemas.openxmlformats.org/officeDocument/2006/math">
                    <m:oMathParaPr>
                      <m:jc m:val="left"/>
                    </m:oMathParaPr>
                    <m:oMath xmlns:m="http://schemas.openxmlformats.org/officeDocument/2006/math">
                      <m:f>
                        <m:fPr>
                          <m:ctrlPr>
                            <a:rPr lang="zh-TW" altLang="zh-TW" i="1" kern="100">
                              <a:solidFill>
                                <a:sysClr val="windowText" lastClr="000000"/>
                              </a:solidFill>
                              <a:latin typeface="Cambria Math" panose="02040503050406030204" pitchFamily="18" charset="0"/>
                            </a:rPr>
                          </m:ctrlPr>
                        </m:fPr>
                        <m:num>
                          <m:r>
                            <m:rPr>
                              <m:sty m:val="p"/>
                            </m:rPr>
                            <a:rPr lang="en-US" altLang="zh-TW" i="1" kern="100">
                              <a:solidFill>
                                <a:sysClr val="windowText" lastClr="000000"/>
                              </a:solidFill>
                              <a:latin typeface="Cambria Math" panose="02040503050406030204" pitchFamily="18" charset="0"/>
                            </a:rPr>
                            <m:t>σ</m:t>
                          </m:r>
                          <m:d>
                            <m:dPr>
                              <m:ctrlPr>
                                <a:rPr lang="zh-TW" altLang="zh-TW" i="1" kern="100">
                                  <a:solidFill>
                                    <a:sysClr val="windowText" lastClr="000000"/>
                                  </a:solidFill>
                                  <a:latin typeface="Cambria Math" panose="02040503050406030204" pitchFamily="18" charset="0"/>
                                </a:rPr>
                              </m:ctrlPr>
                            </m:dPr>
                            <m:e>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r>
                                <a:rPr lang="en-US" altLang="zh-TW" kern="100">
                                  <a:solidFill>
                                    <a:sysClr val="windowText" lastClr="000000"/>
                                  </a:solidFill>
                                  <a:latin typeface="Cambria Math" panose="02040503050406030204" pitchFamily="18" charset="0"/>
                                </a:rPr>
                                <m:t>→</m:t>
                              </m:r>
                              <m:sSup>
                                <m:sSupPr>
                                  <m:ctrlPr>
                                    <a:rPr lang="en-US"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𝐷</m:t>
                                  </m:r>
                                </m:e>
                                <m:sup>
                                  <m:r>
                                    <a:rPr lang="en-US" altLang="zh-TW" i="1" kern="100">
                                      <a:solidFill>
                                        <a:sysClr val="windowText" lastClr="000000"/>
                                      </a:solidFill>
                                      <a:latin typeface="Cambria Math" panose="02040503050406030204" pitchFamily="18" charset="0"/>
                                    </a:rPr>
                                    <m:t>∗0</m:t>
                                  </m:r>
                                </m:sup>
                              </m:sSup>
                              <m:r>
                                <a:rPr lang="en-US" altLang="zh-TW" i="1" kern="100">
                                  <a:solidFill>
                                    <a:sysClr val="windowText" lastClr="000000"/>
                                  </a:solidFill>
                                  <a:latin typeface="Cambria Math" panose="02040503050406030204" pitchFamily="18" charset="0"/>
                                </a:rPr>
                                <m:t>𝑋</m:t>
                              </m:r>
                            </m:e>
                          </m:d>
                        </m:num>
                        <m:den>
                          <m:r>
                            <m:rPr>
                              <m:sty m:val="p"/>
                            </m:rPr>
                            <a:rPr lang="en-US" altLang="zh-TW" i="1" kern="100">
                              <a:solidFill>
                                <a:sysClr val="windowText" lastClr="000000"/>
                              </a:solidFill>
                              <a:latin typeface="Cambria Math" panose="02040503050406030204" pitchFamily="18" charset="0"/>
                            </a:rPr>
                            <m:t>σ</m:t>
                          </m:r>
                          <m:d>
                            <m:dPr>
                              <m:ctrlPr>
                                <a:rPr lang="zh-TW" altLang="zh-TW" i="1" kern="100">
                                  <a:solidFill>
                                    <a:sysClr val="windowText" lastClr="000000"/>
                                  </a:solidFill>
                                  <a:latin typeface="Cambria Math" panose="02040503050406030204" pitchFamily="18" charset="0"/>
                                </a:rPr>
                              </m:ctrlPr>
                            </m:dPr>
                            <m:e>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r>
                                <a:rPr lang="en-US" altLang="zh-TW" kern="100">
                                  <a:solidFill>
                                    <a:sysClr val="windowText" lastClr="000000"/>
                                  </a:solidFill>
                                  <a:latin typeface="Cambria Math" panose="02040503050406030204" pitchFamily="18" charset="0"/>
                                </a:rPr>
                                <m:t>→</m:t>
                              </m:r>
                              <m:sSup>
                                <m:sSupPr>
                                  <m:ctrlPr>
                                    <a:rPr lang="en-US"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𝐷</m:t>
                                  </m:r>
                                </m:e>
                                <m:sup>
                                  <m:r>
                                    <a:rPr lang="en-US" altLang="zh-TW" i="1" kern="100">
                                      <a:solidFill>
                                        <a:sysClr val="windowText" lastClr="000000"/>
                                      </a:solidFill>
                                      <a:latin typeface="Cambria Math" panose="02040503050406030204" pitchFamily="18" charset="0"/>
                                    </a:rPr>
                                    <m:t>0</m:t>
                                  </m:r>
                                </m:sup>
                              </m:sSup>
                              <m:r>
                                <a:rPr lang="en-US" altLang="zh-TW" i="1" kern="100">
                                  <a:solidFill>
                                    <a:sysClr val="windowText" lastClr="000000"/>
                                  </a:solidFill>
                                  <a:latin typeface="Cambria Math" panose="02040503050406030204" pitchFamily="18" charset="0"/>
                                </a:rPr>
                                <m:t>𝑋</m:t>
                              </m:r>
                            </m:e>
                          </m:d>
                        </m:den>
                      </m:f>
                      <m:r>
                        <a:rPr lang="en-US" altLang="zh-TW" b="0" i="1" kern="100" smtClean="0">
                          <a:solidFill>
                            <a:sysClr val="windowText" lastClr="000000"/>
                          </a:solidFill>
                          <a:latin typeface="Cambria Math" panose="02040503050406030204" pitchFamily="18" charset="0"/>
                        </a:rPr>
                        <m:t>=</m:t>
                      </m:r>
                      <m:r>
                        <m:rPr>
                          <m:nor/>
                        </m:rPr>
                        <a:rPr lang="en-US" altLang="zh-TW" kern="100" dirty="0">
                          <a:solidFill>
                            <a:sysClr val="windowText" lastClr="000000"/>
                          </a:solidFill>
                        </a:rPr>
                        <m:t>1.14±0.06</m:t>
                      </m:r>
                    </m:oMath>
                  </m:oMathPara>
                </a14:m>
                <a:endPar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pPr marL="354013" indent="0">
                  <a:buNone/>
                </a:pPr>
                <a14:m>
                  <m:oMathPara xmlns:m="http://schemas.openxmlformats.org/officeDocument/2006/math">
                    <m:oMathParaPr>
                      <m:jc m:val="left"/>
                    </m:oMathParaPr>
                    <m:oMath xmlns:m="http://schemas.openxmlformats.org/officeDocument/2006/math">
                      <m:f>
                        <m:fPr>
                          <m:ctrlPr>
                            <a:rPr lang="zh-TW" altLang="zh-TW" i="1" kern="100">
                              <a:solidFill>
                                <a:sysClr val="windowText" lastClr="000000"/>
                              </a:solidFill>
                              <a:latin typeface="Cambria Math" panose="02040503050406030204" pitchFamily="18" charset="0"/>
                            </a:rPr>
                          </m:ctrlPr>
                        </m:fPr>
                        <m:num>
                          <m:r>
                            <m:rPr>
                              <m:sty m:val="p"/>
                            </m:rPr>
                            <a:rPr lang="en-US" altLang="zh-TW" i="1" kern="100">
                              <a:solidFill>
                                <a:sysClr val="windowText" lastClr="000000"/>
                              </a:solidFill>
                              <a:latin typeface="Cambria Math" panose="02040503050406030204" pitchFamily="18" charset="0"/>
                            </a:rPr>
                            <m:t>σ</m:t>
                          </m:r>
                          <m:d>
                            <m:dPr>
                              <m:ctrlPr>
                                <a:rPr lang="zh-TW" altLang="zh-TW" i="1" kern="100">
                                  <a:solidFill>
                                    <a:sysClr val="windowText" lastClr="000000"/>
                                  </a:solidFill>
                                  <a:latin typeface="Cambria Math" panose="02040503050406030204" pitchFamily="18" charset="0"/>
                                </a:rPr>
                              </m:ctrlPr>
                            </m:dPr>
                            <m:e>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r>
                                <a:rPr lang="en-US" altLang="zh-TW" kern="100">
                                  <a:solidFill>
                                    <a:sysClr val="windowText" lastClr="000000"/>
                                  </a:solidFill>
                                  <a:latin typeface="Cambria Math" panose="02040503050406030204" pitchFamily="18" charset="0"/>
                                </a:rPr>
                                <m:t>→</m:t>
                              </m:r>
                              <m:sSup>
                                <m:sSupPr>
                                  <m:ctrlPr>
                                    <a:rPr lang="en-US"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𝐷</m:t>
                                  </m:r>
                                </m:e>
                                <m:sup>
                                  <m:r>
                                    <a:rPr lang="en-US" altLang="zh-TW" i="1" kern="100">
                                      <a:solidFill>
                                        <a:sysClr val="windowText" lastClr="000000"/>
                                      </a:solidFill>
                                      <a:latin typeface="Cambria Math" panose="02040503050406030204" pitchFamily="18" charset="0"/>
                                    </a:rPr>
                                    <m:t>∗+</m:t>
                                  </m:r>
                                </m:sup>
                              </m:sSup>
                              <m:r>
                                <a:rPr lang="en-US" altLang="zh-TW" i="1" kern="100">
                                  <a:solidFill>
                                    <a:sysClr val="windowText" lastClr="000000"/>
                                  </a:solidFill>
                                  <a:latin typeface="Cambria Math" panose="02040503050406030204" pitchFamily="18" charset="0"/>
                                </a:rPr>
                                <m:t>𝑋</m:t>
                              </m:r>
                            </m:e>
                          </m:d>
                        </m:num>
                        <m:den>
                          <m:r>
                            <m:rPr>
                              <m:sty m:val="p"/>
                            </m:rPr>
                            <a:rPr lang="en-US" altLang="zh-TW" i="1" kern="100">
                              <a:solidFill>
                                <a:sysClr val="windowText" lastClr="000000"/>
                              </a:solidFill>
                              <a:latin typeface="Cambria Math" panose="02040503050406030204" pitchFamily="18" charset="0"/>
                            </a:rPr>
                            <m:t>σ</m:t>
                          </m:r>
                          <m:d>
                            <m:dPr>
                              <m:ctrlPr>
                                <a:rPr lang="zh-TW" altLang="zh-TW" i="1" kern="100">
                                  <a:solidFill>
                                    <a:sysClr val="windowText" lastClr="000000"/>
                                  </a:solidFill>
                                  <a:latin typeface="Cambria Math" panose="02040503050406030204" pitchFamily="18" charset="0"/>
                                </a:rPr>
                              </m:ctrlPr>
                            </m:dPr>
                            <m:e>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sSup>
                                <m:sSupPr>
                                  <m:ctrlPr>
                                    <a:rPr lang="zh-TW"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𝑒</m:t>
                                  </m:r>
                                </m:e>
                                <m:sup>
                                  <m:r>
                                    <a:rPr lang="en-US" altLang="zh-TW" kern="100">
                                      <a:solidFill>
                                        <a:sysClr val="windowText" lastClr="000000"/>
                                      </a:solidFill>
                                      <a:latin typeface="Cambria Math" panose="02040503050406030204" pitchFamily="18" charset="0"/>
                                    </a:rPr>
                                    <m:t>−</m:t>
                                  </m:r>
                                </m:sup>
                              </m:sSup>
                              <m:r>
                                <a:rPr lang="en-US" altLang="zh-TW" kern="100">
                                  <a:solidFill>
                                    <a:sysClr val="windowText" lastClr="000000"/>
                                  </a:solidFill>
                                  <a:latin typeface="Cambria Math" panose="02040503050406030204" pitchFamily="18" charset="0"/>
                                </a:rPr>
                                <m:t>→</m:t>
                              </m:r>
                              <m:sSup>
                                <m:sSupPr>
                                  <m:ctrlPr>
                                    <a:rPr lang="en-US" altLang="zh-TW" i="1" kern="100">
                                      <a:solidFill>
                                        <a:sysClr val="windowText" lastClr="000000"/>
                                      </a:solidFill>
                                      <a:latin typeface="Cambria Math" panose="02040503050406030204" pitchFamily="18" charset="0"/>
                                    </a:rPr>
                                  </m:ctrlPr>
                                </m:sSupPr>
                                <m:e>
                                  <m:r>
                                    <a:rPr lang="en-US" altLang="zh-TW" i="1" kern="100">
                                      <a:solidFill>
                                        <a:sysClr val="windowText" lastClr="000000"/>
                                      </a:solidFill>
                                      <a:latin typeface="Cambria Math" panose="02040503050406030204" pitchFamily="18" charset="0"/>
                                    </a:rPr>
                                    <m:t>𝐷</m:t>
                                  </m:r>
                                </m:e>
                                <m:sup>
                                  <m:r>
                                    <a:rPr lang="en-US" altLang="zh-TW" i="1" kern="100">
                                      <a:solidFill>
                                        <a:sysClr val="windowText" lastClr="000000"/>
                                      </a:solidFill>
                                      <a:latin typeface="Cambria Math" panose="02040503050406030204" pitchFamily="18" charset="0"/>
                                    </a:rPr>
                                    <m:t>+</m:t>
                                  </m:r>
                                </m:sup>
                              </m:sSup>
                              <m:r>
                                <a:rPr lang="en-US" altLang="zh-TW" i="1" kern="100">
                                  <a:solidFill>
                                    <a:sysClr val="windowText" lastClr="000000"/>
                                  </a:solidFill>
                                  <a:latin typeface="Cambria Math" panose="02040503050406030204" pitchFamily="18" charset="0"/>
                                </a:rPr>
                                <m:t>𝑋</m:t>
                              </m:r>
                            </m:e>
                          </m:d>
                        </m:den>
                      </m:f>
                      <m:r>
                        <a:rPr lang="en-US" altLang="zh-TW" b="0" i="1" kern="100" smtClean="0">
                          <a:solidFill>
                            <a:sysClr val="windowText" lastClr="000000"/>
                          </a:solidFill>
                          <a:latin typeface="Cambria Math" panose="02040503050406030204" pitchFamily="18" charset="0"/>
                        </a:rPr>
                        <m:t>=</m:t>
                      </m:r>
                      <m:r>
                        <m:rPr>
                          <m:nor/>
                        </m:rPr>
                        <a:rPr lang="en-US" altLang="zh-TW" kern="100" dirty="0">
                          <a:solidFill>
                            <a:sysClr val="windowText" lastClr="000000"/>
                          </a:solidFill>
                        </a:rPr>
                        <m:t>1.27±0.03</m:t>
                      </m:r>
                    </m:oMath>
                  </m:oMathPara>
                </a14:m>
                <a:endParaRPr lang="zh-TW"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kern="100"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Our result is similar to </a:t>
                </a:r>
                <a:r>
                  <a:rPr lang="en-US" altLang="zh-TW" dirty="0" err="1" smtClean="0"/>
                  <a:t>T.Uglov’s</a:t>
                </a:r>
                <a:r>
                  <a:rPr lang="en-US" altLang="zh-TW" dirty="0" smtClean="0"/>
                  <a:t> result</a:t>
                </a:r>
              </a:p>
              <a:p>
                <a:r>
                  <a:rPr lang="en-US" altLang="zh-TW" dirty="0" smtClean="0"/>
                  <a:t>CLEO Collaboration</a:t>
                </a:r>
                <a:r>
                  <a:rPr lang="zh-TW" altLang="en-US" dirty="0" smtClean="0"/>
                  <a:t> </a:t>
                </a:r>
                <a:r>
                  <a:rPr lang="en-US" altLang="zh-TW" dirty="0" smtClean="0"/>
                  <a:t>ratio is bigger then our result which mean there are </a:t>
                </a:r>
                <a:r>
                  <a:rPr lang="en-US" altLang="zh-TW" dirty="0"/>
                  <a:t>resonance contribution</a:t>
                </a:r>
                <a:endParaRPr lang="en-US" altLang="zh-TW" kern="10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kern="100"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Analysis </a:t>
                </a:r>
                <a14:m>
                  <m:oMath xmlns:m="http://schemas.openxmlformats.org/officeDocument/2006/math">
                    <m:f>
                      <m:fPr>
                        <m:type m:val="lin"/>
                        <m:ctrlPr>
                          <a:rPr lang="en-US" altLang="zh-TW" i="1" kern="100" smtClean="0">
                            <a:solidFill>
                              <a:sysClr val="windowText" lastClr="000000"/>
                            </a:solidFill>
                            <a:latin typeface="Cambria Math" panose="02040503050406030204" pitchFamily="18" charset="0"/>
                            <a:ea typeface="標楷體" panose="03000509000000000000" pitchFamily="65" charset="-120"/>
                            <a:cs typeface="Times New Roman" panose="02020603050405020304" pitchFamily="18" charset="0"/>
                          </a:rPr>
                        </m:ctrlPr>
                      </m:fPr>
                      <m:num>
                        <m:r>
                          <a:rPr lang="en-US" altLang="zh-TW" b="0" i="1" kern="100" smtClean="0">
                            <a:solidFill>
                              <a:sysClr val="windowText" lastClr="000000"/>
                            </a:solidFill>
                            <a:latin typeface="Cambria Math" panose="02040503050406030204" pitchFamily="18" charset="0"/>
                            <a:ea typeface="標楷體" panose="03000509000000000000" pitchFamily="65" charset="-120"/>
                            <a:cs typeface="Times New Roman" panose="02020603050405020304" pitchFamily="18" charset="0"/>
                          </a:rPr>
                          <m:t>𝑉𝑒𝑐𝑡𝑜𝑟</m:t>
                        </m:r>
                      </m:num>
                      <m:den>
                        <m:r>
                          <a:rPr lang="en-US" altLang="zh-TW" b="0" i="1" kern="100" smtClean="0">
                            <a:solidFill>
                              <a:sysClr val="windowText" lastClr="000000"/>
                            </a:solidFill>
                            <a:latin typeface="Cambria Math" panose="02040503050406030204" pitchFamily="18" charset="0"/>
                            <a:ea typeface="標楷體" panose="03000509000000000000" pitchFamily="65" charset="-120"/>
                            <a:cs typeface="Times New Roman" panose="02020603050405020304" pitchFamily="18" charset="0"/>
                          </a:rPr>
                          <m:t>𝑃𝑠𝑒𝑢𝑑𝑜𝑠𝑐𝑎𝑙𝑎𝑟</m:t>
                        </m:r>
                      </m:den>
                    </m:f>
                  </m:oMath>
                </a14:m>
                <a:r>
                  <a:rPr lang="en-US" altLang="zh-TW"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must consider </a:t>
                </a:r>
                <a:r>
                  <a:rPr lang="en-US" altLang="zh-TW" dirty="0"/>
                  <a:t>higher resonance</a:t>
                </a:r>
                <a:endParaRPr lang="zh-TW" altLang="zh-TW"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5600" indent="0">
                  <a:buNone/>
                </a:pP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651819" y="1678858"/>
                <a:ext cx="9856506" cy="4918587"/>
              </a:xfrm>
              <a:blipFill>
                <a:blip r:embed="rId2"/>
                <a:stretch>
                  <a:fillRect l="-309" t="-743" b="-1164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3DF4B1FC-4239-425F-9CFB-D9D7D48FC1CA}" type="slidenum">
              <a:rPr lang="zh-TW" altLang="en-US" smtClean="0"/>
              <a:t>21</a:t>
            </a:fld>
            <a:endParaRPr lang="zh-TW" altLang="en-US"/>
          </a:p>
        </p:txBody>
      </p:sp>
    </p:spTree>
    <p:extLst>
      <p:ext uri="{BB962C8B-B14F-4D97-AF65-F5344CB8AC3E}">
        <p14:creationId xmlns:p14="http://schemas.microsoft.com/office/powerpoint/2010/main" val="71290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effectLst>
                  <a:outerShdw blurRad="38100" dist="38100" dir="2700000" algn="tl">
                    <a:srgbClr val="000000">
                      <a:alpha val="43137"/>
                    </a:srgbClr>
                  </a:outerShdw>
                </a:effectLst>
              </a:rPr>
              <a:t>Identify resonance in D meson mass spectra</a:t>
            </a:r>
            <a:endParaRPr lang="zh-TW" altLang="en-US" b="1" dirty="0">
              <a:effectLst>
                <a:outerShdw blurRad="38100" dist="38100" dir="2700000" algn="tl">
                  <a:srgbClr val="000000">
                    <a:alpha val="43137"/>
                  </a:srgbClr>
                </a:outerShdw>
              </a:effectLst>
            </a:endParaRPr>
          </a:p>
        </p:txBody>
      </p:sp>
      <p:pic>
        <p:nvPicPr>
          <p:cNvPr id="3" name="圖片 2"/>
          <p:cNvPicPr>
            <a:picLocks noChangeAspect="1"/>
          </p:cNvPicPr>
          <p:nvPr/>
        </p:nvPicPr>
        <p:blipFill>
          <a:blip r:embed="rId2"/>
          <a:stretch>
            <a:fillRect/>
          </a:stretch>
        </p:blipFill>
        <p:spPr>
          <a:xfrm>
            <a:off x="724814" y="2107853"/>
            <a:ext cx="5371186" cy="4464133"/>
          </a:xfrm>
          <a:prstGeom prst="rect">
            <a:avLst/>
          </a:prstGeom>
        </p:spPr>
      </p:pic>
      <p:sp>
        <p:nvSpPr>
          <p:cNvPr id="4" name="橢圓 3"/>
          <p:cNvSpPr/>
          <p:nvPr/>
        </p:nvSpPr>
        <p:spPr>
          <a:xfrm>
            <a:off x="4221272" y="3412394"/>
            <a:ext cx="520061" cy="6263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 name="文字方塊 6"/>
              <p:cNvSpPr txBox="1"/>
              <p:nvPr/>
            </p:nvSpPr>
            <p:spPr>
              <a:xfrm>
                <a:off x="6096000" y="5619919"/>
                <a:ext cx="2554225" cy="686598"/>
              </a:xfrm>
              <a:prstGeom prst="rect">
                <a:avLst/>
              </a:prstGeom>
              <a:noFill/>
              <a:ln w="38100">
                <a:solidFill>
                  <a:srgbClr val="FF0000"/>
                </a:solidFill>
              </a:ln>
            </p:spPr>
            <p:txBody>
              <a:bodyPr wrap="none" rtlCol="0">
                <a:spAutoFit/>
              </a:bodyPr>
              <a:lstStyle/>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1</m:t>
                          </m:r>
                        </m:sub>
                      </m:sSub>
                      <m:sSup>
                        <m:sSupPr>
                          <m:ctrlPr>
                            <a:rPr lang="en-US" altLang="zh-TW" b="0" i="1" smtClean="0">
                              <a:latin typeface="Cambria Math" panose="02040503050406030204" pitchFamily="18" charset="0"/>
                            </a:rPr>
                          </m:ctrlPr>
                        </m:sSupPr>
                        <m:e>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2420</m:t>
                              </m:r>
                            </m:e>
                          </m:d>
                        </m:e>
                        <m:sup>
                          <m:r>
                            <a:rPr lang="en-US" altLang="zh-TW" b="0" i="1" smtClean="0">
                              <a:latin typeface="Cambria Math" panose="02040503050406030204" pitchFamily="18" charset="0"/>
                            </a:rPr>
                            <m:t>∓</m:t>
                          </m:r>
                        </m:sup>
                      </m:sSup>
                    </m:oMath>
                  </m:oMathPara>
                </a14:m>
                <a:endParaRPr lang="en-US" altLang="zh-TW" dirty="0" smtClean="0"/>
              </a:p>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0</m:t>
                          </m:r>
                        </m:sup>
                      </m:sSup>
                      <m:sSub>
                        <m:sSubPr>
                          <m:ctrlPr>
                            <a:rPr lang="en-US" altLang="zh-TW" b="0" i="1" smtClean="0">
                              <a:latin typeface="Cambria Math" panose="02040503050406030204" pitchFamily="18" charset="0"/>
                            </a:rPr>
                          </m:ctrlPr>
                        </m:sSubPr>
                        <m:e>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𝐷</m:t>
                              </m:r>
                            </m:e>
                          </m:acc>
                        </m:e>
                        <m:sub>
                          <m:r>
                            <a:rPr lang="en-US" altLang="zh-TW" b="0" i="1" smtClean="0">
                              <a:latin typeface="Cambria Math" panose="02040503050406030204" pitchFamily="18" charset="0"/>
                            </a:rPr>
                            <m:t>1</m:t>
                          </m:r>
                        </m:sub>
                      </m:sSub>
                      <m:sSup>
                        <m:sSupPr>
                          <m:ctrlPr>
                            <a:rPr lang="en-US" altLang="zh-TW" i="1" smtClean="0">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2420</m:t>
                              </m:r>
                            </m:e>
                          </m:d>
                        </m:e>
                        <m:sup>
                          <m:r>
                            <a:rPr lang="en-US" altLang="zh-TW" b="0" i="1" smtClean="0">
                              <a:latin typeface="Cambria Math" panose="02040503050406030204" pitchFamily="18" charset="0"/>
                            </a:rPr>
                            <m:t>0</m:t>
                          </m:r>
                        </m:sup>
                      </m:sSup>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6096000" y="5619919"/>
                <a:ext cx="2554225" cy="686598"/>
              </a:xfrm>
              <a:prstGeom prst="rect">
                <a:avLst/>
              </a:prstGeom>
              <a:blipFill>
                <a:blip r:embed="rId3"/>
                <a:stretch>
                  <a:fillRect/>
                </a:stretch>
              </a:blipFill>
              <a:ln w="38100">
                <a:solidFill>
                  <a:srgbClr val="FF0000"/>
                </a:solidFill>
              </a:ln>
            </p:spPr>
            <p:txBody>
              <a:bodyPr/>
              <a:lstStyle/>
              <a:p>
                <a:r>
                  <a:rPr lang="zh-TW" altLang="en-US">
                    <a:noFill/>
                  </a:rPr>
                  <a:t> </a:t>
                </a:r>
              </a:p>
            </p:txBody>
          </p:sp>
        </mc:Fallback>
      </mc:AlternateContent>
      <p:cxnSp>
        <p:nvCxnSpPr>
          <p:cNvPr id="9" name="直線接點 8"/>
          <p:cNvCxnSpPr>
            <a:stCxn id="4" idx="4"/>
          </p:cNvCxnSpPr>
          <p:nvPr/>
        </p:nvCxnSpPr>
        <p:spPr>
          <a:xfrm>
            <a:off x="4481303" y="4038695"/>
            <a:ext cx="21805" cy="19124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4503107" y="5951100"/>
            <a:ext cx="1592893" cy="121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橢圓 16"/>
          <p:cNvSpPr/>
          <p:nvPr/>
        </p:nvSpPr>
        <p:spPr>
          <a:xfrm>
            <a:off x="4732867" y="3308572"/>
            <a:ext cx="643466" cy="6096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單箭頭接點 18"/>
          <p:cNvCxnSpPr>
            <a:stCxn id="17" idx="6"/>
            <a:endCxn id="20" idx="1"/>
          </p:cNvCxnSpPr>
          <p:nvPr/>
        </p:nvCxnSpPr>
        <p:spPr>
          <a:xfrm flipV="1">
            <a:off x="5376333" y="3594822"/>
            <a:ext cx="352301" cy="1855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字方塊 19"/>
              <p:cNvSpPr txBox="1"/>
              <p:nvPr/>
            </p:nvSpPr>
            <p:spPr>
              <a:xfrm>
                <a:off x="5728634" y="3251715"/>
                <a:ext cx="2506133" cy="686213"/>
              </a:xfrm>
              <a:prstGeom prst="rect">
                <a:avLst/>
              </a:prstGeom>
              <a:noFill/>
              <a:ln w="57150">
                <a:solidFill>
                  <a:srgbClr val="00B0F0"/>
                </a:solidFill>
              </a:ln>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m:t>
                          </m:r>
                        </m:sup>
                      </m:sSubSup>
                      <m:sSup>
                        <m:sSupPr>
                          <m:ctrlPr>
                            <a:rPr lang="en-US" altLang="zh-TW" b="0" i="1" smtClean="0">
                              <a:latin typeface="Cambria Math" panose="02040503050406030204" pitchFamily="18" charset="0"/>
                            </a:rPr>
                          </m:ctrlPr>
                        </m:sSupPr>
                        <m:e>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2460</m:t>
                              </m:r>
                            </m:e>
                          </m:d>
                        </m:e>
                        <m:sup>
                          <m:r>
                            <a:rPr lang="en-US" altLang="zh-TW" b="0" i="1" smtClean="0">
                              <a:latin typeface="Cambria Math" panose="02040503050406030204" pitchFamily="18" charset="0"/>
                            </a:rPr>
                            <m:t>∓</m:t>
                          </m:r>
                        </m:sup>
                      </m:sSup>
                    </m:oMath>
                  </m:oMathPara>
                </a14:m>
                <a:endParaRPr lang="en-US" altLang="zh-TW" dirty="0" smtClean="0"/>
              </a:p>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0</m:t>
                          </m:r>
                        </m:sup>
                      </m:sSup>
                      <m:sSubSup>
                        <m:sSubSupPr>
                          <m:ctrlPr>
                            <a:rPr lang="en-US" altLang="zh-TW" b="0" i="1" smtClean="0">
                              <a:latin typeface="Cambria Math" panose="02040503050406030204" pitchFamily="18" charset="0"/>
                            </a:rPr>
                          </m:ctrlPr>
                        </m:sSubSupPr>
                        <m:e>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𝐷</m:t>
                              </m:r>
                            </m:e>
                          </m:acc>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m:t>
                          </m:r>
                        </m:sup>
                      </m:sSubSup>
                      <m:sSup>
                        <m:sSupPr>
                          <m:ctrlPr>
                            <a:rPr lang="en-US" altLang="zh-TW" b="0" i="1" smtClean="0">
                              <a:latin typeface="Cambria Math" panose="02040503050406030204" pitchFamily="18" charset="0"/>
                            </a:rPr>
                          </m:ctrlPr>
                        </m:sSupPr>
                        <m:e>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2460</m:t>
                              </m:r>
                            </m:e>
                          </m:d>
                        </m:e>
                        <m:sup>
                          <m:r>
                            <a:rPr lang="en-US" altLang="zh-TW" b="0" i="1" smtClean="0">
                              <a:latin typeface="Cambria Math" panose="02040503050406030204" pitchFamily="18" charset="0"/>
                            </a:rPr>
                            <m:t>0</m:t>
                          </m:r>
                        </m:sup>
                      </m:sSup>
                    </m:oMath>
                  </m:oMathPara>
                </a14:m>
                <a:endParaRPr lang="zh-TW" altLang="en-US"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5728634" y="3251715"/>
                <a:ext cx="2506133" cy="686213"/>
              </a:xfrm>
              <a:prstGeom prst="rect">
                <a:avLst/>
              </a:prstGeom>
              <a:blipFill>
                <a:blip r:embed="rId4"/>
                <a:stretch>
                  <a:fillRect/>
                </a:stretch>
              </a:blipFill>
              <a:ln w="57150">
                <a:solidFill>
                  <a:srgbClr val="00B0F0"/>
                </a:solidFill>
              </a:ln>
            </p:spPr>
            <p:txBody>
              <a:bodyPr/>
              <a:lstStyle/>
              <a:p>
                <a:r>
                  <a:rPr lang="zh-TW" altLang="en-US">
                    <a:noFill/>
                  </a:rPr>
                  <a:t> </a:t>
                </a:r>
              </a:p>
            </p:txBody>
          </p:sp>
        </mc:Fallback>
      </mc:AlternateContent>
      <p:sp>
        <p:nvSpPr>
          <p:cNvPr id="5" name="投影片編號版面配置區 4"/>
          <p:cNvSpPr>
            <a:spLocks noGrp="1"/>
          </p:cNvSpPr>
          <p:nvPr>
            <p:ph type="sldNum" sz="quarter" idx="12"/>
          </p:nvPr>
        </p:nvSpPr>
        <p:spPr>
          <a:xfrm>
            <a:off x="-1246188" y="760487"/>
            <a:ext cx="779767" cy="365125"/>
          </a:xfrm>
        </p:spPr>
        <p:txBody>
          <a:bodyPr/>
          <a:lstStyle/>
          <a:p>
            <a:fld id="{3DF4B1FC-4239-425F-9CFB-D9D7D48FC1CA}" type="slidenum">
              <a:rPr lang="zh-TW" altLang="en-US" smtClean="0"/>
              <a:t>22</a:t>
            </a:fld>
            <a:endParaRPr lang="zh-TW" altLang="en-US"/>
          </a:p>
        </p:txBody>
      </p:sp>
      <mc:AlternateContent xmlns:mc="http://schemas.openxmlformats.org/markup-compatibility/2006" xmlns:a14="http://schemas.microsoft.com/office/drawing/2010/main">
        <mc:Choice Requires="a14">
          <p:sp>
            <p:nvSpPr>
              <p:cNvPr id="14" name="文字方塊 13"/>
              <p:cNvSpPr txBox="1"/>
              <p:nvPr/>
            </p:nvSpPr>
            <p:spPr>
              <a:xfrm>
                <a:off x="8873371" y="2094744"/>
                <a:ext cx="2457450" cy="685829"/>
              </a:xfrm>
              <a:prstGeom prst="rect">
                <a:avLst/>
              </a:prstGeom>
              <a:noFill/>
              <a:ln w="38100">
                <a:solidFill>
                  <a:srgbClr val="00B050"/>
                </a:solidFill>
              </a:ln>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2750</m:t>
                              </m:r>
                            </m:e>
                          </m:d>
                        </m:e>
                        <m:sup>
                          <m:r>
                            <a:rPr lang="en-US" altLang="zh-TW" b="0" i="1" smtClean="0">
                              <a:latin typeface="Cambria Math" panose="02040503050406030204" pitchFamily="18" charset="0"/>
                            </a:rPr>
                            <m:t>∓</m:t>
                          </m:r>
                        </m:sup>
                      </m:sSup>
                    </m:oMath>
                  </m:oMathPara>
                </a14:m>
                <a:endParaRPr lang="en-US" altLang="zh-TW" dirty="0" smtClean="0"/>
              </a:p>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0</m:t>
                          </m:r>
                        </m:sup>
                      </m:sSup>
                      <m:sSup>
                        <m:sSupPr>
                          <m:ctrlPr>
                            <a:rPr lang="en-US" altLang="zh-TW" b="0" i="1" smtClean="0">
                              <a:latin typeface="Cambria Math" panose="02040503050406030204" pitchFamily="18" charset="0"/>
                            </a:rPr>
                          </m:ctrlPr>
                        </m:sSupPr>
                        <m:e>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𝐷</m:t>
                              </m:r>
                            </m:e>
                          </m:acc>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2750</m:t>
                              </m:r>
                            </m:e>
                          </m:d>
                        </m:e>
                        <m:sup>
                          <m:r>
                            <a:rPr lang="en-US" altLang="zh-TW" b="0" i="1" smtClean="0">
                              <a:latin typeface="Cambria Math" panose="02040503050406030204" pitchFamily="18" charset="0"/>
                            </a:rPr>
                            <m:t>0</m:t>
                          </m:r>
                        </m:sup>
                      </m:sSup>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8873371" y="2094744"/>
                <a:ext cx="2457450" cy="685829"/>
              </a:xfrm>
              <a:prstGeom prst="rect">
                <a:avLst/>
              </a:prstGeom>
              <a:blipFill>
                <a:blip r:embed="rId5"/>
                <a:stretch>
                  <a:fillRect/>
                </a:stretch>
              </a:blipFill>
              <a:ln w="38100">
                <a:solidFill>
                  <a:srgbClr val="00B050"/>
                </a:solidFill>
              </a:ln>
            </p:spPr>
            <p:txBody>
              <a:bodyPr/>
              <a:lstStyle/>
              <a:p>
                <a:r>
                  <a:rPr lang="zh-TW" altLang="en-US">
                    <a:noFill/>
                  </a:rPr>
                  <a:t> </a:t>
                </a:r>
              </a:p>
            </p:txBody>
          </p:sp>
        </mc:Fallback>
      </mc:AlternateContent>
      <p:cxnSp>
        <p:nvCxnSpPr>
          <p:cNvPr id="15" name="直線單箭頭接點 14"/>
          <p:cNvCxnSpPr>
            <a:stCxn id="14" idx="2"/>
            <a:endCxn id="18" idx="0"/>
          </p:cNvCxnSpPr>
          <p:nvPr/>
        </p:nvCxnSpPr>
        <p:spPr>
          <a:xfrm flipH="1">
            <a:off x="9033005" y="2780573"/>
            <a:ext cx="1069091" cy="112329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4" idx="2"/>
            <a:endCxn id="21" idx="0"/>
          </p:cNvCxnSpPr>
          <p:nvPr/>
        </p:nvCxnSpPr>
        <p:spPr>
          <a:xfrm>
            <a:off x="10102096" y="2780573"/>
            <a:ext cx="1271773" cy="12147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8749386" y="3903869"/>
            <a:ext cx="567237" cy="369332"/>
          </a:xfrm>
          <a:prstGeom prst="rect">
            <a:avLst/>
          </a:prstGeom>
          <a:noFill/>
          <a:ln w="38100">
            <a:solidFill>
              <a:srgbClr val="00B050"/>
            </a:solidFill>
          </a:ln>
        </p:spPr>
        <p:txBody>
          <a:bodyPr wrap="square" rtlCol="0">
            <a:spAutoFit/>
          </a:bodyPr>
          <a:lstStyle/>
          <a:p>
            <a:r>
              <a:rPr lang="en-US" altLang="zh-TW" dirty="0" smtClean="0"/>
              <a:t>2S</a:t>
            </a:r>
            <a:r>
              <a:rPr lang="zh-TW" altLang="en-US" dirty="0" smtClean="0"/>
              <a:t> </a:t>
            </a:r>
            <a:r>
              <a:rPr lang="en-US" altLang="zh-TW" dirty="0" smtClean="0"/>
              <a:t>?</a:t>
            </a:r>
            <a:endParaRPr lang="zh-TW" altLang="en-US" dirty="0"/>
          </a:p>
        </p:txBody>
      </p:sp>
      <mc:AlternateContent xmlns:mc="http://schemas.openxmlformats.org/markup-compatibility/2006" xmlns:a14="http://schemas.microsoft.com/office/drawing/2010/main">
        <mc:Choice Requires="a14">
          <p:sp>
            <p:nvSpPr>
              <p:cNvPr id="21" name="文字方塊 20"/>
              <p:cNvSpPr txBox="1"/>
              <p:nvPr/>
            </p:nvSpPr>
            <p:spPr>
              <a:xfrm>
                <a:off x="10587485" y="3995309"/>
                <a:ext cx="1572768" cy="674993"/>
              </a:xfrm>
              <a:prstGeom prst="rect">
                <a:avLst/>
              </a:prstGeom>
              <a:noFill/>
              <a:ln w="38100">
                <a:solidFill>
                  <a:srgbClr val="00B050"/>
                </a:solidFill>
              </a:ln>
            </p:spPr>
            <p:txBody>
              <a:bodyPr wrap="square" rtlCol="0">
                <a:spAutoFit/>
              </a:bodyPr>
              <a:lstStyle/>
              <a:p>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3</m:t>
                        </m:r>
                      </m:sub>
                      <m:sup>
                        <m:r>
                          <a:rPr lang="en-US" altLang="zh-TW" b="0" i="1" smtClean="0">
                            <a:latin typeface="Cambria Math" panose="02040503050406030204" pitchFamily="18" charset="0"/>
                          </a:rPr>
                          <m:t>∗</m:t>
                        </m:r>
                      </m:sup>
                    </m:sSubSup>
                    <m:sSup>
                      <m:sSupPr>
                        <m:ctrlPr>
                          <a:rPr lang="en-US" altLang="zh-TW" i="1" smtClean="0">
                            <a:latin typeface="Cambria Math" panose="02040503050406030204" pitchFamily="18" charset="0"/>
                          </a:rPr>
                        </m:ctrlPr>
                      </m:sSupPr>
                      <m:e>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2750</m:t>
                            </m:r>
                          </m:e>
                        </m:d>
                      </m:e>
                      <m:sup>
                        <m:r>
                          <a:rPr lang="en-US" altLang="zh-TW" b="0" i="1" smtClean="0">
                            <a:latin typeface="Cambria Math" panose="02040503050406030204" pitchFamily="18" charset="0"/>
                          </a:rPr>
                          <m:t>±</m:t>
                        </m:r>
                      </m:sup>
                    </m:sSup>
                  </m:oMath>
                </a14:m>
                <a:r>
                  <a:rPr lang="zh-TW" altLang="en-US" dirty="0" smtClean="0"/>
                  <a:t>  </a:t>
                </a:r>
                <a:r>
                  <a:rPr lang="en-US" altLang="zh-TW" dirty="0" smtClean="0"/>
                  <a:t>?</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3</m:t>
                        </m:r>
                      </m:sub>
                    </m:sSub>
                    <m:sSup>
                      <m:sSupPr>
                        <m:ctrlPr>
                          <a:rPr lang="en-US" altLang="zh-TW" i="1" smtClean="0">
                            <a:latin typeface="Cambria Math" panose="02040503050406030204" pitchFamily="18" charset="0"/>
                          </a:rPr>
                        </m:ctrlPr>
                      </m:sSupPr>
                      <m:e>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2750</m:t>
                            </m:r>
                          </m:e>
                        </m:d>
                      </m:e>
                      <m:sup>
                        <m:r>
                          <a:rPr lang="en-US" altLang="zh-TW" b="0" i="1" smtClean="0">
                            <a:latin typeface="Cambria Math" panose="02040503050406030204" pitchFamily="18" charset="0"/>
                          </a:rPr>
                          <m:t>0</m:t>
                        </m:r>
                      </m:sup>
                    </m:sSup>
                  </m:oMath>
                </a14:m>
                <a:r>
                  <a:rPr lang="zh-TW" altLang="en-US" dirty="0" smtClean="0"/>
                  <a:t>   </a:t>
                </a:r>
                <a:r>
                  <a:rPr lang="en-US" altLang="zh-TW" dirty="0" smtClean="0"/>
                  <a:t>?</a:t>
                </a:r>
                <a:endParaRPr lang="zh-TW" altLang="en-US"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10587485" y="3995309"/>
                <a:ext cx="1572768" cy="674993"/>
              </a:xfrm>
              <a:prstGeom prst="rect">
                <a:avLst/>
              </a:prstGeom>
              <a:blipFill>
                <a:blip r:embed="rId6"/>
                <a:stretch>
                  <a:fillRect t="-855" b="-6838"/>
                </a:stretch>
              </a:blipFill>
              <a:ln w="38100">
                <a:solidFill>
                  <a:srgbClr val="00B050"/>
                </a:solidFill>
              </a:ln>
            </p:spPr>
            <p:txBody>
              <a:bodyPr/>
              <a:lstStyle/>
              <a:p>
                <a:r>
                  <a:rPr lang="zh-TW" altLang="en-US">
                    <a:noFill/>
                  </a:rPr>
                  <a:t> </a:t>
                </a:r>
              </a:p>
            </p:txBody>
          </p:sp>
        </mc:Fallback>
      </mc:AlternateContent>
    </p:spTree>
    <p:extLst>
      <p:ext uri="{BB962C8B-B14F-4D97-AF65-F5344CB8AC3E}">
        <p14:creationId xmlns:p14="http://schemas.microsoft.com/office/powerpoint/2010/main" val="3760938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effectLst>
                  <a:outerShdw blurRad="38100" dist="38100" dir="2700000" algn="tl">
                    <a:srgbClr val="000000">
                      <a:alpha val="43137"/>
                    </a:srgbClr>
                  </a:outerShdw>
                </a:effectLst>
              </a:rPr>
              <a:t>Conclusion</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89212" y="1362076"/>
                <a:ext cx="8915400" cy="5243440"/>
              </a:xfrm>
            </p:spPr>
            <p:txBody>
              <a:bodyPr>
                <a:normAutofit/>
              </a:bodyPr>
              <a:lstStyle/>
              <a:p>
                <a:r>
                  <a:rPr lang="en-US" altLang="zh-TW" dirty="0" smtClean="0">
                    <a:solidFill>
                      <a:schemeClr val="tx1"/>
                    </a:solidFill>
                  </a:rPr>
                  <a:t>Non-resonance cross section</a:t>
                </a:r>
              </a:p>
              <a:p>
                <a:pPr marL="647700" indent="-285750">
                  <a:buFont typeface="Wingdings" panose="05000000000000000000" pitchFamily="2" charset="2"/>
                  <a:buChar char="l"/>
                </a:pPr>
                <a14:m>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𝜎</m:t>
                        </m:r>
                      </m:e>
                      <m:sub>
                        <m:sSub>
                          <m:sSubPr>
                            <m:ctrlPr>
                              <a:rPr lang="en-US" altLang="zh-TW" i="1">
                                <a:solidFill>
                                  <a:schemeClr val="tx1"/>
                                </a:solidFill>
                                <a:latin typeface="Cambria Math" panose="02040503050406030204" pitchFamily="18" charset="0"/>
                              </a:rPr>
                            </m:ctrlPr>
                          </m:sSubPr>
                          <m:e>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𝐷</m:t>
                                </m:r>
                              </m:e>
                              <m:sup>
                                <m:r>
                                  <a:rPr lang="en-US" altLang="zh-TW" i="1">
                                    <a:solidFill>
                                      <a:schemeClr val="tx1"/>
                                    </a:solidFill>
                                    <a:latin typeface="Cambria Math" panose="02040503050406030204" pitchFamily="18" charset="0"/>
                                  </a:rPr>
                                  <m:t>∗−</m:t>
                                </m:r>
                              </m:sup>
                            </m:sSup>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𝐷</m:t>
                                </m:r>
                              </m:e>
                              <m:sup>
                                <m:r>
                                  <a:rPr lang="en-US" altLang="zh-TW" i="1">
                                    <a:solidFill>
                                      <a:schemeClr val="tx1"/>
                                    </a:solidFill>
                                    <a:latin typeface="Cambria Math" panose="02040503050406030204" pitchFamily="18" charset="0"/>
                                  </a:rPr>
                                  <m:t>0</m:t>
                                </m:r>
                              </m:sup>
                            </m:sSup>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𝜋</m:t>
                                </m:r>
                              </m:e>
                              <m:sup>
                                <m:r>
                                  <a:rPr lang="en-US" altLang="zh-TW" i="1">
                                    <a:solidFill>
                                      <a:schemeClr val="tx1"/>
                                    </a:solidFill>
                                    <a:latin typeface="Cambria Math" panose="02040503050406030204" pitchFamily="18" charset="0"/>
                                  </a:rPr>
                                  <m:t>+</m:t>
                                </m:r>
                              </m:sup>
                            </m:sSup>
                          </m:e>
                          <m:sub>
                            <m:r>
                              <a:rPr lang="en-US" altLang="zh-TW" i="1">
                                <a:solidFill>
                                  <a:schemeClr val="tx1"/>
                                </a:solidFill>
                                <a:latin typeface="Cambria Math" panose="02040503050406030204" pitchFamily="18" charset="0"/>
                              </a:rPr>
                              <m:t>.</m:t>
                            </m:r>
                            <m:r>
                              <a:rPr lang="en-US" altLang="zh-TW" i="1">
                                <a:solidFill>
                                  <a:schemeClr val="tx1"/>
                                </a:solidFill>
                                <a:latin typeface="Cambria Math" panose="02040503050406030204" pitchFamily="18" charset="0"/>
                              </a:rPr>
                              <m:t>𝑐𝑐</m:t>
                            </m:r>
                          </m:sub>
                        </m:sSub>
                      </m:sub>
                    </m:sSub>
                    <m:r>
                      <a:rPr lang="en-US" altLang="zh-TW" i="1">
                        <a:solidFill>
                          <a:schemeClr val="tx1"/>
                        </a:solidFill>
                        <a:latin typeface="Cambria Math" panose="02040503050406030204" pitchFamily="18" charset="0"/>
                      </a:rPr>
                      <m:t>=997.27±131.41</m:t>
                    </m:r>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𝑓𝑏</m:t>
                        </m:r>
                      </m:e>
                    </m:d>
                  </m:oMath>
                </a14:m>
                <a:endParaRPr lang="en-US" altLang="zh-TW" dirty="0">
                  <a:solidFill>
                    <a:schemeClr val="tx1"/>
                  </a:solidFill>
                </a:endParaRPr>
              </a:p>
              <a:p>
                <a:pPr marL="647700" indent="-285750">
                  <a:buFont typeface="Wingdings" panose="05000000000000000000" pitchFamily="2" charset="2"/>
                  <a:buChar char="l"/>
                </a:pPr>
                <a14:m>
                  <m:oMath xmlns:m="http://schemas.openxmlformats.org/officeDocument/2006/math">
                    <m:sSub>
                      <m:sSubPr>
                        <m:ctrlPr>
                          <a:rPr lang="en-US" altLang="zh-TW" i="1">
                            <a:solidFill>
                              <a:schemeClr val="tx1"/>
                            </a:solidFill>
                            <a:latin typeface="Cambria Math" panose="02040503050406030204" pitchFamily="18" charset="0"/>
                          </a:rPr>
                        </m:ctrlPr>
                      </m:sSubPr>
                      <m:e>
                        <m:r>
                          <a:rPr lang="en-US" altLang="zh-TW" i="1">
                            <a:solidFill>
                              <a:schemeClr val="tx1"/>
                            </a:solidFill>
                            <a:latin typeface="Cambria Math" panose="02040503050406030204" pitchFamily="18" charset="0"/>
                          </a:rPr>
                          <m:t>𝜎</m:t>
                        </m:r>
                      </m:e>
                      <m:sub>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𝐷</m:t>
                            </m:r>
                          </m:e>
                          <m:sup>
                            <m:r>
                              <a:rPr lang="en-US" altLang="zh-TW" i="1">
                                <a:solidFill>
                                  <a:schemeClr val="tx1"/>
                                </a:solidFill>
                                <a:latin typeface="Cambria Math" panose="02040503050406030204" pitchFamily="18" charset="0"/>
                              </a:rPr>
                              <m:t>∗+</m:t>
                            </m:r>
                          </m:sup>
                        </m:sSup>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𝐷</m:t>
                            </m:r>
                          </m:e>
                          <m:sup>
                            <m:r>
                              <a:rPr lang="en-US" altLang="zh-TW" i="1">
                                <a:solidFill>
                                  <a:schemeClr val="tx1"/>
                                </a:solidFill>
                                <a:latin typeface="Cambria Math" panose="02040503050406030204" pitchFamily="18" charset="0"/>
                              </a:rPr>
                              <m:t>∗−</m:t>
                            </m:r>
                          </m:sup>
                        </m:sSup>
                        <m:sSup>
                          <m:sSupPr>
                            <m:ctrlPr>
                              <a:rPr lang="en-US" altLang="zh-TW" i="1">
                                <a:solidFill>
                                  <a:schemeClr val="tx1"/>
                                </a:solidFill>
                                <a:latin typeface="Cambria Math" panose="02040503050406030204" pitchFamily="18" charset="0"/>
                              </a:rPr>
                            </m:ctrlPr>
                          </m:sSupPr>
                          <m:e>
                            <m:r>
                              <a:rPr lang="en-US" altLang="zh-TW" i="1">
                                <a:solidFill>
                                  <a:schemeClr val="tx1"/>
                                </a:solidFill>
                                <a:latin typeface="Cambria Math" panose="02040503050406030204" pitchFamily="18" charset="0"/>
                              </a:rPr>
                              <m:t>𝜋</m:t>
                            </m:r>
                          </m:e>
                          <m:sup>
                            <m:r>
                              <a:rPr lang="en-US" altLang="zh-TW" i="1">
                                <a:solidFill>
                                  <a:schemeClr val="tx1"/>
                                </a:solidFill>
                                <a:latin typeface="Cambria Math" panose="02040503050406030204" pitchFamily="18" charset="0"/>
                              </a:rPr>
                              <m:t>0</m:t>
                            </m:r>
                          </m:sup>
                        </m:sSup>
                      </m:sub>
                    </m:sSub>
                    <m:r>
                      <a:rPr lang="en-US" altLang="zh-TW" i="1">
                        <a:solidFill>
                          <a:schemeClr val="tx1"/>
                        </a:solidFill>
                        <a:latin typeface="Cambria Math" panose="02040503050406030204" pitchFamily="18" charset="0"/>
                      </a:rPr>
                      <m:t>=603.43±35.69</m:t>
                    </m:r>
                    <m:d>
                      <m:dPr>
                        <m:ctrlPr>
                          <a:rPr lang="en-US" altLang="zh-TW" i="1">
                            <a:solidFill>
                              <a:schemeClr val="tx1"/>
                            </a:solidFill>
                            <a:latin typeface="Cambria Math" panose="02040503050406030204" pitchFamily="18" charset="0"/>
                          </a:rPr>
                        </m:ctrlPr>
                      </m:dPr>
                      <m:e>
                        <m:r>
                          <a:rPr lang="en-US" altLang="zh-TW" i="1">
                            <a:solidFill>
                              <a:schemeClr val="tx1"/>
                            </a:solidFill>
                            <a:latin typeface="Cambria Math" panose="02040503050406030204" pitchFamily="18" charset="0"/>
                          </a:rPr>
                          <m:t>𝑓𝑏</m:t>
                        </m:r>
                      </m:e>
                    </m:d>
                  </m:oMath>
                </a14:m>
                <a:endParaRPr lang="en-US" altLang="zh-TW" dirty="0" smtClean="0">
                  <a:solidFill>
                    <a:schemeClr val="tx1"/>
                  </a:solidFill>
                </a:endParaRPr>
              </a:p>
              <a:p>
                <a:r>
                  <a:rPr lang="en-US" altLang="zh-TW" dirty="0" smtClean="0">
                    <a:solidFill>
                      <a:schemeClr val="tx1"/>
                    </a:solidFill>
                  </a:rPr>
                  <a:t>Ratio between two body production and three body is similar with Cluster model(Herwig)</a:t>
                </a:r>
              </a:p>
              <a:p>
                <a:r>
                  <a:rPr lang="en-US" altLang="zh-TW" b="0" dirty="0" smtClean="0">
                    <a:solidFill>
                      <a:schemeClr val="tx1"/>
                    </a:solidFill>
                  </a:rPr>
                  <a:t>In </a:t>
                </a:r>
                <a:r>
                  <a:rPr lang="en-US" altLang="zh-TW" b="0" dirty="0" err="1" smtClean="0">
                    <a:solidFill>
                      <a:schemeClr val="tx1"/>
                    </a:solidFill>
                  </a:rPr>
                  <a:t>Xp</a:t>
                </a:r>
                <a:r>
                  <a:rPr lang="en-US" altLang="zh-TW" b="0" dirty="0" smtClean="0">
                    <a:solidFill>
                      <a:schemeClr val="tx1"/>
                    </a:solidFill>
                  </a:rPr>
                  <a:t> 2D </a:t>
                </a:r>
                <a:r>
                  <a:rPr lang="en-US" altLang="zh-TW" dirty="0">
                    <a:solidFill>
                      <a:schemeClr val="tx1"/>
                    </a:solidFill>
                  </a:rPr>
                  <a:t>figure </a:t>
                </a:r>
                <a:r>
                  <a:rPr lang="en-US" altLang="zh-TW" dirty="0" smtClean="0">
                    <a:solidFill>
                      <a:schemeClr val="tx1"/>
                    </a:solidFill>
                  </a:rPr>
                  <a:t>events </a:t>
                </a:r>
                <a:r>
                  <a:rPr lang="en-US" altLang="zh-TW" dirty="0">
                    <a:solidFill>
                      <a:schemeClr val="tx1"/>
                    </a:solidFill>
                  </a:rPr>
                  <a:t>are distributed in the direction of </a:t>
                </a:r>
                <a:r>
                  <a:rPr lang="en-US" altLang="zh-TW" dirty="0" smtClean="0">
                    <a:solidFill>
                      <a:schemeClr val="tx1"/>
                    </a:solidFill>
                  </a:rPr>
                  <a:t> </a:t>
                </a:r>
                <a:r>
                  <a:rPr lang="en-US" altLang="zh-TW" dirty="0" err="1" smtClean="0">
                    <a:solidFill>
                      <a:schemeClr val="tx1"/>
                    </a:solidFill>
                  </a:rPr>
                  <a:t>Xp</a:t>
                </a:r>
                <a:r>
                  <a:rPr lang="en-US" altLang="zh-TW" dirty="0" smtClean="0">
                    <a:solidFill>
                      <a:schemeClr val="tx1"/>
                    </a:solidFill>
                  </a:rPr>
                  <a:t> </a:t>
                </a:r>
                <a:r>
                  <a:rPr lang="en-US" altLang="zh-TW" dirty="0">
                    <a:solidFill>
                      <a:schemeClr val="tx1"/>
                    </a:solidFill>
                  </a:rPr>
                  <a:t>= </a:t>
                </a:r>
                <a:r>
                  <a:rPr lang="en-US" altLang="zh-TW" dirty="0" smtClean="0">
                    <a:solidFill>
                      <a:schemeClr val="tx1"/>
                    </a:solidFill>
                  </a:rPr>
                  <a:t>1, because </a:t>
                </a:r>
                <a14:m>
                  <m:oMath xmlns:m="http://schemas.openxmlformats.org/officeDocument/2006/math">
                    <m:r>
                      <a:rPr lang="en-US" altLang="zh-TW" b="0" i="1" smtClean="0">
                        <a:solidFill>
                          <a:schemeClr val="tx1"/>
                        </a:solidFill>
                        <a:latin typeface="Cambria Math" panose="02040503050406030204" pitchFamily="18" charset="0"/>
                      </a:rPr>
                      <m:t>𝜋</m:t>
                    </m:r>
                  </m:oMath>
                </a14:m>
                <a:r>
                  <a:rPr lang="en-US" altLang="zh-TW" dirty="0" smtClean="0">
                    <a:solidFill>
                      <a:schemeClr val="tx1"/>
                    </a:solidFill>
                  </a:rPr>
                  <a:t> </a:t>
                </a:r>
                <a:r>
                  <a:rPr lang="en-US" altLang="zh-TW" dirty="0">
                    <a:solidFill>
                      <a:schemeClr val="tx1"/>
                    </a:solidFill>
                  </a:rPr>
                  <a:t>usually </a:t>
                </a:r>
                <a:r>
                  <a:rPr lang="en-US" altLang="zh-TW" dirty="0" smtClean="0">
                    <a:solidFill>
                      <a:schemeClr val="tx1"/>
                    </a:solidFill>
                  </a:rPr>
                  <a:t>move </a:t>
                </a:r>
                <a:r>
                  <a:rPr lang="en-US" altLang="zh-TW" dirty="0">
                    <a:solidFill>
                      <a:schemeClr val="tx1"/>
                    </a:solidFill>
                  </a:rPr>
                  <a:t>forward together </a:t>
                </a:r>
                <a:r>
                  <a:rPr lang="en-US" altLang="zh-TW" dirty="0" smtClean="0">
                    <a:solidFill>
                      <a:schemeClr val="tx1"/>
                    </a:solidFill>
                  </a:rPr>
                  <a:t>with </a:t>
                </a:r>
                <a:r>
                  <a:rPr lang="en-US" altLang="zh-TW" i="1" dirty="0" smtClean="0">
                    <a:solidFill>
                      <a:schemeClr val="tx1"/>
                    </a:solidFill>
                  </a:rPr>
                  <a:t>D</a:t>
                </a:r>
                <a:r>
                  <a:rPr lang="en-US" altLang="zh-TW" dirty="0" smtClean="0">
                    <a:solidFill>
                      <a:schemeClr val="tx1"/>
                    </a:solidFill>
                  </a:rPr>
                  <a:t> in center mass frame</a:t>
                </a:r>
                <a:endParaRPr lang="en-US" altLang="zh-TW" dirty="0">
                  <a:solidFill>
                    <a:schemeClr val="tx1"/>
                  </a:solidFill>
                </a:endParaRPr>
              </a:p>
              <a:p>
                <a14:m>
                  <m:oMath xmlns:m="http://schemas.openxmlformats.org/officeDocument/2006/math">
                    <m:f>
                      <m:fPr>
                        <m:type m:val="lin"/>
                        <m:ctrlPr>
                          <a:rPr lang="zh-TW" altLang="en-US" i="1">
                            <a:solidFill>
                              <a:schemeClr val="tx1"/>
                            </a:solidFill>
                            <a:latin typeface="Cambria Math" panose="02040503050406030204" pitchFamily="18" charset="0"/>
                          </a:rPr>
                        </m:ctrlPr>
                      </m:fPr>
                      <m:num>
                        <m:r>
                          <m:rPr>
                            <m:nor/>
                          </m:rPr>
                          <a:rPr lang="en-US" altLang="zh-TW" dirty="0">
                            <a:solidFill>
                              <a:schemeClr val="tx1"/>
                            </a:solidFill>
                          </a:rPr>
                          <m:t>Vector</m:t>
                        </m:r>
                      </m:num>
                      <m:den>
                        <m:r>
                          <m:rPr>
                            <m:nor/>
                          </m:rPr>
                          <a:rPr lang="en-US" altLang="zh-TW" dirty="0">
                            <a:solidFill>
                              <a:schemeClr val="tx1"/>
                            </a:solidFill>
                          </a:rPr>
                          <m:t>Pseudoscalar</m:t>
                        </m:r>
                      </m:den>
                    </m:f>
                  </m:oMath>
                </a14:m>
                <a:r>
                  <a:rPr lang="en-US" altLang="zh-TW"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ratio </a:t>
                </a:r>
              </a:p>
              <a:p>
                <a:pPr marL="649288" indent="-285750">
                  <a:buFont typeface="Wingdings" panose="05000000000000000000" pitchFamily="2" charset="2"/>
                  <a:buChar char="l"/>
                </a:pPr>
                <a:r>
                  <a:rPr lang="en-US" altLang="zh-TW" dirty="0" smtClean="0">
                    <a:solidFill>
                      <a:schemeClr val="tx1"/>
                    </a:solidFill>
                  </a:rPr>
                  <a:t>Pure</a:t>
                </a:r>
                <a:r>
                  <a:rPr lang="en-US" altLang="zh-TW"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solidFill>
                      <a:schemeClr val="tx1"/>
                    </a:solidFill>
                  </a:rPr>
                  <a:t>multi-body analysis is the better way to calculate </a:t>
                </a:r>
                <a14:m>
                  <m:oMath xmlns:m="http://schemas.openxmlformats.org/officeDocument/2006/math">
                    <m:f>
                      <m:fPr>
                        <m:type m:val="lin"/>
                        <m:ctrlPr>
                          <a:rPr lang="zh-TW" altLang="en-US" i="1">
                            <a:solidFill>
                              <a:schemeClr val="tx1"/>
                            </a:solidFill>
                            <a:latin typeface="Cambria Math" panose="02040503050406030204" pitchFamily="18" charset="0"/>
                          </a:rPr>
                        </m:ctrlPr>
                      </m:fPr>
                      <m:num>
                        <m:r>
                          <m:rPr>
                            <m:nor/>
                          </m:rPr>
                          <a:rPr lang="en-US" altLang="zh-TW" dirty="0">
                            <a:solidFill>
                              <a:schemeClr val="tx1"/>
                            </a:solidFill>
                          </a:rPr>
                          <m:t>Vector</m:t>
                        </m:r>
                      </m:num>
                      <m:den>
                        <m:r>
                          <m:rPr>
                            <m:nor/>
                          </m:rPr>
                          <a:rPr lang="en-US" altLang="zh-TW" dirty="0">
                            <a:solidFill>
                              <a:schemeClr val="tx1"/>
                            </a:solidFill>
                          </a:rPr>
                          <m:t>Pseudoscalar</m:t>
                        </m:r>
                      </m:den>
                    </m:f>
                  </m:oMath>
                </a14:m>
                <a:r>
                  <a:rPr lang="en-US" altLang="zh-TW" kern="1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ratio</a:t>
                </a:r>
                <a:endParaRPr lang="zh-TW" altLang="zh-TW"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t>Resonance </a:t>
                </a:r>
                <a:r>
                  <a:rPr lang="en-US" altLang="zh-TW" dirty="0"/>
                  <a:t>cross </a:t>
                </a:r>
                <a:r>
                  <a:rPr lang="en-US" altLang="zh-TW" dirty="0" smtClean="0"/>
                  <a:t>section estimate</a:t>
                </a:r>
              </a:p>
              <a:p>
                <a:pPr marL="263525" indent="0">
                  <a:lnSpc>
                    <a:spcPct val="120000"/>
                  </a:lnSpc>
                  <a:buNone/>
                </a:pPr>
                <a14:m>
                  <m:oMathPara xmlns:m="http://schemas.openxmlformats.org/officeDocument/2006/math">
                    <m:oMathParaPr>
                      <m:jc m:val="left"/>
                    </m:oMathParaPr>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𝜎</m:t>
                          </m:r>
                        </m:e>
                        <m:sub>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b>
                            <m:sSubPr>
                              <m:ctrlPr>
                                <a:rPr lang="zh-TW" altLang="zh-TW" i="1">
                                  <a:latin typeface="Cambria Math" panose="02040503050406030204" pitchFamily="18" charset="0"/>
                                </a:rPr>
                              </m:ctrlPr>
                            </m:sSubPr>
                            <m:e>
                              <m:acc>
                                <m:accPr>
                                  <m:chr m:val="̅"/>
                                  <m:ctrlPr>
                                    <a:rPr lang="zh-TW" altLang="zh-TW" i="1">
                                      <a:latin typeface="Cambria Math" panose="02040503050406030204" pitchFamily="18" charset="0"/>
                                    </a:rPr>
                                  </m:ctrlPr>
                                </m:accPr>
                                <m:e>
                                  <m:r>
                                    <a:rPr lang="en-US" altLang="zh-TW" i="1">
                                      <a:latin typeface="Cambria Math" panose="02040503050406030204" pitchFamily="18" charset="0"/>
                                    </a:rPr>
                                    <m:t>𝐷</m:t>
                                  </m:r>
                                </m:e>
                              </m:acc>
                            </m:e>
                            <m:sub>
                              <m:r>
                                <a:rPr lang="en-US" altLang="zh-TW" i="1">
                                  <a:latin typeface="Cambria Math" panose="02040503050406030204" pitchFamily="18" charset="0"/>
                                </a:rPr>
                                <m:t>1</m:t>
                              </m:r>
                            </m:sub>
                          </m:sSub>
                          <m:sSup>
                            <m:sSupPr>
                              <m:ctrlPr>
                                <a:rPr lang="zh-TW" altLang="zh-TW" i="1">
                                  <a:latin typeface="Cambria Math" panose="02040503050406030204" pitchFamily="18" charset="0"/>
                                </a:rPr>
                              </m:ctrlPr>
                            </m:sSupPr>
                            <m:e>
                              <m:d>
                                <m:dPr>
                                  <m:ctrlPr>
                                    <a:rPr lang="zh-TW" altLang="zh-TW" i="1">
                                      <a:latin typeface="Cambria Math" panose="02040503050406030204" pitchFamily="18" charset="0"/>
                                    </a:rPr>
                                  </m:ctrlPr>
                                </m:dPr>
                                <m:e>
                                  <m:r>
                                    <a:rPr lang="en-US" altLang="zh-TW" i="1">
                                      <a:latin typeface="Cambria Math" panose="02040503050406030204" pitchFamily="18" charset="0"/>
                                    </a:rPr>
                                    <m:t>2420</m:t>
                                  </m:r>
                                </m:e>
                              </m:d>
                            </m:e>
                            <m:sup>
                              <m:r>
                                <a:rPr lang="en-US" altLang="zh-TW" i="1">
                                  <a:latin typeface="Cambria Math" panose="02040503050406030204" pitchFamily="18" charset="0"/>
                                </a:rPr>
                                <m:t>0</m:t>
                              </m:r>
                            </m:sup>
                          </m:sSup>
                        </m:sub>
                      </m:sSub>
                      <m:r>
                        <a:rPr lang="en-US" altLang="zh-TW" i="1">
                          <a:latin typeface="Cambria Math" panose="02040503050406030204" pitchFamily="18" charset="0"/>
                        </a:rPr>
                        <m:t>=</m:t>
                      </m:r>
                      <m:r>
                        <a:rPr lang="en-US" altLang="zh-TW" kern="100">
                          <a:latin typeface="Cambria Math" panose="02040503050406030204" pitchFamily="18" charset="0"/>
                          <a:ea typeface="標楷體" panose="03000509000000000000" pitchFamily="65" charset="-120"/>
                          <a:cs typeface="Times New Roman" panose="02020603050405020304" pitchFamily="18" charset="0"/>
                        </a:rPr>
                        <m:t>172.04±92.07±73.73</m:t>
                      </m:r>
                      <m:d>
                        <m:dPr>
                          <m:ctrlPr>
                            <a:rPr lang="zh-TW" altLang="zh-TW" i="1">
                              <a:latin typeface="Cambria Math" panose="02040503050406030204" pitchFamily="18" charset="0"/>
                            </a:rPr>
                          </m:ctrlPr>
                        </m:dPr>
                        <m:e>
                          <m:r>
                            <a:rPr lang="en-US" altLang="zh-TW" i="1">
                              <a:latin typeface="Cambria Math" panose="02040503050406030204" pitchFamily="18" charset="0"/>
                            </a:rPr>
                            <m:t>𝑓𝑏</m:t>
                          </m:r>
                        </m:e>
                      </m:d>
                    </m:oMath>
                  </m:oMathPara>
                </a14:m>
                <a:endParaRPr lang="en-US" altLang="zh-TW" i="1" dirty="0"/>
              </a:p>
              <a:p>
                <a:pPr marL="263525" indent="0">
                  <a:lnSpc>
                    <a:spcPct val="120000"/>
                  </a:lnSpc>
                  <a:buNone/>
                </a:pPr>
                <a14:m>
                  <m:oMathPara xmlns:m="http://schemas.openxmlformats.org/officeDocument/2006/math">
                    <m:oMathParaPr>
                      <m:jc m:val="left"/>
                    </m:oMathParaPr>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𝜎</m:t>
                          </m:r>
                        </m:e>
                        <m:sub>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b>
                            <m:sSubPr>
                              <m:ctrlPr>
                                <a:rPr lang="zh-TW" altLang="zh-TW" i="1">
                                  <a:latin typeface="Cambria Math" panose="02040503050406030204" pitchFamily="18" charset="0"/>
                                </a:rPr>
                              </m:ctrlPr>
                            </m:sSubPr>
                            <m:e>
                              <m:r>
                                <a:rPr lang="en-US" altLang="zh-TW" i="1">
                                  <a:latin typeface="Cambria Math" panose="02040503050406030204" pitchFamily="18" charset="0"/>
                                </a:rPr>
                                <m:t>𝐷</m:t>
                              </m:r>
                            </m:e>
                            <m:sub>
                              <m:r>
                                <a:rPr lang="en-US" altLang="zh-TW" i="1">
                                  <a:latin typeface="Cambria Math" panose="02040503050406030204" pitchFamily="18" charset="0"/>
                                </a:rPr>
                                <m:t>2</m:t>
                              </m:r>
                            </m:sub>
                          </m:sSub>
                          <m:sSup>
                            <m:sSupPr>
                              <m:ctrlPr>
                                <a:rPr lang="zh-TW" altLang="zh-TW" i="1">
                                  <a:latin typeface="Cambria Math" panose="02040503050406030204" pitchFamily="18" charset="0"/>
                                </a:rPr>
                              </m:ctrlPr>
                            </m:sSupPr>
                            <m:e>
                              <m:d>
                                <m:dPr>
                                  <m:ctrlPr>
                                    <a:rPr lang="zh-TW"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0</m:t>
                              </m:r>
                            </m:sup>
                          </m:sSup>
                        </m:sub>
                      </m:sSub>
                      <m:r>
                        <a:rPr lang="en-US" altLang="zh-TW" i="1">
                          <a:latin typeface="Cambria Math" panose="02040503050406030204" pitchFamily="18" charset="0"/>
                        </a:rPr>
                        <m:t>=</m:t>
                      </m:r>
                      <m:r>
                        <a:rPr lang="en-US" altLang="zh-TW" kern="100">
                          <a:latin typeface="Cambria Math" panose="02040503050406030204" pitchFamily="18" charset="0"/>
                          <a:ea typeface="標楷體" panose="03000509000000000000" pitchFamily="65" charset="-120"/>
                          <a:cs typeface="Times New Roman" panose="02020603050405020304" pitchFamily="18" charset="0"/>
                        </a:rPr>
                        <m:t>415.71</m:t>
                      </m:r>
                      <m:r>
                        <a:rPr lang="en-US" altLang="zh-TW" kern="100">
                          <a:latin typeface="Cambria Math" panose="02040503050406030204" pitchFamily="18" charset="0"/>
                          <a:ea typeface="Times New Roman" panose="02020603050405020304" pitchFamily="18" charset="0"/>
                          <a:cs typeface="Times New Roman" panose="02020603050405020304" pitchFamily="18" charset="0"/>
                        </a:rPr>
                        <m:t>±103.57±44.39</m:t>
                      </m:r>
                      <m:d>
                        <m:dPr>
                          <m:ctrlPr>
                            <a:rPr lang="zh-TW" altLang="zh-TW" i="1">
                              <a:latin typeface="Cambria Math" panose="02040503050406030204" pitchFamily="18" charset="0"/>
                            </a:rPr>
                          </m:ctrlPr>
                        </m:dPr>
                        <m:e>
                          <m:r>
                            <a:rPr lang="en-US" altLang="zh-TW" i="1">
                              <a:latin typeface="Cambria Math" panose="02040503050406030204" pitchFamily="18" charset="0"/>
                            </a:rPr>
                            <m:t>𝑓𝑏</m:t>
                          </m:r>
                        </m:e>
                      </m:d>
                    </m:oMath>
                  </m:oMathPara>
                </a14:m>
                <a:endParaRPr lang="en-US" altLang="zh-TW" i="1" dirty="0"/>
              </a:p>
              <a:p>
                <a:pPr marL="266700" indent="0">
                  <a:lnSpc>
                    <a:spcPct val="120000"/>
                  </a:lnSpc>
                  <a:buNone/>
                </a:pPr>
                <a14:m>
                  <m:oMathPara xmlns:m="http://schemas.openxmlformats.org/officeDocument/2006/math">
                    <m:oMathParaPr>
                      <m:jc m:val="left"/>
                    </m:oMathParaPr>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𝜎</m:t>
                          </m:r>
                        </m:e>
                        <m:sub>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r>
                                <a:rPr lang="zh-TW" altLang="en-US" i="1">
                                  <a:latin typeface="Cambria Math" panose="02040503050406030204" pitchFamily="18" charset="0"/>
                                </a:rPr>
                                <m:t>∗</m:t>
                              </m:r>
                              <m:r>
                                <a:rPr lang="en-US" altLang="zh-TW" i="1">
                                  <a:latin typeface="Cambria Math" panose="02040503050406030204" pitchFamily="18" charset="0"/>
                                </a:rPr>
                                <m:t>+</m:t>
                              </m:r>
                            </m:sup>
                          </m:sSup>
                          <m:sSub>
                            <m:sSubPr>
                              <m:ctrlPr>
                                <a:rPr lang="zh-TW" altLang="zh-TW" i="1">
                                  <a:latin typeface="Cambria Math" panose="02040503050406030204" pitchFamily="18" charset="0"/>
                                </a:rPr>
                              </m:ctrlPr>
                            </m:sSubPr>
                            <m:e>
                              <m:r>
                                <a:rPr lang="en-US" altLang="zh-TW" i="1">
                                  <a:latin typeface="Cambria Math" panose="02040503050406030204" pitchFamily="18" charset="0"/>
                                </a:rPr>
                                <m:t>𝐷</m:t>
                              </m:r>
                            </m:e>
                            <m:sub>
                              <m:r>
                                <a:rPr lang="en-US" altLang="zh-TW" i="1">
                                  <a:latin typeface="Cambria Math" panose="02040503050406030204" pitchFamily="18" charset="0"/>
                                </a:rPr>
                                <m:t>1</m:t>
                              </m:r>
                            </m:sub>
                          </m:sSub>
                          <m:sSup>
                            <m:sSupPr>
                              <m:ctrlPr>
                                <a:rPr lang="zh-TW" altLang="zh-TW" i="1">
                                  <a:latin typeface="Cambria Math" panose="02040503050406030204" pitchFamily="18" charset="0"/>
                                </a:rPr>
                              </m:ctrlPr>
                            </m:sSupPr>
                            <m:e>
                              <m:d>
                                <m:dPr>
                                  <m:ctrlPr>
                                    <a:rPr lang="zh-TW" altLang="zh-TW" i="1">
                                      <a:latin typeface="Cambria Math" panose="02040503050406030204" pitchFamily="18" charset="0"/>
                                    </a:rPr>
                                  </m:ctrlPr>
                                </m:dPr>
                                <m:e>
                                  <m:r>
                                    <a:rPr lang="en-US" altLang="zh-TW" i="1">
                                      <a:latin typeface="Cambria Math" panose="02040503050406030204" pitchFamily="18" charset="0"/>
                                    </a:rPr>
                                    <m:t>2420</m:t>
                                  </m:r>
                                </m:e>
                              </m:d>
                            </m:e>
                            <m:sup>
                              <m:r>
                                <a:rPr lang="zh-TW" altLang="en-US" i="1">
                                  <a:latin typeface="Cambria Math" panose="02040503050406030204" pitchFamily="18" charset="0"/>
                                </a:rPr>
                                <m:t>−</m:t>
                              </m:r>
                            </m:sup>
                          </m:sSup>
                        </m:sub>
                      </m:sSub>
                      <m:r>
                        <a:rPr lang="en-US" altLang="zh-TW">
                          <a:latin typeface="Cambria Math" panose="02040503050406030204" pitchFamily="18" charset="0"/>
                        </a:rPr>
                        <m:t>=</m:t>
                      </m:r>
                      <m:r>
                        <a:rPr lang="en-US" altLang="zh-TW" kern="100">
                          <a:latin typeface="Cambria Math" panose="02040503050406030204" pitchFamily="18" charset="0"/>
                          <a:ea typeface="標楷體" panose="03000509000000000000" pitchFamily="65" charset="-120"/>
                          <a:cs typeface="Times New Roman" panose="02020603050405020304" pitchFamily="18" charset="0"/>
                        </a:rPr>
                        <m:t>570.93±144.81±61.72</m:t>
                      </m:r>
                      <m:d>
                        <m:dPr>
                          <m:ctrlPr>
                            <a:rPr lang="en-US" altLang="zh-TW" i="1">
                              <a:latin typeface="Cambria Math" panose="02040503050406030204" pitchFamily="18" charset="0"/>
                            </a:rPr>
                          </m:ctrlPr>
                        </m:dPr>
                        <m:e>
                          <m:r>
                            <a:rPr lang="en-US" altLang="zh-TW" i="1">
                              <a:latin typeface="Cambria Math" panose="02040503050406030204" pitchFamily="18" charset="0"/>
                            </a:rPr>
                            <m:t>𝑓𝑏</m:t>
                          </m:r>
                        </m:e>
                      </m:d>
                    </m:oMath>
                  </m:oMathPara>
                </a14:m>
                <a:endParaRPr lang="zh-TW" altLang="en-US" dirty="0"/>
              </a:p>
              <a:p>
                <a:pPr marL="263525" indent="0">
                  <a:lnSpc>
                    <a:spcPct val="120000"/>
                  </a:lnSpc>
                  <a:buNone/>
                </a:pPr>
                <a14:m>
                  <m:oMathPara xmlns:m="http://schemas.openxmlformats.org/officeDocument/2006/math">
                    <m:oMathParaPr>
                      <m:jc m:val="left"/>
                    </m:oMathParaPr>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𝜎</m:t>
                          </m:r>
                        </m:e>
                        <m:sub>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b>
                            <m:sSubPr>
                              <m:ctrlPr>
                                <a:rPr lang="zh-TW" altLang="zh-TW" i="1">
                                  <a:latin typeface="Cambria Math" panose="02040503050406030204" pitchFamily="18" charset="0"/>
                                </a:rPr>
                              </m:ctrlPr>
                            </m:sSubPr>
                            <m:e>
                              <m:r>
                                <a:rPr lang="en-US" altLang="zh-TW" i="1">
                                  <a:latin typeface="Cambria Math" panose="02040503050406030204" pitchFamily="18" charset="0"/>
                                </a:rPr>
                                <m:t>𝐷</m:t>
                              </m:r>
                            </m:e>
                            <m:sub>
                              <m:r>
                                <a:rPr lang="en-US" altLang="zh-TW" i="1">
                                  <a:latin typeface="Cambria Math" panose="02040503050406030204" pitchFamily="18" charset="0"/>
                                </a:rPr>
                                <m:t>2</m:t>
                              </m:r>
                            </m:sub>
                          </m:sSub>
                          <m:sSup>
                            <m:sSupPr>
                              <m:ctrlPr>
                                <a:rPr lang="zh-TW" altLang="zh-TW" i="1">
                                  <a:latin typeface="Cambria Math" panose="02040503050406030204" pitchFamily="18" charset="0"/>
                                </a:rPr>
                              </m:ctrlPr>
                            </m:sSupPr>
                            <m:e>
                              <m:d>
                                <m:dPr>
                                  <m:ctrlPr>
                                    <a:rPr lang="zh-TW"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m:t>
                              </m:r>
                            </m:sup>
                          </m:sSup>
                        </m:sub>
                      </m:sSub>
                      <m:r>
                        <a:rPr lang="en-US" altLang="zh-TW" i="1">
                          <a:latin typeface="Cambria Math" panose="02040503050406030204" pitchFamily="18" charset="0"/>
                        </a:rPr>
                        <m:t>=</m:t>
                      </m:r>
                      <m:r>
                        <a:rPr lang="en-US" altLang="zh-TW" kern="100">
                          <a:latin typeface="Cambria Math" panose="02040503050406030204" pitchFamily="18" charset="0"/>
                          <a:ea typeface="標楷體" panose="03000509000000000000" pitchFamily="65" charset="-120"/>
                          <a:cs typeface="Times New Roman" panose="02020603050405020304" pitchFamily="18" charset="0"/>
                        </a:rPr>
                        <m:t>588.31</m:t>
                      </m:r>
                      <m:r>
                        <a:rPr lang="en-US" altLang="zh-TW" kern="100">
                          <a:latin typeface="Cambria Math" panose="02040503050406030204" pitchFamily="18" charset="0"/>
                          <a:ea typeface="Times New Roman" panose="02020603050405020304" pitchFamily="18" charset="0"/>
                          <a:cs typeface="Times New Roman" panose="02020603050405020304" pitchFamily="18" charset="0"/>
                        </a:rPr>
                        <m:t>±155.57±66.31</m:t>
                      </m:r>
                      <m:d>
                        <m:dPr>
                          <m:ctrlPr>
                            <a:rPr lang="zh-TW" altLang="zh-TW" i="1">
                              <a:latin typeface="Cambria Math" panose="02040503050406030204" pitchFamily="18" charset="0"/>
                            </a:rPr>
                          </m:ctrlPr>
                        </m:dPr>
                        <m:e>
                          <m:r>
                            <a:rPr lang="en-US" altLang="zh-TW" i="1">
                              <a:latin typeface="Cambria Math" panose="02040503050406030204" pitchFamily="18" charset="0"/>
                            </a:rPr>
                            <m:t>𝑓𝑏</m:t>
                          </m:r>
                        </m:e>
                      </m:d>
                    </m:oMath>
                  </m:oMathPara>
                </a14:m>
                <a:endParaRPr lang="en-US" altLang="zh-TW" dirty="0" smtClean="0">
                  <a:solidFill>
                    <a:schemeClr val="tx1"/>
                  </a:solidFill>
                </a:endParaRPr>
              </a:p>
              <a:p>
                <a:pPr marL="627063" indent="0">
                  <a:buNone/>
                </a:pPr>
                <a:endParaRPr lang="en-US" altLang="zh-TW" dirty="0" smtClean="0">
                  <a:solidFill>
                    <a:schemeClr val="tx1"/>
                  </a:solidFill>
                </a:endParaRPr>
              </a:p>
              <a:p>
                <a:endParaRPr lang="en-US" altLang="zh-TW" dirty="0" smtClean="0">
                  <a:solidFill>
                    <a:schemeClr val="tx1"/>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89212" y="1362076"/>
                <a:ext cx="8915400" cy="5243440"/>
              </a:xfrm>
              <a:blipFill>
                <a:blip r:embed="rId2"/>
                <a:stretch>
                  <a:fillRect l="-479" t="-58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3DF4B1FC-4239-425F-9CFB-D9D7D48FC1CA}" type="slidenum">
              <a:rPr lang="zh-TW" altLang="en-US" smtClean="0"/>
              <a:t>23</a:t>
            </a:fld>
            <a:endParaRPr lang="zh-TW" altLang="en-US"/>
          </a:p>
        </p:txBody>
      </p:sp>
    </p:spTree>
    <p:extLst>
      <p:ext uri="{BB962C8B-B14F-4D97-AF65-F5344CB8AC3E}">
        <p14:creationId xmlns:p14="http://schemas.microsoft.com/office/powerpoint/2010/main" val="389128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effectLst>
                  <a:outerShdw blurRad="38100" dist="38100" dir="2700000" algn="tl">
                    <a:srgbClr val="000000">
                      <a:alpha val="43137"/>
                    </a:srgbClr>
                  </a:outerShdw>
                </a:effectLst>
              </a:rPr>
              <a:t>Future </a:t>
            </a:r>
            <a:r>
              <a:rPr lang="en-US" altLang="zh-TW" b="1" dirty="0" smtClean="0">
                <a:effectLst>
                  <a:outerShdw blurRad="38100" dist="38100" dir="2700000" algn="tl">
                    <a:srgbClr val="000000">
                      <a:alpha val="43137"/>
                    </a:srgbClr>
                  </a:outerShdw>
                </a:effectLst>
              </a:rPr>
              <a:t>Work</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98737" y="2133600"/>
                <a:ext cx="8915400" cy="4467616"/>
              </a:xfrm>
            </p:spPr>
            <p:txBody>
              <a:bodyPr>
                <a:normAutofit/>
              </a:bodyPr>
              <a:lstStyle/>
              <a:p>
                <a:r>
                  <a:rPr lang="en-US" altLang="zh-TW" dirty="0" smtClean="0"/>
                  <a:t>Consider other decay channel</a:t>
                </a:r>
                <a:r>
                  <a:rPr lang="zh-TW" altLang="en-US" dirty="0" smtClean="0"/>
                  <a:t>：</a:t>
                </a:r>
                <a:endParaRPr lang="en-US" altLang="zh-TW" dirty="0" smtClean="0"/>
              </a:p>
              <a:p>
                <a:pPr marL="647700" indent="-285750">
                  <a:buFont typeface="Wingdings" panose="05000000000000000000" pitchFamily="2" charset="2"/>
                  <a:buChar char="l"/>
                </a:pPr>
                <a14:m>
                  <m:oMath xmlns:m="http://schemas.openxmlformats.org/officeDocument/2006/math">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r>
                      <a:rPr lang="en-US" altLang="zh-TW" i="1">
                        <a:latin typeface="Cambria Math" panose="02040503050406030204" pitchFamily="18" charset="0"/>
                      </a:rPr>
                      <m:t>→</m:t>
                    </m:r>
                    <m:sSup>
                      <m:sSupPr>
                        <m:ctrlPr>
                          <a:rPr lang="zh-TW" altLang="zh-TW" i="1">
                            <a:latin typeface="Cambria Math" panose="02040503050406030204" pitchFamily="18" charset="0"/>
                          </a:rPr>
                        </m:ctrlPr>
                      </m:sSupPr>
                      <m:e>
                        <m:r>
                          <a:rPr lang="en-US" altLang="zh-TW" i="1">
                            <a:latin typeface="Cambria Math" panose="02040503050406030204" pitchFamily="18" charset="0"/>
                          </a:rPr>
                          <m:t>𝐾</m:t>
                        </m:r>
                      </m:e>
                      <m:sup>
                        <m:r>
                          <a:rPr lang="en-US" altLang="zh-TW" i="1">
                            <a:latin typeface="Cambria Math" panose="02040503050406030204" pitchFamily="18" charset="0"/>
                          </a:rPr>
                          <m:t>−</m:t>
                        </m:r>
                      </m:sup>
                    </m:sSup>
                    <m:sSup>
                      <m:sSupPr>
                        <m:ctrlPr>
                          <a:rPr lang="zh-TW"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sSup>
                      <m:sSupPr>
                        <m:ctrlPr>
                          <a:rPr lang="zh-TW"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sSup>
                      <m:sSupPr>
                        <m:ctrlPr>
                          <a:rPr lang="zh-TW"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oMath>
                </a14:m>
                <a:r>
                  <a:rPr lang="en-US" altLang="zh-TW" dirty="0" smtClean="0"/>
                  <a:t>(In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b>
                      <m:sSubPr>
                        <m:ctrlPr>
                          <a:rPr lang="en-US" altLang="zh-TW" i="1" smtClean="0">
                            <a:latin typeface="Cambria Math" panose="02040503050406030204" pitchFamily="18" charset="0"/>
                          </a:rPr>
                        </m:ctrlPr>
                      </m:sSubPr>
                      <m:e>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0</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0</m:t>
                            </m:r>
                          </m:sup>
                        </m:sSup>
                      </m:e>
                      <m:sub>
                        <m:r>
                          <a:rPr lang="en-US" altLang="zh-TW" b="0" i="1" smtClean="0">
                            <a:latin typeface="Cambria Math" panose="02040503050406030204" pitchFamily="18" charset="0"/>
                          </a:rPr>
                          <m:t>.</m:t>
                        </m:r>
                        <m:r>
                          <a:rPr lang="en-US" altLang="zh-TW" b="0" i="1" smtClean="0">
                            <a:latin typeface="Cambria Math" panose="02040503050406030204" pitchFamily="18" charset="0"/>
                          </a:rPr>
                          <m:t>𝑐𝑐</m:t>
                        </m:r>
                      </m:sub>
                    </m:sSub>
                  </m:oMath>
                </a14:m>
                <a:r>
                  <a:rPr lang="zh-TW" altLang="en-US" dirty="0" smtClean="0"/>
                  <a:t> </a:t>
                </a:r>
                <a:r>
                  <a:rPr lang="en-US" altLang="zh-TW" dirty="0" smtClean="0"/>
                  <a:t>case we can have 4</a:t>
                </a:r>
                <a:r>
                  <a:rPr lang="zh-TW" altLang="en-US" dirty="0" smtClean="0"/>
                  <a:t> </a:t>
                </a:r>
                <a:r>
                  <a:rPr lang="en-US" altLang="zh-TW" dirty="0" smtClean="0"/>
                  <a:t>times statistics)</a:t>
                </a:r>
              </a:p>
              <a:p>
                <a:r>
                  <a:rPr lang="en-US" altLang="zh-TW" dirty="0" smtClean="0"/>
                  <a:t>Wait for Belle-2 result(50 </a:t>
                </a:r>
                <a:r>
                  <a:rPr lang="en-US" altLang="zh-TW" dirty="0"/>
                  <a:t>times statistics)</a:t>
                </a:r>
                <a:endParaRPr lang="en-US" altLang="zh-TW" dirty="0" smtClean="0"/>
              </a:p>
              <a:p>
                <a:r>
                  <a:rPr lang="en-US" altLang="zh-TW" dirty="0" smtClean="0"/>
                  <a:t>Analysis other production mode</a:t>
                </a:r>
                <a:r>
                  <a:rPr lang="zh-TW" altLang="en-US" dirty="0" smtClean="0"/>
                  <a:t>：</a:t>
                </a:r>
                <a:endParaRPr lang="en-US" altLang="zh-TW" dirty="0" smtClean="0"/>
              </a:p>
              <a:p>
                <a:pPr marL="647700" indent="-285750">
                  <a:buFont typeface="Wingdings" panose="05000000000000000000" pitchFamily="2" charset="2"/>
                  <a:buChar char="l"/>
                </a:pP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0</m:t>
                        </m:r>
                      </m:sup>
                    </m:sSup>
                  </m:oMath>
                </a14:m>
                <a:endParaRPr lang="en-US" altLang="zh-TW" dirty="0" smtClean="0"/>
              </a:p>
              <a:p>
                <a:pPr marL="647700" indent="-285750">
                  <a:buFont typeface="Wingdings" panose="05000000000000000000" pitchFamily="2" charset="2"/>
                  <a:buChar char="l"/>
                </a:pP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0</m:t>
                            </m:r>
                          </m:sup>
                        </m:sSup>
                        <m:sSup>
                          <m:sSupPr>
                            <m:ctrlPr>
                              <a:rPr lang="en-US" altLang="zh-TW" i="1">
                                <a:latin typeface="Cambria Math" panose="02040503050406030204" pitchFamily="18" charset="0"/>
                              </a:rPr>
                            </m:ctrlPr>
                          </m:sSupPr>
                          <m:e>
                            <m:r>
                              <a:rPr lang="en-US" altLang="zh-TW" i="1">
                                <a:latin typeface="Cambria Math" panose="02040503050406030204" pitchFamily="18" charset="0"/>
                              </a:rPr>
                              <m:t>𝜋</m:t>
                            </m:r>
                          </m:e>
                          <m:sup>
                            <m:r>
                              <a:rPr lang="en-US" altLang="zh-TW" i="1">
                                <a:latin typeface="Cambria Math" panose="02040503050406030204" pitchFamily="18" charset="0"/>
                              </a:rPr>
                              <m:t>+</m:t>
                            </m:r>
                          </m:sup>
                        </m:sSup>
                      </m:e>
                      <m:sub>
                        <m:r>
                          <a:rPr lang="en-US" altLang="zh-TW" b="0" i="1" smtClean="0">
                            <a:latin typeface="Cambria Math" panose="02040503050406030204" pitchFamily="18" charset="0"/>
                          </a:rPr>
                          <m:t>.</m:t>
                        </m:r>
                        <m:r>
                          <a:rPr lang="en-US" altLang="zh-TW" b="0" i="1" smtClean="0">
                            <a:latin typeface="Cambria Math" panose="02040503050406030204" pitchFamily="18" charset="0"/>
                          </a:rPr>
                          <m:t>𝑐𝑐</m:t>
                        </m:r>
                      </m:sub>
                    </m:sSub>
                  </m:oMath>
                </a14:m>
                <a:endParaRPr lang="en-US" altLang="zh-TW" dirty="0" smtClean="0"/>
              </a:p>
              <a:p>
                <a:r>
                  <a:rPr lang="en-US" altLang="zh-TW" dirty="0" smtClean="0"/>
                  <a:t>Analysis four body production, then comparison between pure two body</a:t>
                </a:r>
                <a:r>
                  <a:rPr lang="zh-TW" altLang="en-US" dirty="0" smtClean="0"/>
                  <a:t> 、</a:t>
                </a:r>
                <a:r>
                  <a:rPr lang="en-US" altLang="zh-TW" dirty="0" smtClean="0"/>
                  <a:t>three body</a:t>
                </a:r>
                <a:r>
                  <a:rPr lang="zh-TW" altLang="en-US" dirty="0" smtClean="0"/>
                  <a:t>、</a:t>
                </a:r>
                <a:r>
                  <a:rPr lang="en-US" altLang="zh-TW" dirty="0" smtClean="0"/>
                  <a:t>four</a:t>
                </a:r>
                <a:r>
                  <a:rPr lang="zh-TW" altLang="en-US" dirty="0" smtClean="0"/>
                  <a:t> </a:t>
                </a:r>
                <a:r>
                  <a:rPr lang="en-US" altLang="zh-TW" dirty="0" smtClean="0"/>
                  <a:t>body</a:t>
                </a:r>
                <a:r>
                  <a:rPr lang="zh-TW" altLang="en-US" dirty="0" smtClean="0"/>
                  <a:t> </a:t>
                </a:r>
                <a:r>
                  <a:rPr lang="en-US" altLang="zh-TW" dirty="0" smtClean="0"/>
                  <a:t>to know </a:t>
                </a:r>
                <a:r>
                  <a:rPr lang="en-US" altLang="zh-TW" dirty="0"/>
                  <a:t>Mechanism of particle </a:t>
                </a:r>
                <a:r>
                  <a:rPr lang="en-US" altLang="zh-TW" dirty="0" smtClean="0"/>
                  <a:t>generation.</a:t>
                </a:r>
              </a:p>
              <a:p>
                <a:r>
                  <a:rPr lang="en-US" altLang="zh-TW" dirty="0" smtClean="0"/>
                  <a:t>Analysis resonance state form factor</a:t>
                </a:r>
              </a:p>
              <a:p>
                <a:r>
                  <a:rPr lang="en-US" altLang="zh-TW" dirty="0" smtClean="0"/>
                  <a:t>Identify other resonance state from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𝐷𝐷</m:t>
                    </m:r>
                    <m:r>
                      <a:rPr lang="en-US" altLang="zh-TW" b="0" i="1" smtClean="0">
                        <a:latin typeface="Cambria Math" panose="02040503050406030204" pitchFamily="18" charset="0"/>
                      </a:rPr>
                      <m:t>𝜋</m:t>
                    </m:r>
                  </m:oMath>
                </a14:m>
                <a:r>
                  <a:rPr lang="en-US" altLang="zh-TW" dirty="0" smtClean="0"/>
                  <a:t> production</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98737" y="2133600"/>
                <a:ext cx="8915400" cy="4467616"/>
              </a:xfrm>
              <a:blipFill>
                <a:blip r:embed="rId2"/>
                <a:stretch>
                  <a:fillRect l="-478" t="-6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3DF4B1FC-4239-425F-9CFB-D9D7D48FC1CA}" type="slidenum">
              <a:rPr lang="zh-TW" altLang="en-US" smtClean="0"/>
              <a:t>24</a:t>
            </a:fld>
            <a:endParaRPr lang="zh-TW" altLang="en-US"/>
          </a:p>
        </p:txBody>
      </p:sp>
    </p:spTree>
    <p:extLst>
      <p:ext uri="{BB962C8B-B14F-4D97-AF65-F5344CB8AC3E}">
        <p14:creationId xmlns:p14="http://schemas.microsoft.com/office/powerpoint/2010/main" val="1545418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References</a:t>
            </a:r>
            <a:endParaRPr lang="zh-TW" alt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2589212" y="2133600"/>
                <a:ext cx="8915400" cy="4530247"/>
              </a:xfrm>
            </p:spPr>
            <p:txBody>
              <a:bodyPr>
                <a:normAutofit fontScale="92500" lnSpcReduction="20000"/>
              </a:bodyPr>
              <a:lstStyle/>
              <a:p>
                <a:r>
                  <a:rPr lang="en-US" altLang="zh-TW" dirty="0" smtClean="0"/>
                  <a:t>[1]K. Odagiri,”</a:t>
                </a:r>
                <a:r>
                  <a:rPr lang="en-US" altLang="zh-TW" dirty="0" err="1"/>
                  <a:t>Regge</a:t>
                </a:r>
                <a:r>
                  <a:rPr lang="en-US" altLang="zh-TW" dirty="0"/>
                  <a:t>-cascade </a:t>
                </a:r>
                <a:r>
                  <a:rPr lang="en-US" altLang="zh-TW" dirty="0" err="1"/>
                  <a:t>hadronization</a:t>
                </a:r>
                <a:r>
                  <a:rPr lang="en-US" altLang="zh-TW" dirty="0"/>
                  <a:t>”, </a:t>
                </a:r>
                <a:r>
                  <a:rPr lang="en-US" altLang="zh-TW" dirty="0" err="1"/>
                  <a:t>arXiv:hep-ph</a:t>
                </a:r>
                <a:r>
                  <a:rPr lang="en-US" altLang="zh-TW" dirty="0"/>
                  <a:t>/0606315 v1, 30 Jun 2006</a:t>
                </a:r>
                <a:endParaRPr lang="zh-TW" altLang="zh-TW" dirty="0"/>
              </a:p>
              <a:p>
                <a:r>
                  <a:rPr lang="en-US" altLang="zh-TW" dirty="0"/>
                  <a:t>[2]</a:t>
                </a:r>
                <a:r>
                  <a:rPr lang="en-US" altLang="zh-TW" dirty="0" err="1"/>
                  <a:t>K.A.Olive</a:t>
                </a:r>
                <a:r>
                  <a:rPr lang="en-US" altLang="zh-TW" dirty="0"/>
                  <a:t> et al. (Particle Data Group), Chin. Phys. C, 38, 090001 (2004) and 2015 </a:t>
                </a:r>
                <a:r>
                  <a:rPr lang="en-US" altLang="zh-TW" dirty="0" err="1"/>
                  <a:t>updata</a:t>
                </a:r>
                <a:endParaRPr lang="zh-TW" altLang="zh-TW" dirty="0"/>
              </a:p>
              <a:p>
                <a:r>
                  <a:rPr lang="en-US" altLang="zh-TW" dirty="0"/>
                  <a:t>[3] C. </a:t>
                </a:r>
                <a:r>
                  <a:rPr lang="en-US" altLang="zh-TW" dirty="0" err="1"/>
                  <a:t>Patrignani</a:t>
                </a:r>
                <a:r>
                  <a:rPr lang="en-US" altLang="zh-TW" dirty="0"/>
                  <a:t> et al. (Particle Data Group), Chin. Phys. C, 40, 100001 (2016) and 2017 update</a:t>
                </a:r>
                <a:endParaRPr lang="zh-TW" altLang="zh-TW" dirty="0"/>
              </a:p>
              <a:p>
                <a:r>
                  <a:rPr lang="en-US" altLang="zh-TW" dirty="0"/>
                  <a:t>[4] J.D. Jackson et al (LBNL) January 2000 and D.R. </a:t>
                </a:r>
                <a:r>
                  <a:rPr lang="en-US" altLang="zh-TW" dirty="0" err="1"/>
                  <a:t>Tovey</a:t>
                </a:r>
                <a:r>
                  <a:rPr lang="en-US" altLang="zh-TW" dirty="0"/>
                  <a:t> (Sheffield) June 2008 Revised </a:t>
                </a:r>
                <a:r>
                  <a:rPr lang="en-US" altLang="zh-TW" u="sng" dirty="0">
                    <a:hlinkClick r:id="rId2"/>
                  </a:rPr>
                  <a:t>http://pdg.lbl.gov/2017/reviews/rpp2017-rev-kinematics.pdf</a:t>
                </a:r>
                <a:endParaRPr lang="zh-TW" altLang="zh-TW" dirty="0"/>
              </a:p>
              <a:p>
                <a:r>
                  <a:rPr lang="en-US" altLang="zh-TW" dirty="0"/>
                  <a:t>[5</a:t>
                </a:r>
                <a:r>
                  <a:rPr lang="en-US" altLang="zh-TW" dirty="0" smtClean="0"/>
                  <a:t>] </a:t>
                </a:r>
                <a:r>
                  <a:rPr lang="en-US" altLang="zh-TW" dirty="0" err="1" smtClean="0"/>
                  <a:t>P.del</a:t>
                </a:r>
                <a:r>
                  <a:rPr lang="en-US" altLang="zh-TW" dirty="0" smtClean="0"/>
                  <a:t> </a:t>
                </a:r>
                <a:r>
                  <a:rPr lang="en-US" altLang="zh-TW" dirty="0" err="1"/>
                  <a:t>Amo</a:t>
                </a:r>
                <a:r>
                  <a:rPr lang="en-US" altLang="zh-TW" dirty="0"/>
                  <a:t> Sanchez, “Observation of new </a:t>
                </a:r>
                <a:r>
                  <a:rPr lang="en-US" altLang="zh-TW" dirty="0" err="1"/>
                  <a:t>resinances</a:t>
                </a:r>
                <a:r>
                  <a:rPr lang="en-US" altLang="zh-TW" dirty="0"/>
                  <a:t> decaying to </a:t>
                </a:r>
                <a14:m>
                  <m:oMath xmlns:m="http://schemas.openxmlformats.org/officeDocument/2006/math">
                    <m:r>
                      <a:rPr lang="en-US" altLang="zh-TW" i="1">
                        <a:latin typeface="Cambria Math" panose="02040503050406030204" pitchFamily="18" charset="0"/>
                      </a:rPr>
                      <m:t>𝐷</m:t>
                    </m:r>
                    <m:r>
                      <a:rPr lang="en-US" altLang="zh-TW" i="1">
                        <a:latin typeface="Cambria Math" panose="02040503050406030204" pitchFamily="18" charset="0"/>
                      </a:rPr>
                      <m:t>𝜋</m:t>
                    </m:r>
                  </m:oMath>
                </a14:m>
                <a:r>
                  <a:rPr lang="en-US" altLang="zh-TW" dirty="0"/>
                  <a:t> and </a:t>
                </a:r>
                <a14:m>
                  <m:oMath xmlns:m="http://schemas.openxmlformats.org/officeDocument/2006/math">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r>
                      <a:rPr lang="en-US" altLang="zh-TW" i="1">
                        <a:latin typeface="Cambria Math" panose="02040503050406030204" pitchFamily="18" charset="0"/>
                      </a:rPr>
                      <m:t>𝜋</m:t>
                    </m:r>
                  </m:oMath>
                </a14:m>
                <a:r>
                  <a:rPr lang="en-US" altLang="zh-TW" dirty="0"/>
                  <a:t> in inclusive </a:t>
                </a:r>
                <a14:m>
                  <m:oMath xmlns:m="http://schemas.openxmlformats.org/officeDocument/2006/math">
                    <m:sSup>
                      <m:sSupPr>
                        <m:ctrlPr>
                          <a:rPr lang="zh-TW"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sSup>
                      <m:sSupPr>
                        <m:ctrlPr>
                          <a:rPr lang="zh-TW"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oMath>
                </a14:m>
                <a:r>
                  <a:rPr lang="en-US" altLang="zh-TW" dirty="0"/>
                  <a:t> collisions near </a:t>
                </a:r>
                <a14:m>
                  <m:oMath xmlns:m="http://schemas.openxmlformats.org/officeDocument/2006/math">
                    <m:rad>
                      <m:radPr>
                        <m:degHide m:val="on"/>
                        <m:ctrlPr>
                          <a:rPr lang="zh-TW" altLang="zh-TW" i="1">
                            <a:latin typeface="Cambria Math" panose="02040503050406030204" pitchFamily="18" charset="0"/>
                          </a:rPr>
                        </m:ctrlPr>
                      </m:radPr>
                      <m:deg/>
                      <m:e>
                        <m:r>
                          <a:rPr lang="en-US" altLang="zh-TW" i="1">
                            <a:latin typeface="Cambria Math" panose="02040503050406030204" pitchFamily="18" charset="0"/>
                          </a:rPr>
                          <m:t>𝑠</m:t>
                        </m:r>
                      </m:e>
                    </m:rad>
                    <m:r>
                      <a:rPr lang="en-US" altLang="zh-TW" i="1">
                        <a:latin typeface="Cambria Math" panose="02040503050406030204" pitchFamily="18" charset="0"/>
                      </a:rPr>
                      <m:t>=10.58</m:t>
                    </m:r>
                  </m:oMath>
                </a14:m>
                <a:r>
                  <a:rPr lang="en-US" altLang="zh-TW" dirty="0"/>
                  <a:t> GeV” PHYSICAL REVIEW D 82, 11101(R) (2010) </a:t>
                </a:r>
                <a:endParaRPr lang="zh-TW" altLang="zh-TW" dirty="0"/>
              </a:p>
              <a:p>
                <a:r>
                  <a:rPr lang="en-US" altLang="zh-TW" dirty="0"/>
                  <a:t>[</a:t>
                </a:r>
                <a:r>
                  <a:rPr lang="en-US" altLang="zh-TW" dirty="0" smtClean="0"/>
                  <a:t>6] Belle official power point</a:t>
                </a:r>
                <a:r>
                  <a:rPr lang="zh-TW" altLang="zh-TW" dirty="0" smtClean="0"/>
                  <a:t>：</a:t>
                </a:r>
                <a:r>
                  <a:rPr lang="en-US" altLang="zh-TW" u="sng" dirty="0">
                    <a:hlinkClick r:id="rId3"/>
                  </a:rPr>
                  <a:t>http://belle.kek.jp/group/software/misc_slides/belle_ana-080902.pdf</a:t>
                </a:r>
                <a:endParaRPr lang="zh-TW" altLang="zh-TW" dirty="0"/>
              </a:p>
              <a:p>
                <a:r>
                  <a:rPr lang="en-US" altLang="zh-TW" dirty="0"/>
                  <a:t>[7</a:t>
                </a:r>
                <a:r>
                  <a:rPr lang="en-US" altLang="zh-TW" dirty="0" smtClean="0"/>
                  <a:t>] </a:t>
                </a:r>
                <a:r>
                  <a:rPr lang="en-US" altLang="zh-TW" dirty="0" err="1" smtClean="0"/>
                  <a:t>T.Uglov</a:t>
                </a:r>
                <a:r>
                  <a:rPr lang="en-US" altLang="zh-TW" dirty="0"/>
                  <a:t>, (Belle note) </a:t>
                </a:r>
                <a:r>
                  <a:rPr lang="en-US" altLang="zh-TW" dirty="0" smtClean="0"/>
                  <a:t>“Measurement </a:t>
                </a:r>
                <a:r>
                  <a:rPr lang="en-US" altLang="zh-TW" dirty="0"/>
                  <a:t>of </a:t>
                </a:r>
                <a14:m>
                  <m:oMath xmlns:m="http://schemas.openxmlformats.org/officeDocument/2006/math">
                    <m:sSup>
                      <m:sSupPr>
                        <m:ctrlPr>
                          <a:rPr lang="zh-TW"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sSup>
                      <m:sSupPr>
                        <m:ctrlPr>
                          <a:rPr lang="zh-TW" altLang="zh-TW" i="1">
                            <a:latin typeface="Cambria Math" panose="02040503050406030204" pitchFamily="18" charset="0"/>
                          </a:rPr>
                        </m:ctrlPr>
                      </m:sSupPr>
                      <m:e>
                        <m:r>
                          <a:rPr lang="en-US" altLang="zh-TW" i="1">
                            <a:latin typeface="Cambria Math" panose="02040503050406030204" pitchFamily="18" charset="0"/>
                          </a:rPr>
                          <m:t>𝑒</m:t>
                        </m:r>
                      </m:e>
                      <m:sup>
                        <m:r>
                          <a:rPr lang="en-US" altLang="zh-TW" i="1">
                            <a:latin typeface="Cambria Math" panose="02040503050406030204" pitchFamily="18" charset="0"/>
                          </a:rPr>
                          <m:t>−</m:t>
                        </m:r>
                      </m:sup>
                    </m:sSup>
                    <m:r>
                      <a:rPr lang="en-US" altLang="zh-TW" i="1">
                        <a:latin typeface="Cambria Math" panose="02040503050406030204" pitchFamily="18" charset="0"/>
                      </a:rPr>
                      <m:t>→</m:t>
                    </m:r>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d>
                          <m:dPr>
                            <m:ctrlPr>
                              <a:rPr lang="zh-TW" altLang="zh-TW" i="1">
                                <a:latin typeface="Cambria Math" panose="02040503050406030204" pitchFamily="18" charset="0"/>
                              </a:rPr>
                            </m:ctrlPr>
                          </m:dPr>
                          <m:e>
                            <m:r>
                              <a:rPr lang="en-US" altLang="zh-TW" i="1">
                                <a:latin typeface="Cambria Math" panose="02040503050406030204" pitchFamily="18" charset="0"/>
                              </a:rPr>
                              <m:t>∗</m:t>
                            </m:r>
                          </m:e>
                        </m:d>
                        <m:r>
                          <a:rPr lang="en-US" altLang="zh-TW" i="1">
                            <a:latin typeface="Cambria Math" panose="02040503050406030204" pitchFamily="18" charset="0"/>
                          </a:rPr>
                          <m:t>+</m:t>
                        </m:r>
                      </m:sup>
                    </m:sSup>
                    <m:sSup>
                      <m:sSupPr>
                        <m:ctrlPr>
                          <a:rPr lang="zh-TW" altLang="zh-TW" i="1">
                            <a:latin typeface="Cambria Math" panose="02040503050406030204" pitchFamily="18" charset="0"/>
                          </a:rPr>
                        </m:ctrlPr>
                      </m:sSupPr>
                      <m:e>
                        <m:r>
                          <a:rPr lang="en-US" altLang="zh-TW" i="1">
                            <a:latin typeface="Cambria Math" panose="02040503050406030204" pitchFamily="18" charset="0"/>
                          </a:rPr>
                          <m:t>𝐷</m:t>
                        </m:r>
                      </m:e>
                      <m:sup>
                        <m:d>
                          <m:dPr>
                            <m:ctrlPr>
                              <a:rPr lang="zh-TW" altLang="zh-TW" i="1">
                                <a:latin typeface="Cambria Math" panose="02040503050406030204" pitchFamily="18" charset="0"/>
                              </a:rPr>
                            </m:ctrlPr>
                          </m:dPr>
                          <m:e>
                            <m:r>
                              <a:rPr lang="en-US" altLang="zh-TW" i="1">
                                <a:latin typeface="Cambria Math" panose="02040503050406030204" pitchFamily="18" charset="0"/>
                              </a:rPr>
                              <m:t>∗</m:t>
                            </m:r>
                          </m:e>
                        </m:d>
                        <m:r>
                          <a:rPr lang="en-US" altLang="zh-TW" i="1">
                            <a:latin typeface="Cambria Math" panose="02040503050406030204" pitchFamily="18" charset="0"/>
                          </a:rPr>
                          <m:t>−</m:t>
                        </m:r>
                      </m:sup>
                    </m:sSup>
                  </m:oMath>
                </a14:m>
                <a:r>
                  <a:rPr lang="en-US" altLang="zh-TW" dirty="0"/>
                  <a:t> </a:t>
                </a:r>
                <a:r>
                  <a:rPr lang="en-US" altLang="zh-TW" dirty="0" smtClean="0"/>
                  <a:t>cross-sections”,</a:t>
                </a:r>
                <a:r>
                  <a:rPr lang="en-US" altLang="zh-TW" dirty="0"/>
                  <a:t>14 Dec 2003</a:t>
                </a:r>
                <a:endParaRPr lang="zh-TW" altLang="zh-TW" dirty="0"/>
              </a:p>
              <a:p>
                <a:r>
                  <a:rPr lang="en-US" altLang="zh-TW" dirty="0"/>
                  <a:t>[</a:t>
                </a:r>
                <a:r>
                  <a:rPr lang="en-US" altLang="zh-TW" dirty="0" smtClean="0"/>
                  <a:t>8] M. </a:t>
                </a:r>
                <a:r>
                  <a:rPr lang="en-US" altLang="zh-TW" dirty="0" err="1" smtClean="0"/>
                  <a:t>Artuso</a:t>
                </a:r>
                <a:r>
                  <a:rPr lang="en-US" altLang="zh-TW" dirty="0" smtClean="0"/>
                  <a:t>, (</a:t>
                </a:r>
                <a:r>
                  <a:rPr lang="en-US" altLang="zh-TW" dirty="0"/>
                  <a:t>CLOEO Collaboration </a:t>
                </a:r>
                <a:r>
                  <a:rPr lang="en-US" altLang="zh-TW" dirty="0" smtClean="0"/>
                  <a:t>) “Charm </a:t>
                </a:r>
                <a:r>
                  <a:rPr lang="en-US" altLang="zh-TW" dirty="0"/>
                  <a:t>meson spectra in </a:t>
                </a:r>
                <a:r>
                  <a:rPr lang="en-US" altLang="zh-TW" i="1" dirty="0" err="1"/>
                  <a:t>ee</a:t>
                </a:r>
                <a:r>
                  <a:rPr lang="en-US" altLang="zh-TW" dirty="0"/>
                  <a:t> annihilation at 10.5 </a:t>
                </a:r>
                <a:r>
                  <a:rPr lang="en-US" altLang="zh-TW" dirty="0" err="1"/>
                  <a:t>GeVcenter</a:t>
                </a:r>
                <a:r>
                  <a:rPr lang="en-US" altLang="zh-TW" dirty="0"/>
                  <a:t> of mass </a:t>
                </a:r>
                <a:r>
                  <a:rPr lang="en-US" altLang="zh-TW" dirty="0" smtClean="0"/>
                  <a:t>energy </a:t>
                </a:r>
                <a:r>
                  <a:rPr lang="en-US" altLang="zh-TW" dirty="0"/>
                  <a:t>” PHYSICAL REVIEW</a:t>
                </a:r>
                <a:r>
                  <a:rPr lang="en-US" altLang="zh-TW" dirty="0" smtClean="0"/>
                  <a:t> </a:t>
                </a:r>
                <a:r>
                  <a:rPr lang="en-US" altLang="zh-TW" dirty="0"/>
                  <a:t>D 70, 112001 (2004) </a:t>
                </a:r>
                <a:endParaRPr lang="en-US" altLang="zh-TW" dirty="0" smtClean="0"/>
              </a:p>
              <a:p>
                <a:r>
                  <a:rPr lang="en-US" altLang="zh-TW" dirty="0" smtClean="0"/>
                  <a:t>[</a:t>
                </a:r>
                <a:r>
                  <a:rPr lang="en-US" altLang="zh-TW" dirty="0"/>
                  <a:t>9] </a:t>
                </a:r>
                <a:r>
                  <a:rPr lang="en-US" altLang="zh-TW" u="sng" dirty="0">
                    <a:hlinkClick r:id="rId4"/>
                  </a:rPr>
                  <a:t>https://</a:t>
                </a:r>
                <a:r>
                  <a:rPr lang="en-US" altLang="zh-TW" u="sng" dirty="0" smtClean="0">
                    <a:hlinkClick r:id="rId4"/>
                  </a:rPr>
                  <a:t>upload.wikimedia.org/wikipedia/commons/c/c2/KEKB.png</a:t>
                </a:r>
                <a:endParaRPr lang="en-US" altLang="zh-TW" u="sng" dirty="0" smtClean="0"/>
              </a:p>
              <a:p>
                <a:r>
                  <a:rPr lang="en-US" altLang="zh-TW" dirty="0" smtClean="0"/>
                  <a:t>[10] K. Abe, </a:t>
                </a:r>
                <a:r>
                  <a:rPr lang="en-US" altLang="zh-TW" dirty="0"/>
                  <a:t>(CLOEO Collaboration ) </a:t>
                </a:r>
                <a:r>
                  <a:rPr lang="en-US" altLang="zh-TW" dirty="0" smtClean="0"/>
                  <a:t>“Study of </a:t>
                </a:r>
                <a14:m>
                  <m:oMath xmlns:m="http://schemas.openxmlformats.org/officeDocument/2006/math">
                    <m:r>
                      <a:rPr lang="en-US" altLang="zh-TW" b="0" i="1" smtClean="0">
                        <a:latin typeface="Cambria Math" panose="02040503050406030204" pitchFamily="18" charset="0"/>
                      </a:rPr>
                      <m:t>𝐵</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∗∗0</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d>
                      <m:dPr>
                        <m:ctrlPr>
                          <a:rPr lang="en-US" altLang="zh-TW" b="0" i="1" smtClean="0">
                            <a:latin typeface="Cambria Math" panose="02040503050406030204" pitchFamily="18" charset="0"/>
                          </a:rPr>
                        </m:ctrlPr>
                      </m:dPr>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∗∗0</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m:t>
                                </m:r>
                              </m:e>
                            </m:d>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e>
                    </m:d>
                  </m:oMath>
                </a14:m>
                <a:r>
                  <a:rPr lang="en-US" altLang="zh-TW" dirty="0" smtClean="0"/>
                  <a:t> decays “ </a:t>
                </a:r>
                <a:r>
                  <a:rPr lang="en-US" altLang="zh-TW" dirty="0" err="1" smtClean="0"/>
                  <a:t>arXiv:hep-ex</a:t>
                </a:r>
                <a:r>
                  <a:rPr lang="en-US" altLang="zh-TW" dirty="0" smtClean="0"/>
                  <a:t>/0307021v1 </a:t>
                </a:r>
                <a:r>
                  <a:rPr lang="en-US" altLang="zh-TW" dirty="0"/>
                  <a:t>9 Jul 2003</a:t>
                </a:r>
                <a:endParaRPr lang="zh-TW" altLang="en-US"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2589212" y="2133600"/>
                <a:ext cx="8915400" cy="4530247"/>
              </a:xfrm>
              <a:blipFill>
                <a:blip r:embed="rId5"/>
                <a:stretch>
                  <a:fillRect l="-342" t="-134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3DF4B1FC-4239-425F-9CFB-D9D7D48FC1CA}" type="slidenum">
              <a:rPr lang="zh-TW" altLang="en-US" smtClean="0"/>
              <a:t>25</a:t>
            </a:fld>
            <a:endParaRPr lang="zh-TW" altLang="en-US"/>
          </a:p>
        </p:txBody>
      </p:sp>
    </p:spTree>
    <p:extLst>
      <p:ext uri="{BB962C8B-B14F-4D97-AF65-F5344CB8AC3E}">
        <p14:creationId xmlns:p14="http://schemas.microsoft.com/office/powerpoint/2010/main" val="1253948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effectLst>
                  <a:outerShdw blurRad="38100" dist="38100" dir="2700000" algn="tl">
                    <a:srgbClr val="000000">
                      <a:alpha val="43137"/>
                    </a:srgbClr>
                  </a:outerShdw>
                </a:effectLst>
              </a:rPr>
              <a:t>End</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3DF4B1FC-4239-425F-9CFB-D9D7D48FC1CA}" type="slidenum">
              <a:rPr lang="zh-TW" altLang="en-US" smtClean="0"/>
              <a:t>26</a:t>
            </a:fld>
            <a:endParaRPr lang="zh-TW" altLang="en-US"/>
          </a:p>
        </p:txBody>
      </p:sp>
    </p:spTree>
    <p:extLst>
      <p:ext uri="{BB962C8B-B14F-4D97-AF65-F5344CB8AC3E}">
        <p14:creationId xmlns:p14="http://schemas.microsoft.com/office/powerpoint/2010/main" val="4144631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3DF4B1FC-4239-425F-9CFB-D9D7D48FC1CA}" type="slidenum">
              <a:rPr lang="zh-TW" altLang="en-US" smtClean="0"/>
              <a:t>27</a:t>
            </a:fld>
            <a:endParaRPr lang="zh-TW" altLang="en-US"/>
          </a:p>
        </p:txBody>
      </p:sp>
      <p:sp>
        <p:nvSpPr>
          <p:cNvPr id="3" name="文字方塊 2"/>
          <p:cNvSpPr txBox="1"/>
          <p:nvPr/>
        </p:nvSpPr>
        <p:spPr>
          <a:xfrm>
            <a:off x="3400573" y="2680683"/>
            <a:ext cx="5390854" cy="1569660"/>
          </a:xfrm>
          <a:prstGeom prst="rect">
            <a:avLst/>
          </a:prstGeom>
          <a:noFill/>
        </p:spPr>
        <p:txBody>
          <a:bodyPr wrap="square" rtlCol="0">
            <a:spAutoFit/>
          </a:bodyPr>
          <a:lstStyle/>
          <a:p>
            <a:pPr algn="ctr"/>
            <a:r>
              <a:rPr lang="en-US" altLang="zh-TW" sz="9600" b="1" dirty="0" smtClean="0">
                <a:effectLst>
                  <a:outerShdw blurRad="38100" dist="38100" dir="2700000" algn="tl">
                    <a:srgbClr val="000000">
                      <a:alpha val="43137"/>
                    </a:srgbClr>
                  </a:outerShdw>
                </a:effectLst>
              </a:rPr>
              <a:t>Back up</a:t>
            </a:r>
            <a:endParaRPr lang="zh-TW" alt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660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DsDspi0_RealData_Cou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544" y="3177602"/>
            <a:ext cx="3987976" cy="3419641"/>
          </a:xfrm>
          <a:prstGeom prst="rect">
            <a:avLst/>
          </a:prstGeom>
          <a:noFill/>
          <a:ln>
            <a:noFill/>
          </a:ln>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50" y="146455"/>
            <a:ext cx="3987196" cy="3419641"/>
          </a:xfrm>
          <a:prstGeom prst="rect">
            <a:avLst/>
          </a:prstGeom>
        </p:spPr>
      </p:pic>
      <p:pic>
        <p:nvPicPr>
          <p:cNvPr id="4" name="圖片 3" descr="DsDspi0_ResonanceFitting_MonteCarlo246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40" y="146455"/>
            <a:ext cx="4203586" cy="3278797"/>
          </a:xfrm>
          <a:prstGeom prst="rect">
            <a:avLst/>
          </a:prstGeom>
          <a:noFill/>
          <a:ln>
            <a:noFill/>
          </a:ln>
        </p:spPr>
      </p:pic>
      <mc:AlternateContent xmlns:mc="http://schemas.openxmlformats.org/markup-compatibility/2006" xmlns:a14="http://schemas.microsoft.com/office/drawing/2010/main">
        <mc:Choice Requires="a14">
          <p:sp>
            <p:nvSpPr>
              <p:cNvPr id="6" name="文字方塊 5"/>
              <p:cNvSpPr txBox="1"/>
              <p:nvPr/>
            </p:nvSpPr>
            <p:spPr>
              <a:xfrm rot="16200000">
                <a:off x="1339679" y="3581630"/>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r>
                            <a:rPr lang="en-US" altLang="zh-TW" sz="1400" i="1">
                              <a:latin typeface="Cambria Math" panose="02040503050406030204" pitchFamily="18" charset="0"/>
                            </a:rPr>
                            <m:t>+</m:t>
                          </m:r>
                        </m:sup>
                      </m:sSup>
                    </m:oMath>
                  </m:oMathPara>
                </a14:m>
                <a:endParaRPr lang="zh-TW" altLang="en-US" sz="1400" dirty="0"/>
              </a:p>
            </p:txBody>
          </p:sp>
        </mc:Choice>
        <mc:Fallback xmlns="">
          <p:sp>
            <p:nvSpPr>
              <p:cNvPr id="6" name="文字方塊 5"/>
              <p:cNvSpPr txBox="1">
                <a:spLocks noRot="1" noChangeAspect="1" noMove="1" noResize="1" noEditPoints="1" noAdjustHandles="1" noChangeArrowheads="1" noChangeShapeType="1" noTextEdit="1"/>
              </p:cNvSpPr>
              <p:nvPr/>
            </p:nvSpPr>
            <p:spPr>
              <a:xfrm rot="16200000">
                <a:off x="1339679" y="3581630"/>
                <a:ext cx="534505" cy="324384"/>
              </a:xfrm>
              <a:prstGeom prst="rect">
                <a:avLst/>
              </a:prstGeom>
              <a:blipFill>
                <a:blip r:embed="rId6"/>
                <a:stretch>
                  <a:fillRect t="-1477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4723848" y="6396951"/>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r>
                            <a:rPr lang="en-US" altLang="zh-TW" sz="1400" i="1">
                              <a:latin typeface="Cambria Math" panose="02040503050406030204" pitchFamily="18" charset="0"/>
                            </a:rPr>
                            <m:t>−</m:t>
                          </m:r>
                        </m:sup>
                      </m:sSup>
                    </m:oMath>
                  </m:oMathPara>
                </a14:m>
                <a:endParaRPr lang="zh-TW" altLang="en-US" sz="1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4723848" y="6396951"/>
                <a:ext cx="534505" cy="324384"/>
              </a:xfrm>
              <a:prstGeom prst="rect">
                <a:avLst/>
              </a:prstGeom>
              <a:blipFill>
                <a:blip r:embed="rId7"/>
                <a:stretch>
                  <a:fillRect r="-113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6240724" y="4074672"/>
                <a:ext cx="5951276" cy="2077748"/>
              </a:xfrm>
              <a:prstGeom prst="rect">
                <a:avLst/>
              </a:prstGeom>
            </p:spPr>
            <p:txBody>
              <a:bodyPr wrap="square">
                <a:spAutoFit/>
              </a:bodyPr>
              <a:lstStyle/>
              <a:p>
                <a14:m>
                  <m:oMath xmlns:m="http://schemas.openxmlformats.org/officeDocument/2006/math">
                    <m:r>
                      <a:rPr lang="en-US" altLang="zh-TW" i="1" smtClean="0">
                        <a:latin typeface="Cambria Math" panose="02040503050406030204" pitchFamily="18" charset="0"/>
                      </a:rPr>
                      <m:t>𝑀</m:t>
                    </m:r>
                    <m:d>
                      <m:dPr>
                        <m:ctrlPr>
                          <a:rPr lang="en-US" altLang="zh-TW" i="1">
                            <a:latin typeface="Cambria Math" panose="02040503050406030204" pitchFamily="18" charset="0"/>
                          </a:rPr>
                        </m:ctrlPr>
                      </m:dPr>
                      <m:e>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b="0" i="1" smtClean="0">
                                <a:latin typeface="Cambria Math" panose="02040503050406030204" pitchFamily="18" charset="0"/>
                              </a:rPr>
                              <m:t>±</m:t>
                            </m:r>
                          </m:sup>
                        </m:sSup>
                      </m:e>
                    </m:d>
                  </m:oMath>
                </a14:m>
                <a:r>
                  <a:rPr lang="zh-TW" altLang="en-US" dirty="0" smtClean="0"/>
                  <a:t> </a:t>
                </a:r>
                <a:r>
                  <a:rPr lang="en-US" altLang="zh-TW" dirty="0" smtClean="0"/>
                  <a:t>is distributed in </a:t>
                </a:r>
                <a14:m>
                  <m:oMath xmlns:m="http://schemas.openxmlformats.org/officeDocument/2006/math">
                    <m:r>
                      <a:rPr lang="en-US" altLang="zh-TW" b="0" i="1" smtClean="0">
                        <a:latin typeface="Cambria Math" panose="02040503050406030204" pitchFamily="18" charset="0"/>
                      </a:rPr>
                      <m:t>0.92&lt;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𝑝</m:t>
                        </m:r>
                      </m:sub>
                    </m:sSub>
                    <m:r>
                      <a:rPr lang="en-US" altLang="zh-TW" b="0" i="1" smtClean="0">
                        <a:latin typeface="Cambria Math" panose="02040503050406030204" pitchFamily="18" charset="0"/>
                      </a:rPr>
                      <m:t>&lt;1</m:t>
                    </m:r>
                  </m:oMath>
                </a14:m>
                <a:r>
                  <a:rPr lang="en-US" altLang="zh-TW" dirty="0" smtClean="0"/>
                  <a:t>, from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𝑝</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oMath>
                </a14:m>
                <a:r>
                  <a:rPr lang="en-US" altLang="zh-TW" dirty="0" smtClean="0"/>
                  <a:t> and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𝑝</m:t>
                        </m:r>
                      </m:sub>
                    </m:sSub>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oMath>
                </a14:m>
                <a:r>
                  <a:rPr lang="zh-TW" altLang="en-US" dirty="0" smtClean="0"/>
                  <a:t> </a:t>
                </a:r>
                <a:r>
                  <a:rPr lang="en-US" altLang="zh-TW" dirty="0" smtClean="0"/>
                  <a:t>relationship figure, we know </a:t>
                </a:r>
                <a14:m>
                  <m:oMath xmlns:m="http://schemas.openxmlformats.org/officeDocument/2006/math">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b="0" i="1" smtClean="0">
                            <a:latin typeface="Cambria Math" panose="02040503050406030204" pitchFamily="18" charset="0"/>
                          </a:rPr>
                          <m:t>±</m:t>
                        </m:r>
                      </m:sup>
                    </m:sSup>
                  </m:oMath>
                </a14:m>
                <a:r>
                  <a:rPr lang="zh-TW" altLang="en-US" dirty="0" smtClean="0"/>
                  <a:t> </a:t>
                </a:r>
                <a:r>
                  <a:rPr lang="en-US" altLang="zh-TW" dirty="0" smtClean="0"/>
                  <a:t>two body’s event are local at </a:t>
                </a:r>
                <a14:m>
                  <m:oMath xmlns:m="http://schemas.openxmlformats.org/officeDocument/2006/math">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1,1</m:t>
                        </m:r>
                      </m:e>
                    </m:d>
                  </m:oMath>
                </a14:m>
                <a:r>
                  <a:rPr lang="en-US" altLang="zh-TW" dirty="0" smtClean="0"/>
                  <a:t>, so we use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𝐷</m:t>
                        </m:r>
                      </m:e>
                      <m:sup>
                        <m:r>
                          <a:rPr lang="en-US" altLang="zh-TW" i="1">
                            <a:latin typeface="Cambria Math" panose="02040503050406030204" pitchFamily="18" charset="0"/>
                          </a:rPr>
                          <m:t>∗</m:t>
                        </m:r>
                      </m:sup>
                    </m:sSup>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𝐷</m:t>
                        </m:r>
                      </m:e>
                      <m:sub>
                        <m:r>
                          <a:rPr lang="en-US" altLang="zh-TW" i="1">
                            <a:latin typeface="Cambria Math" panose="02040503050406030204" pitchFamily="18" charset="0"/>
                          </a:rPr>
                          <m:t>2</m:t>
                        </m:r>
                      </m:sub>
                      <m:sup>
                        <m:r>
                          <a:rPr lang="en-US" altLang="zh-TW" i="1">
                            <a:latin typeface="Cambria Math" panose="02040503050406030204" pitchFamily="18" charset="0"/>
                          </a:rPr>
                          <m:t>∗</m:t>
                        </m:r>
                      </m:sup>
                    </m:sSubSup>
                    <m:sSup>
                      <m:sSupPr>
                        <m:ctrlPr>
                          <a:rPr lang="en-US" altLang="zh-TW" i="1">
                            <a:latin typeface="Cambria Math" panose="02040503050406030204" pitchFamily="18" charset="0"/>
                          </a:rPr>
                        </m:ctrlPr>
                      </m:sSupPr>
                      <m:e>
                        <m:d>
                          <m:dPr>
                            <m:ctrlPr>
                              <a:rPr lang="en-US" altLang="zh-TW" i="1">
                                <a:latin typeface="Cambria Math" panose="02040503050406030204" pitchFamily="18" charset="0"/>
                              </a:rPr>
                            </m:ctrlPr>
                          </m:dPr>
                          <m:e>
                            <m:r>
                              <a:rPr lang="en-US" altLang="zh-TW" i="1">
                                <a:latin typeface="Cambria Math" panose="02040503050406030204" pitchFamily="18" charset="0"/>
                              </a:rPr>
                              <m:t>2460</m:t>
                            </m:r>
                          </m:e>
                        </m:d>
                      </m:e>
                      <m:sup>
                        <m:r>
                          <a:rPr lang="en-US" altLang="zh-TW" i="1">
                            <a:latin typeface="Cambria Math" panose="02040503050406030204" pitchFamily="18" charset="0"/>
                          </a:rPr>
                          <m:t>±</m:t>
                        </m:r>
                      </m:sup>
                    </m:sSup>
                  </m:oMath>
                </a14:m>
                <a:r>
                  <a:rPr lang="zh-TW" altLang="en-US" dirty="0"/>
                  <a:t> </a:t>
                </a:r>
                <a:r>
                  <a:rPr lang="en-US" altLang="zh-TW" dirty="0"/>
                  <a:t>two body’s </a:t>
                </a:r>
                <a:r>
                  <a:rPr lang="en-US" altLang="zh-TW" dirty="0" smtClean="0"/>
                  <a:t>statistics minus total statistics :</a:t>
                </a:r>
              </a:p>
              <a:p>
                <a:pPr/>
                <a14:m>
                  <m:oMathPara xmlns:m="http://schemas.openxmlformats.org/officeDocument/2006/math">
                    <m:oMathParaPr>
                      <m:jc m:val="left"/>
                    </m:oMathParaPr>
                    <m:oMath xmlns:m="http://schemas.openxmlformats.org/officeDocument/2006/math">
                      <m:d>
                        <m:dPr>
                          <m:ctrlPr>
                            <a:rPr lang="en-US" altLang="zh-TW" i="1">
                              <a:latin typeface="Cambria Math" panose="02040503050406030204" pitchFamily="18" charset="0"/>
                            </a:rPr>
                          </m:ctrlPr>
                        </m:dPr>
                        <m:e>
                          <m:r>
                            <a:rPr lang="en-US" altLang="zh-TW" i="1">
                              <a:latin typeface="Cambria Math" panose="02040503050406030204" pitchFamily="18" charset="0"/>
                            </a:rPr>
                            <m:t>34±5.83</m:t>
                          </m:r>
                        </m:e>
                      </m:d>
                      <m:r>
                        <a:rPr lang="en-US" altLang="zh-TW" i="1">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26.63±7.59</m:t>
                          </m:r>
                        </m:e>
                      </m:d>
                      <m:r>
                        <a:rPr lang="en-US" altLang="zh-TW" i="1">
                          <a:latin typeface="Cambria Math" panose="02040503050406030204" pitchFamily="18" charset="0"/>
                        </a:rPr>
                        <m:t>=7.37±9.57</m:t>
                      </m:r>
                    </m:oMath>
                  </m:oMathPara>
                </a14:m>
                <a:endParaRPr lang="en-US" altLang="zh-TW" dirty="0"/>
              </a:p>
              <a:p>
                <a:r>
                  <a:rPr lang="en-US" altLang="zh-TW" dirty="0"/>
                  <a:t>Cross Section</a:t>
                </a:r>
                <a:r>
                  <a:rPr lang="zh-TW" altLang="en-US" dirty="0"/>
                  <a:t>：</a:t>
                </a:r>
                <a:endParaRPr lang="en-US" altLang="zh-TW" dirty="0"/>
              </a:p>
              <a:p>
                <a:pPr/>
                <a14:m>
                  <m:oMathPara xmlns:m="http://schemas.openxmlformats.org/officeDocument/2006/math">
                    <m:oMathParaPr>
                      <m:jc m:val="left"/>
                    </m:oMathParaPr>
                    <m:oMath xmlns:m="http://schemas.openxmlformats.org/officeDocument/2006/math">
                      <m:r>
                        <a:rPr lang="en-US" altLang="zh-TW" i="1">
                          <a:latin typeface="Cambria Math" panose="02040503050406030204" pitchFamily="18" charset="0"/>
                        </a:rPr>
                        <m:t>19.51±25.34</m:t>
                      </m:r>
                      <m:d>
                        <m:dPr>
                          <m:ctrlPr>
                            <a:rPr lang="en-US" altLang="zh-TW" i="1">
                              <a:latin typeface="Cambria Math" panose="02040503050406030204" pitchFamily="18" charset="0"/>
                            </a:rPr>
                          </m:ctrlPr>
                        </m:dPr>
                        <m:e>
                          <m:r>
                            <a:rPr lang="en-US" altLang="zh-TW" i="1">
                              <a:latin typeface="Cambria Math" panose="02040503050406030204" pitchFamily="18" charset="0"/>
                            </a:rPr>
                            <m:t>𝑓𝑏</m:t>
                          </m:r>
                        </m:e>
                      </m:d>
                    </m:oMath>
                  </m:oMathPara>
                </a14:m>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6240724" y="4074672"/>
                <a:ext cx="5951276" cy="2077748"/>
              </a:xfrm>
              <a:prstGeom prst="rect">
                <a:avLst/>
              </a:prstGeom>
              <a:blipFill>
                <a:blip r:embed="rId8"/>
                <a:stretch>
                  <a:fillRect l="-922" t="-1466" b="-2053"/>
                </a:stretch>
              </a:blipFill>
            </p:spPr>
            <p:txBody>
              <a:bodyPr/>
              <a:lstStyle/>
              <a:p>
                <a:r>
                  <a:rPr lang="zh-TW" altLang="en-US">
                    <a:noFill/>
                  </a:rPr>
                  <a:t> </a:t>
                </a:r>
              </a:p>
            </p:txBody>
          </p:sp>
        </mc:Fallback>
      </mc:AlternateContent>
      <p:sp>
        <p:nvSpPr>
          <p:cNvPr id="10" name="投影片編號版面配置區 9"/>
          <p:cNvSpPr>
            <a:spLocks noGrp="1"/>
          </p:cNvSpPr>
          <p:nvPr>
            <p:ph type="sldNum" sz="quarter" idx="12"/>
          </p:nvPr>
        </p:nvSpPr>
        <p:spPr/>
        <p:txBody>
          <a:bodyPr/>
          <a:lstStyle/>
          <a:p>
            <a:fld id="{3DF4B1FC-4239-425F-9CFB-D9D7D48FC1CA}" type="slidenum">
              <a:rPr lang="zh-TW" altLang="en-US" smtClean="0"/>
              <a:t>28</a:t>
            </a:fld>
            <a:endParaRPr lang="zh-TW" altLang="en-US"/>
          </a:p>
        </p:txBody>
      </p:sp>
    </p:spTree>
    <p:extLst>
      <p:ext uri="{BB962C8B-B14F-4D97-AF65-F5344CB8AC3E}">
        <p14:creationId xmlns:p14="http://schemas.microsoft.com/office/powerpoint/2010/main" val="2859851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786890" y="0"/>
            <a:ext cx="3227832" cy="3346502"/>
          </a:xfrm>
          <a:prstGeom prst="rect">
            <a:avLst/>
          </a:prstGeom>
          <a:noFill/>
          <a:ln w="9525">
            <a:noFill/>
            <a:miter lim="800000"/>
            <a:headEnd/>
            <a:tailEnd/>
          </a:ln>
        </p:spPr>
      </p:pic>
      <p:sp>
        <p:nvSpPr>
          <p:cNvPr id="3" name="文字方塊 2"/>
          <p:cNvSpPr txBox="1"/>
          <p:nvPr/>
        </p:nvSpPr>
        <p:spPr>
          <a:xfrm>
            <a:off x="3893466" y="333799"/>
            <a:ext cx="648072" cy="461665"/>
          </a:xfrm>
          <a:prstGeom prst="rect">
            <a:avLst/>
          </a:prstGeom>
          <a:noFill/>
        </p:spPr>
        <p:txBody>
          <a:bodyPr wrap="square" rtlCol="0">
            <a:spAutoFit/>
          </a:bodyPr>
          <a:lstStyle/>
          <a:p>
            <a:r>
              <a:rPr lang="en-US" altLang="zh-TW" sz="2400" b="1" dirty="0" smtClean="0">
                <a:solidFill>
                  <a:srgbClr val="C00000"/>
                </a:solidFill>
              </a:rPr>
              <a:t>D</a:t>
            </a:r>
            <a:r>
              <a:rPr lang="en-US" altLang="zh-TW" sz="2400" b="1" baseline="30000" dirty="0" smtClean="0">
                <a:solidFill>
                  <a:srgbClr val="C00000"/>
                </a:solidFill>
              </a:rPr>
              <a:t>*+</a:t>
            </a:r>
            <a:endParaRPr lang="zh-TW" altLang="en-US" sz="2400" b="1" baseline="30000" dirty="0">
              <a:solidFill>
                <a:srgbClr val="C00000"/>
              </a:solidFill>
            </a:endParaRPr>
          </a:p>
        </p:txBody>
      </p:sp>
      <p:pic>
        <p:nvPicPr>
          <p:cNvPr id="4" name="Picture 2"/>
          <p:cNvPicPr>
            <a:picLocks noChangeAspect="1" noChangeArrowheads="1"/>
          </p:cNvPicPr>
          <p:nvPr/>
        </p:nvPicPr>
        <p:blipFill>
          <a:blip r:embed="rId3" cstate="print"/>
          <a:srcRect/>
          <a:stretch>
            <a:fillRect/>
          </a:stretch>
        </p:blipFill>
        <p:spPr bwMode="auto">
          <a:xfrm>
            <a:off x="7597956" y="27232"/>
            <a:ext cx="3691849" cy="3470891"/>
          </a:xfrm>
          <a:prstGeom prst="rect">
            <a:avLst/>
          </a:prstGeom>
          <a:noFill/>
          <a:ln w="9525">
            <a:noFill/>
            <a:miter lim="800000"/>
            <a:headEnd/>
            <a:tailEnd/>
          </a:ln>
        </p:spPr>
      </p:pic>
      <p:sp>
        <p:nvSpPr>
          <p:cNvPr id="5" name="文字方塊 4"/>
          <p:cNvSpPr txBox="1"/>
          <p:nvPr/>
        </p:nvSpPr>
        <p:spPr>
          <a:xfrm>
            <a:off x="9911293" y="333799"/>
            <a:ext cx="576064" cy="461665"/>
          </a:xfrm>
          <a:prstGeom prst="rect">
            <a:avLst/>
          </a:prstGeom>
          <a:noFill/>
        </p:spPr>
        <p:txBody>
          <a:bodyPr wrap="square" rtlCol="0">
            <a:spAutoFit/>
          </a:bodyPr>
          <a:lstStyle/>
          <a:p>
            <a:r>
              <a:rPr lang="en-US" altLang="zh-TW" sz="2400" b="1" dirty="0" smtClean="0">
                <a:solidFill>
                  <a:srgbClr val="C00000"/>
                </a:solidFill>
              </a:rPr>
              <a:t>D</a:t>
            </a:r>
            <a:r>
              <a:rPr lang="en-US" altLang="zh-TW" sz="2400" b="1" baseline="30000" dirty="0" smtClean="0">
                <a:solidFill>
                  <a:srgbClr val="C00000"/>
                </a:solidFill>
              </a:rPr>
              <a:t>0</a:t>
            </a:r>
            <a:endParaRPr lang="zh-TW" altLang="en-US" sz="2400" b="1" baseline="30000" dirty="0">
              <a:solidFill>
                <a:srgbClr val="C00000"/>
              </a:solidFill>
            </a:endParaRPr>
          </a:p>
        </p:txBody>
      </p:sp>
      <p:pic>
        <p:nvPicPr>
          <p:cNvPr id="6" name="Picture 4"/>
          <p:cNvPicPr>
            <a:picLocks noChangeAspect="1" noChangeArrowheads="1"/>
          </p:cNvPicPr>
          <p:nvPr/>
        </p:nvPicPr>
        <p:blipFill>
          <a:blip r:embed="rId4" cstate="print"/>
          <a:srcRect/>
          <a:stretch>
            <a:fillRect/>
          </a:stretch>
        </p:blipFill>
        <p:spPr bwMode="auto">
          <a:xfrm>
            <a:off x="1786890" y="3205890"/>
            <a:ext cx="3227832" cy="3652109"/>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7553401" y="3498123"/>
            <a:ext cx="3794684" cy="3359877"/>
          </a:xfrm>
          <a:prstGeom prst="rect">
            <a:avLst/>
          </a:prstGeom>
          <a:noFill/>
          <a:ln w="9525">
            <a:noFill/>
            <a:miter lim="800000"/>
            <a:headEnd/>
            <a:tailEnd/>
          </a:ln>
        </p:spPr>
      </p:pic>
      <p:sp>
        <p:nvSpPr>
          <p:cNvPr id="8" name="文字方塊 7"/>
          <p:cNvSpPr txBox="1"/>
          <p:nvPr/>
        </p:nvSpPr>
        <p:spPr>
          <a:xfrm>
            <a:off x="9911293" y="3671320"/>
            <a:ext cx="576064" cy="461665"/>
          </a:xfrm>
          <a:prstGeom prst="rect">
            <a:avLst/>
          </a:prstGeom>
          <a:noFill/>
        </p:spPr>
        <p:txBody>
          <a:bodyPr wrap="square" rtlCol="0">
            <a:spAutoFit/>
          </a:bodyPr>
          <a:lstStyle/>
          <a:p>
            <a:r>
              <a:rPr lang="en-US" altLang="zh-TW" sz="2400" b="1" dirty="0" smtClean="0">
                <a:solidFill>
                  <a:srgbClr val="C00000"/>
                </a:solidFill>
              </a:rPr>
              <a:t>D</a:t>
            </a:r>
            <a:r>
              <a:rPr lang="en-US" altLang="zh-TW" sz="2400" b="1" baseline="30000" dirty="0" smtClean="0">
                <a:solidFill>
                  <a:srgbClr val="C00000"/>
                </a:solidFill>
              </a:rPr>
              <a:t>+</a:t>
            </a:r>
            <a:endParaRPr lang="zh-TW" altLang="en-US" sz="2400" b="1" baseline="30000" dirty="0">
              <a:solidFill>
                <a:srgbClr val="C00000"/>
              </a:solidFill>
            </a:endParaRPr>
          </a:p>
        </p:txBody>
      </p:sp>
      <p:sp>
        <p:nvSpPr>
          <p:cNvPr id="9" name="文字方塊 8"/>
          <p:cNvSpPr txBox="1"/>
          <p:nvPr/>
        </p:nvSpPr>
        <p:spPr>
          <a:xfrm>
            <a:off x="4130066" y="3602632"/>
            <a:ext cx="648072" cy="461665"/>
          </a:xfrm>
          <a:prstGeom prst="rect">
            <a:avLst/>
          </a:prstGeom>
          <a:noFill/>
        </p:spPr>
        <p:txBody>
          <a:bodyPr wrap="square" rtlCol="0">
            <a:spAutoFit/>
          </a:bodyPr>
          <a:lstStyle/>
          <a:p>
            <a:r>
              <a:rPr lang="en-US" altLang="zh-TW" sz="2400" b="1" dirty="0" smtClean="0">
                <a:solidFill>
                  <a:srgbClr val="C00000"/>
                </a:solidFill>
              </a:rPr>
              <a:t>D</a:t>
            </a:r>
            <a:r>
              <a:rPr lang="en-US" altLang="zh-TW" sz="2400" b="1" baseline="30000" dirty="0" smtClean="0">
                <a:solidFill>
                  <a:srgbClr val="C00000"/>
                </a:solidFill>
              </a:rPr>
              <a:t>*0</a:t>
            </a:r>
            <a:endParaRPr lang="zh-TW" altLang="en-US" sz="2400" b="1" baseline="30000" dirty="0">
              <a:solidFill>
                <a:srgbClr val="C00000"/>
              </a:solidFill>
            </a:endParaRPr>
          </a:p>
        </p:txBody>
      </p:sp>
      <p:sp>
        <p:nvSpPr>
          <p:cNvPr id="10" name="投影片編號版面配置區 9"/>
          <p:cNvSpPr>
            <a:spLocks noGrp="1"/>
          </p:cNvSpPr>
          <p:nvPr>
            <p:ph type="sldNum" sz="quarter" idx="12"/>
          </p:nvPr>
        </p:nvSpPr>
        <p:spPr/>
        <p:txBody>
          <a:bodyPr/>
          <a:lstStyle/>
          <a:p>
            <a:fld id="{3DF4B1FC-4239-425F-9CFB-D9D7D48FC1CA}" type="slidenum">
              <a:rPr lang="zh-TW" altLang="en-US" smtClean="0"/>
              <a:t>29</a:t>
            </a:fld>
            <a:endParaRPr lang="zh-TW" altLang="en-US"/>
          </a:p>
        </p:txBody>
      </p:sp>
    </p:spTree>
    <p:extLst>
      <p:ext uri="{BB962C8B-B14F-4D97-AF65-F5344CB8AC3E}">
        <p14:creationId xmlns:p14="http://schemas.microsoft.com/office/powerpoint/2010/main" val="142816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4" y="624110"/>
            <a:ext cx="8911687" cy="781903"/>
          </a:xfrm>
        </p:spPr>
        <p:txBody>
          <a:bodyPr/>
          <a:lstStyle/>
          <a:p>
            <a:r>
              <a:rPr lang="en-US" altLang="zh-TW" b="1" dirty="0">
                <a:effectLst>
                  <a:outerShdw blurRad="38100" dist="38100" dir="2700000" algn="tl">
                    <a:srgbClr val="000000">
                      <a:alpha val="43137"/>
                    </a:srgbClr>
                  </a:outerShdw>
                </a:effectLst>
              </a:rPr>
              <a:t>Motivation</a:t>
            </a:r>
            <a:endParaRPr lang="zh-TW" altLang="en-US" b="1" dirty="0">
              <a:effectLst>
                <a:outerShdw blurRad="38100" dist="38100" dir="2700000" algn="tl">
                  <a:srgbClr val="000000">
                    <a:alpha val="43137"/>
                  </a:srgbClr>
                </a:outerShdw>
              </a:effectLst>
            </a:endParaRPr>
          </a:p>
        </p:txBody>
      </p:sp>
      <p:sp>
        <p:nvSpPr>
          <p:cNvPr id="3" name="矩形 2"/>
          <p:cNvSpPr/>
          <p:nvPr/>
        </p:nvSpPr>
        <p:spPr>
          <a:xfrm>
            <a:off x="2674276" y="1406013"/>
            <a:ext cx="3669374" cy="3162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276" y="1544829"/>
            <a:ext cx="3314702" cy="2770368"/>
          </a:xfrm>
          <a:prstGeom prst="rect">
            <a:avLst/>
          </a:prstGeom>
        </p:spPr>
      </p:pic>
      <p:sp>
        <p:nvSpPr>
          <p:cNvPr id="5" name="文字方塊 4"/>
          <p:cNvSpPr txBox="1"/>
          <p:nvPr/>
        </p:nvSpPr>
        <p:spPr>
          <a:xfrm>
            <a:off x="2857505" y="4687586"/>
            <a:ext cx="2948243" cy="369332"/>
          </a:xfrm>
          <a:prstGeom prst="rect">
            <a:avLst/>
          </a:prstGeom>
          <a:noFill/>
        </p:spPr>
        <p:txBody>
          <a:bodyPr wrap="none" rtlCol="0">
            <a:spAutoFit/>
          </a:bodyPr>
          <a:lstStyle/>
          <a:p>
            <a:r>
              <a:rPr lang="en-US" altLang="zh-TW" dirty="0" smtClean="0"/>
              <a:t>String model(Pythia / LUND)</a:t>
            </a:r>
            <a:endParaRPr lang="zh-TW" altLang="en-US"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469451" y="1357278"/>
            <a:ext cx="2770368" cy="3299952"/>
          </a:xfrm>
          <a:prstGeom prst="rect">
            <a:avLst/>
          </a:prstGeom>
        </p:spPr>
      </p:pic>
      <p:sp>
        <p:nvSpPr>
          <p:cNvPr id="7" name="文字方塊 6"/>
          <p:cNvSpPr txBox="1"/>
          <p:nvPr/>
        </p:nvSpPr>
        <p:spPr>
          <a:xfrm>
            <a:off x="8302062" y="4764827"/>
            <a:ext cx="3105145" cy="369332"/>
          </a:xfrm>
          <a:prstGeom prst="rect">
            <a:avLst/>
          </a:prstGeom>
          <a:noFill/>
        </p:spPr>
        <p:txBody>
          <a:bodyPr wrap="none" rtlCol="0">
            <a:spAutoFit/>
          </a:bodyPr>
          <a:lstStyle/>
          <a:p>
            <a:r>
              <a:rPr lang="en-US" altLang="zh-TW" dirty="0" smtClean="0"/>
              <a:t>Cluster model(Herwig / Weber)</a:t>
            </a:r>
            <a:endParaRPr lang="zh-TW" altLang="en-US" dirty="0"/>
          </a:p>
        </p:txBody>
      </p:sp>
      <p:sp>
        <p:nvSpPr>
          <p:cNvPr id="8" name="矩形 7"/>
          <p:cNvSpPr/>
          <p:nvPr/>
        </p:nvSpPr>
        <p:spPr>
          <a:xfrm>
            <a:off x="2448638" y="5350216"/>
            <a:ext cx="9133762" cy="1200329"/>
          </a:xfrm>
          <a:prstGeom prst="rect">
            <a:avLst/>
          </a:prstGeom>
        </p:spPr>
        <p:txBody>
          <a:bodyPr wrap="square">
            <a:spAutoFit/>
          </a:bodyPr>
          <a:lstStyle/>
          <a:p>
            <a:r>
              <a:rPr lang="en-US" altLang="zh-TW" dirty="0" smtClean="0">
                <a:latin typeface="Times New Roman" panose="02020603050405020304" pitchFamily="18" charset="0"/>
                <a:ea typeface="標楷體" panose="03000509000000000000" pitchFamily="65" charset="-120"/>
              </a:rPr>
              <a:t>    Nowadays</a:t>
            </a:r>
            <a:r>
              <a:rPr lang="en-US" altLang="zh-TW" dirty="0">
                <a:latin typeface="Times New Roman" panose="02020603050405020304" pitchFamily="18" charset="0"/>
                <a:ea typeface="標楷體" panose="03000509000000000000" pitchFamily="65" charset="-120"/>
              </a:rPr>
              <a:t>, it’s common to simulate the experimental data with the Monte Carlo in the analysis of high energy physics, and in this way we can analyze much more physical meaning. There are two mathematical models in Monte Carlo to predict the generation status of particles which are Pythia and Herwig (in KEK we use Pythia),</a:t>
            </a:r>
            <a:endParaRPr lang="zh-TW" altLang="en-US" dirty="0"/>
          </a:p>
        </p:txBody>
      </p:sp>
      <p:sp>
        <p:nvSpPr>
          <p:cNvPr id="9" name="投影片編號版面配置區 8"/>
          <p:cNvSpPr>
            <a:spLocks noGrp="1"/>
          </p:cNvSpPr>
          <p:nvPr>
            <p:ph type="sldNum" sz="quarter" idx="12"/>
          </p:nvPr>
        </p:nvSpPr>
        <p:spPr/>
        <p:txBody>
          <a:bodyPr/>
          <a:lstStyle/>
          <a:p>
            <a:fld id="{3DF4B1FC-4239-425F-9CFB-D9D7D48FC1CA}" type="slidenum">
              <a:rPr lang="zh-TW" altLang="en-US" smtClean="0"/>
              <a:t>3</a:t>
            </a:fld>
            <a:endParaRPr lang="zh-TW" altLang="en-US"/>
          </a:p>
        </p:txBody>
      </p:sp>
    </p:spTree>
    <p:extLst>
      <p:ext uri="{BB962C8B-B14F-4D97-AF65-F5344CB8AC3E}">
        <p14:creationId xmlns:p14="http://schemas.microsoft.com/office/powerpoint/2010/main" val="3080511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019301" y="1812827"/>
            <a:ext cx="9111383" cy="4625067"/>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2019301" y="732706"/>
            <a:ext cx="9174513" cy="108012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3DF4B1FC-4239-425F-9CFB-D9D7D48FC1CA}" type="slidenum">
              <a:rPr lang="zh-TW" altLang="en-US" smtClean="0"/>
              <a:t>30</a:t>
            </a:fld>
            <a:endParaRPr lang="zh-TW" altLang="en-US"/>
          </a:p>
        </p:txBody>
      </p:sp>
    </p:spTree>
    <p:extLst>
      <p:ext uri="{BB962C8B-B14F-4D97-AF65-F5344CB8AC3E}">
        <p14:creationId xmlns:p14="http://schemas.microsoft.com/office/powerpoint/2010/main" val="3789611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1981758" y="612844"/>
                <a:ext cx="8476691" cy="5632311"/>
              </a:xfrm>
              <a:prstGeom prst="rect">
                <a:avLst/>
              </a:prstGeom>
              <a:noFill/>
            </p:spPr>
            <p:txBody>
              <a:bodyPr wrap="square" rtlCol="0">
                <a:spAutoFit/>
              </a:bodyPr>
              <a:lstStyle/>
              <a:p>
                <a:r>
                  <a:rPr lang="en-US" altLang="zh-TW" sz="2400" dirty="0" smtClean="0"/>
                  <a:t>Inclusive Cross sections</a:t>
                </a:r>
              </a:p>
              <a:p>
                <a:r>
                  <a:rPr lang="en-US" altLang="zh-TW" sz="2400" dirty="0" smtClean="0"/>
                  <a:t>D</a:t>
                </a:r>
                <a:r>
                  <a:rPr lang="en-US" altLang="zh-TW" sz="2400" baseline="30000" dirty="0" smtClean="0"/>
                  <a:t>+</a:t>
                </a:r>
                <a:r>
                  <a:rPr lang="en-US" altLang="zh-TW" sz="2400" dirty="0" smtClean="0"/>
                  <a:t>	640 ±14</a:t>
                </a:r>
              </a:p>
              <a:p>
                <a:r>
                  <a:rPr lang="en-US" altLang="zh-TW" sz="2400" dirty="0" smtClean="0"/>
                  <a:t>D</a:t>
                </a:r>
                <a:r>
                  <a:rPr lang="en-US" altLang="zh-TW" sz="2400" baseline="30000" dirty="0" smtClean="0"/>
                  <a:t>0</a:t>
                </a:r>
                <a:r>
                  <a:rPr lang="en-US" altLang="zh-TW" sz="2400" dirty="0" smtClean="0"/>
                  <a:t>	1550 ± 16</a:t>
                </a:r>
              </a:p>
              <a:p>
                <a:r>
                  <a:rPr lang="en-US" altLang="zh-TW" sz="2400" dirty="0" smtClean="0"/>
                  <a:t>D</a:t>
                </a:r>
                <a:r>
                  <a:rPr lang="en-US" altLang="zh-TW" sz="2400" baseline="30000" dirty="0" smtClean="0"/>
                  <a:t>*+</a:t>
                </a:r>
                <a:r>
                  <a:rPr lang="en-US" altLang="zh-TW" sz="2400" dirty="0" smtClean="0"/>
                  <a:t>	</a:t>
                </a:r>
                <a:r>
                  <a:rPr lang="en-US" altLang="zh-TW" sz="2400" dirty="0" smtClean="0">
                    <a:solidFill>
                      <a:srgbClr val="0070C0"/>
                    </a:solidFill>
                  </a:rPr>
                  <a:t>578 ± 10</a:t>
                </a:r>
              </a:p>
              <a:p>
                <a:r>
                  <a:rPr lang="en-US" altLang="zh-TW" sz="2400" dirty="0" smtClean="0"/>
                  <a:t>D</a:t>
                </a:r>
                <a:r>
                  <a:rPr lang="en-US" altLang="zh-TW" sz="2400" baseline="30000" dirty="0" smtClean="0"/>
                  <a:t>*0</a:t>
                </a:r>
                <a:r>
                  <a:rPr lang="en-US" altLang="zh-TW" sz="2400" dirty="0" smtClean="0"/>
                  <a:t>	</a:t>
                </a:r>
                <a:r>
                  <a:rPr lang="en-US" altLang="zh-TW" sz="2400" dirty="0" smtClean="0">
                    <a:solidFill>
                      <a:srgbClr val="0070C0"/>
                    </a:solidFill>
                  </a:rPr>
                  <a:t>616 ± 32</a:t>
                </a:r>
              </a:p>
              <a:p>
                <a:r>
                  <a:rPr lang="en-US" altLang="zh-TW" sz="2400" dirty="0" smtClean="0">
                    <a:solidFill>
                      <a:srgbClr val="C00000"/>
                    </a:solidFill>
                  </a:rPr>
                  <a:t>Assuming there is NO higher mass resonances</a:t>
                </a:r>
              </a:p>
              <a:p>
                <a:r>
                  <a:rPr lang="en-US" altLang="zh-TW" sz="2400" dirty="0" smtClean="0">
                    <a:solidFill>
                      <a:srgbClr val="C00000"/>
                    </a:solidFill>
                  </a:rPr>
                  <a:t>Like D(2420), D(2460) ..</a:t>
                </a:r>
                <a:endParaRPr lang="en-US" altLang="zh-TW" sz="2400" dirty="0">
                  <a:solidFill>
                    <a:srgbClr val="C00000"/>
                  </a:solidFill>
                </a:endParaRPr>
              </a:p>
              <a:p>
                <a:r>
                  <a:rPr lang="en-US" altLang="zh-TW" sz="2400" dirty="0" smtClean="0"/>
                  <a:t>D</a:t>
                </a:r>
                <a:r>
                  <a:rPr lang="en-US" altLang="zh-TW" sz="2400" baseline="30000" dirty="0" smtClean="0"/>
                  <a:t>*0</a:t>
                </a:r>
                <a:r>
                  <a:rPr lang="en-US" altLang="zh-TW" sz="2400" dirty="0" smtClean="0"/>
                  <a:t> </a:t>
                </a:r>
                <a:r>
                  <a:rPr lang="en-US" altLang="zh-TW" sz="2400" dirty="0" smtClean="0">
                    <a:sym typeface="Wingdings" pitchFamily="2" charset="2"/>
                  </a:rPr>
                  <a:t> D</a:t>
                </a:r>
                <a:r>
                  <a:rPr lang="en-US" altLang="zh-TW" sz="2400" baseline="30000" dirty="0" smtClean="0">
                    <a:sym typeface="Wingdings" pitchFamily="2" charset="2"/>
                  </a:rPr>
                  <a:t>0</a:t>
                </a:r>
                <a:r>
                  <a:rPr lang="en-US" altLang="zh-TW" sz="2400" dirty="0" smtClean="0">
                    <a:sym typeface="Wingdings" pitchFamily="2" charset="2"/>
                  </a:rPr>
                  <a:t> 100%; no D</a:t>
                </a:r>
                <a:r>
                  <a:rPr lang="en-US" altLang="zh-TW" sz="2400" baseline="30000" dirty="0" smtClean="0">
                    <a:sym typeface="Wingdings" pitchFamily="2" charset="2"/>
                  </a:rPr>
                  <a:t>+</a:t>
                </a:r>
                <a:r>
                  <a:rPr lang="en-US" altLang="zh-TW" sz="2400" dirty="0" smtClean="0">
                    <a:sym typeface="Wingdings" pitchFamily="2" charset="2"/>
                  </a:rPr>
                  <a:t> </a:t>
                </a:r>
                <a:r>
                  <a:rPr lang="en-US" altLang="zh-TW" sz="2400" dirty="0" smtClean="0"/>
                  <a:t>	</a:t>
                </a:r>
              </a:p>
              <a:p>
                <a:r>
                  <a:rPr lang="en-US" altLang="zh-TW" sz="2400" dirty="0" smtClean="0"/>
                  <a:t>D</a:t>
                </a:r>
                <a:r>
                  <a:rPr lang="en-US" altLang="zh-TW" sz="2400" baseline="30000" dirty="0" smtClean="0"/>
                  <a:t>*+</a:t>
                </a:r>
                <a:r>
                  <a:rPr lang="en-US" altLang="zh-TW" sz="2400" dirty="0"/>
                  <a:t> </a:t>
                </a:r>
                <a:r>
                  <a:rPr lang="en-US" altLang="zh-TW" sz="2400" dirty="0" smtClean="0">
                    <a:sym typeface="Wingdings" pitchFamily="2" charset="2"/>
                  </a:rPr>
                  <a:t> D</a:t>
                </a:r>
                <a:r>
                  <a:rPr lang="en-US" altLang="zh-TW" sz="2400" baseline="30000" dirty="0" smtClean="0">
                    <a:sym typeface="Wingdings" pitchFamily="2" charset="2"/>
                  </a:rPr>
                  <a:t>0</a:t>
                </a:r>
                <a:r>
                  <a:rPr lang="en-US" altLang="zh-TW" sz="2400" dirty="0" smtClean="0">
                    <a:sym typeface="Wingdings" pitchFamily="2" charset="2"/>
                  </a:rPr>
                  <a:t>  68%; D</a:t>
                </a:r>
                <a:r>
                  <a:rPr lang="en-US" altLang="zh-TW" sz="2400" baseline="30000" dirty="0" smtClean="0">
                    <a:sym typeface="Wingdings" pitchFamily="2" charset="2"/>
                  </a:rPr>
                  <a:t>+</a:t>
                </a:r>
                <a:r>
                  <a:rPr lang="en-US" altLang="zh-TW" sz="2400" dirty="0" smtClean="0">
                    <a:sym typeface="Wingdings" pitchFamily="2" charset="2"/>
                  </a:rPr>
                  <a:t> 32%</a:t>
                </a:r>
              </a:p>
              <a:p>
                <a:r>
                  <a:rPr lang="en-US" altLang="zh-TW" sz="2400" dirty="0" smtClean="0"/>
                  <a:t>Exclusive cross sections:</a:t>
                </a:r>
              </a:p>
              <a:p>
                <a:r>
                  <a:rPr lang="en-US" altLang="zh-TW" sz="2400" dirty="0" smtClean="0"/>
                  <a:t>D</a:t>
                </a:r>
                <a:r>
                  <a:rPr lang="en-US" altLang="zh-TW" sz="2400" baseline="30000" dirty="0" smtClean="0"/>
                  <a:t>+</a:t>
                </a:r>
                <a:r>
                  <a:rPr lang="en-US" altLang="zh-TW" sz="2400" dirty="0"/>
                  <a:t> </a:t>
                </a:r>
                <a:r>
                  <a:rPr lang="en-US" altLang="zh-TW" sz="2400" dirty="0" smtClean="0"/>
                  <a:t>= 640 – 578*0.32 = </a:t>
                </a:r>
                <a:r>
                  <a:rPr lang="en-US" altLang="zh-TW" sz="2400" dirty="0" smtClean="0">
                    <a:solidFill>
                      <a:srgbClr val="0070C0"/>
                    </a:solidFill>
                  </a:rPr>
                  <a:t>455</a:t>
                </a:r>
                <a:r>
                  <a:rPr lang="en-US" altLang="zh-TW" sz="2400" dirty="0" smtClean="0"/>
                  <a:t> </a:t>
                </a:r>
              </a:p>
              <a:p>
                <a:r>
                  <a:rPr lang="en-US" altLang="zh-TW" sz="2400" dirty="0" smtClean="0"/>
                  <a:t>D</a:t>
                </a:r>
                <a:r>
                  <a:rPr lang="en-US" altLang="zh-TW" sz="2400" baseline="30000" dirty="0" smtClean="0"/>
                  <a:t>0</a:t>
                </a:r>
                <a:r>
                  <a:rPr lang="en-US" altLang="zh-TW" sz="2400" dirty="0" smtClean="0"/>
                  <a:t> = 1550 – 616 – 578*0.68 = </a:t>
                </a:r>
                <a:r>
                  <a:rPr lang="en-US" altLang="zh-TW" sz="2400" dirty="0" smtClean="0">
                    <a:solidFill>
                      <a:srgbClr val="0070C0"/>
                    </a:solidFill>
                  </a:rPr>
                  <a:t>541</a:t>
                </a:r>
              </a:p>
              <a:p>
                <a14:m>
                  <m:oMath xmlns:m="http://schemas.openxmlformats.org/officeDocument/2006/math">
                    <m:f>
                      <m:fPr>
                        <m:type m:val="lin"/>
                        <m:ctrlPr>
                          <a:rPr lang="en-US" altLang="zh-TW" sz="2400" i="1" smtClean="0">
                            <a:solidFill>
                              <a:srgbClr val="FF0000"/>
                            </a:solidFill>
                            <a:latin typeface="Cambria Math" panose="02040503050406030204" pitchFamily="18" charset="0"/>
                          </a:rPr>
                        </m:ctrlPr>
                      </m:fPr>
                      <m:num>
                        <m:r>
                          <a:rPr lang="en-US" altLang="zh-TW" sz="2400" b="0" i="1" smtClean="0">
                            <a:solidFill>
                              <a:srgbClr val="FF0000"/>
                            </a:solidFill>
                            <a:latin typeface="Cambria Math" panose="02040503050406030204" pitchFamily="18" charset="0"/>
                          </a:rPr>
                          <m:t>𝑉</m:t>
                        </m:r>
                      </m:num>
                      <m:den>
                        <m:r>
                          <a:rPr lang="en-US" altLang="zh-TW" sz="2400" b="0" i="1" smtClean="0">
                            <a:solidFill>
                              <a:srgbClr val="FF0000"/>
                            </a:solidFill>
                            <a:latin typeface="Cambria Math" panose="02040503050406030204" pitchFamily="18" charset="0"/>
                          </a:rPr>
                          <m:t>𝑃𝑠</m:t>
                        </m:r>
                      </m:den>
                    </m:f>
                  </m:oMath>
                </a14:m>
                <a:r>
                  <a:rPr lang="en-US" altLang="zh-TW" sz="2400" dirty="0" smtClean="0">
                    <a:solidFill>
                      <a:srgbClr val="0070C0"/>
                    </a:solidFill>
                  </a:rPr>
                  <a:t> </a:t>
                </a:r>
              </a:p>
              <a:p>
                <a:pPr/>
                <a14:m>
                  <m:oMathPara xmlns:m="http://schemas.openxmlformats.org/officeDocument/2006/math">
                    <m:oMathParaPr>
                      <m:jc m:val="left"/>
                    </m:oMathParaPr>
                    <m:oMath xmlns:m="http://schemas.openxmlformats.org/officeDocument/2006/math">
                      <m:f>
                        <m:fPr>
                          <m:type m:val="lin"/>
                          <m:ctrlPr>
                            <a:rPr lang="en-US" altLang="zh-TW" sz="2400" i="1" dirty="0" smtClean="0">
                              <a:solidFill>
                                <a:srgbClr val="0070C0"/>
                              </a:solidFill>
                              <a:latin typeface="Cambria Math" panose="02040503050406030204" pitchFamily="18" charset="0"/>
                            </a:rPr>
                          </m:ctrlPr>
                        </m:fPr>
                        <m:num>
                          <m:sSup>
                            <m:sSupPr>
                              <m:ctrlPr>
                                <a:rPr lang="en-US" altLang="zh-TW" sz="2400" i="1" dirty="0" smtClean="0">
                                  <a:solidFill>
                                    <a:srgbClr val="0070C0"/>
                                  </a:solidFill>
                                  <a:latin typeface="Cambria Math" panose="02040503050406030204" pitchFamily="18" charset="0"/>
                                </a:rPr>
                              </m:ctrlPr>
                            </m:sSupPr>
                            <m:e>
                              <m:r>
                                <a:rPr lang="en-US" altLang="zh-TW" sz="2400" b="0" i="1" dirty="0" smtClean="0">
                                  <a:solidFill>
                                    <a:srgbClr val="0070C0"/>
                                  </a:solidFill>
                                  <a:latin typeface="Cambria Math" panose="02040503050406030204" pitchFamily="18" charset="0"/>
                                </a:rPr>
                                <m:t>𝐷</m:t>
                              </m:r>
                            </m:e>
                            <m:sup>
                              <m:r>
                                <a:rPr lang="en-US" altLang="zh-TW" sz="2400" b="0" i="1" dirty="0" smtClean="0">
                                  <a:solidFill>
                                    <a:srgbClr val="0070C0"/>
                                  </a:solidFill>
                                  <a:latin typeface="Cambria Math" panose="02040503050406030204" pitchFamily="18" charset="0"/>
                                </a:rPr>
                                <m:t>∗0</m:t>
                              </m:r>
                            </m:sup>
                          </m:sSup>
                        </m:num>
                        <m:den>
                          <m:sSup>
                            <m:sSupPr>
                              <m:ctrlPr>
                                <a:rPr lang="en-US" altLang="zh-TW" sz="2400" i="1" dirty="0" smtClean="0">
                                  <a:solidFill>
                                    <a:srgbClr val="0070C0"/>
                                  </a:solidFill>
                                  <a:latin typeface="Cambria Math" panose="02040503050406030204" pitchFamily="18" charset="0"/>
                                </a:rPr>
                              </m:ctrlPr>
                            </m:sSupPr>
                            <m:e>
                              <m:r>
                                <a:rPr lang="en-US" altLang="zh-TW" sz="2400" b="0" i="1" dirty="0" smtClean="0">
                                  <a:solidFill>
                                    <a:srgbClr val="0070C0"/>
                                  </a:solidFill>
                                  <a:latin typeface="Cambria Math" panose="02040503050406030204" pitchFamily="18" charset="0"/>
                                </a:rPr>
                                <m:t>𝐷</m:t>
                              </m:r>
                            </m:e>
                            <m:sup>
                              <m:r>
                                <a:rPr lang="en-US" altLang="zh-TW" sz="2400" b="0" i="1" dirty="0" smtClean="0">
                                  <a:solidFill>
                                    <a:srgbClr val="0070C0"/>
                                  </a:solidFill>
                                  <a:latin typeface="Cambria Math" panose="02040503050406030204" pitchFamily="18" charset="0"/>
                                </a:rPr>
                                <m:t>0</m:t>
                              </m:r>
                            </m:sup>
                          </m:sSup>
                          <m:r>
                            <a:rPr lang="en-US" altLang="zh-TW" sz="2400" b="0" i="1" dirty="0" smtClean="0">
                              <a:solidFill>
                                <a:srgbClr val="0070C0"/>
                              </a:solidFill>
                              <a:latin typeface="Cambria Math" panose="02040503050406030204" pitchFamily="18" charset="0"/>
                            </a:rPr>
                            <m:t>=</m:t>
                          </m:r>
                          <m:f>
                            <m:fPr>
                              <m:type m:val="lin"/>
                              <m:ctrlPr>
                                <a:rPr lang="en-US" altLang="zh-TW" sz="2400" b="0" i="1" dirty="0" smtClean="0">
                                  <a:solidFill>
                                    <a:srgbClr val="0070C0"/>
                                  </a:solidFill>
                                  <a:latin typeface="Cambria Math" panose="02040503050406030204" pitchFamily="18" charset="0"/>
                                </a:rPr>
                              </m:ctrlPr>
                            </m:fPr>
                            <m:num>
                              <m:d>
                                <m:dPr>
                                  <m:ctrlPr>
                                    <a:rPr lang="en-US" altLang="zh-TW" sz="2400" b="0" i="1" dirty="0" smtClean="0">
                                      <a:solidFill>
                                        <a:srgbClr val="0070C0"/>
                                      </a:solidFill>
                                      <a:latin typeface="Cambria Math" panose="02040503050406030204" pitchFamily="18" charset="0"/>
                                    </a:rPr>
                                  </m:ctrlPr>
                                </m:dPr>
                                <m:e>
                                  <m:r>
                                    <a:rPr lang="en-US" altLang="zh-TW" sz="2400" b="0" i="1" dirty="0" smtClean="0">
                                      <a:solidFill>
                                        <a:srgbClr val="0070C0"/>
                                      </a:solidFill>
                                      <a:latin typeface="Cambria Math" panose="02040503050406030204" pitchFamily="18" charset="0"/>
                                    </a:rPr>
                                    <m:t>616±32</m:t>
                                  </m:r>
                                </m:e>
                              </m:d>
                            </m:num>
                            <m:den>
                              <m:d>
                                <m:dPr>
                                  <m:ctrlPr>
                                    <a:rPr lang="en-US" altLang="zh-TW" sz="2400" b="0" i="1" dirty="0" smtClean="0">
                                      <a:solidFill>
                                        <a:srgbClr val="0070C0"/>
                                      </a:solidFill>
                                      <a:latin typeface="Cambria Math" panose="02040503050406030204" pitchFamily="18" charset="0"/>
                                    </a:rPr>
                                  </m:ctrlPr>
                                </m:dPr>
                                <m:e>
                                  <m:r>
                                    <a:rPr lang="en-US" altLang="zh-TW" sz="2400" b="0" i="1" dirty="0" smtClean="0">
                                      <a:solidFill>
                                        <a:srgbClr val="0070C0"/>
                                      </a:solidFill>
                                      <a:latin typeface="Cambria Math" panose="02040503050406030204" pitchFamily="18" charset="0"/>
                                    </a:rPr>
                                    <m:t>541±36.41</m:t>
                                  </m:r>
                                </m:e>
                              </m:d>
                              <m:r>
                                <a:rPr lang="en-US" altLang="zh-TW" sz="2400" b="0" i="1" dirty="0" smtClean="0">
                                  <a:solidFill>
                                    <a:srgbClr val="0070C0"/>
                                  </a:solidFill>
                                  <a:latin typeface="Cambria Math" panose="02040503050406030204" pitchFamily="18" charset="0"/>
                                </a:rPr>
                                <m:t>=</m:t>
                              </m:r>
                              <m:r>
                                <m:rPr>
                                  <m:nor/>
                                </m:rPr>
                                <a:rPr lang="en-US" altLang="zh-TW" sz="2400" kern="100" dirty="0" smtClean="0">
                                  <a:solidFill>
                                    <a:srgbClr val="0070C0"/>
                                  </a:solidFill>
                                </a:rPr>
                                <m:t>1.14±0.0</m:t>
                              </m:r>
                              <m:r>
                                <m:rPr>
                                  <m:nor/>
                                </m:rPr>
                                <a:rPr lang="en-US" altLang="zh-TW" sz="2400" b="0" i="0" kern="100" dirty="0" smtClean="0">
                                  <a:solidFill>
                                    <a:srgbClr val="0070C0"/>
                                  </a:solidFill>
                                </a:rPr>
                                <m:t>9</m:t>
                              </m:r>
                              <m:r>
                                <m:rPr>
                                  <m:nor/>
                                </m:rPr>
                                <a:rPr lang="zh-TW" altLang="en-US" sz="2400" kern="100" dirty="0" smtClean="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m:t> </m:t>
                              </m:r>
                            </m:den>
                          </m:f>
                        </m:den>
                      </m:f>
                    </m:oMath>
                  </m:oMathPara>
                </a14:m>
                <a:endParaRPr lang="en-US" altLang="zh-TW" sz="2400" dirty="0" smtClean="0">
                  <a:solidFill>
                    <a:srgbClr val="0070C0"/>
                  </a:solidFill>
                </a:endParaRPr>
              </a:p>
              <a:p>
                <a:pPr/>
                <a14:m>
                  <m:oMathPara xmlns:m="http://schemas.openxmlformats.org/officeDocument/2006/math">
                    <m:oMathParaPr>
                      <m:jc m:val="left"/>
                    </m:oMathParaPr>
                    <m:oMath xmlns:m="http://schemas.openxmlformats.org/officeDocument/2006/math">
                      <m:f>
                        <m:fPr>
                          <m:type m:val="lin"/>
                          <m:ctrlPr>
                            <a:rPr lang="en-US" altLang="zh-TW" sz="2400" i="1" smtClean="0">
                              <a:solidFill>
                                <a:srgbClr val="0070C0"/>
                              </a:solidFill>
                              <a:latin typeface="Cambria Math" panose="02040503050406030204" pitchFamily="18" charset="0"/>
                            </a:rPr>
                          </m:ctrlPr>
                        </m:fPr>
                        <m:num>
                          <m:sSup>
                            <m:sSupPr>
                              <m:ctrlPr>
                                <a:rPr lang="en-US" altLang="zh-TW" sz="2400" i="1" smtClean="0">
                                  <a:solidFill>
                                    <a:srgbClr val="0070C0"/>
                                  </a:solidFill>
                                  <a:latin typeface="Cambria Math" panose="02040503050406030204" pitchFamily="18" charset="0"/>
                                </a:rPr>
                              </m:ctrlPr>
                            </m:sSupPr>
                            <m:e>
                              <m:r>
                                <a:rPr lang="en-US" altLang="zh-TW" sz="2400" b="0" i="1" smtClean="0">
                                  <a:solidFill>
                                    <a:srgbClr val="0070C0"/>
                                  </a:solidFill>
                                  <a:latin typeface="Cambria Math" panose="02040503050406030204" pitchFamily="18" charset="0"/>
                                </a:rPr>
                                <m:t>𝐷</m:t>
                              </m:r>
                            </m:e>
                            <m:sup>
                              <m:r>
                                <a:rPr lang="en-US" altLang="zh-TW" sz="2400" b="0" i="1" smtClean="0">
                                  <a:solidFill>
                                    <a:srgbClr val="0070C0"/>
                                  </a:solidFill>
                                  <a:latin typeface="Cambria Math" panose="02040503050406030204" pitchFamily="18" charset="0"/>
                                </a:rPr>
                                <m:t>∗+</m:t>
                              </m:r>
                            </m:sup>
                          </m:sSup>
                        </m:num>
                        <m:den>
                          <m:sSup>
                            <m:sSupPr>
                              <m:ctrlPr>
                                <a:rPr lang="en-US" altLang="zh-TW" sz="2400" i="1" smtClean="0">
                                  <a:solidFill>
                                    <a:srgbClr val="0070C0"/>
                                  </a:solidFill>
                                  <a:latin typeface="Cambria Math" panose="02040503050406030204" pitchFamily="18" charset="0"/>
                                </a:rPr>
                              </m:ctrlPr>
                            </m:sSupPr>
                            <m:e>
                              <m:r>
                                <a:rPr lang="en-US" altLang="zh-TW" sz="2400" b="0" i="1" smtClean="0">
                                  <a:solidFill>
                                    <a:srgbClr val="0070C0"/>
                                  </a:solidFill>
                                  <a:latin typeface="Cambria Math" panose="02040503050406030204" pitchFamily="18" charset="0"/>
                                </a:rPr>
                                <m:t>𝐷</m:t>
                              </m:r>
                            </m:e>
                            <m:sup>
                              <m:r>
                                <a:rPr lang="en-US" altLang="zh-TW" sz="2400" b="0" i="1" smtClean="0">
                                  <a:solidFill>
                                    <a:srgbClr val="0070C0"/>
                                  </a:solidFill>
                                  <a:latin typeface="Cambria Math" panose="02040503050406030204" pitchFamily="18" charset="0"/>
                                </a:rPr>
                                <m:t>+</m:t>
                              </m:r>
                            </m:sup>
                          </m:sSup>
                          <m:r>
                            <a:rPr lang="en-US" altLang="zh-TW" sz="2400" b="0" i="1" smtClean="0">
                              <a:solidFill>
                                <a:srgbClr val="0070C0"/>
                              </a:solidFill>
                              <a:latin typeface="Cambria Math" panose="02040503050406030204" pitchFamily="18" charset="0"/>
                            </a:rPr>
                            <m:t>=</m:t>
                          </m:r>
                          <m:f>
                            <m:fPr>
                              <m:type m:val="lin"/>
                              <m:ctrlPr>
                                <a:rPr lang="en-US" altLang="zh-TW" sz="2400" b="0" i="1" smtClean="0">
                                  <a:solidFill>
                                    <a:srgbClr val="0070C0"/>
                                  </a:solidFill>
                                  <a:latin typeface="Cambria Math" panose="02040503050406030204" pitchFamily="18" charset="0"/>
                                </a:rPr>
                              </m:ctrlPr>
                            </m:fPr>
                            <m:num>
                              <m:d>
                                <m:dPr>
                                  <m:ctrlPr>
                                    <a:rPr lang="en-US" altLang="zh-TW" sz="2400" b="0" i="1" smtClean="0">
                                      <a:solidFill>
                                        <a:srgbClr val="0070C0"/>
                                      </a:solidFill>
                                      <a:latin typeface="Cambria Math" panose="02040503050406030204" pitchFamily="18" charset="0"/>
                                    </a:rPr>
                                  </m:ctrlPr>
                                </m:dPr>
                                <m:e>
                                  <m:r>
                                    <a:rPr lang="en-US" altLang="zh-TW" sz="2400" b="0" i="1" smtClean="0">
                                      <a:solidFill>
                                        <a:srgbClr val="0070C0"/>
                                      </a:solidFill>
                                      <a:latin typeface="Cambria Math" panose="02040503050406030204" pitchFamily="18" charset="0"/>
                                    </a:rPr>
                                    <m:t>578±10</m:t>
                                  </m:r>
                                </m:e>
                              </m:d>
                            </m:num>
                            <m:den>
                              <m:d>
                                <m:dPr>
                                  <m:ctrlPr>
                                    <a:rPr lang="en-US" altLang="zh-TW" sz="2400" b="0" i="1" smtClean="0">
                                      <a:solidFill>
                                        <a:srgbClr val="0070C0"/>
                                      </a:solidFill>
                                      <a:latin typeface="Cambria Math" panose="02040503050406030204" pitchFamily="18" charset="0"/>
                                    </a:rPr>
                                  </m:ctrlPr>
                                </m:dPr>
                                <m:e>
                                  <m:r>
                                    <a:rPr lang="en-US" altLang="zh-TW" sz="2400" b="0" i="1" smtClean="0">
                                      <a:solidFill>
                                        <a:srgbClr val="0070C0"/>
                                      </a:solidFill>
                                      <a:latin typeface="Cambria Math" panose="02040503050406030204" pitchFamily="18" charset="0"/>
                                    </a:rPr>
                                    <m:t>455±14.36</m:t>
                                  </m:r>
                                </m:e>
                              </m:d>
                            </m:den>
                          </m:f>
                        </m:den>
                      </m:f>
                      <m:r>
                        <a:rPr lang="en-US" altLang="zh-TW" sz="2400" b="0" i="1" smtClean="0">
                          <a:solidFill>
                            <a:srgbClr val="0070C0"/>
                          </a:solidFill>
                          <a:latin typeface="Cambria Math" panose="02040503050406030204" pitchFamily="18" charset="0"/>
                        </a:rPr>
                        <m:t>=1.27±0.04</m:t>
                      </m:r>
                    </m:oMath>
                  </m:oMathPara>
                </a14:m>
                <a:endParaRPr lang="en-US" altLang="zh-TW" sz="2400" dirty="0" smtClean="0">
                  <a:solidFill>
                    <a:srgbClr val="0070C0"/>
                  </a:solidFill>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1981758" y="612844"/>
                <a:ext cx="8476691" cy="5632311"/>
              </a:xfrm>
              <a:prstGeom prst="rect">
                <a:avLst/>
              </a:prstGeom>
              <a:blipFill>
                <a:blip r:embed="rId2"/>
                <a:stretch>
                  <a:fillRect l="-3019" t="-867" b="-15060"/>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fld id="{3DF4B1FC-4239-425F-9CFB-D9D7D48FC1CA}" type="slidenum">
              <a:rPr lang="zh-TW" altLang="en-US" smtClean="0"/>
              <a:t>31</a:t>
            </a:fld>
            <a:endParaRPr lang="zh-TW" altLang="en-US"/>
          </a:p>
        </p:txBody>
      </p:sp>
    </p:spTree>
    <p:extLst>
      <p:ext uri="{BB962C8B-B14F-4D97-AF65-F5344CB8AC3E}">
        <p14:creationId xmlns:p14="http://schemas.microsoft.com/office/powerpoint/2010/main" val="2618879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006083556"/>
                  </p:ext>
                </p:extLst>
              </p:nvPr>
            </p:nvGraphicFramePr>
            <p:xfrm>
              <a:off x="1698467" y="883392"/>
              <a:ext cx="8795066" cy="5091215"/>
            </p:xfrm>
            <a:graphic>
              <a:graphicData uri="http://schemas.openxmlformats.org/drawingml/2006/table">
                <a:tbl>
                  <a:tblPr firstRow="1" firstCol="1" bandRow="1">
                    <a:tableStyleId>{5C22544A-7EE6-4342-B048-85BDC9FD1C3A}</a:tableStyleId>
                  </a:tblPr>
                  <a:tblGrid>
                    <a:gridCol w="1759183">
                      <a:extLst>
                        <a:ext uri="{9D8B030D-6E8A-4147-A177-3AD203B41FA5}">
                          <a16:colId xmlns:a16="http://schemas.microsoft.com/office/drawing/2014/main" val="2774425854"/>
                        </a:ext>
                      </a:extLst>
                    </a:gridCol>
                    <a:gridCol w="1759183">
                      <a:extLst>
                        <a:ext uri="{9D8B030D-6E8A-4147-A177-3AD203B41FA5}">
                          <a16:colId xmlns:a16="http://schemas.microsoft.com/office/drawing/2014/main" val="3995789534"/>
                        </a:ext>
                      </a:extLst>
                    </a:gridCol>
                    <a:gridCol w="1034584">
                      <a:extLst>
                        <a:ext uri="{9D8B030D-6E8A-4147-A177-3AD203B41FA5}">
                          <a16:colId xmlns:a16="http://schemas.microsoft.com/office/drawing/2014/main" val="3496198572"/>
                        </a:ext>
                      </a:extLst>
                    </a:gridCol>
                    <a:gridCol w="2009775">
                      <a:extLst>
                        <a:ext uri="{9D8B030D-6E8A-4147-A177-3AD203B41FA5}">
                          <a16:colId xmlns:a16="http://schemas.microsoft.com/office/drawing/2014/main" val="3962672215"/>
                        </a:ext>
                      </a:extLst>
                    </a:gridCol>
                    <a:gridCol w="2232341">
                      <a:extLst>
                        <a:ext uri="{9D8B030D-6E8A-4147-A177-3AD203B41FA5}">
                          <a16:colId xmlns:a16="http://schemas.microsoft.com/office/drawing/2014/main" val="2504127912"/>
                        </a:ext>
                      </a:extLst>
                    </a:gridCol>
                  </a:tblGrid>
                  <a:tr h="333294">
                    <a:tc>
                      <a:txBody>
                        <a:bodyPr/>
                        <a:lstStyle/>
                        <a:p>
                          <a:pPr algn="ctr">
                            <a:spcAft>
                              <a:spcPts val="0"/>
                            </a:spcAft>
                          </a:pPr>
                          <a:r>
                            <a:rPr lang="en-US" sz="2000" kern="100" dirty="0">
                              <a:effectLst/>
                            </a:rPr>
                            <a:t>Particle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Width(MeV)</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type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Mode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Fraction</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881726647"/>
                      </a:ext>
                    </a:extLst>
                  </a:tr>
                  <a:tr h="333294">
                    <a:tc rowSpan="3">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smtClean="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2010</m:t>
                                        </m:r>
                                      </m:e>
                                    </m:d>
                                  </m:e>
                                  <m:sup>
                                    <m:r>
                                      <a:rPr lang="en-US" sz="2000" b="1" i="0"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0.834±1.8</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rowSpan="3">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smtClean="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0</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b="0" i="1"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67.7±0.5</m:t>
                                    </m:r>
                                  </m:e>
                                </m:d>
                                <m:r>
                                  <a:rPr lang="en-US" sz="2000" kern="1200">
                                    <a:effectLst/>
                                    <a:latin typeface="Cambria Math" panose="02040503050406030204" pitchFamily="18" charset="0"/>
                                  </a:rPr>
                                  <m:t>%</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88299002"/>
                      </a:ext>
                    </a:extLst>
                  </a:tr>
                  <a:tr h="333294">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p>
                                  <m:sSupPr>
                                    <m:ctrlPr>
                                      <a:rPr lang="zh-TW" sz="2000" i="1" kern="100" smtClean="0">
                                        <a:effectLst/>
                                        <a:latin typeface="Cambria Math" panose="02040503050406030204" pitchFamily="18" charset="0"/>
                                      </a:rPr>
                                    </m:ctrlPr>
                                  </m:sSupPr>
                                  <m:e>
                                    <m:r>
                                      <a:rPr lang="en-US" sz="2000" kern="100">
                                        <a:effectLst/>
                                        <a:latin typeface="Cambria Math" panose="02040503050406030204" pitchFamily="18" charset="0"/>
                                      </a:rPr>
                                      <m:t>𝐷</m:t>
                                    </m:r>
                                  </m:e>
                                  <m:sup>
                                    <m:r>
                                      <a:rPr lang="en-US" sz="2000" b="0" i="0" kern="100" smtClean="0">
                                        <a:effectLst/>
                                        <a:latin typeface="Cambria Math" panose="02040503050406030204" pitchFamily="18" charset="0"/>
                                      </a:rPr>
                                      <m:t>+</m:t>
                                    </m:r>
                                  </m:sup>
                                </m:sSup>
                                <m:sSup>
                                  <m:sSupPr>
                                    <m:ctrlPr>
                                      <a:rPr lang="zh-TW" sz="2000" i="1" kern="100">
                                        <a:effectLst/>
                                        <a:latin typeface="Cambria Math" panose="02040503050406030204" pitchFamily="18" charset="0"/>
                                      </a:rPr>
                                    </m:ctrlPr>
                                  </m:sSupPr>
                                  <m:e>
                                    <m:r>
                                      <a:rPr lang="en-US" sz="2000" kern="100">
                                        <a:effectLst/>
                                        <a:latin typeface="Cambria Math" panose="02040503050406030204" pitchFamily="18" charset="0"/>
                                      </a:rPr>
                                      <m:t>𝜋</m:t>
                                    </m:r>
                                  </m:e>
                                  <m:sup>
                                    <m:r>
                                      <a:rPr lang="en-US" sz="2000" kern="100">
                                        <a:effectLst/>
                                        <a:latin typeface="Cambria Math" panose="02040503050406030204" pitchFamily="18" charset="0"/>
                                      </a:rPr>
                                      <m:t>0</m:t>
                                    </m:r>
                                  </m:sup>
                                </m:sSup>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d>
                                  <m:dPr>
                                    <m:ctrlPr>
                                      <a:rPr lang="zh-TW" sz="2000" i="1" kern="100">
                                        <a:effectLst/>
                                        <a:latin typeface="Cambria Math" panose="02040503050406030204" pitchFamily="18" charset="0"/>
                                      </a:rPr>
                                    </m:ctrlPr>
                                  </m:dPr>
                                  <m:e>
                                    <m:r>
                                      <a:rPr lang="en-US" sz="2000" kern="100">
                                        <a:effectLst/>
                                        <a:latin typeface="Cambria Math" panose="02040503050406030204" pitchFamily="18" charset="0"/>
                                      </a:rPr>
                                      <m:t>30.7±0.5</m:t>
                                    </m:r>
                                  </m:e>
                                </m:d>
                                <m:r>
                                  <a:rPr lang="en-US" sz="2000" kern="100">
                                    <a:effectLst/>
                                    <a:latin typeface="Cambria Math" panose="02040503050406030204" pitchFamily="18" charset="0"/>
                                  </a:rPr>
                                  <m:t>%</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79670010"/>
                      </a:ext>
                    </a:extLst>
                  </a:tr>
                  <a:tr h="422518">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00" smtClean="0">
                                        <a:effectLst/>
                                        <a:latin typeface="Cambria Math" panose="02040503050406030204" pitchFamily="18" charset="0"/>
                                      </a:rPr>
                                    </m:ctrlPr>
                                  </m:sSupPr>
                                  <m:e>
                                    <m:r>
                                      <a:rPr lang="en-US" sz="2000" kern="100">
                                        <a:effectLst/>
                                        <a:latin typeface="Cambria Math" panose="02040503050406030204" pitchFamily="18" charset="0"/>
                                      </a:rPr>
                                      <m:t>𝐷</m:t>
                                    </m:r>
                                  </m:e>
                                  <m:sup>
                                    <m:r>
                                      <a:rPr lang="en-US" sz="2000" b="0" i="1" kern="100" smtClean="0">
                                        <a:effectLst/>
                                        <a:latin typeface="Cambria Math" panose="02040503050406030204" pitchFamily="18" charset="0"/>
                                      </a:rPr>
                                      <m:t>+</m:t>
                                    </m:r>
                                  </m:sup>
                                </m:sSup>
                                <m:r>
                                  <a:rPr lang="en-US" sz="2000" kern="100">
                                    <a:effectLst/>
                                    <a:latin typeface="Cambria Math" panose="02040503050406030204" pitchFamily="18" charset="0"/>
                                  </a:rPr>
                                  <m:t>𝛾</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solidFill>
                          <a:schemeClr val="accent1">
                            <a:lumMod val="40000"/>
                            <a:lumOff val="60000"/>
                          </a:schemeClr>
                        </a:solidFill>
                      </a:tcPr>
                    </a:tc>
                    <a:tc>
                      <a:txBody>
                        <a:bodyPr/>
                        <a:lstStyle/>
                        <a:p>
                          <a:pPr indent="254000">
                            <a:spcAft>
                              <a:spcPts val="0"/>
                            </a:spcAft>
                          </a:pPr>
                          <a14:m>
                            <m:oMathPara xmlns:m="http://schemas.openxmlformats.org/officeDocument/2006/math">
                              <m:oMathParaPr>
                                <m:jc m:val="centerGroup"/>
                              </m:oMathParaPr>
                              <m:oMath xmlns:m="http://schemas.openxmlformats.org/officeDocument/2006/math">
                                <m:d>
                                  <m:dPr>
                                    <m:ctrlPr>
                                      <a:rPr lang="zh-TW" sz="2000" i="1" kern="100">
                                        <a:effectLst/>
                                        <a:latin typeface="Cambria Math" panose="02040503050406030204" pitchFamily="18" charset="0"/>
                                      </a:rPr>
                                    </m:ctrlPr>
                                  </m:dPr>
                                  <m:e>
                                    <m:r>
                                      <a:rPr lang="en-US" sz="2000" kern="100">
                                        <a:effectLst/>
                                        <a:latin typeface="Cambria Math" panose="02040503050406030204" pitchFamily="18" charset="0"/>
                                      </a:rPr>
                                      <m:t>1.6±0.4</m:t>
                                    </m:r>
                                  </m:e>
                                </m:d>
                                <m:r>
                                  <a:rPr lang="en-US" sz="2000" kern="100">
                                    <a:effectLst/>
                                    <a:latin typeface="Cambria Math" panose="02040503050406030204" pitchFamily="18" charset="0"/>
                                  </a:rPr>
                                  <m:t>%</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679486769"/>
                      </a:ext>
                    </a:extLst>
                  </a:tr>
                  <a:tr h="335875">
                    <a:tc>
                      <a:txBody>
                        <a:bodyPr/>
                        <a:lstStyle/>
                        <a:p>
                          <a:pPr>
                            <a:spcAft>
                              <a:spcPts val="0"/>
                            </a:spcAft>
                          </a:pPr>
                          <a14:m>
                            <m:oMathPara xmlns:m="http://schemas.openxmlformats.org/officeDocument/2006/math">
                              <m:oMathParaPr>
                                <m:jc m:val="centerGroup"/>
                              </m:oMathParaPr>
                              <m:oMath xmlns:m="http://schemas.openxmlformats.org/officeDocument/2006/math">
                                <m:sSubSup>
                                  <m:sSubSupPr>
                                    <m:ctrlPr>
                                      <a:rPr lang="zh-TW" sz="2000" i="1" kern="1200" smtClean="0">
                                        <a:effectLst/>
                                        <a:latin typeface="Cambria Math" panose="02040503050406030204" pitchFamily="18" charset="0"/>
                                      </a:rPr>
                                    </m:ctrlPr>
                                  </m:sSubSupPr>
                                  <m:e>
                                    <m:r>
                                      <a:rPr lang="en-US" sz="2000" kern="1200">
                                        <a:effectLst/>
                                        <a:latin typeface="Cambria Math" panose="02040503050406030204" pitchFamily="18" charset="0"/>
                                      </a:rPr>
                                      <m:t>𝐷</m:t>
                                    </m:r>
                                  </m:e>
                                  <m:sub>
                                    <m:r>
                                      <a:rPr lang="en-US" sz="2000" kern="1200">
                                        <a:effectLst/>
                                        <a:latin typeface="Cambria Math" panose="02040503050406030204" pitchFamily="18" charset="0"/>
                                      </a:rPr>
                                      <m:t>0</m:t>
                                    </m:r>
                                  </m:sub>
                                  <m:sup>
                                    <m:r>
                                      <a:rPr lang="en-US" sz="2000" kern="1200">
                                        <a:effectLst/>
                                        <a:latin typeface="Cambria Math" panose="02040503050406030204" pitchFamily="18" charset="0"/>
                                      </a:rPr>
                                      <m:t>∗</m:t>
                                    </m:r>
                                  </m:sup>
                                </m:sSubSup>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2400</m:t>
                                        </m:r>
                                      </m:e>
                                    </m:d>
                                  </m:e>
                                  <m:sup>
                                    <m:r>
                                      <a:rPr lang="en-US" sz="2000" b="1" i="1"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230±17</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smtClean="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0</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b="0" i="0"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773501699"/>
                      </a:ext>
                    </a:extLst>
                  </a:tr>
                  <a:tr h="333294">
                    <a:tc rowSpan="6">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zh-TW" sz="2000" i="1" kern="1200" smtClean="0">
                                        <a:effectLst/>
                                        <a:latin typeface="Cambria Math" panose="02040503050406030204" pitchFamily="18" charset="0"/>
                                      </a:rPr>
                                    </m:ctrlPr>
                                  </m:sSubPr>
                                  <m:e>
                                    <m:r>
                                      <a:rPr lang="en-US" sz="2000" kern="1200">
                                        <a:effectLst/>
                                        <a:latin typeface="Cambria Math" panose="02040503050406030204" pitchFamily="18" charset="0"/>
                                      </a:rPr>
                                      <m:t>𝐷</m:t>
                                    </m:r>
                                  </m:e>
                                  <m:sub>
                                    <m:r>
                                      <a:rPr lang="en-US" sz="2000" kern="1200">
                                        <a:effectLst/>
                                        <a:latin typeface="Cambria Math" panose="02040503050406030204" pitchFamily="18" charset="0"/>
                                      </a:rPr>
                                      <m:t>1</m:t>
                                    </m:r>
                                  </m:sub>
                                </m:sSub>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2420</m:t>
                                        </m:r>
                                      </m:e>
                                    </m:d>
                                  </m:e>
                                  <m:sup>
                                    <m:r>
                                      <a:rPr lang="en-US" sz="2000" b="1" i="0"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6">
                      <a:txBody>
                        <a:bodyPr/>
                        <a:lstStyle/>
                        <a:p>
                          <a:pPr algn="ctr">
                            <a:spcAft>
                              <a:spcPts val="0"/>
                            </a:spcAft>
                          </a:pPr>
                          <a14:m>
                            <m:oMath xmlns:m="http://schemas.openxmlformats.org/officeDocument/2006/math">
                              <m:r>
                                <a:rPr lang="en-US" sz="2000" kern="1200">
                                  <a:effectLst/>
                                  <a:latin typeface="Cambria Math" panose="02040503050406030204" pitchFamily="18" charset="0"/>
                                </a:rPr>
                                <m:t>25±</m:t>
                              </m:r>
                            </m:oMath>
                          </a14:m>
                          <a:r>
                            <a:rPr lang="en-US" sz="2000" kern="1200" dirty="0">
                              <a:effectLst/>
                            </a:rPr>
                            <a:t>6</a:t>
                          </a: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rowSpan="4">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smtClean="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0</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b="0" i="0"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𝑛𝑜𝑡</m:t>
                                </m:r>
                                <m:r>
                                  <a:rPr lang="en-US" sz="2000" kern="1200">
                                    <a:effectLst/>
                                    <a:latin typeface="Cambria Math" panose="02040503050406030204" pitchFamily="18" charset="0"/>
                                  </a:rPr>
                                  <m:t> </m:t>
                                </m:r>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074893292"/>
                      </a:ext>
                    </a:extLst>
                  </a:tr>
                  <a:tr h="33329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𝜌</m:t>
                                    </m:r>
                                  </m:e>
                                  <m:sup>
                                    <m:r>
                                      <a:rPr lang="en-US" altLang="zh-TW" sz="2000" b="0" i="1" kern="100" smtClean="0">
                                        <a:effectLst/>
                                        <a:latin typeface="Cambria Math" panose="02040503050406030204" pitchFamily="18" charset="0"/>
                                        <a:cs typeface="Times New Roman" panose="02020603050405020304" pitchFamily="18" charset="0"/>
                                      </a:rPr>
                                      <m:t>0</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94292151"/>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Sup>
                                  <m:sSubSupPr>
                                    <m:ctrlPr>
                                      <a:rPr lang="en-US" altLang="zh-TW" sz="2000" i="1" kern="100" smtClean="0">
                                        <a:effectLst/>
                                        <a:latin typeface="Cambria Math" panose="02040503050406030204" pitchFamily="18" charset="0"/>
                                        <a:cs typeface="Times New Roman" panose="02020603050405020304" pitchFamily="18" charset="0"/>
                                      </a:rPr>
                                    </m:ctrlPr>
                                  </m:sSubSupPr>
                                  <m:e>
                                    <m:r>
                                      <a:rPr lang="en-US" altLang="zh-TW" sz="2000" b="0" i="1" kern="100" smtClean="0">
                                        <a:effectLst/>
                                        <a:latin typeface="Cambria Math" panose="02040503050406030204" pitchFamily="18" charset="0"/>
                                        <a:cs typeface="Times New Roman" panose="02020603050405020304" pitchFamily="18" charset="0"/>
                                      </a:rPr>
                                      <m:t>𝐷</m:t>
                                    </m:r>
                                  </m:e>
                                  <m:sub>
                                    <m:r>
                                      <a:rPr lang="en-US" altLang="zh-TW" sz="2000" b="0" i="1" kern="100" smtClean="0">
                                        <a:effectLst/>
                                        <a:latin typeface="Cambria Math" panose="02040503050406030204" pitchFamily="18" charset="0"/>
                                        <a:cs typeface="Times New Roman" panose="02020603050405020304" pitchFamily="18" charset="0"/>
                                      </a:rPr>
                                      <m:t>0</m:t>
                                    </m:r>
                                  </m:sub>
                                  <m:sup>
                                    <m:r>
                                      <a:rPr lang="en-US" altLang="zh-TW" sz="2000" b="0" i="1" kern="100" smtClean="0">
                                        <a:effectLst/>
                                        <a:latin typeface="Cambria Math" panose="02040503050406030204" pitchFamily="18" charset="0"/>
                                        <a:cs typeface="Times New Roman" panose="02020603050405020304" pitchFamily="18" charset="0"/>
                                      </a:rPr>
                                      <m:t>∗</m:t>
                                    </m:r>
                                  </m:sup>
                                </m:sSubSup>
                                <m:sSup>
                                  <m:sSupPr>
                                    <m:ctrlPr>
                                      <a:rPr lang="en-US" altLang="zh-TW" sz="2000" i="1" kern="100" smtClean="0">
                                        <a:effectLst/>
                                        <a:latin typeface="Cambria Math" panose="02040503050406030204" pitchFamily="18" charset="0"/>
                                        <a:cs typeface="Times New Roman" panose="02020603050405020304" pitchFamily="18" charset="0"/>
                                      </a:rPr>
                                    </m:ctrlPr>
                                  </m:sSupPr>
                                  <m:e>
                                    <m:d>
                                      <m:dPr>
                                        <m:ctrlPr>
                                          <a:rPr lang="en-US" altLang="zh-TW" sz="2000" i="1" kern="100" smtClean="0">
                                            <a:effectLst/>
                                            <a:latin typeface="Cambria Math" panose="02040503050406030204" pitchFamily="18" charset="0"/>
                                            <a:cs typeface="Times New Roman" panose="02020603050405020304" pitchFamily="18" charset="0"/>
                                          </a:rPr>
                                        </m:ctrlPr>
                                      </m:dPr>
                                      <m:e>
                                        <m:r>
                                          <a:rPr lang="en-US" altLang="zh-TW" sz="2000" b="0" i="1" kern="100" smtClean="0">
                                            <a:effectLst/>
                                            <a:latin typeface="Cambria Math" panose="02040503050406030204" pitchFamily="18" charset="0"/>
                                            <a:cs typeface="Times New Roman" panose="02020603050405020304" pitchFamily="18" charset="0"/>
                                          </a:rPr>
                                          <m:t>2400</m:t>
                                        </m:r>
                                      </m:e>
                                    </m:d>
                                  </m:e>
                                  <m:sup>
                                    <m:r>
                                      <a:rPr lang="en-US" altLang="zh-TW" sz="2000" b="0" i="1" kern="100" smtClean="0">
                                        <a:effectLst/>
                                        <a:latin typeface="Cambria Math" panose="02040503050406030204" pitchFamily="18" charset="0"/>
                                        <a:cs typeface="Times New Roman" panose="02020603050405020304" pitchFamily="18" charset="0"/>
                                      </a:rPr>
                                      <m:t>0</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66934121"/>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d>
                                      <m:dPr>
                                        <m:ctrlPr>
                                          <a:rPr lang="en-US" altLang="zh-TW" sz="2000" i="1" kern="100" smtClean="0">
                                            <a:effectLst/>
                                            <a:latin typeface="Cambria Math" panose="02040503050406030204" pitchFamily="18" charset="0"/>
                                            <a:cs typeface="Times New Roman" panose="02020603050405020304" pitchFamily="18" charset="0"/>
                                          </a:rPr>
                                        </m:ctrlPr>
                                      </m:dPr>
                                      <m:e>
                                        <m:r>
                                          <a:rPr lang="en-US" altLang="zh-TW" sz="2000" b="0" i="1" kern="100" smtClean="0">
                                            <a:effectLst/>
                                            <a:latin typeface="Cambria Math" panose="02040503050406030204" pitchFamily="18" charset="0"/>
                                            <a:cs typeface="Times New Roman" panose="02020603050405020304" pitchFamily="18" charset="0"/>
                                          </a:rPr>
                                          <m:t>2007</m:t>
                                        </m:r>
                                      </m:e>
                                    </m:d>
                                  </m:e>
                                  <m:sup>
                                    <m:r>
                                      <a:rPr lang="en-US" altLang="zh-TW" sz="2000" b="0" i="1" kern="100" smtClean="0">
                                        <a:effectLst/>
                                        <a:latin typeface="Cambria Math" panose="02040503050406030204" pitchFamily="18" charset="0"/>
                                        <a:cs typeface="Times New Roman" panose="02020603050405020304" pitchFamily="18" charset="0"/>
                                      </a:rPr>
                                      <m:t>0</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𝑛𝑜𝑡</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279541860"/>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𝑡h𝑟𝑒𝑒</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𝑛𝑜𝑡</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81677567"/>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411694012"/>
                      </a:ext>
                    </a:extLst>
                  </a:tr>
                  <a:tr h="333294">
                    <a:tc rowSpan="4">
                      <a:txBody>
                        <a:bodyPr/>
                        <a:lstStyle/>
                        <a:p>
                          <a:pPr>
                            <a:spcAft>
                              <a:spcPts val="0"/>
                            </a:spcAft>
                          </a:pPr>
                          <a14:m>
                            <m:oMathPara xmlns:m="http://schemas.openxmlformats.org/officeDocument/2006/math">
                              <m:oMathParaPr>
                                <m:jc m:val="centerGroup"/>
                              </m:oMathParaPr>
                              <m:oMath xmlns:m="http://schemas.openxmlformats.org/officeDocument/2006/math">
                                <m:sSubSup>
                                  <m:sSubSupPr>
                                    <m:ctrlPr>
                                      <a:rPr lang="zh-TW" sz="2000" i="1" kern="1200" smtClean="0">
                                        <a:effectLst/>
                                        <a:latin typeface="Cambria Math" panose="02040503050406030204" pitchFamily="18" charset="0"/>
                                      </a:rPr>
                                    </m:ctrlPr>
                                  </m:sSubSupPr>
                                  <m:e>
                                    <m:r>
                                      <a:rPr lang="en-US" sz="2000" kern="1200">
                                        <a:effectLst/>
                                        <a:latin typeface="Cambria Math" panose="02040503050406030204" pitchFamily="18" charset="0"/>
                                      </a:rPr>
                                      <m:t>𝐷</m:t>
                                    </m:r>
                                  </m:e>
                                  <m:sub>
                                    <m:r>
                                      <a:rPr lang="en-US" sz="2000" kern="1200">
                                        <a:effectLst/>
                                        <a:latin typeface="Cambria Math" panose="02040503050406030204" pitchFamily="18" charset="0"/>
                                      </a:rPr>
                                      <m:t>2</m:t>
                                    </m:r>
                                  </m:sub>
                                  <m:sup>
                                    <m:r>
                                      <a:rPr lang="en-US" sz="2000" kern="1200">
                                        <a:effectLst/>
                                        <a:latin typeface="Cambria Math" panose="02040503050406030204" pitchFamily="18" charset="0"/>
                                      </a:rPr>
                                      <m:t>∗</m:t>
                                    </m:r>
                                  </m:sup>
                                </m:sSubSup>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2460</m:t>
                                        </m:r>
                                      </m:e>
                                    </m:d>
                                  </m:e>
                                  <m:sup>
                                    <m:r>
                                      <a:rPr lang="en-US" sz="2000" b="1" i="1"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4">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46.7±1.2</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smtClean="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0</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b="0" i="0"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339152311"/>
                      </a:ext>
                    </a:extLst>
                  </a:tr>
                  <a:tr h="333294">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smtClean="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∗0</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b="0" i="0"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91102628"/>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𝑡h𝑟𝑒𝑒</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𝑛𝑜𝑡</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𝑠𝑒𝑒𝑛</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25504836"/>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𝑛𝑜𝑡</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𝑠𝑒𝑒𝑛</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26602069"/>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006083556"/>
                  </p:ext>
                </p:extLst>
              </p:nvPr>
            </p:nvGraphicFramePr>
            <p:xfrm>
              <a:off x="1698467" y="883392"/>
              <a:ext cx="8795066" cy="5091215"/>
            </p:xfrm>
            <a:graphic>
              <a:graphicData uri="http://schemas.openxmlformats.org/drawingml/2006/table">
                <a:tbl>
                  <a:tblPr firstRow="1" firstCol="1" bandRow="1">
                    <a:tableStyleId>{5C22544A-7EE6-4342-B048-85BDC9FD1C3A}</a:tableStyleId>
                  </a:tblPr>
                  <a:tblGrid>
                    <a:gridCol w="1759183">
                      <a:extLst>
                        <a:ext uri="{9D8B030D-6E8A-4147-A177-3AD203B41FA5}">
                          <a16:colId xmlns:a16="http://schemas.microsoft.com/office/drawing/2014/main" val="2774425854"/>
                        </a:ext>
                      </a:extLst>
                    </a:gridCol>
                    <a:gridCol w="1759183">
                      <a:extLst>
                        <a:ext uri="{9D8B030D-6E8A-4147-A177-3AD203B41FA5}">
                          <a16:colId xmlns:a16="http://schemas.microsoft.com/office/drawing/2014/main" val="3995789534"/>
                        </a:ext>
                      </a:extLst>
                    </a:gridCol>
                    <a:gridCol w="1034584">
                      <a:extLst>
                        <a:ext uri="{9D8B030D-6E8A-4147-A177-3AD203B41FA5}">
                          <a16:colId xmlns:a16="http://schemas.microsoft.com/office/drawing/2014/main" val="3496198572"/>
                        </a:ext>
                      </a:extLst>
                    </a:gridCol>
                    <a:gridCol w="2009775">
                      <a:extLst>
                        <a:ext uri="{9D8B030D-6E8A-4147-A177-3AD203B41FA5}">
                          <a16:colId xmlns:a16="http://schemas.microsoft.com/office/drawing/2014/main" val="3962672215"/>
                        </a:ext>
                      </a:extLst>
                    </a:gridCol>
                    <a:gridCol w="2232341">
                      <a:extLst>
                        <a:ext uri="{9D8B030D-6E8A-4147-A177-3AD203B41FA5}">
                          <a16:colId xmlns:a16="http://schemas.microsoft.com/office/drawing/2014/main" val="2504127912"/>
                        </a:ext>
                      </a:extLst>
                    </a:gridCol>
                  </a:tblGrid>
                  <a:tr h="333294">
                    <a:tc>
                      <a:txBody>
                        <a:bodyPr/>
                        <a:lstStyle/>
                        <a:p>
                          <a:pPr algn="ctr">
                            <a:spcAft>
                              <a:spcPts val="0"/>
                            </a:spcAft>
                          </a:pPr>
                          <a:r>
                            <a:rPr lang="en-US" sz="2000" kern="100" dirty="0">
                              <a:effectLst/>
                            </a:rPr>
                            <a:t>Particle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Width(MeV)</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type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Mode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Fraction</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881726647"/>
                      </a:ext>
                    </a:extLst>
                  </a:tr>
                  <a:tr h="333294">
                    <a:tc rowSpan="3">
                      <a:txBody>
                        <a:bodyPr/>
                        <a:lstStyle/>
                        <a:p>
                          <a:endParaRPr lang="zh-TW"/>
                        </a:p>
                      </a:txBody>
                      <a:tcPr marL="68580" marR="68580" marT="0" marB="0" anchor="ctr">
                        <a:blipFill>
                          <a:blip r:embed="rId2"/>
                          <a:stretch>
                            <a:fillRect l="-346" t="-37430" r="-401038" b="-337989"/>
                          </a:stretch>
                        </a:blipFill>
                      </a:tcPr>
                    </a:tc>
                    <a:tc rowSpan="3">
                      <a:txBody>
                        <a:bodyPr/>
                        <a:lstStyle/>
                        <a:p>
                          <a:endParaRPr lang="zh-TW"/>
                        </a:p>
                      </a:txBody>
                      <a:tcPr marL="68580" marR="68580" marT="0" marB="0" anchor="ctr">
                        <a:blipFill>
                          <a:blip r:embed="rId2"/>
                          <a:stretch>
                            <a:fillRect l="-100346" t="-37430" r="-301038" b="-337989"/>
                          </a:stretch>
                        </a:blipFill>
                      </a:tcPr>
                    </a:tc>
                    <a:tc rowSpan="3">
                      <a:txBody>
                        <a:bodyPr/>
                        <a:lstStyle/>
                        <a:p>
                          <a:endParaRPr lang="zh-TW"/>
                        </a:p>
                      </a:txBody>
                      <a:tcPr marL="68580" marR="68580" marT="0" marB="0" anchor="ctr">
                        <a:blipFill>
                          <a:blip r:embed="rId2"/>
                          <a:stretch>
                            <a:fillRect l="-340588" t="-37430" r="-411765" b="-337989"/>
                          </a:stretch>
                        </a:blipFill>
                      </a:tcPr>
                    </a:tc>
                    <a:tc>
                      <a:txBody>
                        <a:bodyPr/>
                        <a:lstStyle/>
                        <a:p>
                          <a:endParaRPr lang="zh-TW"/>
                        </a:p>
                      </a:txBody>
                      <a:tcPr marL="68580" marR="68580" marT="0" marB="0">
                        <a:blipFill>
                          <a:blip r:embed="rId2"/>
                          <a:stretch>
                            <a:fillRect l="-227660" t="-121818" r="-112766" b="-1325455"/>
                          </a:stretch>
                        </a:blipFill>
                      </a:tcPr>
                    </a:tc>
                    <a:tc>
                      <a:txBody>
                        <a:bodyPr/>
                        <a:lstStyle/>
                        <a:p>
                          <a:endParaRPr lang="zh-TW"/>
                        </a:p>
                      </a:txBody>
                      <a:tcPr marL="68580" marR="68580" marT="0" marB="0">
                        <a:blipFill>
                          <a:blip r:embed="rId2"/>
                          <a:stretch>
                            <a:fillRect l="-293733" t="-121818" r="-1090" b="-1325455"/>
                          </a:stretch>
                        </a:blipFill>
                      </a:tcPr>
                    </a:tc>
                    <a:extLst>
                      <a:ext uri="{0D108BD9-81ED-4DB2-BD59-A6C34878D82A}">
                        <a16:rowId xmlns:a16="http://schemas.microsoft.com/office/drawing/2014/main" val="3188299002"/>
                      </a:ext>
                    </a:extLst>
                  </a:tr>
                  <a:tr h="333294">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27660" t="-225926" r="-112766" b="-1250000"/>
                          </a:stretch>
                        </a:blipFill>
                      </a:tcPr>
                    </a:tc>
                    <a:tc>
                      <a:txBody>
                        <a:bodyPr/>
                        <a:lstStyle/>
                        <a:p>
                          <a:endParaRPr lang="zh-TW"/>
                        </a:p>
                      </a:txBody>
                      <a:tcPr marL="68580" marR="68580" marT="0" marB="0">
                        <a:blipFill>
                          <a:blip r:embed="rId2"/>
                          <a:stretch>
                            <a:fillRect l="-293733" t="-225926" r="-1090" b="-1250000"/>
                          </a:stretch>
                        </a:blipFill>
                      </a:tcPr>
                    </a:tc>
                    <a:extLst>
                      <a:ext uri="{0D108BD9-81ED-4DB2-BD59-A6C34878D82A}">
                        <a16:rowId xmlns:a16="http://schemas.microsoft.com/office/drawing/2014/main" val="1379670010"/>
                      </a:ext>
                    </a:extLst>
                  </a:tr>
                  <a:tr h="422518">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27660" t="-251429" r="-112766" b="-864286"/>
                          </a:stretch>
                        </a:blipFill>
                      </a:tcPr>
                    </a:tc>
                    <a:tc>
                      <a:txBody>
                        <a:bodyPr/>
                        <a:lstStyle/>
                        <a:p>
                          <a:endParaRPr lang="zh-TW"/>
                        </a:p>
                      </a:txBody>
                      <a:tcPr marL="68580" marR="68580" marT="0" marB="0">
                        <a:blipFill>
                          <a:blip r:embed="rId2"/>
                          <a:stretch>
                            <a:fillRect l="-293733" t="-251429" r="-1090" b="-864286"/>
                          </a:stretch>
                        </a:blipFill>
                      </a:tcPr>
                    </a:tc>
                    <a:extLst>
                      <a:ext uri="{0D108BD9-81ED-4DB2-BD59-A6C34878D82A}">
                        <a16:rowId xmlns:a16="http://schemas.microsoft.com/office/drawing/2014/main" val="1679486769"/>
                      </a:ext>
                    </a:extLst>
                  </a:tr>
                  <a:tr h="335875">
                    <a:tc>
                      <a:txBody>
                        <a:bodyPr/>
                        <a:lstStyle/>
                        <a:p>
                          <a:endParaRPr lang="zh-TW"/>
                        </a:p>
                      </a:txBody>
                      <a:tcPr marL="68580" marR="68580" marT="0" marB="0">
                        <a:blipFill>
                          <a:blip r:embed="rId2"/>
                          <a:stretch>
                            <a:fillRect l="-346" t="-447273" r="-401038" b="-1000000"/>
                          </a:stretch>
                        </a:blipFill>
                      </a:tcPr>
                    </a:tc>
                    <a:tc>
                      <a:txBody>
                        <a:bodyPr/>
                        <a:lstStyle/>
                        <a:p>
                          <a:endParaRPr lang="zh-TW"/>
                        </a:p>
                      </a:txBody>
                      <a:tcPr marL="68580" marR="68580" marT="0" marB="0">
                        <a:blipFill>
                          <a:blip r:embed="rId2"/>
                          <a:stretch>
                            <a:fillRect l="-100346" t="-447273" r="-301038" b="-1000000"/>
                          </a:stretch>
                        </a:blipFill>
                      </a:tcPr>
                    </a:tc>
                    <a:tc>
                      <a:txBody>
                        <a:bodyPr/>
                        <a:lstStyle/>
                        <a:p>
                          <a:endParaRPr lang="zh-TW"/>
                        </a:p>
                      </a:txBody>
                      <a:tcPr marL="68580" marR="68580" marT="0" marB="0" anchor="ctr">
                        <a:blipFill>
                          <a:blip r:embed="rId2"/>
                          <a:stretch>
                            <a:fillRect l="-340588" t="-447273" r="-411765" b="-1000000"/>
                          </a:stretch>
                        </a:blipFill>
                      </a:tcPr>
                    </a:tc>
                    <a:tc>
                      <a:txBody>
                        <a:bodyPr/>
                        <a:lstStyle/>
                        <a:p>
                          <a:endParaRPr lang="zh-TW"/>
                        </a:p>
                      </a:txBody>
                      <a:tcPr marL="68580" marR="68580" marT="0" marB="0">
                        <a:blipFill>
                          <a:blip r:embed="rId2"/>
                          <a:stretch>
                            <a:fillRect l="-227660" t="-447273" r="-112766" b="-1000000"/>
                          </a:stretch>
                        </a:blipFill>
                      </a:tcPr>
                    </a:tc>
                    <a:tc>
                      <a:txBody>
                        <a:bodyPr/>
                        <a:lstStyle/>
                        <a:p>
                          <a:endParaRPr lang="zh-TW"/>
                        </a:p>
                      </a:txBody>
                      <a:tcPr marL="68580" marR="68580" marT="0" marB="0">
                        <a:blipFill>
                          <a:blip r:embed="rId2"/>
                          <a:stretch>
                            <a:fillRect l="-293733" t="-447273" r="-1090" b="-1000000"/>
                          </a:stretch>
                        </a:blipFill>
                      </a:tcPr>
                    </a:tc>
                    <a:extLst>
                      <a:ext uri="{0D108BD9-81ED-4DB2-BD59-A6C34878D82A}">
                        <a16:rowId xmlns:a16="http://schemas.microsoft.com/office/drawing/2014/main" val="773501699"/>
                      </a:ext>
                    </a:extLst>
                  </a:tr>
                  <a:tr h="333294">
                    <a:tc rowSpan="6">
                      <a:txBody>
                        <a:bodyPr/>
                        <a:lstStyle/>
                        <a:p>
                          <a:endParaRPr lang="zh-TW"/>
                        </a:p>
                      </a:txBody>
                      <a:tcPr marL="68580" marR="68580" marT="0" marB="0" anchor="ctr">
                        <a:blipFill>
                          <a:blip r:embed="rId2"/>
                          <a:stretch>
                            <a:fillRect l="-346" t="-91489" r="-401038" b="-67173"/>
                          </a:stretch>
                        </a:blipFill>
                      </a:tcPr>
                    </a:tc>
                    <a:tc rowSpan="6">
                      <a:txBody>
                        <a:bodyPr/>
                        <a:lstStyle/>
                        <a:p>
                          <a:endParaRPr lang="zh-TW"/>
                        </a:p>
                      </a:txBody>
                      <a:tcPr marL="68580" marR="68580" marT="0" marB="0" anchor="ctr">
                        <a:blipFill>
                          <a:blip r:embed="rId2"/>
                          <a:stretch>
                            <a:fillRect l="-100346" t="-91489" r="-301038" b="-67173"/>
                          </a:stretch>
                        </a:blipFill>
                      </a:tcPr>
                    </a:tc>
                    <a:tc rowSpan="4">
                      <a:txBody>
                        <a:bodyPr/>
                        <a:lstStyle/>
                        <a:p>
                          <a:endParaRPr lang="zh-TW"/>
                        </a:p>
                      </a:txBody>
                      <a:tcPr marL="68580" marR="68580" marT="0" marB="0" anchor="ctr">
                        <a:blipFill>
                          <a:blip r:embed="rId2"/>
                          <a:stretch>
                            <a:fillRect l="-340588" t="-137443" r="-411765" b="-151142"/>
                          </a:stretch>
                        </a:blipFill>
                      </a:tcPr>
                    </a:tc>
                    <a:tc>
                      <a:txBody>
                        <a:bodyPr/>
                        <a:lstStyle/>
                        <a:p>
                          <a:endParaRPr lang="zh-TW"/>
                        </a:p>
                      </a:txBody>
                      <a:tcPr marL="68580" marR="68580" marT="0" marB="0">
                        <a:blipFill>
                          <a:blip r:embed="rId2"/>
                          <a:stretch>
                            <a:fillRect l="-227660" t="-547273" r="-112766" b="-900000"/>
                          </a:stretch>
                        </a:blipFill>
                      </a:tcPr>
                    </a:tc>
                    <a:tc>
                      <a:txBody>
                        <a:bodyPr/>
                        <a:lstStyle/>
                        <a:p>
                          <a:endParaRPr lang="zh-TW"/>
                        </a:p>
                      </a:txBody>
                      <a:tcPr marL="68580" marR="68580" marT="0" marB="0">
                        <a:blipFill>
                          <a:blip r:embed="rId2"/>
                          <a:stretch>
                            <a:fillRect l="-293733" t="-547273" r="-1090" b="-900000"/>
                          </a:stretch>
                        </a:blipFill>
                      </a:tcPr>
                    </a:tc>
                    <a:extLst>
                      <a:ext uri="{0D108BD9-81ED-4DB2-BD59-A6C34878D82A}">
                        <a16:rowId xmlns:a16="http://schemas.microsoft.com/office/drawing/2014/main" val="3074893292"/>
                      </a:ext>
                    </a:extLst>
                  </a:tr>
                  <a:tr h="33329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endParaRPr lang="zh-TW"/>
                        </a:p>
                      </a:txBody>
                      <a:tcPr marL="68580" marR="68580" marT="0" marB="0">
                        <a:blipFill>
                          <a:blip r:embed="rId2"/>
                          <a:stretch>
                            <a:fillRect l="-227660" t="-647273" r="-112766" b="-800000"/>
                          </a:stretch>
                        </a:blip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94292151"/>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27660" t="-761111" r="-112766" b="-714815"/>
                          </a:stretch>
                        </a:blip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666934121"/>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27660" t="-845455" r="-112766" b="-601818"/>
                          </a:stretch>
                        </a:blipFill>
                      </a:tcPr>
                    </a:tc>
                    <a:tc>
                      <a:txBody>
                        <a:bodyPr/>
                        <a:lstStyle/>
                        <a:p>
                          <a:endParaRPr lang="zh-TW"/>
                        </a:p>
                      </a:txBody>
                      <a:tcPr marL="68580" marR="68580" marT="0" marB="0">
                        <a:blipFill>
                          <a:blip r:embed="rId2"/>
                          <a:stretch>
                            <a:fillRect l="-293733" t="-845455" r="-1090" b="-601818"/>
                          </a:stretch>
                        </a:blipFill>
                      </a:tcPr>
                    </a:tc>
                    <a:extLst>
                      <a:ext uri="{0D108BD9-81ED-4DB2-BD59-A6C34878D82A}">
                        <a16:rowId xmlns:a16="http://schemas.microsoft.com/office/drawing/2014/main" val="2279541860"/>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endParaRPr lang="zh-TW"/>
                        </a:p>
                      </a:txBody>
                      <a:tcPr marL="68580" marR="68580" marT="0" marB="0" anchor="ctr">
                        <a:blipFill>
                          <a:blip r:embed="rId2"/>
                          <a:stretch>
                            <a:fillRect l="-340588" t="-472727" r="-411765" b="-200909"/>
                          </a:stretch>
                        </a:blipFill>
                      </a:tcPr>
                    </a:tc>
                    <a:tc>
                      <a:txBody>
                        <a:bodyPr/>
                        <a:lstStyle/>
                        <a:p>
                          <a:endParaRPr lang="zh-TW"/>
                        </a:p>
                      </a:txBody>
                      <a:tcPr marL="68580" marR="68580" marT="0" marB="0">
                        <a:blipFill>
                          <a:blip r:embed="rId2"/>
                          <a:stretch>
                            <a:fillRect l="-227660" t="-945455" r="-112766" b="-501818"/>
                          </a:stretch>
                        </a:blipFill>
                      </a:tcPr>
                    </a:tc>
                    <a:tc>
                      <a:txBody>
                        <a:bodyPr/>
                        <a:lstStyle/>
                        <a:p>
                          <a:endParaRPr lang="zh-TW"/>
                        </a:p>
                      </a:txBody>
                      <a:tcPr marL="68580" marR="68580" marT="0" marB="0">
                        <a:blipFill>
                          <a:blip r:embed="rId2"/>
                          <a:stretch>
                            <a:fillRect l="-293733" t="-945455" r="-1090" b="-501818"/>
                          </a:stretch>
                        </a:blipFill>
                      </a:tcPr>
                    </a:tc>
                    <a:extLst>
                      <a:ext uri="{0D108BD9-81ED-4DB2-BD59-A6C34878D82A}">
                        <a16:rowId xmlns:a16="http://schemas.microsoft.com/office/drawing/2014/main" val="281677567"/>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lgn="ct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27660" t="-1045455" r="-112766" b="-401818"/>
                          </a:stretch>
                        </a:blipFill>
                      </a:tcPr>
                    </a:tc>
                    <a:tc>
                      <a:txBody>
                        <a:bodyPr/>
                        <a:lstStyle/>
                        <a:p>
                          <a:endParaRPr lang="zh-TW"/>
                        </a:p>
                      </a:txBody>
                      <a:tcPr marL="68580" marR="68580" marT="0" marB="0">
                        <a:blipFill>
                          <a:blip r:embed="rId2"/>
                          <a:stretch>
                            <a:fillRect l="-293733" t="-1045455" r="-1090" b="-401818"/>
                          </a:stretch>
                        </a:blipFill>
                      </a:tcPr>
                    </a:tc>
                    <a:extLst>
                      <a:ext uri="{0D108BD9-81ED-4DB2-BD59-A6C34878D82A}">
                        <a16:rowId xmlns:a16="http://schemas.microsoft.com/office/drawing/2014/main" val="411694012"/>
                      </a:ext>
                    </a:extLst>
                  </a:tr>
                  <a:tr h="333294">
                    <a:tc rowSpan="4">
                      <a:txBody>
                        <a:bodyPr/>
                        <a:lstStyle/>
                        <a:p>
                          <a:endParaRPr lang="zh-TW"/>
                        </a:p>
                      </a:txBody>
                      <a:tcPr marL="68580" marR="68580" marT="0" marB="0" anchor="ctr">
                        <a:blipFill>
                          <a:blip r:embed="rId2"/>
                          <a:stretch>
                            <a:fillRect l="-346" t="-287671" r="-401038" b="-913"/>
                          </a:stretch>
                        </a:blipFill>
                      </a:tcPr>
                    </a:tc>
                    <a:tc rowSpan="4">
                      <a:txBody>
                        <a:bodyPr/>
                        <a:lstStyle/>
                        <a:p>
                          <a:endParaRPr lang="zh-TW"/>
                        </a:p>
                      </a:txBody>
                      <a:tcPr marL="68580" marR="68580" marT="0" marB="0" anchor="ctr">
                        <a:blipFill>
                          <a:blip r:embed="rId2"/>
                          <a:stretch>
                            <a:fillRect l="-100346" t="-287671" r="-301038" b="-913"/>
                          </a:stretch>
                        </a:blipFill>
                      </a:tcPr>
                    </a:tc>
                    <a:tc rowSpan="2">
                      <a:txBody>
                        <a:bodyPr/>
                        <a:lstStyle/>
                        <a:p>
                          <a:endParaRPr lang="zh-TW"/>
                        </a:p>
                      </a:txBody>
                      <a:tcPr marL="68580" marR="68580" marT="0" marB="0" anchor="ctr">
                        <a:blipFill>
                          <a:blip r:embed="rId2"/>
                          <a:stretch>
                            <a:fillRect l="-340588" t="-577982" r="-411765" b="-102752"/>
                          </a:stretch>
                        </a:blipFill>
                      </a:tcPr>
                    </a:tc>
                    <a:tc>
                      <a:txBody>
                        <a:bodyPr/>
                        <a:lstStyle/>
                        <a:p>
                          <a:endParaRPr lang="zh-TW"/>
                        </a:p>
                      </a:txBody>
                      <a:tcPr marL="68580" marR="68580" marT="0" marB="0">
                        <a:blipFill>
                          <a:blip r:embed="rId2"/>
                          <a:stretch>
                            <a:fillRect l="-227660" t="-1145455" r="-112766" b="-301818"/>
                          </a:stretch>
                        </a:blipFill>
                      </a:tcPr>
                    </a:tc>
                    <a:tc>
                      <a:txBody>
                        <a:bodyPr/>
                        <a:lstStyle/>
                        <a:p>
                          <a:endParaRPr lang="zh-TW"/>
                        </a:p>
                      </a:txBody>
                      <a:tcPr marL="68580" marR="68580" marT="0" marB="0">
                        <a:blipFill>
                          <a:blip r:embed="rId2"/>
                          <a:stretch>
                            <a:fillRect l="-293733" t="-1145455" r="-1090" b="-301818"/>
                          </a:stretch>
                        </a:blipFill>
                      </a:tcPr>
                    </a:tc>
                    <a:extLst>
                      <a:ext uri="{0D108BD9-81ED-4DB2-BD59-A6C34878D82A}">
                        <a16:rowId xmlns:a16="http://schemas.microsoft.com/office/drawing/2014/main" val="3339152311"/>
                      </a:ext>
                    </a:extLst>
                  </a:tr>
                  <a:tr h="333294">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27660" t="-1268519" r="-112766" b="-207407"/>
                          </a:stretch>
                        </a:blipFill>
                      </a:tcPr>
                    </a:tc>
                    <a:tc>
                      <a:txBody>
                        <a:bodyPr/>
                        <a:lstStyle/>
                        <a:p>
                          <a:endParaRPr lang="zh-TW"/>
                        </a:p>
                      </a:txBody>
                      <a:tcPr marL="68580" marR="68580" marT="0" marB="0">
                        <a:blipFill>
                          <a:blip r:embed="rId2"/>
                          <a:stretch>
                            <a:fillRect l="-293733" t="-1268519" r="-1090" b="-207407"/>
                          </a:stretch>
                        </a:blipFill>
                      </a:tcPr>
                    </a:tc>
                    <a:extLst>
                      <a:ext uri="{0D108BD9-81ED-4DB2-BD59-A6C34878D82A}">
                        <a16:rowId xmlns:a16="http://schemas.microsoft.com/office/drawing/2014/main" val="1391102628"/>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endParaRPr lang="zh-TW"/>
                        </a:p>
                      </a:txBody>
                      <a:tcPr marL="68580" marR="68580" marT="0" marB="0" anchor="ctr">
                        <a:blipFill>
                          <a:blip r:embed="rId2"/>
                          <a:stretch>
                            <a:fillRect l="-340588" t="-671818" r="-411765" b="-1818"/>
                          </a:stretch>
                        </a:blipFill>
                      </a:tcPr>
                    </a:tc>
                    <a:tc>
                      <a:txBody>
                        <a:bodyPr/>
                        <a:lstStyle/>
                        <a:p>
                          <a:endParaRPr lang="zh-TW"/>
                        </a:p>
                      </a:txBody>
                      <a:tcPr marL="68580" marR="68580" marT="0" marB="0">
                        <a:blipFill>
                          <a:blip r:embed="rId2"/>
                          <a:stretch>
                            <a:fillRect l="-227660" t="-1343636" r="-112766" b="-103636"/>
                          </a:stretch>
                        </a:blipFill>
                      </a:tcPr>
                    </a:tc>
                    <a:tc>
                      <a:txBody>
                        <a:bodyPr/>
                        <a:lstStyle/>
                        <a:p>
                          <a:endParaRPr lang="zh-TW"/>
                        </a:p>
                      </a:txBody>
                      <a:tcPr marL="68580" marR="68580" marT="0" marB="0">
                        <a:blipFill>
                          <a:blip r:embed="rId2"/>
                          <a:stretch>
                            <a:fillRect l="-293733" t="-1343636" r="-1090" b="-103636"/>
                          </a:stretch>
                        </a:blipFill>
                      </a:tcPr>
                    </a:tc>
                    <a:extLst>
                      <a:ext uri="{0D108BD9-81ED-4DB2-BD59-A6C34878D82A}">
                        <a16:rowId xmlns:a16="http://schemas.microsoft.com/office/drawing/2014/main" val="125504836"/>
                      </a:ext>
                    </a:extLst>
                  </a:tr>
                  <a:tr h="333294">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27660" t="-1443636" r="-112766" b="-3636"/>
                          </a:stretch>
                        </a:blipFill>
                      </a:tcPr>
                    </a:tc>
                    <a:tc>
                      <a:txBody>
                        <a:bodyPr/>
                        <a:lstStyle/>
                        <a:p>
                          <a:endParaRPr lang="zh-TW"/>
                        </a:p>
                      </a:txBody>
                      <a:tcPr marL="68580" marR="68580" marT="0" marB="0">
                        <a:blipFill>
                          <a:blip r:embed="rId2"/>
                          <a:stretch>
                            <a:fillRect l="-293733" t="-1443636" r="-1090" b="-3636"/>
                          </a:stretch>
                        </a:blipFill>
                      </a:tcPr>
                    </a:tc>
                    <a:extLst>
                      <a:ext uri="{0D108BD9-81ED-4DB2-BD59-A6C34878D82A}">
                        <a16:rowId xmlns:a16="http://schemas.microsoft.com/office/drawing/2014/main" val="2126602069"/>
                      </a:ext>
                    </a:extLst>
                  </a:tr>
                </a:tbl>
              </a:graphicData>
            </a:graphic>
          </p:graphicFrame>
        </mc:Fallback>
      </mc:AlternateContent>
      <p:sp>
        <p:nvSpPr>
          <p:cNvPr id="2" name="投影片編號版面配置區 1"/>
          <p:cNvSpPr>
            <a:spLocks noGrp="1"/>
          </p:cNvSpPr>
          <p:nvPr>
            <p:ph type="sldNum" sz="quarter" idx="12"/>
          </p:nvPr>
        </p:nvSpPr>
        <p:spPr/>
        <p:txBody>
          <a:bodyPr/>
          <a:lstStyle/>
          <a:p>
            <a:fld id="{3DF4B1FC-4239-425F-9CFB-D9D7D48FC1CA}" type="slidenum">
              <a:rPr lang="zh-TW" altLang="en-US" smtClean="0"/>
              <a:t>32</a:t>
            </a:fld>
            <a:endParaRPr lang="zh-TW" altLang="en-US"/>
          </a:p>
        </p:txBody>
      </p:sp>
    </p:spTree>
    <p:extLst>
      <p:ext uri="{BB962C8B-B14F-4D97-AF65-F5344CB8AC3E}">
        <p14:creationId xmlns:p14="http://schemas.microsoft.com/office/powerpoint/2010/main" val="2159298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nvPr>
            </p:nvGraphicFramePr>
            <p:xfrm>
              <a:off x="1803242" y="640684"/>
              <a:ext cx="8795066" cy="5576632"/>
            </p:xfrm>
            <a:graphic>
              <a:graphicData uri="http://schemas.openxmlformats.org/drawingml/2006/table">
                <a:tbl>
                  <a:tblPr firstRow="1" firstCol="1" bandRow="1">
                    <a:tableStyleId>{5C22544A-7EE6-4342-B048-85BDC9FD1C3A}</a:tableStyleId>
                  </a:tblPr>
                  <a:tblGrid>
                    <a:gridCol w="1759183">
                      <a:extLst>
                        <a:ext uri="{9D8B030D-6E8A-4147-A177-3AD203B41FA5}">
                          <a16:colId xmlns:a16="http://schemas.microsoft.com/office/drawing/2014/main" val="4274095201"/>
                        </a:ext>
                      </a:extLst>
                    </a:gridCol>
                    <a:gridCol w="1759183">
                      <a:extLst>
                        <a:ext uri="{9D8B030D-6E8A-4147-A177-3AD203B41FA5}">
                          <a16:colId xmlns:a16="http://schemas.microsoft.com/office/drawing/2014/main" val="2017098011"/>
                        </a:ext>
                      </a:extLst>
                    </a:gridCol>
                    <a:gridCol w="1193493">
                      <a:extLst>
                        <a:ext uri="{9D8B030D-6E8A-4147-A177-3AD203B41FA5}">
                          <a16:colId xmlns:a16="http://schemas.microsoft.com/office/drawing/2014/main" val="1694768739"/>
                        </a:ext>
                      </a:extLst>
                    </a:gridCol>
                    <a:gridCol w="2324873">
                      <a:extLst>
                        <a:ext uri="{9D8B030D-6E8A-4147-A177-3AD203B41FA5}">
                          <a16:colId xmlns:a16="http://schemas.microsoft.com/office/drawing/2014/main" val="1954507155"/>
                        </a:ext>
                      </a:extLst>
                    </a:gridCol>
                    <a:gridCol w="1758334">
                      <a:extLst>
                        <a:ext uri="{9D8B030D-6E8A-4147-A177-3AD203B41FA5}">
                          <a16:colId xmlns:a16="http://schemas.microsoft.com/office/drawing/2014/main" val="3619162415"/>
                        </a:ext>
                      </a:extLst>
                    </a:gridCol>
                  </a:tblGrid>
                  <a:tr h="325960">
                    <a:tc>
                      <a:txBody>
                        <a:bodyPr/>
                        <a:lstStyle/>
                        <a:p>
                          <a:pPr algn="ctr">
                            <a:spcAft>
                              <a:spcPts val="0"/>
                            </a:spcAft>
                          </a:pPr>
                          <a:r>
                            <a:rPr lang="en-US" sz="2000" kern="100" dirty="0">
                              <a:effectLst/>
                            </a:rPr>
                            <a:t>Particle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Width(MeV)</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type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Mode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Fraction</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85771186"/>
                      </a:ext>
                    </a:extLst>
                  </a:tr>
                  <a:tr h="339270">
                    <a:tc>
                      <a:txBody>
                        <a:bodyPr/>
                        <a:lstStyle/>
                        <a:p>
                          <a:pPr>
                            <a:spcAft>
                              <a:spcPts val="0"/>
                            </a:spcAft>
                          </a:pPr>
                          <a14:m>
                            <m:oMathPara xmlns:m="http://schemas.openxmlformats.org/officeDocument/2006/math">
                              <m:oMathParaPr>
                                <m:jc m:val="centerGroup"/>
                              </m:oMathParaPr>
                              <m:oMath xmlns:m="http://schemas.openxmlformats.org/officeDocument/2006/math">
                                <m:sSubSup>
                                  <m:sSubSupPr>
                                    <m:ctrlPr>
                                      <a:rPr lang="zh-TW" sz="2000" i="1" kern="100">
                                        <a:effectLst/>
                                        <a:latin typeface="Cambria Math" panose="02040503050406030204" pitchFamily="18" charset="0"/>
                                      </a:rPr>
                                    </m:ctrlPr>
                                  </m:sSubSupPr>
                                  <m:e>
                                    <m:r>
                                      <a:rPr lang="en-US" sz="2000" kern="100">
                                        <a:effectLst/>
                                        <a:latin typeface="Cambria Math" panose="02040503050406030204" pitchFamily="18" charset="0"/>
                                      </a:rPr>
                                      <m:t>𝐷</m:t>
                                    </m:r>
                                  </m:e>
                                  <m:sub>
                                    <m:r>
                                      <a:rPr lang="en-US" sz="2000" kern="100">
                                        <a:effectLst/>
                                        <a:latin typeface="Cambria Math" panose="02040503050406030204" pitchFamily="18" charset="0"/>
                                      </a:rPr>
                                      <m:t>0</m:t>
                                    </m:r>
                                  </m:sub>
                                  <m:sup>
                                    <m:r>
                                      <a:rPr lang="en-US" sz="2000" kern="100">
                                        <a:effectLst/>
                                        <a:latin typeface="Cambria Math" panose="02040503050406030204" pitchFamily="18" charset="0"/>
                                      </a:rPr>
                                      <m:t>∗</m:t>
                                    </m:r>
                                  </m:sup>
                                </m:sSubSup>
                                <m:sSup>
                                  <m:sSupPr>
                                    <m:ctrlPr>
                                      <a:rPr lang="zh-TW" sz="2000" i="1" kern="100">
                                        <a:effectLst/>
                                        <a:latin typeface="Cambria Math" panose="02040503050406030204" pitchFamily="18" charset="0"/>
                                      </a:rPr>
                                    </m:ctrlPr>
                                  </m:sSupPr>
                                  <m:e>
                                    <m:d>
                                      <m:dPr>
                                        <m:ctrlPr>
                                          <a:rPr lang="zh-TW" sz="2000" i="1" kern="100">
                                            <a:effectLst/>
                                            <a:latin typeface="Cambria Math" panose="02040503050406030204" pitchFamily="18" charset="0"/>
                                          </a:rPr>
                                        </m:ctrlPr>
                                      </m:dPr>
                                      <m:e>
                                        <m:r>
                                          <a:rPr lang="en-US" sz="2000" kern="100">
                                            <a:effectLst/>
                                            <a:latin typeface="Cambria Math" panose="02040503050406030204" pitchFamily="18" charset="0"/>
                                          </a:rPr>
                                          <m:t>2400</m:t>
                                        </m:r>
                                      </m:e>
                                    </m:d>
                                  </m:e>
                                  <m:sup>
                                    <m:r>
                                      <a:rPr lang="en-US" sz="2000" kern="100">
                                        <a:effectLst/>
                                        <a:latin typeface="Cambria Math" panose="02040503050406030204" pitchFamily="18" charset="0"/>
                                      </a:rPr>
                                      <m:t>0</m:t>
                                    </m:r>
                                  </m:sup>
                                </m:sSup>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267±40</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35801461"/>
                      </a:ext>
                    </a:extLst>
                  </a:tr>
                  <a:tr h="325960">
                    <a:tc rowSpan="7">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zh-TW" sz="2000" i="1" kern="1200">
                                        <a:effectLst/>
                                        <a:latin typeface="Cambria Math" panose="02040503050406030204" pitchFamily="18" charset="0"/>
                                      </a:rPr>
                                    </m:ctrlPr>
                                  </m:sSubPr>
                                  <m:e>
                                    <m:r>
                                      <a:rPr lang="en-US" sz="2000" kern="1200">
                                        <a:effectLst/>
                                        <a:latin typeface="Cambria Math" panose="02040503050406030204" pitchFamily="18" charset="0"/>
                                      </a:rPr>
                                      <m:t>𝐷</m:t>
                                    </m:r>
                                  </m:e>
                                  <m:sub>
                                    <m:r>
                                      <a:rPr lang="en-US" sz="2000" kern="1200">
                                        <a:effectLst/>
                                        <a:latin typeface="Cambria Math" panose="02040503050406030204" pitchFamily="18" charset="0"/>
                                      </a:rPr>
                                      <m:t>1</m:t>
                                    </m:r>
                                  </m:sub>
                                </m:sSub>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2420</m:t>
                                        </m:r>
                                      </m:e>
                                    </m:d>
                                  </m:e>
                                  <m:sup>
                                    <m:r>
                                      <a:rPr lang="en-US" sz="2000" kern="1200">
                                        <a:effectLst/>
                                        <a:latin typeface="Cambria Math" panose="02040503050406030204" pitchFamily="18" charset="0"/>
                                      </a:rPr>
                                      <m:t>0</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7">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31.7±2.5</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rowSpan="5">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2010</m:t>
                                        </m:r>
                                      </m:e>
                                    </m:d>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731889646"/>
                      </a:ext>
                    </a:extLst>
                  </a:tr>
                  <a:tr h="325960">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𝑛𝑜𝑡</m:t>
                                </m:r>
                                <m:r>
                                  <a:rPr lang="en-US" sz="2000" kern="1200">
                                    <a:effectLst/>
                                    <a:latin typeface="Cambria Math" panose="02040503050406030204" pitchFamily="18" charset="0"/>
                                  </a:rPr>
                                  <m:t> </m:t>
                                </m:r>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53494403"/>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0</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𝜌</m:t>
                                    </m:r>
                                  </m:e>
                                  <m:sup>
                                    <m:r>
                                      <a:rPr lang="en-US" altLang="zh-TW" sz="2000" b="0" i="1" kern="100" smtClean="0">
                                        <a:effectLst/>
                                        <a:latin typeface="Cambria Math" panose="02040503050406030204" pitchFamily="18" charset="0"/>
                                        <a:cs typeface="Times New Roman" panose="02020603050405020304" pitchFamily="18" charset="0"/>
                                      </a:rPr>
                                      <m:t>0</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289506189"/>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0</m:t>
                                    </m:r>
                                  </m:sup>
                                </m:sSup>
                                <m:sSub>
                                  <m:sSubPr>
                                    <m:ctrlPr>
                                      <a:rPr lang="en-US" altLang="zh-TW" sz="2000" i="1" kern="100" smtClean="0">
                                        <a:effectLst/>
                                        <a:latin typeface="Cambria Math" panose="02040503050406030204" pitchFamily="18" charset="0"/>
                                        <a:cs typeface="Times New Roman" panose="02020603050405020304" pitchFamily="18" charset="0"/>
                                      </a:rPr>
                                    </m:ctrlPr>
                                  </m:sSubPr>
                                  <m:e>
                                    <m:r>
                                      <a:rPr lang="en-US" altLang="zh-TW" sz="2000" b="0" i="1" kern="100" smtClean="0">
                                        <a:effectLst/>
                                        <a:latin typeface="Cambria Math" panose="02040503050406030204" pitchFamily="18" charset="0"/>
                                        <a:cs typeface="Times New Roman" panose="02020603050405020304" pitchFamily="18" charset="0"/>
                                      </a:rPr>
                                      <m:t>𝑓</m:t>
                                    </m:r>
                                  </m:e>
                                  <m:sub>
                                    <m:r>
                                      <a:rPr lang="en-US" altLang="zh-TW" sz="2000" i="1" kern="100" smtClean="0">
                                        <a:effectLst/>
                                        <a:latin typeface="Cambria Math" panose="02040503050406030204" pitchFamily="18" charset="0"/>
                                        <a:cs typeface="Times New Roman" panose="02020603050405020304" pitchFamily="18" charset="0"/>
                                      </a:rPr>
                                      <m:t>0</m:t>
                                    </m:r>
                                  </m:sub>
                                </m:sSub>
                                <m:d>
                                  <m:dPr>
                                    <m:ctrlPr>
                                      <a:rPr lang="en-US" altLang="zh-TW" sz="2000" i="1" kern="100" smtClean="0">
                                        <a:effectLst/>
                                        <a:latin typeface="Cambria Math" panose="02040503050406030204" pitchFamily="18" charset="0"/>
                                        <a:cs typeface="Times New Roman" panose="02020603050405020304" pitchFamily="18" charset="0"/>
                                      </a:rPr>
                                    </m:ctrlPr>
                                  </m:dPr>
                                  <m:e>
                                    <m:r>
                                      <a:rPr lang="en-US" altLang="zh-TW" sz="2000" i="1" kern="100" smtClean="0">
                                        <a:effectLst/>
                                        <a:latin typeface="Cambria Math" panose="02040503050406030204" pitchFamily="18" charset="0"/>
                                        <a:cs typeface="Times New Roman" panose="02020603050405020304" pitchFamily="18" charset="0"/>
                                      </a:rPr>
                                      <m:t>500</m:t>
                                    </m:r>
                                  </m:e>
                                </m:d>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35689864"/>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Sup>
                                  <m:sSubSupPr>
                                    <m:ctrlPr>
                                      <a:rPr lang="en-US" altLang="zh-TW" sz="2000" i="1" kern="100" smtClean="0">
                                        <a:effectLst/>
                                        <a:latin typeface="Cambria Math" panose="02040503050406030204" pitchFamily="18" charset="0"/>
                                        <a:cs typeface="Times New Roman" panose="02020603050405020304" pitchFamily="18" charset="0"/>
                                      </a:rPr>
                                    </m:ctrlPr>
                                  </m:sSubSupPr>
                                  <m:e>
                                    <m:r>
                                      <a:rPr lang="en-US" altLang="zh-TW" sz="2000" b="0" i="1" kern="100" smtClean="0">
                                        <a:effectLst/>
                                        <a:latin typeface="Cambria Math" panose="02040503050406030204" pitchFamily="18" charset="0"/>
                                        <a:cs typeface="Times New Roman" panose="02020603050405020304" pitchFamily="18" charset="0"/>
                                      </a:rPr>
                                      <m:t>𝐷</m:t>
                                    </m:r>
                                  </m:e>
                                  <m:sub>
                                    <m:r>
                                      <a:rPr lang="en-US" altLang="zh-TW" sz="2000" b="0" i="1" kern="100" smtClean="0">
                                        <a:effectLst/>
                                        <a:latin typeface="Cambria Math" panose="02040503050406030204" pitchFamily="18" charset="0"/>
                                        <a:cs typeface="Times New Roman" panose="02020603050405020304" pitchFamily="18" charset="0"/>
                                      </a:rPr>
                                      <m:t>0</m:t>
                                    </m:r>
                                  </m:sub>
                                  <m:sup>
                                    <m:r>
                                      <a:rPr lang="en-US" altLang="zh-TW" sz="2000" b="0" i="1" kern="100" smtClean="0">
                                        <a:effectLst/>
                                        <a:latin typeface="Cambria Math" panose="02040503050406030204" pitchFamily="18" charset="0"/>
                                        <a:cs typeface="Times New Roman" panose="02020603050405020304" pitchFamily="18" charset="0"/>
                                      </a:rPr>
                                      <m:t>∗</m:t>
                                    </m:r>
                                  </m:sup>
                                </m:sSubSup>
                                <m:sSup>
                                  <m:sSupPr>
                                    <m:ctrlPr>
                                      <a:rPr lang="en-US" altLang="zh-TW" sz="2000" i="1" kern="100" smtClean="0">
                                        <a:effectLst/>
                                        <a:latin typeface="Cambria Math" panose="02040503050406030204" pitchFamily="18" charset="0"/>
                                        <a:cs typeface="Times New Roman" panose="02020603050405020304" pitchFamily="18" charset="0"/>
                                      </a:rPr>
                                    </m:ctrlPr>
                                  </m:sSupPr>
                                  <m:e>
                                    <m:d>
                                      <m:dPr>
                                        <m:ctrlPr>
                                          <a:rPr lang="en-US" altLang="zh-TW" sz="2000" i="1" kern="100" smtClean="0">
                                            <a:effectLst/>
                                            <a:latin typeface="Cambria Math" panose="02040503050406030204" pitchFamily="18" charset="0"/>
                                            <a:cs typeface="Times New Roman" panose="02020603050405020304" pitchFamily="18" charset="0"/>
                                          </a:rPr>
                                        </m:ctrlPr>
                                      </m:dPr>
                                      <m:e>
                                        <m:r>
                                          <a:rPr lang="en-US" altLang="zh-TW" sz="2000" b="0" i="1" kern="100" smtClean="0">
                                            <a:effectLst/>
                                            <a:latin typeface="Cambria Math" panose="02040503050406030204" pitchFamily="18" charset="0"/>
                                            <a:cs typeface="Times New Roman" panose="02020603050405020304" pitchFamily="18" charset="0"/>
                                          </a:rPr>
                                          <m:t>2400</m:t>
                                        </m:r>
                                      </m:e>
                                    </m:d>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40697948"/>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𝑡h𝑟𝑒𝑒</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i="1" kern="100" smtClean="0">
                                        <a:effectLst/>
                                        <a:latin typeface="Cambria Math" panose="02040503050406030204" pitchFamily="18" charset="0"/>
                                        <a:cs typeface="Times New Roman" panose="02020603050405020304" pitchFamily="18" charset="0"/>
                                      </a:rPr>
                                      <m:t>0</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kern="1200" smtClean="0">
                                    <a:effectLst/>
                                    <a:latin typeface="Cambria Math" panose="02040503050406030204" pitchFamily="18" charset="0"/>
                                  </a:rPr>
                                  <m:t>𝑠𝑒𝑒𝑛</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324028600"/>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∗0</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kern="1200" smtClean="0">
                                    <a:effectLst/>
                                    <a:latin typeface="Cambria Math" panose="02040503050406030204" pitchFamily="18" charset="0"/>
                                  </a:rPr>
                                  <m:t>𝑛𝑜𝑡</m:t>
                                </m:r>
                                <m:r>
                                  <a:rPr lang="en-US" altLang="zh-TW" sz="2000" kern="1200" smtClean="0">
                                    <a:effectLst/>
                                    <a:latin typeface="Cambria Math" panose="02040503050406030204" pitchFamily="18" charset="0"/>
                                  </a:rPr>
                                  <m:t> </m:t>
                                </m:r>
                                <m:r>
                                  <a:rPr lang="en-US" altLang="zh-TW" sz="2000" kern="1200" smtClean="0">
                                    <a:effectLst/>
                                    <a:latin typeface="Cambria Math" panose="02040503050406030204" pitchFamily="18" charset="0"/>
                                  </a:rPr>
                                  <m:t>𝑠𝑒𝑒𝑛</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808618354"/>
                      </a:ext>
                    </a:extLst>
                  </a:tr>
                  <a:tr h="333294">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zh-TW" sz="2000" i="1" kern="1200">
                                        <a:effectLst/>
                                        <a:latin typeface="Cambria Math" panose="02040503050406030204" pitchFamily="18" charset="0"/>
                                      </a:rPr>
                                    </m:ctrlPr>
                                  </m:sSubPr>
                                  <m:e>
                                    <m:r>
                                      <a:rPr lang="en-US" sz="2000" kern="1200">
                                        <a:effectLst/>
                                        <a:latin typeface="Cambria Math" panose="02040503050406030204" pitchFamily="18" charset="0"/>
                                      </a:rPr>
                                      <m:t>𝐷</m:t>
                                    </m:r>
                                  </m:e>
                                  <m:sub>
                                    <m:r>
                                      <a:rPr lang="en-US" sz="2000" kern="1200">
                                        <a:effectLst/>
                                        <a:latin typeface="Cambria Math" panose="02040503050406030204" pitchFamily="18" charset="0"/>
                                      </a:rPr>
                                      <m:t>1</m:t>
                                    </m:r>
                                  </m:sub>
                                </m:sSub>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2430</m:t>
                                        </m:r>
                                      </m:e>
                                    </m:d>
                                  </m:e>
                                  <m:sup>
                                    <m:r>
                                      <a:rPr lang="en-US" sz="2000" kern="1200">
                                        <a:effectLst/>
                                        <a:latin typeface="Cambria Math" panose="02040503050406030204" pitchFamily="18" charset="0"/>
                                      </a:rPr>
                                      <m:t>0</m:t>
                                    </m:r>
                                  </m:sup>
                                </m:sSup>
                              </m:oMath>
                            </m:oMathPara>
                          </a14:m>
                          <a:endParaRPr lang="zh-TW"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384±74</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2010</m:t>
                                        </m:r>
                                      </m:e>
                                    </m:d>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714373704"/>
                      </a:ext>
                    </a:extLst>
                  </a:tr>
                  <a:tr h="325960">
                    <a:tc rowSpan="4">
                      <a:txBody>
                        <a:bodyPr/>
                        <a:lstStyle/>
                        <a:p>
                          <a:pPr>
                            <a:spcAft>
                              <a:spcPts val="0"/>
                            </a:spcAft>
                          </a:pPr>
                          <a14:m>
                            <m:oMathPara xmlns:m="http://schemas.openxmlformats.org/officeDocument/2006/math">
                              <m:oMathParaPr>
                                <m:jc m:val="centerGroup"/>
                              </m:oMathParaPr>
                              <m:oMath xmlns:m="http://schemas.openxmlformats.org/officeDocument/2006/math">
                                <m:sSubSup>
                                  <m:sSubSupPr>
                                    <m:ctrlPr>
                                      <a:rPr lang="zh-TW" sz="2000" i="1" kern="1200">
                                        <a:effectLst/>
                                        <a:latin typeface="Cambria Math" panose="02040503050406030204" pitchFamily="18" charset="0"/>
                                      </a:rPr>
                                    </m:ctrlPr>
                                  </m:sSubSupPr>
                                  <m:e>
                                    <m:r>
                                      <a:rPr lang="en-US" sz="2000" kern="1200">
                                        <a:effectLst/>
                                        <a:latin typeface="Cambria Math" panose="02040503050406030204" pitchFamily="18" charset="0"/>
                                      </a:rPr>
                                      <m:t>𝐷</m:t>
                                    </m:r>
                                  </m:e>
                                  <m:sub>
                                    <m:r>
                                      <a:rPr lang="en-US" sz="2000" kern="1200">
                                        <a:effectLst/>
                                        <a:latin typeface="Cambria Math" panose="02040503050406030204" pitchFamily="18" charset="0"/>
                                      </a:rPr>
                                      <m:t>2</m:t>
                                    </m:r>
                                  </m:sub>
                                  <m:sup>
                                    <m:r>
                                      <a:rPr lang="en-US" sz="2000" kern="1200">
                                        <a:effectLst/>
                                        <a:latin typeface="Cambria Math" panose="02040503050406030204" pitchFamily="18" charset="0"/>
                                      </a:rPr>
                                      <m:t>∗</m:t>
                                    </m:r>
                                  </m:sup>
                                </m:sSubSup>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2460</m:t>
                                        </m:r>
                                      </m:e>
                                    </m:d>
                                  </m:e>
                                  <m:sup>
                                    <m:r>
                                      <a:rPr lang="en-US" sz="2000" kern="1200">
                                        <a:effectLst/>
                                        <a:latin typeface="Cambria Math" panose="02040503050406030204" pitchFamily="18" charset="0"/>
                                      </a:rPr>
                                      <m:t>0</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4">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47.5±1.1</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rowSpan="2">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200">
                                    <a:effectLst/>
                                    <a:latin typeface="Cambria Math" panose="02040503050406030204" pitchFamily="18" charset="0"/>
                                  </a:rPr>
                                  <m:t>𝑠𝑒𝑒𝑛</m:t>
                                </m:r>
                              </m:oMath>
                            </m:oMathPara>
                          </a14:m>
                          <a:endParaRPr lang="zh-TW" sz="2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972092626"/>
                      </a:ext>
                    </a:extLst>
                  </a:tr>
                  <a:tr h="325960">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d>
                                      <m:dPr>
                                        <m:ctrlPr>
                                          <a:rPr lang="zh-TW" sz="2000" i="1" kern="1200">
                                            <a:effectLst/>
                                            <a:latin typeface="Cambria Math" panose="02040503050406030204" pitchFamily="18" charset="0"/>
                                          </a:rPr>
                                        </m:ctrlPr>
                                      </m:dPr>
                                      <m:e>
                                        <m:r>
                                          <a:rPr lang="en-US" sz="2000" kern="1200">
                                            <a:effectLst/>
                                            <a:latin typeface="Cambria Math" panose="02040503050406030204" pitchFamily="18" charset="0"/>
                                          </a:rPr>
                                          <m:t>2010</m:t>
                                        </m:r>
                                      </m:e>
                                    </m:d>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41096170"/>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𝑡h𝑟𝑒𝑒</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0</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kern="1200" smtClean="0">
                                    <a:effectLst/>
                                    <a:latin typeface="Cambria Math" panose="02040503050406030204" pitchFamily="18" charset="0"/>
                                  </a:rPr>
                                  <m:t>𝑛𝑜𝑡</m:t>
                                </m:r>
                                <m:r>
                                  <a:rPr lang="en-US" altLang="zh-TW" sz="2000" kern="1200" smtClean="0">
                                    <a:effectLst/>
                                    <a:latin typeface="Cambria Math" panose="02040503050406030204" pitchFamily="18" charset="0"/>
                                  </a:rPr>
                                  <m:t> </m:t>
                                </m:r>
                                <m:r>
                                  <a:rPr lang="en-US" altLang="zh-TW" sz="2000" kern="1200" smtClean="0">
                                    <a:effectLst/>
                                    <a:latin typeface="Cambria Math" panose="02040503050406030204" pitchFamily="18" charset="0"/>
                                  </a:rPr>
                                  <m:t>𝑠𝑒𝑒𝑛</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6497525"/>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𝐷</m:t>
                                    </m:r>
                                  </m:e>
                                  <m:sup>
                                    <m:r>
                                      <a:rPr lang="en-US" altLang="zh-TW" sz="2000" b="0" i="1" kern="100" smtClean="0">
                                        <a:effectLst/>
                                        <a:latin typeface="Cambria Math" panose="02040503050406030204" pitchFamily="18" charset="0"/>
                                        <a:cs typeface="Times New Roman" panose="02020603050405020304" pitchFamily="18" charset="0"/>
                                      </a:rPr>
                                      <m:t>∗0</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sSup>
                                  <m:sSupPr>
                                    <m:ctrlPr>
                                      <a:rPr lang="en-US" altLang="zh-TW" sz="2000" i="1" kern="100" smtClean="0">
                                        <a:effectLst/>
                                        <a:latin typeface="Cambria Math" panose="02040503050406030204" pitchFamily="18" charset="0"/>
                                        <a:cs typeface="Times New Roman" panose="02020603050405020304" pitchFamily="18" charset="0"/>
                                      </a:rPr>
                                    </m:ctrlPr>
                                  </m:sSupPr>
                                  <m:e>
                                    <m:r>
                                      <a:rPr lang="en-US" altLang="zh-TW" sz="2000" b="0" i="1" kern="100" smtClean="0">
                                        <a:effectLst/>
                                        <a:latin typeface="Cambria Math" panose="02040503050406030204" pitchFamily="18" charset="0"/>
                                        <a:cs typeface="Times New Roman" panose="02020603050405020304" pitchFamily="18" charset="0"/>
                                      </a:rPr>
                                      <m:t>𝜋</m:t>
                                    </m:r>
                                  </m:e>
                                  <m:sup>
                                    <m:r>
                                      <a:rPr lang="en-US" altLang="zh-TW" sz="2000" b="0" i="1" kern="100" smtClean="0">
                                        <a:effectLst/>
                                        <a:latin typeface="Cambria Math" panose="02040503050406030204" pitchFamily="18" charset="0"/>
                                        <a:cs typeface="Times New Roman" panose="020206030504050203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2000" kern="1200" smtClean="0">
                                    <a:effectLst/>
                                    <a:latin typeface="Cambria Math" panose="02040503050406030204" pitchFamily="18" charset="0"/>
                                  </a:rPr>
                                  <m:t>𝑛𝑜𝑡</m:t>
                                </m:r>
                                <m:r>
                                  <a:rPr lang="en-US" altLang="zh-TW" sz="2000" kern="1200" smtClean="0">
                                    <a:effectLst/>
                                    <a:latin typeface="Cambria Math" panose="02040503050406030204" pitchFamily="18" charset="0"/>
                                  </a:rPr>
                                  <m:t> </m:t>
                                </m:r>
                                <m:r>
                                  <a:rPr lang="en-US" altLang="zh-TW" sz="2000" kern="1200" smtClean="0">
                                    <a:effectLst/>
                                    <a:latin typeface="Cambria Math" panose="02040503050406030204" pitchFamily="18" charset="0"/>
                                  </a:rPr>
                                  <m:t>𝑠𝑒𝑒𝑛</m:t>
                                </m:r>
                              </m:oMath>
                            </m:oMathPara>
                          </a14:m>
                          <a:endParaRPr lang="zh-TW" alt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113620654"/>
                      </a:ext>
                    </a:extLst>
                  </a:tr>
                  <a:tr h="333294">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𝐷</m:t>
                                </m:r>
                                <m:sSup>
                                  <m:sSupPr>
                                    <m:ctrlPr>
                                      <a:rPr lang="zh-TW" sz="2000" i="1" kern="100">
                                        <a:effectLst/>
                                        <a:latin typeface="Cambria Math" panose="02040503050406030204" pitchFamily="18" charset="0"/>
                                      </a:rPr>
                                    </m:ctrlPr>
                                  </m:sSupPr>
                                  <m:e>
                                    <m:d>
                                      <m:dPr>
                                        <m:ctrlPr>
                                          <a:rPr lang="zh-TW" sz="2000" i="1" kern="100">
                                            <a:effectLst/>
                                            <a:latin typeface="Cambria Math" panose="02040503050406030204" pitchFamily="18" charset="0"/>
                                          </a:rPr>
                                        </m:ctrlPr>
                                      </m:dPr>
                                      <m:e>
                                        <m:r>
                                          <a:rPr lang="en-US" sz="2000" kern="100">
                                            <a:effectLst/>
                                            <a:latin typeface="Cambria Math" panose="02040503050406030204" pitchFamily="18" charset="0"/>
                                          </a:rPr>
                                          <m:t>2740</m:t>
                                        </m:r>
                                      </m:e>
                                    </m:d>
                                  </m:e>
                                  <m:sup>
                                    <m:r>
                                      <a:rPr lang="en-US" sz="2000" kern="100">
                                        <a:effectLst/>
                                        <a:latin typeface="Cambria Math" panose="02040503050406030204" pitchFamily="18" charset="0"/>
                                      </a:rPr>
                                      <m:t>0</m:t>
                                    </m:r>
                                  </m:sup>
                                </m:sSup>
                              </m:oMath>
                            </m:oMathPara>
                          </a14:m>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73.2±13.4</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solidFill>
                          <a:schemeClr val="accent6">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56249382"/>
                      </a:ext>
                    </a:extLst>
                  </a:tr>
                  <a:tr h="333294">
                    <a:tc rowSpan="2">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Sup>
                                  <m:sSubSupPr>
                                    <m:ctrlPr>
                                      <a:rPr lang="en-US" altLang="zh-TW" sz="2000" i="1" kern="100" smtClean="0">
                                        <a:effectLst/>
                                        <a:latin typeface="Cambria Math" panose="02040503050406030204" pitchFamily="18" charset="0"/>
                                        <a:ea typeface="標楷體" panose="03000509000000000000" pitchFamily="65" charset="-120"/>
                                        <a:cs typeface="Times New Roman" panose="02020603050405020304" pitchFamily="18" charset="0"/>
                                      </a:rPr>
                                    </m:ctrlPr>
                                  </m:sSubSupPr>
                                  <m:e>
                                    <m:r>
                                      <a:rPr lang="en-US" altLang="zh-TW" sz="2000" b="1" i="1" kern="100" smtClean="0">
                                        <a:effectLst/>
                                        <a:latin typeface="Cambria Math" panose="02040503050406030204" pitchFamily="18" charset="0"/>
                                        <a:ea typeface="標楷體" panose="03000509000000000000" pitchFamily="65" charset="-120"/>
                                        <a:cs typeface="Times New Roman" panose="02020603050405020304" pitchFamily="18" charset="0"/>
                                      </a:rPr>
                                      <m:t>𝑫</m:t>
                                    </m:r>
                                  </m:e>
                                  <m:sub>
                                    <m:r>
                                      <a:rPr lang="en-US" altLang="zh-TW" sz="2000" b="1" i="1" kern="100" smtClean="0">
                                        <a:effectLst/>
                                        <a:latin typeface="Cambria Math" panose="02040503050406030204" pitchFamily="18" charset="0"/>
                                        <a:ea typeface="標楷體" panose="03000509000000000000" pitchFamily="65" charset="-120"/>
                                        <a:cs typeface="Times New Roman" panose="02020603050405020304" pitchFamily="18" charset="0"/>
                                      </a:rPr>
                                      <m:t>𝟑</m:t>
                                    </m:r>
                                  </m:sub>
                                  <m:sup>
                                    <m:r>
                                      <a:rPr lang="en-US" altLang="zh-TW" sz="2000" b="1" i="1" kern="100" smtClean="0">
                                        <a:effectLst/>
                                        <a:latin typeface="Cambria Math" panose="02040503050406030204" pitchFamily="18" charset="0"/>
                                        <a:ea typeface="標楷體" panose="03000509000000000000" pitchFamily="65" charset="-120"/>
                                        <a:cs typeface="Times New Roman" panose="02020603050405020304" pitchFamily="18" charset="0"/>
                                      </a:rPr>
                                      <m:t>∗</m:t>
                                    </m:r>
                                  </m:sup>
                                </m:sSubSup>
                                <m:d>
                                  <m:dPr>
                                    <m:ctrlPr>
                                      <a:rPr lang="en-US" altLang="zh-TW" sz="2000" i="1" kern="100" smtClean="0">
                                        <a:effectLst/>
                                        <a:latin typeface="Cambria Math" panose="02040503050406030204" pitchFamily="18" charset="0"/>
                                        <a:ea typeface="標楷體" panose="03000509000000000000" pitchFamily="65" charset="-120"/>
                                        <a:cs typeface="Times New Roman" panose="02020603050405020304" pitchFamily="18" charset="0"/>
                                      </a:rPr>
                                    </m:ctrlPr>
                                  </m:dPr>
                                  <m:e>
                                    <m:r>
                                      <a:rPr lang="en-US" altLang="zh-TW" sz="2000" b="1" i="1" kern="100" smtClean="0">
                                        <a:effectLst/>
                                        <a:latin typeface="Cambria Math" panose="02040503050406030204" pitchFamily="18" charset="0"/>
                                        <a:ea typeface="標楷體" panose="03000509000000000000" pitchFamily="65" charset="-120"/>
                                        <a:cs typeface="Times New Roman" panose="02020603050405020304" pitchFamily="18" charset="0"/>
                                      </a:rPr>
                                      <m:t>𝟐𝟕𝟓𝟎</m:t>
                                    </m:r>
                                  </m:e>
                                </m:d>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rowSpan="2">
                      <a:txBody>
                        <a:bodyPr/>
                        <a:lstStyle/>
                        <a:p>
                          <a:pPr>
                            <a:lnSpc>
                              <a:spcPct val="200000"/>
                            </a:lnSpc>
                            <a:spcAft>
                              <a:spcPts val="0"/>
                            </a:spcAft>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66±5</m:t>
                                </m:r>
                              </m:oMath>
                            </m:oMathPara>
                          </a14:m>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a:spcAft>
                              <a:spcPts val="0"/>
                            </a:spcAft>
                          </a:pPr>
                          <a14:m>
                            <m:oMathPara xmlns:m="http://schemas.openxmlformats.org/officeDocument/2006/math">
                              <m:oMathParaPr>
                                <m:jc m:val="centerGroup"/>
                              </m:oMathParaPr>
                              <m:oMath xmlns:m="http://schemas.openxmlformats.org/officeDocument/2006/math">
                                <m:r>
                                  <a:rPr lang="en-US" altLang="zh-TW" sz="2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𝑡𝑤𝑜</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smtClean="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0</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b="0" i="0" kern="1200" smtClean="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880994101"/>
                      </a:ext>
                    </a:extLst>
                  </a:tr>
                  <a:tr h="325960">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𝐷</m:t>
                                    </m:r>
                                  </m:e>
                                  <m:sup>
                                    <m:r>
                                      <a:rPr lang="en-US" sz="2000" kern="1200">
                                        <a:effectLst/>
                                        <a:latin typeface="Cambria Math" panose="02040503050406030204" pitchFamily="18" charset="0"/>
                                      </a:rPr>
                                      <m:t>∗+</m:t>
                                    </m:r>
                                  </m:sup>
                                </m:sSup>
                                <m:sSup>
                                  <m:sSupPr>
                                    <m:ctrlPr>
                                      <a:rPr lang="zh-TW" sz="2000" i="1" kern="1200">
                                        <a:effectLst/>
                                        <a:latin typeface="Cambria Math" panose="02040503050406030204" pitchFamily="18" charset="0"/>
                                      </a:rPr>
                                    </m:ctrlPr>
                                  </m:sSupPr>
                                  <m:e>
                                    <m:r>
                                      <a:rPr lang="en-US" sz="2000" kern="1200">
                                        <a:effectLst/>
                                        <a:latin typeface="Cambria Math" panose="02040503050406030204" pitchFamily="18" charset="0"/>
                                      </a:rPr>
                                      <m:t>𝜋</m:t>
                                    </m:r>
                                  </m:e>
                                  <m:sup>
                                    <m:r>
                                      <a:rPr lang="en-US" sz="2000" kern="1200">
                                        <a:effectLst/>
                                        <a:latin typeface="Cambria Math" panose="02040503050406030204" pitchFamily="18" charset="0"/>
                                      </a:rPr>
                                      <m:t>−</m:t>
                                    </m:r>
                                  </m:sup>
                                </m:sSup>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14:m>
                            <m:oMathPara xmlns:m="http://schemas.openxmlformats.org/officeDocument/2006/math">
                              <m:oMathParaPr>
                                <m:jc m:val="centerGroup"/>
                              </m:oMathParaPr>
                              <m:oMath xmlns:m="http://schemas.openxmlformats.org/officeDocument/2006/math">
                                <m:r>
                                  <a:rPr lang="en-US" sz="2000" kern="100">
                                    <a:effectLst/>
                                    <a:latin typeface="Cambria Math" panose="02040503050406030204" pitchFamily="18" charset="0"/>
                                  </a:rPr>
                                  <m:t>𝑠𝑒𝑒𝑛</m:t>
                                </m:r>
                              </m:oMath>
                            </m:oMathPara>
                          </a14:m>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236883008"/>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3443585822"/>
                  </p:ext>
                </p:extLst>
              </p:nvPr>
            </p:nvGraphicFramePr>
            <p:xfrm>
              <a:off x="1803242" y="640684"/>
              <a:ext cx="8795066" cy="5576632"/>
            </p:xfrm>
            <a:graphic>
              <a:graphicData uri="http://schemas.openxmlformats.org/drawingml/2006/table">
                <a:tbl>
                  <a:tblPr firstRow="1" firstCol="1" bandRow="1">
                    <a:tableStyleId>{5C22544A-7EE6-4342-B048-85BDC9FD1C3A}</a:tableStyleId>
                  </a:tblPr>
                  <a:tblGrid>
                    <a:gridCol w="1759183">
                      <a:extLst>
                        <a:ext uri="{9D8B030D-6E8A-4147-A177-3AD203B41FA5}">
                          <a16:colId xmlns:a16="http://schemas.microsoft.com/office/drawing/2014/main" val="4274095201"/>
                        </a:ext>
                      </a:extLst>
                    </a:gridCol>
                    <a:gridCol w="1759183">
                      <a:extLst>
                        <a:ext uri="{9D8B030D-6E8A-4147-A177-3AD203B41FA5}">
                          <a16:colId xmlns:a16="http://schemas.microsoft.com/office/drawing/2014/main" val="2017098011"/>
                        </a:ext>
                      </a:extLst>
                    </a:gridCol>
                    <a:gridCol w="1193493">
                      <a:extLst>
                        <a:ext uri="{9D8B030D-6E8A-4147-A177-3AD203B41FA5}">
                          <a16:colId xmlns:a16="http://schemas.microsoft.com/office/drawing/2014/main" val="1694768739"/>
                        </a:ext>
                      </a:extLst>
                    </a:gridCol>
                    <a:gridCol w="2324873">
                      <a:extLst>
                        <a:ext uri="{9D8B030D-6E8A-4147-A177-3AD203B41FA5}">
                          <a16:colId xmlns:a16="http://schemas.microsoft.com/office/drawing/2014/main" val="1954507155"/>
                        </a:ext>
                      </a:extLst>
                    </a:gridCol>
                    <a:gridCol w="1758334">
                      <a:extLst>
                        <a:ext uri="{9D8B030D-6E8A-4147-A177-3AD203B41FA5}">
                          <a16:colId xmlns:a16="http://schemas.microsoft.com/office/drawing/2014/main" val="3619162415"/>
                        </a:ext>
                      </a:extLst>
                    </a:gridCol>
                  </a:tblGrid>
                  <a:tr h="325960">
                    <a:tc>
                      <a:txBody>
                        <a:bodyPr/>
                        <a:lstStyle/>
                        <a:p>
                          <a:pPr algn="ctr">
                            <a:spcAft>
                              <a:spcPts val="0"/>
                            </a:spcAft>
                          </a:pPr>
                          <a:r>
                            <a:rPr lang="en-US" sz="2000" kern="100" dirty="0">
                              <a:effectLst/>
                            </a:rPr>
                            <a:t>Particle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Width(MeV)</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type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Mode</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Fraction</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85771186"/>
                      </a:ext>
                    </a:extLst>
                  </a:tr>
                  <a:tr h="339270">
                    <a:tc>
                      <a:txBody>
                        <a:bodyPr/>
                        <a:lstStyle/>
                        <a:p>
                          <a:endParaRPr lang="zh-TW"/>
                        </a:p>
                      </a:txBody>
                      <a:tcPr marL="68580" marR="68580" marT="0" marB="0">
                        <a:blipFill>
                          <a:blip r:embed="rId2"/>
                          <a:stretch>
                            <a:fillRect l="-346" t="-117857" r="-401038" b="-1442857"/>
                          </a:stretch>
                        </a:blipFill>
                      </a:tcPr>
                    </a:tc>
                    <a:tc>
                      <a:txBody>
                        <a:bodyPr/>
                        <a:lstStyle/>
                        <a:p>
                          <a:endParaRPr lang="zh-TW"/>
                        </a:p>
                      </a:txBody>
                      <a:tcPr marL="68580" marR="68580" marT="0" marB="0">
                        <a:blipFill>
                          <a:blip r:embed="rId2"/>
                          <a:stretch>
                            <a:fillRect l="-100346" t="-117857" r="-301038" b="-1442857"/>
                          </a:stretch>
                        </a:blipFill>
                      </a:tcPr>
                    </a:tc>
                    <a:tc>
                      <a:txBody>
                        <a:bodyPr/>
                        <a:lstStyle/>
                        <a:p>
                          <a:endParaRPr lang="zh-TW"/>
                        </a:p>
                      </a:txBody>
                      <a:tcPr marL="68580" marR="68580" marT="0" marB="0">
                        <a:blipFill>
                          <a:blip r:embed="rId2"/>
                          <a:stretch>
                            <a:fillRect l="-295408" t="-117857" r="-343878" b="-1442857"/>
                          </a:stretch>
                        </a:blipFill>
                      </a:tcPr>
                    </a:tc>
                    <a:tc>
                      <a:txBody>
                        <a:bodyPr/>
                        <a:lstStyle/>
                        <a:p>
                          <a:endParaRPr lang="zh-TW"/>
                        </a:p>
                      </a:txBody>
                      <a:tcPr marL="68580" marR="68580" marT="0" marB="0">
                        <a:blipFill>
                          <a:blip r:embed="rId2"/>
                          <a:stretch>
                            <a:fillRect l="-203412" t="-117857" r="-76903" b="-1442857"/>
                          </a:stretch>
                        </a:blipFill>
                      </a:tcPr>
                    </a:tc>
                    <a:tc>
                      <a:txBody>
                        <a:bodyPr/>
                        <a:lstStyle/>
                        <a:p>
                          <a:endParaRPr lang="zh-TW"/>
                        </a:p>
                      </a:txBody>
                      <a:tcPr marL="68580" marR="68580" marT="0" marB="0">
                        <a:blipFill>
                          <a:blip r:embed="rId2"/>
                          <a:stretch>
                            <a:fillRect l="-400000" t="-117857" r="-1384" b="-1442857"/>
                          </a:stretch>
                        </a:blipFill>
                      </a:tcPr>
                    </a:tc>
                    <a:extLst>
                      <a:ext uri="{0D108BD9-81ED-4DB2-BD59-A6C34878D82A}">
                        <a16:rowId xmlns:a16="http://schemas.microsoft.com/office/drawing/2014/main" val="1735801461"/>
                      </a:ext>
                    </a:extLst>
                  </a:tr>
                  <a:tr h="325960">
                    <a:tc rowSpan="7">
                      <a:txBody>
                        <a:bodyPr/>
                        <a:lstStyle/>
                        <a:p>
                          <a:endParaRPr lang="zh-TW"/>
                        </a:p>
                      </a:txBody>
                      <a:tcPr marL="68580" marR="68580" marT="0" marB="0" anchor="ctr">
                        <a:blipFill>
                          <a:blip r:embed="rId2"/>
                          <a:stretch>
                            <a:fillRect l="-346" t="-32533" r="-401038" b="-115467"/>
                          </a:stretch>
                        </a:blipFill>
                      </a:tcPr>
                    </a:tc>
                    <a:tc rowSpan="7">
                      <a:txBody>
                        <a:bodyPr/>
                        <a:lstStyle/>
                        <a:p>
                          <a:endParaRPr lang="zh-TW"/>
                        </a:p>
                      </a:txBody>
                      <a:tcPr marL="68580" marR="68580" marT="0" marB="0" anchor="ctr">
                        <a:blipFill>
                          <a:blip r:embed="rId2"/>
                          <a:stretch>
                            <a:fillRect l="-100346" t="-32533" r="-301038" b="-115467"/>
                          </a:stretch>
                        </a:blipFill>
                      </a:tcPr>
                    </a:tc>
                    <a:tc rowSpan="5">
                      <a:txBody>
                        <a:bodyPr/>
                        <a:lstStyle/>
                        <a:p>
                          <a:endParaRPr lang="zh-TW"/>
                        </a:p>
                      </a:txBody>
                      <a:tcPr marL="68580" marR="68580" marT="0" marB="0" anchor="ctr">
                        <a:blipFill>
                          <a:blip r:embed="rId2"/>
                          <a:stretch>
                            <a:fillRect l="-295408" t="-45522" r="-343878" b="-201493"/>
                          </a:stretch>
                        </a:blipFill>
                      </a:tcPr>
                    </a:tc>
                    <a:tc>
                      <a:txBody>
                        <a:bodyPr/>
                        <a:lstStyle/>
                        <a:p>
                          <a:endParaRPr lang="zh-TW"/>
                        </a:p>
                      </a:txBody>
                      <a:tcPr marL="68580" marR="68580" marT="0" marB="0">
                        <a:blipFill>
                          <a:blip r:embed="rId2"/>
                          <a:stretch>
                            <a:fillRect l="-203412" t="-225926" r="-76903" b="-1396296"/>
                          </a:stretch>
                        </a:blipFill>
                      </a:tcPr>
                    </a:tc>
                    <a:tc>
                      <a:txBody>
                        <a:bodyPr/>
                        <a:lstStyle/>
                        <a:p>
                          <a:endParaRPr lang="zh-TW"/>
                        </a:p>
                      </a:txBody>
                      <a:tcPr marL="68580" marR="68580" marT="0" marB="0">
                        <a:blipFill>
                          <a:blip r:embed="rId2"/>
                          <a:stretch>
                            <a:fillRect l="-400000" t="-225926" r="-1384" b="-1396296"/>
                          </a:stretch>
                        </a:blipFill>
                      </a:tcPr>
                    </a:tc>
                    <a:extLst>
                      <a:ext uri="{0D108BD9-81ED-4DB2-BD59-A6C34878D82A}">
                        <a16:rowId xmlns:a16="http://schemas.microsoft.com/office/drawing/2014/main" val="1731889646"/>
                      </a:ext>
                    </a:extLst>
                  </a:tr>
                  <a:tr h="325960">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332075" r="-76903" b="-1322642"/>
                          </a:stretch>
                        </a:blipFill>
                      </a:tcPr>
                    </a:tc>
                    <a:tc>
                      <a:txBody>
                        <a:bodyPr/>
                        <a:lstStyle/>
                        <a:p>
                          <a:endParaRPr lang="zh-TW"/>
                        </a:p>
                      </a:txBody>
                      <a:tcPr marL="68580" marR="68580" marT="0" marB="0">
                        <a:blipFill>
                          <a:blip r:embed="rId2"/>
                          <a:stretch>
                            <a:fillRect l="-400000" t="-332075" r="-1384" b="-1322642"/>
                          </a:stretch>
                        </a:blipFill>
                      </a:tcPr>
                    </a:tc>
                    <a:extLst>
                      <a:ext uri="{0D108BD9-81ED-4DB2-BD59-A6C34878D82A}">
                        <a16:rowId xmlns:a16="http://schemas.microsoft.com/office/drawing/2014/main" val="3353494403"/>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424074" r="-76903" b="-1198148"/>
                          </a:stretch>
                        </a:blip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289506189"/>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533962" r="-76903" b="-1120755"/>
                          </a:stretch>
                        </a:blip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35689864"/>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622222" r="-76903" b="-1000000"/>
                          </a:stretch>
                        </a:blipFill>
                      </a:tcPr>
                    </a:tc>
                    <a:tc>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40697948"/>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endParaRPr lang="zh-TW"/>
                        </a:p>
                      </a:txBody>
                      <a:tcPr marL="68580" marR="68580" marT="0" marB="0" anchor="ctr">
                        <a:blipFill>
                          <a:blip r:embed="rId2"/>
                          <a:stretch>
                            <a:fillRect l="-295408" t="-364486" r="-343878" b="-404673"/>
                          </a:stretch>
                        </a:blipFill>
                      </a:tcPr>
                    </a:tc>
                    <a:tc>
                      <a:txBody>
                        <a:bodyPr/>
                        <a:lstStyle/>
                        <a:p>
                          <a:endParaRPr lang="zh-TW"/>
                        </a:p>
                      </a:txBody>
                      <a:tcPr marL="68580" marR="68580" marT="0" marB="0">
                        <a:blipFill>
                          <a:blip r:embed="rId2"/>
                          <a:stretch>
                            <a:fillRect l="-203412" t="-735849" r="-76903" b="-918868"/>
                          </a:stretch>
                        </a:blipFill>
                      </a:tcPr>
                    </a:tc>
                    <a:tc>
                      <a:txBody>
                        <a:bodyPr/>
                        <a:lstStyle/>
                        <a:p>
                          <a:endParaRPr lang="zh-TW"/>
                        </a:p>
                      </a:txBody>
                      <a:tcPr marL="68580" marR="68580" marT="0" marB="0">
                        <a:blipFill>
                          <a:blip r:embed="rId2"/>
                          <a:stretch>
                            <a:fillRect l="-400000" t="-735849" r="-1384" b="-918868"/>
                          </a:stretch>
                        </a:blipFill>
                      </a:tcPr>
                    </a:tc>
                    <a:extLst>
                      <a:ext uri="{0D108BD9-81ED-4DB2-BD59-A6C34878D82A}">
                        <a16:rowId xmlns:a16="http://schemas.microsoft.com/office/drawing/2014/main" val="3324028600"/>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820370" r="-76903" b="-801852"/>
                          </a:stretch>
                        </a:blipFill>
                      </a:tcPr>
                    </a:tc>
                    <a:tc>
                      <a:txBody>
                        <a:bodyPr/>
                        <a:lstStyle/>
                        <a:p>
                          <a:endParaRPr lang="zh-TW"/>
                        </a:p>
                      </a:txBody>
                      <a:tcPr marL="68580" marR="68580" marT="0" marB="0">
                        <a:blipFill>
                          <a:blip r:embed="rId2"/>
                          <a:stretch>
                            <a:fillRect l="-400000" t="-820370" r="-1384" b="-801852"/>
                          </a:stretch>
                        </a:blipFill>
                      </a:tcPr>
                    </a:tc>
                    <a:extLst>
                      <a:ext uri="{0D108BD9-81ED-4DB2-BD59-A6C34878D82A}">
                        <a16:rowId xmlns:a16="http://schemas.microsoft.com/office/drawing/2014/main" val="3808618354"/>
                      </a:ext>
                    </a:extLst>
                  </a:tr>
                  <a:tr h="333294">
                    <a:tc>
                      <a:txBody>
                        <a:bodyPr/>
                        <a:lstStyle/>
                        <a:p>
                          <a:endParaRPr lang="zh-TW"/>
                        </a:p>
                      </a:txBody>
                      <a:tcPr marL="68580" marR="68580" marT="0" marB="0" anchor="ctr">
                        <a:blipFill>
                          <a:blip r:embed="rId2"/>
                          <a:stretch>
                            <a:fillRect l="-346" t="-920370" r="-401038" b="-701852"/>
                          </a:stretch>
                        </a:blipFill>
                      </a:tcPr>
                    </a:tc>
                    <a:tc>
                      <a:txBody>
                        <a:bodyPr/>
                        <a:lstStyle/>
                        <a:p>
                          <a:endParaRPr lang="zh-TW"/>
                        </a:p>
                      </a:txBody>
                      <a:tcPr marL="68580" marR="68580" marT="0" marB="0" anchor="ctr">
                        <a:blipFill>
                          <a:blip r:embed="rId2"/>
                          <a:stretch>
                            <a:fillRect l="-100346" t="-920370" r="-301038" b="-701852"/>
                          </a:stretch>
                        </a:blipFill>
                      </a:tcPr>
                    </a:tc>
                    <a:tc>
                      <a:txBody>
                        <a:bodyPr/>
                        <a:lstStyle/>
                        <a:p>
                          <a:endParaRPr lang="zh-TW"/>
                        </a:p>
                      </a:txBody>
                      <a:tcPr marL="68580" marR="68580" marT="0" marB="0">
                        <a:blipFill>
                          <a:blip r:embed="rId2"/>
                          <a:stretch>
                            <a:fillRect l="-295408" t="-920370" r="-343878" b="-701852"/>
                          </a:stretch>
                        </a:blipFill>
                      </a:tcPr>
                    </a:tc>
                    <a:tc>
                      <a:txBody>
                        <a:bodyPr/>
                        <a:lstStyle/>
                        <a:p>
                          <a:endParaRPr lang="zh-TW"/>
                        </a:p>
                      </a:txBody>
                      <a:tcPr marL="68580" marR="68580" marT="0" marB="0">
                        <a:blipFill>
                          <a:blip r:embed="rId2"/>
                          <a:stretch>
                            <a:fillRect l="-203412" t="-920370" r="-76903" b="-701852"/>
                          </a:stretch>
                        </a:blipFill>
                      </a:tcPr>
                    </a:tc>
                    <a:tc>
                      <a:txBody>
                        <a:bodyPr/>
                        <a:lstStyle/>
                        <a:p>
                          <a:endParaRPr lang="zh-TW"/>
                        </a:p>
                      </a:txBody>
                      <a:tcPr marL="68580" marR="68580" marT="0" marB="0">
                        <a:blipFill>
                          <a:blip r:embed="rId2"/>
                          <a:stretch>
                            <a:fillRect l="-400000" t="-920370" r="-1384" b="-701852"/>
                          </a:stretch>
                        </a:blipFill>
                      </a:tcPr>
                    </a:tc>
                    <a:extLst>
                      <a:ext uri="{0D108BD9-81ED-4DB2-BD59-A6C34878D82A}">
                        <a16:rowId xmlns:a16="http://schemas.microsoft.com/office/drawing/2014/main" val="1714373704"/>
                      </a:ext>
                    </a:extLst>
                  </a:tr>
                  <a:tr h="325960">
                    <a:tc rowSpan="4">
                      <a:txBody>
                        <a:bodyPr/>
                        <a:lstStyle/>
                        <a:p>
                          <a:endParaRPr lang="zh-TW"/>
                        </a:p>
                      </a:txBody>
                      <a:tcPr marL="68580" marR="68580" marT="0" marB="0" anchor="ctr">
                        <a:blipFill>
                          <a:blip r:embed="rId2"/>
                          <a:stretch>
                            <a:fillRect l="-346" t="-257477" r="-401038" b="-77103"/>
                          </a:stretch>
                        </a:blipFill>
                      </a:tcPr>
                    </a:tc>
                    <a:tc rowSpan="4">
                      <a:txBody>
                        <a:bodyPr/>
                        <a:lstStyle/>
                        <a:p>
                          <a:endParaRPr lang="zh-TW"/>
                        </a:p>
                      </a:txBody>
                      <a:tcPr marL="68580" marR="68580" marT="0" marB="0" anchor="ctr">
                        <a:blipFill>
                          <a:blip r:embed="rId2"/>
                          <a:stretch>
                            <a:fillRect l="-100346" t="-257477" r="-301038" b="-77103"/>
                          </a:stretch>
                        </a:blipFill>
                      </a:tcPr>
                    </a:tc>
                    <a:tc rowSpan="2">
                      <a:txBody>
                        <a:bodyPr/>
                        <a:lstStyle/>
                        <a:p>
                          <a:endParaRPr lang="zh-TW"/>
                        </a:p>
                      </a:txBody>
                      <a:tcPr marL="68580" marR="68580" marT="0" marB="0" anchor="ctr">
                        <a:blipFill>
                          <a:blip r:embed="rId2"/>
                          <a:stretch>
                            <a:fillRect l="-295408" t="-514953" r="-343878" b="-254206"/>
                          </a:stretch>
                        </a:blipFill>
                      </a:tcPr>
                    </a:tc>
                    <a:tc>
                      <a:txBody>
                        <a:bodyPr/>
                        <a:lstStyle/>
                        <a:p>
                          <a:endParaRPr lang="zh-TW"/>
                        </a:p>
                      </a:txBody>
                      <a:tcPr marL="68580" marR="68580" marT="0" marB="0">
                        <a:blipFill>
                          <a:blip r:embed="rId2"/>
                          <a:stretch>
                            <a:fillRect l="-203412" t="-1020370" r="-76903" b="-601852"/>
                          </a:stretch>
                        </a:blipFill>
                      </a:tcPr>
                    </a:tc>
                    <a:tc>
                      <a:txBody>
                        <a:bodyPr/>
                        <a:lstStyle/>
                        <a:p>
                          <a:endParaRPr lang="zh-TW"/>
                        </a:p>
                      </a:txBody>
                      <a:tcPr marL="68580" marR="68580" marT="0" marB="0">
                        <a:blipFill>
                          <a:blip r:embed="rId2"/>
                          <a:stretch>
                            <a:fillRect l="-400000" t="-1020370" r="-1384" b="-601852"/>
                          </a:stretch>
                        </a:blipFill>
                      </a:tcPr>
                    </a:tc>
                    <a:extLst>
                      <a:ext uri="{0D108BD9-81ED-4DB2-BD59-A6C34878D82A}">
                        <a16:rowId xmlns:a16="http://schemas.microsoft.com/office/drawing/2014/main" val="1972092626"/>
                      </a:ext>
                    </a:extLst>
                  </a:tr>
                  <a:tr h="325960">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1141509" r="-76903" b="-513208"/>
                          </a:stretch>
                        </a:blipFill>
                      </a:tcPr>
                    </a:tc>
                    <a:tc>
                      <a:txBody>
                        <a:bodyPr/>
                        <a:lstStyle/>
                        <a:p>
                          <a:endParaRPr lang="zh-TW"/>
                        </a:p>
                      </a:txBody>
                      <a:tcPr marL="68580" marR="68580" marT="0" marB="0">
                        <a:blipFill>
                          <a:blip r:embed="rId2"/>
                          <a:stretch>
                            <a:fillRect l="-400000" t="-1141509" r="-1384" b="-513208"/>
                          </a:stretch>
                        </a:blipFill>
                      </a:tcPr>
                    </a:tc>
                    <a:extLst>
                      <a:ext uri="{0D108BD9-81ED-4DB2-BD59-A6C34878D82A}">
                        <a16:rowId xmlns:a16="http://schemas.microsoft.com/office/drawing/2014/main" val="1241096170"/>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endParaRPr lang="zh-TW"/>
                        </a:p>
                      </a:txBody>
                      <a:tcPr marL="68580" marR="68580" marT="0" marB="0" anchor="ctr">
                        <a:blipFill>
                          <a:blip r:embed="rId2"/>
                          <a:stretch>
                            <a:fillRect l="-295408" t="-614953" r="-343878" b="-154206"/>
                          </a:stretch>
                        </a:blipFill>
                      </a:tcPr>
                    </a:tc>
                    <a:tc>
                      <a:txBody>
                        <a:bodyPr/>
                        <a:lstStyle/>
                        <a:p>
                          <a:endParaRPr lang="zh-TW"/>
                        </a:p>
                      </a:txBody>
                      <a:tcPr marL="68580" marR="68580" marT="0" marB="0">
                        <a:blipFill>
                          <a:blip r:embed="rId2"/>
                          <a:stretch>
                            <a:fillRect l="-203412" t="-1218519" r="-76903" b="-403704"/>
                          </a:stretch>
                        </a:blipFill>
                      </a:tcPr>
                    </a:tc>
                    <a:tc>
                      <a:txBody>
                        <a:bodyPr/>
                        <a:lstStyle/>
                        <a:p>
                          <a:endParaRPr lang="zh-TW"/>
                        </a:p>
                      </a:txBody>
                      <a:tcPr marL="68580" marR="68580" marT="0" marB="0">
                        <a:blipFill>
                          <a:blip r:embed="rId2"/>
                          <a:stretch>
                            <a:fillRect l="-400000" t="-1218519" r="-1384" b="-403704"/>
                          </a:stretch>
                        </a:blipFill>
                      </a:tcPr>
                    </a:tc>
                    <a:extLst>
                      <a:ext uri="{0D108BD9-81ED-4DB2-BD59-A6C34878D82A}">
                        <a16:rowId xmlns:a16="http://schemas.microsoft.com/office/drawing/2014/main" val="266497525"/>
                      </a:ext>
                    </a:extLst>
                  </a:tr>
                  <a:tr h="325960">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1343396" r="-76903" b="-311321"/>
                          </a:stretch>
                        </a:blipFill>
                      </a:tcPr>
                    </a:tc>
                    <a:tc>
                      <a:txBody>
                        <a:bodyPr/>
                        <a:lstStyle/>
                        <a:p>
                          <a:endParaRPr lang="zh-TW"/>
                        </a:p>
                      </a:txBody>
                      <a:tcPr marL="68580" marR="68580" marT="0" marB="0">
                        <a:blipFill>
                          <a:blip r:embed="rId2"/>
                          <a:stretch>
                            <a:fillRect l="-400000" t="-1343396" r="-1384" b="-311321"/>
                          </a:stretch>
                        </a:blipFill>
                      </a:tcPr>
                    </a:tc>
                    <a:extLst>
                      <a:ext uri="{0D108BD9-81ED-4DB2-BD59-A6C34878D82A}">
                        <a16:rowId xmlns:a16="http://schemas.microsoft.com/office/drawing/2014/main" val="1113620654"/>
                      </a:ext>
                    </a:extLst>
                  </a:tr>
                  <a:tr h="333294">
                    <a:tc>
                      <a:txBody>
                        <a:bodyPr/>
                        <a:lstStyle/>
                        <a:p>
                          <a:endParaRPr lang="zh-TW"/>
                        </a:p>
                      </a:txBody>
                      <a:tcPr marL="68580" marR="68580" marT="0" marB="0">
                        <a:blipFill>
                          <a:blip r:embed="rId2"/>
                          <a:stretch>
                            <a:fillRect l="-346" t="-1390909" r="-401038" b="-200000"/>
                          </a:stretch>
                        </a:blipFill>
                      </a:tcPr>
                    </a:tc>
                    <a:tc>
                      <a:txBody>
                        <a:bodyPr/>
                        <a:lstStyle/>
                        <a:p>
                          <a:endParaRPr lang="zh-TW"/>
                        </a:p>
                      </a:txBody>
                      <a:tcPr marL="68580" marR="68580" marT="0" marB="0">
                        <a:blipFill>
                          <a:blip r:embed="rId2"/>
                          <a:stretch>
                            <a:fillRect l="-100346" t="-1390909" r="-301038" b="-200000"/>
                          </a:stretch>
                        </a:blipFill>
                      </a:tcPr>
                    </a:tc>
                    <a:tc>
                      <a:txBody>
                        <a:bodyPr/>
                        <a:lstStyle/>
                        <a:p>
                          <a:endParaRPr lang="zh-TW"/>
                        </a:p>
                      </a:txBody>
                      <a:tcPr marL="68580" marR="68580" marT="0" marB="0">
                        <a:blipFill>
                          <a:blip r:embed="rId2"/>
                          <a:stretch>
                            <a:fillRect l="-295408" t="-1390909" r="-343878" b="-200000"/>
                          </a:stretch>
                        </a:blipFill>
                      </a:tcPr>
                    </a:tc>
                    <a:tc>
                      <a:txBody>
                        <a:bodyPr/>
                        <a:lstStyle/>
                        <a:p>
                          <a:endParaRPr lang="zh-TW"/>
                        </a:p>
                      </a:txBody>
                      <a:tcPr marL="68580" marR="68580" marT="0" marB="0">
                        <a:blipFill>
                          <a:blip r:embed="rId2"/>
                          <a:stretch>
                            <a:fillRect l="-203412" t="-1390909" r="-76903" b="-200000"/>
                          </a:stretch>
                        </a:blipFill>
                      </a:tcPr>
                    </a:tc>
                    <a:tc>
                      <a:txBody>
                        <a:bodyPr/>
                        <a:lstStyle/>
                        <a:p>
                          <a:endParaRPr lang="zh-TW"/>
                        </a:p>
                      </a:txBody>
                      <a:tcPr marL="68580" marR="68580" marT="0" marB="0">
                        <a:blipFill>
                          <a:blip r:embed="rId2"/>
                          <a:stretch>
                            <a:fillRect l="-400000" t="-1390909" r="-1384" b="-200000"/>
                          </a:stretch>
                        </a:blipFill>
                      </a:tcPr>
                    </a:tc>
                    <a:extLst>
                      <a:ext uri="{0D108BD9-81ED-4DB2-BD59-A6C34878D82A}">
                        <a16:rowId xmlns:a16="http://schemas.microsoft.com/office/drawing/2014/main" val="2056249382"/>
                      </a:ext>
                    </a:extLst>
                  </a:tr>
                  <a:tr h="333294">
                    <a:tc rowSpan="2">
                      <a:txBody>
                        <a:bodyPr/>
                        <a:lstStyle/>
                        <a:p>
                          <a:endParaRPr lang="zh-TW"/>
                        </a:p>
                      </a:txBody>
                      <a:tcPr marL="68580" marR="68580" marT="0" marB="0">
                        <a:blipFill>
                          <a:blip r:embed="rId2"/>
                          <a:stretch>
                            <a:fillRect l="-346" t="-759259" r="-401038" b="-1852"/>
                          </a:stretch>
                        </a:blipFill>
                      </a:tcPr>
                    </a:tc>
                    <a:tc rowSpan="2">
                      <a:txBody>
                        <a:bodyPr/>
                        <a:lstStyle/>
                        <a:p>
                          <a:endParaRPr lang="zh-TW"/>
                        </a:p>
                      </a:txBody>
                      <a:tcPr marL="68580" marR="68580" marT="0" marB="0">
                        <a:blipFill>
                          <a:blip r:embed="rId2"/>
                          <a:stretch>
                            <a:fillRect l="-100346" t="-759259" r="-301038" b="-1852"/>
                          </a:stretch>
                        </a:blipFill>
                      </a:tcPr>
                    </a:tc>
                    <a:tc rowSpan="2">
                      <a:txBody>
                        <a:bodyPr/>
                        <a:lstStyle/>
                        <a:p>
                          <a:endParaRPr lang="zh-TW"/>
                        </a:p>
                      </a:txBody>
                      <a:tcPr marL="68580" marR="68580" marT="0" marB="0" anchor="ctr">
                        <a:blipFill>
                          <a:blip r:embed="rId2"/>
                          <a:stretch>
                            <a:fillRect l="-295408" t="-759259" r="-343878" b="-1852"/>
                          </a:stretch>
                        </a:blipFill>
                      </a:tcPr>
                    </a:tc>
                    <a:tc>
                      <a:txBody>
                        <a:bodyPr/>
                        <a:lstStyle/>
                        <a:p>
                          <a:endParaRPr lang="zh-TW"/>
                        </a:p>
                      </a:txBody>
                      <a:tcPr marL="68580" marR="68580" marT="0" marB="0">
                        <a:blipFill>
                          <a:blip r:embed="rId2"/>
                          <a:stretch>
                            <a:fillRect l="-203412" t="-1490909" r="-76903" b="-100000"/>
                          </a:stretch>
                        </a:blipFill>
                      </a:tcPr>
                    </a:tc>
                    <a:tc>
                      <a:txBody>
                        <a:bodyPr/>
                        <a:lstStyle/>
                        <a:p>
                          <a:endParaRPr lang="zh-TW"/>
                        </a:p>
                      </a:txBody>
                      <a:tcPr marL="68580" marR="68580" marT="0" marB="0">
                        <a:blipFill>
                          <a:blip r:embed="rId2"/>
                          <a:stretch>
                            <a:fillRect l="-400000" t="-1490909" r="-1384" b="-100000"/>
                          </a:stretch>
                        </a:blipFill>
                      </a:tcPr>
                    </a:tc>
                    <a:extLst>
                      <a:ext uri="{0D108BD9-81ED-4DB2-BD59-A6C34878D82A}">
                        <a16:rowId xmlns:a16="http://schemas.microsoft.com/office/drawing/2014/main" val="1880994101"/>
                      </a:ext>
                    </a:extLst>
                  </a:tr>
                  <a:tr h="325960">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zh-TW"/>
                        </a:p>
                      </a:txBody>
                      <a:tcPr marL="68580" marR="68580" marT="0" marB="0">
                        <a:blipFill>
                          <a:blip r:embed="rId2"/>
                          <a:stretch>
                            <a:fillRect l="-203412" t="-1650943" r="-76903" b="-3774"/>
                          </a:stretch>
                        </a:blipFill>
                      </a:tcPr>
                    </a:tc>
                    <a:tc>
                      <a:txBody>
                        <a:bodyPr/>
                        <a:lstStyle/>
                        <a:p>
                          <a:endParaRPr lang="zh-TW"/>
                        </a:p>
                      </a:txBody>
                      <a:tcPr marL="68580" marR="68580" marT="0" marB="0">
                        <a:blipFill>
                          <a:blip r:embed="rId2"/>
                          <a:stretch>
                            <a:fillRect l="-400000" t="-1650943" r="-1384" b="-3774"/>
                          </a:stretch>
                        </a:blipFill>
                      </a:tcPr>
                    </a:tc>
                    <a:extLst>
                      <a:ext uri="{0D108BD9-81ED-4DB2-BD59-A6C34878D82A}">
                        <a16:rowId xmlns:a16="http://schemas.microsoft.com/office/drawing/2014/main" val="1236883008"/>
                      </a:ext>
                    </a:extLst>
                  </a:tr>
                </a:tbl>
              </a:graphicData>
            </a:graphic>
          </p:graphicFrame>
        </mc:Fallback>
      </mc:AlternateContent>
      <p:sp>
        <p:nvSpPr>
          <p:cNvPr id="3" name="投影片編號版面配置區 2"/>
          <p:cNvSpPr>
            <a:spLocks noGrp="1"/>
          </p:cNvSpPr>
          <p:nvPr>
            <p:ph type="sldNum" sz="quarter" idx="12"/>
          </p:nvPr>
        </p:nvSpPr>
        <p:spPr/>
        <p:txBody>
          <a:bodyPr/>
          <a:lstStyle/>
          <a:p>
            <a:fld id="{3DF4B1FC-4239-425F-9CFB-D9D7D48FC1CA}" type="slidenum">
              <a:rPr lang="zh-TW" altLang="en-US" smtClean="0"/>
              <a:t>33</a:t>
            </a:fld>
            <a:endParaRPr lang="zh-TW" altLang="en-US"/>
          </a:p>
        </p:txBody>
      </p:sp>
    </p:spTree>
    <p:extLst>
      <p:ext uri="{BB962C8B-B14F-4D97-AF65-F5344CB8AC3E}">
        <p14:creationId xmlns:p14="http://schemas.microsoft.com/office/powerpoint/2010/main" val="4292369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3359975-E93E-46A6-9AD4-83ED08A60518}" type="slidenum">
              <a:rPr lang="zh-TW" altLang="en-US" smtClean="0"/>
              <a:t>34</a:t>
            </a:fld>
            <a:endParaRPr lang="zh-TW" altLang="en-US"/>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68" y="203122"/>
            <a:ext cx="4186161" cy="3493473"/>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68" y="3696595"/>
            <a:ext cx="3606799" cy="3009978"/>
          </a:xfrm>
          <a:prstGeom prst="rect">
            <a:avLst/>
          </a:prstGeom>
        </p:spPr>
      </p:pic>
      <mc:AlternateContent xmlns:mc="http://schemas.openxmlformats.org/markup-compatibility/2006" xmlns:a14="http://schemas.microsoft.com/office/drawing/2010/main">
        <mc:Choice Requires="a14">
          <p:sp>
            <p:nvSpPr>
              <p:cNvPr id="5" name="文字方塊 4"/>
              <p:cNvSpPr txBox="1"/>
              <p:nvPr/>
            </p:nvSpPr>
            <p:spPr>
              <a:xfrm>
                <a:off x="1254125" y="5656282"/>
                <a:ext cx="807080" cy="462114"/>
              </a:xfrm>
              <a:prstGeom prst="rect">
                <a:avLst/>
              </a:prstGeom>
              <a:solidFill>
                <a:srgbClr val="00B050"/>
              </a:solidFill>
              <a:ln>
                <a:solidFill>
                  <a:srgbClr val="00B050"/>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000" i="1" smtClean="0">
                              <a:latin typeface="Cambria Math" panose="02040503050406030204" pitchFamily="18" charset="0"/>
                            </a:rPr>
                          </m:ctrlPr>
                        </m:dPr>
                        <m:e>
                          <m:sSub>
                            <m:sSubPr>
                              <m:ctrlPr>
                                <a:rPr lang="en-US" altLang="zh-TW" sz="2000" i="1" smtClean="0">
                                  <a:latin typeface="Cambria Math" panose="02040503050406030204" pitchFamily="18" charset="0"/>
                                </a:rPr>
                              </m:ctrlPr>
                            </m:sSubPr>
                            <m:e>
                              <m:acc>
                                <m:accPr>
                                  <m:chr m:val="⃑"/>
                                  <m:ctrlPr>
                                    <a:rPr lang="en-US" altLang="zh-TW" sz="2000" i="1" smtClean="0">
                                      <a:latin typeface="Cambria Math" panose="02040503050406030204" pitchFamily="18" charset="0"/>
                                    </a:rPr>
                                  </m:ctrlPr>
                                </m:accPr>
                                <m:e>
                                  <m:r>
                                    <a:rPr lang="en-US" altLang="zh-TW" sz="2000" b="0" i="1" smtClean="0">
                                      <a:latin typeface="Cambria Math" panose="02040503050406030204" pitchFamily="18" charset="0"/>
                                    </a:rPr>
                                    <m:t>𝑃</m:t>
                                  </m:r>
                                </m:e>
                              </m:acc>
                            </m:e>
                            <m:sub>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𝜋</m:t>
                                  </m:r>
                                </m:e>
                                <m:sup>
                                  <m:r>
                                    <a:rPr lang="en-US" altLang="zh-TW" sz="2000" b="0" i="1" smtClean="0">
                                      <a:latin typeface="Cambria Math" panose="02040503050406030204" pitchFamily="18" charset="0"/>
                                    </a:rPr>
                                    <m:t>0</m:t>
                                  </m:r>
                                </m:sup>
                              </m:sSup>
                            </m:sub>
                          </m:sSub>
                        </m:e>
                      </m:d>
                    </m:oMath>
                  </m:oMathPara>
                </a14:m>
                <a:endParaRPr lang="zh-TW" altLang="en-US" sz="20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254125" y="5656282"/>
                <a:ext cx="807080" cy="462114"/>
              </a:xfrm>
              <a:prstGeom prst="rect">
                <a:avLst/>
              </a:prstGeom>
              <a:blipFill>
                <a:blip r:embed="rId4"/>
                <a:stretch>
                  <a:fillRect/>
                </a:stretch>
              </a:blipFill>
              <a:ln>
                <a:solidFill>
                  <a:srgbClr val="00B050"/>
                </a:solidFill>
              </a:ln>
            </p:spPr>
            <p:txBody>
              <a:bodyPr/>
              <a:lstStyle/>
              <a:p>
                <a:r>
                  <a:rPr lang="zh-TW" altLang="en-US">
                    <a:noFill/>
                  </a:rPr>
                  <a:t> </a:t>
                </a:r>
              </a:p>
            </p:txBody>
          </p:sp>
        </mc:Fallback>
      </mc:AlternateContent>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675" y="203122"/>
            <a:ext cx="4743450" cy="3387043"/>
          </a:xfrm>
          <a:prstGeom prst="rect">
            <a:avLst/>
          </a:prstGeom>
        </p:spPr>
      </p:pic>
      <p:pic>
        <p:nvPicPr>
          <p:cNvPr id="7" name="圖片 6"/>
          <p:cNvPicPr>
            <a:picLocks noChangeAspect="1"/>
          </p:cNvPicPr>
          <p:nvPr/>
        </p:nvPicPr>
        <p:blipFill>
          <a:blip r:embed="rId6"/>
          <a:stretch>
            <a:fillRect/>
          </a:stretch>
        </p:blipFill>
        <p:spPr>
          <a:xfrm>
            <a:off x="6132513" y="3590165"/>
            <a:ext cx="4719638" cy="2057870"/>
          </a:xfrm>
          <a:prstGeom prst="rect">
            <a:avLst/>
          </a:prstGeom>
        </p:spPr>
      </p:pic>
      <p:pic>
        <p:nvPicPr>
          <p:cNvPr id="8" name="圖片 7"/>
          <p:cNvPicPr>
            <a:picLocks noChangeAspect="1"/>
          </p:cNvPicPr>
          <p:nvPr/>
        </p:nvPicPr>
        <p:blipFill>
          <a:blip r:embed="rId7"/>
          <a:stretch>
            <a:fillRect/>
          </a:stretch>
        </p:blipFill>
        <p:spPr>
          <a:xfrm>
            <a:off x="6132513" y="5563005"/>
            <a:ext cx="4681539" cy="1272949"/>
          </a:xfrm>
          <a:prstGeom prst="rect">
            <a:avLst/>
          </a:prstGeom>
        </p:spPr>
      </p:pic>
      <p:sp>
        <p:nvSpPr>
          <p:cNvPr id="9" name="矩形 8"/>
          <p:cNvSpPr/>
          <p:nvPr/>
        </p:nvSpPr>
        <p:spPr>
          <a:xfrm>
            <a:off x="9471025" y="1343624"/>
            <a:ext cx="1343027" cy="14841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132513" y="4734524"/>
            <a:ext cx="1343027" cy="14841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flipH="1">
            <a:off x="7165975" y="1492042"/>
            <a:ext cx="2667000" cy="32424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917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3DF4B1FC-4239-425F-9CFB-D9D7D48FC1CA}" type="slidenum">
              <a:rPr lang="zh-TW" altLang="en-US" smtClean="0"/>
              <a:t>35</a:t>
            </a:fld>
            <a:endParaRPr lang="zh-TW" altLang="en-US"/>
          </a:p>
        </p:txBody>
      </p:sp>
    </p:spTree>
    <p:extLst>
      <p:ext uri="{BB962C8B-B14F-4D97-AF65-F5344CB8AC3E}">
        <p14:creationId xmlns:p14="http://schemas.microsoft.com/office/powerpoint/2010/main" val="2684710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3DF4B1FC-4239-425F-9CFB-D9D7D48FC1CA}" type="slidenum">
              <a:rPr lang="zh-TW" altLang="en-US" smtClean="0"/>
              <a:t>36</a:t>
            </a:fld>
            <a:endParaRPr lang="zh-TW" altLang="en-US"/>
          </a:p>
        </p:txBody>
      </p:sp>
    </p:spTree>
    <p:extLst>
      <p:ext uri="{BB962C8B-B14F-4D97-AF65-F5344CB8AC3E}">
        <p14:creationId xmlns:p14="http://schemas.microsoft.com/office/powerpoint/2010/main" val="1510064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3DF4B1FC-4239-425F-9CFB-D9D7D48FC1CA}" type="slidenum">
              <a:rPr lang="zh-TW" altLang="en-US" smtClean="0"/>
              <a:t>37</a:t>
            </a:fld>
            <a:endParaRPr lang="zh-TW" altLang="en-US"/>
          </a:p>
        </p:txBody>
      </p:sp>
    </p:spTree>
    <p:extLst>
      <p:ext uri="{BB962C8B-B14F-4D97-AF65-F5344CB8AC3E}">
        <p14:creationId xmlns:p14="http://schemas.microsoft.com/office/powerpoint/2010/main" val="42494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72930" y="353962"/>
            <a:ext cx="2664542" cy="923330"/>
          </a:xfrm>
          <a:prstGeom prst="rect">
            <a:avLst/>
          </a:prstGeom>
          <a:noFill/>
          <a:ln w="38100">
            <a:solidFill>
              <a:srgbClr val="FF0000"/>
            </a:solidFill>
          </a:ln>
        </p:spPr>
        <p:txBody>
          <a:bodyPr wrap="square" rtlCol="0">
            <a:spAutoFit/>
          </a:bodyPr>
          <a:lstStyle/>
          <a:p>
            <a:r>
              <a:rPr lang="zh-TW" altLang="en-US" dirty="0" smtClean="0"/>
              <a:t>動機：</a:t>
            </a:r>
            <a:endParaRPr lang="en-US" altLang="zh-TW" dirty="0" smtClean="0"/>
          </a:p>
          <a:p>
            <a:r>
              <a:rPr lang="zh-TW" altLang="en-US" dirty="0" smtClean="0"/>
              <a:t>了解</a:t>
            </a:r>
            <a:r>
              <a:rPr lang="en-US" altLang="zh-TW" dirty="0" smtClean="0"/>
              <a:t>Pythia</a:t>
            </a:r>
            <a:r>
              <a:rPr lang="zh-TW" altLang="en-US" dirty="0" smtClean="0"/>
              <a:t>與</a:t>
            </a:r>
            <a:r>
              <a:rPr lang="en-US" altLang="zh-TW" dirty="0" smtClean="0"/>
              <a:t>Herwig</a:t>
            </a:r>
            <a:r>
              <a:rPr lang="zh-TW" altLang="en-US" dirty="0" smtClean="0"/>
              <a:t>哪一個比較接近實驗數據</a:t>
            </a:r>
            <a:endParaRPr lang="zh-TW" altLang="en-US" dirty="0"/>
          </a:p>
        </p:txBody>
      </p:sp>
      <mc:AlternateContent xmlns:mc="http://schemas.openxmlformats.org/markup-compatibility/2006" xmlns:a14="http://schemas.microsoft.com/office/drawing/2010/main">
        <mc:Choice Requires="a14">
          <p:sp>
            <p:nvSpPr>
              <p:cNvPr id="3" name="文字方塊 2"/>
              <p:cNvSpPr txBox="1"/>
              <p:nvPr/>
            </p:nvSpPr>
            <p:spPr>
              <a:xfrm>
                <a:off x="958646" y="2281084"/>
                <a:ext cx="2546555" cy="946991"/>
              </a:xfrm>
              <a:prstGeom prst="rect">
                <a:avLst/>
              </a:prstGeom>
              <a:noFill/>
              <a:ln w="38100">
                <a:solidFill>
                  <a:srgbClr val="FF0000"/>
                </a:solidFill>
              </a:ln>
            </p:spPr>
            <p:txBody>
              <a:bodyPr wrap="square" rtlCol="0">
                <a:spAutoFit/>
              </a:bodyPr>
              <a:lstStyle/>
              <a:p>
                <a:r>
                  <a:rPr lang="zh-TW" altLang="en-US" dirty="0" smtClean="0"/>
                  <a:t>分析三體：</a:t>
                </a:r>
                <a:endParaRPr lang="en-US" altLang="zh-TW" dirty="0" smtClean="0"/>
              </a:p>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0</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e>
                        <m:sub>
                          <m:r>
                            <a:rPr lang="en-US" altLang="zh-TW" b="0" i="1" smtClean="0">
                              <a:latin typeface="Cambria Math" panose="02040503050406030204" pitchFamily="18" charset="0"/>
                            </a:rPr>
                            <m:t>.</m:t>
                          </m:r>
                          <m:r>
                            <a:rPr lang="en-US" altLang="zh-TW" b="0" i="1" smtClean="0">
                              <a:latin typeface="Cambria Math" panose="02040503050406030204" pitchFamily="18" charset="0"/>
                            </a:rPr>
                            <m:t>𝑐𝑐</m:t>
                          </m:r>
                        </m:sub>
                      </m:sSub>
                    </m:oMath>
                  </m:oMathPara>
                </a14:m>
                <a:endParaRPr lang="en-US" altLang="zh-TW" dirty="0" smtClean="0"/>
              </a:p>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0</m:t>
                          </m:r>
                        </m:sup>
                      </m:sSup>
                    </m:oMath>
                  </m:oMathPara>
                </a14:m>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958646" y="2281084"/>
                <a:ext cx="2546555" cy="946991"/>
              </a:xfrm>
              <a:prstGeom prst="rect">
                <a:avLst/>
              </a:prstGeom>
              <a:blipFill>
                <a:blip r:embed="rId2"/>
                <a:stretch>
                  <a:fillRect l="-1179" t="-617"/>
                </a:stretch>
              </a:blipFill>
              <a:ln w="38100">
                <a:solidFill>
                  <a:srgbClr val="FF0000"/>
                </a:solidFill>
              </a:ln>
            </p:spPr>
            <p:txBody>
              <a:bodyPr/>
              <a:lstStyle/>
              <a:p>
                <a:r>
                  <a:rPr lang="zh-TW" altLang="en-US">
                    <a:noFill/>
                  </a:rPr>
                  <a:t> </a:t>
                </a:r>
              </a:p>
            </p:txBody>
          </p:sp>
        </mc:Fallback>
      </mc:AlternateContent>
      <p:cxnSp>
        <p:nvCxnSpPr>
          <p:cNvPr id="5" name="直線單箭頭接點 4"/>
          <p:cNvCxnSpPr>
            <a:stCxn id="2" idx="2"/>
            <a:endCxn id="3" idx="0"/>
          </p:cNvCxnSpPr>
          <p:nvPr/>
        </p:nvCxnSpPr>
        <p:spPr>
          <a:xfrm flipH="1">
            <a:off x="2231924" y="1277292"/>
            <a:ext cx="1273277" cy="10037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840659" y="4506885"/>
            <a:ext cx="2939845" cy="646331"/>
          </a:xfrm>
          <a:prstGeom prst="rect">
            <a:avLst/>
          </a:prstGeom>
          <a:noFill/>
          <a:ln w="38100">
            <a:solidFill>
              <a:srgbClr val="FF0000"/>
            </a:solidFill>
          </a:ln>
        </p:spPr>
        <p:txBody>
          <a:bodyPr wrap="square" rtlCol="0">
            <a:spAutoFit/>
          </a:bodyPr>
          <a:lstStyle/>
          <a:p>
            <a:r>
              <a:rPr lang="zh-TW" altLang="en-US" dirty="0" smtClean="0"/>
              <a:t>發現三體的生成部分會先形成共振態在形成三體</a:t>
            </a:r>
            <a:r>
              <a:rPr lang="zh-TW" altLang="en-US" dirty="0"/>
              <a:t>事件</a:t>
            </a:r>
          </a:p>
        </p:txBody>
      </p:sp>
      <p:cxnSp>
        <p:nvCxnSpPr>
          <p:cNvPr id="9" name="直線單箭頭接點 8"/>
          <p:cNvCxnSpPr>
            <a:stCxn id="3" idx="2"/>
            <a:endCxn id="69" idx="0"/>
          </p:cNvCxnSpPr>
          <p:nvPr/>
        </p:nvCxnSpPr>
        <p:spPr>
          <a:xfrm flipH="1">
            <a:off x="2231923" y="3228075"/>
            <a:ext cx="1" cy="616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7" idx="3"/>
            <a:endCxn id="12" idx="2"/>
          </p:cNvCxnSpPr>
          <p:nvPr/>
        </p:nvCxnSpPr>
        <p:spPr>
          <a:xfrm flipV="1">
            <a:off x="3780504" y="3788678"/>
            <a:ext cx="2106561" cy="1041373"/>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字方塊 11"/>
              <p:cNvSpPr txBox="1"/>
              <p:nvPr/>
            </p:nvSpPr>
            <p:spPr>
              <a:xfrm>
                <a:off x="4038600" y="3142347"/>
                <a:ext cx="3696929" cy="646331"/>
              </a:xfrm>
              <a:prstGeom prst="rect">
                <a:avLst/>
              </a:prstGeom>
              <a:noFill/>
              <a:ln w="38100">
                <a:solidFill>
                  <a:srgbClr val="00B050"/>
                </a:solidFill>
                <a:prstDash val="dash"/>
              </a:ln>
            </p:spPr>
            <p:txBody>
              <a:bodyPr wrap="square" rtlCol="0">
                <a:spAutoFit/>
              </a:bodyPr>
              <a:lstStyle/>
              <a:p>
                <a:r>
                  <a:rPr lang="zh-TW" altLang="en-US" dirty="0" smtClean="0"/>
                  <a:t>共振態：</a:t>
                </a:r>
                <a:endParaRPr lang="en-US" altLang="zh-TW" dirty="0" smtClean="0"/>
              </a:p>
              <a:p>
                <a:r>
                  <a:rPr lang="zh-TW" altLang="en-US" dirty="0" smtClean="0"/>
                  <a:t>未來展望，計算</a:t>
                </a:r>
                <a14:m>
                  <m:oMath xmlns:m="http://schemas.openxmlformats.org/officeDocument/2006/math">
                    <m:r>
                      <a:rPr lang="en-US" altLang="zh-TW" b="0" i="1" smtClean="0">
                        <a:latin typeface="Cambria Math" panose="02040503050406030204" pitchFamily="18" charset="0"/>
                      </a:rPr>
                      <m:t>𝐷</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𝐻</m:t>
                        </m:r>
                      </m:sub>
                    </m:sSub>
                  </m:oMath>
                </a14:m>
                <a:r>
                  <a:rPr lang="zh-TW" altLang="en-US" dirty="0" smtClean="0"/>
                  <a:t>的</a:t>
                </a:r>
                <a:r>
                  <a:rPr lang="en-US" altLang="zh-TW" dirty="0" smtClean="0"/>
                  <a:t>form</a:t>
                </a:r>
                <a:r>
                  <a:rPr lang="zh-TW" altLang="en-US" dirty="0" smtClean="0"/>
                  <a:t> </a:t>
                </a:r>
                <a:r>
                  <a:rPr lang="en-US" altLang="zh-TW" dirty="0" smtClean="0"/>
                  <a:t>factor</a:t>
                </a:r>
                <a:endParaRPr lang="zh-TW" altLang="en-US"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4038600" y="3142347"/>
                <a:ext cx="3696929" cy="646331"/>
              </a:xfrm>
              <a:prstGeom prst="rect">
                <a:avLst/>
              </a:prstGeom>
              <a:blipFill>
                <a:blip r:embed="rId3"/>
                <a:stretch>
                  <a:fillRect l="-980" t="-885" b="-10619"/>
                </a:stretch>
              </a:blipFill>
              <a:ln w="38100">
                <a:solidFill>
                  <a:srgbClr val="00B050"/>
                </a:solidFill>
                <a:prstDash val="dash"/>
              </a:ln>
            </p:spPr>
            <p:txBody>
              <a:bodyPr/>
              <a:lstStyle/>
              <a:p>
                <a:r>
                  <a:rPr lang="zh-TW" altLang="en-US">
                    <a:noFill/>
                  </a:rPr>
                  <a:t> </a:t>
                </a:r>
              </a:p>
            </p:txBody>
          </p:sp>
        </mc:Fallback>
      </mc:AlternateContent>
      <p:cxnSp>
        <p:nvCxnSpPr>
          <p:cNvPr id="16" name="直線單箭頭接點 15"/>
          <p:cNvCxnSpPr>
            <a:stCxn id="7" idx="3"/>
            <a:endCxn id="17" idx="1"/>
          </p:cNvCxnSpPr>
          <p:nvPr/>
        </p:nvCxnSpPr>
        <p:spPr>
          <a:xfrm>
            <a:off x="3780504" y="4830051"/>
            <a:ext cx="730044" cy="21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4510548" y="4719400"/>
            <a:ext cx="2290916" cy="646331"/>
          </a:xfrm>
          <a:prstGeom prst="rect">
            <a:avLst/>
          </a:prstGeom>
          <a:noFill/>
          <a:ln w="38100">
            <a:solidFill>
              <a:srgbClr val="FF0000"/>
            </a:solidFill>
          </a:ln>
        </p:spPr>
        <p:txBody>
          <a:bodyPr wrap="square" rtlCol="0">
            <a:spAutoFit/>
          </a:bodyPr>
          <a:lstStyle/>
          <a:p>
            <a:r>
              <a:rPr lang="zh-TW" altLang="en-US" dirty="0" smtClean="0"/>
              <a:t>非共振態：</a:t>
            </a:r>
            <a:endParaRPr lang="en-US" altLang="zh-TW" dirty="0" smtClean="0"/>
          </a:p>
          <a:p>
            <a:r>
              <a:rPr lang="zh-TW" altLang="en-US" dirty="0" smtClean="0"/>
              <a:t>純粹三體的反</a:t>
            </a:r>
            <a:r>
              <a:rPr lang="zh-TW" altLang="en-US" dirty="0"/>
              <a:t>應截面</a:t>
            </a:r>
          </a:p>
        </p:txBody>
      </p:sp>
      <p:cxnSp>
        <p:nvCxnSpPr>
          <p:cNvPr id="19" name="直線單箭頭接點 18"/>
          <p:cNvCxnSpPr>
            <a:stCxn id="17" idx="2"/>
            <a:endCxn id="20" idx="0"/>
          </p:cNvCxnSpPr>
          <p:nvPr/>
        </p:nvCxnSpPr>
        <p:spPr>
          <a:xfrm>
            <a:off x="5656006" y="5365731"/>
            <a:ext cx="0" cy="197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544960" y="5562895"/>
            <a:ext cx="2222091" cy="1200329"/>
          </a:xfrm>
          <a:prstGeom prst="rect">
            <a:avLst/>
          </a:prstGeom>
          <a:noFill/>
          <a:ln w="38100">
            <a:solidFill>
              <a:srgbClr val="00B0F0"/>
            </a:solidFill>
          </a:ln>
        </p:spPr>
        <p:txBody>
          <a:bodyPr wrap="square" rtlCol="0">
            <a:spAutoFit/>
          </a:bodyPr>
          <a:lstStyle/>
          <a:p>
            <a:r>
              <a:rPr lang="zh-TW" altLang="en-US" dirty="0" smtClean="0"/>
              <a:t>比較二體與三體的反應截面得知粒子生成的模式比較接近於</a:t>
            </a:r>
            <a:r>
              <a:rPr lang="en-US" altLang="zh-TW" dirty="0" smtClean="0"/>
              <a:t>Herwig</a:t>
            </a:r>
            <a:endParaRPr lang="zh-TW" altLang="en-US" dirty="0"/>
          </a:p>
        </p:txBody>
      </p:sp>
      <p:cxnSp>
        <p:nvCxnSpPr>
          <p:cNvPr id="29" name="直線單箭頭接點 28"/>
          <p:cNvCxnSpPr>
            <a:stCxn id="12" idx="3"/>
            <a:endCxn id="30" idx="1"/>
          </p:cNvCxnSpPr>
          <p:nvPr/>
        </p:nvCxnSpPr>
        <p:spPr>
          <a:xfrm flipV="1">
            <a:off x="7735529" y="3155074"/>
            <a:ext cx="1300316" cy="310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文字方塊 29"/>
              <p:cNvSpPr txBox="1"/>
              <p:nvPr/>
            </p:nvSpPr>
            <p:spPr>
              <a:xfrm>
                <a:off x="9035845" y="2281084"/>
                <a:ext cx="2492477" cy="1747979"/>
              </a:xfrm>
              <a:prstGeom prst="rect">
                <a:avLst/>
              </a:prstGeom>
              <a:noFill/>
              <a:ln w="38100">
                <a:solidFill>
                  <a:srgbClr val="00B0F0"/>
                </a:solidFill>
              </a:ln>
            </p:spPr>
            <p:txBody>
              <a:bodyPr wrap="square" rtlCol="0">
                <a:spAutoFit/>
              </a:bodyPr>
              <a:lstStyle/>
              <a:p>
                <a:r>
                  <a:rPr lang="zh-TW" altLang="en-US" dirty="0" smtClean="0"/>
                  <a:t>有共振態的出現顯示以往利用</a:t>
                </a:r>
                <a:r>
                  <a:rPr lang="en-US" altLang="zh-TW" dirty="0" smtClean="0"/>
                  <a:t>inclusive</a:t>
                </a:r>
                <a:r>
                  <a:rPr lang="zh-TW" altLang="en-US" dirty="0" smtClean="0"/>
                  <a:t>來計算</a:t>
                </a:r>
                <a14:m>
                  <m:oMath xmlns:m="http://schemas.openxmlformats.org/officeDocument/2006/math">
                    <m:f>
                      <m:fPr>
                        <m:type m:val="lin"/>
                        <m:ctrlPr>
                          <a:rPr lang="zh-TW" altLang="en-US" i="1" smtClean="0">
                            <a:latin typeface="Cambria Math" panose="02040503050406030204" pitchFamily="18" charset="0"/>
                          </a:rPr>
                        </m:ctrlPr>
                      </m:fPr>
                      <m:num>
                        <m:r>
                          <a:rPr lang="en-US" altLang="zh-TW" b="0" i="1" smtClean="0">
                            <a:latin typeface="Cambria Math" panose="02040503050406030204" pitchFamily="18" charset="0"/>
                          </a:rPr>
                          <m:t>𝑉𝑒𝑐𝑡𝑜𝑟</m:t>
                        </m:r>
                      </m:num>
                      <m:den>
                        <m:r>
                          <a:rPr lang="en-US" altLang="zh-TW" b="0" i="1" smtClean="0">
                            <a:latin typeface="Cambria Math" panose="02040503050406030204" pitchFamily="18" charset="0"/>
                          </a:rPr>
                          <m:t>𝑃𝑠𝑒𝑢𝑑𝑜𝑠𝑐𝑎𝑙𝑎𝑟</m:t>
                        </m:r>
                      </m:den>
                    </m:f>
                    <m:r>
                      <a:rPr lang="zh-TW" altLang="en-US" i="1">
                        <a:latin typeface="Cambria Math" panose="02040503050406030204" pitchFamily="18" charset="0"/>
                      </a:rPr>
                      <m:t>，</m:t>
                    </m:r>
                  </m:oMath>
                </a14:m>
                <a:r>
                  <a:rPr lang="zh-TW" altLang="en-US" dirty="0" smtClean="0"/>
                  <a:t>的方法會有問題，利用</a:t>
                </a:r>
                <a:r>
                  <a:rPr lang="en-US" altLang="zh-TW" dirty="0" smtClean="0"/>
                  <a:t>exclusive</a:t>
                </a:r>
                <a:r>
                  <a:rPr lang="zh-TW" altLang="en-US" dirty="0" smtClean="0"/>
                  <a:t>的計算方法比較正確</a:t>
                </a:r>
                <a:endParaRPr lang="zh-TW" altLang="en-US"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9035845" y="2281084"/>
                <a:ext cx="2492477" cy="1747979"/>
              </a:xfrm>
              <a:prstGeom prst="rect">
                <a:avLst/>
              </a:prstGeom>
              <a:blipFill>
                <a:blip r:embed="rId4"/>
                <a:stretch>
                  <a:fillRect l="-1205" t="-341" r="-4578" b="-3754"/>
                </a:stretch>
              </a:blipFill>
              <a:ln w="38100">
                <a:solidFill>
                  <a:srgbClr val="00B0F0"/>
                </a:solidFill>
              </a:ln>
            </p:spPr>
            <p:txBody>
              <a:bodyPr/>
              <a:lstStyle/>
              <a:p>
                <a:r>
                  <a:rPr lang="zh-TW" altLang="en-US">
                    <a:noFill/>
                  </a:rPr>
                  <a:t> </a:t>
                </a:r>
              </a:p>
            </p:txBody>
          </p:sp>
        </mc:Fallback>
      </mc:AlternateContent>
      <p:sp>
        <p:nvSpPr>
          <p:cNvPr id="32" name="文字方塊 31"/>
          <p:cNvSpPr txBox="1"/>
          <p:nvPr/>
        </p:nvSpPr>
        <p:spPr>
          <a:xfrm>
            <a:off x="7875640" y="4896464"/>
            <a:ext cx="1071716" cy="373625"/>
          </a:xfrm>
          <a:prstGeom prst="rect">
            <a:avLst/>
          </a:prstGeom>
          <a:solidFill>
            <a:srgbClr val="00B0F0"/>
          </a:solidFill>
        </p:spPr>
        <p:txBody>
          <a:bodyPr wrap="square" rtlCol="0">
            <a:spAutoFit/>
          </a:bodyPr>
          <a:lstStyle/>
          <a:p>
            <a:pPr algn="ctr"/>
            <a:r>
              <a:rPr lang="zh-TW" altLang="en-US" b="1" dirty="0" smtClean="0"/>
              <a:t>結論</a:t>
            </a:r>
            <a:endParaRPr lang="zh-TW" altLang="en-US" b="1" dirty="0"/>
          </a:p>
        </p:txBody>
      </p:sp>
      <p:cxnSp>
        <p:nvCxnSpPr>
          <p:cNvPr id="34" name="直線單箭頭接點 33"/>
          <p:cNvCxnSpPr>
            <a:stCxn id="32" idx="1"/>
            <a:endCxn id="20" idx="3"/>
          </p:cNvCxnSpPr>
          <p:nvPr/>
        </p:nvCxnSpPr>
        <p:spPr>
          <a:xfrm flipH="1">
            <a:off x="6767051" y="5083277"/>
            <a:ext cx="1108589" cy="10797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32" idx="3"/>
            <a:endCxn id="30" idx="2"/>
          </p:cNvCxnSpPr>
          <p:nvPr/>
        </p:nvCxnSpPr>
        <p:spPr>
          <a:xfrm flipV="1">
            <a:off x="8947356" y="4029063"/>
            <a:ext cx="1334728" cy="105421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12" idx="0"/>
            <a:endCxn id="49" idx="2"/>
          </p:cNvCxnSpPr>
          <p:nvPr/>
        </p:nvCxnSpPr>
        <p:spPr>
          <a:xfrm flipV="1">
            <a:off x="5887065" y="1474638"/>
            <a:ext cx="1988575" cy="16677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6941575" y="274309"/>
            <a:ext cx="1868129" cy="1200329"/>
          </a:xfrm>
          <a:prstGeom prst="rect">
            <a:avLst/>
          </a:prstGeom>
          <a:noFill/>
          <a:ln w="38100">
            <a:solidFill>
              <a:srgbClr val="FF0000"/>
            </a:solidFill>
          </a:ln>
        </p:spPr>
        <p:txBody>
          <a:bodyPr wrap="square" rtlCol="0">
            <a:spAutoFit/>
          </a:bodyPr>
          <a:lstStyle/>
          <a:p>
            <a:r>
              <a:rPr lang="en-US" altLang="zh-TW" dirty="0" smtClean="0"/>
              <a:t>D meson spectra</a:t>
            </a:r>
            <a:r>
              <a:rPr lang="zh-TW" altLang="en-US" dirty="0" smtClean="0"/>
              <a:t>：</a:t>
            </a:r>
            <a:endParaRPr lang="en-US" altLang="zh-TW" dirty="0" smtClean="0"/>
          </a:p>
          <a:p>
            <a:r>
              <a:rPr lang="zh-TW" altLang="en-US" dirty="0" smtClean="0"/>
              <a:t>利用三體分析找到的共振態有哪些，一一點名</a:t>
            </a:r>
            <a:endParaRPr lang="en-US" altLang="zh-TW" dirty="0" smtClean="0"/>
          </a:p>
        </p:txBody>
      </p:sp>
      <p:cxnSp>
        <p:nvCxnSpPr>
          <p:cNvPr id="52" name="直線單箭頭接點 51"/>
          <p:cNvCxnSpPr>
            <a:stCxn id="49" idx="3"/>
          </p:cNvCxnSpPr>
          <p:nvPr/>
        </p:nvCxnSpPr>
        <p:spPr>
          <a:xfrm flipV="1">
            <a:off x="8809704" y="874473"/>
            <a:ext cx="658761" cy="1"/>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9614719" y="353962"/>
            <a:ext cx="2321641" cy="923330"/>
          </a:xfrm>
          <a:prstGeom prst="rect">
            <a:avLst/>
          </a:prstGeom>
          <a:noFill/>
          <a:ln w="38100">
            <a:solidFill>
              <a:srgbClr val="00B050"/>
            </a:solidFill>
            <a:prstDash val="dash"/>
          </a:ln>
        </p:spPr>
        <p:txBody>
          <a:bodyPr wrap="square" rtlCol="0">
            <a:spAutoFit/>
          </a:bodyPr>
          <a:lstStyle/>
          <a:p>
            <a:r>
              <a:rPr lang="zh-TW" altLang="en-US" dirty="0" smtClean="0"/>
              <a:t>未來展望：</a:t>
            </a:r>
            <a:endParaRPr lang="en-US" altLang="zh-TW" dirty="0" smtClean="0"/>
          </a:p>
          <a:p>
            <a:r>
              <a:rPr lang="zh-TW" altLang="en-US" dirty="0" smtClean="0"/>
              <a:t>找出其他的粒子，或沒出現粒子的</a:t>
            </a:r>
            <a:r>
              <a:rPr lang="zh-TW" altLang="en-US" dirty="0"/>
              <a:t>原因</a:t>
            </a:r>
          </a:p>
        </p:txBody>
      </p:sp>
      <p:sp>
        <p:nvSpPr>
          <p:cNvPr id="69" name="文字方塊 68"/>
          <p:cNvSpPr txBox="1"/>
          <p:nvPr/>
        </p:nvSpPr>
        <p:spPr>
          <a:xfrm>
            <a:off x="1562509" y="3844397"/>
            <a:ext cx="1338828" cy="369332"/>
          </a:xfrm>
          <a:prstGeom prst="rect">
            <a:avLst/>
          </a:prstGeom>
          <a:noFill/>
          <a:ln w="38100">
            <a:solidFill>
              <a:srgbClr val="FF0000"/>
            </a:solidFill>
            <a:prstDash val="sysDash"/>
          </a:ln>
        </p:spPr>
        <p:txBody>
          <a:bodyPr wrap="none" rtlCol="0">
            <a:spAutoFit/>
          </a:bodyPr>
          <a:lstStyle/>
          <a:p>
            <a:r>
              <a:rPr lang="zh-TW" altLang="en-US" dirty="0" smtClean="0"/>
              <a:t>三體動力</a:t>
            </a:r>
            <a:r>
              <a:rPr lang="zh-TW" altLang="en-US" dirty="0"/>
              <a:t>學</a:t>
            </a:r>
          </a:p>
        </p:txBody>
      </p:sp>
      <p:cxnSp>
        <p:nvCxnSpPr>
          <p:cNvPr id="73" name="直線單箭頭接點 72"/>
          <p:cNvCxnSpPr>
            <a:stCxn id="69" idx="2"/>
            <a:endCxn id="7" idx="0"/>
          </p:cNvCxnSpPr>
          <p:nvPr/>
        </p:nvCxnSpPr>
        <p:spPr>
          <a:xfrm>
            <a:off x="2231923" y="4213729"/>
            <a:ext cx="78659" cy="2931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p:txBody>
          <a:bodyPr/>
          <a:lstStyle/>
          <a:p>
            <a:fld id="{3DF4B1FC-4239-425F-9CFB-D9D7D48FC1CA}" type="slidenum">
              <a:rPr lang="zh-TW" altLang="en-US" smtClean="0"/>
              <a:t>38</a:t>
            </a:fld>
            <a:endParaRPr lang="zh-TW" altLang="en-US"/>
          </a:p>
        </p:txBody>
      </p:sp>
    </p:spTree>
    <p:extLst>
      <p:ext uri="{BB962C8B-B14F-4D97-AF65-F5344CB8AC3E}">
        <p14:creationId xmlns:p14="http://schemas.microsoft.com/office/powerpoint/2010/main" val="334895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178110" y="276513"/>
            <a:ext cx="3076545" cy="923330"/>
          </a:xfrm>
          <a:prstGeom prst="rect">
            <a:avLst/>
          </a:prstGeom>
          <a:noFill/>
          <a:ln w="38100">
            <a:solidFill>
              <a:srgbClr val="FF0000"/>
            </a:solidFill>
          </a:ln>
        </p:spPr>
        <p:txBody>
          <a:bodyPr wrap="square" rtlCol="0">
            <a:spAutoFit/>
          </a:bodyPr>
          <a:lstStyle/>
          <a:p>
            <a:r>
              <a:rPr lang="zh-TW" altLang="en-US" dirty="0" smtClean="0"/>
              <a:t>動機：</a:t>
            </a:r>
            <a:endParaRPr lang="en-US" altLang="zh-TW" dirty="0" smtClean="0"/>
          </a:p>
          <a:p>
            <a:r>
              <a:rPr lang="zh-TW" altLang="en-US" dirty="0" smtClean="0"/>
              <a:t>與三體分析比較，驗證粒子生成是否比較接近於</a:t>
            </a:r>
            <a:r>
              <a:rPr lang="en-US" altLang="zh-TW" dirty="0" smtClean="0"/>
              <a:t>Herwig</a:t>
            </a:r>
            <a:endParaRPr lang="zh-TW" altLang="en-US" dirty="0"/>
          </a:p>
        </p:txBody>
      </p:sp>
      <mc:AlternateContent xmlns:mc="http://schemas.openxmlformats.org/markup-compatibility/2006" xmlns:a14="http://schemas.microsoft.com/office/drawing/2010/main">
        <mc:Choice Requires="a14">
          <p:sp>
            <p:nvSpPr>
              <p:cNvPr id="3" name="文字方塊 2"/>
              <p:cNvSpPr txBox="1"/>
              <p:nvPr/>
            </p:nvSpPr>
            <p:spPr>
              <a:xfrm>
                <a:off x="5515894" y="1929610"/>
                <a:ext cx="2400978" cy="946991"/>
              </a:xfrm>
              <a:prstGeom prst="rect">
                <a:avLst/>
              </a:prstGeom>
              <a:noFill/>
              <a:ln w="38100">
                <a:solidFill>
                  <a:srgbClr val="FF0000"/>
                </a:solidFill>
              </a:ln>
            </p:spPr>
            <p:txBody>
              <a:bodyPr wrap="none" rtlCol="0">
                <a:spAutoFit/>
              </a:bodyPr>
              <a:lstStyle/>
              <a:p>
                <a:r>
                  <a:rPr lang="zh-TW" altLang="en-US" dirty="0" smtClean="0"/>
                  <a:t>分析四體生成：</a:t>
                </a:r>
                <a:endParaRPr lang="en-US" altLang="zh-TW" dirty="0" smtClean="0"/>
              </a:p>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oMath>
                  </m:oMathPara>
                </a14:m>
                <a:endParaRPr lang="en-US" altLang="zh-TW" dirty="0" smtClean="0"/>
              </a:p>
              <a:p>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𝑒</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𝐷</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𝜋</m:t>
                          </m:r>
                        </m:e>
                        <m:sup>
                          <m:r>
                            <a:rPr lang="en-US" altLang="zh-TW" b="0" i="1" smtClean="0">
                              <a:latin typeface="Cambria Math" panose="02040503050406030204" pitchFamily="18" charset="0"/>
                            </a:rPr>
                            <m:t>−</m:t>
                          </m:r>
                        </m:sup>
                      </m:sSup>
                    </m:oMath>
                  </m:oMathPara>
                </a14:m>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5515894" y="1929610"/>
                <a:ext cx="2400978" cy="946991"/>
              </a:xfrm>
              <a:prstGeom prst="rect">
                <a:avLst/>
              </a:prstGeom>
              <a:blipFill>
                <a:blip r:embed="rId2"/>
                <a:stretch>
                  <a:fillRect l="-1500" t="-1242"/>
                </a:stretch>
              </a:blipFill>
              <a:ln w="38100">
                <a:solidFill>
                  <a:srgbClr val="FF0000"/>
                </a:solidFill>
              </a:ln>
            </p:spPr>
            <p:txBody>
              <a:bodyPr/>
              <a:lstStyle/>
              <a:p>
                <a:r>
                  <a:rPr lang="zh-TW" altLang="en-US">
                    <a:noFill/>
                  </a:rPr>
                  <a:t> </a:t>
                </a:r>
              </a:p>
            </p:txBody>
          </p:sp>
        </mc:Fallback>
      </mc:AlternateContent>
      <p:sp>
        <p:nvSpPr>
          <p:cNvPr id="6" name="文字方塊 5"/>
          <p:cNvSpPr txBox="1"/>
          <p:nvPr/>
        </p:nvSpPr>
        <p:spPr>
          <a:xfrm>
            <a:off x="5835373" y="3280847"/>
            <a:ext cx="1762021" cy="369332"/>
          </a:xfrm>
          <a:prstGeom prst="rect">
            <a:avLst/>
          </a:prstGeom>
          <a:noFill/>
          <a:ln w="28575">
            <a:solidFill>
              <a:srgbClr val="FF0000"/>
            </a:solidFill>
          </a:ln>
        </p:spPr>
        <p:txBody>
          <a:bodyPr wrap="none" rtlCol="0">
            <a:spAutoFit/>
          </a:bodyPr>
          <a:lstStyle/>
          <a:p>
            <a:r>
              <a:rPr lang="zh-TW" altLang="en-US" dirty="0" smtClean="0"/>
              <a:t>四體的</a:t>
            </a:r>
            <a:r>
              <a:rPr lang="en-US" altLang="zh-TW" dirty="0" smtClean="0"/>
              <a:t>topology</a:t>
            </a:r>
            <a:endParaRPr lang="zh-TW" altLang="en-US" dirty="0"/>
          </a:p>
        </p:txBody>
      </p:sp>
      <p:cxnSp>
        <p:nvCxnSpPr>
          <p:cNvPr id="8" name="直線單箭頭接點 7"/>
          <p:cNvCxnSpPr>
            <a:stCxn id="3" idx="2"/>
            <a:endCxn id="6" idx="0"/>
          </p:cNvCxnSpPr>
          <p:nvPr/>
        </p:nvCxnSpPr>
        <p:spPr>
          <a:xfrm>
            <a:off x="6716383" y="2876601"/>
            <a:ext cx="1" cy="4042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96000" y="4289968"/>
            <a:ext cx="1184940" cy="369332"/>
          </a:xfrm>
          <a:prstGeom prst="rect">
            <a:avLst/>
          </a:prstGeom>
          <a:noFill/>
          <a:ln w="38100">
            <a:solidFill>
              <a:srgbClr val="FF0000"/>
            </a:solidFill>
            <a:prstDash val="dash"/>
          </a:ln>
        </p:spPr>
        <p:txBody>
          <a:bodyPr wrap="none" rtlCol="0">
            <a:spAutoFit/>
          </a:bodyPr>
          <a:lstStyle/>
          <a:p>
            <a:r>
              <a:rPr lang="en-US" altLang="zh-TW" dirty="0" smtClean="0"/>
              <a:t>Resonance</a:t>
            </a:r>
            <a:endParaRPr lang="zh-TW" altLang="en-US" dirty="0"/>
          </a:p>
        </p:txBody>
      </p:sp>
      <p:cxnSp>
        <p:nvCxnSpPr>
          <p:cNvPr id="29" name="直線單箭頭接點 28"/>
          <p:cNvCxnSpPr>
            <a:stCxn id="6" idx="2"/>
            <a:endCxn id="27" idx="0"/>
          </p:cNvCxnSpPr>
          <p:nvPr/>
        </p:nvCxnSpPr>
        <p:spPr>
          <a:xfrm flipH="1">
            <a:off x="6688470" y="3650179"/>
            <a:ext cx="27914" cy="639789"/>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文字方塊 29"/>
              <p:cNvSpPr txBox="1"/>
              <p:nvPr/>
            </p:nvSpPr>
            <p:spPr>
              <a:xfrm>
                <a:off x="4142186" y="5259465"/>
                <a:ext cx="5148397" cy="1477328"/>
              </a:xfrm>
              <a:prstGeom prst="rect">
                <a:avLst/>
              </a:prstGeom>
              <a:noFill/>
              <a:ln w="38100">
                <a:solidFill>
                  <a:srgbClr val="00B050"/>
                </a:solidFill>
              </a:ln>
            </p:spPr>
            <p:txBody>
              <a:bodyPr wrap="none" rtlCol="0">
                <a:spAutoFit/>
              </a:bodyPr>
              <a:lstStyle/>
              <a:p>
                <a:pPr marL="342900" indent="-342900">
                  <a:buFont typeface="+mj-lt"/>
                  <a:buAutoNum type="arabicPeriod"/>
                </a:pPr>
                <a:r>
                  <a:rPr lang="zh-TW" altLang="en-US" dirty="0" smtClean="0"/>
                  <a:t>找出</a:t>
                </a:r>
                <a14:m>
                  <m:oMath xmlns:m="http://schemas.openxmlformats.org/officeDocument/2006/math">
                    <m:d>
                      <m:dPr>
                        <m:ctrlPr>
                          <a:rPr lang="en-US" altLang="zh-TW" i="1" smtClean="0">
                            <a:latin typeface="Cambria Math" panose="02040503050406030204" pitchFamily="18" charset="0"/>
                          </a:rPr>
                        </m:ctrlPr>
                      </m:dPr>
                      <m:e>
                        <m:r>
                          <a:rPr lang="en-US" altLang="zh-TW" i="1">
                            <a:latin typeface="Cambria Math" panose="02040503050406030204" pitchFamily="18" charset="0"/>
                          </a:rPr>
                          <m:t>1</m:t>
                        </m:r>
                        <m:r>
                          <a:rPr lang="zh-TW" altLang="en-US" i="1" smtClean="0">
                            <a:latin typeface="Cambria Math" panose="02040503050406030204" pitchFamily="18" charset="0"/>
                          </a:rPr>
                          <m:t>，</m:t>
                        </m:r>
                        <m:r>
                          <a:rPr lang="en-US" altLang="zh-TW" i="1" smtClean="0">
                            <a:latin typeface="Cambria Math" panose="02040503050406030204" pitchFamily="18" charset="0"/>
                          </a:rPr>
                          <m:t>3</m:t>
                        </m:r>
                      </m:e>
                    </m:d>
                  </m:oMath>
                </a14:m>
                <a:r>
                  <a:rPr lang="zh-TW" altLang="en-US" dirty="0" smtClean="0"/>
                  <a:t>與</a:t>
                </a:r>
                <a14:m>
                  <m:oMath xmlns:m="http://schemas.openxmlformats.org/officeDocument/2006/math">
                    <m:d>
                      <m:dPr>
                        <m:ctrlPr>
                          <a:rPr lang="en-US" altLang="zh-TW" i="1" dirty="0" smtClean="0">
                            <a:latin typeface="Cambria Math" panose="02040503050406030204" pitchFamily="18" charset="0"/>
                          </a:rPr>
                        </m:ctrlPr>
                      </m:dPr>
                      <m:e>
                        <m:r>
                          <a:rPr lang="en-US" altLang="zh-TW" i="1" dirty="0">
                            <a:latin typeface="Cambria Math" panose="02040503050406030204" pitchFamily="18" charset="0"/>
                          </a:rPr>
                          <m:t>3</m:t>
                        </m:r>
                        <m:r>
                          <a:rPr lang="zh-TW" altLang="en-US" i="1" dirty="0" smtClean="0">
                            <a:latin typeface="Cambria Math" panose="02040503050406030204" pitchFamily="18" charset="0"/>
                          </a:rPr>
                          <m:t>，</m:t>
                        </m:r>
                        <m:r>
                          <a:rPr lang="en-US" altLang="zh-TW" i="1" dirty="0" smtClean="0">
                            <a:latin typeface="Cambria Math" panose="02040503050406030204" pitchFamily="18" charset="0"/>
                          </a:rPr>
                          <m:t>1</m:t>
                        </m:r>
                      </m:e>
                    </m:d>
                  </m:oMath>
                </a14:m>
                <a:r>
                  <a:rPr lang="zh-TW" altLang="en-US" dirty="0" smtClean="0"/>
                  <a:t>中所有的共振態</a:t>
                </a:r>
                <a:endParaRPr lang="en-US" altLang="zh-TW" dirty="0" smtClean="0"/>
              </a:p>
              <a:p>
                <a:pPr marL="342900" indent="-342900">
                  <a:buFont typeface="+mj-lt"/>
                  <a:buAutoNum type="arabicPeriod"/>
                </a:pPr>
                <a:r>
                  <a:rPr lang="zh-TW" altLang="en-US" dirty="0" smtClean="0"/>
                  <a:t>了解共振態之間的關係</a:t>
                </a:r>
                <a:endParaRPr lang="en-US" altLang="zh-TW" dirty="0" smtClean="0"/>
              </a:p>
              <a:p>
                <a:pPr marL="342900" indent="-342900">
                  <a:buFont typeface="+mj-lt"/>
                  <a:buAutoNum type="arabicPeriod"/>
                </a:pPr>
                <a:r>
                  <a:rPr lang="zh-TW" altLang="en-US" dirty="0" smtClean="0"/>
                  <a:t>找出</a:t>
                </a:r>
                <a14:m>
                  <m:oMath xmlns:m="http://schemas.openxmlformats.org/officeDocument/2006/math">
                    <m:d>
                      <m:dPr>
                        <m:ctrlPr>
                          <a:rPr lang="en-US" altLang="zh-TW" i="1" smtClean="0">
                            <a:latin typeface="Cambria Math" panose="02040503050406030204" pitchFamily="18" charset="0"/>
                          </a:rPr>
                        </m:ctrlPr>
                      </m:dPr>
                      <m:e>
                        <m:r>
                          <a:rPr lang="en-US" altLang="zh-TW" i="1">
                            <a:latin typeface="Cambria Math" panose="02040503050406030204" pitchFamily="18" charset="0"/>
                          </a:rPr>
                          <m:t>2</m:t>
                        </m:r>
                        <m:r>
                          <a:rPr lang="zh-TW" altLang="en-US" i="1" smtClean="0">
                            <a:latin typeface="Cambria Math" panose="02040503050406030204" pitchFamily="18" charset="0"/>
                          </a:rPr>
                          <m:t>，</m:t>
                        </m:r>
                        <m:r>
                          <a:rPr lang="en-US" altLang="zh-TW" i="1" smtClean="0">
                            <a:latin typeface="Cambria Math" panose="02040503050406030204" pitchFamily="18" charset="0"/>
                          </a:rPr>
                          <m:t>2</m:t>
                        </m:r>
                      </m:e>
                    </m:d>
                  </m:oMath>
                </a14:m>
                <a:r>
                  <a:rPr lang="zh-TW" altLang="en-US" dirty="0" smtClean="0"/>
                  <a:t>電中性與帶</a:t>
                </a:r>
                <a:r>
                  <a:rPr lang="en-US" altLang="zh-TW" dirty="0" smtClean="0"/>
                  <a:t>+2</a:t>
                </a:r>
                <a:r>
                  <a:rPr lang="zh-TW" altLang="en-US" dirty="0" smtClean="0"/>
                  <a:t>電兩種情形的共振態</a:t>
                </a:r>
                <a:endParaRPr lang="en-US" altLang="zh-TW" dirty="0" smtClean="0"/>
              </a:p>
              <a:p>
                <a:pPr marL="342900" indent="-342900">
                  <a:buFont typeface="+mj-lt"/>
                  <a:buAutoNum type="arabicPeriod"/>
                </a:pPr>
                <a:r>
                  <a:rPr lang="en-US" altLang="zh-TW" dirty="0" smtClean="0"/>
                  <a:t>4 body kinematics</a:t>
                </a:r>
              </a:p>
              <a:p>
                <a:pPr marL="342900" indent="-342900">
                  <a:buFont typeface="+mj-lt"/>
                  <a:buAutoNum type="arabicPeriod"/>
                </a:pPr>
                <a:r>
                  <a:rPr lang="en-US" altLang="zh-TW" dirty="0" smtClean="0"/>
                  <a:t>Pure 4 body cross section</a:t>
                </a:r>
              </a:p>
            </p:txBody>
          </p:sp>
        </mc:Choice>
        <mc:Fallback xmlns="">
          <p:sp>
            <p:nvSpPr>
              <p:cNvPr id="30" name="文字方塊 29"/>
              <p:cNvSpPr txBox="1">
                <a:spLocks noRot="1" noChangeAspect="1" noMove="1" noResize="1" noEditPoints="1" noAdjustHandles="1" noChangeArrowheads="1" noChangeShapeType="1" noTextEdit="1"/>
              </p:cNvSpPr>
              <p:nvPr/>
            </p:nvSpPr>
            <p:spPr>
              <a:xfrm>
                <a:off x="4142186" y="5259465"/>
                <a:ext cx="5148397" cy="1477328"/>
              </a:xfrm>
              <a:prstGeom prst="rect">
                <a:avLst/>
              </a:prstGeom>
              <a:blipFill>
                <a:blip r:embed="rId3"/>
                <a:stretch>
                  <a:fillRect l="-353" t="-806" b="-4435"/>
                </a:stretch>
              </a:blipFill>
              <a:ln w="38100">
                <a:solidFill>
                  <a:srgbClr val="00B050"/>
                </a:solidFill>
              </a:ln>
            </p:spPr>
            <p:txBody>
              <a:bodyPr/>
              <a:lstStyle/>
              <a:p>
                <a:r>
                  <a:rPr lang="zh-TW" altLang="en-US">
                    <a:noFill/>
                  </a:rPr>
                  <a:t> </a:t>
                </a:r>
              </a:p>
            </p:txBody>
          </p:sp>
        </mc:Fallback>
      </mc:AlternateContent>
      <p:cxnSp>
        <p:nvCxnSpPr>
          <p:cNvPr id="32" name="直線單箭頭接點 31"/>
          <p:cNvCxnSpPr>
            <a:stCxn id="27" idx="2"/>
            <a:endCxn id="30" idx="0"/>
          </p:cNvCxnSpPr>
          <p:nvPr/>
        </p:nvCxnSpPr>
        <p:spPr>
          <a:xfrm>
            <a:off x="6688470" y="4659300"/>
            <a:ext cx="27915" cy="60016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stCxn id="2" idx="2"/>
            <a:endCxn id="3" idx="0"/>
          </p:cNvCxnSpPr>
          <p:nvPr/>
        </p:nvCxnSpPr>
        <p:spPr>
          <a:xfrm>
            <a:off x="6716383" y="1199843"/>
            <a:ext cx="0" cy="7297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p:txBody>
          <a:bodyPr/>
          <a:lstStyle/>
          <a:p>
            <a:fld id="{3DF4B1FC-4239-425F-9CFB-D9D7D48FC1CA}" type="slidenum">
              <a:rPr lang="zh-TW" altLang="en-US" smtClean="0"/>
              <a:t>39</a:t>
            </a:fld>
            <a:endParaRPr lang="zh-TW" altLang="en-US"/>
          </a:p>
        </p:txBody>
      </p:sp>
    </p:spTree>
    <p:extLst>
      <p:ext uri="{BB962C8B-B14F-4D97-AF65-F5344CB8AC3E}">
        <p14:creationId xmlns:p14="http://schemas.microsoft.com/office/powerpoint/2010/main" val="111794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4" y="624110"/>
            <a:ext cx="8911687" cy="752406"/>
          </a:xfrm>
        </p:spPr>
        <p:txBody>
          <a:bodyPr/>
          <a:lstStyle/>
          <a:p>
            <a:r>
              <a:rPr lang="en-US" altLang="zh-TW" b="1" dirty="0">
                <a:effectLst>
                  <a:outerShdw blurRad="38100" dist="38100" dir="2700000" algn="tl">
                    <a:srgbClr val="000000">
                      <a:alpha val="43137"/>
                    </a:srgbClr>
                  </a:outerShdw>
                </a:effectLst>
              </a:rPr>
              <a:t>Motivation</a:t>
            </a:r>
            <a:endParaRPr lang="zh-TW" altLang="en-US" b="1" dirty="0">
              <a:effectLst>
                <a:outerShdw blurRad="38100" dist="38100" dir="2700000" algn="tl">
                  <a:srgbClr val="000000">
                    <a:alpha val="43137"/>
                  </a:srgbClr>
                </a:outerShdw>
              </a:effectLst>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117" y="2054676"/>
            <a:ext cx="4973443" cy="3569376"/>
          </a:xfrm>
          <a:prstGeom prst="rect">
            <a:avLst/>
          </a:prstGeom>
        </p:spPr>
      </p:pic>
      <p:sp>
        <p:nvSpPr>
          <p:cNvPr id="4" name="文字方塊 3"/>
          <p:cNvSpPr txBox="1"/>
          <p:nvPr/>
        </p:nvSpPr>
        <p:spPr>
          <a:xfrm>
            <a:off x="1483447" y="5624052"/>
            <a:ext cx="4302781" cy="830997"/>
          </a:xfrm>
          <a:prstGeom prst="rect">
            <a:avLst/>
          </a:prstGeom>
          <a:noFill/>
        </p:spPr>
        <p:txBody>
          <a:bodyPr wrap="none" rtlCol="0">
            <a:spAutoFit/>
          </a:bodyPr>
          <a:lstStyle/>
          <a:p>
            <a:r>
              <a:rPr lang="en-US" altLang="zh-TW" sz="2400" dirty="0" smtClean="0"/>
              <a:t>“</a:t>
            </a:r>
            <a:r>
              <a:rPr lang="en-US" altLang="zh-TW" sz="2400" dirty="0" err="1" smtClean="0"/>
              <a:t>Regge</a:t>
            </a:r>
            <a:r>
              <a:rPr lang="en-US" altLang="zh-TW" sz="2400" dirty="0" smtClean="0"/>
              <a:t>-cascade </a:t>
            </a:r>
            <a:r>
              <a:rPr lang="en-US" altLang="zh-TW" sz="2400" dirty="0" err="1" smtClean="0"/>
              <a:t>hadronization</a:t>
            </a:r>
            <a:r>
              <a:rPr lang="en-US" altLang="zh-TW" sz="2400" dirty="0" smtClean="0"/>
              <a:t>”</a:t>
            </a:r>
          </a:p>
          <a:p>
            <a:r>
              <a:rPr lang="en-US" altLang="zh-TW" sz="2400" dirty="0" err="1" smtClean="0"/>
              <a:t>K.Odagiri</a:t>
            </a:r>
            <a:r>
              <a:rPr lang="en-US" altLang="zh-TW" sz="2400" dirty="0" smtClean="0"/>
              <a:t> </a:t>
            </a:r>
            <a:r>
              <a:rPr lang="en-US" altLang="zh-TW" sz="2400" dirty="0" err="1" smtClean="0"/>
              <a:t>arXiv:hep-ph</a:t>
            </a:r>
            <a:r>
              <a:rPr lang="en-US" altLang="zh-TW" sz="2400" dirty="0" smtClean="0"/>
              <a:t>/0505315</a:t>
            </a:r>
            <a:endParaRPr lang="zh-TW" altLang="en-US" sz="2400" dirty="0"/>
          </a:p>
        </p:txBody>
      </p:sp>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2623776196"/>
                  </p:ext>
                </p:extLst>
              </p:nvPr>
            </p:nvGraphicFramePr>
            <p:xfrm>
              <a:off x="6897747" y="2149124"/>
              <a:ext cx="4782975" cy="1690240"/>
            </p:xfrm>
            <a:graphic>
              <a:graphicData uri="http://schemas.openxmlformats.org/drawingml/2006/table">
                <a:tbl>
                  <a:tblPr firstRow="1" bandRow="1">
                    <a:tableStyleId>{5C22544A-7EE6-4342-B048-85BDC9FD1C3A}</a:tableStyleId>
                  </a:tblPr>
                  <a:tblGrid>
                    <a:gridCol w="1403749">
                      <a:extLst>
                        <a:ext uri="{9D8B030D-6E8A-4147-A177-3AD203B41FA5}">
                          <a16:colId xmlns:a16="http://schemas.microsoft.com/office/drawing/2014/main" val="4109324038"/>
                        </a:ext>
                      </a:extLst>
                    </a:gridCol>
                    <a:gridCol w="1617168">
                      <a:extLst>
                        <a:ext uri="{9D8B030D-6E8A-4147-A177-3AD203B41FA5}">
                          <a16:colId xmlns:a16="http://schemas.microsoft.com/office/drawing/2014/main" val="3521299792"/>
                        </a:ext>
                      </a:extLst>
                    </a:gridCol>
                    <a:gridCol w="1762058">
                      <a:extLst>
                        <a:ext uri="{9D8B030D-6E8A-4147-A177-3AD203B41FA5}">
                          <a16:colId xmlns:a16="http://schemas.microsoft.com/office/drawing/2014/main" val="1550000625"/>
                        </a:ext>
                      </a:extLst>
                    </a:gridCol>
                  </a:tblGrid>
                  <a:tr h="323063">
                    <a:tc>
                      <a:txBody>
                        <a:bodyPr/>
                        <a:lstStyle/>
                        <a:p>
                          <a:endParaRPr lang="zh-TW" altLang="en-US" sz="1800" dirty="0"/>
                        </a:p>
                      </a:txBody>
                      <a:tcPr marL="79659" marR="79659" marT="39830" marB="39830" anchor="ctr"/>
                    </a:tc>
                    <a:tc>
                      <a:txBody>
                        <a:bodyPr/>
                        <a:lstStyle/>
                        <a:p>
                          <a:pPr algn="ctr"/>
                          <a:r>
                            <a:rPr lang="en-US" altLang="zh-TW" sz="1800" dirty="0" smtClean="0"/>
                            <a:t>HERWIG</a:t>
                          </a:r>
                          <a:endParaRPr lang="zh-TW" altLang="en-US" sz="1800" dirty="0"/>
                        </a:p>
                      </a:txBody>
                      <a:tcPr marL="79659" marR="79659" marT="39830" marB="39830" anchor="ctr"/>
                    </a:tc>
                    <a:tc>
                      <a:txBody>
                        <a:bodyPr/>
                        <a:lstStyle/>
                        <a:p>
                          <a:pPr algn="ctr"/>
                          <a:r>
                            <a:rPr lang="en-US" altLang="zh-TW" sz="1800" dirty="0" smtClean="0"/>
                            <a:t>PYTHIA</a:t>
                          </a:r>
                          <a:endParaRPr lang="zh-TW" altLang="en-US" sz="1800" dirty="0"/>
                        </a:p>
                      </a:txBody>
                      <a:tcPr marL="79659" marR="79659" marT="39830" marB="39830" anchor="ctr"/>
                    </a:tc>
                    <a:extLst>
                      <a:ext uri="{0D108BD9-81ED-4DB2-BD59-A6C34878D82A}">
                        <a16:rowId xmlns:a16="http://schemas.microsoft.com/office/drawing/2014/main" val="939066012"/>
                      </a:ext>
                    </a:extLst>
                  </a:tr>
                  <a:tr h="323063">
                    <a:tc>
                      <a:txBody>
                        <a:bodyPr/>
                        <a:lstStyle/>
                        <a:p>
                          <a:pPr algn="ctr"/>
                          <a:r>
                            <a:rPr lang="en-US" altLang="zh-TW" sz="1800" dirty="0" smtClean="0"/>
                            <a:t>2 hadron</a:t>
                          </a:r>
                          <a:endParaRPr lang="zh-TW" altLang="en-US" sz="1800" dirty="0"/>
                        </a:p>
                      </a:txBody>
                      <a:tcPr marL="79659" marR="79659" marT="39830" marB="39830" anchor="ctr"/>
                    </a:tc>
                    <a:tc>
                      <a:txBody>
                        <a:bodyPr/>
                        <a:lstStyle/>
                        <a:p>
                          <a:pPr algn="ctr"/>
                          <a:r>
                            <a:rPr lang="en-US" altLang="zh-TW" sz="1800" dirty="0" smtClean="0"/>
                            <a:t>313</a:t>
                          </a:r>
                          <a:endParaRPr lang="zh-TW" altLang="en-US" sz="1800" dirty="0"/>
                        </a:p>
                      </a:txBody>
                      <a:tcPr marL="79659" marR="79659" marT="39830" marB="39830" anchor="ctr"/>
                    </a:tc>
                    <a:tc>
                      <a:txBody>
                        <a:bodyPr/>
                        <a:lstStyle/>
                        <a:p>
                          <a:pPr algn="ctr"/>
                          <a:r>
                            <a:rPr lang="en-US" altLang="zh-TW" sz="1800" dirty="0" smtClean="0"/>
                            <a:t>269</a:t>
                          </a:r>
                          <a:endParaRPr lang="zh-TW" altLang="en-US" sz="1800" dirty="0"/>
                        </a:p>
                      </a:txBody>
                      <a:tcPr marL="79659" marR="79659" marT="39830" marB="39830" anchor="ctr"/>
                    </a:tc>
                    <a:extLst>
                      <a:ext uri="{0D108BD9-81ED-4DB2-BD59-A6C34878D82A}">
                        <a16:rowId xmlns:a16="http://schemas.microsoft.com/office/drawing/2014/main" val="3977357442"/>
                      </a:ext>
                    </a:extLst>
                  </a:tr>
                  <a:tr h="323063">
                    <a:tc>
                      <a:txBody>
                        <a:bodyPr/>
                        <a:lstStyle/>
                        <a:p>
                          <a:pPr algn="ctr"/>
                          <a:r>
                            <a:rPr lang="en-US" altLang="zh-TW" sz="1800" dirty="0" smtClean="0"/>
                            <a:t>3 hadron</a:t>
                          </a:r>
                          <a:endParaRPr lang="zh-TW" altLang="en-US" sz="1800" dirty="0"/>
                        </a:p>
                      </a:txBody>
                      <a:tcPr marL="79659" marR="79659" marT="39830" marB="39830" anchor="ctr"/>
                    </a:tc>
                    <a:tc>
                      <a:txBody>
                        <a:bodyPr/>
                        <a:lstStyle/>
                        <a:p>
                          <a:pPr algn="ctr"/>
                          <a:r>
                            <a:rPr lang="en-US" altLang="zh-TW" sz="1800" dirty="0" smtClean="0"/>
                            <a:t>359</a:t>
                          </a:r>
                          <a:endParaRPr lang="zh-TW" altLang="en-US" sz="1800" dirty="0"/>
                        </a:p>
                      </a:txBody>
                      <a:tcPr marL="79659" marR="79659" marT="39830" marB="39830" anchor="ctr"/>
                    </a:tc>
                    <a:tc>
                      <a:txBody>
                        <a:bodyPr/>
                        <a:lstStyle/>
                        <a:p>
                          <a:pPr algn="ctr"/>
                          <a:r>
                            <a:rPr lang="en-US" altLang="zh-TW" sz="1800" dirty="0" smtClean="0"/>
                            <a:t>1293</a:t>
                          </a:r>
                          <a:endParaRPr lang="zh-TW" altLang="en-US" sz="1800" dirty="0"/>
                        </a:p>
                      </a:txBody>
                      <a:tcPr marL="79659" marR="79659" marT="39830" marB="39830" anchor="ctr"/>
                    </a:tc>
                    <a:extLst>
                      <a:ext uri="{0D108BD9-81ED-4DB2-BD59-A6C34878D82A}">
                        <a16:rowId xmlns:a16="http://schemas.microsoft.com/office/drawing/2014/main" val="1602786050"/>
                      </a:ext>
                    </a:extLst>
                  </a:tr>
                  <a:tr h="323063">
                    <a:tc>
                      <a:txBody>
                        <a:bodyPr/>
                        <a:lstStyle/>
                        <a:p>
                          <a:pPr algn="ctr"/>
                          <a:r>
                            <a:rPr lang="en-US" altLang="zh-TW" sz="1800" dirty="0" smtClean="0"/>
                            <a:t>Event</a:t>
                          </a:r>
                          <a:r>
                            <a:rPr lang="en-US" altLang="zh-TW" sz="1800" baseline="0" dirty="0" smtClean="0"/>
                            <a:t> number ratio</a:t>
                          </a:r>
                          <a:endParaRPr lang="zh-TW" altLang="en-US" sz="1800" dirty="0"/>
                        </a:p>
                      </a:txBody>
                      <a:tcPr marL="79659" marR="79659" marT="39830" marB="39830" anchor="ctr"/>
                    </a:tc>
                    <a:tc>
                      <a:txBody>
                        <a:bodyPr/>
                        <a:lstStyle/>
                        <a:p>
                          <a:pPr algn="ct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0.872±0.067</m:t>
                                </m:r>
                              </m:oMath>
                            </m:oMathPara>
                          </a14:m>
                          <a:endParaRPr lang="zh-TW" altLang="en-US" sz="1800" dirty="0"/>
                        </a:p>
                      </a:txBody>
                      <a:tcPr marL="79659" marR="79659" marT="39830" marB="39830" anchor="ctr"/>
                    </a:tc>
                    <a:tc>
                      <a:txBody>
                        <a:bodyPr/>
                        <a:lstStyle/>
                        <a:p>
                          <a:pPr/>
                          <a14:m>
                            <m:oMathPara xmlns:m="http://schemas.openxmlformats.org/officeDocument/2006/math">
                              <m:oMathParaPr>
                                <m:jc m:val="centerGroup"/>
                              </m:oMathParaPr>
                              <m:oMath xmlns:m="http://schemas.openxmlformats.org/officeDocument/2006/math">
                                <m:r>
                                  <a:rPr lang="en-US" altLang="zh-TW" sz="1800" b="0" i="1" smtClean="0">
                                    <a:latin typeface="Cambria Math" panose="02040503050406030204" pitchFamily="18" charset="0"/>
                                  </a:rPr>
                                  <m:t>0.208±0.014</m:t>
                                </m:r>
                              </m:oMath>
                            </m:oMathPara>
                          </a14:m>
                          <a:endParaRPr lang="zh-TW" altLang="en-US" sz="1800" dirty="0"/>
                        </a:p>
                      </a:txBody>
                      <a:tcPr marL="79659" marR="79659" marT="39830" marB="39830" anchor="ctr"/>
                    </a:tc>
                    <a:extLst>
                      <a:ext uri="{0D108BD9-81ED-4DB2-BD59-A6C34878D82A}">
                        <a16:rowId xmlns:a16="http://schemas.microsoft.com/office/drawing/2014/main" val="1834262858"/>
                      </a:ext>
                    </a:extLst>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2147438298"/>
                  </p:ext>
                </p:extLst>
              </p:nvPr>
            </p:nvGraphicFramePr>
            <p:xfrm>
              <a:off x="6897747" y="2149124"/>
              <a:ext cx="4782975" cy="1690240"/>
            </p:xfrm>
            <a:graphic>
              <a:graphicData uri="http://schemas.openxmlformats.org/drawingml/2006/table">
                <a:tbl>
                  <a:tblPr firstRow="1" bandRow="1">
                    <a:tableStyleId>{5C22544A-7EE6-4342-B048-85BDC9FD1C3A}</a:tableStyleId>
                  </a:tblPr>
                  <a:tblGrid>
                    <a:gridCol w="1403749">
                      <a:extLst>
                        <a:ext uri="{9D8B030D-6E8A-4147-A177-3AD203B41FA5}">
                          <a16:colId xmlns:a16="http://schemas.microsoft.com/office/drawing/2014/main" val="4109324038"/>
                        </a:ext>
                      </a:extLst>
                    </a:gridCol>
                    <a:gridCol w="1617168">
                      <a:extLst>
                        <a:ext uri="{9D8B030D-6E8A-4147-A177-3AD203B41FA5}">
                          <a16:colId xmlns:a16="http://schemas.microsoft.com/office/drawing/2014/main" val="3521299792"/>
                        </a:ext>
                      </a:extLst>
                    </a:gridCol>
                    <a:gridCol w="1762058">
                      <a:extLst>
                        <a:ext uri="{9D8B030D-6E8A-4147-A177-3AD203B41FA5}">
                          <a16:colId xmlns:a16="http://schemas.microsoft.com/office/drawing/2014/main" val="1550000625"/>
                        </a:ext>
                      </a:extLst>
                    </a:gridCol>
                  </a:tblGrid>
                  <a:tr h="353980">
                    <a:tc>
                      <a:txBody>
                        <a:bodyPr/>
                        <a:lstStyle/>
                        <a:p>
                          <a:endParaRPr lang="zh-TW" altLang="en-US" sz="1800" dirty="0"/>
                        </a:p>
                      </a:txBody>
                      <a:tcPr marL="79659" marR="79659" marT="39830" marB="39830" anchor="ctr"/>
                    </a:tc>
                    <a:tc>
                      <a:txBody>
                        <a:bodyPr/>
                        <a:lstStyle/>
                        <a:p>
                          <a:pPr algn="ctr"/>
                          <a:r>
                            <a:rPr lang="en-US" altLang="zh-TW" sz="1800" dirty="0" smtClean="0"/>
                            <a:t>HERWIG</a:t>
                          </a:r>
                          <a:endParaRPr lang="zh-TW" altLang="en-US" sz="1800" dirty="0"/>
                        </a:p>
                      </a:txBody>
                      <a:tcPr marL="79659" marR="79659" marT="39830" marB="39830" anchor="ctr"/>
                    </a:tc>
                    <a:tc>
                      <a:txBody>
                        <a:bodyPr/>
                        <a:lstStyle/>
                        <a:p>
                          <a:pPr algn="ctr"/>
                          <a:r>
                            <a:rPr lang="en-US" altLang="zh-TW" sz="1800" dirty="0" smtClean="0"/>
                            <a:t>PYTHIA</a:t>
                          </a:r>
                          <a:endParaRPr lang="zh-TW" altLang="en-US" sz="1800" dirty="0"/>
                        </a:p>
                      </a:txBody>
                      <a:tcPr marL="79659" marR="79659" marT="39830" marB="39830" anchor="ctr"/>
                    </a:tc>
                    <a:extLst>
                      <a:ext uri="{0D108BD9-81ED-4DB2-BD59-A6C34878D82A}">
                        <a16:rowId xmlns:a16="http://schemas.microsoft.com/office/drawing/2014/main" val="939066012"/>
                      </a:ext>
                    </a:extLst>
                  </a:tr>
                  <a:tr h="353980">
                    <a:tc>
                      <a:txBody>
                        <a:bodyPr/>
                        <a:lstStyle/>
                        <a:p>
                          <a:pPr algn="ctr"/>
                          <a:r>
                            <a:rPr lang="en-US" altLang="zh-TW" sz="1800" dirty="0" smtClean="0"/>
                            <a:t>2 hadron</a:t>
                          </a:r>
                          <a:endParaRPr lang="zh-TW" altLang="en-US" sz="1800" dirty="0"/>
                        </a:p>
                      </a:txBody>
                      <a:tcPr marL="79659" marR="79659" marT="39830" marB="39830" anchor="ctr"/>
                    </a:tc>
                    <a:tc>
                      <a:txBody>
                        <a:bodyPr/>
                        <a:lstStyle/>
                        <a:p>
                          <a:pPr algn="ctr"/>
                          <a:r>
                            <a:rPr lang="en-US" altLang="zh-TW" sz="1800" dirty="0" smtClean="0"/>
                            <a:t>313</a:t>
                          </a:r>
                          <a:endParaRPr lang="zh-TW" altLang="en-US" sz="1800" dirty="0"/>
                        </a:p>
                      </a:txBody>
                      <a:tcPr marL="79659" marR="79659" marT="39830" marB="39830" anchor="ctr"/>
                    </a:tc>
                    <a:tc>
                      <a:txBody>
                        <a:bodyPr/>
                        <a:lstStyle/>
                        <a:p>
                          <a:pPr algn="ctr"/>
                          <a:r>
                            <a:rPr lang="en-US" altLang="zh-TW" sz="1800" dirty="0" smtClean="0"/>
                            <a:t>269</a:t>
                          </a:r>
                          <a:endParaRPr lang="zh-TW" altLang="en-US" sz="1800" dirty="0"/>
                        </a:p>
                      </a:txBody>
                      <a:tcPr marL="79659" marR="79659" marT="39830" marB="39830" anchor="ctr"/>
                    </a:tc>
                    <a:extLst>
                      <a:ext uri="{0D108BD9-81ED-4DB2-BD59-A6C34878D82A}">
                        <a16:rowId xmlns:a16="http://schemas.microsoft.com/office/drawing/2014/main" val="3977357442"/>
                      </a:ext>
                    </a:extLst>
                  </a:tr>
                  <a:tr h="353980">
                    <a:tc>
                      <a:txBody>
                        <a:bodyPr/>
                        <a:lstStyle/>
                        <a:p>
                          <a:pPr algn="ctr"/>
                          <a:r>
                            <a:rPr lang="en-US" altLang="zh-TW" sz="1800" dirty="0" smtClean="0"/>
                            <a:t>3 hadron</a:t>
                          </a:r>
                          <a:endParaRPr lang="zh-TW" altLang="en-US" sz="1800" dirty="0"/>
                        </a:p>
                      </a:txBody>
                      <a:tcPr marL="79659" marR="79659" marT="39830" marB="39830" anchor="ctr"/>
                    </a:tc>
                    <a:tc>
                      <a:txBody>
                        <a:bodyPr/>
                        <a:lstStyle/>
                        <a:p>
                          <a:pPr algn="ctr"/>
                          <a:r>
                            <a:rPr lang="en-US" altLang="zh-TW" sz="1800" dirty="0" smtClean="0"/>
                            <a:t>359</a:t>
                          </a:r>
                          <a:endParaRPr lang="zh-TW" altLang="en-US" sz="1800" dirty="0"/>
                        </a:p>
                      </a:txBody>
                      <a:tcPr marL="79659" marR="79659" marT="39830" marB="39830" anchor="ctr"/>
                    </a:tc>
                    <a:tc>
                      <a:txBody>
                        <a:bodyPr/>
                        <a:lstStyle/>
                        <a:p>
                          <a:pPr algn="ctr"/>
                          <a:r>
                            <a:rPr lang="en-US" altLang="zh-TW" sz="1800" dirty="0" smtClean="0"/>
                            <a:t>1293</a:t>
                          </a:r>
                          <a:endParaRPr lang="zh-TW" altLang="en-US" sz="1800" dirty="0"/>
                        </a:p>
                      </a:txBody>
                      <a:tcPr marL="79659" marR="79659" marT="39830" marB="39830" anchor="ctr"/>
                    </a:tc>
                    <a:extLst>
                      <a:ext uri="{0D108BD9-81ED-4DB2-BD59-A6C34878D82A}">
                        <a16:rowId xmlns:a16="http://schemas.microsoft.com/office/drawing/2014/main" val="1602786050"/>
                      </a:ext>
                    </a:extLst>
                  </a:tr>
                  <a:tr h="628300">
                    <a:tc>
                      <a:txBody>
                        <a:bodyPr/>
                        <a:lstStyle/>
                        <a:p>
                          <a:pPr algn="ctr"/>
                          <a:r>
                            <a:rPr lang="en-US" altLang="zh-TW" sz="1800" dirty="0" smtClean="0"/>
                            <a:t>Event</a:t>
                          </a:r>
                          <a:r>
                            <a:rPr lang="en-US" altLang="zh-TW" sz="1800" baseline="0" dirty="0" smtClean="0"/>
                            <a:t> number ratio</a:t>
                          </a:r>
                          <a:endParaRPr lang="zh-TW" altLang="en-US" sz="1800" dirty="0"/>
                        </a:p>
                      </a:txBody>
                      <a:tcPr marL="79659" marR="79659" marT="39830" marB="39830" anchor="ctr"/>
                    </a:tc>
                    <a:tc>
                      <a:txBody>
                        <a:bodyPr/>
                        <a:lstStyle/>
                        <a:p>
                          <a:endParaRPr lang="zh-TW"/>
                        </a:p>
                      </a:txBody>
                      <a:tcPr marL="79659" marR="79659" marT="39830" marB="39830" anchor="ctr">
                        <a:blipFill>
                          <a:blip r:embed="rId3"/>
                          <a:stretch>
                            <a:fillRect l="-87547" t="-175728" r="-110943" b="-16505"/>
                          </a:stretch>
                        </a:blipFill>
                      </a:tcPr>
                    </a:tc>
                    <a:tc>
                      <a:txBody>
                        <a:bodyPr/>
                        <a:lstStyle/>
                        <a:p>
                          <a:endParaRPr lang="zh-TW"/>
                        </a:p>
                      </a:txBody>
                      <a:tcPr marL="79659" marR="79659" marT="39830" marB="39830" anchor="ctr">
                        <a:blipFill>
                          <a:blip r:embed="rId3"/>
                          <a:stretch>
                            <a:fillRect l="-171379" t="-175728" r="-1379" b="-16505"/>
                          </a:stretch>
                        </a:blipFill>
                      </a:tcPr>
                    </a:tc>
                    <a:extLst>
                      <a:ext uri="{0D108BD9-81ED-4DB2-BD59-A6C34878D82A}">
                        <a16:rowId xmlns:a16="http://schemas.microsoft.com/office/drawing/2014/main" val="1834262858"/>
                      </a:ext>
                    </a:extLst>
                  </a:tr>
                </a:tbl>
              </a:graphicData>
            </a:graphic>
          </p:graphicFrame>
        </mc:Fallback>
      </mc:AlternateContent>
      <p:sp>
        <p:nvSpPr>
          <p:cNvPr id="8" name="矩形 7"/>
          <p:cNvSpPr/>
          <p:nvPr/>
        </p:nvSpPr>
        <p:spPr>
          <a:xfrm>
            <a:off x="1836543" y="2592687"/>
            <a:ext cx="3453211" cy="47497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文字方塊 8"/>
              <p:cNvSpPr txBox="1"/>
              <p:nvPr/>
            </p:nvSpPr>
            <p:spPr>
              <a:xfrm>
                <a:off x="6897747" y="4259118"/>
                <a:ext cx="5082316" cy="1477328"/>
              </a:xfrm>
              <a:prstGeom prst="rect">
                <a:avLst/>
              </a:prstGeom>
              <a:noFill/>
            </p:spPr>
            <p:txBody>
              <a:bodyPr wrap="square" rtlCol="0">
                <a:spAutoFit/>
              </a:bodyPr>
              <a:lstStyle/>
              <a:p>
                <a:r>
                  <a:rPr lang="en-US" altLang="zh-TW" dirty="0" smtClean="0"/>
                  <a:t>According to table, event ratio from two body and three body production are very different, </a:t>
                </a:r>
                <a:r>
                  <a:rPr lang="en-US" altLang="zh-TW" dirty="0" err="1" smtClean="0"/>
                  <a:t>Herwing</a:t>
                </a:r>
                <a:r>
                  <a:rPr lang="en-US" altLang="zh-TW" dirty="0" smtClean="0"/>
                  <a:t> is about </a:t>
                </a:r>
                <a14:m>
                  <m:oMath xmlns:m="http://schemas.openxmlformats.org/officeDocument/2006/math">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0.872±0.067</m:t>
                        </m:r>
                      </m:e>
                    </m:d>
                  </m:oMath>
                </a14:m>
                <a:r>
                  <a:rPr lang="zh-TW" altLang="en-US" dirty="0" smtClean="0"/>
                  <a:t> </a:t>
                </a:r>
                <a:r>
                  <a:rPr lang="en-US" altLang="zh-TW" dirty="0" smtClean="0"/>
                  <a:t>Pythia is </a:t>
                </a:r>
                <a14:m>
                  <m:oMath xmlns:m="http://schemas.openxmlformats.org/officeDocument/2006/math">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0.208±0.014</m:t>
                        </m:r>
                      </m:e>
                    </m:d>
                  </m:oMath>
                </a14:m>
                <a:r>
                  <a:rPr lang="en-US" altLang="zh-TW" dirty="0" smtClean="0"/>
                  <a:t>, so we want to know which kind of model is similar to experiment. </a:t>
                </a:r>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6897747" y="4259118"/>
                <a:ext cx="5082316" cy="1477328"/>
              </a:xfrm>
              <a:prstGeom prst="rect">
                <a:avLst/>
              </a:prstGeom>
              <a:blipFill>
                <a:blip r:embed="rId4"/>
                <a:stretch>
                  <a:fillRect l="-1080" t="-2479" b="-57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258183" y="1554838"/>
                <a:ext cx="4609929" cy="461665"/>
              </a:xfrm>
              <a:prstGeom prst="rect">
                <a:avLst/>
              </a:prstGeom>
              <a:solidFill>
                <a:schemeClr val="accent2"/>
              </a:solidFill>
            </p:spPr>
            <p:txBody>
              <a:bodyPr wrap="square" rtlCol="0">
                <a:spAutoFit/>
              </a:bodyPr>
              <a:lstStyle/>
              <a:p>
                <a:pPr algn="ctr"/>
                <a:r>
                  <a:rPr lang="en-US" altLang="zh-TW" sz="2400" dirty="0" smtClean="0"/>
                  <a:t>D meson production from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sup>
                    </m:sSup>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sup>
                    </m:sSup>
                  </m:oMath>
                </a14:m>
                <a:r>
                  <a:rPr lang="en-US" altLang="zh-TW" sz="2400" dirty="0" smtClean="0"/>
                  <a:t> </a:t>
                </a:r>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258183" y="1554838"/>
                <a:ext cx="4609929" cy="461665"/>
              </a:xfrm>
              <a:prstGeom prst="rect">
                <a:avLst/>
              </a:prstGeom>
              <a:blipFill>
                <a:blip r:embed="rId5"/>
                <a:stretch>
                  <a:fillRect t="-10526" b="-28947"/>
                </a:stretch>
              </a:blipFill>
            </p:spPr>
            <p:txBody>
              <a:bodyPr/>
              <a:lstStyle/>
              <a:p>
                <a:r>
                  <a:rPr lang="zh-TW" altLang="en-US">
                    <a:noFill/>
                  </a:rPr>
                  <a:t> </a:t>
                </a:r>
              </a:p>
            </p:txBody>
          </p:sp>
        </mc:Fallback>
      </mc:AlternateContent>
      <p:sp>
        <p:nvSpPr>
          <p:cNvPr id="7" name="投影片編號版面配置區 6"/>
          <p:cNvSpPr>
            <a:spLocks noGrp="1"/>
          </p:cNvSpPr>
          <p:nvPr>
            <p:ph type="sldNum" sz="quarter" idx="12"/>
          </p:nvPr>
        </p:nvSpPr>
        <p:spPr/>
        <p:txBody>
          <a:bodyPr/>
          <a:lstStyle/>
          <a:p>
            <a:fld id="{3DF4B1FC-4239-425F-9CFB-D9D7D48FC1CA}" type="slidenum">
              <a:rPr lang="zh-TW" altLang="en-US" smtClean="0"/>
              <a:t>4</a:t>
            </a:fld>
            <a:endParaRPr lang="zh-TW" altLang="en-US"/>
          </a:p>
        </p:txBody>
      </p:sp>
    </p:spTree>
    <p:extLst>
      <p:ext uri="{BB962C8B-B14F-4D97-AF65-F5344CB8AC3E}">
        <p14:creationId xmlns:p14="http://schemas.microsoft.com/office/powerpoint/2010/main" val="3889975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1569" y="4169918"/>
            <a:ext cx="3254478" cy="2475598"/>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1569" y="1690688"/>
            <a:ext cx="3254478" cy="2475598"/>
          </a:xfrm>
          <a:prstGeom prst="rect">
            <a:avLst/>
          </a:prstGeom>
        </p:spPr>
      </p:pic>
      <mc:AlternateContent xmlns:mc="http://schemas.openxmlformats.org/markup-compatibility/2006" xmlns:a14="http://schemas.microsoft.com/office/drawing/2010/main">
        <mc:Choice Requires="a14">
          <p:sp>
            <p:nvSpPr>
              <p:cNvPr id="18" name="文字方塊 17"/>
              <p:cNvSpPr txBox="1"/>
              <p:nvPr/>
            </p:nvSpPr>
            <p:spPr>
              <a:xfrm>
                <a:off x="11071942" y="4000679"/>
                <a:ext cx="740651" cy="279307"/>
              </a:xfrm>
              <a:prstGeom prst="rect">
                <a:avLst/>
              </a:prstGeom>
              <a:solidFill>
                <a:schemeClr val="accent4"/>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d>
                        <m:dPr>
                          <m:ctrlPr>
                            <a:rPr lang="en-US" altLang="zh-TW" sz="1200" b="0" i="1" smtClean="0">
                              <a:latin typeface="Cambria Math" panose="02040503050406030204" pitchFamily="18" charset="0"/>
                            </a:rPr>
                          </m:ctrlPr>
                        </m:dPr>
                        <m:e>
                          <m:sSup>
                            <m:sSupPr>
                              <m:ctrlPr>
                                <a:rPr lang="en-US" altLang="zh-TW" sz="1200" b="0" i="1" smtClean="0">
                                  <a:latin typeface="Cambria Math" panose="02040503050406030204" pitchFamily="18" charset="0"/>
                                </a:rPr>
                              </m:ctrlPr>
                            </m:sSupPr>
                            <m:e>
                              <m:r>
                                <a:rPr lang="en-US" altLang="zh-TW" sz="1200" b="0" i="1" smtClean="0">
                                  <a:latin typeface="Cambria Math" panose="02040503050406030204" pitchFamily="18" charset="0"/>
                                </a:rPr>
                                <m:t>𝐷</m:t>
                              </m:r>
                            </m:e>
                            <m:sup>
                              <m:r>
                                <a:rPr lang="en-US" altLang="zh-TW" sz="1200" b="0" i="1" smtClean="0">
                                  <a:latin typeface="Cambria Math" panose="02040503050406030204" pitchFamily="18" charset="0"/>
                                </a:rPr>
                                <m:t>∗</m:t>
                              </m:r>
                              <m:r>
                                <a:rPr lang="en-US" altLang="zh-TW" sz="1200" b="0" i="1" smtClean="0">
                                  <a:latin typeface="Cambria Math" panose="02040503050406030204" pitchFamily="18" charset="0"/>
                                  <a:ea typeface="Cambria Math" panose="02040503050406030204" pitchFamily="18" charset="0"/>
                                </a:rPr>
                                <m:t>±</m:t>
                              </m:r>
                            </m:sup>
                          </m:sSup>
                        </m:e>
                      </m:d>
                    </m:oMath>
                  </m:oMathPara>
                </a14:m>
                <a:endParaRPr lang="zh-TW" altLang="en-US" sz="12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11071942" y="4000679"/>
                <a:ext cx="740651" cy="27930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10956432" y="6492937"/>
                <a:ext cx="813171" cy="276999"/>
              </a:xfrm>
              <a:prstGeom prst="rect">
                <a:avLst/>
              </a:prstGeom>
              <a:solidFill>
                <a:schemeClr val="accent4"/>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sSub>
                        <m:sSubPr>
                          <m:ctrlPr>
                            <a:rPr lang="en-US" altLang="zh-TW" sz="1200" b="0" i="1" smtClean="0">
                              <a:latin typeface="Cambria Math" panose="02040503050406030204" pitchFamily="18" charset="0"/>
                            </a:rPr>
                          </m:ctrlPr>
                        </m:sSubPr>
                        <m:e>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0</m:t>
                                  </m:r>
                                </m:sup>
                              </m:sSup>
                            </m:e>
                          </m:d>
                        </m:e>
                        <m:sub>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𝑐𝑐</m:t>
                          </m:r>
                        </m:sub>
                      </m:sSub>
                    </m:oMath>
                  </m:oMathPara>
                </a14:m>
                <a:endParaRPr lang="zh-TW" altLang="en-US" sz="12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10956432" y="6492937"/>
                <a:ext cx="813171" cy="27699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txBox="1">
                <a:spLocks/>
              </p:cNvSpPr>
              <p:nvPr/>
            </p:nvSpPr>
            <p:spPr>
              <a:xfrm>
                <a:off x="324191" y="2394502"/>
                <a:ext cx="4667296" cy="4098435"/>
              </a:xfrm>
              <a:prstGeom prst="rect">
                <a:avLst/>
              </a:prstGeom>
              <a:solidFill>
                <a:schemeClr val="accent5">
                  <a:lumMod val="20000"/>
                  <a:lumOff val="8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1800" b="1" i="1" u="sng" dirty="0" smtClean="0">
                    <a:effectLst>
                      <a:outerShdw blurRad="38100" dist="38100" dir="2700000" algn="tl">
                        <a:srgbClr val="000000">
                          <a:alpha val="43137"/>
                        </a:srgbClr>
                      </a:outerShdw>
                    </a:effectLst>
                  </a:rPr>
                  <a:t>Selection and cuts of </a:t>
                </a:r>
                <a14:m>
                  <m:oMath xmlns:m="http://schemas.openxmlformats.org/officeDocument/2006/math">
                    <m:sSub>
                      <m:sSubPr>
                        <m:ctrlPr>
                          <a:rPr lang="en-US" altLang="zh-TW" sz="1800" b="1" i="1" u="sng" smtClean="0">
                            <a:effectLst>
                              <a:outerShdw blurRad="38100" dist="38100" dir="2700000" algn="tl">
                                <a:srgbClr val="000000">
                                  <a:alpha val="43137"/>
                                </a:srgbClr>
                              </a:outerShdw>
                            </a:effectLst>
                            <a:latin typeface="Cambria Math" panose="02040503050406030204" pitchFamily="18" charset="0"/>
                          </a:rPr>
                        </m:ctrlPr>
                      </m:sSubPr>
                      <m:e>
                        <m:sSup>
                          <m:sSupPr>
                            <m:ctrlPr>
                              <a:rPr lang="en-US" altLang="zh-TW" sz="1800" b="1" i="1" u="sng">
                                <a:effectLst>
                                  <a:outerShdw blurRad="38100" dist="38100" dir="2700000" algn="tl">
                                    <a:srgbClr val="000000">
                                      <a:alpha val="43137"/>
                                    </a:srgbClr>
                                  </a:outerShdw>
                                </a:effectLst>
                                <a:latin typeface="Cambria Math" panose="02040503050406030204" pitchFamily="18" charset="0"/>
                              </a:rPr>
                            </m:ctrlPr>
                          </m:sSupPr>
                          <m:e>
                            <m:r>
                              <a:rPr lang="en-US" altLang="zh-TW" sz="1800" b="1" i="1" u="sng">
                                <a:effectLst>
                                  <a:outerShdw blurRad="38100" dist="38100" dir="2700000" algn="tl">
                                    <a:srgbClr val="000000">
                                      <a:alpha val="43137"/>
                                    </a:srgbClr>
                                  </a:outerShdw>
                                </a:effectLst>
                                <a:latin typeface="Cambria Math" panose="02040503050406030204" pitchFamily="18" charset="0"/>
                              </a:rPr>
                              <m:t>𝑫</m:t>
                            </m:r>
                          </m:e>
                          <m:sup>
                            <m:r>
                              <a:rPr lang="en-US" altLang="zh-TW" sz="1800" b="1" i="1" u="sng">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sz="1800" b="1" i="1" u="sng">
                                <a:effectLst>
                                  <a:outerShdw blurRad="38100" dist="38100" dir="2700000" algn="tl">
                                    <a:srgbClr val="000000">
                                      <a:alpha val="43137"/>
                                    </a:srgbClr>
                                  </a:outerShdw>
                                </a:effectLst>
                                <a:latin typeface="Cambria Math" panose="02040503050406030204" pitchFamily="18" charset="0"/>
                              </a:rPr>
                            </m:ctrlPr>
                          </m:sSupPr>
                          <m:e>
                            <m:r>
                              <a:rPr lang="en-US" altLang="zh-TW" sz="1800" b="1" i="1" u="sng">
                                <a:effectLst>
                                  <a:outerShdw blurRad="38100" dist="38100" dir="2700000" algn="tl">
                                    <a:srgbClr val="000000">
                                      <a:alpha val="43137"/>
                                    </a:srgbClr>
                                  </a:outerShdw>
                                </a:effectLst>
                                <a:latin typeface="Cambria Math" panose="02040503050406030204" pitchFamily="18" charset="0"/>
                              </a:rPr>
                              <m:t>𝑫</m:t>
                            </m:r>
                          </m:e>
                          <m:sup>
                            <m:r>
                              <a:rPr lang="en-US" altLang="zh-TW" sz="1800" b="1" i="1" u="sng">
                                <a:effectLst>
                                  <a:outerShdw blurRad="38100" dist="38100" dir="2700000" algn="tl">
                                    <a:srgbClr val="000000">
                                      <a:alpha val="43137"/>
                                    </a:srgbClr>
                                  </a:outerShdw>
                                </a:effectLst>
                                <a:latin typeface="Cambria Math" panose="02040503050406030204" pitchFamily="18" charset="0"/>
                              </a:rPr>
                              <m:t>𝟎</m:t>
                            </m:r>
                          </m:sup>
                        </m:sSup>
                        <m:sSup>
                          <m:sSupPr>
                            <m:ctrlPr>
                              <a:rPr lang="en-US" altLang="zh-TW" sz="1800" b="1" i="1" u="sng">
                                <a:effectLst>
                                  <a:outerShdw blurRad="38100" dist="38100" dir="2700000" algn="tl">
                                    <a:srgbClr val="000000">
                                      <a:alpha val="43137"/>
                                    </a:srgbClr>
                                  </a:outerShdw>
                                </a:effectLst>
                                <a:latin typeface="Cambria Math" panose="02040503050406030204" pitchFamily="18" charset="0"/>
                              </a:rPr>
                            </m:ctrlPr>
                          </m:sSupPr>
                          <m:e>
                            <m:r>
                              <a:rPr lang="en-US" altLang="zh-TW" sz="1800" b="1" i="1" u="sng">
                                <a:effectLst>
                                  <a:outerShdw blurRad="38100" dist="38100" dir="2700000" algn="tl">
                                    <a:srgbClr val="000000">
                                      <a:alpha val="43137"/>
                                    </a:srgbClr>
                                  </a:outerShdw>
                                </a:effectLst>
                                <a:latin typeface="Cambria Math" panose="02040503050406030204" pitchFamily="18" charset="0"/>
                              </a:rPr>
                              <m:t>𝝅</m:t>
                            </m:r>
                          </m:e>
                          <m:sup>
                            <m:r>
                              <a:rPr lang="en-US" altLang="zh-TW" sz="1800" b="1" i="1" u="sng">
                                <a:effectLst>
                                  <a:outerShdw blurRad="38100" dist="38100" dir="2700000" algn="tl">
                                    <a:srgbClr val="000000">
                                      <a:alpha val="43137"/>
                                    </a:srgbClr>
                                  </a:outerShdw>
                                </a:effectLst>
                                <a:latin typeface="Cambria Math" panose="02040503050406030204" pitchFamily="18" charset="0"/>
                              </a:rPr>
                              <m:t>+</m:t>
                            </m:r>
                          </m:sup>
                        </m:sSup>
                      </m:e>
                      <m:sub>
                        <m:r>
                          <a:rPr lang="en-US" altLang="zh-TW" sz="1800" b="1" i="1" u="sng" smtClean="0">
                            <a:effectLst>
                              <a:outerShdw blurRad="38100" dist="38100" dir="2700000" algn="tl">
                                <a:srgbClr val="000000">
                                  <a:alpha val="43137"/>
                                </a:srgbClr>
                              </a:outerShdw>
                            </a:effectLst>
                            <a:latin typeface="Cambria Math" panose="02040503050406030204" pitchFamily="18" charset="0"/>
                          </a:rPr>
                          <m:t>.</m:t>
                        </m:r>
                        <m:r>
                          <a:rPr lang="en-US" altLang="zh-TW" sz="1800" b="1" i="1" u="sng" smtClean="0">
                            <a:effectLst>
                              <a:outerShdw blurRad="38100" dist="38100" dir="2700000" algn="tl">
                                <a:srgbClr val="000000">
                                  <a:alpha val="43137"/>
                                </a:srgbClr>
                              </a:outerShdw>
                            </a:effectLst>
                            <a:latin typeface="Cambria Math" panose="02040503050406030204" pitchFamily="18" charset="0"/>
                          </a:rPr>
                          <m:t>𝒄𝒄</m:t>
                        </m:r>
                      </m:sub>
                    </m:sSub>
                  </m:oMath>
                </a14:m>
                <a:endParaRPr lang="en-US" altLang="zh-TW" sz="1800" b="1" i="1" u="sng" dirty="0" smtClean="0"/>
              </a:p>
              <a:p>
                <a:pPr marL="354013" indent="-354013">
                  <a:buFont typeface="+mj-lt"/>
                  <a:buAutoNum type="arabicPeriod"/>
                </a:pPr>
                <a:r>
                  <a:rPr lang="en-US" altLang="zh-TW" sz="1400" b="1" dirty="0" smtClean="0"/>
                  <a:t>6 tracks</a:t>
                </a:r>
              </a:p>
              <a:p>
                <a:pPr marL="361950" indent="0">
                  <a:buNone/>
                </a:pPr>
                <a:r>
                  <a:rPr lang="en-US" altLang="zh-TW" sz="1400" b="1" dirty="0"/>
                  <a:t>Decay</a:t>
                </a:r>
                <a:r>
                  <a:rPr lang="zh-TW" altLang="en-US" sz="1400" b="1" dirty="0"/>
                  <a:t> </a:t>
                </a:r>
                <a:r>
                  <a:rPr lang="en-US" altLang="zh-TW" sz="1400" b="1" dirty="0"/>
                  <a:t>channel </a:t>
                </a:r>
                <a:r>
                  <a:rPr lang="zh-TW" altLang="en-US" sz="1400" b="1" dirty="0" smtClean="0"/>
                  <a:t>：</a:t>
                </a:r>
                <a:endParaRPr lang="en-US" altLang="zh-TW" sz="1400" b="1" dirty="0" smtClean="0"/>
              </a:p>
              <a:p>
                <a:pPr marL="542925" indent="0">
                  <a:buNone/>
                </a:pPr>
                <a14:m>
                  <m:oMath xmlns:m="http://schemas.openxmlformats.org/officeDocument/2006/math">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𝑫</m:t>
                        </m:r>
                      </m:e>
                      <m:sup>
                        <m:r>
                          <a:rPr lang="en-US" altLang="zh-TW" sz="1400" b="1" i="1">
                            <a:latin typeface="Cambria Math" panose="02040503050406030204" pitchFamily="18" charset="0"/>
                          </a:rPr>
                          <m:t>∗+</m:t>
                        </m:r>
                      </m:sup>
                    </m:sSup>
                    <m:r>
                      <a:rPr lang="en-US" altLang="zh-TW" sz="1400" b="1" i="1">
                        <a:latin typeface="Cambria Math" panose="02040503050406030204" pitchFamily="18" charset="0"/>
                      </a:rPr>
                      <m:t>→</m:t>
                    </m:r>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𝑫</m:t>
                        </m:r>
                      </m:e>
                      <m:sup>
                        <m:r>
                          <a:rPr lang="en-US" altLang="zh-TW" sz="1400" b="1" i="1">
                            <a:latin typeface="Cambria Math" panose="02040503050406030204" pitchFamily="18" charset="0"/>
                          </a:rPr>
                          <m:t>𝟎</m:t>
                        </m:r>
                      </m:sup>
                    </m:sSup>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𝝅</m:t>
                        </m:r>
                      </m:e>
                      <m:sup>
                        <m:r>
                          <a:rPr lang="en-US" altLang="zh-TW" sz="1400" b="1" i="1">
                            <a:latin typeface="Cambria Math" panose="02040503050406030204" pitchFamily="18" charset="0"/>
                          </a:rPr>
                          <m:t>+</m:t>
                        </m:r>
                      </m:sup>
                    </m:sSup>
                  </m:oMath>
                </a14:m>
                <a:r>
                  <a:rPr lang="zh-TW" altLang="en-US" sz="1400" b="1" dirty="0"/>
                  <a:t>、</a:t>
                </a:r>
                <a14:m>
                  <m:oMath xmlns:m="http://schemas.openxmlformats.org/officeDocument/2006/math">
                    <m:sSup>
                      <m:sSupPr>
                        <m:ctrlPr>
                          <a:rPr lang="en-US" altLang="zh-TW" sz="1400" b="1" i="1" dirty="0">
                            <a:latin typeface="Cambria Math" panose="02040503050406030204" pitchFamily="18" charset="0"/>
                          </a:rPr>
                        </m:ctrlPr>
                      </m:sSupPr>
                      <m:e>
                        <m:r>
                          <a:rPr lang="en-US" altLang="zh-TW" sz="1400" b="1" i="1" dirty="0">
                            <a:latin typeface="Cambria Math" panose="02040503050406030204" pitchFamily="18" charset="0"/>
                          </a:rPr>
                          <m:t>𝑫</m:t>
                        </m:r>
                      </m:e>
                      <m:sup>
                        <m:r>
                          <a:rPr lang="en-US" altLang="zh-TW" sz="1400" b="1" i="1" dirty="0">
                            <a:latin typeface="Cambria Math" panose="02040503050406030204" pitchFamily="18" charset="0"/>
                          </a:rPr>
                          <m:t>𝟎</m:t>
                        </m:r>
                      </m:sup>
                    </m:sSup>
                    <m:r>
                      <a:rPr lang="en-US" altLang="zh-TW" sz="1400" b="1" i="1" dirty="0">
                        <a:latin typeface="Cambria Math" panose="02040503050406030204" pitchFamily="18" charset="0"/>
                      </a:rPr>
                      <m:t>→</m:t>
                    </m:r>
                    <m:sSup>
                      <m:sSupPr>
                        <m:ctrlPr>
                          <a:rPr lang="en-US" altLang="zh-TW" sz="1400" b="1" i="1" dirty="0">
                            <a:latin typeface="Cambria Math" panose="02040503050406030204" pitchFamily="18" charset="0"/>
                          </a:rPr>
                        </m:ctrlPr>
                      </m:sSupPr>
                      <m:e>
                        <m:r>
                          <a:rPr lang="en-US" altLang="zh-TW" sz="1400" b="1" i="1" dirty="0">
                            <a:latin typeface="Cambria Math" panose="02040503050406030204" pitchFamily="18" charset="0"/>
                          </a:rPr>
                          <m:t>𝑲</m:t>
                        </m:r>
                      </m:e>
                      <m:sup>
                        <m:r>
                          <a:rPr lang="en-US" altLang="zh-TW" sz="1400" b="1" i="1" dirty="0">
                            <a:latin typeface="Cambria Math" panose="02040503050406030204" pitchFamily="18" charset="0"/>
                          </a:rPr>
                          <m:t>−</m:t>
                        </m:r>
                      </m:sup>
                    </m:sSup>
                    <m:sSup>
                      <m:sSupPr>
                        <m:ctrlPr>
                          <a:rPr lang="en-US" altLang="zh-TW" sz="1400" b="1" i="1" dirty="0">
                            <a:latin typeface="Cambria Math" panose="02040503050406030204" pitchFamily="18" charset="0"/>
                          </a:rPr>
                        </m:ctrlPr>
                      </m:sSupPr>
                      <m:e>
                        <m:r>
                          <a:rPr lang="en-US" altLang="zh-TW" sz="1400" b="1" i="1" dirty="0">
                            <a:latin typeface="Cambria Math" panose="02040503050406030204" pitchFamily="18" charset="0"/>
                          </a:rPr>
                          <m:t>𝝅</m:t>
                        </m:r>
                      </m:e>
                      <m:sup>
                        <m:r>
                          <a:rPr lang="en-US" altLang="zh-TW" sz="1400" b="1" i="1" dirty="0">
                            <a:latin typeface="Cambria Math" panose="02040503050406030204" pitchFamily="18" charset="0"/>
                          </a:rPr>
                          <m:t>+</m:t>
                        </m:r>
                      </m:sup>
                    </m:sSup>
                  </m:oMath>
                </a14:m>
                <a:endParaRPr lang="en-US" altLang="zh-TW" sz="1400" b="1" dirty="0" smtClean="0"/>
              </a:p>
              <a:p>
                <a:pPr marL="354013" indent="-354013">
                  <a:buFont typeface="+mj-lt"/>
                  <a:buAutoNum type="arabicPeriod" startAt="2"/>
                </a:pPr>
                <a:r>
                  <a:rPr lang="en-US" altLang="zh-TW" sz="1400" b="1" dirty="0" smtClean="0"/>
                  <a:t>PID</a:t>
                </a: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altLang="zh-TW" sz="1400" b="1" i="1" smtClean="0">
                          <a:latin typeface="Cambria Math" panose="02040503050406030204" pitchFamily="18" charset="0"/>
                        </a:rPr>
                        <m:t>𝒂𝒕𝒄𝑲𝑷𝑰</m:t>
                      </m:r>
                      <m:r>
                        <a:rPr lang="en-US" altLang="zh-TW" sz="1400" b="1" i="1" smtClean="0">
                          <a:latin typeface="Cambria Math" panose="02040503050406030204" pitchFamily="18" charset="0"/>
                        </a:rPr>
                        <m:t>&gt;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𝟔</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𝒌𝒂𝒐𝒏</m:t>
                      </m:r>
                    </m:oMath>
                  </m:oMathPara>
                </a14:m>
                <a:endParaRPr lang="en-US" altLang="zh-TW" sz="1400" b="1" dirty="0" smtClean="0">
                  <a:ea typeface="Cambria Math" panose="02040503050406030204" pitchFamily="18" charset="0"/>
                </a:endParaRP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altLang="zh-TW" sz="1400" b="1" i="1" smtClean="0">
                          <a:latin typeface="Cambria Math" panose="02040503050406030204" pitchFamily="18" charset="0"/>
                          <a:ea typeface="Cambria Math" panose="02040503050406030204" pitchFamily="18" charset="0"/>
                        </a:rPr>
                        <m:t>𝒂𝒕𝒄𝑲𝑷𝑰</m:t>
                      </m:r>
                      <m:r>
                        <a:rPr lang="en-US" altLang="zh-TW" sz="1400" b="1" i="1" smtClean="0">
                          <a:latin typeface="Cambria Math" panose="02040503050406030204" pitchFamily="18" charset="0"/>
                          <a:ea typeface="Cambria Math" panose="02040503050406030204" pitchFamily="18" charset="0"/>
                        </a:rPr>
                        <m:t>&lt;</m:t>
                      </m:r>
                      <m:r>
                        <a:rPr lang="en-US" altLang="zh-TW" sz="1400" b="1" i="1" smtClean="0">
                          <a:latin typeface="Cambria Math" panose="02040503050406030204" pitchFamily="18" charset="0"/>
                          <a:ea typeface="Cambria Math" panose="02040503050406030204" pitchFamily="18" charset="0"/>
                        </a:rPr>
                        <m:t>𝟎</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𝟔</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𝒑𝒊𝒐𝒏</m:t>
                      </m:r>
                    </m:oMath>
                  </m:oMathPara>
                </a14:m>
                <a:endParaRPr lang="en-US" altLang="zh-TW" sz="1400" b="1" dirty="0" smtClean="0">
                  <a:ea typeface="Cambria Math" panose="02040503050406030204" pitchFamily="18" charset="0"/>
                </a:endParaRPr>
              </a:p>
              <a:p>
                <a:pPr marL="265113" indent="-265113">
                  <a:buFont typeface="+mj-lt"/>
                  <a:buAutoNum type="arabicPeriod" startAt="3"/>
                </a:pPr>
                <a:r>
                  <a:rPr lang="en-US" altLang="zh-TW" sz="1400" b="1" dirty="0" smtClean="0"/>
                  <a:t> </a:t>
                </a:r>
                <a14:m>
                  <m:oMath xmlns:m="http://schemas.openxmlformats.org/officeDocument/2006/math">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𝟎</m:t>
                        </m:r>
                      </m:sup>
                    </m:sSup>
                  </m:oMath>
                </a14:m>
                <a:r>
                  <a:rPr lang="zh-TW" altLang="en-US" sz="1400" b="1" dirty="0" smtClean="0"/>
                  <a:t> </a:t>
                </a:r>
                <a:r>
                  <a:rPr lang="en-US" altLang="zh-TW" sz="1400" b="1" dirty="0" smtClean="0"/>
                  <a:t>selection </a:t>
                </a: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a:latin typeface="Cambria Math" panose="02040503050406030204" pitchFamily="18" charset="0"/>
                                      <a:ea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a:latin typeface="Cambria Math" panose="02040503050406030204" pitchFamily="18" charset="0"/>
                                      <a:ea typeface="Cambria Math" panose="02040503050406030204" pitchFamily="18" charset="0"/>
                                    </a:rPr>
                                    <m:t>±</m:t>
                                  </m:r>
                                </m:sup>
                              </m:sSup>
                            </m:e>
                          </m:d>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𝟏</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𝟖𝟔𝟒</m:t>
                          </m:r>
                        </m:e>
                      </m:d>
                      <m:r>
                        <a:rPr lang="en-US" altLang="zh-TW" sz="1400" b="1" i="1" smtClean="0">
                          <a:latin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𝟎𝟐𝟒</m:t>
                      </m:r>
                      <m:r>
                        <a:rPr lang="en-US" altLang="zh-TW" sz="1400" b="1" i="1" smtClean="0">
                          <a:latin typeface="Cambria Math" panose="02040503050406030204" pitchFamily="18" charset="0"/>
                        </a:rPr>
                        <m:t>𝑮𝒆𝑽</m:t>
                      </m:r>
                    </m:oMath>
                  </m:oMathPara>
                </a14:m>
                <a:endParaRPr lang="en-US" altLang="zh-TW" sz="1400" b="1" dirty="0" smtClean="0"/>
              </a:p>
              <a:p>
                <a:pPr marL="265113" indent="-265113">
                  <a:buFont typeface="+mj-lt"/>
                  <a:buAutoNum type="arabicPeriod" startAt="4"/>
                </a:pPr>
                <a:r>
                  <a:rPr lang="en-US" altLang="zh-TW" sz="1400" b="1" dirty="0" smtClean="0"/>
                  <a:t> </a:t>
                </a:r>
                <a14:m>
                  <m:oMath xmlns:m="http://schemas.openxmlformats.org/officeDocument/2006/math">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m:t>
                        </m:r>
                      </m:sup>
                    </m:sSup>
                  </m:oMath>
                </a14:m>
                <a:r>
                  <a:rPr lang="zh-TW" altLang="en-US" sz="1400" b="1" dirty="0" smtClean="0"/>
                  <a:t> </a:t>
                </a:r>
                <a:r>
                  <a:rPr lang="en-US" altLang="zh-TW" sz="1400" b="1" dirty="0" smtClean="0"/>
                  <a:t>selection</a:t>
                </a:r>
                <a:r>
                  <a:rPr lang="zh-TW" altLang="en-US" sz="1400" b="1" dirty="0" smtClean="0"/>
                  <a:t> </a:t>
                </a:r>
                <a:endParaRPr lang="en-US" altLang="zh-TW" sz="1400" b="1" dirty="0" smtClean="0"/>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a:latin typeface="Cambria Math" panose="02040503050406030204" pitchFamily="18" charset="0"/>
                                      <a:ea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a:latin typeface="Cambria Math" panose="02040503050406030204" pitchFamily="18" charset="0"/>
                                      <a:ea typeface="Cambria Math" panose="02040503050406030204" pitchFamily="18" charset="0"/>
                                    </a:rPr>
                                    <m:t>±</m:t>
                                  </m:r>
                                </m:sup>
                              </m:sSup>
                              <m:sSup>
                                <m:sSupPr>
                                  <m:ctrlPr>
                                    <a:rPr lang="en-US" altLang="zh-TW" sz="1400" b="1" i="1" smtClean="0">
                                      <a:latin typeface="Cambria Math" panose="02040503050406030204" pitchFamily="18" charset="0"/>
                                      <a:ea typeface="Cambria Math" panose="02040503050406030204" pitchFamily="18" charset="0"/>
                                    </a:rPr>
                                  </m:ctrlPr>
                                </m:sSupPr>
                                <m:e>
                                  <m:r>
                                    <a:rPr lang="zh-TW" altLang="en-US" sz="1400" b="1" i="1" smtClean="0">
                                      <a:latin typeface="Cambria Math" panose="02040503050406030204" pitchFamily="18" charset="0"/>
                                      <a:ea typeface="Cambria Math" panose="02040503050406030204" pitchFamily="18" charset="0"/>
                                    </a:rPr>
                                    <m:t>𝝅</m:t>
                                  </m:r>
                                </m:e>
                                <m:sup>
                                  <m:r>
                                    <a:rPr lang="en-US" altLang="zh-TW" sz="1400" b="1" i="1" smtClean="0">
                                      <a:latin typeface="Cambria Math" panose="02040503050406030204" pitchFamily="18" charset="0"/>
                                      <a:ea typeface="Cambria Math" panose="02040503050406030204" pitchFamily="18" charset="0"/>
                                    </a:rPr>
                                    <m:t>±</m:t>
                                  </m:r>
                                </m:sup>
                              </m:sSup>
                            </m:e>
                          </m:d>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a:latin typeface="Cambria Math" panose="02040503050406030204" pitchFamily="18" charset="0"/>
                                      <a:ea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a:latin typeface="Cambria Math" panose="02040503050406030204" pitchFamily="18" charset="0"/>
                                      <a:ea typeface="Cambria Math" panose="02040503050406030204" pitchFamily="18" charset="0"/>
                                    </a:rPr>
                                    <m:t>±</m:t>
                                  </m:r>
                                </m:sup>
                              </m:sSup>
                            </m:e>
                          </m:d>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𝟎</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𝟏𝟒𝟓𝟓</m:t>
                          </m:r>
                        </m:e>
                      </m:d>
                      <m:r>
                        <a:rPr lang="en-US" altLang="zh-TW" sz="1400" b="1" i="1" smtClean="0">
                          <a:latin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𝟎𝟎𝟒𝟓</m:t>
                      </m:r>
                      <m:r>
                        <a:rPr lang="en-US" altLang="zh-TW" sz="1400" b="1" i="1" smtClean="0">
                          <a:latin typeface="Cambria Math" panose="02040503050406030204" pitchFamily="18" charset="0"/>
                        </a:rPr>
                        <m:t>𝑮𝒆𝑽</m:t>
                      </m:r>
                    </m:oMath>
                  </m:oMathPara>
                </a14:m>
                <a:endParaRPr lang="en-US" altLang="zh-TW" sz="1400" b="1" i="1" dirty="0" smtClean="0"/>
              </a:p>
              <a:p>
                <a:pPr marL="265113" indent="-265113">
                  <a:buFont typeface="+mj-lt"/>
                  <a:buAutoNum type="arabicPeriod" startAt="5"/>
                </a:pPr>
                <a:r>
                  <a:rPr lang="en-US" altLang="zh-TW" sz="1400" b="1" dirty="0" smtClean="0"/>
                  <a:t> </a:t>
                </a:r>
                <a14:m>
                  <m:oMath xmlns:m="http://schemas.openxmlformats.org/officeDocument/2006/math">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𝟎</m:t>
                        </m:r>
                      </m:sup>
                    </m:sSup>
                  </m:oMath>
                </a14:m>
                <a:r>
                  <a:rPr lang="zh-TW" altLang="en-US" sz="1400" b="1" dirty="0" smtClean="0"/>
                  <a:t> </a:t>
                </a:r>
                <a:r>
                  <a:rPr lang="en-US" altLang="zh-TW" sz="1400" b="1" dirty="0" smtClean="0"/>
                  <a:t>selection</a:t>
                </a: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a:latin typeface="Cambria Math" panose="02040503050406030204" pitchFamily="18" charset="0"/>
                                      <a:ea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a:latin typeface="Cambria Math" panose="02040503050406030204" pitchFamily="18" charset="0"/>
                                      <a:ea typeface="Cambria Math" panose="02040503050406030204" pitchFamily="18" charset="0"/>
                                    </a:rPr>
                                    <m:t>∓</m:t>
                                  </m:r>
                                </m:sup>
                              </m:sSup>
                            </m:e>
                          </m:d>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𝟏</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𝟖𝟔𝟒</m:t>
                          </m:r>
                        </m:e>
                      </m:d>
                      <m:r>
                        <a:rPr lang="en-US" altLang="zh-TW" sz="1400" b="1" i="1" smtClean="0">
                          <a:latin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𝟎𝟐𝟒</m:t>
                      </m:r>
                      <m:r>
                        <a:rPr lang="en-US" altLang="zh-TW" sz="1400" b="1" i="1" smtClean="0">
                          <a:latin typeface="Cambria Math" panose="02040503050406030204" pitchFamily="18" charset="0"/>
                        </a:rPr>
                        <m:t>𝑮𝒆𝑽</m:t>
                      </m:r>
                    </m:oMath>
                  </m:oMathPara>
                </a14:m>
                <a:endParaRPr lang="en-US" altLang="zh-TW" sz="1400" b="1" i="1" dirty="0" smtClean="0"/>
              </a:p>
              <a:p>
                <a:pPr marL="266700" indent="-266700">
                  <a:buFont typeface="+mj-lt"/>
                  <a:buAutoNum type="arabicPeriod" startAt="6"/>
                </a:pPr>
                <a:r>
                  <a:rPr lang="en-US" altLang="zh-TW" sz="1400" b="1" dirty="0" smtClean="0"/>
                  <a:t> </a:t>
                </a:r>
                <a14:m>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𝑬</m:t>
                        </m:r>
                      </m:e>
                    </m:d>
                    <m:r>
                      <a:rPr lang="en-US" altLang="zh-TW" sz="1400" b="1" i="1" smtClean="0">
                        <a:latin typeface="Cambria Math" panose="02040503050406030204" pitchFamily="18" charset="0"/>
                        <a:ea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𝟏</m:t>
                    </m:r>
                    <m:r>
                      <a:rPr lang="en-US" altLang="zh-TW" sz="1400" b="1" i="1" smtClean="0">
                        <a:latin typeface="Cambria Math" panose="02040503050406030204" pitchFamily="18" charset="0"/>
                      </a:rPr>
                      <m:t>𝑮𝒆𝒗</m:t>
                    </m:r>
                    <m:r>
                      <a:rPr lang="en-US" altLang="zh-TW" sz="1400" b="1" i="1" smtClean="0">
                        <a:latin typeface="Cambria Math" panose="02040503050406030204" pitchFamily="18" charset="0"/>
                      </a:rPr>
                      <m:t>  </m:t>
                    </m:r>
                    <m:d>
                      <m:dPr>
                        <m:ctrlPr>
                          <a:rPr lang="en-US" altLang="zh-TW" sz="1400" b="1" i="1" smtClean="0">
                            <a:latin typeface="Cambria Math" panose="02040503050406030204" pitchFamily="18" charset="0"/>
                          </a:rPr>
                        </m:ctrlPr>
                      </m:dPr>
                      <m:e>
                        <m:r>
                          <a:rPr lang="zh-TW" altLang="en-US" sz="1400" b="1" i="1" smtClean="0">
                            <a:latin typeface="Cambria Math" panose="02040503050406030204" pitchFamily="18" charset="0"/>
                          </a:rPr>
                          <m:t>∆</m:t>
                        </m:r>
                        <m:r>
                          <a:rPr lang="en-US" altLang="zh-TW" sz="1400" b="1" i="1" smtClean="0">
                            <a:latin typeface="Cambria Math" panose="02040503050406030204" pitchFamily="18" charset="0"/>
                          </a:rPr>
                          <m:t>𝑬</m:t>
                        </m:r>
                        <m:r>
                          <a:rPr lang="en-US" altLang="zh-TW" sz="1400" b="1" i="1" smtClean="0">
                            <a:latin typeface="Cambria Math" panose="02040503050406030204" pitchFamily="18" charset="0"/>
                          </a:rPr>
                          <m:t>≡</m:t>
                        </m:r>
                        <m:sSub>
                          <m:sSubPr>
                            <m:ctrlPr>
                              <a:rPr lang="en-US" altLang="zh-TW" sz="1400" b="1" i="1" smtClean="0">
                                <a:latin typeface="Cambria Math" panose="02040503050406030204" pitchFamily="18" charset="0"/>
                              </a:rPr>
                            </m:ctrlPr>
                          </m:sSubPr>
                          <m:e>
                            <m:r>
                              <a:rPr lang="en-US" altLang="zh-TW" sz="1400" b="1" i="1" smtClean="0">
                                <a:latin typeface="Cambria Math" panose="02040503050406030204" pitchFamily="18" charset="0"/>
                              </a:rPr>
                              <m:t>𝑬</m:t>
                            </m:r>
                          </m:e>
                          <m:sub>
                            <m:r>
                              <a:rPr lang="en-US" altLang="zh-TW" sz="1400" b="1" i="1" smtClean="0">
                                <a:latin typeface="Cambria Math" panose="02040503050406030204" pitchFamily="18" charset="0"/>
                              </a:rPr>
                              <m:t>𝒕𝒐𝒕</m:t>
                            </m:r>
                          </m:sub>
                        </m:sSub>
                        <m:r>
                          <a:rPr lang="en-US" altLang="zh-TW" sz="1400" b="1" i="1" smtClean="0">
                            <a:latin typeface="Cambria Math" panose="02040503050406030204" pitchFamily="18" charset="0"/>
                          </a:rPr>
                          <m:t>−</m:t>
                        </m:r>
                        <m:sSub>
                          <m:sSubPr>
                            <m:ctrlPr>
                              <a:rPr lang="en-US" altLang="zh-TW" sz="1400" b="1" i="1" smtClean="0">
                                <a:latin typeface="Cambria Math" panose="02040503050406030204" pitchFamily="18" charset="0"/>
                              </a:rPr>
                            </m:ctrlPr>
                          </m:sSubPr>
                          <m:e>
                            <m:r>
                              <a:rPr lang="en-US" altLang="zh-TW" sz="1400" b="1" i="1" smtClean="0">
                                <a:latin typeface="Cambria Math" panose="02040503050406030204" pitchFamily="18" charset="0"/>
                              </a:rPr>
                              <m:t>𝑬</m:t>
                            </m:r>
                          </m:e>
                          <m:sub>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m:t>
                                </m:r>
                              </m:sup>
                            </m:sSup>
                          </m:sub>
                        </m:sSub>
                        <m:r>
                          <a:rPr lang="en-US" altLang="zh-TW" sz="1400" b="1" i="1" smtClean="0">
                            <a:latin typeface="Cambria Math" panose="02040503050406030204" pitchFamily="18" charset="0"/>
                          </a:rPr>
                          <m:t>−</m:t>
                        </m:r>
                        <m:sSub>
                          <m:sSubPr>
                            <m:ctrlPr>
                              <a:rPr lang="en-US" altLang="zh-TW" sz="1400" b="1" i="1" smtClean="0">
                                <a:latin typeface="Cambria Math" panose="02040503050406030204" pitchFamily="18" charset="0"/>
                              </a:rPr>
                            </m:ctrlPr>
                          </m:sSubPr>
                          <m:e>
                            <m:r>
                              <a:rPr lang="en-US" altLang="zh-TW" sz="1400" b="1" i="1" smtClean="0">
                                <a:latin typeface="Cambria Math" panose="02040503050406030204" pitchFamily="18" charset="0"/>
                              </a:rPr>
                              <m:t>𝑬</m:t>
                            </m:r>
                          </m:e>
                          <m:sub>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𝟎</m:t>
                                </m:r>
                              </m:sup>
                            </m:sSup>
                          </m:sub>
                        </m:sSub>
                        <m:r>
                          <a:rPr lang="en-US" altLang="zh-TW" sz="1400" b="1" i="1" smtClean="0">
                            <a:latin typeface="Cambria Math" panose="02040503050406030204" pitchFamily="18" charset="0"/>
                          </a:rPr>
                          <m:t>−</m:t>
                        </m:r>
                        <m:sSub>
                          <m:sSubPr>
                            <m:ctrlPr>
                              <a:rPr lang="en-US" altLang="zh-TW" sz="1400" b="1" i="1" smtClean="0">
                                <a:latin typeface="Cambria Math" panose="02040503050406030204" pitchFamily="18" charset="0"/>
                              </a:rPr>
                            </m:ctrlPr>
                          </m:sSubPr>
                          <m:e>
                            <m:r>
                              <a:rPr lang="en-US" altLang="zh-TW" sz="1400" b="1" i="1" smtClean="0">
                                <a:latin typeface="Cambria Math" panose="02040503050406030204" pitchFamily="18" charset="0"/>
                              </a:rPr>
                              <m:t>𝑬</m:t>
                            </m:r>
                          </m:e>
                          <m:sub>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smtClean="0">
                                    <a:latin typeface="Cambria Math" panose="02040503050406030204" pitchFamily="18" charset="0"/>
                                    <a:ea typeface="Cambria Math" panose="02040503050406030204" pitchFamily="18" charset="0"/>
                                  </a:rPr>
                                  <m:t>∓</m:t>
                                </m:r>
                              </m:sup>
                            </m:sSup>
                          </m:sub>
                        </m:sSub>
                      </m:e>
                    </m:d>
                  </m:oMath>
                </a14:m>
                <a:endParaRPr lang="en-US" altLang="zh-TW" sz="1400" b="1" dirty="0" smtClean="0"/>
              </a:p>
            </p:txBody>
          </p:sp>
        </mc:Choice>
        <mc:Fallback xmlns="">
          <p:sp>
            <p:nvSpPr>
              <p:cNvPr id="3" name="內容版面配置區 2"/>
              <p:cNvSpPr txBox="1">
                <a:spLocks noRot="1" noChangeAspect="1" noMove="1" noResize="1" noEditPoints="1" noAdjustHandles="1" noChangeArrowheads="1" noChangeShapeType="1" noTextEdit="1"/>
              </p:cNvSpPr>
              <p:nvPr/>
            </p:nvSpPr>
            <p:spPr>
              <a:xfrm>
                <a:off x="324191" y="2394502"/>
                <a:ext cx="4667296" cy="4098435"/>
              </a:xfrm>
              <a:prstGeom prst="rect">
                <a:avLst/>
              </a:prstGeom>
              <a:blipFill>
                <a:blip r:embed="rId6"/>
                <a:stretch>
                  <a:fillRect l="-1175" t="-1339"/>
                </a:stretch>
              </a:blipFill>
            </p:spPr>
            <p:txBody>
              <a:bodyPr/>
              <a:lstStyle/>
              <a:p>
                <a:r>
                  <a:rPr lang="zh-TW" altLang="en-US">
                    <a:noFill/>
                  </a:rPr>
                  <a:t> </a:t>
                </a:r>
              </a:p>
            </p:txBody>
          </p:sp>
        </mc:Fallback>
      </mc:AlternateContent>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6097" y="2773513"/>
            <a:ext cx="3649956" cy="2866200"/>
          </a:xfrm>
          <a:prstGeom prst="rect">
            <a:avLst/>
          </a:prstGeom>
        </p:spPr>
      </p:pic>
      <p:cxnSp>
        <p:nvCxnSpPr>
          <p:cNvPr id="10" name="直線接點 9"/>
          <p:cNvCxnSpPr/>
          <p:nvPr/>
        </p:nvCxnSpPr>
        <p:spPr>
          <a:xfrm>
            <a:off x="5809594" y="2947528"/>
            <a:ext cx="0" cy="248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228694" y="2943294"/>
            <a:ext cx="0" cy="248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字方塊 11"/>
              <p:cNvSpPr txBox="1"/>
              <p:nvPr/>
            </p:nvSpPr>
            <p:spPr>
              <a:xfrm>
                <a:off x="4801132" y="2666295"/>
                <a:ext cx="1066799" cy="276999"/>
              </a:xfrm>
              <a:prstGeom prst="rect">
                <a:avLst/>
              </a:prstGeom>
              <a:no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200" b="0" i="0" smtClean="0">
                          <a:latin typeface="Cambria Math" panose="02040503050406030204" pitchFamily="18" charset="0"/>
                        </a:rPr>
                        <m:t>Δ</m:t>
                      </m:r>
                      <m:r>
                        <a:rPr lang="en-US" altLang="zh-TW" sz="1200" b="0" i="1" smtClean="0">
                          <a:latin typeface="Cambria Math" panose="02040503050406030204" pitchFamily="18" charset="0"/>
                        </a:rPr>
                        <m:t>𝐸</m:t>
                      </m:r>
                      <m:r>
                        <a:rPr lang="en-US" altLang="zh-TW" sz="1200" b="0" i="1" smtClean="0">
                          <a:latin typeface="Cambria Math" panose="02040503050406030204" pitchFamily="18" charset="0"/>
                        </a:rPr>
                        <m:t>=−1</m:t>
                      </m:r>
                      <m:r>
                        <a:rPr lang="en-US" altLang="zh-TW" sz="1200" b="0" i="1" smtClean="0">
                          <a:latin typeface="Cambria Math" panose="02040503050406030204" pitchFamily="18" charset="0"/>
                        </a:rPr>
                        <m:t>𝐺𝑒𝑉</m:t>
                      </m:r>
                    </m:oMath>
                  </m:oMathPara>
                </a14:m>
                <a:endParaRPr lang="zh-TW" altLang="en-US" sz="12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4801132" y="2666295"/>
                <a:ext cx="1066799" cy="276999"/>
              </a:xfrm>
              <a:prstGeom prst="rect">
                <a:avLst/>
              </a:prstGeom>
              <a:blipFill>
                <a:blip r:embed="rId8"/>
                <a:stretch>
                  <a:fillRect/>
                </a:stretch>
              </a:blipFill>
              <a:ln w="38100">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6161560" y="2666295"/>
                <a:ext cx="1003301" cy="276999"/>
              </a:xfrm>
              <a:prstGeom prst="rect">
                <a:avLst/>
              </a:prstGeom>
              <a:no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200" b="0" i="0" smtClean="0">
                          <a:latin typeface="Cambria Math" panose="02040503050406030204" pitchFamily="18" charset="0"/>
                        </a:rPr>
                        <m:t>Δ</m:t>
                      </m:r>
                      <m:r>
                        <a:rPr lang="en-US" altLang="zh-TW" sz="1200" b="0" i="1" smtClean="0">
                          <a:latin typeface="Cambria Math" panose="02040503050406030204" pitchFamily="18" charset="0"/>
                        </a:rPr>
                        <m:t>𝐸</m:t>
                      </m:r>
                      <m:r>
                        <a:rPr lang="en-US" altLang="zh-TW" sz="1200" b="0" i="1" smtClean="0">
                          <a:latin typeface="Cambria Math" panose="02040503050406030204" pitchFamily="18" charset="0"/>
                        </a:rPr>
                        <m:t>=1</m:t>
                      </m:r>
                      <m:r>
                        <a:rPr lang="en-US" altLang="zh-TW" sz="1200" b="0" i="1" smtClean="0">
                          <a:latin typeface="Cambria Math" panose="02040503050406030204" pitchFamily="18" charset="0"/>
                        </a:rPr>
                        <m:t>𝐺𝑒𝑉</m:t>
                      </m:r>
                    </m:oMath>
                  </m:oMathPara>
                </a14:m>
                <a:endParaRPr lang="zh-TW" altLang="en-US" sz="12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6161560" y="2666295"/>
                <a:ext cx="1003301" cy="276999"/>
              </a:xfrm>
              <a:prstGeom prst="rect">
                <a:avLst/>
              </a:prstGeom>
              <a:blipFill>
                <a:blip r:embed="rId9"/>
                <a:stretch>
                  <a:fillRect/>
                </a:stretch>
              </a:blipFill>
              <a:ln w="38100">
                <a:solidFill>
                  <a:srgbClr val="FF0000"/>
                </a:solidFill>
              </a:ln>
            </p:spPr>
            <p:txBody>
              <a:bodyPr/>
              <a:lstStyle/>
              <a:p>
                <a:r>
                  <a:rPr lang="zh-TW" altLang="en-US">
                    <a:noFill/>
                  </a:rPr>
                  <a:t> </a:t>
                </a:r>
              </a:p>
            </p:txBody>
          </p:sp>
        </mc:Fallback>
      </mc:AlternateContent>
      <p:pic>
        <p:nvPicPr>
          <p:cNvPr id="4" name="圖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17104" y="4176692"/>
            <a:ext cx="3206239" cy="2438903"/>
          </a:xfrm>
          <a:prstGeom prst="rect">
            <a:avLst/>
          </a:prstGeom>
        </p:spPr>
      </p:pic>
      <p:pic>
        <p:nvPicPr>
          <p:cNvPr id="7" name="圖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2577" y="1711163"/>
            <a:ext cx="3206239" cy="2438903"/>
          </a:xfrm>
          <a:prstGeom prst="rect">
            <a:avLst/>
          </a:prstGeom>
        </p:spPr>
      </p:pic>
      <mc:AlternateContent xmlns:mc="http://schemas.openxmlformats.org/markup-compatibility/2006" xmlns:a14="http://schemas.microsoft.com/office/drawing/2010/main">
        <mc:Choice Requires="a14">
          <p:sp>
            <p:nvSpPr>
              <p:cNvPr id="8" name="文字方塊 7"/>
              <p:cNvSpPr txBox="1"/>
              <p:nvPr/>
            </p:nvSpPr>
            <p:spPr>
              <a:xfrm>
                <a:off x="11182692" y="3996711"/>
                <a:ext cx="740651" cy="279307"/>
              </a:xfrm>
              <a:prstGeom prst="rect">
                <a:avLst/>
              </a:prstGeom>
              <a:solidFill>
                <a:schemeClr val="accent4"/>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d>
                        <m:dPr>
                          <m:ctrlPr>
                            <a:rPr lang="en-US" altLang="zh-TW" sz="1200" b="0" i="1" smtClean="0">
                              <a:latin typeface="Cambria Math" panose="02040503050406030204" pitchFamily="18" charset="0"/>
                            </a:rPr>
                          </m:ctrlPr>
                        </m:dPr>
                        <m:e>
                          <m:sSup>
                            <m:sSupPr>
                              <m:ctrlPr>
                                <a:rPr lang="en-US" altLang="zh-TW" sz="1200" b="0" i="1" smtClean="0">
                                  <a:latin typeface="Cambria Math" panose="02040503050406030204" pitchFamily="18" charset="0"/>
                                </a:rPr>
                              </m:ctrlPr>
                            </m:sSupPr>
                            <m:e>
                              <m:r>
                                <a:rPr lang="en-US" altLang="zh-TW" sz="1200" b="0" i="1" smtClean="0">
                                  <a:latin typeface="Cambria Math" panose="02040503050406030204" pitchFamily="18" charset="0"/>
                                </a:rPr>
                                <m:t>𝐷</m:t>
                              </m:r>
                            </m:e>
                            <m:sup>
                              <m:r>
                                <a:rPr lang="en-US" altLang="zh-TW" sz="1200" b="0" i="1" smtClean="0">
                                  <a:latin typeface="Cambria Math" panose="02040503050406030204" pitchFamily="18" charset="0"/>
                                </a:rPr>
                                <m:t>∗</m:t>
                              </m:r>
                              <m:r>
                                <a:rPr lang="en-US" altLang="zh-TW" sz="1200" b="0" i="1" smtClean="0">
                                  <a:latin typeface="Cambria Math" panose="02040503050406030204" pitchFamily="18" charset="0"/>
                                  <a:ea typeface="Cambria Math" panose="02040503050406030204" pitchFamily="18" charset="0"/>
                                </a:rPr>
                                <m:t>±</m:t>
                              </m:r>
                            </m:sup>
                          </m:sSup>
                        </m:e>
                      </m:d>
                    </m:oMath>
                  </m:oMathPara>
                </a14:m>
                <a:endParaRPr lang="zh-TW" altLang="en-US" sz="12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1182692" y="3996711"/>
                <a:ext cx="740651" cy="279307"/>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1054518" y="6463016"/>
                <a:ext cx="813171" cy="276999"/>
              </a:xfrm>
              <a:prstGeom prst="rect">
                <a:avLst/>
              </a:prstGeom>
              <a:solidFill>
                <a:schemeClr val="accent4"/>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𝑀</m:t>
                      </m:r>
                      <m:sSub>
                        <m:sSubPr>
                          <m:ctrlPr>
                            <a:rPr lang="en-US" altLang="zh-TW" sz="1200" b="0" i="1" smtClean="0">
                              <a:latin typeface="Cambria Math" panose="02040503050406030204" pitchFamily="18" charset="0"/>
                            </a:rPr>
                          </m:ctrlPr>
                        </m:sSubPr>
                        <m:e>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0</m:t>
                                  </m:r>
                                </m:sup>
                              </m:sSup>
                            </m:e>
                          </m:d>
                        </m:e>
                        <m:sub>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𝑐𝑐</m:t>
                          </m:r>
                        </m:sub>
                      </m:sSub>
                    </m:oMath>
                  </m:oMathPara>
                </a14:m>
                <a:endParaRPr lang="zh-TW" altLang="en-US" sz="12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1054518" y="6463016"/>
                <a:ext cx="813171" cy="276999"/>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Belle data analysis</a:t>
                </a:r>
                <a:br>
                  <a:rPr lang="en-US" altLang="zh-TW" b="1" dirty="0" smtClean="0">
                    <a:effectLst>
                      <a:outerShdw blurRad="38100" dist="38100" dir="2700000" algn="tl">
                        <a:srgbClr val="000000">
                          <a:alpha val="43137"/>
                        </a:srgbClr>
                      </a:outerShdw>
                    </a:effectLst>
                  </a:rPr>
                </a:br>
                <a:r>
                  <a:rPr lang="en-US" altLang="zh-TW" b="1" dirty="0" smtClean="0">
                    <a:effectLst>
                      <a:outerShdw blurRad="38100" dist="38100" dir="2700000" algn="tl">
                        <a:srgbClr val="000000">
                          <a:alpha val="43137"/>
                        </a:srgbClr>
                      </a:outerShdw>
                    </a:effectLst>
                  </a:rPr>
                  <a:t>	Reconstruct </a:t>
                </a:r>
                <a14:m>
                  <m:oMath xmlns:m="http://schemas.openxmlformats.org/officeDocument/2006/math">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r>
                      <a:rPr lang="en-US" altLang="zh-TW" b="1" i="1">
                        <a:effectLst>
                          <a:outerShdw blurRad="38100" dist="38100" dir="2700000" algn="tl">
                            <a:srgbClr val="000000">
                              <a:alpha val="43137"/>
                            </a:srgbClr>
                          </a:outerShdw>
                        </a:effectLst>
                        <a:latin typeface="Cambria Math" panose="02040503050406030204" pitchFamily="18" charset="0"/>
                      </a:rPr>
                      <m:t>→</m:t>
                    </m:r>
                    <m:sSub>
                      <m:sSubPr>
                        <m:ctrlPr>
                          <a:rPr lang="en-US" altLang="zh-TW" b="1" i="1">
                            <a:effectLst>
                              <a:outerShdw blurRad="38100" dist="38100" dir="2700000" algn="tl">
                                <a:srgbClr val="000000">
                                  <a:alpha val="43137"/>
                                </a:srgbClr>
                              </a:outerShdw>
                            </a:effectLst>
                            <a:latin typeface="Cambria Math" panose="02040503050406030204" pitchFamily="18" charset="0"/>
                          </a:rPr>
                        </m:ctrlPr>
                      </m:sSubPr>
                      <m:e>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e>
                      <m:sub>
                        <m:r>
                          <a:rPr lang="en-US" altLang="zh-TW" b="1" i="1">
                            <a:effectLst>
                              <a:outerShdw blurRad="38100" dist="38100" dir="2700000" algn="tl">
                                <a:srgbClr val="000000">
                                  <a:alpha val="43137"/>
                                </a:srgbClr>
                              </a:outerShdw>
                            </a:effectLst>
                            <a:latin typeface="Cambria Math" panose="02040503050406030204" pitchFamily="18" charset="0"/>
                          </a:rPr>
                          <m:t>.</m:t>
                        </m:r>
                        <m:r>
                          <a:rPr lang="en-US" altLang="zh-TW" b="1" i="1">
                            <a:effectLst>
                              <a:outerShdw blurRad="38100" dist="38100" dir="2700000" algn="tl">
                                <a:srgbClr val="000000">
                                  <a:alpha val="43137"/>
                                </a:srgbClr>
                              </a:outerShdw>
                            </a:effectLst>
                            <a:latin typeface="Cambria Math" panose="02040503050406030204" pitchFamily="18" charset="0"/>
                          </a:rPr>
                          <m:t>𝒄𝒄</m:t>
                        </m:r>
                      </m:sub>
                    </m:sSub>
                  </m:oMath>
                </a14:m>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14"/>
                <a:stretch>
                  <a:fillRect l="-2120" t="-8057" b="-14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5956486" y="5485644"/>
                <a:ext cx="2657235" cy="323850"/>
              </a:xfrm>
              <a:prstGeom prst="rect">
                <a:avLst/>
              </a:prstGeom>
              <a:solidFill>
                <a:schemeClr val="accent4"/>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ea typeface="Cambria Math" panose="02040503050406030204" pitchFamily="18" charset="0"/>
                        </a:rPr>
                        <m:t>∆</m:t>
                      </m:r>
                      <m:r>
                        <a:rPr lang="en-US" altLang="zh-TW" sz="1400" b="0" i="1" smtClean="0">
                          <a:latin typeface="Cambria Math" panose="02040503050406030204" pitchFamily="18" charset="0"/>
                          <a:ea typeface="Cambria Math" panose="02040503050406030204" pitchFamily="18" charset="0"/>
                        </a:rPr>
                        <m:t>𝐸</m:t>
                      </m:r>
                      <m:r>
                        <a:rPr lang="en-US" altLang="zh-TW" sz="1400" b="0" i="1" smtClean="0">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r>
                            <a:rPr lang="en-US" altLang="zh-TW" sz="1400" b="0" i="1" smtClean="0">
                              <a:latin typeface="Cambria Math" panose="02040503050406030204" pitchFamily="18" charset="0"/>
                            </a:rPr>
                            <m:t>𝑡𝑜𝑡</m:t>
                          </m:r>
                        </m:sub>
                      </m:sSub>
                      <m:r>
                        <a:rPr lang="en-US" altLang="zh-TW" sz="1400" b="0" i="1" smtClean="0">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r>
                                <a:rPr lang="en-US" altLang="zh-TW" sz="1400" b="0" i="1" smtClean="0">
                                  <a:latin typeface="Cambria Math" panose="02040503050406030204" pitchFamily="18" charset="0"/>
                                  <a:ea typeface="Cambria Math" panose="02040503050406030204" pitchFamily="18" charset="0"/>
                                </a:rPr>
                                <m:t>±</m:t>
                              </m:r>
                            </m:sup>
                          </m:sSup>
                        </m:sub>
                      </m:sSub>
                      <m:r>
                        <a:rPr lang="en-US" altLang="zh-TW" sz="1400" b="0" i="1" smtClean="0">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0</m:t>
                              </m:r>
                            </m:sup>
                          </m:sSup>
                        </m:sub>
                      </m:sSub>
                      <m:r>
                        <a:rPr lang="en-US" altLang="zh-TW" sz="1400" b="0" i="1" smtClean="0">
                          <a:latin typeface="Cambria Math" panose="02040503050406030204" pitchFamily="18" charset="0"/>
                        </a:rPr>
                        <m:t>−</m:t>
                      </m:r>
                      <m:sSub>
                        <m:sSubPr>
                          <m:ctrlPr>
                            <a:rPr lang="en-US" altLang="zh-TW" sz="1400" b="0" i="1" smtClean="0">
                              <a:latin typeface="Cambria Math" panose="02040503050406030204" pitchFamily="18" charset="0"/>
                            </a:rPr>
                          </m:ctrlPr>
                        </m:sSubPr>
                        <m:e>
                          <m:r>
                            <a:rPr lang="en-US" altLang="zh-TW" sz="1400" b="0" i="1" smtClean="0">
                              <a:latin typeface="Cambria Math" panose="02040503050406030204" pitchFamily="18" charset="0"/>
                            </a:rPr>
                            <m:t>𝐸</m:t>
                          </m:r>
                        </m:e>
                        <m:sub>
                          <m:sSup>
                            <m:sSupPr>
                              <m:ctrlPr>
                                <a:rPr lang="en-US" altLang="zh-TW" sz="1400" b="0" i="1" smtClean="0">
                                  <a:latin typeface="Cambria Math" panose="02040503050406030204" pitchFamily="18" charset="0"/>
                                </a:rPr>
                              </m:ctrlPr>
                            </m:sSupPr>
                            <m:e>
                              <m:r>
                                <a:rPr lang="zh-TW" altLang="en-US" sz="1400" b="0" i="1" smtClean="0">
                                  <a:latin typeface="Cambria Math" panose="02040503050406030204" pitchFamily="18" charset="0"/>
                                </a:rPr>
                                <m:t>𝜋</m:t>
                              </m:r>
                            </m:e>
                            <m:sup>
                              <m:r>
                                <a:rPr lang="en-US" altLang="zh-TW" sz="1400" b="0" i="1" smtClean="0">
                                  <a:latin typeface="Cambria Math" panose="02040503050406030204" pitchFamily="18" charset="0"/>
                                  <a:ea typeface="Cambria Math" panose="02040503050406030204" pitchFamily="18" charset="0"/>
                                </a:rPr>
                                <m:t>∓</m:t>
                              </m:r>
                            </m:sup>
                          </m:sSup>
                        </m:sub>
                      </m:sSub>
                    </m:oMath>
                  </m:oMathPara>
                </a14:m>
                <a:endParaRPr lang="zh-TW" altLang="en-US" sz="1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5956486" y="5485644"/>
                <a:ext cx="2657235" cy="323850"/>
              </a:xfrm>
              <a:prstGeom prst="rect">
                <a:avLst/>
              </a:prstGeom>
              <a:blipFill>
                <a:blip r:embed="rId15"/>
                <a:stretch>
                  <a:fillRect/>
                </a:stretch>
              </a:blipFill>
            </p:spPr>
            <p:txBody>
              <a:bodyPr/>
              <a:lstStyle/>
              <a:p>
                <a:r>
                  <a:rPr lang="zh-TW" altLang="en-US">
                    <a:noFill/>
                  </a:rPr>
                  <a:t> </a:t>
                </a:r>
              </a:p>
            </p:txBody>
          </p:sp>
        </mc:Fallback>
      </mc:AlternateContent>
      <p:sp>
        <p:nvSpPr>
          <p:cNvPr id="14" name="投影片編號版面配置區 13"/>
          <p:cNvSpPr>
            <a:spLocks noGrp="1"/>
          </p:cNvSpPr>
          <p:nvPr>
            <p:ph type="sldNum" sz="quarter" idx="12"/>
          </p:nvPr>
        </p:nvSpPr>
        <p:spPr/>
        <p:txBody>
          <a:bodyPr/>
          <a:lstStyle/>
          <a:p>
            <a:fld id="{3DF4B1FC-4239-425F-9CFB-D9D7D48FC1CA}" type="slidenum">
              <a:rPr lang="zh-TW" altLang="en-US" smtClean="0"/>
              <a:t>5</a:t>
            </a:fld>
            <a:endParaRPr lang="zh-TW" altLang="en-US"/>
          </a:p>
        </p:txBody>
      </p:sp>
    </p:spTree>
    <p:extLst>
      <p:ext uri="{BB962C8B-B14F-4D97-AF65-F5344CB8AC3E}">
        <p14:creationId xmlns:p14="http://schemas.microsoft.com/office/powerpoint/2010/main" val="35932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2" grpId="0" animBg="1"/>
      <p:bldP spid="13"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Belle data analysis</a:t>
                </a:r>
                <a:br>
                  <a:rPr lang="en-US" altLang="zh-TW" b="1" dirty="0" smtClean="0">
                    <a:effectLst>
                      <a:outerShdw blurRad="38100" dist="38100" dir="2700000" algn="tl">
                        <a:srgbClr val="000000">
                          <a:alpha val="43137"/>
                        </a:srgbClr>
                      </a:outerShdw>
                    </a:effectLst>
                  </a:rPr>
                </a:br>
                <a:r>
                  <a:rPr lang="en-US" altLang="zh-TW" b="1" dirty="0" smtClean="0">
                    <a:effectLst>
                      <a:outerShdw blurRad="38100" dist="38100" dir="2700000" algn="tl">
                        <a:srgbClr val="000000">
                          <a:alpha val="43137"/>
                        </a:srgbClr>
                      </a:outerShdw>
                    </a:effectLst>
                  </a:rPr>
                  <a:t>	Reconstruct </a:t>
                </a:r>
                <a14:m>
                  <m:oMath xmlns:m="http://schemas.openxmlformats.org/officeDocument/2006/math">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r>
                      <a:rPr lang="en-US" altLang="zh-TW" b="1" i="1">
                        <a:effectLst>
                          <a:outerShdw blurRad="38100" dist="38100" dir="2700000" algn="tl">
                            <a:srgbClr val="000000">
                              <a:alpha val="43137"/>
                            </a:srgbClr>
                          </a:outerShdw>
                        </a:effectLst>
                        <a:latin typeface="Cambria Math" panose="02040503050406030204" pitchFamily="18" charset="0"/>
                      </a:rPr>
                      <m:t>→</m:t>
                    </m:r>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oMath>
                </a14:m>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2120" t="-8057" b="-14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內容版面配置區 2"/>
              <p:cNvSpPr txBox="1">
                <a:spLocks/>
              </p:cNvSpPr>
              <p:nvPr/>
            </p:nvSpPr>
            <p:spPr>
              <a:xfrm>
                <a:off x="217717" y="2584572"/>
                <a:ext cx="5143514" cy="4140078"/>
              </a:xfrm>
              <a:prstGeom prst="rect">
                <a:avLst/>
              </a:prstGeom>
              <a:solidFill>
                <a:schemeClr val="accent5">
                  <a:lumMod val="20000"/>
                  <a:lumOff val="80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1900" b="1" i="1" u="sng" dirty="0" smtClean="0">
                    <a:effectLst>
                      <a:outerShdw blurRad="38100" dist="38100" dir="2700000" algn="tl">
                        <a:srgbClr val="000000">
                          <a:alpha val="43137"/>
                        </a:srgbClr>
                      </a:outerShdw>
                    </a:effectLst>
                  </a:rPr>
                  <a:t>Selection &amp; cuts of </a:t>
                </a:r>
                <a14:m>
                  <m:oMath xmlns:m="http://schemas.openxmlformats.org/officeDocument/2006/math">
                    <m:sSup>
                      <m:sSupPr>
                        <m:ctrlPr>
                          <a:rPr lang="en-US" altLang="zh-TW" sz="1900" b="1" i="1" u="sng">
                            <a:effectLst>
                              <a:outerShdw blurRad="38100" dist="38100" dir="2700000" algn="tl">
                                <a:srgbClr val="000000">
                                  <a:alpha val="43137"/>
                                </a:srgbClr>
                              </a:outerShdw>
                            </a:effectLst>
                            <a:latin typeface="Cambria Math" panose="02040503050406030204" pitchFamily="18" charset="0"/>
                          </a:rPr>
                        </m:ctrlPr>
                      </m:sSupPr>
                      <m:e>
                        <m:r>
                          <a:rPr lang="en-US" altLang="zh-TW" sz="1900" b="1" i="1" u="sng">
                            <a:effectLst>
                              <a:outerShdw blurRad="38100" dist="38100" dir="2700000" algn="tl">
                                <a:srgbClr val="000000">
                                  <a:alpha val="43137"/>
                                </a:srgbClr>
                              </a:outerShdw>
                            </a:effectLst>
                            <a:latin typeface="Cambria Math" panose="02040503050406030204" pitchFamily="18" charset="0"/>
                          </a:rPr>
                          <m:t>𝑫</m:t>
                        </m:r>
                      </m:e>
                      <m:sup>
                        <m:r>
                          <a:rPr lang="en-US" altLang="zh-TW" sz="1900" b="1" i="1" u="sng">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sz="1900" b="1" i="1" u="sng">
                            <a:effectLst>
                              <a:outerShdw blurRad="38100" dist="38100" dir="2700000" algn="tl">
                                <a:srgbClr val="000000">
                                  <a:alpha val="43137"/>
                                </a:srgbClr>
                              </a:outerShdw>
                            </a:effectLst>
                            <a:latin typeface="Cambria Math" panose="02040503050406030204" pitchFamily="18" charset="0"/>
                          </a:rPr>
                        </m:ctrlPr>
                      </m:sSupPr>
                      <m:e>
                        <m:r>
                          <a:rPr lang="en-US" altLang="zh-TW" sz="1900" b="1" i="1" u="sng">
                            <a:effectLst>
                              <a:outerShdw blurRad="38100" dist="38100" dir="2700000" algn="tl">
                                <a:srgbClr val="000000">
                                  <a:alpha val="43137"/>
                                </a:srgbClr>
                              </a:outerShdw>
                            </a:effectLst>
                            <a:latin typeface="Cambria Math" panose="02040503050406030204" pitchFamily="18" charset="0"/>
                          </a:rPr>
                          <m:t>𝑫</m:t>
                        </m:r>
                      </m:e>
                      <m:sup>
                        <m:r>
                          <a:rPr lang="en-US" altLang="zh-TW" sz="1900" b="1" i="1" u="sng">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sz="1900" b="1" i="1" u="sng">
                            <a:effectLst>
                              <a:outerShdw blurRad="38100" dist="38100" dir="2700000" algn="tl">
                                <a:srgbClr val="000000">
                                  <a:alpha val="43137"/>
                                </a:srgbClr>
                              </a:outerShdw>
                            </a:effectLst>
                            <a:latin typeface="Cambria Math" panose="02040503050406030204" pitchFamily="18" charset="0"/>
                          </a:rPr>
                        </m:ctrlPr>
                      </m:sSupPr>
                      <m:e>
                        <m:r>
                          <a:rPr lang="zh-TW" altLang="en-US" sz="1900" b="1" i="1" u="sng">
                            <a:effectLst>
                              <a:outerShdw blurRad="38100" dist="38100" dir="2700000" algn="tl">
                                <a:srgbClr val="000000">
                                  <a:alpha val="43137"/>
                                </a:srgbClr>
                              </a:outerShdw>
                            </a:effectLst>
                            <a:latin typeface="Cambria Math" panose="02040503050406030204" pitchFamily="18" charset="0"/>
                          </a:rPr>
                          <m:t>𝝅</m:t>
                        </m:r>
                      </m:e>
                      <m:sup>
                        <m:r>
                          <a:rPr lang="en-US" altLang="zh-TW" sz="1900" b="1" i="1" u="sng">
                            <a:effectLst>
                              <a:outerShdw blurRad="38100" dist="38100" dir="2700000" algn="tl">
                                <a:srgbClr val="000000">
                                  <a:alpha val="43137"/>
                                </a:srgbClr>
                              </a:outerShdw>
                            </a:effectLst>
                            <a:latin typeface="Cambria Math" panose="02040503050406030204" pitchFamily="18" charset="0"/>
                          </a:rPr>
                          <m:t>𝟎</m:t>
                        </m:r>
                      </m:sup>
                    </m:sSup>
                  </m:oMath>
                </a14:m>
                <a:endParaRPr lang="en-US" altLang="zh-TW" sz="1400" b="1" i="1" u="sng" dirty="0" smtClean="0"/>
              </a:p>
              <a:p>
                <a:pPr marL="354013" indent="-354013">
                  <a:buFont typeface="+mj-lt"/>
                  <a:buAutoNum type="arabicPeriod"/>
                </a:pPr>
                <a:r>
                  <a:rPr lang="en-US" altLang="zh-TW" sz="1400" b="1" dirty="0" smtClean="0"/>
                  <a:t>6 tracks</a:t>
                </a:r>
              </a:p>
              <a:p>
                <a:pPr marL="361950" indent="0">
                  <a:buNone/>
                </a:pPr>
                <a:r>
                  <a:rPr lang="en-US" altLang="zh-TW" sz="1400" b="1" dirty="0"/>
                  <a:t>Decay</a:t>
                </a:r>
                <a:r>
                  <a:rPr lang="zh-TW" altLang="en-US" sz="1400" b="1" dirty="0"/>
                  <a:t> </a:t>
                </a:r>
                <a:r>
                  <a:rPr lang="en-US" altLang="zh-TW" sz="1400" b="1" dirty="0"/>
                  <a:t>channel </a:t>
                </a:r>
                <a:r>
                  <a:rPr lang="zh-TW" altLang="en-US" sz="1400" b="1" dirty="0"/>
                  <a:t>：</a:t>
                </a:r>
                <a:endParaRPr lang="en-US" altLang="zh-TW" sz="1400" b="1" dirty="0"/>
              </a:p>
              <a:p>
                <a:pPr marL="542925" indent="0">
                  <a:buNone/>
                </a:pPr>
                <a14:m>
                  <m:oMath xmlns:m="http://schemas.openxmlformats.org/officeDocument/2006/math">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𝑫</m:t>
                        </m:r>
                      </m:e>
                      <m:sup>
                        <m:r>
                          <a:rPr lang="en-US" altLang="zh-TW" sz="1400" b="1" i="1">
                            <a:latin typeface="Cambria Math" panose="02040503050406030204" pitchFamily="18" charset="0"/>
                          </a:rPr>
                          <m:t>∗+</m:t>
                        </m:r>
                      </m:sup>
                    </m:sSup>
                    <m:r>
                      <a:rPr lang="en-US" altLang="zh-TW" sz="1400" b="1" i="1">
                        <a:latin typeface="Cambria Math" panose="02040503050406030204" pitchFamily="18" charset="0"/>
                      </a:rPr>
                      <m:t>→</m:t>
                    </m:r>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𝑫</m:t>
                        </m:r>
                      </m:e>
                      <m:sup>
                        <m:r>
                          <a:rPr lang="en-US" altLang="zh-TW" sz="1400" b="1" i="1">
                            <a:latin typeface="Cambria Math" panose="02040503050406030204" pitchFamily="18" charset="0"/>
                          </a:rPr>
                          <m:t>𝟎</m:t>
                        </m:r>
                      </m:sup>
                    </m:sSup>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𝝅</m:t>
                        </m:r>
                      </m:e>
                      <m:sup>
                        <m:r>
                          <a:rPr lang="en-US" altLang="zh-TW" sz="1400" b="1" i="1">
                            <a:latin typeface="Cambria Math" panose="02040503050406030204" pitchFamily="18" charset="0"/>
                          </a:rPr>
                          <m:t>+</m:t>
                        </m:r>
                      </m:sup>
                    </m:sSup>
                  </m:oMath>
                </a14:m>
                <a:r>
                  <a:rPr lang="zh-TW" altLang="en-US" sz="1400" b="1" dirty="0"/>
                  <a:t>、</a:t>
                </a:r>
                <a14:m>
                  <m:oMath xmlns:m="http://schemas.openxmlformats.org/officeDocument/2006/math">
                    <m:sSup>
                      <m:sSupPr>
                        <m:ctrlPr>
                          <a:rPr lang="en-US" altLang="zh-TW" sz="1400" b="1" i="1" dirty="0">
                            <a:latin typeface="Cambria Math" panose="02040503050406030204" pitchFamily="18" charset="0"/>
                          </a:rPr>
                        </m:ctrlPr>
                      </m:sSupPr>
                      <m:e>
                        <m:r>
                          <a:rPr lang="en-US" altLang="zh-TW" sz="1400" b="1" i="1" dirty="0">
                            <a:latin typeface="Cambria Math" panose="02040503050406030204" pitchFamily="18" charset="0"/>
                          </a:rPr>
                          <m:t>𝑫</m:t>
                        </m:r>
                      </m:e>
                      <m:sup>
                        <m:r>
                          <a:rPr lang="en-US" altLang="zh-TW" sz="1400" b="1" i="1" dirty="0">
                            <a:latin typeface="Cambria Math" panose="02040503050406030204" pitchFamily="18" charset="0"/>
                          </a:rPr>
                          <m:t>𝟎</m:t>
                        </m:r>
                      </m:sup>
                    </m:sSup>
                    <m:r>
                      <a:rPr lang="en-US" altLang="zh-TW" sz="1400" b="1" i="1" dirty="0">
                        <a:latin typeface="Cambria Math" panose="02040503050406030204" pitchFamily="18" charset="0"/>
                      </a:rPr>
                      <m:t>→</m:t>
                    </m:r>
                    <m:sSup>
                      <m:sSupPr>
                        <m:ctrlPr>
                          <a:rPr lang="en-US" altLang="zh-TW" sz="1400" b="1" i="1" dirty="0">
                            <a:latin typeface="Cambria Math" panose="02040503050406030204" pitchFamily="18" charset="0"/>
                          </a:rPr>
                        </m:ctrlPr>
                      </m:sSupPr>
                      <m:e>
                        <m:r>
                          <a:rPr lang="en-US" altLang="zh-TW" sz="1400" b="1" i="1" dirty="0">
                            <a:latin typeface="Cambria Math" panose="02040503050406030204" pitchFamily="18" charset="0"/>
                          </a:rPr>
                          <m:t>𝑲</m:t>
                        </m:r>
                      </m:e>
                      <m:sup>
                        <m:r>
                          <a:rPr lang="en-US" altLang="zh-TW" sz="1400" b="1" i="1" dirty="0">
                            <a:latin typeface="Cambria Math" panose="02040503050406030204" pitchFamily="18" charset="0"/>
                          </a:rPr>
                          <m:t>−</m:t>
                        </m:r>
                      </m:sup>
                    </m:sSup>
                    <m:sSup>
                      <m:sSupPr>
                        <m:ctrlPr>
                          <a:rPr lang="en-US" altLang="zh-TW" sz="1400" b="1" i="1" dirty="0">
                            <a:latin typeface="Cambria Math" panose="02040503050406030204" pitchFamily="18" charset="0"/>
                          </a:rPr>
                        </m:ctrlPr>
                      </m:sSupPr>
                      <m:e>
                        <m:r>
                          <a:rPr lang="en-US" altLang="zh-TW" sz="1400" b="1" i="1" dirty="0">
                            <a:latin typeface="Cambria Math" panose="02040503050406030204" pitchFamily="18" charset="0"/>
                          </a:rPr>
                          <m:t>𝝅</m:t>
                        </m:r>
                      </m:e>
                      <m:sup>
                        <m:r>
                          <a:rPr lang="en-US" altLang="zh-TW" sz="1400" b="1" i="1" dirty="0">
                            <a:latin typeface="Cambria Math" panose="02040503050406030204" pitchFamily="18" charset="0"/>
                          </a:rPr>
                          <m:t>+</m:t>
                        </m:r>
                      </m:sup>
                    </m:sSup>
                  </m:oMath>
                </a14:m>
                <a:endParaRPr lang="en-US" altLang="zh-TW" sz="1400" b="1" dirty="0" smtClean="0"/>
              </a:p>
              <a:p>
                <a:pPr marL="354013" indent="-354013">
                  <a:buFont typeface="+mj-lt"/>
                  <a:buAutoNum type="arabicPeriod" startAt="2"/>
                </a:pPr>
                <a:r>
                  <a:rPr lang="en-US" altLang="zh-TW" sz="1400" b="1" dirty="0" smtClean="0"/>
                  <a:t>PID</a:t>
                </a: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altLang="zh-TW" sz="1400" b="1" i="1" smtClean="0">
                          <a:latin typeface="Cambria Math" panose="02040503050406030204" pitchFamily="18" charset="0"/>
                        </a:rPr>
                        <m:t>𝒂𝒕𝒄𝑲𝑷𝑰</m:t>
                      </m:r>
                      <m:r>
                        <a:rPr lang="en-US" altLang="zh-TW" sz="1400" b="1" i="1" smtClean="0">
                          <a:latin typeface="Cambria Math" panose="02040503050406030204" pitchFamily="18" charset="0"/>
                        </a:rPr>
                        <m:t>&gt;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𝟔</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𝒌𝒂𝒐𝒏</m:t>
                      </m:r>
                    </m:oMath>
                  </m:oMathPara>
                </a14:m>
                <a:endParaRPr lang="en-US" altLang="zh-TW" sz="1400" b="1" dirty="0" smtClean="0">
                  <a:ea typeface="Cambria Math" panose="02040503050406030204" pitchFamily="18" charset="0"/>
                </a:endParaRP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altLang="zh-TW" sz="1400" b="1" i="1" smtClean="0">
                          <a:latin typeface="Cambria Math" panose="02040503050406030204" pitchFamily="18" charset="0"/>
                          <a:ea typeface="Cambria Math" panose="02040503050406030204" pitchFamily="18" charset="0"/>
                        </a:rPr>
                        <m:t>𝒂𝒕𝒄𝑲𝑷𝑰</m:t>
                      </m:r>
                      <m:r>
                        <a:rPr lang="en-US" altLang="zh-TW" sz="1400" b="1" i="1" smtClean="0">
                          <a:latin typeface="Cambria Math" panose="02040503050406030204" pitchFamily="18" charset="0"/>
                          <a:ea typeface="Cambria Math" panose="02040503050406030204" pitchFamily="18" charset="0"/>
                        </a:rPr>
                        <m:t>&lt;</m:t>
                      </m:r>
                      <m:r>
                        <a:rPr lang="en-US" altLang="zh-TW" sz="1400" b="1" i="1" smtClean="0">
                          <a:latin typeface="Cambria Math" panose="02040503050406030204" pitchFamily="18" charset="0"/>
                          <a:ea typeface="Cambria Math" panose="02040503050406030204" pitchFamily="18" charset="0"/>
                        </a:rPr>
                        <m:t>𝟎</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𝟔</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𝒑𝒊𝒐𝒏</m:t>
                      </m:r>
                    </m:oMath>
                  </m:oMathPara>
                </a14:m>
                <a:endParaRPr lang="en-US" altLang="zh-TW" sz="1400" b="1" dirty="0" smtClean="0">
                  <a:ea typeface="Cambria Math" panose="02040503050406030204" pitchFamily="18" charset="0"/>
                </a:endParaRPr>
              </a:p>
              <a:p>
                <a:pPr marL="265113" indent="-265113">
                  <a:buFont typeface="+mj-lt"/>
                  <a:buAutoNum type="arabicPeriod" startAt="3"/>
                </a:pPr>
                <a:r>
                  <a:rPr lang="en-US" altLang="zh-TW" sz="1400" b="1" dirty="0" smtClean="0"/>
                  <a:t> </a:t>
                </a:r>
                <a14:m>
                  <m:oMath xmlns:m="http://schemas.openxmlformats.org/officeDocument/2006/math">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𝟎</m:t>
                        </m:r>
                      </m:sup>
                    </m:sSup>
                  </m:oMath>
                </a14:m>
                <a:r>
                  <a:rPr lang="zh-TW" altLang="en-US" sz="1400" b="1" dirty="0" smtClean="0"/>
                  <a:t> </a:t>
                </a:r>
                <a:r>
                  <a:rPr lang="en-US" altLang="zh-TW" sz="1400" b="1" dirty="0" smtClean="0"/>
                  <a:t>selection </a:t>
                </a: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smtClean="0">
                                      <a:latin typeface="Cambria Math" panose="02040503050406030204" pitchFamily="18" charset="0"/>
                                    </a:rPr>
                                    <m:t>−</m:t>
                                  </m:r>
                                </m:sup>
                              </m:sSup>
                            </m:e>
                          </m:d>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𝟏</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𝟖𝟔𝟒</m:t>
                          </m:r>
                        </m:e>
                      </m:d>
                      <m:r>
                        <a:rPr lang="en-US" altLang="zh-TW" sz="1400" b="1" i="1" smtClean="0">
                          <a:latin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𝟎𝟐𝟒</m:t>
                      </m:r>
                    </m:oMath>
                  </m:oMathPara>
                </a14:m>
                <a:endParaRPr lang="en-US" altLang="zh-TW" sz="1400" b="1" dirty="0" smtClean="0"/>
              </a:p>
              <a:p>
                <a:pPr marL="265113" indent="-265113">
                  <a:buFont typeface="+mj-lt"/>
                  <a:buAutoNum type="arabicPeriod" startAt="4"/>
                </a:pPr>
                <a:r>
                  <a:rPr lang="en-US" altLang="zh-TW" sz="1400" b="1" dirty="0" smtClean="0"/>
                  <a:t> </a:t>
                </a:r>
                <a14:m>
                  <m:oMath xmlns:m="http://schemas.openxmlformats.org/officeDocument/2006/math">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m:t>
                        </m:r>
                      </m:sup>
                    </m:sSup>
                  </m:oMath>
                </a14:m>
                <a:r>
                  <a:rPr lang="zh-TW" altLang="en-US" sz="1400" b="1" dirty="0" smtClean="0"/>
                  <a:t> </a:t>
                </a:r>
                <a:r>
                  <a:rPr lang="en-US" altLang="zh-TW" sz="1400" b="1" dirty="0" smtClean="0"/>
                  <a:t>selection</a:t>
                </a:r>
                <a:r>
                  <a:rPr lang="zh-TW" altLang="en-US" sz="1400" b="1" dirty="0" smtClean="0"/>
                  <a:t> </a:t>
                </a:r>
                <a:endParaRPr lang="en-US" altLang="zh-TW" sz="1400" b="1" dirty="0" smtClean="0"/>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ea typeface="Cambria Math" panose="02040503050406030204" pitchFamily="18" charset="0"/>
                                    </a:rPr>
                                  </m:ctrlPr>
                                </m:sSupPr>
                                <m:e>
                                  <m:r>
                                    <a:rPr lang="zh-TW" altLang="en-US" sz="1400" b="1" i="1" smtClean="0">
                                      <a:latin typeface="Cambria Math" panose="02040503050406030204" pitchFamily="18" charset="0"/>
                                      <a:ea typeface="Cambria Math" panose="02040503050406030204" pitchFamily="18" charset="0"/>
                                    </a:rPr>
                                    <m:t>𝝅</m:t>
                                  </m:r>
                                </m:e>
                                <m:sup>
                                  <m:r>
                                    <a:rPr lang="en-US" altLang="zh-TW" sz="1400" b="1" i="1" smtClean="0">
                                      <a:latin typeface="Cambria Math" panose="02040503050406030204" pitchFamily="18" charset="0"/>
                                      <a:ea typeface="Cambria Math" panose="02040503050406030204" pitchFamily="18" charset="0"/>
                                    </a:rPr>
                                    <m:t>−</m:t>
                                  </m:r>
                                </m:sup>
                              </m:sSup>
                            </m:e>
                          </m:d>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smtClean="0">
                                      <a:latin typeface="Cambria Math" panose="02040503050406030204" pitchFamily="18" charset="0"/>
                                    </a:rPr>
                                    <m:t>−</m:t>
                                  </m:r>
                                </m:sup>
                              </m:sSup>
                            </m:e>
                          </m:d>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𝟎</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𝟏𝟒𝟓𝟓</m:t>
                          </m:r>
                        </m:e>
                      </m:d>
                      <m:r>
                        <a:rPr lang="en-US" altLang="zh-TW" sz="1400" b="1" i="1" smtClean="0">
                          <a:latin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𝟎𝟎𝟒𝟓</m:t>
                      </m:r>
                    </m:oMath>
                  </m:oMathPara>
                </a14:m>
                <a:endParaRPr lang="en-US" altLang="zh-TW" sz="1400" b="1" dirty="0" smtClean="0"/>
              </a:p>
              <a:p>
                <a:pPr marL="266700" indent="-266700">
                  <a:buFont typeface="+mj-lt"/>
                  <a:buAutoNum type="arabicPeriod" startAt="5"/>
                </a:pPr>
                <a:r>
                  <a:rPr lang="en-US" altLang="zh-TW" sz="1400" b="1" dirty="0" smtClean="0"/>
                  <a:t> </a:t>
                </a:r>
                <a14:m>
                  <m:oMath xmlns:m="http://schemas.openxmlformats.org/officeDocument/2006/math">
                    <m:sSup>
                      <m:sSupPr>
                        <m:ctrlPr>
                          <a:rPr lang="en-US" altLang="zh-TW" sz="1400" b="1" i="1" smtClean="0">
                            <a:latin typeface="Cambria Math" panose="02040503050406030204" pitchFamily="18" charset="0"/>
                          </a:rPr>
                        </m:ctrlPr>
                      </m:sSupPr>
                      <m:e>
                        <m:acc>
                          <m:accPr>
                            <m:chr m:val="̅"/>
                            <m:ctrlPr>
                              <a:rPr lang="en-US" altLang="zh-TW" sz="1400" b="1" i="1" smtClean="0">
                                <a:latin typeface="Cambria Math" panose="02040503050406030204" pitchFamily="18" charset="0"/>
                              </a:rPr>
                            </m:ctrlPr>
                          </m:accPr>
                          <m:e>
                            <m:r>
                              <a:rPr lang="en-US" altLang="zh-TW" sz="1400" b="1" i="1" smtClean="0">
                                <a:latin typeface="Cambria Math" panose="02040503050406030204" pitchFamily="18" charset="0"/>
                              </a:rPr>
                              <m:t>𝑫</m:t>
                            </m:r>
                          </m:e>
                        </m:acc>
                      </m:e>
                      <m:sup>
                        <m:r>
                          <a:rPr lang="en-US" altLang="zh-TW" sz="1400" b="1" i="1" smtClean="0">
                            <a:latin typeface="Cambria Math" panose="02040503050406030204" pitchFamily="18" charset="0"/>
                          </a:rPr>
                          <m:t>𝟎</m:t>
                        </m:r>
                      </m:sup>
                    </m:sSup>
                  </m:oMath>
                </a14:m>
                <a:r>
                  <a:rPr lang="zh-TW" altLang="en-US" sz="1400" b="1" dirty="0" smtClean="0"/>
                  <a:t> </a:t>
                </a:r>
                <a:r>
                  <a:rPr lang="en-US" altLang="zh-TW" sz="1400" b="1" dirty="0" smtClean="0"/>
                  <a:t>selection </a:t>
                </a:r>
              </a:p>
              <a:p>
                <a:pPr marL="354013" indent="0">
                  <a:buFont typeface="Arial" panose="020B0604020202020204" pitchFamily="34" charset="0"/>
                  <a:buNone/>
                </a:pPr>
                <a14:m>
                  <m:oMathPara xmlns:m="http://schemas.openxmlformats.org/officeDocument/2006/math">
                    <m:oMathParaPr>
                      <m:jc m:val="left"/>
                    </m:oMathParaPr>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smtClean="0">
                                      <a:latin typeface="Cambria Math" panose="02040503050406030204" pitchFamily="18" charset="0"/>
                                    </a:rPr>
                                    <m:t>+</m:t>
                                  </m:r>
                                </m:sup>
                              </m:sSup>
                            </m:e>
                          </m:d>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𝟏</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𝟖𝟔𝟒</m:t>
                          </m:r>
                        </m:e>
                      </m:d>
                      <m:r>
                        <a:rPr lang="en-US" altLang="zh-TW" sz="1400" b="1" i="1" smtClean="0">
                          <a:latin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𝟎𝟐𝟒</m:t>
                      </m:r>
                    </m:oMath>
                  </m:oMathPara>
                </a14:m>
                <a:endParaRPr lang="en-US" altLang="zh-TW" sz="1400" b="1" dirty="0" smtClean="0"/>
              </a:p>
              <a:p>
                <a:pPr marL="266700" indent="-266700">
                  <a:buFont typeface="+mj-lt"/>
                  <a:buAutoNum type="arabicPeriod" startAt="6"/>
                </a:pPr>
                <a:r>
                  <a:rPr lang="en-US" altLang="zh-TW" sz="1400" b="1" dirty="0" smtClean="0"/>
                  <a:t> </a:t>
                </a:r>
                <a14:m>
                  <m:oMath xmlns:m="http://schemas.openxmlformats.org/officeDocument/2006/math">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𝑫</m:t>
                        </m:r>
                      </m:e>
                      <m:sup>
                        <m:r>
                          <a:rPr lang="en-US" altLang="zh-TW" sz="1400" b="1" i="1" smtClean="0">
                            <a:latin typeface="Cambria Math" panose="02040503050406030204" pitchFamily="18" charset="0"/>
                          </a:rPr>
                          <m:t>∗+</m:t>
                        </m:r>
                      </m:sup>
                    </m:sSup>
                  </m:oMath>
                </a14:m>
                <a:r>
                  <a:rPr lang="en-US" altLang="zh-TW" sz="1400" b="1" dirty="0" smtClean="0"/>
                  <a:t> selection</a:t>
                </a:r>
              </a:p>
              <a:p>
                <a:pPr marL="26670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begChr m:val="|"/>
                          <m:endChr m:val="|"/>
                          <m:ctrlPr>
                            <a:rPr lang="en-US" altLang="zh-TW" sz="1400" b="1" i="1" smtClean="0">
                              <a:latin typeface="Cambria Math" panose="02040503050406030204" pitchFamily="18" charset="0"/>
                            </a:rPr>
                          </m:ctrlPr>
                        </m:dPr>
                        <m:e>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ea typeface="Cambria Math" panose="02040503050406030204" pitchFamily="18" charset="0"/>
                                    </a:rPr>
                                  </m:ctrlPr>
                                </m:sSupPr>
                                <m:e>
                                  <m:r>
                                    <a:rPr lang="zh-TW" altLang="en-US" sz="1400" b="1" i="1" smtClean="0">
                                      <a:latin typeface="Cambria Math" panose="02040503050406030204" pitchFamily="18" charset="0"/>
                                      <a:ea typeface="Cambria Math" panose="02040503050406030204" pitchFamily="18" charset="0"/>
                                    </a:rPr>
                                    <m:t>𝝅</m:t>
                                  </m:r>
                                </m:e>
                                <m:sup>
                                  <m:r>
                                    <a:rPr lang="en-US" altLang="zh-TW" sz="1400" b="1" i="1" smtClean="0">
                                      <a:latin typeface="Cambria Math" panose="02040503050406030204" pitchFamily="18" charset="0"/>
                                      <a:ea typeface="Cambria Math" panose="02040503050406030204" pitchFamily="18" charset="0"/>
                                    </a:rPr>
                                    <m:t>+</m:t>
                                  </m:r>
                                </m:sup>
                              </m:sSup>
                            </m:e>
                          </m:d>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𝑴</m:t>
                          </m:r>
                          <m:d>
                            <m:dPr>
                              <m:ctrlPr>
                                <a:rPr lang="en-US" altLang="zh-TW" sz="1400" b="1" i="1" smtClean="0">
                                  <a:latin typeface="Cambria Math" panose="02040503050406030204" pitchFamily="18" charset="0"/>
                                </a:rPr>
                              </m:ctrlPr>
                            </m:dPr>
                            <m:e>
                              <m:sSup>
                                <m:sSupPr>
                                  <m:ctrlPr>
                                    <a:rPr lang="en-US" altLang="zh-TW" sz="1400" b="1" i="1" smtClean="0">
                                      <a:latin typeface="Cambria Math" panose="02040503050406030204" pitchFamily="18" charset="0"/>
                                    </a:rPr>
                                  </m:ctrlPr>
                                </m:sSupPr>
                                <m:e>
                                  <m:r>
                                    <a:rPr lang="en-US" altLang="zh-TW" sz="1400" b="1" i="1" smtClean="0">
                                      <a:latin typeface="Cambria Math" panose="02040503050406030204" pitchFamily="18" charset="0"/>
                                    </a:rPr>
                                    <m:t>𝒌</m:t>
                                  </m:r>
                                </m:e>
                                <m:sup>
                                  <m:r>
                                    <a:rPr lang="en-US" altLang="zh-TW" sz="1400" b="1" i="1" smtClean="0">
                                      <a:latin typeface="Cambria Math" panose="02040503050406030204" pitchFamily="18" charset="0"/>
                                    </a:rPr>
                                    <m:t>−</m:t>
                                  </m:r>
                                </m:sup>
                              </m:sSup>
                              <m:sSup>
                                <m:sSupPr>
                                  <m:ctrlPr>
                                    <a:rPr lang="en-US" altLang="zh-TW" sz="1400" b="1" i="1" smtClean="0">
                                      <a:latin typeface="Cambria Math" panose="02040503050406030204" pitchFamily="18" charset="0"/>
                                    </a:rPr>
                                  </m:ctrlPr>
                                </m:sSupPr>
                                <m:e>
                                  <m:r>
                                    <a:rPr lang="zh-TW" altLang="en-US" sz="1400" b="1" i="1" smtClean="0">
                                      <a:latin typeface="Cambria Math" panose="02040503050406030204" pitchFamily="18" charset="0"/>
                                    </a:rPr>
                                    <m:t>𝝅</m:t>
                                  </m:r>
                                </m:e>
                                <m:sup>
                                  <m:r>
                                    <a:rPr lang="en-US" altLang="zh-TW" sz="1400" b="1" i="1" smtClean="0">
                                      <a:latin typeface="Cambria Math" panose="02040503050406030204" pitchFamily="18" charset="0"/>
                                    </a:rPr>
                                    <m:t>+</m:t>
                                  </m:r>
                                </m:sup>
                              </m:sSup>
                            </m:e>
                          </m:d>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𝟎</m:t>
                          </m:r>
                          <m:r>
                            <a:rPr lang="en-US" altLang="zh-TW" sz="1400" b="1" i="1" smtClean="0">
                              <a:latin typeface="Cambria Math" panose="02040503050406030204" pitchFamily="18" charset="0"/>
                              <a:ea typeface="Cambria Math" panose="02040503050406030204" pitchFamily="18" charset="0"/>
                            </a:rPr>
                            <m:t>.</m:t>
                          </m:r>
                          <m:r>
                            <a:rPr lang="en-US" altLang="zh-TW" sz="1400" b="1" i="1" smtClean="0">
                              <a:latin typeface="Cambria Math" panose="02040503050406030204" pitchFamily="18" charset="0"/>
                              <a:ea typeface="Cambria Math" panose="02040503050406030204" pitchFamily="18" charset="0"/>
                            </a:rPr>
                            <m:t>𝟏𝟒𝟓𝟓</m:t>
                          </m:r>
                        </m:e>
                      </m:d>
                      <m:r>
                        <a:rPr lang="en-US" altLang="zh-TW" sz="1400" b="1" i="1" smtClean="0">
                          <a:latin typeface="Cambria Math" panose="02040503050406030204" pitchFamily="18" charset="0"/>
                        </a:rPr>
                        <m:t>&lt;</m:t>
                      </m:r>
                      <m:r>
                        <a:rPr lang="en-US" altLang="zh-TW" sz="1400" b="1" i="1" smtClean="0">
                          <a:latin typeface="Cambria Math" panose="02040503050406030204" pitchFamily="18" charset="0"/>
                        </a:rPr>
                        <m:t>𝟎</m:t>
                      </m:r>
                      <m:r>
                        <a:rPr lang="en-US" altLang="zh-TW" sz="1400" b="1" i="1" smtClean="0">
                          <a:latin typeface="Cambria Math" panose="02040503050406030204" pitchFamily="18" charset="0"/>
                        </a:rPr>
                        <m:t>.</m:t>
                      </m:r>
                      <m:r>
                        <a:rPr lang="en-US" altLang="zh-TW" sz="1400" b="1" i="1" smtClean="0">
                          <a:latin typeface="Cambria Math" panose="02040503050406030204" pitchFamily="18" charset="0"/>
                        </a:rPr>
                        <m:t>𝟎𝟎𝟒𝟓</m:t>
                      </m:r>
                    </m:oMath>
                  </m:oMathPara>
                </a14:m>
                <a:endParaRPr lang="en-US" altLang="zh-TW" sz="1400" b="1" dirty="0" smtClean="0"/>
              </a:p>
              <a:p>
                <a:pPr marL="342900" indent="-342900">
                  <a:buFont typeface="+mj-lt"/>
                  <a:buAutoNum type="arabicPeriod" startAt="7"/>
                </a:pPr>
                <a:r>
                  <a:rPr lang="en-US" altLang="zh-TW" sz="1400" b="1" dirty="0" smtClean="0">
                    <a:hlinkClick r:id="" action="ppaction://noaction"/>
                  </a:rPr>
                  <a:t> </a:t>
                </a:r>
                <a14:m>
                  <m:oMath xmlns:m="http://schemas.openxmlformats.org/officeDocument/2006/math">
                    <m:d>
                      <m:dPr>
                        <m:begChr m:val="|"/>
                        <m:endChr m:val="|"/>
                        <m:ctrlPr>
                          <a:rPr lang="en-US" altLang="zh-TW" sz="1400" b="1" i="1" smtClean="0">
                            <a:solidFill>
                              <a:schemeClr val="tx1"/>
                            </a:solidFill>
                            <a:latin typeface="Cambria Math" panose="02040503050406030204" pitchFamily="18" charset="0"/>
                          </a:rPr>
                        </m:ctrlPr>
                      </m:dPr>
                      <m:e>
                        <m:r>
                          <a:rPr lang="en-US" altLang="zh-TW" sz="1400" b="1" i="1" smtClean="0">
                            <a:solidFill>
                              <a:schemeClr val="tx1"/>
                            </a:solidFill>
                            <a:latin typeface="Cambria Math" panose="02040503050406030204" pitchFamily="18" charset="0"/>
                            <a:ea typeface="Cambria Math" panose="02040503050406030204" pitchFamily="18" charset="0"/>
                          </a:rPr>
                          <m:t>∆</m:t>
                        </m:r>
                        <m:sSub>
                          <m:sSubPr>
                            <m:ctrlPr>
                              <a:rPr lang="en-US" altLang="zh-TW" sz="1400" b="1" i="1" smtClean="0">
                                <a:solidFill>
                                  <a:schemeClr val="tx1"/>
                                </a:solidFill>
                                <a:latin typeface="Cambria Math" panose="02040503050406030204" pitchFamily="18" charset="0"/>
                                <a:ea typeface="Cambria Math" panose="02040503050406030204" pitchFamily="18" charset="0"/>
                              </a:rPr>
                            </m:ctrlPr>
                          </m:sSubPr>
                          <m:e>
                            <m:r>
                              <a:rPr lang="en-US" altLang="zh-TW" sz="1400" b="1" i="1" smtClean="0">
                                <a:solidFill>
                                  <a:schemeClr val="tx1"/>
                                </a:solidFill>
                                <a:latin typeface="Cambria Math" panose="02040503050406030204" pitchFamily="18" charset="0"/>
                                <a:ea typeface="Cambria Math" panose="02040503050406030204" pitchFamily="18" charset="0"/>
                              </a:rPr>
                              <m:t>𝑬</m:t>
                            </m:r>
                          </m:e>
                          <m:sub>
                            <m:r>
                              <a:rPr lang="en-US" altLang="zh-TW" sz="1400" b="1" i="1" smtClean="0">
                                <a:solidFill>
                                  <a:schemeClr val="tx1"/>
                                </a:solidFill>
                                <a:latin typeface="Cambria Math" panose="02040503050406030204" pitchFamily="18" charset="0"/>
                                <a:ea typeface="Cambria Math" panose="02040503050406030204" pitchFamily="18" charset="0"/>
                              </a:rPr>
                              <m:t>𝟏</m:t>
                            </m:r>
                          </m:sub>
                        </m:sSub>
                      </m:e>
                    </m:d>
                    <m:r>
                      <a:rPr lang="en-US" altLang="zh-TW" sz="1400" b="1" i="1" smtClean="0">
                        <a:solidFill>
                          <a:schemeClr val="tx1"/>
                        </a:solidFill>
                        <a:latin typeface="Cambria Math" panose="02040503050406030204" pitchFamily="18" charset="0"/>
                      </a:rPr>
                      <m:t>&gt;</m:t>
                    </m:r>
                    <m:r>
                      <a:rPr lang="en-US" altLang="zh-TW" sz="1400" b="1" i="1" smtClean="0">
                        <a:solidFill>
                          <a:schemeClr val="tx1"/>
                        </a:solidFill>
                        <a:latin typeface="Cambria Math" panose="02040503050406030204" pitchFamily="18" charset="0"/>
                      </a:rPr>
                      <m:t>𝟎</m:t>
                    </m:r>
                    <m:r>
                      <a:rPr lang="en-US" altLang="zh-TW" sz="1400" b="1" i="1" smtClean="0">
                        <a:solidFill>
                          <a:schemeClr val="tx1"/>
                        </a:solidFill>
                        <a:latin typeface="Cambria Math" panose="02040503050406030204" pitchFamily="18" charset="0"/>
                      </a:rPr>
                      <m:t>.</m:t>
                    </m:r>
                    <m:r>
                      <a:rPr lang="en-US" altLang="zh-TW" sz="1400" b="1" i="1" smtClean="0">
                        <a:solidFill>
                          <a:schemeClr val="tx1"/>
                        </a:solidFill>
                        <a:latin typeface="Cambria Math" panose="02040503050406030204" pitchFamily="18" charset="0"/>
                      </a:rPr>
                      <m:t>𝟏</m:t>
                    </m:r>
                    <m:r>
                      <a:rPr lang="en-US" altLang="zh-TW" sz="1400" b="1" i="1" smtClean="0">
                        <a:solidFill>
                          <a:schemeClr val="tx1"/>
                        </a:solidFill>
                        <a:latin typeface="Cambria Math" panose="02040503050406030204" pitchFamily="18" charset="0"/>
                      </a:rPr>
                      <m:t>𝑮𝒆𝒗</m:t>
                    </m:r>
                    <m:r>
                      <a:rPr lang="en-US" altLang="zh-TW" sz="1400" b="1" i="1" smtClean="0">
                        <a:solidFill>
                          <a:schemeClr val="tx1"/>
                        </a:solidFill>
                        <a:latin typeface="Cambria Math" panose="02040503050406030204" pitchFamily="18" charset="0"/>
                      </a:rPr>
                      <m:t>  </m:t>
                    </m:r>
                    <m:d>
                      <m:dPr>
                        <m:ctrlPr>
                          <a:rPr lang="en-US" altLang="zh-TW" sz="1400" b="1" i="1" smtClean="0">
                            <a:solidFill>
                              <a:schemeClr val="tx1"/>
                            </a:solidFill>
                            <a:latin typeface="Cambria Math" panose="02040503050406030204" pitchFamily="18" charset="0"/>
                          </a:rPr>
                        </m:ctrlPr>
                      </m:dPr>
                      <m:e>
                        <m:r>
                          <a:rPr lang="zh-TW" altLang="en-US"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r>
                              <a:rPr lang="en-US" altLang="zh-TW" sz="1400" b="1" i="1" smtClean="0">
                                <a:solidFill>
                                  <a:schemeClr val="tx1"/>
                                </a:solidFill>
                                <a:latin typeface="Cambria Math" panose="02040503050406030204" pitchFamily="18" charset="0"/>
                              </a:rPr>
                              <m:t>𝟏</m:t>
                            </m:r>
                          </m:sub>
                        </m:sSub>
                        <m:r>
                          <a:rPr lang="en-US" altLang="zh-TW"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r>
                              <a:rPr lang="en-US" altLang="zh-TW" sz="1400" b="1" i="1" smtClean="0">
                                <a:solidFill>
                                  <a:schemeClr val="tx1"/>
                                </a:solidFill>
                                <a:latin typeface="Cambria Math" panose="02040503050406030204" pitchFamily="18" charset="0"/>
                              </a:rPr>
                              <m:t>𝒕𝒐𝒕</m:t>
                            </m:r>
                          </m:sub>
                        </m:sSub>
                        <m:r>
                          <a:rPr lang="en-US" altLang="zh-TW"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sSup>
                              <m:sSupPr>
                                <m:ctrlPr>
                                  <a:rPr lang="en-US" altLang="zh-TW" sz="1400" b="1" i="1" smtClean="0">
                                    <a:solidFill>
                                      <a:schemeClr val="tx1"/>
                                    </a:solidFill>
                                    <a:latin typeface="Cambria Math" panose="02040503050406030204" pitchFamily="18" charset="0"/>
                                  </a:rPr>
                                </m:ctrlPr>
                              </m:sSupPr>
                              <m:e>
                                <m:r>
                                  <a:rPr lang="en-US" altLang="zh-TW" sz="1400" b="1" i="1" smtClean="0">
                                    <a:solidFill>
                                      <a:schemeClr val="tx1"/>
                                    </a:solidFill>
                                    <a:latin typeface="Cambria Math" panose="02040503050406030204" pitchFamily="18" charset="0"/>
                                  </a:rPr>
                                  <m:t>𝑫</m:t>
                                </m:r>
                              </m:e>
                              <m:sup>
                                <m:r>
                                  <a:rPr lang="en-US" altLang="zh-TW" sz="1400" b="1" i="1" smtClean="0">
                                    <a:solidFill>
                                      <a:schemeClr val="tx1"/>
                                    </a:solidFill>
                                    <a:latin typeface="Cambria Math" panose="02040503050406030204" pitchFamily="18" charset="0"/>
                                  </a:rPr>
                                  <m:t>∗+</m:t>
                                </m:r>
                              </m:sup>
                            </m:sSup>
                          </m:sub>
                        </m:sSub>
                        <m:r>
                          <a:rPr lang="en-US" altLang="zh-TW"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sSup>
                              <m:sSupPr>
                                <m:ctrlPr>
                                  <a:rPr lang="en-US" altLang="zh-TW" sz="1400" b="1" i="1" smtClean="0">
                                    <a:solidFill>
                                      <a:schemeClr val="tx1"/>
                                    </a:solidFill>
                                    <a:latin typeface="Cambria Math" panose="02040503050406030204" pitchFamily="18" charset="0"/>
                                  </a:rPr>
                                </m:ctrlPr>
                              </m:sSupPr>
                              <m:e>
                                <m:r>
                                  <a:rPr lang="en-US" altLang="zh-TW" sz="1400" b="1" i="1" smtClean="0">
                                    <a:solidFill>
                                      <a:schemeClr val="tx1"/>
                                    </a:solidFill>
                                    <a:latin typeface="Cambria Math" panose="02040503050406030204" pitchFamily="18" charset="0"/>
                                  </a:rPr>
                                  <m:t>𝑫</m:t>
                                </m:r>
                              </m:e>
                              <m:sup>
                                <m:r>
                                  <a:rPr lang="en-US" altLang="zh-TW" sz="1400" b="1" i="1" smtClean="0">
                                    <a:solidFill>
                                      <a:schemeClr val="tx1"/>
                                    </a:solidFill>
                                    <a:latin typeface="Cambria Math" panose="02040503050406030204" pitchFamily="18" charset="0"/>
                                  </a:rPr>
                                  <m:t>∗−</m:t>
                                </m:r>
                              </m:sup>
                            </m:sSup>
                          </m:sub>
                        </m:sSub>
                      </m:e>
                    </m:d>
                  </m:oMath>
                </a14:m>
                <a:endParaRPr lang="en-US" altLang="zh-TW" sz="1400" b="1" dirty="0" smtClean="0">
                  <a:solidFill>
                    <a:schemeClr val="tx1"/>
                  </a:solidFill>
                </a:endParaRPr>
              </a:p>
              <a:p>
                <a:pPr marL="342900" indent="-342900">
                  <a:buFont typeface="+mj-lt"/>
                  <a:buAutoNum type="arabicPeriod" startAt="7"/>
                </a:pPr>
                <a:r>
                  <a:rPr lang="en-US" altLang="zh-TW" sz="1400" b="1" dirty="0" smtClean="0">
                    <a:solidFill>
                      <a:schemeClr val="tx1"/>
                    </a:solidFill>
                  </a:rPr>
                  <a:t> </a:t>
                </a:r>
                <a14:m>
                  <m:oMath xmlns:m="http://schemas.openxmlformats.org/officeDocument/2006/math">
                    <m:sSup>
                      <m:sSupPr>
                        <m:ctrlPr>
                          <a:rPr lang="en-US" altLang="zh-TW" sz="1400" b="1" i="1" smtClean="0">
                            <a:solidFill>
                              <a:schemeClr val="tx1"/>
                            </a:solidFill>
                            <a:latin typeface="Cambria Math" panose="02040503050406030204" pitchFamily="18" charset="0"/>
                          </a:rPr>
                        </m:ctrlPr>
                      </m:sSupPr>
                      <m:e>
                        <m:d>
                          <m:dPr>
                            <m:begChr m:val="["/>
                            <m:endChr m:val="]"/>
                            <m:ctrlPr>
                              <a:rPr lang="en-US" altLang="zh-TW" sz="1400" b="1" i="1">
                                <a:solidFill>
                                  <a:schemeClr val="tx1"/>
                                </a:solidFill>
                                <a:latin typeface="Cambria Math" panose="02040503050406030204" pitchFamily="18" charset="0"/>
                              </a:rPr>
                            </m:ctrlPr>
                          </m:dPr>
                          <m:e>
                            <m:sSup>
                              <m:sSupPr>
                                <m:ctrlPr>
                                  <a:rPr lang="en-US" altLang="zh-TW" sz="1400" b="1" i="1">
                                    <a:solidFill>
                                      <a:schemeClr val="tx1"/>
                                    </a:solidFill>
                                    <a:latin typeface="Cambria Math" panose="02040503050406030204" pitchFamily="18" charset="0"/>
                                  </a:rPr>
                                </m:ctrlPr>
                              </m:sSupPr>
                              <m:e>
                                <m:r>
                                  <a:rPr lang="en-US" altLang="zh-TW" sz="1400" b="1" i="1" smtClean="0">
                                    <a:solidFill>
                                      <a:schemeClr val="tx1"/>
                                    </a:solidFill>
                                    <a:latin typeface="Cambria Math" panose="02040503050406030204" pitchFamily="18" charset="0"/>
                                  </a:rPr>
                                  <m:t>𝑴</m:t>
                                </m:r>
                                <m:r>
                                  <a:rPr lang="en-US" altLang="zh-TW" sz="1400" b="1" i="1">
                                    <a:solidFill>
                                      <a:schemeClr val="tx1"/>
                                    </a:solidFill>
                                    <a:latin typeface="Cambria Math" panose="02040503050406030204" pitchFamily="18" charset="0"/>
                                  </a:rPr>
                                  <m:t>𝑴</m:t>
                                </m:r>
                                <m:d>
                                  <m:dPr>
                                    <m:ctrlPr>
                                      <a:rPr lang="en-US" altLang="zh-TW" sz="1400" b="1" i="1">
                                        <a:latin typeface="Cambria Math" panose="02040503050406030204" pitchFamily="18" charset="0"/>
                                      </a:rPr>
                                    </m:ctrlPr>
                                  </m:dPr>
                                  <m:e>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𝑫</m:t>
                                        </m:r>
                                      </m:e>
                                      <m:sup>
                                        <m:r>
                                          <a:rPr lang="en-US" altLang="zh-TW" sz="1400" b="1" i="1">
                                            <a:latin typeface="Cambria Math" panose="02040503050406030204" pitchFamily="18" charset="0"/>
                                          </a:rPr>
                                          <m:t>∗+</m:t>
                                        </m:r>
                                      </m:sup>
                                    </m:sSup>
                                    <m:sSup>
                                      <m:sSupPr>
                                        <m:ctrlPr>
                                          <a:rPr lang="en-US" altLang="zh-TW" sz="1400" b="1" i="1">
                                            <a:latin typeface="Cambria Math" panose="02040503050406030204" pitchFamily="18" charset="0"/>
                                          </a:rPr>
                                        </m:ctrlPr>
                                      </m:sSupPr>
                                      <m:e>
                                        <m:r>
                                          <a:rPr lang="en-US" altLang="zh-TW" sz="1400" b="1" i="1">
                                            <a:latin typeface="Cambria Math" panose="02040503050406030204" pitchFamily="18" charset="0"/>
                                          </a:rPr>
                                          <m:t>𝑫</m:t>
                                        </m:r>
                                      </m:e>
                                      <m:sup>
                                        <m:r>
                                          <a:rPr lang="en-US" altLang="zh-TW" sz="1400" b="1" i="1">
                                            <a:latin typeface="Cambria Math" panose="02040503050406030204" pitchFamily="18" charset="0"/>
                                          </a:rPr>
                                          <m:t>∗−</m:t>
                                        </m:r>
                                      </m:sup>
                                    </m:sSup>
                                  </m:e>
                                </m:d>
                              </m:e>
                              <m:sup>
                                <m:r>
                                  <a:rPr lang="en-US" altLang="zh-TW" sz="1400" b="1" i="1">
                                    <a:solidFill>
                                      <a:schemeClr val="tx1"/>
                                    </a:solidFill>
                                    <a:latin typeface="Cambria Math" panose="02040503050406030204" pitchFamily="18" charset="0"/>
                                  </a:rPr>
                                  <m:t>𝟐</m:t>
                                </m:r>
                              </m:sup>
                            </m:sSup>
                          </m:e>
                        </m:d>
                      </m:e>
                      <m:sup>
                        <m:r>
                          <a:rPr lang="en-US" altLang="zh-TW" sz="1400" b="1" i="1">
                            <a:solidFill>
                              <a:schemeClr val="tx1"/>
                            </a:solidFill>
                            <a:latin typeface="Cambria Math" panose="02040503050406030204" pitchFamily="18" charset="0"/>
                          </a:rPr>
                          <m:t>𝟐</m:t>
                        </m:r>
                      </m:sup>
                    </m:sSup>
                    <m:r>
                      <a:rPr lang="en-US" altLang="zh-TW" sz="1400" b="1" i="1">
                        <a:solidFill>
                          <a:schemeClr val="tx1"/>
                        </a:solidFill>
                        <a:latin typeface="Cambria Math" panose="02040503050406030204" pitchFamily="18" charset="0"/>
                      </a:rPr>
                      <m:t>+</m:t>
                    </m:r>
                    <m:sSup>
                      <m:sSupPr>
                        <m:ctrlPr>
                          <a:rPr lang="en-US" altLang="zh-TW" sz="1400" b="1" i="1">
                            <a:solidFill>
                              <a:schemeClr val="tx1"/>
                            </a:solidFill>
                            <a:latin typeface="Cambria Math" panose="02040503050406030204" pitchFamily="18" charset="0"/>
                          </a:rPr>
                        </m:ctrlPr>
                      </m:sSupPr>
                      <m:e>
                        <m:sSub>
                          <m:sSubPr>
                            <m:ctrlPr>
                              <a:rPr lang="en-US" altLang="zh-TW" sz="1400" b="1" i="1">
                                <a:solidFill>
                                  <a:schemeClr val="tx1"/>
                                </a:solidFill>
                                <a:latin typeface="Cambria Math" panose="02040503050406030204" pitchFamily="18" charset="0"/>
                              </a:rPr>
                            </m:ctrlPr>
                          </m:sSubPr>
                          <m:e>
                            <m:r>
                              <a:rPr lang="en-US" altLang="zh-TW" sz="1400" b="1" i="1">
                                <a:solidFill>
                                  <a:schemeClr val="tx1"/>
                                </a:solidFill>
                                <a:latin typeface="Cambria Math" panose="02040503050406030204" pitchFamily="18" charset="0"/>
                                <a:ea typeface="Cambria Math" panose="02040503050406030204" pitchFamily="18" charset="0"/>
                              </a:rPr>
                              <m:t>∆</m:t>
                            </m:r>
                            <m:r>
                              <a:rPr lang="en-US" altLang="zh-TW" sz="1400" b="1" i="1">
                                <a:solidFill>
                                  <a:schemeClr val="tx1"/>
                                </a:solidFill>
                                <a:latin typeface="Cambria Math" panose="02040503050406030204" pitchFamily="18" charset="0"/>
                                <a:ea typeface="Cambria Math" panose="02040503050406030204" pitchFamily="18" charset="0"/>
                              </a:rPr>
                              <m:t>𝑬</m:t>
                            </m:r>
                          </m:e>
                          <m:sub>
                            <m:r>
                              <a:rPr lang="en-US" altLang="zh-TW" sz="1400" b="1" i="1">
                                <a:solidFill>
                                  <a:schemeClr val="tx1"/>
                                </a:solidFill>
                                <a:latin typeface="Cambria Math" panose="02040503050406030204" pitchFamily="18" charset="0"/>
                              </a:rPr>
                              <m:t>𝟐</m:t>
                            </m:r>
                          </m:sub>
                        </m:sSub>
                      </m:e>
                      <m:sup>
                        <m:r>
                          <a:rPr lang="en-US" altLang="zh-TW" sz="1400" b="1" i="1">
                            <a:solidFill>
                              <a:schemeClr val="tx1"/>
                            </a:solidFill>
                            <a:latin typeface="Cambria Math" panose="02040503050406030204" pitchFamily="18" charset="0"/>
                          </a:rPr>
                          <m:t>𝟐</m:t>
                        </m:r>
                      </m:sup>
                    </m:sSup>
                    <m:r>
                      <a:rPr lang="en-US" altLang="zh-TW" sz="1400" b="1" i="1">
                        <a:solidFill>
                          <a:schemeClr val="tx1"/>
                        </a:solidFill>
                        <a:latin typeface="Cambria Math" panose="02040503050406030204" pitchFamily="18" charset="0"/>
                      </a:rPr>
                      <m:t>&lt;</m:t>
                    </m:r>
                    <m:sSup>
                      <m:sSupPr>
                        <m:ctrlPr>
                          <a:rPr lang="en-US" altLang="zh-TW" sz="1400" b="1" i="1">
                            <a:solidFill>
                              <a:schemeClr val="tx1"/>
                            </a:solidFill>
                            <a:latin typeface="Cambria Math" panose="02040503050406030204" pitchFamily="18" charset="0"/>
                          </a:rPr>
                        </m:ctrlPr>
                      </m:sSupPr>
                      <m:e>
                        <m:r>
                          <a:rPr lang="en-US" altLang="zh-TW" sz="1400" b="1" i="1">
                            <a:solidFill>
                              <a:schemeClr val="tx1"/>
                            </a:solidFill>
                            <a:latin typeface="Cambria Math" panose="02040503050406030204" pitchFamily="18" charset="0"/>
                          </a:rPr>
                          <m:t>𝟎</m:t>
                        </m:r>
                        <m:r>
                          <a:rPr lang="en-US" altLang="zh-TW" sz="1400" b="1" i="1">
                            <a:solidFill>
                              <a:schemeClr val="tx1"/>
                            </a:solidFill>
                            <a:latin typeface="Cambria Math" panose="02040503050406030204" pitchFamily="18" charset="0"/>
                          </a:rPr>
                          <m:t>.</m:t>
                        </m:r>
                        <m:r>
                          <a:rPr lang="en-US" altLang="zh-TW" sz="1400" b="1" i="1" smtClean="0">
                            <a:solidFill>
                              <a:schemeClr val="tx1"/>
                            </a:solidFill>
                            <a:latin typeface="Cambria Math" panose="02040503050406030204" pitchFamily="18" charset="0"/>
                          </a:rPr>
                          <m:t>𝟏</m:t>
                        </m:r>
                      </m:e>
                      <m:sup>
                        <m:r>
                          <a:rPr lang="en-US" altLang="zh-TW" sz="1400" b="1" i="1">
                            <a:solidFill>
                              <a:schemeClr val="tx1"/>
                            </a:solidFill>
                            <a:latin typeface="Cambria Math" panose="02040503050406030204" pitchFamily="18" charset="0"/>
                          </a:rPr>
                          <m:t>𝟐</m:t>
                        </m:r>
                      </m:sup>
                    </m:sSup>
                  </m:oMath>
                </a14:m>
                <a:endParaRPr lang="en-US" altLang="zh-TW" sz="1400" b="1" dirty="0" smtClean="0">
                  <a:solidFill>
                    <a:schemeClr val="tx1"/>
                  </a:solidFill>
                </a:endParaRPr>
              </a:p>
              <a:p>
                <a:pPr marL="1971675" indent="0">
                  <a:buFont typeface="Arial" panose="020B0604020202020204" pitchFamily="34" charset="0"/>
                  <a:buNone/>
                </a:pPr>
                <a14:m>
                  <m:oMathPara xmlns:m="http://schemas.openxmlformats.org/officeDocument/2006/math">
                    <m:oMathParaPr>
                      <m:jc m:val="left"/>
                    </m:oMathParaPr>
                    <m:oMath xmlns:m="http://schemas.openxmlformats.org/officeDocument/2006/math">
                      <m:d>
                        <m:dPr>
                          <m:ctrlPr>
                            <a:rPr lang="en-US" altLang="zh-TW" sz="1400" b="1" i="1" smtClean="0">
                              <a:solidFill>
                                <a:schemeClr val="tx1"/>
                              </a:solidFill>
                              <a:latin typeface="Cambria Math" panose="02040503050406030204" pitchFamily="18" charset="0"/>
                            </a:rPr>
                          </m:ctrlPr>
                        </m:dPr>
                        <m:e>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ea typeface="Cambria Math" panose="02040503050406030204" pitchFamily="18" charset="0"/>
                                </a:rPr>
                                <m:t>∆</m:t>
                              </m:r>
                              <m:r>
                                <a:rPr lang="en-US" altLang="zh-TW" sz="1400" b="1" i="1" smtClean="0">
                                  <a:solidFill>
                                    <a:schemeClr val="tx1"/>
                                  </a:solidFill>
                                  <a:latin typeface="Cambria Math" panose="02040503050406030204" pitchFamily="18" charset="0"/>
                                  <a:ea typeface="Cambria Math" panose="02040503050406030204" pitchFamily="18" charset="0"/>
                                </a:rPr>
                                <m:t>𝑬</m:t>
                              </m:r>
                            </m:e>
                            <m:sub>
                              <m:r>
                                <a:rPr lang="en-US" altLang="zh-TW" sz="1400" b="1" i="1" smtClean="0">
                                  <a:solidFill>
                                    <a:schemeClr val="tx1"/>
                                  </a:solidFill>
                                  <a:latin typeface="Cambria Math" panose="02040503050406030204" pitchFamily="18" charset="0"/>
                                </a:rPr>
                                <m:t>𝟐</m:t>
                              </m:r>
                            </m:sub>
                          </m:sSub>
                          <m:r>
                            <a:rPr lang="en-US" altLang="zh-TW"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r>
                                <a:rPr lang="en-US" altLang="zh-TW" sz="1400" b="1" i="1" smtClean="0">
                                  <a:solidFill>
                                    <a:schemeClr val="tx1"/>
                                  </a:solidFill>
                                  <a:latin typeface="Cambria Math" panose="02040503050406030204" pitchFamily="18" charset="0"/>
                                </a:rPr>
                                <m:t>𝒕𝒐𝒕</m:t>
                              </m:r>
                            </m:sub>
                          </m:sSub>
                          <m:r>
                            <a:rPr lang="en-US" altLang="zh-TW"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sSup>
                                <m:sSupPr>
                                  <m:ctrlPr>
                                    <a:rPr lang="en-US" altLang="zh-TW" sz="1400" b="1" i="1" smtClean="0">
                                      <a:solidFill>
                                        <a:schemeClr val="tx1"/>
                                      </a:solidFill>
                                      <a:latin typeface="Cambria Math" panose="02040503050406030204" pitchFamily="18" charset="0"/>
                                    </a:rPr>
                                  </m:ctrlPr>
                                </m:sSupPr>
                                <m:e>
                                  <m:r>
                                    <a:rPr lang="en-US" altLang="zh-TW" sz="1400" b="1" i="1" smtClean="0">
                                      <a:solidFill>
                                        <a:schemeClr val="tx1"/>
                                      </a:solidFill>
                                      <a:latin typeface="Cambria Math" panose="02040503050406030204" pitchFamily="18" charset="0"/>
                                    </a:rPr>
                                    <m:t>𝑫</m:t>
                                  </m:r>
                                </m:e>
                                <m:sup>
                                  <m:r>
                                    <a:rPr lang="en-US" altLang="zh-TW" sz="1400" b="1" i="1" smtClean="0">
                                      <a:solidFill>
                                        <a:schemeClr val="tx1"/>
                                      </a:solidFill>
                                      <a:latin typeface="Cambria Math" panose="02040503050406030204" pitchFamily="18" charset="0"/>
                                    </a:rPr>
                                    <m:t>∗+</m:t>
                                  </m:r>
                                </m:sup>
                              </m:sSup>
                            </m:sub>
                          </m:sSub>
                          <m:r>
                            <a:rPr lang="en-US" altLang="zh-TW"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sSup>
                                <m:sSupPr>
                                  <m:ctrlPr>
                                    <a:rPr lang="en-US" altLang="zh-TW" sz="1400" b="1" i="1" smtClean="0">
                                      <a:solidFill>
                                        <a:schemeClr val="tx1"/>
                                      </a:solidFill>
                                      <a:latin typeface="Cambria Math" panose="02040503050406030204" pitchFamily="18" charset="0"/>
                                    </a:rPr>
                                  </m:ctrlPr>
                                </m:sSupPr>
                                <m:e>
                                  <m:r>
                                    <a:rPr lang="en-US" altLang="zh-TW" sz="1400" b="1" i="1" smtClean="0">
                                      <a:solidFill>
                                        <a:schemeClr val="tx1"/>
                                      </a:solidFill>
                                      <a:latin typeface="Cambria Math" panose="02040503050406030204" pitchFamily="18" charset="0"/>
                                    </a:rPr>
                                    <m:t>𝑫</m:t>
                                  </m:r>
                                </m:e>
                                <m:sup>
                                  <m:r>
                                    <a:rPr lang="en-US" altLang="zh-TW" sz="1400" b="1" i="1" smtClean="0">
                                      <a:solidFill>
                                        <a:schemeClr val="tx1"/>
                                      </a:solidFill>
                                      <a:latin typeface="Cambria Math" panose="02040503050406030204" pitchFamily="18" charset="0"/>
                                    </a:rPr>
                                    <m:t>∗−</m:t>
                                  </m:r>
                                </m:sup>
                              </m:sSup>
                            </m:sub>
                          </m:sSub>
                          <m:r>
                            <a:rPr lang="en-US" altLang="zh-TW" sz="1400" b="1" i="1" smtClean="0">
                              <a:solidFill>
                                <a:schemeClr val="tx1"/>
                              </a:solidFill>
                              <a:latin typeface="Cambria Math" panose="02040503050406030204" pitchFamily="18" charset="0"/>
                            </a:rPr>
                            <m:t>−</m:t>
                          </m:r>
                          <m:sSub>
                            <m:sSubPr>
                              <m:ctrlPr>
                                <a:rPr lang="en-US" altLang="zh-TW" sz="1400" b="1" i="1" smtClean="0">
                                  <a:solidFill>
                                    <a:schemeClr val="tx1"/>
                                  </a:solidFill>
                                  <a:latin typeface="Cambria Math" panose="02040503050406030204" pitchFamily="18" charset="0"/>
                                </a:rPr>
                              </m:ctrlPr>
                            </m:sSubPr>
                            <m:e>
                              <m:r>
                                <a:rPr lang="en-US" altLang="zh-TW" sz="1400" b="1" i="1" smtClean="0">
                                  <a:solidFill>
                                    <a:schemeClr val="tx1"/>
                                  </a:solidFill>
                                  <a:latin typeface="Cambria Math" panose="02040503050406030204" pitchFamily="18" charset="0"/>
                                </a:rPr>
                                <m:t>𝑬</m:t>
                              </m:r>
                            </m:e>
                            <m:sub>
                              <m:sSup>
                                <m:sSupPr>
                                  <m:ctrlPr>
                                    <a:rPr lang="en-US" altLang="zh-TW" sz="1400" b="1" i="1" smtClean="0">
                                      <a:solidFill>
                                        <a:schemeClr val="tx1"/>
                                      </a:solidFill>
                                      <a:latin typeface="Cambria Math" panose="02040503050406030204" pitchFamily="18" charset="0"/>
                                    </a:rPr>
                                  </m:ctrlPr>
                                </m:sSupPr>
                                <m:e>
                                  <m:r>
                                    <a:rPr lang="zh-TW" altLang="en-US" sz="1400" b="1" i="1" smtClean="0">
                                      <a:solidFill>
                                        <a:schemeClr val="tx1"/>
                                      </a:solidFill>
                                      <a:latin typeface="Cambria Math" panose="02040503050406030204" pitchFamily="18" charset="0"/>
                                    </a:rPr>
                                    <m:t>𝝅</m:t>
                                  </m:r>
                                </m:e>
                                <m:sup>
                                  <m:r>
                                    <a:rPr lang="en-US" altLang="zh-TW" sz="1400" b="1" i="1" smtClean="0">
                                      <a:solidFill>
                                        <a:schemeClr val="tx1"/>
                                      </a:solidFill>
                                      <a:latin typeface="Cambria Math" panose="02040503050406030204" pitchFamily="18" charset="0"/>
                                    </a:rPr>
                                    <m:t>𝟎</m:t>
                                  </m:r>
                                </m:sup>
                              </m:sSup>
                            </m:sub>
                          </m:sSub>
                        </m:e>
                      </m:d>
                    </m:oMath>
                  </m:oMathPara>
                </a14:m>
                <a:endParaRPr lang="en-US" altLang="zh-TW" sz="1400" b="1" dirty="0" smtClean="0"/>
              </a:p>
            </p:txBody>
          </p:sp>
        </mc:Choice>
        <mc:Fallback xmlns="">
          <p:sp>
            <p:nvSpPr>
              <p:cNvPr id="4" name="內容版面配置區 2"/>
              <p:cNvSpPr txBox="1">
                <a:spLocks noRot="1" noChangeAspect="1" noMove="1" noResize="1" noEditPoints="1" noAdjustHandles="1" noChangeArrowheads="1" noChangeShapeType="1" noTextEdit="1"/>
              </p:cNvSpPr>
              <p:nvPr/>
            </p:nvSpPr>
            <p:spPr>
              <a:xfrm>
                <a:off x="217717" y="2584572"/>
                <a:ext cx="5143514" cy="4140078"/>
              </a:xfrm>
              <a:prstGeom prst="rect">
                <a:avLst/>
              </a:prstGeom>
              <a:blipFill>
                <a:blip r:embed="rId3"/>
                <a:stretch>
                  <a:fillRect l="-712" t="-2209"/>
                </a:stretch>
              </a:blipFill>
            </p:spPr>
            <p:txBody>
              <a:bodyPr/>
              <a:lstStyle/>
              <a:p>
                <a:r>
                  <a:rPr lang="zh-TW" altLang="en-US">
                    <a:noFill/>
                  </a:rPr>
                  <a:t> </a:t>
                </a:r>
              </a:p>
            </p:txBody>
          </p:sp>
        </mc:Fallback>
      </mc:AlternateContent>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9922" y="1734738"/>
            <a:ext cx="2882850" cy="2301612"/>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2939" y="1734738"/>
            <a:ext cx="2739544" cy="2301612"/>
          </a:xfrm>
          <a:prstGeom prst="rect">
            <a:avLst/>
          </a:prstGeom>
        </p:spPr>
      </p:pic>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2939" y="4206612"/>
            <a:ext cx="2768307" cy="2325777"/>
          </a:xfrm>
          <a:prstGeom prst="rect">
            <a:avLst/>
          </a:prstGeom>
        </p:spPr>
      </p:pic>
      <p:pic>
        <p:nvPicPr>
          <p:cNvPr id="8" name="圖片 7" descr="C:\Users\USER\AppData\Local\Microsoft\Windows\INetCache\Content.Word\DsDspi0_E2.png"/>
          <p:cNvPicPr/>
          <p:nvPr/>
        </p:nvPicPr>
        <p:blipFill>
          <a:blip r:embed="rId7">
            <a:extLst>
              <a:ext uri="{28A0092B-C50C-407E-A947-70E740481C1C}">
                <a14:useLocalDpi xmlns:a14="http://schemas.microsoft.com/office/drawing/2010/main" val="0"/>
              </a:ext>
            </a:extLst>
          </a:blip>
          <a:srcRect/>
          <a:stretch>
            <a:fillRect/>
          </a:stretch>
        </p:blipFill>
        <p:spPr bwMode="auto">
          <a:xfrm>
            <a:off x="8859922" y="4206612"/>
            <a:ext cx="2882850" cy="2325777"/>
          </a:xfrm>
          <a:prstGeom prst="rect">
            <a:avLst/>
          </a:prstGeom>
          <a:noFill/>
          <a:ln>
            <a:noFill/>
          </a:ln>
        </p:spPr>
      </p:pic>
      <p:pic>
        <p:nvPicPr>
          <p:cNvPr id="19" name="圖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2940" y="3012653"/>
            <a:ext cx="2739544" cy="2182798"/>
          </a:xfrm>
          <a:prstGeom prst="rect">
            <a:avLst/>
          </a:prstGeom>
        </p:spPr>
      </p:pic>
      <p:pic>
        <p:nvPicPr>
          <p:cNvPr id="20" name="圖片 19" descr="DsDspi0_Accept_MMDsDs_E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04191" y="3012653"/>
            <a:ext cx="2587723" cy="2182798"/>
          </a:xfrm>
          <a:prstGeom prst="rect">
            <a:avLst/>
          </a:prstGeom>
          <a:noFill/>
          <a:ln>
            <a:noFill/>
          </a:ln>
        </p:spPr>
      </p:pic>
      <mc:AlternateContent xmlns:mc="http://schemas.openxmlformats.org/markup-compatibility/2006" xmlns:a14="http://schemas.microsoft.com/office/drawing/2010/main">
        <mc:Choice Requires="a14">
          <p:sp>
            <p:nvSpPr>
              <p:cNvPr id="21" name="矩形 20"/>
              <p:cNvSpPr/>
              <p:nvPr/>
            </p:nvSpPr>
            <p:spPr>
              <a:xfrm>
                <a:off x="7247092" y="5056951"/>
                <a:ext cx="1195584" cy="276999"/>
              </a:xfrm>
              <a:prstGeom prst="rect">
                <a:avLst/>
              </a:prstGeom>
              <a:solidFill>
                <a:schemeClr val="bg1"/>
              </a:solidFill>
              <a:ln w="38100">
                <a:solidFill>
                  <a:srgbClr val="00B0F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200" i="1" smtClean="0">
                          <a:latin typeface="Cambria Math" panose="02040503050406030204" pitchFamily="18" charset="0"/>
                        </a:rPr>
                        <m:t>𝑀𝑀</m:t>
                      </m:r>
                      <m:sSup>
                        <m:sSupPr>
                          <m:ctrlPr>
                            <a:rPr lang="en-US" altLang="zh-TW" sz="1200" i="1" smtClean="0">
                              <a:latin typeface="Cambria Math" panose="02040503050406030204" pitchFamily="18" charset="0"/>
                            </a:rPr>
                          </m:ctrlPr>
                        </m:sSupPr>
                        <m:e>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m:t>
                                  </m:r>
                                </m:sup>
                              </m:sSup>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m:t>
                                  </m:r>
                                </m:sup>
                              </m:sSup>
                            </m:e>
                          </m:d>
                        </m:e>
                        <m:sup>
                          <m:r>
                            <a:rPr lang="en-US" altLang="zh-TW" sz="1200" b="0" i="1" smtClean="0">
                              <a:latin typeface="Cambria Math" panose="02040503050406030204" pitchFamily="18" charset="0"/>
                            </a:rPr>
                            <m:t>2</m:t>
                          </m:r>
                        </m:sup>
                      </m:sSup>
                    </m:oMath>
                  </m:oMathPara>
                </a14:m>
                <a:endParaRPr lang="zh-TW" altLang="en-US" sz="1200" dirty="0"/>
              </a:p>
            </p:txBody>
          </p:sp>
        </mc:Choice>
        <mc:Fallback xmlns="">
          <p:sp>
            <p:nvSpPr>
              <p:cNvPr id="21" name="矩形 20"/>
              <p:cNvSpPr>
                <a:spLocks noRot="1" noChangeAspect="1" noMove="1" noResize="1" noEditPoints="1" noAdjustHandles="1" noChangeArrowheads="1" noChangeShapeType="1" noTextEdit="1"/>
              </p:cNvSpPr>
              <p:nvPr/>
            </p:nvSpPr>
            <p:spPr>
              <a:xfrm>
                <a:off x="7247092" y="5056951"/>
                <a:ext cx="1195584" cy="276999"/>
              </a:xfrm>
              <a:prstGeom prst="rect">
                <a:avLst/>
              </a:prstGeom>
              <a:blipFill>
                <a:blip r:embed="rId10"/>
                <a:stretch>
                  <a:fillRect/>
                </a:stretch>
              </a:blipFill>
              <a:ln w="38100">
                <a:solidFill>
                  <a:srgbClr val="00B0F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rot="16200000">
                <a:off x="4950028" y="3861630"/>
                <a:ext cx="1930518" cy="232564"/>
              </a:xfrm>
              <a:prstGeom prst="rect">
                <a:avLst/>
              </a:prstGeom>
              <a:solidFill>
                <a:schemeClr val="bg1"/>
              </a:solidFill>
              <a:ln w="28575">
                <a:solidFill>
                  <a:srgbClr val="00B0F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900" i="1" smtClean="0">
                          <a:latin typeface="Cambria Math" panose="02040503050406030204" pitchFamily="18" charset="0"/>
                        </a:rPr>
                        <m:t>∆</m:t>
                      </m:r>
                      <m:sSub>
                        <m:sSubPr>
                          <m:ctrlPr>
                            <a:rPr lang="en-US" altLang="zh-TW" sz="900" i="1" smtClean="0">
                              <a:latin typeface="Cambria Math" panose="02040503050406030204" pitchFamily="18" charset="0"/>
                            </a:rPr>
                          </m:ctrlPr>
                        </m:sSubPr>
                        <m:e>
                          <m:r>
                            <a:rPr lang="en-US" altLang="zh-TW" sz="900" b="0" i="1" smtClean="0">
                              <a:latin typeface="Cambria Math" panose="02040503050406030204" pitchFamily="18" charset="0"/>
                            </a:rPr>
                            <m:t>𝐸</m:t>
                          </m:r>
                        </m:e>
                        <m:sub>
                          <m:r>
                            <a:rPr lang="en-US" altLang="zh-TW" sz="900" b="0" i="1" smtClean="0">
                              <a:latin typeface="Cambria Math" panose="02040503050406030204" pitchFamily="18" charset="0"/>
                            </a:rPr>
                            <m:t>2</m:t>
                          </m:r>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r>
                            <a:rPr lang="en-US" altLang="zh-TW" sz="900" b="0" i="1" smtClean="0">
                              <a:latin typeface="Cambria Math" panose="02040503050406030204" pitchFamily="18" charset="0"/>
                            </a:rPr>
                            <m:t>𝑡𝑜𝑡</m:t>
                          </m:r>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sSup>
                            <m:sSupPr>
                              <m:ctrlPr>
                                <a:rPr lang="en-US" altLang="zh-TW" sz="900" b="0" i="1" smtClean="0">
                                  <a:latin typeface="Cambria Math" panose="02040503050406030204" pitchFamily="18" charset="0"/>
                                </a:rPr>
                              </m:ctrlPr>
                            </m:sSupPr>
                            <m:e>
                              <m:r>
                                <a:rPr lang="en-US" altLang="zh-TW" sz="900" b="0" i="1" smtClean="0">
                                  <a:latin typeface="Cambria Math" panose="02040503050406030204" pitchFamily="18" charset="0"/>
                                </a:rPr>
                                <m:t>𝐷</m:t>
                              </m:r>
                            </m:e>
                            <m:sup>
                              <m:r>
                                <a:rPr lang="en-US" altLang="zh-TW" sz="900" b="0" i="1" smtClean="0">
                                  <a:latin typeface="Cambria Math" panose="02040503050406030204" pitchFamily="18" charset="0"/>
                                </a:rPr>
                                <m:t>∗+</m:t>
                              </m:r>
                            </m:sup>
                          </m:sSup>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sSup>
                            <m:sSupPr>
                              <m:ctrlPr>
                                <a:rPr lang="en-US" altLang="zh-TW" sz="900" b="0" i="1" smtClean="0">
                                  <a:latin typeface="Cambria Math" panose="02040503050406030204" pitchFamily="18" charset="0"/>
                                </a:rPr>
                              </m:ctrlPr>
                            </m:sSupPr>
                            <m:e>
                              <m:r>
                                <a:rPr lang="en-US" altLang="zh-TW" sz="900" b="0" i="1" smtClean="0">
                                  <a:latin typeface="Cambria Math" panose="02040503050406030204" pitchFamily="18" charset="0"/>
                                </a:rPr>
                                <m:t>𝐷</m:t>
                              </m:r>
                            </m:e>
                            <m:sup>
                              <m:r>
                                <a:rPr lang="en-US" altLang="zh-TW" sz="900" b="0" i="1" smtClean="0">
                                  <a:latin typeface="Cambria Math" panose="02040503050406030204" pitchFamily="18" charset="0"/>
                                </a:rPr>
                                <m:t>∗−</m:t>
                              </m:r>
                            </m:sup>
                          </m:sSup>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r>
                            <a:rPr lang="en-US" altLang="zh-TW" sz="900" b="0" i="1" smtClean="0">
                              <a:latin typeface="Cambria Math" panose="02040503050406030204" pitchFamily="18" charset="0"/>
                            </a:rPr>
                            <m:t>𝑐𝑜𝑟</m:t>
                          </m:r>
                          <m:sSup>
                            <m:sSupPr>
                              <m:ctrlPr>
                                <a:rPr lang="en-US" altLang="zh-TW" sz="900" b="0" i="1" smtClean="0">
                                  <a:latin typeface="Cambria Math" panose="02040503050406030204" pitchFamily="18" charset="0"/>
                                </a:rPr>
                              </m:ctrlPr>
                            </m:sSupPr>
                            <m:e>
                              <m:r>
                                <a:rPr lang="zh-TW" altLang="en-US" sz="900" b="0" i="1" smtClean="0">
                                  <a:latin typeface="Cambria Math" panose="02040503050406030204" pitchFamily="18" charset="0"/>
                                </a:rPr>
                                <m:t>𝜋</m:t>
                              </m:r>
                            </m:e>
                            <m:sup>
                              <m:r>
                                <a:rPr lang="en-US" altLang="zh-TW" sz="900" b="0" i="1" smtClean="0">
                                  <a:latin typeface="Cambria Math" panose="02040503050406030204" pitchFamily="18" charset="0"/>
                                </a:rPr>
                                <m:t>0</m:t>
                              </m:r>
                            </m:sup>
                          </m:sSup>
                        </m:sub>
                      </m:sSub>
                    </m:oMath>
                  </m:oMathPara>
                </a14:m>
                <a:endParaRPr lang="zh-TW" altLang="en-US" sz="900" dirty="0"/>
              </a:p>
            </p:txBody>
          </p:sp>
        </mc:Choice>
        <mc:Fallback xmlns="">
          <p:sp>
            <p:nvSpPr>
              <p:cNvPr id="22" name="文字方塊 21"/>
              <p:cNvSpPr txBox="1">
                <a:spLocks noRot="1" noChangeAspect="1" noMove="1" noResize="1" noEditPoints="1" noAdjustHandles="1" noChangeArrowheads="1" noChangeShapeType="1" noTextEdit="1"/>
              </p:cNvSpPr>
              <p:nvPr/>
            </p:nvSpPr>
            <p:spPr>
              <a:xfrm rot="16200000">
                <a:off x="4950028" y="3861630"/>
                <a:ext cx="1930518" cy="232564"/>
              </a:xfrm>
              <a:prstGeom prst="rect">
                <a:avLst/>
              </a:prstGeom>
              <a:blipFill>
                <a:blip r:embed="rId11"/>
                <a:stretch>
                  <a:fillRect/>
                </a:stretch>
              </a:blipFill>
              <a:ln w="28575">
                <a:solidFill>
                  <a:srgbClr val="00B0F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10398052" y="5063527"/>
                <a:ext cx="1195584" cy="276999"/>
              </a:xfrm>
              <a:prstGeom prst="rect">
                <a:avLst/>
              </a:prstGeom>
              <a:solidFill>
                <a:schemeClr val="bg1"/>
              </a:solidFill>
              <a:ln w="38100">
                <a:solidFill>
                  <a:srgbClr val="00B0F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200" i="1" smtClean="0">
                          <a:latin typeface="Cambria Math" panose="02040503050406030204" pitchFamily="18" charset="0"/>
                        </a:rPr>
                        <m:t>𝑀𝑀</m:t>
                      </m:r>
                      <m:sSup>
                        <m:sSupPr>
                          <m:ctrlPr>
                            <a:rPr lang="en-US" altLang="zh-TW" sz="1200" i="1" smtClean="0">
                              <a:latin typeface="Cambria Math" panose="02040503050406030204" pitchFamily="18" charset="0"/>
                            </a:rPr>
                          </m:ctrlPr>
                        </m:sSupPr>
                        <m:e>
                          <m:d>
                            <m:dPr>
                              <m:ctrlPr>
                                <a:rPr lang="en-US" altLang="zh-TW" sz="1200" i="1">
                                  <a:latin typeface="Cambria Math" panose="02040503050406030204" pitchFamily="18" charset="0"/>
                                </a:rPr>
                              </m:ctrlPr>
                            </m:dPr>
                            <m:e>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m:t>
                                  </m:r>
                                </m:sup>
                              </m:sSup>
                              <m:sSup>
                                <m:sSupPr>
                                  <m:ctrlPr>
                                    <a:rPr lang="en-US" altLang="zh-TW" sz="1200" i="1">
                                      <a:latin typeface="Cambria Math" panose="02040503050406030204" pitchFamily="18" charset="0"/>
                                    </a:rPr>
                                  </m:ctrlPr>
                                </m:sSupPr>
                                <m:e>
                                  <m:r>
                                    <a:rPr lang="en-US" altLang="zh-TW" sz="1200" i="1">
                                      <a:latin typeface="Cambria Math" panose="02040503050406030204" pitchFamily="18" charset="0"/>
                                    </a:rPr>
                                    <m:t>𝐷</m:t>
                                  </m:r>
                                </m:e>
                                <m:sup>
                                  <m:r>
                                    <a:rPr lang="en-US" altLang="zh-TW" sz="1200" i="1">
                                      <a:latin typeface="Cambria Math" panose="02040503050406030204" pitchFamily="18" charset="0"/>
                                    </a:rPr>
                                    <m:t>∗−</m:t>
                                  </m:r>
                                </m:sup>
                              </m:sSup>
                            </m:e>
                          </m:d>
                        </m:e>
                        <m:sup>
                          <m:r>
                            <a:rPr lang="en-US" altLang="zh-TW" sz="1200" b="0" i="1" smtClean="0">
                              <a:latin typeface="Cambria Math" panose="02040503050406030204" pitchFamily="18" charset="0"/>
                            </a:rPr>
                            <m:t>2</m:t>
                          </m:r>
                        </m:sup>
                      </m:sSup>
                    </m:oMath>
                  </m:oMathPara>
                </a14:m>
                <a:endParaRPr lang="zh-TW" altLang="en-US" sz="1200" dirty="0"/>
              </a:p>
            </p:txBody>
          </p:sp>
        </mc:Choice>
        <mc:Fallback xmlns="">
          <p:sp>
            <p:nvSpPr>
              <p:cNvPr id="23" name="矩形 22"/>
              <p:cNvSpPr>
                <a:spLocks noRot="1" noChangeAspect="1" noMove="1" noResize="1" noEditPoints="1" noAdjustHandles="1" noChangeArrowheads="1" noChangeShapeType="1" noTextEdit="1"/>
              </p:cNvSpPr>
              <p:nvPr/>
            </p:nvSpPr>
            <p:spPr>
              <a:xfrm>
                <a:off x="10398052" y="5063527"/>
                <a:ext cx="1195584" cy="276999"/>
              </a:xfrm>
              <a:prstGeom prst="rect">
                <a:avLst/>
              </a:prstGeom>
              <a:blipFill>
                <a:blip r:embed="rId12"/>
                <a:stretch>
                  <a:fillRect/>
                </a:stretch>
              </a:blipFill>
              <a:ln w="38100">
                <a:solidFill>
                  <a:srgbClr val="00B0F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rot="16200000">
                <a:off x="8149302" y="3861629"/>
                <a:ext cx="1930518" cy="232564"/>
              </a:xfrm>
              <a:prstGeom prst="rect">
                <a:avLst/>
              </a:prstGeom>
              <a:solidFill>
                <a:schemeClr val="bg1"/>
              </a:solidFill>
              <a:ln w="28575">
                <a:solidFill>
                  <a:srgbClr val="00B0F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900" i="1" smtClean="0">
                          <a:latin typeface="Cambria Math" panose="02040503050406030204" pitchFamily="18" charset="0"/>
                        </a:rPr>
                        <m:t>∆</m:t>
                      </m:r>
                      <m:sSub>
                        <m:sSubPr>
                          <m:ctrlPr>
                            <a:rPr lang="en-US" altLang="zh-TW" sz="900" i="1" smtClean="0">
                              <a:latin typeface="Cambria Math" panose="02040503050406030204" pitchFamily="18" charset="0"/>
                            </a:rPr>
                          </m:ctrlPr>
                        </m:sSubPr>
                        <m:e>
                          <m:r>
                            <a:rPr lang="en-US" altLang="zh-TW" sz="900" b="0" i="1" smtClean="0">
                              <a:latin typeface="Cambria Math" panose="02040503050406030204" pitchFamily="18" charset="0"/>
                            </a:rPr>
                            <m:t>𝐸</m:t>
                          </m:r>
                        </m:e>
                        <m:sub>
                          <m:r>
                            <a:rPr lang="en-US" altLang="zh-TW" sz="900" b="0" i="1" smtClean="0">
                              <a:latin typeface="Cambria Math" panose="02040503050406030204" pitchFamily="18" charset="0"/>
                            </a:rPr>
                            <m:t>2</m:t>
                          </m:r>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r>
                            <a:rPr lang="en-US" altLang="zh-TW" sz="900" b="0" i="1" smtClean="0">
                              <a:latin typeface="Cambria Math" panose="02040503050406030204" pitchFamily="18" charset="0"/>
                            </a:rPr>
                            <m:t>𝑡𝑜𝑡</m:t>
                          </m:r>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sSup>
                            <m:sSupPr>
                              <m:ctrlPr>
                                <a:rPr lang="en-US" altLang="zh-TW" sz="900" b="0" i="1" smtClean="0">
                                  <a:latin typeface="Cambria Math" panose="02040503050406030204" pitchFamily="18" charset="0"/>
                                </a:rPr>
                              </m:ctrlPr>
                            </m:sSupPr>
                            <m:e>
                              <m:r>
                                <a:rPr lang="en-US" altLang="zh-TW" sz="900" b="0" i="1" smtClean="0">
                                  <a:latin typeface="Cambria Math" panose="02040503050406030204" pitchFamily="18" charset="0"/>
                                </a:rPr>
                                <m:t>𝐷</m:t>
                              </m:r>
                            </m:e>
                            <m:sup>
                              <m:r>
                                <a:rPr lang="en-US" altLang="zh-TW" sz="900" b="0" i="1" smtClean="0">
                                  <a:latin typeface="Cambria Math" panose="02040503050406030204" pitchFamily="18" charset="0"/>
                                </a:rPr>
                                <m:t>∗+</m:t>
                              </m:r>
                            </m:sup>
                          </m:sSup>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sSup>
                            <m:sSupPr>
                              <m:ctrlPr>
                                <a:rPr lang="en-US" altLang="zh-TW" sz="900" b="0" i="1" smtClean="0">
                                  <a:latin typeface="Cambria Math" panose="02040503050406030204" pitchFamily="18" charset="0"/>
                                </a:rPr>
                              </m:ctrlPr>
                            </m:sSupPr>
                            <m:e>
                              <m:r>
                                <a:rPr lang="en-US" altLang="zh-TW" sz="900" b="0" i="1" smtClean="0">
                                  <a:latin typeface="Cambria Math" panose="02040503050406030204" pitchFamily="18" charset="0"/>
                                </a:rPr>
                                <m:t>𝐷</m:t>
                              </m:r>
                            </m:e>
                            <m:sup>
                              <m:r>
                                <a:rPr lang="en-US" altLang="zh-TW" sz="900" b="0" i="1" smtClean="0">
                                  <a:latin typeface="Cambria Math" panose="02040503050406030204" pitchFamily="18" charset="0"/>
                                </a:rPr>
                                <m:t>∗−</m:t>
                              </m:r>
                            </m:sup>
                          </m:sSup>
                        </m:sub>
                      </m:sSub>
                      <m:r>
                        <a:rPr lang="en-US" altLang="zh-TW" sz="900" b="0" i="1" smtClean="0">
                          <a:latin typeface="Cambria Math" panose="02040503050406030204" pitchFamily="18" charset="0"/>
                        </a:rPr>
                        <m:t>−</m:t>
                      </m:r>
                      <m:sSub>
                        <m:sSubPr>
                          <m:ctrlPr>
                            <a:rPr lang="en-US" altLang="zh-TW" sz="900" b="0" i="1" smtClean="0">
                              <a:latin typeface="Cambria Math" panose="02040503050406030204" pitchFamily="18" charset="0"/>
                            </a:rPr>
                          </m:ctrlPr>
                        </m:sSubPr>
                        <m:e>
                          <m:r>
                            <a:rPr lang="en-US" altLang="zh-TW" sz="900" b="0" i="1" smtClean="0">
                              <a:latin typeface="Cambria Math" panose="02040503050406030204" pitchFamily="18" charset="0"/>
                            </a:rPr>
                            <m:t>𝐸</m:t>
                          </m:r>
                        </m:e>
                        <m:sub>
                          <m:r>
                            <a:rPr lang="en-US" altLang="zh-TW" sz="900" b="0" i="1" smtClean="0">
                              <a:latin typeface="Cambria Math" panose="02040503050406030204" pitchFamily="18" charset="0"/>
                            </a:rPr>
                            <m:t>𝑐𝑜𝑟</m:t>
                          </m:r>
                          <m:sSup>
                            <m:sSupPr>
                              <m:ctrlPr>
                                <a:rPr lang="en-US" altLang="zh-TW" sz="900" b="0" i="1" smtClean="0">
                                  <a:latin typeface="Cambria Math" panose="02040503050406030204" pitchFamily="18" charset="0"/>
                                </a:rPr>
                              </m:ctrlPr>
                            </m:sSupPr>
                            <m:e>
                              <m:r>
                                <a:rPr lang="zh-TW" altLang="en-US" sz="900" b="0" i="1" smtClean="0">
                                  <a:latin typeface="Cambria Math" panose="02040503050406030204" pitchFamily="18" charset="0"/>
                                </a:rPr>
                                <m:t>𝜋</m:t>
                              </m:r>
                            </m:e>
                            <m:sup>
                              <m:r>
                                <a:rPr lang="en-US" altLang="zh-TW" sz="900" b="0" i="1" smtClean="0">
                                  <a:latin typeface="Cambria Math" panose="02040503050406030204" pitchFamily="18" charset="0"/>
                                </a:rPr>
                                <m:t>0</m:t>
                              </m:r>
                            </m:sup>
                          </m:sSup>
                        </m:sub>
                      </m:sSub>
                    </m:oMath>
                  </m:oMathPara>
                </a14:m>
                <a:endParaRPr lang="zh-TW" altLang="en-US" sz="900" dirty="0"/>
              </a:p>
            </p:txBody>
          </p:sp>
        </mc:Choice>
        <mc:Fallback xmlns="">
          <p:sp>
            <p:nvSpPr>
              <p:cNvPr id="24" name="文字方塊 23"/>
              <p:cNvSpPr txBox="1">
                <a:spLocks noRot="1" noChangeAspect="1" noMove="1" noResize="1" noEditPoints="1" noAdjustHandles="1" noChangeArrowheads="1" noChangeShapeType="1" noTextEdit="1"/>
              </p:cNvSpPr>
              <p:nvPr/>
            </p:nvSpPr>
            <p:spPr>
              <a:xfrm rot="16200000">
                <a:off x="8149302" y="3861629"/>
                <a:ext cx="1930518" cy="232564"/>
              </a:xfrm>
              <a:prstGeom prst="rect">
                <a:avLst/>
              </a:prstGeom>
              <a:blipFill>
                <a:blip r:embed="rId11"/>
                <a:stretch>
                  <a:fillRect/>
                </a:stretch>
              </a:blipFill>
              <a:ln w="28575">
                <a:solidFill>
                  <a:srgbClr val="00B0F0"/>
                </a:solidFill>
              </a:ln>
            </p:spPr>
            <p:txBody>
              <a:bodyPr/>
              <a:lstStyle/>
              <a:p>
                <a:r>
                  <a:rPr lang="zh-TW" altLang="en-US">
                    <a:noFill/>
                  </a:rPr>
                  <a:t> </a:t>
                </a:r>
              </a:p>
            </p:txBody>
          </p:sp>
        </mc:Fallback>
      </mc:AlternateContent>
      <p:sp>
        <p:nvSpPr>
          <p:cNvPr id="25" name="橢圓 24"/>
          <p:cNvSpPr/>
          <p:nvPr/>
        </p:nvSpPr>
        <p:spPr>
          <a:xfrm>
            <a:off x="6671145" y="3649649"/>
            <a:ext cx="1001864" cy="882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9985875" y="3662755"/>
            <a:ext cx="1001864" cy="882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8" name="矩形 27"/>
              <p:cNvSpPr/>
              <p:nvPr/>
            </p:nvSpPr>
            <p:spPr>
              <a:xfrm>
                <a:off x="7546087" y="2423534"/>
                <a:ext cx="2627667" cy="322076"/>
              </a:xfrm>
              <a:prstGeom prst="rect">
                <a:avLst/>
              </a:prstGeom>
              <a:solidFill>
                <a:schemeClr val="bg1"/>
              </a:solid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sz="1400" i="1" smtClean="0">
                              <a:latin typeface="Cambria Math" panose="02040503050406030204" pitchFamily="18" charset="0"/>
                            </a:rPr>
                          </m:ctrlPr>
                        </m:sSupPr>
                        <m:e>
                          <m:d>
                            <m:dPr>
                              <m:begChr m:val="["/>
                              <m:endChr m:val="]"/>
                              <m:ctrlPr>
                                <a:rPr lang="en-US" altLang="zh-TW" sz="1400" i="1">
                                  <a:latin typeface="Cambria Math" panose="02040503050406030204" pitchFamily="18" charset="0"/>
                                </a:rPr>
                              </m:ctrlPr>
                            </m:dPr>
                            <m:e>
                              <m:sSup>
                                <m:sSupPr>
                                  <m:ctrlPr>
                                    <a:rPr lang="en-US" altLang="zh-TW" sz="1400" i="1">
                                      <a:latin typeface="Cambria Math" panose="02040503050406030204" pitchFamily="18" charset="0"/>
                                    </a:rPr>
                                  </m:ctrlPr>
                                </m:sSupPr>
                                <m:e>
                                  <m:r>
                                    <a:rPr lang="en-US" altLang="zh-TW" sz="1400" b="0" i="1" smtClean="0">
                                      <a:latin typeface="Cambria Math" panose="02040503050406030204" pitchFamily="18" charset="0"/>
                                    </a:rPr>
                                    <m:t>𝑀</m:t>
                                  </m:r>
                                  <m:r>
                                    <a:rPr lang="en-US" altLang="zh-TW" sz="1400" i="1">
                                      <a:latin typeface="Cambria Math" panose="02040503050406030204" pitchFamily="18" charset="0"/>
                                    </a:rPr>
                                    <m:t>𝑀</m:t>
                                  </m:r>
                                  <m:d>
                                    <m:dPr>
                                      <m:ctrlPr>
                                        <a:rPr lang="en-US" altLang="zh-TW" sz="1400" i="1">
                                          <a:latin typeface="Cambria Math" panose="02040503050406030204" pitchFamily="18" charset="0"/>
                                        </a:rPr>
                                      </m:ctrlPr>
                                    </m:dPr>
                                    <m:e>
                                      <m:sSup>
                                        <m:sSupPr>
                                          <m:ctrlPr>
                                            <a:rPr lang="en-US" altLang="zh-TW" sz="1400" i="1">
                                              <a:latin typeface="Cambria Math" panose="02040503050406030204" pitchFamily="18" charset="0"/>
                                            </a:rPr>
                                          </m:ctrlPr>
                                        </m:sSupPr>
                                        <m:e>
                                          <m:r>
                                            <a:rPr lang="en-US" altLang="zh-TW" sz="1400" i="1">
                                              <a:latin typeface="Cambria Math" panose="02040503050406030204" pitchFamily="18" charset="0"/>
                                            </a:rPr>
                                            <m:t>𝐷</m:t>
                                          </m:r>
                                        </m:e>
                                        <m:sup>
                                          <m:r>
                                            <a:rPr lang="en-US" altLang="zh-TW" sz="1400" i="1">
                                              <a:latin typeface="Cambria Math" panose="02040503050406030204" pitchFamily="18" charset="0"/>
                                            </a:rPr>
                                            <m:t>∗</m:t>
                                          </m:r>
                                          <m:r>
                                            <a:rPr lang="en-US" altLang="zh-TW" sz="1400" b="0" i="1" smtClean="0">
                                              <a:latin typeface="Cambria Math" panose="02040503050406030204" pitchFamily="18" charset="0"/>
                                            </a:rPr>
                                            <m:t>+</m:t>
                                          </m:r>
                                        </m:sup>
                                      </m:sSup>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e>
                                  </m:d>
                                </m:e>
                                <m:sup>
                                  <m:r>
                                    <a:rPr lang="en-US" altLang="zh-TW" sz="1400" i="1">
                                      <a:latin typeface="Cambria Math" panose="02040503050406030204" pitchFamily="18" charset="0"/>
                                    </a:rPr>
                                    <m:t>2</m:t>
                                  </m:r>
                                </m:sup>
                              </m:sSup>
                            </m:e>
                          </m:d>
                        </m:e>
                        <m:sup>
                          <m:r>
                            <a:rPr lang="en-US" altLang="zh-TW" sz="1400" i="1">
                              <a:latin typeface="Cambria Math" panose="02040503050406030204" pitchFamily="18" charset="0"/>
                            </a:rPr>
                            <m:t>2</m:t>
                          </m:r>
                        </m:sup>
                      </m:sSup>
                      <m:r>
                        <a:rPr lang="en-US" altLang="zh-TW" sz="1400" i="1">
                          <a:latin typeface="Cambria Math" panose="02040503050406030204" pitchFamily="18" charset="0"/>
                        </a:rPr>
                        <m:t>+</m:t>
                      </m:r>
                      <m:sSup>
                        <m:sSupPr>
                          <m:ctrlPr>
                            <a:rPr lang="en-US" altLang="zh-TW" sz="1400" i="1">
                              <a:latin typeface="Cambria Math" panose="02040503050406030204" pitchFamily="18" charset="0"/>
                            </a:rPr>
                          </m:ctrlPr>
                        </m:sSupPr>
                        <m:e>
                          <m:sSub>
                            <m:sSubPr>
                              <m:ctrlPr>
                                <a:rPr lang="en-US" altLang="zh-TW" sz="1400" i="1">
                                  <a:latin typeface="Cambria Math" panose="02040503050406030204" pitchFamily="18" charset="0"/>
                                </a:rPr>
                              </m:ctrlPr>
                            </m:sSubPr>
                            <m:e>
                              <m:r>
                                <a:rPr lang="en-US" altLang="zh-TW" sz="1400" i="1">
                                  <a:latin typeface="Cambria Math" panose="02040503050406030204" pitchFamily="18" charset="0"/>
                                  <a:ea typeface="Cambria Math" panose="02040503050406030204" pitchFamily="18" charset="0"/>
                                </a:rPr>
                                <m:t>∆</m:t>
                              </m:r>
                              <m:r>
                                <a:rPr lang="en-US" altLang="zh-TW" sz="1400" i="1">
                                  <a:latin typeface="Cambria Math" panose="02040503050406030204" pitchFamily="18" charset="0"/>
                                  <a:ea typeface="Cambria Math" panose="02040503050406030204" pitchFamily="18" charset="0"/>
                                </a:rPr>
                                <m:t>𝐸</m:t>
                              </m:r>
                            </m:e>
                            <m:sub>
                              <m:r>
                                <a:rPr lang="en-US" altLang="zh-TW" sz="1400" i="1">
                                  <a:latin typeface="Cambria Math" panose="02040503050406030204" pitchFamily="18" charset="0"/>
                                </a:rPr>
                                <m:t>2</m:t>
                              </m:r>
                            </m:sub>
                          </m:sSub>
                        </m:e>
                        <m:sup>
                          <m:r>
                            <a:rPr lang="en-US" altLang="zh-TW" sz="1400" i="1">
                              <a:latin typeface="Cambria Math" panose="02040503050406030204" pitchFamily="18" charset="0"/>
                            </a:rPr>
                            <m:t>2</m:t>
                          </m:r>
                        </m:sup>
                      </m:sSup>
                      <m:r>
                        <a:rPr lang="en-US" altLang="zh-TW" sz="1400" i="1">
                          <a:latin typeface="Cambria Math" panose="02040503050406030204" pitchFamily="18" charset="0"/>
                        </a:rPr>
                        <m:t>&lt;</m:t>
                      </m:r>
                      <m:sSup>
                        <m:sSupPr>
                          <m:ctrlPr>
                            <a:rPr lang="en-US" altLang="zh-TW" sz="1400" i="1">
                              <a:latin typeface="Cambria Math" panose="02040503050406030204" pitchFamily="18" charset="0"/>
                            </a:rPr>
                          </m:ctrlPr>
                        </m:sSupPr>
                        <m:e>
                          <m:r>
                            <a:rPr lang="en-US" altLang="zh-TW" sz="1400" i="1">
                              <a:latin typeface="Cambria Math" panose="02040503050406030204" pitchFamily="18" charset="0"/>
                            </a:rPr>
                            <m:t>0.1</m:t>
                          </m:r>
                        </m:e>
                        <m:sup>
                          <m:r>
                            <a:rPr lang="en-US" altLang="zh-TW" sz="1400" i="1">
                              <a:latin typeface="Cambria Math" panose="02040503050406030204" pitchFamily="18" charset="0"/>
                            </a:rPr>
                            <m:t>2</m:t>
                          </m:r>
                        </m:sup>
                      </m:sSup>
                    </m:oMath>
                  </m:oMathPara>
                </a14:m>
                <a:endParaRPr lang="zh-TW" altLang="en-US" sz="1400" dirty="0"/>
              </a:p>
            </p:txBody>
          </p:sp>
        </mc:Choice>
        <mc:Fallback xmlns="">
          <p:sp>
            <p:nvSpPr>
              <p:cNvPr id="28" name="矩形 27"/>
              <p:cNvSpPr>
                <a:spLocks noRot="1" noChangeAspect="1" noMove="1" noResize="1" noEditPoints="1" noAdjustHandles="1" noChangeArrowheads="1" noChangeShapeType="1" noTextEdit="1"/>
              </p:cNvSpPr>
              <p:nvPr/>
            </p:nvSpPr>
            <p:spPr>
              <a:xfrm>
                <a:off x="7546087" y="2423534"/>
                <a:ext cx="2627667" cy="322076"/>
              </a:xfrm>
              <a:prstGeom prst="rect">
                <a:avLst/>
              </a:prstGeom>
              <a:blipFill>
                <a:blip r:embed="rId13"/>
                <a:stretch>
                  <a:fillRect/>
                </a:stretch>
              </a:blipFill>
              <a:ln w="38100">
                <a:solidFill>
                  <a:srgbClr val="FF0000"/>
                </a:solidFill>
              </a:ln>
            </p:spPr>
            <p:txBody>
              <a:bodyPr/>
              <a:lstStyle/>
              <a:p>
                <a:r>
                  <a:rPr lang="zh-TW" altLang="en-US">
                    <a:noFill/>
                  </a:rPr>
                  <a:t> </a:t>
                </a:r>
              </a:p>
            </p:txBody>
          </p:sp>
        </mc:Fallback>
      </mc:AlternateContent>
      <p:cxnSp>
        <p:nvCxnSpPr>
          <p:cNvPr id="29" name="直線單箭頭接點 28"/>
          <p:cNvCxnSpPr>
            <a:stCxn id="25" idx="0"/>
            <a:endCxn id="28" idx="2"/>
          </p:cNvCxnSpPr>
          <p:nvPr/>
        </p:nvCxnSpPr>
        <p:spPr>
          <a:xfrm flipV="1">
            <a:off x="7172077" y="2745610"/>
            <a:ext cx="1687844" cy="904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7" idx="0"/>
            <a:endCxn id="28" idx="2"/>
          </p:cNvCxnSpPr>
          <p:nvPr/>
        </p:nvCxnSpPr>
        <p:spPr>
          <a:xfrm flipH="1" flipV="1">
            <a:off x="8859921" y="2745610"/>
            <a:ext cx="1626886" cy="917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696300" y="5425338"/>
            <a:ext cx="1101584" cy="369332"/>
          </a:xfrm>
          <a:prstGeom prst="rect">
            <a:avLst/>
          </a:prstGeom>
          <a:solidFill>
            <a:srgbClr val="92D050"/>
          </a:solidFill>
        </p:spPr>
        <p:txBody>
          <a:bodyPr wrap="none" rtlCol="0">
            <a:spAutoFit/>
          </a:bodyPr>
          <a:lstStyle/>
          <a:p>
            <a:r>
              <a:rPr lang="en-US" altLang="zh-TW" dirty="0" smtClean="0"/>
              <a:t>Real Data</a:t>
            </a:r>
            <a:endParaRPr lang="zh-TW" altLang="en-US" dirty="0"/>
          </a:p>
        </p:txBody>
      </p:sp>
      <p:sp>
        <p:nvSpPr>
          <p:cNvPr id="30" name="文字方塊 29"/>
          <p:cNvSpPr txBox="1"/>
          <p:nvPr/>
        </p:nvSpPr>
        <p:spPr>
          <a:xfrm>
            <a:off x="9719020" y="5436824"/>
            <a:ext cx="1358064" cy="369332"/>
          </a:xfrm>
          <a:prstGeom prst="rect">
            <a:avLst/>
          </a:prstGeom>
          <a:solidFill>
            <a:srgbClr val="92D050"/>
          </a:solidFill>
        </p:spPr>
        <p:txBody>
          <a:bodyPr wrap="none" rtlCol="0">
            <a:spAutoFit/>
          </a:bodyPr>
          <a:lstStyle/>
          <a:p>
            <a:r>
              <a:rPr lang="en-US" altLang="zh-TW" dirty="0" smtClean="0"/>
              <a:t>Monte Carlo</a:t>
            </a:r>
            <a:endParaRPr lang="zh-TW" altLang="en-US" dirty="0"/>
          </a:p>
        </p:txBody>
      </p:sp>
      <p:sp>
        <p:nvSpPr>
          <p:cNvPr id="3" name="投影片編號版面配置區 2"/>
          <p:cNvSpPr>
            <a:spLocks noGrp="1"/>
          </p:cNvSpPr>
          <p:nvPr>
            <p:ph type="sldNum" sz="quarter" idx="12"/>
          </p:nvPr>
        </p:nvSpPr>
        <p:spPr/>
        <p:txBody>
          <a:bodyPr/>
          <a:lstStyle/>
          <a:p>
            <a:fld id="{3DF4B1FC-4239-425F-9CFB-D9D7D48FC1CA}" type="slidenum">
              <a:rPr lang="zh-TW" altLang="en-US" smtClean="0"/>
              <a:t>6</a:t>
            </a:fld>
            <a:endParaRPr lang="zh-TW" altLang="en-US"/>
          </a:p>
        </p:txBody>
      </p:sp>
    </p:spTree>
    <p:extLst>
      <p:ext uri="{BB962C8B-B14F-4D97-AF65-F5344CB8AC3E}">
        <p14:creationId xmlns:p14="http://schemas.microsoft.com/office/powerpoint/2010/main" val="24141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7" grpId="0" animBg="1"/>
      <p:bldP spid="28" grpId="0" animBg="1"/>
      <p:bldP spid="26"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a:xfrm>
                <a:off x="2698802" y="260433"/>
                <a:ext cx="8911687" cy="1280890"/>
              </a:xfrm>
            </p:spPr>
            <p:txBody>
              <a:bodyPr/>
              <a:lstStyle/>
              <a:p>
                <a:r>
                  <a:rPr lang="en-US" altLang="zh-TW" b="1" dirty="0" smtClean="0">
                    <a:effectLst>
                      <a:outerShdw blurRad="38100" dist="38100" dir="2700000" algn="tl">
                        <a:srgbClr val="000000">
                          <a:alpha val="43137"/>
                        </a:srgbClr>
                      </a:outerShdw>
                    </a:effectLst>
                  </a:rPr>
                  <a:t>Belle data analysis</a:t>
                </a:r>
                <a:br>
                  <a:rPr lang="en-US" altLang="zh-TW" b="1" dirty="0" smtClean="0">
                    <a:effectLst>
                      <a:outerShdw blurRad="38100" dist="38100" dir="2700000" algn="tl">
                        <a:srgbClr val="000000">
                          <a:alpha val="43137"/>
                        </a:srgbClr>
                      </a:outerShdw>
                    </a:effectLst>
                  </a:rPr>
                </a:br>
                <a:r>
                  <a:rPr lang="en-US" altLang="zh-TW" b="1" dirty="0" smtClean="0">
                    <a:effectLst>
                      <a:outerShdw blurRad="38100" dist="38100" dir="2700000" algn="tl">
                        <a:srgbClr val="000000">
                          <a:alpha val="43137"/>
                        </a:srgbClr>
                      </a:outerShdw>
                    </a:effectLst>
                  </a:rPr>
                  <a:t>	Reconstruct </a:t>
                </a:r>
                <a14:m>
                  <m:oMath xmlns:m="http://schemas.openxmlformats.org/officeDocument/2006/math">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𝒆</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r>
                      <a:rPr lang="en-US" altLang="zh-TW" b="1" i="1">
                        <a:effectLst>
                          <a:outerShdw blurRad="38100" dist="38100" dir="2700000" algn="tl">
                            <a:srgbClr val="000000">
                              <a:alpha val="43137"/>
                            </a:srgbClr>
                          </a:outerShdw>
                        </a:effectLst>
                        <a:latin typeface="Cambria Math" panose="02040503050406030204" pitchFamily="18" charset="0"/>
                      </a:rPr>
                      <m:t>→</m:t>
                    </m:r>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oMath>
                </a14:m>
                <a:endParaRPr lang="zh-TW" altLang="en-US"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xfrm>
                <a:off x="2698802" y="260433"/>
                <a:ext cx="8911687" cy="1280890"/>
              </a:xfrm>
              <a:blipFill>
                <a:blip r:embed="rId2"/>
                <a:stretch>
                  <a:fillRect l="-2189" t="-8571" b="-14762"/>
                </a:stretch>
              </a:blipFill>
            </p:spPr>
            <p:txBody>
              <a:bodyPr/>
              <a:lstStyle/>
              <a:p>
                <a:r>
                  <a:rPr lang="zh-TW" altLang="en-US">
                    <a:noFill/>
                  </a:rPr>
                  <a:t> </a:t>
                </a:r>
              </a:p>
            </p:txBody>
          </p:sp>
        </mc:Fallback>
      </mc:AlternateContent>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364" y="3948322"/>
            <a:ext cx="3308818" cy="2752158"/>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0364" y="1463676"/>
            <a:ext cx="3259924" cy="2738806"/>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499" y="3953061"/>
            <a:ext cx="3303122" cy="2747420"/>
          </a:xfrm>
          <a:prstGeom prst="rect">
            <a:avLst/>
          </a:prstGeom>
        </p:spPr>
      </p:pic>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99" y="1463675"/>
            <a:ext cx="3259924" cy="2738806"/>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2989640" y="6533238"/>
                <a:ext cx="769720" cy="307777"/>
              </a:xfrm>
              <a:prstGeom prst="rect">
                <a:avLst/>
              </a:prstGeom>
              <a:solidFill>
                <a:srgbClr val="FFC000"/>
              </a:solid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TW" sz="1400" b="0" i="1" smtClean="0">
                          <a:latin typeface="Cambria Math" panose="02040503050406030204" pitchFamily="18" charset="0"/>
                        </a:rPr>
                        <m:t>𝑀</m:t>
                      </m:r>
                      <m:d>
                        <m:dPr>
                          <m:ctrlPr>
                            <a:rPr lang="en-US" altLang="zh-TW" sz="1400" b="0" i="1" smtClean="0">
                              <a:latin typeface="Cambria Math" panose="02040503050406030204" pitchFamily="18" charset="0"/>
                            </a:rPr>
                          </m:ctrlPr>
                        </m:dPr>
                        <m:e>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e>
                      </m:d>
                    </m:oMath>
                  </m:oMathPara>
                </a14:m>
                <a:endParaRPr lang="zh-TW" altLang="en-US" sz="1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2989640" y="6533238"/>
                <a:ext cx="769720" cy="307777"/>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7049939" y="6533238"/>
                <a:ext cx="760349" cy="307777"/>
              </a:xfrm>
              <a:prstGeom prst="rect">
                <a:avLst/>
              </a:prstGeom>
              <a:solidFill>
                <a:srgbClr val="FFC000"/>
              </a:solid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TW" sz="1400" b="0" i="1" smtClean="0">
                          <a:latin typeface="Cambria Math" panose="02040503050406030204" pitchFamily="18" charset="0"/>
                        </a:rPr>
                        <m:t>𝑀</m:t>
                      </m:r>
                      <m:d>
                        <m:dPr>
                          <m:ctrlPr>
                            <a:rPr lang="en-US" altLang="zh-TW" sz="1400" b="0" i="1" smtClean="0">
                              <a:latin typeface="Cambria Math" panose="02040503050406030204" pitchFamily="18" charset="0"/>
                            </a:rPr>
                          </m:ctrlPr>
                        </m:dPr>
                        <m:e>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e>
                      </m:d>
                    </m:oMath>
                  </m:oMathPara>
                </a14:m>
                <a:endParaRPr lang="zh-TW" altLang="en-US" sz="1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7049939" y="6533238"/>
                <a:ext cx="760349" cy="307777"/>
              </a:xfrm>
              <a:prstGeom prst="rect">
                <a:avLst/>
              </a:prstGeom>
              <a:blipFill>
                <a:blip r:embed="rId8"/>
                <a:stretch>
                  <a:fillRect/>
                </a:stretch>
              </a:blipFill>
            </p:spPr>
            <p:txBody>
              <a:bodyPr/>
              <a:lstStyle/>
              <a:p>
                <a:r>
                  <a:rPr lang="zh-TW" altLang="en-US">
                    <a:noFill/>
                  </a:rPr>
                  <a:t> </a:t>
                </a:r>
              </a:p>
            </p:txBody>
          </p:sp>
        </mc:Fallback>
      </mc:AlternateContent>
      <p:pic>
        <p:nvPicPr>
          <p:cNvPr id="9" name="圖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5123" y="3948322"/>
            <a:ext cx="3308817" cy="2752158"/>
          </a:xfrm>
          <a:prstGeom prst="rect">
            <a:avLst/>
          </a:prstGeom>
        </p:spPr>
      </p:pic>
      <mc:AlternateContent xmlns:mc="http://schemas.openxmlformats.org/markup-compatibility/2006" xmlns:a14="http://schemas.microsoft.com/office/drawing/2010/main">
        <mc:Choice Requires="a14">
          <p:sp>
            <p:nvSpPr>
              <p:cNvPr id="10" name="文字方塊 9"/>
              <p:cNvSpPr txBox="1"/>
              <p:nvPr/>
            </p:nvSpPr>
            <p:spPr>
              <a:xfrm>
                <a:off x="11149761" y="6550223"/>
                <a:ext cx="843639" cy="307777"/>
              </a:xfrm>
              <a:prstGeom prst="rect">
                <a:avLst/>
              </a:prstGeom>
              <a:solidFill>
                <a:srgbClr val="FFC000"/>
              </a:solid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TW" sz="1400" b="0" i="1" smtClean="0">
                          <a:latin typeface="Cambria Math" panose="02040503050406030204" pitchFamily="18" charset="0"/>
                        </a:rPr>
                        <m:t>𝑀</m:t>
                      </m:r>
                      <m:sSup>
                        <m:sSupPr>
                          <m:ctrlPr>
                            <a:rPr lang="en-US" altLang="zh-TW" sz="1400" b="0" i="1" smtClean="0">
                              <a:latin typeface="Cambria Math" panose="02040503050406030204" pitchFamily="18" charset="0"/>
                            </a:rPr>
                          </m:ctrlPr>
                        </m:sSupPr>
                        <m:e>
                          <m:d>
                            <m:dPr>
                              <m:ctrlPr>
                                <a:rPr lang="en-US" altLang="zh-TW" sz="1400" i="1">
                                  <a:latin typeface="Cambria Math" panose="02040503050406030204" pitchFamily="18" charset="0"/>
                                </a:rPr>
                              </m:ctrlPr>
                            </m:dPr>
                            <m:e>
                              <m:sSup>
                                <m:sSupPr>
                                  <m:ctrlPr>
                                    <a:rPr lang="en-US" altLang="zh-TW" sz="1400" i="1">
                                      <a:latin typeface="Cambria Math" panose="02040503050406030204" pitchFamily="18" charset="0"/>
                                    </a:rPr>
                                  </m:ctrlPr>
                                </m:sSupPr>
                                <m:e>
                                  <m:r>
                                    <a:rPr lang="zh-TW" altLang="en-US" sz="1400" i="1">
                                      <a:latin typeface="Cambria Math" panose="02040503050406030204" pitchFamily="18" charset="0"/>
                                    </a:rPr>
                                    <m:t>𝜋</m:t>
                                  </m:r>
                                </m:e>
                                <m:sup>
                                  <m:r>
                                    <a:rPr lang="en-US" altLang="zh-TW" sz="1400" i="1">
                                      <a:latin typeface="Cambria Math" panose="02040503050406030204" pitchFamily="18" charset="0"/>
                                    </a:rPr>
                                    <m:t>0</m:t>
                                  </m:r>
                                </m:sup>
                              </m:sSup>
                            </m:e>
                          </m:d>
                        </m:e>
                        <m:sup>
                          <m:r>
                            <a:rPr lang="en-US" altLang="zh-TW" sz="1400" b="0" i="1" smtClean="0">
                              <a:latin typeface="Cambria Math" panose="02040503050406030204" pitchFamily="18" charset="0"/>
                            </a:rPr>
                            <m:t>2</m:t>
                          </m:r>
                        </m:sup>
                      </m:sSup>
                    </m:oMath>
                  </m:oMathPara>
                </a14:m>
                <a:endParaRPr lang="zh-TW" altLang="en-US" sz="1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1149761" y="6550223"/>
                <a:ext cx="843639" cy="307777"/>
              </a:xfrm>
              <a:prstGeom prst="rect">
                <a:avLst/>
              </a:prstGeom>
              <a:blipFill>
                <a:blip r:embed="rId10"/>
                <a:stretch>
                  <a:fillRect/>
                </a:stretch>
              </a:blipFill>
            </p:spPr>
            <p:txBody>
              <a:bodyPr/>
              <a:lstStyle/>
              <a:p>
                <a:r>
                  <a:rPr lang="zh-TW" altLang="en-US">
                    <a:noFill/>
                  </a:rPr>
                  <a:t> </a:t>
                </a:r>
              </a:p>
            </p:txBody>
          </p:sp>
        </mc:Fallback>
      </mc:AlternateContent>
      <p:pic>
        <p:nvPicPr>
          <p:cNvPr id="11" name="圖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25663" y="1380831"/>
            <a:ext cx="3358531" cy="2821650"/>
          </a:xfrm>
          <a:prstGeom prst="rect">
            <a:avLst/>
          </a:prstGeom>
        </p:spPr>
      </p:pic>
      <mc:AlternateContent xmlns:mc="http://schemas.openxmlformats.org/markup-compatibility/2006" xmlns:a14="http://schemas.microsoft.com/office/drawing/2010/main">
        <mc:Choice Requires="a14">
          <p:sp>
            <p:nvSpPr>
              <p:cNvPr id="12" name="文字方塊 11"/>
              <p:cNvSpPr txBox="1"/>
              <p:nvPr/>
            </p:nvSpPr>
            <p:spPr>
              <a:xfrm>
                <a:off x="2910179" y="4022338"/>
                <a:ext cx="769720" cy="307777"/>
              </a:xfrm>
              <a:prstGeom prst="rect">
                <a:avLst/>
              </a:prstGeom>
              <a:solidFill>
                <a:srgbClr val="FFC000"/>
              </a:solid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TW" sz="1400" b="0" i="1" smtClean="0">
                          <a:latin typeface="Cambria Math" panose="02040503050406030204" pitchFamily="18" charset="0"/>
                        </a:rPr>
                        <m:t>𝑀</m:t>
                      </m:r>
                      <m:d>
                        <m:dPr>
                          <m:ctrlPr>
                            <a:rPr lang="en-US" altLang="zh-TW" sz="1400" b="0" i="1" smtClean="0">
                              <a:latin typeface="Cambria Math" panose="02040503050406030204" pitchFamily="18" charset="0"/>
                            </a:rPr>
                          </m:ctrlPr>
                        </m:dPr>
                        <m:e>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e>
                      </m:d>
                    </m:oMath>
                  </m:oMathPara>
                </a14:m>
                <a:endParaRPr lang="zh-TW" altLang="en-US" sz="1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2910179" y="4022338"/>
                <a:ext cx="769720" cy="307777"/>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6970478" y="4022338"/>
                <a:ext cx="760349" cy="307777"/>
              </a:xfrm>
              <a:prstGeom prst="rect">
                <a:avLst/>
              </a:prstGeom>
              <a:solidFill>
                <a:srgbClr val="FFC000"/>
              </a:solid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TW" sz="1400" b="0" i="1" smtClean="0">
                          <a:latin typeface="Cambria Math" panose="02040503050406030204" pitchFamily="18" charset="0"/>
                        </a:rPr>
                        <m:t>𝑀</m:t>
                      </m:r>
                      <m:d>
                        <m:dPr>
                          <m:ctrlPr>
                            <a:rPr lang="en-US" altLang="zh-TW" sz="1400" b="0" i="1" smtClean="0">
                              <a:latin typeface="Cambria Math" panose="02040503050406030204" pitchFamily="18" charset="0"/>
                            </a:rPr>
                          </m:ctrlPr>
                        </m:dPr>
                        <m:e>
                          <m:sSup>
                            <m:sSupPr>
                              <m:ctrlPr>
                                <a:rPr lang="en-US" altLang="zh-TW" sz="1400" b="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e>
                      </m:d>
                    </m:oMath>
                  </m:oMathPara>
                </a14:m>
                <a:endParaRPr lang="zh-TW" altLang="en-US" sz="1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6970478" y="4022338"/>
                <a:ext cx="760349" cy="307777"/>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11070300" y="4039323"/>
                <a:ext cx="843639" cy="307777"/>
              </a:xfrm>
              <a:prstGeom prst="rect">
                <a:avLst/>
              </a:prstGeom>
              <a:solidFill>
                <a:srgbClr val="FFC000"/>
              </a:solid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TW" sz="1400" b="0" i="1" smtClean="0">
                          <a:latin typeface="Cambria Math" panose="02040503050406030204" pitchFamily="18" charset="0"/>
                        </a:rPr>
                        <m:t>𝑀</m:t>
                      </m:r>
                      <m:sSup>
                        <m:sSupPr>
                          <m:ctrlPr>
                            <a:rPr lang="en-US" altLang="zh-TW" sz="1400" b="0" i="1" smtClean="0">
                              <a:latin typeface="Cambria Math" panose="02040503050406030204" pitchFamily="18" charset="0"/>
                            </a:rPr>
                          </m:ctrlPr>
                        </m:sSupPr>
                        <m:e>
                          <m:d>
                            <m:dPr>
                              <m:ctrlPr>
                                <a:rPr lang="en-US" altLang="zh-TW" sz="1400" i="1">
                                  <a:latin typeface="Cambria Math" panose="02040503050406030204" pitchFamily="18" charset="0"/>
                                </a:rPr>
                              </m:ctrlPr>
                            </m:dPr>
                            <m:e>
                              <m:sSup>
                                <m:sSupPr>
                                  <m:ctrlPr>
                                    <a:rPr lang="en-US" altLang="zh-TW" sz="1400" i="1">
                                      <a:latin typeface="Cambria Math" panose="02040503050406030204" pitchFamily="18" charset="0"/>
                                    </a:rPr>
                                  </m:ctrlPr>
                                </m:sSupPr>
                                <m:e>
                                  <m:r>
                                    <a:rPr lang="zh-TW" altLang="en-US" sz="1400" i="1">
                                      <a:latin typeface="Cambria Math" panose="02040503050406030204" pitchFamily="18" charset="0"/>
                                    </a:rPr>
                                    <m:t>𝜋</m:t>
                                  </m:r>
                                </m:e>
                                <m:sup>
                                  <m:r>
                                    <a:rPr lang="en-US" altLang="zh-TW" sz="1400" i="1">
                                      <a:latin typeface="Cambria Math" panose="02040503050406030204" pitchFamily="18" charset="0"/>
                                    </a:rPr>
                                    <m:t>0</m:t>
                                  </m:r>
                                </m:sup>
                              </m:sSup>
                            </m:e>
                          </m:d>
                        </m:e>
                        <m:sup>
                          <m:r>
                            <a:rPr lang="en-US" altLang="zh-TW" sz="1400" b="0" i="1" smtClean="0">
                              <a:latin typeface="Cambria Math" panose="02040503050406030204" pitchFamily="18" charset="0"/>
                            </a:rPr>
                            <m:t>2</m:t>
                          </m:r>
                        </m:sup>
                      </m:sSup>
                    </m:oMath>
                  </m:oMathPara>
                </a14:m>
                <a:endParaRPr lang="zh-TW" altLang="en-US" sz="1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11070300" y="4039323"/>
                <a:ext cx="843639" cy="307777"/>
              </a:xfrm>
              <a:prstGeom prst="rect">
                <a:avLst/>
              </a:prstGeom>
              <a:blipFill>
                <a:blip r:embed="rId14"/>
                <a:stretch>
                  <a:fillRect/>
                </a:stretch>
              </a:blipFill>
            </p:spPr>
            <p:txBody>
              <a:bodyPr/>
              <a:lstStyle/>
              <a:p>
                <a:r>
                  <a:rPr lang="zh-TW" altLang="en-US">
                    <a:noFill/>
                  </a:rPr>
                  <a:t> </a:t>
                </a:r>
              </a:p>
            </p:txBody>
          </p:sp>
        </mc:Fallback>
      </mc:AlternateContent>
      <p:sp>
        <p:nvSpPr>
          <p:cNvPr id="15" name="文字方塊 14"/>
          <p:cNvSpPr txBox="1"/>
          <p:nvPr/>
        </p:nvSpPr>
        <p:spPr>
          <a:xfrm>
            <a:off x="2525634" y="1541323"/>
            <a:ext cx="1691489" cy="369332"/>
          </a:xfrm>
          <a:prstGeom prst="rect">
            <a:avLst/>
          </a:prstGeom>
          <a:solidFill>
            <a:srgbClr val="92D050"/>
          </a:solidFill>
        </p:spPr>
        <p:txBody>
          <a:bodyPr wrap="none" rtlCol="0">
            <a:spAutoFit/>
          </a:bodyPr>
          <a:lstStyle/>
          <a:p>
            <a:r>
              <a:rPr lang="en-US" altLang="zh-TW" dirty="0" smtClean="0"/>
              <a:t>Before selection</a:t>
            </a:r>
            <a:endParaRPr lang="zh-TW" altLang="en-US" dirty="0"/>
          </a:p>
        </p:txBody>
      </p:sp>
      <p:sp>
        <p:nvSpPr>
          <p:cNvPr id="16" name="文字方塊 15"/>
          <p:cNvSpPr txBox="1"/>
          <p:nvPr/>
        </p:nvSpPr>
        <p:spPr>
          <a:xfrm>
            <a:off x="6602767" y="1463675"/>
            <a:ext cx="1691489" cy="369332"/>
          </a:xfrm>
          <a:prstGeom prst="rect">
            <a:avLst/>
          </a:prstGeom>
          <a:solidFill>
            <a:srgbClr val="92D050"/>
          </a:solidFill>
        </p:spPr>
        <p:txBody>
          <a:bodyPr wrap="none" rtlCol="0">
            <a:spAutoFit/>
          </a:bodyPr>
          <a:lstStyle/>
          <a:p>
            <a:r>
              <a:rPr lang="en-US" altLang="zh-TW" dirty="0" smtClean="0"/>
              <a:t>Before selection</a:t>
            </a:r>
            <a:endParaRPr lang="zh-TW" altLang="en-US" dirty="0"/>
          </a:p>
        </p:txBody>
      </p:sp>
      <p:sp>
        <p:nvSpPr>
          <p:cNvPr id="17" name="文字方塊 16"/>
          <p:cNvSpPr txBox="1"/>
          <p:nvPr/>
        </p:nvSpPr>
        <p:spPr>
          <a:xfrm>
            <a:off x="10424112" y="1375807"/>
            <a:ext cx="1691489" cy="369332"/>
          </a:xfrm>
          <a:prstGeom prst="rect">
            <a:avLst/>
          </a:prstGeom>
          <a:solidFill>
            <a:srgbClr val="92D050"/>
          </a:solidFill>
        </p:spPr>
        <p:txBody>
          <a:bodyPr wrap="none" rtlCol="0">
            <a:spAutoFit/>
          </a:bodyPr>
          <a:lstStyle/>
          <a:p>
            <a:r>
              <a:rPr lang="en-US" altLang="zh-TW" dirty="0" smtClean="0"/>
              <a:t>Before selection</a:t>
            </a:r>
            <a:endParaRPr lang="zh-TW" altLang="en-US" dirty="0"/>
          </a:p>
        </p:txBody>
      </p:sp>
      <p:sp>
        <p:nvSpPr>
          <p:cNvPr id="18" name="文字方塊 17"/>
          <p:cNvSpPr txBox="1"/>
          <p:nvPr/>
        </p:nvSpPr>
        <p:spPr>
          <a:xfrm>
            <a:off x="2896983" y="4484548"/>
            <a:ext cx="1550424" cy="369332"/>
          </a:xfrm>
          <a:prstGeom prst="rect">
            <a:avLst/>
          </a:prstGeom>
          <a:solidFill>
            <a:srgbClr val="92D050"/>
          </a:solidFill>
        </p:spPr>
        <p:txBody>
          <a:bodyPr wrap="none" rtlCol="0">
            <a:spAutoFit/>
          </a:bodyPr>
          <a:lstStyle/>
          <a:p>
            <a:r>
              <a:rPr lang="en-US" altLang="zh-TW" dirty="0" smtClean="0"/>
              <a:t>After selection</a:t>
            </a:r>
            <a:endParaRPr lang="zh-TW" altLang="en-US" dirty="0"/>
          </a:p>
        </p:txBody>
      </p:sp>
      <p:sp>
        <p:nvSpPr>
          <p:cNvPr id="19" name="文字方塊 18"/>
          <p:cNvSpPr txBox="1"/>
          <p:nvPr/>
        </p:nvSpPr>
        <p:spPr>
          <a:xfrm>
            <a:off x="6999355" y="4484548"/>
            <a:ext cx="1550424" cy="369332"/>
          </a:xfrm>
          <a:prstGeom prst="rect">
            <a:avLst/>
          </a:prstGeom>
          <a:solidFill>
            <a:srgbClr val="92D050"/>
          </a:solidFill>
        </p:spPr>
        <p:txBody>
          <a:bodyPr wrap="none" rtlCol="0">
            <a:spAutoFit/>
          </a:bodyPr>
          <a:lstStyle/>
          <a:p>
            <a:r>
              <a:rPr lang="en-US" altLang="zh-TW" dirty="0" smtClean="0"/>
              <a:t>After selection</a:t>
            </a:r>
            <a:endParaRPr lang="zh-TW" altLang="en-US" dirty="0"/>
          </a:p>
        </p:txBody>
      </p:sp>
      <p:sp>
        <p:nvSpPr>
          <p:cNvPr id="20" name="文字方塊 19"/>
          <p:cNvSpPr txBox="1"/>
          <p:nvPr/>
        </p:nvSpPr>
        <p:spPr>
          <a:xfrm>
            <a:off x="10565177" y="4438101"/>
            <a:ext cx="1550424" cy="369332"/>
          </a:xfrm>
          <a:prstGeom prst="rect">
            <a:avLst/>
          </a:prstGeom>
          <a:solidFill>
            <a:srgbClr val="92D050"/>
          </a:solidFill>
        </p:spPr>
        <p:txBody>
          <a:bodyPr wrap="none" rtlCol="0">
            <a:spAutoFit/>
          </a:bodyPr>
          <a:lstStyle/>
          <a:p>
            <a:r>
              <a:rPr lang="en-US" altLang="zh-TW" dirty="0" smtClean="0"/>
              <a:t>After selection</a:t>
            </a:r>
            <a:endParaRPr lang="zh-TW" altLang="en-US" dirty="0"/>
          </a:p>
        </p:txBody>
      </p:sp>
      <p:sp>
        <p:nvSpPr>
          <p:cNvPr id="21" name="投影片編號版面配置區 20"/>
          <p:cNvSpPr>
            <a:spLocks noGrp="1"/>
          </p:cNvSpPr>
          <p:nvPr>
            <p:ph type="sldNum" sz="quarter" idx="12"/>
          </p:nvPr>
        </p:nvSpPr>
        <p:spPr/>
        <p:txBody>
          <a:bodyPr/>
          <a:lstStyle/>
          <a:p>
            <a:fld id="{3DF4B1FC-4239-425F-9CFB-D9D7D48FC1CA}" type="slidenum">
              <a:rPr lang="zh-TW" altLang="en-US" smtClean="0"/>
              <a:t>7</a:t>
            </a:fld>
            <a:endParaRPr lang="zh-TW" altLang="en-US"/>
          </a:p>
        </p:txBody>
      </p:sp>
    </p:spTree>
    <p:extLst>
      <p:ext uri="{BB962C8B-B14F-4D97-AF65-F5344CB8AC3E}">
        <p14:creationId xmlns:p14="http://schemas.microsoft.com/office/powerpoint/2010/main" val="368965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標題 1"/>
              <p:cNvSpPr>
                <a:spLocks noGrp="1"/>
              </p:cNvSpPr>
              <p:nvPr>
                <p:ph type="title"/>
              </p:nvPr>
            </p:nvSpPr>
            <p:spPr>
              <a:xfrm>
                <a:off x="1543261" y="166368"/>
                <a:ext cx="11228439" cy="1280890"/>
              </a:xfrm>
            </p:spPr>
            <p:txBody>
              <a:bodyPr>
                <a:noAutofit/>
              </a:bodyPr>
              <a:lstStyle/>
              <a:p>
                <a:r>
                  <a:rPr lang="en-US" altLang="zh-TW" sz="2800" b="1" dirty="0" smtClean="0">
                    <a:effectLst>
                      <a:outerShdw blurRad="38100" dist="38100" dir="2700000" algn="tl">
                        <a:srgbClr val="000000">
                          <a:alpha val="43137"/>
                        </a:srgbClr>
                      </a:outerShdw>
                    </a:effectLst>
                  </a:rPr>
                  <a:t>Three body kinematics</a:t>
                </a:r>
                <a:br>
                  <a:rPr lang="en-US" altLang="zh-TW" sz="2800" b="1" dirty="0" smtClean="0">
                    <a:effectLst>
                      <a:outerShdw blurRad="38100" dist="38100" dir="2700000" algn="tl">
                        <a:srgbClr val="000000">
                          <a:alpha val="43137"/>
                        </a:srgbClr>
                      </a:outerShdw>
                    </a:effectLst>
                  </a:rPr>
                </a:br>
                <a:r>
                  <a:rPr lang="en-US" altLang="zh-TW" sz="2800" b="1" dirty="0" smtClean="0">
                    <a:effectLst>
                      <a:outerShdw blurRad="38100" dist="38100" dir="2700000" algn="tl">
                        <a:srgbClr val="000000">
                          <a:alpha val="43137"/>
                        </a:srgbClr>
                      </a:outerShdw>
                    </a:effectLst>
                  </a:rPr>
                  <a:t>Comparison </a:t>
                </a:r>
                <a14:m>
                  <m:oMath xmlns:m="http://schemas.openxmlformats.org/officeDocument/2006/math">
                    <m:sSub>
                      <m:sSubPr>
                        <m:ctrlPr>
                          <a:rPr lang="en-US" altLang="zh-TW" sz="2800" b="1" i="1" smtClean="0">
                            <a:effectLst>
                              <a:outerShdw blurRad="38100" dist="38100" dir="2700000" algn="tl">
                                <a:srgbClr val="000000">
                                  <a:alpha val="43137"/>
                                </a:srgbClr>
                              </a:outerShdw>
                            </a:effectLst>
                            <a:latin typeface="Cambria Math" panose="02040503050406030204" pitchFamily="18" charset="0"/>
                          </a:rPr>
                        </m:ctrlPr>
                      </m:sSubPr>
                      <m:e>
                        <m:r>
                          <a:rPr lang="en-US" altLang="zh-TW" sz="2800" b="1" i="1" smtClean="0">
                            <a:effectLst>
                              <a:outerShdw blurRad="38100" dist="38100" dir="2700000" algn="tl">
                                <a:srgbClr val="000000">
                                  <a:alpha val="43137"/>
                                </a:srgbClr>
                              </a:outerShdw>
                            </a:effectLst>
                            <a:latin typeface="Cambria Math" panose="02040503050406030204" pitchFamily="18" charset="0"/>
                          </a:rPr>
                          <m:t>𝑿</m:t>
                        </m:r>
                      </m:e>
                      <m:sub>
                        <m:r>
                          <a:rPr lang="en-US" altLang="zh-TW" sz="2800" b="1" i="1" smtClean="0">
                            <a:effectLst>
                              <a:outerShdw blurRad="38100" dist="38100" dir="2700000" algn="tl">
                                <a:srgbClr val="000000">
                                  <a:alpha val="43137"/>
                                </a:srgbClr>
                              </a:outerShdw>
                            </a:effectLst>
                            <a:latin typeface="Cambria Math" panose="02040503050406030204" pitchFamily="18" charset="0"/>
                          </a:rPr>
                          <m:t>𝒑</m:t>
                        </m:r>
                      </m:sub>
                    </m:sSub>
                  </m:oMath>
                </a14:m>
                <a:r>
                  <a:rPr lang="en-US" altLang="zh-TW" sz="2800" b="1" dirty="0" smtClean="0">
                    <a:effectLst>
                      <a:outerShdw blurRad="38100" dist="38100" dir="2700000" algn="tl">
                        <a:srgbClr val="000000">
                          <a:alpha val="43137"/>
                        </a:srgbClr>
                      </a:outerShdw>
                    </a:effectLst>
                  </a:rPr>
                  <a:t> of </a:t>
                </a:r>
                <a14:m>
                  <m:oMath xmlns:m="http://schemas.openxmlformats.org/officeDocument/2006/math">
                    <m:sSub>
                      <m:sSubPr>
                        <m:ctrlPr>
                          <a:rPr lang="en-US" altLang="zh-TW" sz="2800" b="1" i="1" smtClean="0">
                            <a:effectLst>
                              <a:outerShdw blurRad="38100" dist="38100" dir="2700000" algn="tl">
                                <a:srgbClr val="000000">
                                  <a:alpha val="43137"/>
                                </a:srgbClr>
                              </a:outerShdw>
                            </a:effectLst>
                            <a:latin typeface="Cambria Math" panose="02040503050406030204" pitchFamily="18" charset="0"/>
                          </a:rPr>
                        </m:ctrlPr>
                      </m:sSubPr>
                      <m:e>
                        <m:sSup>
                          <m:sSupPr>
                            <m:ctrlPr>
                              <a:rPr lang="en-US" altLang="zh-TW" sz="2800" b="1" i="1" smtClean="0">
                                <a:effectLst>
                                  <a:outerShdw blurRad="38100" dist="38100" dir="2700000" algn="tl">
                                    <a:srgbClr val="000000">
                                      <a:alpha val="43137"/>
                                    </a:srgbClr>
                                  </a:outerShdw>
                                </a:effectLst>
                                <a:latin typeface="Cambria Math" panose="02040503050406030204" pitchFamily="18" charset="0"/>
                              </a:rPr>
                            </m:ctrlPr>
                          </m:sSupPr>
                          <m:e>
                            <m:r>
                              <a:rPr lang="en-US" altLang="zh-TW" sz="2800" b="1" i="1" smtClean="0">
                                <a:effectLst>
                                  <a:outerShdw blurRad="38100" dist="38100" dir="2700000" algn="tl">
                                    <a:srgbClr val="000000">
                                      <a:alpha val="43137"/>
                                    </a:srgbClr>
                                  </a:outerShdw>
                                </a:effectLst>
                                <a:latin typeface="Cambria Math" panose="02040503050406030204" pitchFamily="18" charset="0"/>
                              </a:rPr>
                              <m:t>𝑫</m:t>
                            </m:r>
                          </m:e>
                          <m:sup>
                            <m:r>
                              <a:rPr lang="en-US" altLang="zh-TW" sz="2800" b="1" i="1" smtClean="0">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sz="2800" b="1" i="1" smtClean="0">
                                <a:effectLst>
                                  <a:outerShdw blurRad="38100" dist="38100" dir="2700000" algn="tl">
                                    <a:srgbClr val="000000">
                                      <a:alpha val="43137"/>
                                    </a:srgbClr>
                                  </a:outerShdw>
                                </a:effectLst>
                                <a:latin typeface="Cambria Math" panose="02040503050406030204" pitchFamily="18" charset="0"/>
                              </a:rPr>
                            </m:ctrlPr>
                          </m:sSupPr>
                          <m:e>
                            <m:r>
                              <a:rPr lang="en-US" altLang="zh-TW" sz="2800" b="1" i="1" smtClean="0">
                                <a:effectLst>
                                  <a:outerShdw blurRad="38100" dist="38100" dir="2700000" algn="tl">
                                    <a:srgbClr val="000000">
                                      <a:alpha val="43137"/>
                                    </a:srgbClr>
                                  </a:outerShdw>
                                </a:effectLst>
                                <a:latin typeface="Cambria Math" panose="02040503050406030204" pitchFamily="18" charset="0"/>
                              </a:rPr>
                              <m:t>𝑫</m:t>
                            </m:r>
                          </m:e>
                          <m:sup>
                            <m:r>
                              <a:rPr lang="en-US" altLang="zh-TW" sz="2800" b="1" i="1" smtClean="0">
                                <a:effectLst>
                                  <a:outerShdw blurRad="38100" dist="38100" dir="2700000" algn="tl">
                                    <a:srgbClr val="000000">
                                      <a:alpha val="43137"/>
                                    </a:srgbClr>
                                  </a:outerShdw>
                                </a:effectLst>
                                <a:latin typeface="Cambria Math" panose="02040503050406030204" pitchFamily="18" charset="0"/>
                              </a:rPr>
                              <m:t>𝟎</m:t>
                            </m:r>
                          </m:sup>
                        </m:sSup>
                        <m:sSup>
                          <m:sSupPr>
                            <m:ctrlPr>
                              <a:rPr lang="en-US" altLang="zh-TW" sz="2800" b="1" i="1" smtClean="0">
                                <a:effectLst>
                                  <a:outerShdw blurRad="38100" dist="38100" dir="2700000" algn="tl">
                                    <a:srgbClr val="000000">
                                      <a:alpha val="43137"/>
                                    </a:srgbClr>
                                  </a:outerShdw>
                                </a:effectLst>
                                <a:latin typeface="Cambria Math" panose="02040503050406030204" pitchFamily="18" charset="0"/>
                              </a:rPr>
                            </m:ctrlPr>
                          </m:sSupPr>
                          <m:e>
                            <m:r>
                              <a:rPr lang="en-US" altLang="zh-TW" sz="2800" b="1" i="1" smtClean="0">
                                <a:effectLst>
                                  <a:outerShdw blurRad="38100" dist="38100" dir="2700000" algn="tl">
                                    <a:srgbClr val="000000">
                                      <a:alpha val="43137"/>
                                    </a:srgbClr>
                                  </a:outerShdw>
                                </a:effectLst>
                                <a:latin typeface="Cambria Math" panose="02040503050406030204" pitchFamily="18" charset="0"/>
                              </a:rPr>
                              <m:t>𝝅</m:t>
                            </m:r>
                          </m:e>
                          <m:sup>
                            <m:r>
                              <a:rPr lang="en-US" altLang="zh-TW" sz="2800" b="1" i="1" smtClean="0">
                                <a:effectLst>
                                  <a:outerShdw blurRad="38100" dist="38100" dir="2700000" algn="tl">
                                    <a:srgbClr val="000000">
                                      <a:alpha val="43137"/>
                                    </a:srgbClr>
                                  </a:outerShdw>
                                </a:effectLst>
                                <a:latin typeface="Cambria Math" panose="02040503050406030204" pitchFamily="18" charset="0"/>
                              </a:rPr>
                              <m:t>+</m:t>
                            </m:r>
                          </m:sup>
                        </m:sSup>
                      </m:e>
                      <m:sub>
                        <m:r>
                          <a:rPr lang="en-US" altLang="zh-TW" sz="2800" b="1" i="1" smtClean="0">
                            <a:effectLst>
                              <a:outerShdw blurRad="38100" dist="38100" dir="2700000" algn="tl">
                                <a:srgbClr val="000000">
                                  <a:alpha val="43137"/>
                                </a:srgbClr>
                              </a:outerShdw>
                            </a:effectLst>
                            <a:latin typeface="Cambria Math" panose="02040503050406030204" pitchFamily="18" charset="0"/>
                          </a:rPr>
                          <m:t>.</m:t>
                        </m:r>
                        <m:r>
                          <a:rPr lang="en-US" altLang="zh-TW" sz="2800" b="1" i="1" smtClean="0">
                            <a:effectLst>
                              <a:outerShdw blurRad="38100" dist="38100" dir="2700000" algn="tl">
                                <a:srgbClr val="000000">
                                  <a:alpha val="43137"/>
                                </a:srgbClr>
                              </a:outerShdw>
                            </a:effectLst>
                            <a:latin typeface="Cambria Math" panose="02040503050406030204" pitchFamily="18" charset="0"/>
                          </a:rPr>
                          <m:t>𝒄𝒄</m:t>
                        </m:r>
                      </m:sub>
                    </m:sSub>
                  </m:oMath>
                </a14:m>
                <a:r>
                  <a:rPr lang="en-US" altLang="zh-TW" sz="2800" b="1" dirty="0" smtClean="0">
                    <a:effectLst>
                      <a:outerShdw blurRad="38100" dist="38100" dir="2700000" algn="tl">
                        <a:srgbClr val="000000">
                          <a:alpha val="43137"/>
                        </a:srgbClr>
                      </a:outerShdw>
                    </a:effectLst>
                  </a:rPr>
                  <a:t> between real data and Monte Carlo</a:t>
                </a:r>
                <a:endParaRPr lang="zh-TW" altLang="en-US" sz="2800" b="1" dirty="0">
                  <a:effectLst>
                    <a:outerShdw blurRad="38100" dist="38100" dir="2700000" algn="tl">
                      <a:srgbClr val="000000">
                        <a:alpha val="43137"/>
                      </a:srgbClr>
                    </a:outerShdw>
                  </a:effectLst>
                </a:endParaRPr>
              </a:p>
            </p:txBody>
          </p:sp>
        </mc:Choice>
        <mc:Fallback>
          <p:sp>
            <p:nvSpPr>
              <p:cNvPr id="2" name="標題 1"/>
              <p:cNvSpPr>
                <a:spLocks noGrp="1" noRot="1" noChangeAspect="1" noMove="1" noResize="1" noEditPoints="1" noAdjustHandles="1" noChangeArrowheads="1" noChangeShapeType="1" noTextEdit="1"/>
              </p:cNvSpPr>
              <p:nvPr>
                <p:ph type="title"/>
              </p:nvPr>
            </p:nvSpPr>
            <p:spPr>
              <a:xfrm>
                <a:off x="1543261" y="166368"/>
                <a:ext cx="11228439" cy="1280890"/>
              </a:xfrm>
              <a:blipFill>
                <a:blip r:embed="rId2"/>
                <a:stretch>
                  <a:fillRect l="-1140" t="-5238"/>
                </a:stretch>
              </a:blipFill>
            </p:spPr>
            <p:txBody>
              <a:bodyPr/>
              <a:lstStyle/>
              <a:p>
                <a:r>
                  <a:rPr lang="zh-TW" altLang="en-US">
                    <a:noFill/>
                  </a:rPr>
                  <a:t> </a:t>
                </a:r>
              </a:p>
            </p:txBody>
          </p:sp>
        </mc:Fallback>
      </mc:AlternateContent>
      <p:pic>
        <p:nvPicPr>
          <p:cNvPr id="3" name="圖片 2" descr="DsD0pi_Xp_Accep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265" y="4090604"/>
            <a:ext cx="3185113" cy="2562815"/>
          </a:xfrm>
          <a:prstGeom prst="rect">
            <a:avLst/>
          </a:prstGeom>
          <a:noFill/>
          <a:ln>
            <a:noFill/>
          </a:ln>
        </p:spPr>
      </p:pic>
      <p:pic>
        <p:nvPicPr>
          <p:cNvPr id="4" name="圖片 3" descr="DsD0pi_Xp_RealData_woD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4265" y="1304018"/>
            <a:ext cx="3200295" cy="2708003"/>
          </a:xfrm>
          <a:prstGeom prst="rect">
            <a:avLst/>
          </a:prstGeom>
          <a:noFill/>
          <a:ln>
            <a:noFill/>
          </a:ln>
        </p:spPr>
      </p:pic>
      <p:pic>
        <p:nvPicPr>
          <p:cNvPr id="5" name="圖片 4" descr="DsD0pi_Xp_Evt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3261" y="4050017"/>
            <a:ext cx="3200978" cy="2640768"/>
          </a:xfrm>
          <a:prstGeom prst="rect">
            <a:avLst/>
          </a:prstGeom>
          <a:noFill/>
          <a:ln>
            <a:noFill/>
          </a:ln>
        </p:spPr>
      </p:pic>
      <mc:AlternateContent xmlns:mc="http://schemas.openxmlformats.org/markup-compatibility/2006" xmlns:a14="http://schemas.microsoft.com/office/drawing/2010/main">
        <mc:Choice Requires="a14">
          <p:sp>
            <p:nvSpPr>
              <p:cNvPr id="6" name="文字方塊 5"/>
              <p:cNvSpPr txBox="1"/>
              <p:nvPr/>
            </p:nvSpPr>
            <p:spPr>
              <a:xfrm>
                <a:off x="8201800" y="3847713"/>
                <a:ext cx="593707" cy="328616"/>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0</m:t>
                          </m:r>
                        </m:sup>
                      </m:sSup>
                    </m:oMath>
                  </m:oMathPara>
                </a14:m>
                <a:endParaRPr lang="zh-TW" altLang="en-US" sz="1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8201800" y="3847713"/>
                <a:ext cx="593707" cy="328616"/>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rot="16200000">
                <a:off x="5522068" y="1645881"/>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7" name="文字方塊 6"/>
              <p:cNvSpPr txBox="1">
                <a:spLocks noRot="1" noChangeAspect="1" noMove="1" noResize="1" noEditPoints="1" noAdjustHandles="1" noChangeArrowheads="1" noChangeShapeType="1" noTextEdit="1"/>
              </p:cNvSpPr>
              <p:nvPr/>
            </p:nvSpPr>
            <p:spPr>
              <a:xfrm rot="16200000">
                <a:off x="5522068" y="1645881"/>
                <a:ext cx="534505" cy="324384"/>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3980254" y="6529384"/>
                <a:ext cx="593707" cy="328616"/>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0</m:t>
                          </m:r>
                        </m:sup>
                      </m:sSup>
                    </m:oMath>
                  </m:oMathPara>
                </a14:m>
                <a:endParaRPr lang="zh-TW" altLang="en-US" sz="1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3980254" y="6529384"/>
                <a:ext cx="593707" cy="328616"/>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rot="16200000">
                <a:off x="1301747" y="4390795"/>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9" name="文字方塊 8"/>
              <p:cNvSpPr txBox="1">
                <a:spLocks noRot="1" noChangeAspect="1" noMove="1" noResize="1" noEditPoints="1" noAdjustHandles="1" noChangeArrowheads="1" noChangeShapeType="1" noTextEdit="1"/>
              </p:cNvSpPr>
              <p:nvPr/>
            </p:nvSpPr>
            <p:spPr>
              <a:xfrm rot="16200000">
                <a:off x="1301747" y="4390795"/>
                <a:ext cx="534505" cy="324384"/>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1971483" y="5875544"/>
                <a:ext cx="875899" cy="369332"/>
              </a:xfrm>
              <a:prstGeom prst="rect">
                <a:avLst/>
              </a:prstGeom>
              <a:solidFill>
                <a:srgbClr val="92D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𝑀𝐶</m:t>
                          </m:r>
                        </m:e>
                        <m:sub>
                          <m:r>
                            <a:rPr lang="en-US" altLang="zh-TW" b="0" i="1" smtClean="0">
                              <a:latin typeface="Cambria Math" panose="02040503050406030204" pitchFamily="18" charset="0"/>
                            </a:rPr>
                            <m:t>𝑖𝑛</m:t>
                          </m:r>
                        </m:sub>
                      </m:sSub>
                    </m:oMath>
                  </m:oMathPara>
                </a14:m>
                <a:endParaRPr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971483" y="5875544"/>
                <a:ext cx="875899" cy="369332"/>
              </a:xfrm>
              <a:prstGeom prst="rect">
                <a:avLst/>
              </a:prstGeom>
              <a:blipFill>
                <a:blip r:embed="rId10"/>
                <a:stretch>
                  <a:fillRect b="-3333"/>
                </a:stretch>
              </a:blipFill>
            </p:spPr>
            <p:txBody>
              <a:bodyPr/>
              <a:lstStyle/>
              <a:p>
                <a:r>
                  <a:rPr lang="zh-TW" altLang="en-US">
                    <a:noFill/>
                  </a:rPr>
                  <a:t> </a:t>
                </a:r>
              </a:p>
            </p:txBody>
          </p:sp>
        </mc:Fallback>
      </mc:AlternateContent>
      <p:pic>
        <p:nvPicPr>
          <p:cNvPr id="11" name="圖片 10" descr="DsD0pi_Xp_RealData"/>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43261" y="1317261"/>
            <a:ext cx="3185795" cy="2708003"/>
          </a:xfrm>
          <a:prstGeom prst="rect">
            <a:avLst/>
          </a:prstGeom>
          <a:noFill/>
          <a:ln>
            <a:noFill/>
          </a:ln>
        </p:spPr>
      </p:pic>
      <p:sp>
        <p:nvSpPr>
          <p:cNvPr id="12" name="橢圓 11"/>
          <p:cNvSpPr/>
          <p:nvPr/>
        </p:nvSpPr>
        <p:spPr>
          <a:xfrm>
            <a:off x="3829897" y="1664607"/>
            <a:ext cx="320040" cy="2295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a:stCxn id="18" idx="0"/>
            <a:endCxn id="12" idx="4"/>
          </p:cNvCxnSpPr>
          <p:nvPr/>
        </p:nvCxnSpPr>
        <p:spPr>
          <a:xfrm flipV="1">
            <a:off x="3135816" y="1894159"/>
            <a:ext cx="854101" cy="10433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13"/>
              <p:cNvSpPr txBox="1"/>
              <p:nvPr/>
            </p:nvSpPr>
            <p:spPr>
              <a:xfrm>
                <a:off x="3984018" y="3860955"/>
                <a:ext cx="593707" cy="328616"/>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0</m:t>
                          </m:r>
                        </m:sup>
                      </m:sSup>
                    </m:oMath>
                  </m:oMathPara>
                </a14:m>
                <a:endParaRPr lang="zh-TW" altLang="en-US" sz="1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3984018" y="3860955"/>
                <a:ext cx="593707" cy="328616"/>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rot="16200000">
                <a:off x="1305511" y="1628644"/>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15" name="文字方塊 14"/>
              <p:cNvSpPr txBox="1">
                <a:spLocks noRot="1" noChangeAspect="1" noMove="1" noResize="1" noEditPoints="1" noAdjustHandles="1" noChangeArrowheads="1" noChangeShapeType="1" noTextEdit="1"/>
              </p:cNvSpPr>
              <p:nvPr/>
            </p:nvSpPr>
            <p:spPr>
              <a:xfrm rot="16200000">
                <a:off x="1305511" y="1628644"/>
                <a:ext cx="534505" cy="324384"/>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8201800" y="6495471"/>
                <a:ext cx="593707" cy="328616"/>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0</m:t>
                          </m:r>
                        </m:sup>
                      </m:sSup>
                    </m:oMath>
                  </m:oMathPara>
                </a14:m>
                <a:endParaRPr lang="zh-TW" altLang="en-US" sz="1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8201800" y="6495471"/>
                <a:ext cx="593707" cy="328616"/>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rot="16200000">
                <a:off x="5506537" y="4340564"/>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17" name="文字方塊 16"/>
              <p:cNvSpPr txBox="1">
                <a:spLocks noRot="1" noChangeAspect="1" noMove="1" noResize="1" noEditPoints="1" noAdjustHandles="1" noChangeArrowheads="1" noChangeShapeType="1" noTextEdit="1"/>
              </p:cNvSpPr>
              <p:nvPr/>
            </p:nvSpPr>
            <p:spPr>
              <a:xfrm rot="16200000">
                <a:off x="5506537" y="4340564"/>
                <a:ext cx="534505" cy="324384"/>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2045363" y="2937556"/>
                <a:ext cx="2180906" cy="352725"/>
              </a:xfrm>
              <a:prstGeom prst="rect">
                <a:avLst/>
              </a:prstGeom>
              <a:no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1600" i="1" smtClean="0">
                              <a:latin typeface="Cambria Math" panose="02040503050406030204" pitchFamily="18" charset="0"/>
                            </a:rPr>
                          </m:ctrlPr>
                        </m:sSupPr>
                        <m:e>
                          <m:r>
                            <a:rPr lang="en-US" altLang="zh-TW" sz="1600" b="0" i="1" smtClean="0">
                              <a:latin typeface="Cambria Math" panose="02040503050406030204" pitchFamily="18" charset="0"/>
                            </a:rPr>
                            <m:t>𝐷</m:t>
                          </m:r>
                        </m:e>
                        <m:sup>
                          <m:r>
                            <a:rPr lang="en-US" altLang="zh-TW" sz="1600" b="0" i="1" smtClean="0">
                              <a:latin typeface="Cambria Math" panose="02040503050406030204" pitchFamily="18" charset="0"/>
                            </a:rPr>
                            <m:t>∗∓</m:t>
                          </m:r>
                        </m:sup>
                      </m:sSup>
                      <m:sSup>
                        <m:sSupPr>
                          <m:ctrlPr>
                            <a:rPr lang="en-US" altLang="zh-TW" sz="1600" i="1" smtClean="0">
                              <a:latin typeface="Cambria Math" panose="02040503050406030204" pitchFamily="18" charset="0"/>
                            </a:rPr>
                          </m:ctrlPr>
                        </m:sSupPr>
                        <m:e>
                          <m:r>
                            <a:rPr lang="en-US" altLang="zh-TW" sz="1600" b="0" i="1" smtClean="0">
                              <a:latin typeface="Cambria Math" panose="02040503050406030204" pitchFamily="18" charset="0"/>
                            </a:rPr>
                            <m:t>𝐷</m:t>
                          </m:r>
                        </m:e>
                        <m:sup>
                          <m:r>
                            <a:rPr lang="en-US" altLang="zh-TW" sz="1600" b="0" i="1" smtClean="0">
                              <a:latin typeface="Cambria Math" panose="02040503050406030204" pitchFamily="18" charset="0"/>
                            </a:rPr>
                            <m:t>∗±</m:t>
                          </m:r>
                        </m:sup>
                      </m:sSup>
                      <m:r>
                        <a:rPr lang="en-US" altLang="zh-TW" sz="1600" b="0" i="1" smtClean="0">
                          <a:latin typeface="Cambria Math" panose="02040503050406030204" pitchFamily="18" charset="0"/>
                        </a:rPr>
                        <m:t>→</m:t>
                      </m:r>
                      <m:sSub>
                        <m:sSubPr>
                          <m:ctrlPr>
                            <a:rPr lang="en-US" altLang="zh-TW" sz="1600" b="0" i="1" smtClean="0">
                              <a:latin typeface="Cambria Math" panose="02040503050406030204" pitchFamily="18" charset="0"/>
                            </a:rPr>
                          </m:ctrlPr>
                        </m:sSubPr>
                        <m:e>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𝐷</m:t>
                              </m:r>
                            </m:e>
                            <m:sup>
                              <m:r>
                                <a:rPr lang="en-US" altLang="zh-TW" sz="1600" i="1">
                                  <a:latin typeface="Cambria Math" panose="02040503050406030204" pitchFamily="18" charset="0"/>
                                </a:rPr>
                                <m:t>∗−</m:t>
                              </m:r>
                            </m:sup>
                          </m:sSup>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𝐷</m:t>
                              </m:r>
                            </m:e>
                            <m:sup>
                              <m:r>
                                <a:rPr lang="en-US" altLang="zh-TW" sz="1600" i="1">
                                  <a:latin typeface="Cambria Math" panose="02040503050406030204" pitchFamily="18" charset="0"/>
                                </a:rPr>
                                <m:t>0</m:t>
                              </m:r>
                            </m:sup>
                          </m:sSup>
                          <m:sSup>
                            <m:sSupPr>
                              <m:ctrlPr>
                                <a:rPr lang="en-US" altLang="zh-TW" sz="1600" i="1">
                                  <a:latin typeface="Cambria Math" panose="02040503050406030204" pitchFamily="18" charset="0"/>
                                </a:rPr>
                              </m:ctrlPr>
                            </m:sSupPr>
                            <m:e>
                              <m:r>
                                <a:rPr lang="en-US" altLang="zh-TW" sz="1600" i="1">
                                  <a:latin typeface="Cambria Math" panose="02040503050406030204" pitchFamily="18" charset="0"/>
                                </a:rPr>
                                <m:t>𝜋</m:t>
                              </m:r>
                            </m:e>
                            <m:sup>
                              <m:r>
                                <a:rPr lang="en-US" altLang="zh-TW" sz="1600" i="1">
                                  <a:latin typeface="Cambria Math" panose="02040503050406030204" pitchFamily="18" charset="0"/>
                                </a:rPr>
                                <m:t>+</m:t>
                              </m:r>
                            </m:sup>
                          </m:sSup>
                        </m:e>
                        <m:sub>
                          <m:r>
                            <a:rPr lang="en-US" altLang="zh-TW" sz="1600" b="0" i="1" smtClean="0">
                              <a:latin typeface="Cambria Math" panose="02040503050406030204" pitchFamily="18" charset="0"/>
                            </a:rPr>
                            <m:t>.</m:t>
                          </m:r>
                          <m:r>
                            <a:rPr lang="en-US" altLang="zh-TW" sz="1600" b="0" i="1" smtClean="0">
                              <a:latin typeface="Cambria Math" panose="02040503050406030204" pitchFamily="18" charset="0"/>
                            </a:rPr>
                            <m:t>𝑐𝑐</m:t>
                          </m:r>
                        </m:sub>
                      </m:sSub>
                    </m:oMath>
                  </m:oMathPara>
                </a14:m>
                <a:endParaRPr lang="zh-TW" altLang="en-US" sz="16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2045363" y="2937556"/>
                <a:ext cx="2180906" cy="352725"/>
              </a:xfrm>
              <a:prstGeom prst="rect">
                <a:avLst/>
              </a:prstGeom>
              <a:blipFill>
                <a:blip r:embed="rId15"/>
                <a:stretch>
                  <a:fillRect/>
                </a:stretch>
              </a:blipFill>
              <a:ln w="38100">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6238411" y="5873113"/>
                <a:ext cx="875899" cy="369332"/>
              </a:xfrm>
              <a:prstGeom prst="rect">
                <a:avLst/>
              </a:prstGeom>
              <a:solidFill>
                <a:srgbClr val="92D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𝑀𝐶</m:t>
                          </m:r>
                        </m:e>
                        <m:sub>
                          <m:r>
                            <a:rPr lang="en-US" altLang="zh-TW" b="0" i="1" smtClean="0">
                              <a:latin typeface="Cambria Math" panose="02040503050406030204" pitchFamily="18" charset="0"/>
                            </a:rPr>
                            <m:t>𝑜𝑢𝑡</m:t>
                          </m:r>
                        </m:sub>
                      </m:sSub>
                    </m:oMath>
                  </m:oMathPara>
                </a14:m>
                <a:endParaRPr lang="zh-TW" altLang="en-US"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6238411" y="5873113"/>
                <a:ext cx="875899" cy="369332"/>
              </a:xfrm>
              <a:prstGeom prst="rect">
                <a:avLst/>
              </a:prstGeom>
              <a:blipFill>
                <a:blip r:embed="rId16"/>
                <a:stretch>
                  <a:fillRect/>
                </a:stretch>
              </a:blipFill>
            </p:spPr>
            <p:txBody>
              <a:bodyPr/>
              <a:lstStyle/>
              <a:p>
                <a:r>
                  <a:rPr lang="zh-TW" altLang="en-US">
                    <a:noFill/>
                  </a:rPr>
                  <a:t> </a:t>
                </a:r>
              </a:p>
            </p:txBody>
          </p:sp>
        </mc:Fallback>
      </mc:AlternateContent>
      <p:cxnSp>
        <p:nvCxnSpPr>
          <p:cNvPr id="20" name="直線接點 19"/>
          <p:cNvCxnSpPr/>
          <p:nvPr/>
        </p:nvCxnSpPr>
        <p:spPr>
          <a:xfrm>
            <a:off x="5627128" y="5462139"/>
            <a:ext cx="3327400" cy="5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矩形 20"/>
              <p:cNvSpPr/>
              <p:nvPr/>
            </p:nvSpPr>
            <p:spPr>
              <a:xfrm>
                <a:off x="9055283" y="5138973"/>
                <a:ext cx="2746192" cy="584775"/>
              </a:xfrm>
              <a:prstGeom prst="rect">
                <a:avLst/>
              </a:prstGeom>
              <a:noFill/>
              <a:ln w="38100">
                <a:solidFill>
                  <a:srgbClr val="FF0000"/>
                </a:solidFill>
              </a:ln>
            </p:spPr>
            <p:txBody>
              <a:bodyPr wrap="square">
                <a:spAutoFit/>
              </a:bodyPr>
              <a:lstStyle/>
              <a:p>
                <a:r>
                  <a:rPr lang="en-US" altLang="zh-TW" sz="1600" b="1" dirty="0" smtClean="0"/>
                  <a:t>At </a:t>
                </a:r>
                <a:r>
                  <a:rPr lang="en-US" altLang="zh-TW" sz="1600" b="1" dirty="0"/>
                  <a:t>least one </a:t>
                </a:r>
                <a14:m>
                  <m:oMath xmlns:m="http://schemas.openxmlformats.org/officeDocument/2006/math">
                    <m:sSup>
                      <m:sSupPr>
                        <m:ctrlPr>
                          <a:rPr lang="en-US" altLang="zh-TW" sz="1600" b="1" i="1">
                            <a:latin typeface="Cambria Math" panose="02040503050406030204" pitchFamily="18" charset="0"/>
                          </a:rPr>
                        </m:ctrlPr>
                      </m:sSupPr>
                      <m:e>
                        <m:r>
                          <a:rPr lang="en-US" altLang="zh-TW" sz="1600" b="1" i="1">
                            <a:latin typeface="Cambria Math" panose="02040503050406030204" pitchFamily="18" charset="0"/>
                          </a:rPr>
                          <m:t>𝑫</m:t>
                        </m:r>
                      </m:e>
                      <m:sup>
                        <m:r>
                          <a:rPr lang="en-US" altLang="zh-TW" sz="1600" b="1" i="1">
                            <a:latin typeface="Cambria Math" panose="02040503050406030204" pitchFamily="18" charset="0"/>
                          </a:rPr>
                          <m:t>∗</m:t>
                        </m:r>
                      </m:sup>
                    </m:sSup>
                  </m:oMath>
                </a14:m>
                <a:r>
                  <a:rPr lang="en-US" altLang="zh-TW" sz="1600" b="1" dirty="0"/>
                  <a:t>’s momentum bigger then </a:t>
                </a:r>
                <a:r>
                  <a:rPr lang="en-US" altLang="zh-TW" sz="1600" b="1" dirty="0" smtClean="0"/>
                  <a:t>2.5</a:t>
                </a:r>
                <a:r>
                  <a:rPr lang="zh-TW" altLang="en-US" sz="1600" b="1" dirty="0" smtClean="0"/>
                  <a:t> </a:t>
                </a:r>
                <a:r>
                  <a:rPr lang="en-US" altLang="zh-TW" sz="1600" b="1" dirty="0"/>
                  <a:t>GeV</a:t>
                </a:r>
                <a:endParaRPr lang="zh-TW" altLang="en-US" sz="1600" dirty="0"/>
              </a:p>
            </p:txBody>
          </p:sp>
        </mc:Choice>
        <mc:Fallback xmlns="">
          <p:sp>
            <p:nvSpPr>
              <p:cNvPr id="21" name="矩形 20"/>
              <p:cNvSpPr>
                <a:spLocks noRot="1" noChangeAspect="1" noMove="1" noResize="1" noEditPoints="1" noAdjustHandles="1" noChangeArrowheads="1" noChangeShapeType="1" noTextEdit="1"/>
              </p:cNvSpPr>
              <p:nvPr/>
            </p:nvSpPr>
            <p:spPr>
              <a:xfrm>
                <a:off x="9055283" y="5138973"/>
                <a:ext cx="2746192" cy="584775"/>
              </a:xfrm>
              <a:prstGeom prst="rect">
                <a:avLst/>
              </a:prstGeom>
              <a:blipFill>
                <a:blip r:embed="rId17"/>
                <a:stretch>
                  <a:fillRect l="-438" b="-8824"/>
                </a:stretch>
              </a:blipFill>
              <a:ln w="38100">
                <a:solidFill>
                  <a:srgbClr val="FF0000"/>
                </a:solidFill>
              </a:ln>
            </p:spPr>
            <p:txBody>
              <a:bodyPr/>
              <a:lstStyle/>
              <a:p>
                <a:r>
                  <a:rPr lang="zh-TW" altLang="en-US">
                    <a:noFill/>
                  </a:rPr>
                  <a:t> </a:t>
                </a:r>
              </a:p>
            </p:txBody>
          </p:sp>
        </mc:Fallback>
      </mc:AlternateContent>
      <p:sp>
        <p:nvSpPr>
          <p:cNvPr id="22" name="文字方塊 21"/>
          <p:cNvSpPr txBox="1"/>
          <p:nvPr/>
        </p:nvSpPr>
        <p:spPr>
          <a:xfrm>
            <a:off x="1938414" y="3396131"/>
            <a:ext cx="942035" cy="307777"/>
          </a:xfrm>
          <a:prstGeom prst="rect">
            <a:avLst/>
          </a:prstGeom>
          <a:solidFill>
            <a:srgbClr val="92D050"/>
          </a:solidFill>
        </p:spPr>
        <p:txBody>
          <a:bodyPr wrap="square" rtlCol="0">
            <a:spAutoFit/>
          </a:bodyPr>
          <a:lstStyle/>
          <a:p>
            <a:pPr algn="ctr"/>
            <a:r>
              <a:rPr lang="en-US" altLang="zh-TW" sz="1400" dirty="0" smtClean="0"/>
              <a:t>Real Data</a:t>
            </a:r>
            <a:endParaRPr lang="zh-TW" altLang="en-US" sz="1400" dirty="0"/>
          </a:p>
        </p:txBody>
      </p:sp>
      <p:sp>
        <p:nvSpPr>
          <p:cNvPr id="23" name="文字方塊 22"/>
          <p:cNvSpPr txBox="1"/>
          <p:nvPr/>
        </p:nvSpPr>
        <p:spPr>
          <a:xfrm>
            <a:off x="6172275" y="3333114"/>
            <a:ext cx="942035" cy="307777"/>
          </a:xfrm>
          <a:prstGeom prst="rect">
            <a:avLst/>
          </a:prstGeom>
          <a:solidFill>
            <a:srgbClr val="92D050"/>
          </a:solidFill>
        </p:spPr>
        <p:txBody>
          <a:bodyPr wrap="square" rtlCol="0">
            <a:spAutoFit/>
          </a:bodyPr>
          <a:lstStyle/>
          <a:p>
            <a:pPr algn="ctr"/>
            <a:r>
              <a:rPr lang="en-US" altLang="zh-TW" sz="1400" dirty="0" smtClean="0"/>
              <a:t>Real Data</a:t>
            </a:r>
            <a:endParaRPr lang="zh-TW" altLang="en-US" sz="1400" dirty="0"/>
          </a:p>
        </p:txBody>
      </p:sp>
      <mc:AlternateContent xmlns:mc="http://schemas.openxmlformats.org/markup-compatibility/2006" xmlns:a14="http://schemas.microsoft.com/office/drawing/2010/main">
        <mc:Choice Requires="a14">
          <p:sp>
            <p:nvSpPr>
              <p:cNvPr id="24" name="文字方塊 23"/>
              <p:cNvSpPr txBox="1"/>
              <p:nvPr/>
            </p:nvSpPr>
            <p:spPr>
              <a:xfrm>
                <a:off x="9540769" y="2085848"/>
                <a:ext cx="2075022" cy="883127"/>
              </a:xfrm>
              <a:prstGeom prst="rect">
                <a:avLst/>
              </a:prstGeom>
              <a:no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𝑋</m:t>
                          </m:r>
                        </m:e>
                        <m:sub>
                          <m:r>
                            <a:rPr lang="en-US" altLang="zh-TW" sz="2400" b="0" i="1" smtClean="0">
                              <a:latin typeface="Cambria Math" panose="02040503050406030204" pitchFamily="18" charset="0"/>
                            </a:rPr>
                            <m:t>𝑝</m:t>
                          </m:r>
                        </m:sub>
                      </m:sSub>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d>
                            <m:dPr>
                              <m:begChr m:val="|"/>
                              <m:endChr m:val="|"/>
                              <m:ctrlPr>
                                <a:rPr lang="en-US" altLang="zh-TW" sz="2400" b="0" i="1" smtClean="0">
                                  <a:latin typeface="Cambria Math" panose="02040503050406030204" pitchFamily="18" charset="0"/>
                                </a:rPr>
                              </m:ctrlPr>
                            </m:d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𝑝</m:t>
                                  </m:r>
                                </m:e>
                              </m:acc>
                            </m:e>
                          </m:d>
                        </m:num>
                        <m:den>
                          <m:d>
                            <m:dPr>
                              <m:begChr m:val="|"/>
                              <m:endChr m:val="|"/>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𝑝</m:t>
                                      </m:r>
                                    </m:e>
                                  </m:acc>
                                </m:e>
                                <m:sub>
                                  <m:r>
                                    <a:rPr lang="en-US" altLang="zh-TW" sz="2400" b="0" i="1" smtClean="0">
                                      <a:latin typeface="Cambria Math" panose="02040503050406030204" pitchFamily="18" charset="0"/>
                                    </a:rPr>
                                    <m:t>𝑀𝑎𝑥</m:t>
                                  </m:r>
                                </m:sub>
                              </m:sSub>
                            </m:e>
                          </m:d>
                        </m:den>
                      </m:f>
                    </m:oMath>
                  </m:oMathPara>
                </a14:m>
                <a:endParaRPr lang="zh-TW" altLang="en-US" sz="24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9540769" y="2085848"/>
                <a:ext cx="2075022" cy="883127"/>
              </a:xfrm>
              <a:prstGeom prst="rect">
                <a:avLst/>
              </a:prstGeom>
              <a:blipFill>
                <a:blip r:embed="rId18"/>
                <a:stretch>
                  <a:fillRect/>
                </a:stretch>
              </a:blipFill>
              <a:ln w="38100">
                <a:solidFill>
                  <a:srgbClr val="FF0000"/>
                </a:solidFill>
              </a:ln>
            </p:spPr>
            <p:txBody>
              <a:bodyPr/>
              <a:lstStyle/>
              <a:p>
                <a:r>
                  <a:rPr lang="zh-TW" altLang="en-US">
                    <a:noFill/>
                  </a:rPr>
                  <a:t> </a:t>
                </a:r>
              </a:p>
            </p:txBody>
          </p:sp>
        </mc:Fallback>
      </mc:AlternateContent>
      <p:sp>
        <p:nvSpPr>
          <p:cNvPr id="25" name="投影片編號版面配置區 24"/>
          <p:cNvSpPr>
            <a:spLocks noGrp="1"/>
          </p:cNvSpPr>
          <p:nvPr>
            <p:ph type="sldNum" sz="quarter" idx="12"/>
          </p:nvPr>
        </p:nvSpPr>
        <p:spPr/>
        <p:txBody>
          <a:bodyPr/>
          <a:lstStyle/>
          <a:p>
            <a:fld id="{3DF4B1FC-4239-425F-9CFB-D9D7D48FC1CA}" type="slidenum">
              <a:rPr lang="zh-TW" altLang="en-US" smtClean="0"/>
              <a:t>8</a:t>
            </a:fld>
            <a:endParaRPr lang="zh-TW" altLang="en-US"/>
          </a:p>
        </p:txBody>
      </p:sp>
    </p:spTree>
    <p:extLst>
      <p:ext uri="{BB962C8B-B14F-4D97-AF65-F5344CB8AC3E}">
        <p14:creationId xmlns:p14="http://schemas.microsoft.com/office/powerpoint/2010/main" val="3320563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標題 1"/>
              <p:cNvSpPr>
                <a:spLocks noGrp="1"/>
              </p:cNvSpPr>
              <p:nvPr>
                <p:ph type="title"/>
              </p:nvPr>
            </p:nvSpPr>
            <p:spPr>
              <a:xfrm>
                <a:off x="1114425" y="1094823"/>
                <a:ext cx="11077575" cy="1280890"/>
              </a:xfrm>
            </p:spPr>
            <p:txBody>
              <a:bodyPr>
                <a:normAutofit fontScale="90000"/>
              </a:bodyPr>
              <a:lstStyle/>
              <a:p>
                <a:r>
                  <a:rPr lang="en-US" altLang="zh-TW" b="1" dirty="0" smtClean="0">
                    <a:effectLst>
                      <a:outerShdw blurRad="38100" dist="38100" dir="2700000" algn="tl">
                        <a:srgbClr val="000000">
                          <a:alpha val="43137"/>
                        </a:srgbClr>
                      </a:outerShdw>
                    </a:effectLst>
                  </a:rPr>
                  <a:t>Three body kinematics</a:t>
                </a:r>
                <a:br>
                  <a:rPr lang="en-US" altLang="zh-TW" b="1" dirty="0" smtClean="0">
                    <a:effectLst>
                      <a:outerShdw blurRad="38100" dist="38100" dir="2700000" algn="tl">
                        <a:srgbClr val="000000">
                          <a:alpha val="43137"/>
                        </a:srgbClr>
                      </a:outerShdw>
                    </a:effectLst>
                  </a:rPr>
                </a:br>
                <a:r>
                  <a:rPr lang="en-US" altLang="zh-TW" b="1" dirty="0" smtClean="0">
                    <a:effectLst>
                      <a:outerShdw blurRad="38100" dist="38100" dir="2700000" algn="tl">
                        <a:srgbClr val="000000">
                          <a:alpha val="43137"/>
                        </a:srgbClr>
                      </a:outerShdw>
                    </a:effectLst>
                  </a:rPr>
                  <a:t>Comparison </a:t>
                </a:r>
                <a14:m>
                  <m:oMath xmlns:m="http://schemas.openxmlformats.org/officeDocument/2006/math">
                    <m:sSub>
                      <m:sSubPr>
                        <m:ctrlPr>
                          <a:rPr lang="en-US" altLang="zh-TW" b="1" i="1" smtClean="0">
                            <a:effectLst>
                              <a:outerShdw blurRad="38100" dist="38100" dir="2700000" algn="tl">
                                <a:srgbClr val="000000">
                                  <a:alpha val="43137"/>
                                </a:srgbClr>
                              </a:outerShdw>
                            </a:effectLst>
                            <a:latin typeface="Cambria Math" panose="02040503050406030204" pitchFamily="18" charset="0"/>
                          </a:rPr>
                        </m:ctrlPr>
                      </m:sSubPr>
                      <m:e>
                        <m:r>
                          <a:rPr lang="en-US" altLang="zh-TW" b="1" i="1" smtClean="0">
                            <a:effectLst>
                              <a:outerShdw blurRad="38100" dist="38100" dir="2700000" algn="tl">
                                <a:srgbClr val="000000">
                                  <a:alpha val="43137"/>
                                </a:srgbClr>
                              </a:outerShdw>
                            </a:effectLst>
                            <a:latin typeface="Cambria Math" panose="02040503050406030204" pitchFamily="18" charset="0"/>
                          </a:rPr>
                          <m:t>𝑿</m:t>
                        </m:r>
                      </m:e>
                      <m:sub>
                        <m:r>
                          <a:rPr lang="en-US" altLang="zh-TW" b="1" i="1" smtClean="0">
                            <a:effectLst>
                              <a:outerShdw blurRad="38100" dist="38100" dir="2700000" algn="tl">
                                <a:srgbClr val="000000">
                                  <a:alpha val="43137"/>
                                </a:srgbClr>
                              </a:outerShdw>
                            </a:effectLst>
                            <a:latin typeface="Cambria Math" panose="02040503050406030204" pitchFamily="18" charset="0"/>
                          </a:rPr>
                          <m:t>𝒑</m:t>
                        </m:r>
                      </m:sub>
                    </m:sSub>
                  </m:oMath>
                </a14:m>
                <a:r>
                  <a:rPr lang="en-US" altLang="zh-TW" b="1" dirty="0" smtClean="0">
                    <a:effectLst>
                      <a:outerShdw blurRad="38100" dist="38100" dir="2700000" algn="tl">
                        <a:srgbClr val="000000">
                          <a:alpha val="43137"/>
                        </a:srgbClr>
                      </a:outerShdw>
                    </a:effectLst>
                  </a:rPr>
                  <a:t> of</a:t>
                </a:r>
                <a:r>
                  <a:rPr lang="zh-TW" altLang="en-US" b="1" dirty="0" smtClean="0">
                    <a:effectLst>
                      <a:outerShdw blurRad="38100" dist="38100" dir="2700000" algn="tl">
                        <a:srgbClr val="000000">
                          <a:alpha val="43137"/>
                        </a:srgbClr>
                      </a:outerShdw>
                    </a:effectLst>
                  </a:rPr>
                  <a:t> </a:t>
                </a:r>
                <a14:m>
                  <m:oMath xmlns:m="http://schemas.openxmlformats.org/officeDocument/2006/math">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𝑫</m:t>
                        </m:r>
                      </m:e>
                      <m:sup>
                        <m:r>
                          <a:rPr lang="en-US" altLang="zh-TW" b="1" i="1">
                            <a:effectLst>
                              <a:outerShdw blurRad="38100" dist="38100" dir="2700000" algn="tl">
                                <a:srgbClr val="000000">
                                  <a:alpha val="43137"/>
                                </a:srgbClr>
                              </a:outerShdw>
                            </a:effectLst>
                            <a:latin typeface="Cambria Math" panose="02040503050406030204" pitchFamily="18" charset="0"/>
                          </a:rPr>
                          <m:t>∗−</m:t>
                        </m:r>
                      </m:sup>
                    </m:sSup>
                    <m:sSup>
                      <m:sSupPr>
                        <m:ctrlPr>
                          <a:rPr lang="en-US" altLang="zh-TW" b="1" i="1">
                            <a:effectLst>
                              <a:outerShdw blurRad="38100" dist="38100" dir="2700000" algn="tl">
                                <a:srgbClr val="000000">
                                  <a:alpha val="43137"/>
                                </a:srgbClr>
                              </a:outerShdw>
                            </a:effectLst>
                            <a:latin typeface="Cambria Math" panose="02040503050406030204" pitchFamily="18" charset="0"/>
                          </a:rPr>
                        </m:ctrlPr>
                      </m:sSupPr>
                      <m:e>
                        <m:r>
                          <a:rPr lang="en-US" altLang="zh-TW" b="1" i="1">
                            <a:effectLst>
                              <a:outerShdw blurRad="38100" dist="38100" dir="2700000" algn="tl">
                                <a:srgbClr val="000000">
                                  <a:alpha val="43137"/>
                                </a:srgbClr>
                              </a:outerShdw>
                            </a:effectLst>
                            <a:latin typeface="Cambria Math" panose="02040503050406030204" pitchFamily="18" charset="0"/>
                          </a:rPr>
                          <m:t>𝝅</m:t>
                        </m:r>
                      </m:e>
                      <m:sup>
                        <m:r>
                          <a:rPr lang="en-US" altLang="zh-TW" b="1" i="1">
                            <a:effectLst>
                              <a:outerShdw blurRad="38100" dist="38100" dir="2700000" algn="tl">
                                <a:srgbClr val="000000">
                                  <a:alpha val="43137"/>
                                </a:srgbClr>
                              </a:outerShdw>
                            </a:effectLst>
                            <a:latin typeface="Cambria Math" panose="02040503050406030204" pitchFamily="18" charset="0"/>
                          </a:rPr>
                          <m:t>𝟎</m:t>
                        </m:r>
                      </m:sup>
                    </m:sSup>
                  </m:oMath>
                </a14:m>
                <a:r>
                  <a:rPr lang="zh-TW" altLang="en-US" b="1" dirty="0" smtClean="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between real data and Monte Carlo</a:t>
                </a:r>
                <a:endParaRPr lang="zh-TW" altLang="en-US" b="1" dirty="0">
                  <a:effectLst>
                    <a:outerShdw blurRad="38100" dist="38100" dir="2700000" algn="tl">
                      <a:srgbClr val="000000">
                        <a:alpha val="43137"/>
                      </a:srgbClr>
                    </a:outerShdw>
                  </a:effectLst>
                </a:endParaRPr>
              </a:p>
            </p:txBody>
          </p:sp>
        </mc:Choice>
        <mc:Fallback>
          <p:sp>
            <p:nvSpPr>
              <p:cNvPr id="3" name="標題 1"/>
              <p:cNvSpPr>
                <a:spLocks noGrp="1" noRot="1" noChangeAspect="1" noMove="1" noResize="1" noEditPoints="1" noAdjustHandles="1" noChangeArrowheads="1" noChangeShapeType="1" noTextEdit="1"/>
              </p:cNvSpPr>
              <p:nvPr>
                <p:ph type="title"/>
              </p:nvPr>
            </p:nvSpPr>
            <p:spPr>
              <a:xfrm>
                <a:off x="1114425" y="1094823"/>
                <a:ext cx="11077575" cy="1280890"/>
              </a:xfrm>
              <a:blipFill>
                <a:blip r:embed="rId2"/>
                <a:stretch>
                  <a:fillRect l="-1486" t="-7143" b="-43333"/>
                </a:stretch>
              </a:blipFill>
            </p:spPr>
            <p:txBody>
              <a:bodyPr/>
              <a:lstStyle/>
              <a:p>
                <a:r>
                  <a:rPr lang="zh-TW" altLang="en-US">
                    <a:noFill/>
                  </a:rPr>
                  <a:t> </a:t>
                </a:r>
              </a:p>
            </p:txBody>
          </p:sp>
        </mc:Fallback>
      </mc:AlternateContent>
      <p:pic>
        <p:nvPicPr>
          <p:cNvPr id="4" name="圖片 3" descr="DsDspi0_Xp_RealDat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6442" y="2419859"/>
            <a:ext cx="2863056" cy="2406110"/>
          </a:xfrm>
          <a:prstGeom prst="rect">
            <a:avLst/>
          </a:prstGeom>
          <a:noFill/>
          <a:ln>
            <a:noFill/>
          </a:ln>
        </p:spPr>
      </p:pic>
      <p:pic>
        <p:nvPicPr>
          <p:cNvPr id="5" name="圖片 4" descr="DsDspi0_Xp_Accep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585" y="2458204"/>
            <a:ext cx="2863056" cy="2415704"/>
          </a:xfrm>
          <a:prstGeom prst="rect">
            <a:avLst/>
          </a:prstGeom>
          <a:noFill/>
          <a:ln>
            <a:noFill/>
          </a:ln>
        </p:spPr>
      </p:pic>
      <p:pic>
        <p:nvPicPr>
          <p:cNvPr id="6" name="圖片 5" descr="DsDspi0_Xp_event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6728" y="2419860"/>
            <a:ext cx="2938777" cy="2533428"/>
          </a:xfrm>
          <a:prstGeom prst="rect">
            <a:avLst/>
          </a:prstGeom>
          <a:noFill/>
          <a:ln>
            <a:noFill/>
          </a:ln>
        </p:spPr>
      </p:pic>
      <mc:AlternateContent xmlns:mc="http://schemas.openxmlformats.org/markup-compatibility/2006" xmlns:a14="http://schemas.microsoft.com/office/drawing/2010/main">
        <mc:Choice Requires="a14">
          <p:sp>
            <p:nvSpPr>
              <p:cNvPr id="7" name="文字方塊 6"/>
              <p:cNvSpPr txBox="1"/>
              <p:nvPr/>
            </p:nvSpPr>
            <p:spPr>
              <a:xfrm>
                <a:off x="7152624" y="4711716"/>
                <a:ext cx="593707"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7152624" y="4711716"/>
                <a:ext cx="593707" cy="324384"/>
              </a:xfrm>
              <a:prstGeom prst="rect">
                <a:avLst/>
              </a:prstGeom>
              <a:blipFill>
                <a:blip r:embed="rId6"/>
                <a:stretch>
                  <a:fillRect r="-30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rot="16200000">
                <a:off x="4789332" y="2665440"/>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8" name="文字方塊 7"/>
              <p:cNvSpPr txBox="1">
                <a:spLocks noRot="1" noChangeAspect="1" noMove="1" noResize="1" noEditPoints="1" noAdjustHandles="1" noChangeArrowheads="1" noChangeShapeType="1" noTextEdit="1"/>
              </p:cNvSpPr>
              <p:nvPr/>
            </p:nvSpPr>
            <p:spPr>
              <a:xfrm rot="16200000">
                <a:off x="4789332" y="2665440"/>
                <a:ext cx="534505" cy="324384"/>
              </a:xfrm>
              <a:prstGeom prst="rect">
                <a:avLst/>
              </a:prstGeom>
              <a:blipFill>
                <a:blip r:embed="rId7"/>
                <a:stretch>
                  <a:fillRect t="-113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0354780" y="4791096"/>
                <a:ext cx="593707"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0354780" y="4791096"/>
                <a:ext cx="593707" cy="324384"/>
              </a:xfrm>
              <a:prstGeom prst="rect">
                <a:avLst/>
              </a:prstGeom>
              <a:blipFill>
                <a:blip r:embed="rId8"/>
                <a:stretch>
                  <a:fillRect r="-30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rot="16200000">
                <a:off x="7899476" y="2703064"/>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10" name="文字方塊 9"/>
              <p:cNvSpPr txBox="1">
                <a:spLocks noRot="1" noChangeAspect="1" noMove="1" noResize="1" noEditPoints="1" noAdjustHandles="1" noChangeArrowheads="1" noChangeShapeType="1" noTextEdit="1"/>
              </p:cNvSpPr>
              <p:nvPr/>
            </p:nvSpPr>
            <p:spPr>
              <a:xfrm rot="16200000">
                <a:off x="7899476" y="2703064"/>
                <a:ext cx="534505" cy="324384"/>
              </a:xfrm>
              <a:prstGeom prst="rect">
                <a:avLst/>
              </a:prstGeom>
              <a:blipFill>
                <a:blip r:embed="rId9"/>
                <a:stretch>
                  <a:fillRect t="-113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4123778" y="4665132"/>
                <a:ext cx="593707"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4123778" y="4665132"/>
                <a:ext cx="593707" cy="324384"/>
              </a:xfrm>
              <a:prstGeom prst="rect">
                <a:avLst/>
              </a:prstGeom>
              <a:blipFill>
                <a:blip r:embed="rId10"/>
                <a:stretch>
                  <a:fillRect r="-30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rot="16200000">
                <a:off x="1679190" y="2609631"/>
                <a:ext cx="534505" cy="3243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400" i="1" smtClean="0">
                              <a:latin typeface="Cambria Math" panose="02040503050406030204" pitchFamily="18" charset="0"/>
                            </a:rPr>
                          </m:ctrlPr>
                        </m:sSubPr>
                        <m:e>
                          <m:r>
                            <a:rPr lang="en-US" altLang="zh-TW" sz="1400" b="0" i="1" smtClean="0">
                              <a:latin typeface="Cambria Math" panose="02040503050406030204" pitchFamily="18" charset="0"/>
                            </a:rPr>
                            <m:t>𝑋</m:t>
                          </m:r>
                        </m:e>
                        <m:sub>
                          <m:r>
                            <a:rPr lang="en-US" altLang="zh-TW" sz="1400" b="0" i="1" smtClean="0">
                              <a:latin typeface="Cambria Math" panose="02040503050406030204" pitchFamily="18" charset="0"/>
                            </a:rPr>
                            <m:t>𝑝</m:t>
                          </m:r>
                        </m:sub>
                      </m:sSub>
                      <m:sSup>
                        <m:sSupPr>
                          <m:ctrlPr>
                            <a:rPr lang="en-US" altLang="zh-TW" sz="1400" i="1" smtClean="0">
                              <a:latin typeface="Cambria Math" panose="02040503050406030204" pitchFamily="18" charset="0"/>
                            </a:rPr>
                          </m:ctrlPr>
                        </m:sSupPr>
                        <m:e>
                          <m:r>
                            <a:rPr lang="en-US" altLang="zh-TW" sz="1400" b="0" i="1" smtClean="0">
                              <a:latin typeface="Cambria Math" panose="02040503050406030204" pitchFamily="18" charset="0"/>
                            </a:rPr>
                            <m:t>𝐷</m:t>
                          </m:r>
                        </m:e>
                        <m:sup>
                          <m:r>
                            <a:rPr lang="en-US" altLang="zh-TW" sz="1400" b="0" i="1" smtClean="0">
                              <a:latin typeface="Cambria Math" panose="02040503050406030204" pitchFamily="18" charset="0"/>
                            </a:rPr>
                            <m:t>∗−</m:t>
                          </m:r>
                        </m:sup>
                      </m:sSup>
                    </m:oMath>
                  </m:oMathPara>
                </a14:m>
                <a:endParaRPr lang="zh-TW" altLang="en-US" sz="1400" dirty="0"/>
              </a:p>
            </p:txBody>
          </p:sp>
        </mc:Choice>
        <mc:Fallback xmlns="">
          <p:sp>
            <p:nvSpPr>
              <p:cNvPr id="12" name="文字方塊 11"/>
              <p:cNvSpPr txBox="1">
                <a:spLocks noRot="1" noChangeAspect="1" noMove="1" noResize="1" noEditPoints="1" noAdjustHandles="1" noChangeArrowheads="1" noChangeShapeType="1" noTextEdit="1"/>
              </p:cNvSpPr>
              <p:nvPr/>
            </p:nvSpPr>
            <p:spPr>
              <a:xfrm rot="16200000">
                <a:off x="1679190" y="2609631"/>
                <a:ext cx="534505" cy="324384"/>
              </a:xfrm>
              <a:prstGeom prst="rect">
                <a:avLst/>
              </a:prstGeom>
              <a:blipFill>
                <a:blip r:embed="rId7"/>
                <a:stretch>
                  <a:fillRect t="-113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6050163" y="4791096"/>
                <a:ext cx="875899" cy="369332"/>
              </a:xfrm>
              <a:prstGeom prst="rect">
                <a:avLst/>
              </a:prstGeom>
              <a:solidFill>
                <a:srgbClr val="92D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𝑀𝐶</m:t>
                          </m:r>
                        </m:e>
                        <m:sub>
                          <m:r>
                            <a:rPr lang="en-US" altLang="zh-TW" b="0" i="1" smtClean="0">
                              <a:latin typeface="Cambria Math" panose="02040503050406030204" pitchFamily="18" charset="0"/>
                            </a:rPr>
                            <m:t>𝑜𝑢𝑡</m:t>
                          </m:r>
                        </m:sub>
                      </m:sSub>
                    </m:oMath>
                  </m:oMathPara>
                </a14:m>
                <a:endParaRPr lang="zh-TW" altLang="en-US"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6050163" y="4791096"/>
                <a:ext cx="875899" cy="369332"/>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9355337" y="4825969"/>
                <a:ext cx="875899" cy="369332"/>
              </a:xfrm>
              <a:prstGeom prst="rect">
                <a:avLst/>
              </a:prstGeom>
              <a:solidFill>
                <a:srgbClr val="92D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𝑀𝐶</m:t>
                          </m:r>
                        </m:e>
                        <m:sub>
                          <m:r>
                            <a:rPr lang="en-US" altLang="zh-TW" b="0" i="1" smtClean="0">
                              <a:latin typeface="Cambria Math" panose="02040503050406030204" pitchFamily="18" charset="0"/>
                            </a:rPr>
                            <m:t>𝑖𝑛</m:t>
                          </m:r>
                        </m:sub>
                      </m:sSub>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9355337" y="4825969"/>
                <a:ext cx="875899" cy="369332"/>
              </a:xfrm>
              <a:prstGeom prst="rect">
                <a:avLst/>
              </a:prstGeom>
              <a:blipFill>
                <a:blip r:embed="rId12"/>
                <a:stretch>
                  <a:fillRect b="-3333"/>
                </a:stretch>
              </a:blipFill>
            </p:spPr>
            <p:txBody>
              <a:bodyPr/>
              <a:lstStyle/>
              <a:p>
                <a:r>
                  <a:rPr lang="zh-TW" altLang="en-US">
                    <a:noFill/>
                  </a:rPr>
                  <a:t> </a:t>
                </a:r>
              </a:p>
            </p:txBody>
          </p:sp>
        </mc:Fallback>
      </mc:AlternateContent>
      <p:sp>
        <p:nvSpPr>
          <p:cNvPr id="15" name="文字方塊 14"/>
          <p:cNvSpPr txBox="1"/>
          <p:nvPr/>
        </p:nvSpPr>
        <p:spPr>
          <a:xfrm>
            <a:off x="2868305" y="4784011"/>
            <a:ext cx="1131930" cy="338554"/>
          </a:xfrm>
          <a:prstGeom prst="rect">
            <a:avLst/>
          </a:prstGeom>
          <a:solidFill>
            <a:srgbClr val="92D050"/>
          </a:solidFill>
        </p:spPr>
        <p:txBody>
          <a:bodyPr wrap="square" rtlCol="0">
            <a:spAutoFit/>
          </a:bodyPr>
          <a:lstStyle/>
          <a:p>
            <a:pPr algn="ctr"/>
            <a:r>
              <a:rPr lang="en-US" altLang="zh-TW" sz="1600" dirty="0" smtClean="0"/>
              <a:t>Real Data</a:t>
            </a:r>
            <a:endParaRPr lang="zh-TW" altLang="en-US" sz="1600" dirty="0"/>
          </a:p>
        </p:txBody>
      </p:sp>
      <mc:AlternateContent xmlns:mc="http://schemas.openxmlformats.org/markup-compatibility/2006" xmlns:a14="http://schemas.microsoft.com/office/drawing/2010/main">
        <mc:Choice Requires="a14">
          <p:sp>
            <p:nvSpPr>
              <p:cNvPr id="16" name="文字方塊 15"/>
              <p:cNvSpPr txBox="1"/>
              <p:nvPr/>
            </p:nvSpPr>
            <p:spPr>
              <a:xfrm>
                <a:off x="2314575" y="5195301"/>
                <a:ext cx="8286749" cy="1662699"/>
              </a:xfrm>
              <a:prstGeom prst="rect">
                <a:avLst/>
              </a:prstGeom>
              <a:noFill/>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𝑋</m:t>
                        </m:r>
                      </m:e>
                      <m:sub>
                        <m:r>
                          <a:rPr lang="en-US" altLang="zh-TW" sz="2400" b="0" i="1" smtClean="0">
                            <a:latin typeface="Cambria Math" panose="02040503050406030204" pitchFamily="18" charset="0"/>
                          </a:rPr>
                          <m:t>𝑝</m:t>
                        </m:r>
                      </m:sub>
                    </m:sSub>
                  </m:oMath>
                </a14:m>
                <a:r>
                  <a:rPr lang="zh-TW" altLang="en-US" sz="2400" dirty="0" smtClean="0"/>
                  <a:t> </a:t>
                </a:r>
                <a:r>
                  <a:rPr lang="en-US" altLang="zh-TW" sz="2400" dirty="0" smtClean="0"/>
                  <a:t>distribution of real data and Monte Carlo are different</a:t>
                </a:r>
              </a:p>
              <a:p>
                <a:r>
                  <a:rPr lang="en-US" altLang="zh-TW" sz="2400" dirty="0" smtClean="0"/>
                  <a:t>Monte Carlo</a:t>
                </a:r>
                <a:r>
                  <a:rPr lang="zh-TW" altLang="en-US" sz="2400" dirty="0" smtClean="0"/>
                  <a:t>：</a:t>
                </a:r>
                <a14:m>
                  <m:oMath xmlns:m="http://schemas.openxmlformats.org/officeDocument/2006/math">
                    <m:d>
                      <m:dPr>
                        <m:ctrlPr>
                          <a:rPr lang="en-US" altLang="zh-TW" sz="2400" i="1" smtClean="0">
                            <a:latin typeface="Cambria Math" panose="02040503050406030204" pitchFamily="18" charset="0"/>
                          </a:rPr>
                        </m:ctrlPr>
                      </m:dPr>
                      <m:e>
                        <m:r>
                          <a:rPr lang="en-US" altLang="zh-TW" sz="2400" i="1">
                            <a:latin typeface="Cambria Math" panose="02040503050406030204" pitchFamily="18" charset="0"/>
                          </a:rPr>
                          <m:t>1</m:t>
                        </m:r>
                        <m:r>
                          <a:rPr lang="zh-TW" altLang="en-US" sz="2400" i="1" smtClean="0">
                            <a:latin typeface="Cambria Math" panose="02040503050406030204" pitchFamily="18" charset="0"/>
                          </a:rPr>
                          <m:t>，</m:t>
                        </m:r>
                        <m:r>
                          <a:rPr lang="en-US" altLang="zh-TW" sz="2400" i="1">
                            <a:latin typeface="Cambria Math" panose="02040503050406030204" pitchFamily="18" charset="0"/>
                          </a:rPr>
                          <m:t>1</m:t>
                        </m:r>
                      </m:e>
                    </m:d>
                  </m:oMath>
                </a14:m>
                <a:r>
                  <a:rPr lang="en-US" altLang="zh-TW" sz="2400" dirty="0" smtClean="0"/>
                  <a:t> density </a:t>
                </a:r>
                <a:r>
                  <a:rPr lang="en-US" altLang="zh-TW" sz="2400" smtClean="0"/>
                  <a:t>is highest</a:t>
                </a:r>
                <a:endParaRPr lang="en-US" altLang="zh-TW" sz="2400" dirty="0" smtClean="0"/>
              </a:p>
              <a:p>
                <a14:m>
                  <m:oMath xmlns:m="http://schemas.openxmlformats.org/officeDocument/2006/math">
                    <m:sSub>
                      <m:sSubPr>
                        <m:ctrlPr>
                          <a:rPr lang="en-US" altLang="zh-TW" sz="2400" i="1" smtClean="0">
                            <a:latin typeface="Cambria Math" panose="02040503050406030204" pitchFamily="18" charset="0"/>
                          </a:rPr>
                        </m:ctrlPr>
                      </m:sSubPr>
                      <m:e>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𝐷</m:t>
                            </m:r>
                          </m:e>
                          <m:sup>
                            <m:r>
                              <a:rPr lang="en-US" altLang="zh-TW" sz="2400" b="0" i="1" smtClean="0">
                                <a:latin typeface="Cambria Math" panose="02040503050406030204" pitchFamily="18" charset="0"/>
                              </a:rPr>
                              <m:t>∗−</m:t>
                            </m:r>
                          </m:sup>
                        </m:sSup>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𝐷</m:t>
                            </m:r>
                          </m:e>
                          <m:sup>
                            <m:r>
                              <a:rPr lang="en-US" altLang="zh-TW" sz="2400" b="0" i="1" smtClean="0">
                                <a:latin typeface="Cambria Math" panose="02040503050406030204" pitchFamily="18" charset="0"/>
                              </a:rPr>
                              <m:t>0</m:t>
                            </m:r>
                          </m:sup>
                        </m:sSup>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𝜋</m:t>
                            </m:r>
                          </m:e>
                          <m:sup>
                            <m:r>
                              <a:rPr lang="en-US" altLang="zh-TW" sz="2400" b="0" i="1" smtClean="0">
                                <a:latin typeface="Cambria Math" panose="02040503050406030204" pitchFamily="18" charset="0"/>
                              </a:rPr>
                              <m:t>+</m:t>
                            </m:r>
                          </m:sup>
                        </m:sSup>
                      </m:e>
                      <m: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𝑐𝑐</m:t>
                        </m:r>
                      </m:sub>
                    </m:sSub>
                  </m:oMath>
                </a14:m>
                <a:r>
                  <a:rPr lang="zh-TW" altLang="en-US" sz="2400" dirty="0" smtClean="0"/>
                  <a:t> ：</a:t>
                </a:r>
                <a:r>
                  <a:rPr lang="en-US" altLang="zh-TW" sz="2400" dirty="0" smtClean="0"/>
                  <a:t>Distributed on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𝑋</m:t>
                        </m:r>
                      </m:e>
                      <m:sub>
                        <m:r>
                          <a:rPr lang="en-US" altLang="zh-TW" sz="2400" b="0" i="1" smtClean="0">
                            <a:latin typeface="Cambria Math" panose="02040503050406030204" pitchFamily="18" charset="0"/>
                          </a:rPr>
                          <m:t>𝑝</m:t>
                        </m:r>
                      </m:sub>
                    </m:sSub>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𝐷</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=1</m:t>
                    </m:r>
                  </m:oMath>
                </a14:m>
                <a:r>
                  <a:rPr lang="en-US" altLang="zh-TW" sz="2400" dirty="0" smtClean="0"/>
                  <a:t> or </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𝑋</m:t>
                        </m:r>
                      </m:e>
                      <m:sub>
                        <m:r>
                          <a:rPr lang="en-US" altLang="zh-TW" sz="2400" b="0" i="1" dirty="0" smtClean="0">
                            <a:latin typeface="Cambria Math" panose="02040503050406030204" pitchFamily="18" charset="0"/>
                          </a:rPr>
                          <m:t>𝑝</m:t>
                        </m:r>
                      </m:sub>
                    </m:sSub>
                    <m:sSup>
                      <m:sSupPr>
                        <m:ctrlPr>
                          <a:rPr lang="en-US" altLang="zh-TW" sz="2400" i="1" dirty="0" smtClean="0">
                            <a:latin typeface="Cambria Math" panose="02040503050406030204" pitchFamily="18" charset="0"/>
                          </a:rPr>
                        </m:ctrlPr>
                      </m:sSupPr>
                      <m:e>
                        <m:r>
                          <a:rPr lang="en-US" altLang="zh-TW" sz="2400" b="0" i="1" dirty="0" smtClean="0">
                            <a:latin typeface="Cambria Math" panose="02040503050406030204" pitchFamily="18" charset="0"/>
                          </a:rPr>
                          <m:t>𝐷</m:t>
                        </m:r>
                      </m:e>
                      <m:sup>
                        <m:r>
                          <a:rPr lang="en-US" altLang="zh-TW" sz="2400" b="0" i="1" dirty="0" smtClean="0">
                            <a:latin typeface="Cambria Math" panose="02040503050406030204" pitchFamily="18" charset="0"/>
                          </a:rPr>
                          <m:t>0</m:t>
                        </m:r>
                      </m:sup>
                    </m:sSup>
                    <m:r>
                      <a:rPr lang="en-US" altLang="zh-TW" sz="2400" b="0" i="1" dirty="0" smtClean="0">
                        <a:latin typeface="Cambria Math" panose="02040503050406030204" pitchFamily="18" charset="0"/>
                      </a:rPr>
                      <m:t>=1</m:t>
                    </m:r>
                  </m:oMath>
                </a14:m>
                <a:endParaRPr lang="en-US" altLang="zh-TW" sz="2400" dirty="0"/>
              </a:p>
              <a:p>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𝐷</m:t>
                        </m:r>
                      </m:e>
                      <m:sup>
                        <m:r>
                          <a:rPr lang="en-US" altLang="zh-TW" sz="2400" b="0" i="1" smtClean="0">
                            <a:latin typeface="Cambria Math" panose="02040503050406030204" pitchFamily="18" charset="0"/>
                          </a:rPr>
                          <m:t>∗+</m:t>
                        </m:r>
                      </m:sup>
                    </m:sSup>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𝐷</m:t>
                        </m:r>
                      </m:e>
                      <m:sup>
                        <m:r>
                          <a:rPr lang="en-US" altLang="zh-TW" sz="2400" b="0" i="1" smtClean="0">
                            <a:latin typeface="Cambria Math" panose="02040503050406030204" pitchFamily="18" charset="0"/>
                          </a:rPr>
                          <m:t>∗−</m:t>
                        </m:r>
                      </m:sup>
                    </m:sSup>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𝜋</m:t>
                        </m:r>
                      </m:e>
                      <m:sup>
                        <m:r>
                          <a:rPr lang="en-US" altLang="zh-TW" sz="2400" b="0" i="1" smtClean="0">
                            <a:latin typeface="Cambria Math" panose="02040503050406030204" pitchFamily="18" charset="0"/>
                          </a:rPr>
                          <m:t>0</m:t>
                        </m:r>
                      </m:sup>
                    </m:sSup>
                  </m:oMath>
                </a14:m>
                <a:r>
                  <a:rPr lang="zh-TW" altLang="en-US" sz="2400" dirty="0" smtClean="0"/>
                  <a:t>   ：</a:t>
                </a:r>
                <a:r>
                  <a:rPr lang="en-US" altLang="zh-TW" sz="2400" dirty="0"/>
                  <a:t> Distributed on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𝑋</m:t>
                        </m:r>
                      </m:e>
                      <m:sub>
                        <m:r>
                          <a:rPr lang="en-US" altLang="zh-TW" sz="2400" b="0" i="1" smtClean="0">
                            <a:latin typeface="Cambria Math" panose="02040503050406030204" pitchFamily="18" charset="0"/>
                          </a:rPr>
                          <m:t>𝑝</m:t>
                        </m:r>
                      </m:sub>
                    </m:sSub>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𝐷</m:t>
                        </m:r>
                      </m:e>
                      <m:sup>
                        <m:r>
                          <a:rPr lang="en-US" altLang="zh-TW" sz="2400" b="0" i="1" smtClean="0">
                            <a:latin typeface="Cambria Math" panose="02040503050406030204" pitchFamily="18" charset="0"/>
                          </a:rPr>
                          <m:t>∗+</m:t>
                        </m:r>
                      </m:sup>
                    </m:sSup>
                    <m:r>
                      <a:rPr lang="en-US" altLang="zh-TW" sz="2400" b="0" i="0" smtClean="0">
                        <a:latin typeface="Cambria Math" panose="02040503050406030204" pitchFamily="18" charset="0"/>
                      </a:rPr>
                      <m:t>=1</m:t>
                    </m:r>
                  </m:oMath>
                </a14:m>
                <a:r>
                  <a:rPr lang="zh-TW" altLang="en-US" sz="2400" dirty="0" smtClean="0"/>
                  <a:t> </a:t>
                </a:r>
                <a:r>
                  <a:rPr lang="en-US" altLang="zh-TW" sz="2400" dirty="0" smtClean="0"/>
                  <a:t>or </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𝑋</m:t>
                        </m:r>
                      </m:e>
                      <m:sub>
                        <m:r>
                          <a:rPr lang="en-US" altLang="zh-TW" sz="2400" b="0" i="1" dirty="0" smtClean="0">
                            <a:latin typeface="Cambria Math" panose="02040503050406030204" pitchFamily="18" charset="0"/>
                          </a:rPr>
                          <m:t>𝑝</m:t>
                        </m:r>
                      </m:sub>
                    </m:sSub>
                    <m:sSup>
                      <m:sSupPr>
                        <m:ctrlPr>
                          <a:rPr lang="en-US" altLang="zh-TW" sz="2400" i="1" dirty="0" smtClean="0">
                            <a:latin typeface="Cambria Math" panose="02040503050406030204" pitchFamily="18" charset="0"/>
                          </a:rPr>
                        </m:ctrlPr>
                      </m:sSupPr>
                      <m:e>
                        <m:r>
                          <a:rPr lang="en-US" altLang="zh-TW" sz="2400" b="0" i="1" dirty="0" smtClean="0">
                            <a:latin typeface="Cambria Math" panose="02040503050406030204" pitchFamily="18" charset="0"/>
                          </a:rPr>
                          <m:t>𝐷</m:t>
                        </m:r>
                      </m:e>
                      <m:sup>
                        <m:r>
                          <a:rPr lang="en-US" altLang="zh-TW" sz="2400" b="0" i="1" dirty="0" smtClean="0">
                            <a:latin typeface="Cambria Math" panose="02040503050406030204" pitchFamily="18" charset="0"/>
                          </a:rPr>
                          <m:t>∗−</m:t>
                        </m:r>
                      </m:sup>
                    </m:sSup>
                    <m:r>
                      <a:rPr lang="en-US" altLang="zh-TW" sz="2400" b="0" i="1" dirty="0" smtClean="0">
                        <a:latin typeface="Cambria Math" panose="02040503050406030204" pitchFamily="18" charset="0"/>
                      </a:rPr>
                      <m:t>=1</m:t>
                    </m:r>
                  </m:oMath>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2314575" y="5195301"/>
                <a:ext cx="8286749" cy="1662699"/>
              </a:xfrm>
              <a:prstGeom prst="rect">
                <a:avLst/>
              </a:prstGeom>
              <a:blipFill>
                <a:blip r:embed="rId13"/>
                <a:stretch>
                  <a:fillRect l="-1177" t="-2930" b="-5495"/>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fld id="{3DF4B1FC-4239-425F-9CFB-D9D7D48FC1CA}" type="slidenum">
              <a:rPr lang="zh-TW" altLang="en-US" smtClean="0"/>
              <a:t>9</a:t>
            </a:fld>
            <a:endParaRPr lang="zh-TW" altLang="en-US"/>
          </a:p>
        </p:txBody>
      </p:sp>
    </p:spTree>
    <p:extLst>
      <p:ext uri="{BB962C8B-B14F-4D97-AF65-F5344CB8AC3E}">
        <p14:creationId xmlns:p14="http://schemas.microsoft.com/office/powerpoint/2010/main" val="19156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報告專用">
      <a:majorFont>
        <a:latin typeface="Times New Roman"/>
        <a:ea typeface="標楷體"/>
        <a:cs typeface=""/>
      </a:majorFont>
      <a:minorFont>
        <a:latin typeface="Times New Roman"/>
        <a:ea typeface="標楷體"/>
        <a:cs typeface=""/>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2258</TotalTime>
  <Words>1479</Words>
  <Application>Microsoft Office PowerPoint</Application>
  <PresentationFormat>寬螢幕</PresentationFormat>
  <Paragraphs>641</Paragraphs>
  <Slides>39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39</vt:i4>
      </vt:variant>
    </vt:vector>
  </HeadingPairs>
  <TitlesOfParts>
    <vt:vector size="48" baseType="lpstr">
      <vt:lpstr>新細明體</vt:lpstr>
      <vt:lpstr>標楷體</vt:lpstr>
      <vt:lpstr>Arial</vt:lpstr>
      <vt:lpstr>Calibri</vt:lpstr>
      <vt:lpstr>Cambria Math</vt:lpstr>
      <vt:lpstr>Times New Roman</vt:lpstr>
      <vt:lpstr>Wingdings</vt:lpstr>
      <vt:lpstr>Wingdings 3</vt:lpstr>
      <vt:lpstr>絲縷</vt:lpstr>
      <vt:lpstr>3-body charm production in e^+ e^-annihilation</vt:lpstr>
      <vt:lpstr>Outline</vt:lpstr>
      <vt:lpstr>Motivation</vt:lpstr>
      <vt:lpstr>Motivation</vt:lpstr>
      <vt:lpstr>Belle data analysis  Reconstruct e^+ e^-→〖D^(∗-) D^0 π^+〗_(.cc)</vt:lpstr>
      <vt:lpstr>Belle data analysis  Reconstruct e^+ e^-→D^(∗-) D^(∗+) π^0</vt:lpstr>
      <vt:lpstr>Belle data analysis  Reconstruct e^+ e^-→D^(∗-) D^(∗+) π^0</vt:lpstr>
      <vt:lpstr>Three body kinematics Comparison X_p of 〖D^(∗-) D^0 π^+〗_(.cc) between real data and Monte Carlo</vt:lpstr>
      <vt:lpstr>Three body kinematics Comparison X_p of D^(∗+) D^(∗-) π^0 between real data and Monte Carlo</vt:lpstr>
      <vt:lpstr>Cross section analysis</vt:lpstr>
      <vt:lpstr>Identify resonance from 〖e^+ e^-→D^(∗-) D^0 π^+〗_(.cc) production</vt:lpstr>
      <vt:lpstr>Non-resonance cross section analysis  e^+ e^-→〖D^(∗-) D^0 π^+〗_(.cc)</vt:lpstr>
      <vt:lpstr>Identify resonance from e^+ e^-→D^(∗+) D^(∗-) π^0 production</vt:lpstr>
      <vt:lpstr>Non-resonance cross section analysis  e^+ e^-→D^(∗-) D^(∗+) π^0</vt:lpstr>
      <vt:lpstr>Non-resonance cross section analysis  e^+ e^-→D^(∗-) D^(∗+) π^0</vt:lpstr>
      <vt:lpstr>〖D^(∗-) D^0 π^+〗_(.cc) resonance cross section analysis</vt:lpstr>
      <vt:lpstr>Resonance cross section estimate  D_2^∗ (2460)^0Branching ratio estimate</vt:lpstr>
      <vt:lpstr>PowerPoint 簡報</vt:lpstr>
      <vt:lpstr>PowerPoint 簡報</vt:lpstr>
      <vt:lpstr>PowerPoint 簡報</vt:lpstr>
      <vt:lpstr> Comparison between Vector and Pseudoscalar</vt:lpstr>
      <vt:lpstr>Identify resonance in D meson mass spectra</vt:lpstr>
      <vt:lpstr>Conclusion</vt:lpstr>
      <vt:lpstr>Future Work</vt:lpstr>
      <vt:lpstr>References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志瑋 陳</dc:creator>
  <cp:lastModifiedBy>志瑋 陳</cp:lastModifiedBy>
  <cp:revision>99</cp:revision>
  <dcterms:created xsi:type="dcterms:W3CDTF">2018-06-17T02:28:40Z</dcterms:created>
  <dcterms:modified xsi:type="dcterms:W3CDTF">2018-06-28T02:15:49Z</dcterms:modified>
</cp:coreProperties>
</file>