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639" r:id="rId2"/>
    <p:sldId id="644" r:id="rId3"/>
    <p:sldId id="637" r:id="rId4"/>
    <p:sldId id="641" r:id="rId5"/>
    <p:sldId id="591" r:id="rId6"/>
    <p:sldId id="640" r:id="rId7"/>
    <p:sldId id="643" r:id="rId8"/>
    <p:sldId id="642" r:id="rId9"/>
    <p:sldId id="645" r:id="rId10"/>
    <p:sldId id="653" r:id="rId11"/>
    <p:sldId id="655" r:id="rId12"/>
    <p:sldId id="657" r:id="rId13"/>
    <p:sldId id="656" r:id="rId14"/>
    <p:sldId id="659" r:id="rId15"/>
    <p:sldId id="658" r:id="rId16"/>
    <p:sldId id="654" r:id="rId17"/>
    <p:sldId id="647" r:id="rId18"/>
    <p:sldId id="652" r:id="rId19"/>
    <p:sldId id="649" r:id="rId20"/>
    <p:sldId id="650" r:id="rId21"/>
    <p:sldId id="651" r:id="rId2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CCECFF"/>
    <a:srgbClr val="FFFFCC"/>
    <a:srgbClr val="FFCCFF"/>
    <a:srgbClr val="3399FF"/>
    <a:srgbClr val="FF9900"/>
    <a:srgbClr val="99CCFF"/>
    <a:srgbClr val="99FF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61" autoAdjust="0"/>
    <p:restoredTop sz="95320" autoAdjust="0"/>
  </p:normalViewPr>
  <p:slideViewPr>
    <p:cSldViewPr>
      <p:cViewPr varScale="1">
        <p:scale>
          <a:sx n="110" d="100"/>
          <a:sy n="110" d="100"/>
        </p:scale>
        <p:origin x="1992" y="14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83E71-3ED3-4DCF-AD27-D8AB6BE6410A}" type="datetimeFigureOut">
              <a:rPr lang="zh-TW" altLang="en-US" smtClean="0"/>
              <a:t>2026/5/6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41C7-9BEE-48BE-841E-F447BA105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1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ja-JP" altLang="en-US" noProof="0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3" name="Rectangle 11"/>
          <p:cNvSpPr>
            <a:spLocks noChangeArrowheads="1"/>
          </p:cNvSpPr>
          <p:nvPr userDrawn="1"/>
        </p:nvSpPr>
        <p:spPr bwMode="auto"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085" name="Group 13"/>
          <p:cNvGrpSpPr>
            <a:grpSpLocks/>
          </p:cNvGrpSpPr>
          <p:nvPr userDrawn="1"/>
        </p:nvGrpSpPr>
        <p:grpSpPr bwMode="auto">
          <a:xfrm rot="-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086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" y="6549899"/>
            <a:ext cx="1874818" cy="307635"/>
          </a:xfrm>
        </p:spPr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874818" y="6549899"/>
            <a:ext cx="5631801" cy="30506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524000" y="6560138"/>
            <a:ext cx="1620000" cy="297862"/>
          </a:xfrm>
        </p:spPr>
        <p:txBody>
          <a:bodyPr/>
          <a:lstStyle/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7" name="文字版面配置區 2"/>
          <p:cNvSpPr>
            <a:spLocks noGrp="1"/>
          </p:cNvSpPr>
          <p:nvPr>
            <p:ph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8410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 userDrawn="1"/>
        </p:nvGrpSpPr>
        <p:grpSpPr bwMode="auto">
          <a:xfrm rot="-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39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</p:grp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2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Title</a:t>
            </a:r>
            <a:endParaRPr lang="ja-JP" altLang="en-US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725" y="6549394"/>
            <a:ext cx="1829258" cy="30860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22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17" name="文字版面配置區 2"/>
          <p:cNvSpPr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33993"/>
        </a:buClr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wiki.cern.ch/twiki/pub/Compass/Drell_Yan/Subgroupmeeting/Andrieux_20240123.pdf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10D999-AB7B-4E87-857B-B81AECC5B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 Do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9199D5D-2E01-4F94-B64D-796AEEC68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6D72DB-0840-400E-A032-8B8EEFC30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8A0FA46-67D7-49BC-995E-03A68BE41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BD215CF-8A01-45B2-AFFA-3F5D83885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sz="2000" dirty="0"/>
              <a:t>How to define systematic of purity, acceptance, and trigger?</a:t>
            </a:r>
          </a:p>
          <a:p>
            <a:pPr>
              <a:buFontTx/>
              <a:buChar char="-"/>
            </a:pPr>
            <a:r>
              <a:rPr lang="en-US" altLang="zh-TW" sz="2000" b="1" dirty="0">
                <a:solidFill>
                  <a:srgbClr val="FF00FF"/>
                </a:solidFill>
              </a:rPr>
              <a:t>Purity : Vincent will do bootstrapping and provide us the input files! Review purity extraction(pending)</a:t>
            </a:r>
          </a:p>
          <a:p>
            <a:pPr>
              <a:buFontTx/>
              <a:buChar char="-"/>
            </a:pPr>
            <a:r>
              <a:rPr lang="en-US" altLang="zh-TW" sz="2000" dirty="0"/>
              <a:t>Acceptance(pending)</a:t>
            </a:r>
          </a:p>
          <a:p>
            <a:pPr>
              <a:buFontTx/>
              <a:buChar char="-"/>
            </a:pPr>
            <a:r>
              <a:rPr lang="en-US" altLang="zh-TW" sz="2000" dirty="0"/>
              <a:t>Trigger(pending)</a:t>
            </a:r>
          </a:p>
          <a:p>
            <a:pPr marL="0" indent="0">
              <a:buNone/>
            </a:pPr>
            <a:endParaRPr lang="en-US" altLang="zh-TW" sz="2000" dirty="0"/>
          </a:p>
          <a:p>
            <a:r>
              <a:rPr lang="en-US" altLang="zh-TW" sz="2000" dirty="0"/>
              <a:t>Correlation between different systematics </a:t>
            </a:r>
          </a:p>
          <a:p>
            <a:pPr>
              <a:buFontTx/>
              <a:buChar char="-"/>
            </a:pPr>
            <a:r>
              <a:rPr lang="en-US" altLang="zh-TW" sz="2000" dirty="0"/>
              <a:t>Trig VS Acc (pending)</a:t>
            </a:r>
          </a:p>
          <a:p>
            <a:pPr>
              <a:buFontTx/>
              <a:buChar char="-"/>
            </a:pPr>
            <a:r>
              <a:rPr lang="en-US" altLang="zh-TW" sz="2000" dirty="0"/>
              <a:t>Purity VS Acc (pending)</a:t>
            </a:r>
          </a:p>
          <a:p>
            <a:pPr marL="0" indent="0">
              <a:buNone/>
            </a:pPr>
            <a:endParaRPr lang="en-US" altLang="zh-TW" sz="2000" dirty="0"/>
          </a:p>
          <a:p>
            <a:r>
              <a:rPr lang="en-US" altLang="zh-TW" sz="2000" strike="sngStrike" dirty="0">
                <a:solidFill>
                  <a:srgbClr val="0000FF"/>
                </a:solidFill>
              </a:rPr>
              <a:t>BLUE, only </a:t>
            </a:r>
            <a:r>
              <a:rPr lang="en-US" altLang="zh-TW" sz="2000" strike="sngStrike" dirty="0" err="1">
                <a:solidFill>
                  <a:srgbClr val="0000FF"/>
                </a:solidFill>
              </a:rPr>
              <a:t>sta</a:t>
            </a:r>
            <a:r>
              <a:rPr lang="en-US" altLang="zh-TW" sz="2000" strike="sngStrike" dirty="0">
                <a:solidFill>
                  <a:srgbClr val="0000FF"/>
                </a:solidFill>
              </a:rPr>
              <a:t> error, input file update </a:t>
            </a:r>
            <a:r>
              <a:rPr lang="en-US" altLang="zh-TW" sz="2000" strike="sngStrike" dirty="0" err="1">
                <a:solidFill>
                  <a:srgbClr val="0000FF"/>
                </a:solidFill>
              </a:rPr>
              <a:t>xsc</a:t>
            </a:r>
            <a:r>
              <a:rPr lang="en-US" altLang="zh-TW" sz="2000" strike="sngStrike" dirty="0">
                <a:solidFill>
                  <a:srgbClr val="0000FF"/>
                </a:solidFill>
              </a:rPr>
              <a:t> w/ Vincent’s input</a:t>
            </a:r>
          </a:p>
          <a:p>
            <a:pPr>
              <a:buFontTx/>
              <a:buChar char="-"/>
            </a:pPr>
            <a:r>
              <a:rPr lang="en-US" altLang="zh-TW" sz="2000" strike="sngStrike" dirty="0">
                <a:solidFill>
                  <a:srgbClr val="0000FF"/>
                </a:solidFill>
              </a:rPr>
              <a:t>Trigger rho=1</a:t>
            </a:r>
          </a:p>
          <a:p>
            <a:pPr>
              <a:buFontTx/>
              <a:buChar char="-"/>
            </a:pPr>
            <a:r>
              <a:rPr lang="en-US" altLang="zh-TW" sz="2000" strike="sngStrike" dirty="0">
                <a:solidFill>
                  <a:srgbClr val="0000FF"/>
                </a:solidFill>
              </a:rPr>
              <a:t>trigger systematic error same for LL and LO</a:t>
            </a:r>
          </a:p>
          <a:p>
            <a:endParaRPr lang="en-US" altLang="zh-TW" sz="2000" dirty="0">
              <a:solidFill>
                <a:srgbClr val="0000FF"/>
              </a:solidFill>
            </a:endParaRPr>
          </a:p>
          <a:p>
            <a:r>
              <a:rPr lang="en-US" altLang="zh-TW" sz="2000" strike="sngStrike" dirty="0">
                <a:solidFill>
                  <a:srgbClr val="0000FF"/>
                </a:solidFill>
              </a:rPr>
              <a:t>New binning for the convenience of integration (pending)</a:t>
            </a:r>
          </a:p>
          <a:p>
            <a:pPr>
              <a:buFontTx/>
              <a:buChar char="-"/>
            </a:pPr>
            <a:r>
              <a:rPr lang="en-US" altLang="zh-TW" sz="2000" strike="sngStrike" dirty="0">
                <a:solidFill>
                  <a:srgbClr val="0000FF"/>
                </a:solidFill>
              </a:rPr>
              <a:t>Combine at 2D and 1D level and compare.</a:t>
            </a:r>
          </a:p>
          <a:p>
            <a:pPr>
              <a:buFontTx/>
              <a:buChar char="-"/>
            </a:pPr>
            <a:endParaRPr lang="en-US" altLang="zh-TW" sz="2000" dirty="0">
              <a:solidFill>
                <a:srgbClr val="0000FF"/>
              </a:solidFill>
            </a:endParaRPr>
          </a:p>
          <a:p>
            <a:r>
              <a:rPr lang="en-US" altLang="zh-TW" sz="2000" dirty="0">
                <a:solidFill>
                  <a:srgbClr val="FF0000"/>
                </a:solidFill>
              </a:rPr>
              <a:t>Next meeting : April 23th (Thursday)</a:t>
            </a:r>
          </a:p>
          <a:p>
            <a:pPr marL="0" indent="0">
              <a:buNone/>
            </a:pPr>
            <a:endParaRPr lang="en-US" altLang="zh-TW" sz="2000" dirty="0"/>
          </a:p>
          <a:p>
            <a:r>
              <a:rPr lang="en-US" altLang="zh-TW" sz="2000" dirty="0"/>
              <a:t>Check slides : </a:t>
            </a:r>
            <a:r>
              <a:rPr lang="en-US" altLang="zh-TW" sz="2000" dirty="0">
                <a:hlinkClick r:id="rId2"/>
              </a:rPr>
              <a:t>https://twiki.cern.ch/twiki/pub/Compass/Drell_Yan/Subgroupmeeting/Andrieux_20240123.pdf</a:t>
            </a:r>
            <a:endParaRPr lang="zh-TW" altLang="en-US" sz="2000" dirty="0"/>
          </a:p>
          <a:p>
            <a:endParaRPr lang="en-US" altLang="zh-TW" sz="2000" dirty="0"/>
          </a:p>
          <a:p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87657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30D39F-9A4F-47B8-BE9A-092B0A85A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3D combine(integrate to 1D)</a:t>
            </a:r>
            <a:br>
              <a:rPr lang="en-US" altLang="zh-TW" sz="3600" dirty="0"/>
            </a:br>
            <a:r>
              <a:rPr lang="en-US" altLang="zh-TW" sz="3600" dirty="0"/>
              <a:t>VS 1D combine</a:t>
            </a:r>
            <a:endParaRPr lang="zh-TW" altLang="en-US" sz="36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3B4BEC2-7131-408C-9F60-E1CF973E3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20602A2-0055-4F25-A500-7B46BAB85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489474C-C297-4BB7-8770-7CEF50D29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10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9" name="內容版面配置區 8">
            <a:extLst>
              <a:ext uri="{FF2B5EF4-FFF2-40B4-BE49-F238E27FC236}">
                <a16:creationId xmlns:a16="http://schemas.microsoft.com/office/drawing/2014/main" id="{89411F50-DAC8-4D54-99CC-391C87926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1AA76D21-DF58-4B0E-A306-62689B1F6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5" y="980728"/>
            <a:ext cx="9144000" cy="2610035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7A391914-081E-4D09-82D7-98D100D47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21536"/>
            <a:ext cx="9144000" cy="2924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763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5BEA44-F084-40C1-A1DE-36CC10AFE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 Do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E616F9F-A3F9-4B5D-9E86-F94F27D77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ACAEBBA-2BAD-4D51-9F8A-1EED3468B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F766E2B-133D-43E8-92E2-C00BC8CE7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11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2A06494-3A44-458E-9D34-82F66821C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/>
              <a:t>How to define systematic of purity, acceptance, and trigger?</a:t>
            </a:r>
          </a:p>
          <a:p>
            <a:pPr>
              <a:buFontTx/>
              <a:buChar char="-"/>
            </a:pPr>
            <a:r>
              <a:rPr lang="en-US" altLang="zh-TW" b="1" dirty="0">
                <a:solidFill>
                  <a:srgbClr val="FF00FF"/>
                </a:solidFill>
              </a:rPr>
              <a:t>Purity : Vincent will do bootstrapping and provide us the input files! Review purity extraction(pending)</a:t>
            </a:r>
          </a:p>
          <a:p>
            <a:pPr>
              <a:buFontTx/>
              <a:buChar char="-"/>
            </a:pPr>
            <a:r>
              <a:rPr lang="en-US" altLang="zh-TW" dirty="0"/>
              <a:t>Acceptance(pending)</a:t>
            </a:r>
          </a:p>
          <a:p>
            <a:pPr>
              <a:buFontTx/>
              <a:buChar char="-"/>
            </a:pPr>
            <a:r>
              <a:rPr lang="en-US" altLang="zh-TW" dirty="0"/>
              <a:t>Trigger(pending)</a:t>
            </a:r>
          </a:p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/>
              <a:t>Correlation between different systematics </a:t>
            </a:r>
          </a:p>
          <a:p>
            <a:pPr>
              <a:buFontTx/>
              <a:buChar char="-"/>
            </a:pPr>
            <a:r>
              <a:rPr lang="en-US" altLang="zh-TW" dirty="0"/>
              <a:t>Trig VS Acc (pending)</a:t>
            </a:r>
          </a:p>
          <a:p>
            <a:pPr>
              <a:buFontTx/>
              <a:buChar char="-"/>
            </a:pPr>
            <a:r>
              <a:rPr lang="en-US" altLang="zh-TW" dirty="0"/>
              <a:t>Purity VS Acc (pending)</a:t>
            </a:r>
          </a:p>
          <a:p>
            <a:endParaRPr lang="en-US" altLang="zh-TW" dirty="0"/>
          </a:p>
          <a:p>
            <a:r>
              <a:rPr lang="en-US" altLang="zh-TW" dirty="0"/>
              <a:t>Combine in </a:t>
            </a:r>
            <a:r>
              <a:rPr lang="en-US" altLang="zh-TW" dirty="0" err="1"/>
              <a:t>xf</a:t>
            </a:r>
            <a:r>
              <a:rPr lang="en-US" altLang="zh-TW" dirty="0"/>
              <a:t> always =&gt;</a:t>
            </a:r>
            <a:r>
              <a:rPr lang="zh-TW" altLang="en-US" dirty="0"/>
              <a:t> </a:t>
            </a:r>
            <a:r>
              <a:rPr lang="en-US" altLang="zh-TW" dirty="0"/>
              <a:t>2D combine =&gt; integrate to 1D</a:t>
            </a:r>
          </a:p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/>
              <a:t>Fit BLUE combined results w/ </a:t>
            </a:r>
            <a:r>
              <a:rPr lang="en-US" altLang="zh-TW" dirty="0" err="1"/>
              <a:t>xFitter</a:t>
            </a:r>
            <a:r>
              <a:rPr lang="en-US" altLang="zh-TW" dirty="0"/>
              <a:t>?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541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DB3999-4436-4137-BF92-46126A666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Release Binning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91EA4AB-697C-4AD7-A256-1444DD191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77686-50C9-4234-AFBC-DDF33B374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6D12FC0-E306-49F2-83BA-C00A14AD1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12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41F66098-538F-47BD-901F-07A2267480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3806" y="1376076"/>
            <a:ext cx="7106642" cy="4105848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910F9267-D4E6-467C-ACDA-4A07431C258D}"/>
              </a:ext>
            </a:extLst>
          </p:cNvPr>
          <p:cNvSpPr txBox="1"/>
          <p:nvPr/>
        </p:nvSpPr>
        <p:spPr>
          <a:xfrm>
            <a:off x="1942973" y="5587838"/>
            <a:ext cx="52580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Binning in 2D =&gt;</a:t>
            </a:r>
            <a:r>
              <a:rPr lang="zh-TW" altLang="en-US" b="1" dirty="0"/>
              <a:t> 配合 </a:t>
            </a:r>
            <a:r>
              <a:rPr lang="en-US" altLang="zh-TW" b="1" dirty="0"/>
              <a:t>1D</a:t>
            </a:r>
          </a:p>
          <a:p>
            <a:r>
              <a:rPr lang="en-US" altLang="zh-TW" b="1" dirty="0"/>
              <a:t>2D combine VS 3D combine</a:t>
            </a:r>
          </a:p>
          <a:p>
            <a:r>
              <a:rPr lang="en-US" altLang="zh-TW" b="1" dirty="0"/>
              <a:t>But only combine in </a:t>
            </a:r>
            <a:r>
              <a:rPr lang="en-US" altLang="zh-TW" b="1" dirty="0" err="1"/>
              <a:t>xf</a:t>
            </a:r>
            <a:endParaRPr lang="zh-TW" altLang="en-US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3934AB50-F79A-4F62-8457-2449071E9387}"/>
              </a:ext>
            </a:extLst>
          </p:cNvPr>
          <p:cNvSpPr/>
          <p:nvPr/>
        </p:nvSpPr>
        <p:spPr>
          <a:xfrm>
            <a:off x="1043608" y="2413593"/>
            <a:ext cx="6912768" cy="58335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0F9B3779-762B-4C3E-8B1F-329A7B280BA4}"/>
              </a:ext>
            </a:extLst>
          </p:cNvPr>
          <p:cNvSpPr/>
          <p:nvPr/>
        </p:nvSpPr>
        <p:spPr>
          <a:xfrm>
            <a:off x="1043608" y="3645024"/>
            <a:ext cx="6912768" cy="5077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105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D2A657-A121-4972-9D00-632136439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2D binning in </a:t>
            </a:r>
            <a:r>
              <a:rPr lang="en-US" altLang="zh-TW" dirty="0" err="1"/>
              <a:t>xf</a:t>
            </a:r>
            <a:r>
              <a:rPr lang="en-US" altLang="zh-TW" dirty="0"/>
              <a:t>, i_2D = {16, 18}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CA31AD7-C852-4BF9-8506-03745CB67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017868C-601C-4B36-8461-852A8A0CA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D16097E-7CA6-497F-8D4B-2E454238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13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02205CBA-5883-45AA-8CEC-1BDE86303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56" y="3401019"/>
            <a:ext cx="4877481" cy="2667372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E20C9F31-C123-47E2-A062-1997C2C37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0290" y="3429000"/>
            <a:ext cx="4686954" cy="2705478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8D6BE692-362F-4D09-B3CB-49B811B862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4483" y="1373515"/>
            <a:ext cx="9144000" cy="1410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552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70970B-7606-458C-B1A7-02B2C6743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1D binning, </a:t>
            </a:r>
            <a:r>
              <a:rPr lang="en-US" altLang="zh-TW" dirty="0" err="1"/>
              <a:t>i_bin</a:t>
            </a:r>
            <a:r>
              <a:rPr lang="en-US" altLang="zh-TW" dirty="0"/>
              <a:t>= {19, 20, 21}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F91A036-D29A-4352-9AA7-0E582144D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2F113E7-8434-4715-9175-7098EEFB7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F7FF1F5-8136-4437-92AA-D54B3295E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14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3E54369D-777F-4D20-903A-F1E2D813E3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8618" y="3351954"/>
            <a:ext cx="6373114" cy="74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112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30D39F-9A4F-47B8-BE9A-092B0A85A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b="1" u="sng" dirty="0"/>
              <a:t>3D combine(integrate to 1D)</a:t>
            </a:r>
            <a:br>
              <a:rPr lang="en-US" altLang="zh-TW" sz="2800" b="1" u="sng" dirty="0"/>
            </a:br>
            <a:r>
              <a:rPr lang="en-US" altLang="zh-TW" sz="2800" dirty="0"/>
              <a:t>VS </a:t>
            </a:r>
            <a:r>
              <a:rPr lang="en-US" altLang="zh-TW" sz="2800" b="1" u="sng" dirty="0"/>
              <a:t>2D combine(integrate to 1D)</a:t>
            </a:r>
            <a:r>
              <a:rPr lang="zh-TW" altLang="en-US" sz="2800" b="1" u="sng" dirty="0"/>
              <a:t> </a:t>
            </a:r>
            <a:r>
              <a:rPr lang="en-US" altLang="zh-TW" sz="2800" dirty="0"/>
              <a:t>VS</a:t>
            </a:r>
            <a:r>
              <a:rPr lang="zh-TW" altLang="en-US" sz="2800" dirty="0"/>
              <a:t> </a:t>
            </a:r>
            <a:r>
              <a:rPr lang="en-US" altLang="zh-TW" sz="2800" b="1" u="sng" dirty="0"/>
              <a:t>1D</a:t>
            </a:r>
            <a:r>
              <a:rPr lang="zh-TW" altLang="en-US" sz="2800" b="1" u="sng" dirty="0"/>
              <a:t> </a:t>
            </a:r>
            <a:r>
              <a:rPr lang="en-US" altLang="zh-TW" sz="2800" b="1" u="sng" dirty="0"/>
              <a:t>combine</a:t>
            </a:r>
            <a:endParaRPr lang="zh-TW" altLang="en-US" sz="2800" b="1" u="sng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3B4BEC2-7131-408C-9F60-E1CF973E3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20602A2-0055-4F25-A500-7B46BAB85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489474C-C297-4BB7-8770-7CEF50D29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15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11" name="內容版面配置區 10">
            <a:extLst>
              <a:ext uri="{FF2B5EF4-FFF2-40B4-BE49-F238E27FC236}">
                <a16:creationId xmlns:a16="http://schemas.microsoft.com/office/drawing/2014/main" id="{13F7960E-9929-4D11-8026-CF0F3271F1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2258161"/>
            <a:ext cx="9128125" cy="2930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205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副標題 7">
            <a:extLst>
              <a:ext uri="{FF2B5EF4-FFF2-40B4-BE49-F238E27FC236}">
                <a16:creationId xmlns:a16="http://schemas.microsoft.com/office/drawing/2014/main" id="{D19DF3EC-0154-4B55-90AE-F1472D124A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標題 6">
            <a:extLst>
              <a:ext uri="{FF2B5EF4-FFF2-40B4-BE49-F238E27FC236}">
                <a16:creationId xmlns:a16="http://schemas.microsoft.com/office/drawing/2014/main" id="{5564A5C6-8BB3-4DFB-9340-DE9F9DF95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Back up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F1A44E3-9F16-47AA-8505-6CD0777C8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987EFDC-E275-4342-ACE5-8F5C61463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8B512B5-7909-402F-8194-B41898892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16</a:t>
            </a:fld>
            <a:r>
              <a:rPr lang="en-US" altLang="ja-JP"/>
              <a:t>/N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15729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9CCD6F-5C42-4EF6-A2B9-4DE548C29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3D integrate to 1D in mass, </a:t>
            </a:r>
            <a:r>
              <a:rPr lang="en-US" altLang="zh-TW" dirty="0" err="1"/>
              <a:t>xf</a:t>
            </a:r>
            <a:r>
              <a:rPr lang="en-US" altLang="zh-TW" dirty="0"/>
              <a:t>, </a:t>
            </a:r>
            <a:r>
              <a:rPr lang="en-US" altLang="zh-TW" dirty="0" err="1"/>
              <a:t>pt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5C10B18-BB15-488B-92B3-30AA9F835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497EFAD-739D-407F-B337-563FA12E0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031D624-7FBA-4990-B4A1-70978256D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17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6FBFB3F4-FA30-4F3E-896D-B052C8635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altLang="zh-TW" dirty="0"/>
              <a:t>=== Integrated xF Distribution === (11 bins)</a:t>
            </a:r>
          </a:p>
          <a:p>
            <a:r>
              <a:rPr lang="it-IT" altLang="zh-TW" dirty="0"/>
              <a:t>xf bin: [ -0.20,  -0.10] | Integrated xsc =       1.776251e-01 1.259622e-02</a:t>
            </a:r>
          </a:p>
          <a:p>
            <a:r>
              <a:rPr lang="it-IT" altLang="zh-TW" dirty="0"/>
              <a:t>xf bin: [ -0.10,   0.00] | Integrated xsc =       2.018340e-01 1.249839e-02</a:t>
            </a:r>
          </a:p>
          <a:p>
            <a:r>
              <a:rPr lang="it-IT" altLang="zh-TW" dirty="0"/>
              <a:t>xf bin: [  0.00,   0.10] | Integrated xsc =       2.308465e-01 2.366985e-02</a:t>
            </a:r>
          </a:p>
          <a:p>
            <a:r>
              <a:rPr lang="it-IT" altLang="zh-TW" dirty="0"/>
              <a:t>xf bin: [  0.10,   0.20] | Integrated xsc =       2.332028e-01 2.447013e-02</a:t>
            </a:r>
          </a:p>
          <a:p>
            <a:r>
              <a:rPr lang="it-IT" altLang="zh-TW" dirty="0"/>
              <a:t>xf bin: [  0.20,   0.30] | Integrated xsc =       2.218077e-01 2.404128e-02</a:t>
            </a:r>
          </a:p>
          <a:p>
            <a:r>
              <a:rPr lang="it-IT" altLang="zh-TW" dirty="0"/>
              <a:t>xf bin: [  0.30,   0.40] | Integrated xsc =       1.955835e-01 2.136030e-02</a:t>
            </a:r>
          </a:p>
          <a:p>
            <a:r>
              <a:rPr lang="it-IT" altLang="zh-TW" dirty="0"/>
              <a:t>xf bin: [  0.40,   0.50] | Integrated xsc =       1.603870e-01 1.779420e-02</a:t>
            </a:r>
          </a:p>
          <a:p>
            <a:r>
              <a:rPr lang="it-IT" altLang="zh-TW" dirty="0"/>
              <a:t>xf bin: [  0.50,   0.60] | Integrated xsc =       1.213231e-01 1.426525e-02</a:t>
            </a:r>
          </a:p>
          <a:p>
            <a:r>
              <a:rPr lang="it-IT" altLang="zh-TW" dirty="0"/>
              <a:t>xf bin: [  0.60,   0.70] | Integrated xsc =       8.693997e-02 5.404200e-03</a:t>
            </a:r>
          </a:p>
          <a:p>
            <a:r>
              <a:rPr lang="it-IT" altLang="zh-TW" dirty="0"/>
              <a:t>xf bin: [  0.70,   0.80] | Integrated xsc =       5.296392e-02 3.496608e-03</a:t>
            </a:r>
          </a:p>
          <a:p>
            <a:r>
              <a:rPr lang="it-IT" altLang="zh-TW" dirty="0"/>
              <a:t>xf bin: [  0.80,   0.90] | Integrated xsc =       2.078458e-02 1.698594e-03</a:t>
            </a:r>
          </a:p>
          <a:p>
            <a:endParaRPr lang="it-IT" altLang="zh-TW" dirty="0"/>
          </a:p>
          <a:p>
            <a:r>
              <a:rPr lang="it-IT" altLang="zh-TW" dirty="0"/>
              <a:t>=== Integrated pT Distribution === (4 bins)</a:t>
            </a:r>
          </a:p>
          <a:p>
            <a:r>
              <a:rPr lang="it-IT" altLang="zh-TW" dirty="0"/>
              <a:t>pT bin: [  0.00,   0.70] | Integrated xsc =       7.082041e-02 6.426400e-03</a:t>
            </a:r>
          </a:p>
          <a:p>
            <a:r>
              <a:rPr lang="it-IT" altLang="zh-TW" dirty="0"/>
              <a:t>pT bin: [  0.70,   1.10] | Integrated xsc =       1.152575e-01 1.057686e-02</a:t>
            </a:r>
          </a:p>
          <a:p>
            <a:r>
              <a:rPr lang="it-IT" altLang="zh-TW" dirty="0"/>
              <a:t>pT bin: [  1.10,   1.60] | Integrated xsc =       8.500339e-02 7.837219e-03</a:t>
            </a:r>
          </a:p>
          <a:p>
            <a:r>
              <a:rPr lang="it-IT" altLang="zh-TW" dirty="0"/>
              <a:t>pT bin: [  1.60,   3.60] | Integrated xsc =       1.607542e-02 1.516189e-03</a:t>
            </a:r>
          </a:p>
          <a:p>
            <a:endParaRPr lang="it-IT" altLang="zh-TW" dirty="0"/>
          </a:p>
          <a:p>
            <a:r>
              <a:rPr lang="it-IT" altLang="zh-TW" dirty="0"/>
              <a:t>=== Integrated Mass Distribution === (3 bins)</a:t>
            </a:r>
          </a:p>
          <a:p>
            <a:r>
              <a:rPr lang="it-IT" altLang="zh-TW" dirty="0"/>
              <a:t>Mass bin: [  4.30,   4.70] | Integrated xsc =       1.427249e-01 1.183032e-02</a:t>
            </a:r>
          </a:p>
          <a:p>
            <a:r>
              <a:rPr lang="it-IT" altLang="zh-TW" dirty="0"/>
              <a:t>Mass bin: [  4.70,   5.40] | Integrated xsc =       8.099335e-02 7.360594e-03</a:t>
            </a:r>
          </a:p>
          <a:p>
            <a:r>
              <a:rPr lang="it-IT" altLang="zh-TW" dirty="0"/>
              <a:t>Mass bin: [  5.40,   8.50] | Integrated xsc =       1.824017e-02 1.885234e-03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62822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6A6609-F51C-44A4-9019-AD2E03F83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1D </a:t>
            </a:r>
            <a:r>
              <a:rPr lang="en-US" altLang="zh-TW" dirty="0" err="1"/>
              <a:t>Xsc</a:t>
            </a:r>
            <a:r>
              <a:rPr lang="en-US" altLang="zh-TW" dirty="0"/>
              <a:t> in LL and LO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70DA11B-DB4C-4D76-ADFB-8EFDC7A7D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7F941BB-6DC8-4FEF-A87B-0F56CA83B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89B533A-041D-42A6-ABF3-106FD44A4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18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8387012-BF74-49A6-A0CF-FEDB68A35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altLang="zh-TW" dirty="0" err="1"/>
              <a:t>binL</a:t>
            </a:r>
            <a:r>
              <a:rPr lang="en-US" altLang="zh-TW" dirty="0"/>
              <a:t>, </a:t>
            </a:r>
            <a:r>
              <a:rPr lang="en-US" altLang="zh-TW" dirty="0" err="1"/>
              <a:t>binH</a:t>
            </a:r>
            <a:r>
              <a:rPr lang="en-US" altLang="zh-TW" dirty="0"/>
              <a:t>, </a:t>
            </a:r>
            <a:r>
              <a:rPr lang="en-US" altLang="zh-TW" dirty="0" err="1"/>
              <a:t>xsc_LL</a:t>
            </a:r>
            <a:r>
              <a:rPr lang="en-US" altLang="zh-TW" dirty="0"/>
              <a:t>, </a:t>
            </a:r>
            <a:r>
              <a:rPr lang="en-US" altLang="zh-TW" dirty="0" err="1"/>
              <a:t>stat_LL</a:t>
            </a:r>
            <a:r>
              <a:rPr lang="en-US" altLang="zh-TW" dirty="0"/>
              <a:t>, </a:t>
            </a:r>
            <a:r>
              <a:rPr lang="en-US" altLang="zh-TW" dirty="0" err="1"/>
              <a:t>sysP_LL</a:t>
            </a:r>
            <a:r>
              <a:rPr lang="en-US" altLang="zh-TW" dirty="0"/>
              <a:t>, </a:t>
            </a:r>
            <a:r>
              <a:rPr lang="en-US" altLang="zh-TW" dirty="0" err="1"/>
              <a:t>sysA_LL</a:t>
            </a:r>
            <a:r>
              <a:rPr lang="en-US" altLang="zh-TW" dirty="0"/>
              <a:t>, </a:t>
            </a:r>
            <a:r>
              <a:rPr lang="en-US" altLang="zh-TW" dirty="0" err="1"/>
              <a:t>xsc_LO</a:t>
            </a:r>
            <a:r>
              <a:rPr lang="en-US" altLang="zh-TW" dirty="0"/>
              <a:t>, </a:t>
            </a:r>
            <a:r>
              <a:rPr lang="en-US" altLang="zh-TW" dirty="0" err="1"/>
              <a:t>stat_LO</a:t>
            </a:r>
            <a:r>
              <a:rPr lang="en-US" altLang="zh-TW" dirty="0"/>
              <a:t>, </a:t>
            </a:r>
            <a:r>
              <a:rPr lang="en-US" altLang="zh-TW" dirty="0" err="1"/>
              <a:t>sysP_LO</a:t>
            </a:r>
            <a:r>
              <a:rPr lang="en-US" altLang="zh-TW" dirty="0"/>
              <a:t>, </a:t>
            </a:r>
            <a:r>
              <a:rPr lang="en-US" altLang="zh-TW" dirty="0" err="1"/>
              <a:t>sysA_LO</a:t>
            </a:r>
            <a:endParaRPr lang="en-US" altLang="zh-TW" dirty="0"/>
          </a:p>
          <a:p>
            <a:r>
              <a:rPr lang="en-US" altLang="zh-TW" dirty="0"/>
              <a:t>M_{#</a:t>
            </a:r>
            <a:r>
              <a:rPr lang="en-US" altLang="zh-TW" dirty="0" err="1"/>
              <a:t>mu#mu</a:t>
            </a:r>
            <a:r>
              <a:rPr lang="en-US" altLang="zh-TW" dirty="0"/>
              <a:t>}</a:t>
            </a:r>
          </a:p>
          <a:p>
            <a:r>
              <a:rPr lang="en-US" altLang="zh-TW" dirty="0"/>
              <a:t>  4.30   4.70   0.12 0.002156 0.009514 0.003002   0.08 0.001196 0.011833 0.001556</a:t>
            </a:r>
          </a:p>
          <a:p>
            <a:r>
              <a:rPr lang="en-US" altLang="zh-TW" dirty="0"/>
              <a:t>  4.70   5.40   0.07 0.001133 0.002299 0.001579   0.05 0.000936 0.004199 0.001000</a:t>
            </a:r>
          </a:p>
          <a:p>
            <a:r>
              <a:rPr lang="en-US" altLang="zh-TW" dirty="0"/>
              <a:t>  5.40   8.50   0.02 0.000246 0.000079 0.000352   0.01 0.000267 0.000242 0.000279</a:t>
            </a:r>
          </a:p>
          <a:p>
            <a:r>
              <a:rPr lang="en-US" altLang="zh-TW" dirty="0"/>
              <a:t>p_{T}</a:t>
            </a:r>
          </a:p>
          <a:p>
            <a:r>
              <a:rPr lang="en-US" altLang="zh-TW" dirty="0"/>
              <a:t>  0.00   0.70   0.06 0.001179 0.002470 0.001437   0.04 0.000918 0.004104 0.000894</a:t>
            </a:r>
          </a:p>
          <a:p>
            <a:r>
              <a:rPr lang="en-US" altLang="zh-TW" dirty="0"/>
              <a:t>  0.70   1.10   0.11 0.001871 0.003814 0.002358   0.07 0.001490 0.005547 0.001465</a:t>
            </a:r>
          </a:p>
          <a:p>
            <a:r>
              <a:rPr lang="en-US" altLang="zh-TW" dirty="0"/>
              <a:t>  1.10   1.60   0.08 0.001345 0.002776 0.001643   0.06 0.001228 0.004507 0.001124</a:t>
            </a:r>
          </a:p>
          <a:p>
            <a:r>
              <a:rPr lang="en-US" altLang="zh-TW" dirty="0"/>
              <a:t>  1.60   3.60   0.02 0.000254 0.000508 0.000314   0.01 0.000224 0.000539 0.000207</a:t>
            </a:r>
          </a:p>
          <a:p>
            <a:r>
              <a:rPr lang="en-US" altLang="zh-TW" dirty="0"/>
              <a:t>x_{F}</a:t>
            </a:r>
          </a:p>
          <a:p>
            <a:r>
              <a:rPr lang="en-US" altLang="zh-TW" dirty="0"/>
              <a:t> -0.20  -0.10   0.17 0.006581 0.009554 0.006374   0.00 0.000000 0.000000 0.000000</a:t>
            </a:r>
          </a:p>
          <a:p>
            <a:r>
              <a:rPr lang="en-US" altLang="zh-TW" dirty="0"/>
              <a:t> -0.10   0.00   0.19 0.004697 0.009316 0.004229   0.00 0.000000 0.000000 0.000000</a:t>
            </a:r>
          </a:p>
          <a:p>
            <a:r>
              <a:rPr lang="en-US" altLang="zh-TW" dirty="0"/>
              <a:t>  0.00   0.10   0.23 0.004147 0.012971 0.003773   0.17 0.008372 0.017804 0.006286</a:t>
            </a:r>
          </a:p>
          <a:p>
            <a:r>
              <a:rPr lang="en-US" altLang="zh-TW" dirty="0"/>
              <a:t>  0.10   0.20   0.23 0.003758 0.010569 0.003307   0.18 0.005397 0.017033 0.004202</a:t>
            </a:r>
          </a:p>
          <a:p>
            <a:r>
              <a:rPr lang="en-US" altLang="zh-TW" dirty="0"/>
              <a:t>  0.20   0.30   0.23 0.003867 0.007034 0.003409   0.17 0.003689 0.014789 0.002866</a:t>
            </a:r>
          </a:p>
          <a:p>
            <a:r>
              <a:rPr lang="en-US" altLang="zh-TW" dirty="0"/>
              <a:t>  0.30   0.40   0.20 0.003894 0.003866 0.003392   0.16 0.002814 0.014942 0.002190</a:t>
            </a:r>
          </a:p>
          <a:p>
            <a:r>
              <a:rPr lang="en-US" altLang="zh-TW" dirty="0"/>
              <a:t>  0.40   0.50   0.17 0.004433 0.001523 0.003832   0.13 0.002239 0.012731 0.001702</a:t>
            </a:r>
          </a:p>
          <a:p>
            <a:r>
              <a:rPr lang="en-US" altLang="zh-TW" dirty="0"/>
              <a:t>  0.50   0.60   0.13 0.006979 0.001761 0.005524   0.11 0.001880 0.004564 0.001466</a:t>
            </a:r>
          </a:p>
          <a:p>
            <a:r>
              <a:rPr lang="en-US" altLang="zh-TW" dirty="0"/>
              <a:t>  0.60   0.70   0.00 0.000000 0.000000 0.000000   0.09 0.001622 0.001955 0.001290</a:t>
            </a:r>
          </a:p>
          <a:p>
            <a:r>
              <a:rPr lang="en-US" altLang="zh-TW" dirty="0"/>
              <a:t>  0.70   0.80   0.00 0.000000 0.000000 0.000000   0.05 0.001306 0.000145 0.001060</a:t>
            </a:r>
          </a:p>
          <a:p>
            <a:r>
              <a:rPr lang="en-US" altLang="zh-TW" dirty="0"/>
              <a:t>  0.80   0.90   0.00 0.000000 0.000000 0.000000   0.02 0.000928 0.000265 0.000725</a:t>
            </a:r>
          </a:p>
          <a:p>
            <a:r>
              <a:rPr lang="en-US" altLang="zh-TW" dirty="0"/>
              <a:t>  0.90   1.00   0.00 0.000000 0.000000 0.000000   0.00 0.000000 0.000000 0.000000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09273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3943B9-E150-4126-B4A5-4CD9886B5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/>
              <a:t>Combine LL and LO in 1D, </a:t>
            </a:r>
            <a:r>
              <a:rPr lang="en-US" altLang="zh-TW" sz="4000" dirty="0" err="1"/>
              <a:t>xf</a:t>
            </a:r>
            <a:r>
              <a:rPr lang="en-US" altLang="zh-TW" sz="4000" dirty="0"/>
              <a:t>, 1D[21]</a:t>
            </a:r>
            <a:endParaRPr lang="zh-TW" altLang="en-US" sz="40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8F880F6-6B8F-4D14-87B8-97C69D1CE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10F8662-738F-4C2E-9203-DD922DA7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6DF8BED-1CFF-4417-8920-0F8FAB618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19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8" name="內容版面配置區 7">
            <a:extLst>
              <a:ext uri="{FF2B5EF4-FFF2-40B4-BE49-F238E27FC236}">
                <a16:creationId xmlns:a16="http://schemas.microsoft.com/office/drawing/2014/main" id="{43E1CE3C-BDA9-4FE8-A34B-E5DB5F036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700" dirty="0"/>
              <a:t>3D integrate</a:t>
            </a:r>
          </a:p>
          <a:p>
            <a:pPr marL="0" indent="0">
              <a:buNone/>
            </a:pPr>
            <a:r>
              <a:rPr lang="it-IT" altLang="zh-TW" sz="700" dirty="0"/>
              <a:t>xf bin: [ -0.20,  -0.10] | Integrated xsc =       1.776251e-01 1.259622e-02</a:t>
            </a:r>
          </a:p>
          <a:p>
            <a:pPr marL="0" indent="0">
              <a:buNone/>
            </a:pPr>
            <a:r>
              <a:rPr lang="it-IT" altLang="zh-TW" sz="700" dirty="0"/>
              <a:t>xf bin: [ -0.10,   0.00] | Integrated xsc =       2.018340e-01 1.249839e-02</a:t>
            </a:r>
          </a:p>
          <a:p>
            <a:pPr marL="0" indent="0">
              <a:buNone/>
            </a:pPr>
            <a:r>
              <a:rPr lang="it-IT" altLang="zh-TW" sz="700" dirty="0"/>
              <a:t>xf bin: [  0.00,   0.10] | Integrated xsc =       2.308465e-01 2.366985e-02</a:t>
            </a:r>
          </a:p>
          <a:p>
            <a:pPr marL="0" indent="0">
              <a:buNone/>
            </a:pPr>
            <a:r>
              <a:rPr lang="it-IT" altLang="zh-TW" sz="700" dirty="0"/>
              <a:t>xf bin: [  0.10,   0.20] | Integrated xsc =       2.332028e-01 2.447013e-02</a:t>
            </a:r>
          </a:p>
          <a:p>
            <a:pPr marL="0" indent="0">
              <a:buNone/>
            </a:pPr>
            <a:r>
              <a:rPr lang="it-IT" altLang="zh-TW" sz="700" dirty="0"/>
              <a:t>xf bin: [  0.20,   0.30] | Integrated xsc =       2.218077e-01 2.404128e-02</a:t>
            </a:r>
          </a:p>
          <a:p>
            <a:pPr marL="0" indent="0">
              <a:buNone/>
            </a:pPr>
            <a:r>
              <a:rPr lang="it-IT" altLang="zh-TW" sz="700" dirty="0"/>
              <a:t>xf bin: [  0.30,   0.40] | Integrated xsc =       1.955835e-01 2.136030e-02</a:t>
            </a:r>
          </a:p>
          <a:p>
            <a:pPr marL="0" indent="0">
              <a:buNone/>
            </a:pPr>
            <a:r>
              <a:rPr lang="it-IT" altLang="zh-TW" sz="700" dirty="0"/>
              <a:t>xf bin: [  0.40,   0.50] | Integrated xsc =       1.603870e-01 1.779420e-02</a:t>
            </a:r>
          </a:p>
          <a:p>
            <a:pPr marL="0" indent="0">
              <a:buNone/>
            </a:pPr>
            <a:r>
              <a:rPr lang="it-IT" altLang="zh-TW" sz="700" dirty="0"/>
              <a:t>xf bin: [  0.50,   0.60] | Integrated xsc =       1.213231e-01 1.426525e-02</a:t>
            </a:r>
          </a:p>
          <a:p>
            <a:pPr marL="0" indent="0">
              <a:buNone/>
            </a:pPr>
            <a:r>
              <a:rPr lang="it-IT" altLang="zh-TW" sz="700" dirty="0"/>
              <a:t>xf bin: [  0.60,   0.70] | Integrated xsc =       8.693997e-02 5.404200e-03</a:t>
            </a:r>
          </a:p>
          <a:p>
            <a:pPr marL="0" indent="0">
              <a:buNone/>
            </a:pPr>
            <a:r>
              <a:rPr lang="it-IT" altLang="zh-TW" sz="700" dirty="0"/>
              <a:t>xf bin: [  0.70,   0.80] | Integrated xsc =       5.296392e-02 3.496608e-03</a:t>
            </a:r>
          </a:p>
          <a:p>
            <a:pPr marL="0" indent="0">
              <a:buNone/>
            </a:pPr>
            <a:r>
              <a:rPr lang="it-IT" altLang="zh-TW" sz="700" dirty="0"/>
              <a:t>xf bin: [  0.80,   0.90] | Integrated xsc =       2.078458e-02 1.698594e-03</a:t>
            </a:r>
          </a:p>
          <a:p>
            <a:r>
              <a:rPr lang="en-US" altLang="zh-TW" sz="700" dirty="0"/>
              <a:t>1D combine</a:t>
            </a:r>
          </a:p>
          <a:p>
            <a:pPr marL="0" indent="0">
              <a:buNone/>
            </a:pPr>
            <a:r>
              <a:rPr lang="en-US" altLang="zh-TW" sz="700" dirty="0"/>
              <a:t>4.3 8.5 0.0 3.6  -0.20  -0.10                   0.1700   0.0066   0.0096   0.0191   0.0111                   0.0001 100.0000 100.0000 300.0000   0.0111                   0.1779   0.0066   0.0156   0.0169     0.10     1.00</a:t>
            </a:r>
          </a:p>
          <a:p>
            <a:pPr marL="0" indent="0">
              <a:buNone/>
            </a:pPr>
            <a:r>
              <a:rPr lang="en-US" altLang="zh-TW" sz="700" dirty="0"/>
              <a:t>4.3 8.5 0.0 3.6  -0.10   0.00                   0.1900   0.0047   0.0093   0.0127   0.0124                   0.0001 100.0000 100.0000 300.0000   0.0124                   0.2016   0.0047   0.0150   0.0157     0.32     1.00</a:t>
            </a:r>
          </a:p>
          <a:p>
            <a:pPr marL="0" indent="0">
              <a:buNone/>
            </a:pPr>
            <a:r>
              <a:rPr lang="en-US" altLang="zh-TW" sz="700" dirty="0"/>
              <a:t>4.3 8.5 0.0 3.6   0.00   0.10                   0.2300   0.0041   0.0130   0.0113   0.0260                   0.1700   0.0084   0.0178   0.0189   0.0260                   0.2294   0.0037   0.0267   0.0269     2.49     0.65</a:t>
            </a:r>
          </a:p>
          <a:p>
            <a:pPr marL="0" indent="0">
              <a:buNone/>
            </a:pPr>
            <a:r>
              <a:rPr lang="en-US" altLang="zh-TW" sz="700" dirty="0"/>
              <a:t>4.3 8.5 0.0 3.6   0.10   0.20                   0.2300   0.0038   0.0106   0.0099   0.0267                   0.1800   0.0054   0.0170   0.0126   0.0267                   0.2298   0.0031   0.0267   0.0269     2.09     0.62</a:t>
            </a:r>
          </a:p>
          <a:p>
            <a:pPr marL="0" indent="0">
              <a:buNone/>
            </a:pPr>
            <a:r>
              <a:rPr lang="en-US" altLang="zh-TW" sz="700" dirty="0"/>
              <a:t>4.3 8.5 0.0 3.6   0.20   0.30                   0.2300   0.0039   0.0070   0.0102   0.0260                   0.1700   0.0037   0.0148   0.0086   0.0260                   0.2187   0.0027   0.0257   0.0258     2.56     0.59</a:t>
            </a:r>
          </a:p>
          <a:p>
            <a:pPr marL="0" indent="0">
              <a:buNone/>
            </a:pPr>
            <a:r>
              <a:rPr lang="en-US" altLang="zh-TW" sz="700" dirty="0"/>
              <a:t>4.3 8.5 0.0 3.6   0.30   0.40                   0.2000   0.0039   0.0039   0.0102   0.0234                   0.1600   0.0028   0.0149   0.0066   0.0234                   0.1951   0.0023   0.0231   0.0232     1.54     0.62</a:t>
            </a:r>
          </a:p>
          <a:p>
            <a:pPr marL="0" indent="0">
              <a:buNone/>
            </a:pPr>
            <a:r>
              <a:rPr lang="en-US" altLang="zh-TW" sz="700" dirty="0"/>
              <a:t>4.3 8.5 0.0 3.6   0.40   0.50                   0.1700   0.0044   0.0015   0.0115   0.0195                   0.1300   0.0022   0.0127   0.0051   0.0195                   0.1597   0.0020   0.0193   0.0194     1.74     0.57</a:t>
            </a:r>
          </a:p>
          <a:p>
            <a:pPr marL="0" indent="0">
              <a:buNone/>
            </a:pPr>
            <a:r>
              <a:rPr lang="en-US" altLang="zh-TW" sz="700" dirty="0"/>
              <a:t>4.3 8.5 0.0 3.6   0.50   0.60                   0.1300   0.0070   0.0018   0.0166   0.0156                   0.1100   0.0019   0.0046   0.0044   0.0156                   0.1186   0.0018   0.0155   0.0156     0.49     0.27</a:t>
            </a:r>
          </a:p>
          <a:p>
            <a:pPr marL="0" indent="0">
              <a:buNone/>
            </a:pPr>
            <a:r>
              <a:rPr lang="en-US" altLang="zh-TW" sz="700" dirty="0"/>
              <a:t>4.3 8.5 0.0 3.6   0.60   0.70                   0.0001 100.0000 100.0000 300.0000   0.0059                   0.0900   0.0016   0.0020   0.0039   0.0059                   0.0916   0.0016   0.0063   0.0065     0.05    -0.00</a:t>
            </a:r>
          </a:p>
          <a:p>
            <a:pPr marL="0" indent="0">
              <a:buNone/>
            </a:pPr>
            <a:r>
              <a:rPr lang="en-US" altLang="zh-TW" sz="700" dirty="0"/>
              <a:t>4.3 8.5 0.0 3.6   0.70   0.80                   0.0001 100.0000 100.0000 300.0000   0.0033                   0.0500   0.0013   0.0001   0.0032   0.0033                   0.0482   0.0013   0.0037   0.0039     0.14    -0.00</a:t>
            </a:r>
          </a:p>
          <a:p>
            <a:pPr marL="0" indent="0">
              <a:buNone/>
            </a:pPr>
            <a:r>
              <a:rPr lang="en-US" altLang="zh-TW" sz="700" dirty="0"/>
              <a:t>4.3 8.5 0.0 3.6   0.80   0.90                   0.0001 100.0000 100.0000 300.0000   0.0013                   0.0200   0.0009   0.0003   0.0022   0.0013                   0.0191   0.0009   0.0017   0.0020     0.10    -0.00</a:t>
            </a:r>
          </a:p>
          <a:p>
            <a:pPr marL="0" indent="0">
              <a:buNone/>
            </a:pPr>
            <a:endParaRPr lang="zh-TW" altLang="en-US" sz="700" dirty="0"/>
          </a:p>
        </p:txBody>
      </p:sp>
    </p:spTree>
    <p:extLst>
      <p:ext uri="{BB962C8B-B14F-4D97-AF65-F5344CB8AC3E}">
        <p14:creationId xmlns:p14="http://schemas.microsoft.com/office/powerpoint/2010/main" val="3724839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F13EB3-AFDE-46A9-803E-63876F56A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Correlations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90319F2-7F1C-491A-8A69-6F8EDC057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FCF8B61-57DA-4F33-82AE-102274509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535020C-54D4-4EB6-9E7A-EE511BB9D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BA52C89-ACD5-4BA1-B759-DCF90EEEC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TW" b="1" dirty="0" err="1"/>
              <a:t>C_stat</a:t>
            </a:r>
            <a:r>
              <a:rPr lang="en-US" altLang="zh-TW" b="1" dirty="0"/>
              <a:t> </a:t>
            </a:r>
            <a:r>
              <a:rPr lang="en-US" altLang="zh-TW" dirty="0"/>
              <a:t>: 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0000FF"/>
                </a:solidFill>
              </a:rPr>
              <a:t>Same bin, same trig : 1 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FF00FF"/>
                </a:solidFill>
              </a:rPr>
              <a:t>others: 0 </a:t>
            </a:r>
          </a:p>
          <a:p>
            <a:pPr>
              <a:buFontTx/>
              <a:buChar char="-"/>
            </a:pPr>
            <a:endParaRPr lang="en-US" altLang="zh-TW" dirty="0"/>
          </a:p>
          <a:p>
            <a:r>
              <a:rPr lang="en-US" altLang="zh-TW" b="1" dirty="0" err="1"/>
              <a:t>C_sys_acc</a:t>
            </a:r>
            <a:r>
              <a:rPr lang="en-US" altLang="zh-TW" b="1" dirty="0"/>
              <a:t> </a:t>
            </a:r>
            <a:r>
              <a:rPr lang="en-US" altLang="zh-TW" dirty="0"/>
              <a:t> (</a:t>
            </a:r>
            <a:r>
              <a:rPr lang="en-US" altLang="zh-TW" dirty="0" err="1"/>
              <a:t>sys_acc</a:t>
            </a:r>
            <a:r>
              <a:rPr lang="en-US" altLang="zh-TW" dirty="0"/>
              <a:t> = 3* </a:t>
            </a:r>
            <a:r>
              <a:rPr lang="en-US" altLang="zh-TW" dirty="0" err="1"/>
              <a:t>MC_stat</a:t>
            </a:r>
            <a:r>
              <a:rPr lang="en-US" altLang="zh-TW" dirty="0"/>
              <a:t>)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0000FF"/>
                </a:solidFill>
              </a:rPr>
              <a:t>Same bin, same trig : 1 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FF00FF"/>
                </a:solidFill>
              </a:rPr>
              <a:t>others: 0</a:t>
            </a:r>
          </a:p>
          <a:p>
            <a:pPr>
              <a:buFontTx/>
              <a:buChar char="-"/>
            </a:pPr>
            <a:endParaRPr lang="en-US" altLang="zh-TW" dirty="0">
              <a:solidFill>
                <a:srgbClr val="FF00FF"/>
              </a:solidFill>
            </a:endParaRPr>
          </a:p>
          <a:p>
            <a:r>
              <a:rPr lang="en-US" altLang="zh-TW" b="1" dirty="0" err="1"/>
              <a:t>C_sys_purity</a:t>
            </a:r>
            <a:endParaRPr lang="en-US" altLang="zh-TW" b="1" dirty="0"/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0000FF"/>
                </a:solidFill>
              </a:rPr>
              <a:t>Same bin, same trig : 1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FF00FF"/>
                </a:solidFill>
              </a:rPr>
              <a:t>others = 0</a:t>
            </a:r>
          </a:p>
          <a:p>
            <a:pPr>
              <a:buFontTx/>
              <a:buChar char="-"/>
            </a:pPr>
            <a:endParaRPr lang="en-US" altLang="zh-TW" dirty="0">
              <a:solidFill>
                <a:srgbClr val="FF00FF"/>
              </a:solidFill>
            </a:endParaRPr>
          </a:p>
          <a:p>
            <a:r>
              <a:rPr lang="en-US" altLang="zh-TW" b="1" dirty="0" err="1"/>
              <a:t>C_sys_trig</a:t>
            </a:r>
            <a:r>
              <a:rPr lang="en-US" altLang="zh-TW" b="1" dirty="0"/>
              <a:t> (W : 13%, Al : 5%, NH3 : 0%, </a:t>
            </a:r>
            <a:r>
              <a:rPr lang="en-US" altLang="zh-TW" b="1" dirty="0" err="1"/>
              <a:t>etc</a:t>
            </a:r>
            <a:r>
              <a:rPr lang="en-US" altLang="zh-TW" b="1" dirty="0"/>
              <a:t>)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0000FF"/>
                </a:solidFill>
              </a:rPr>
              <a:t>Same bin, same trig : 1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FF00FF"/>
                </a:solidFill>
              </a:rPr>
              <a:t>others = 0</a:t>
            </a:r>
          </a:p>
          <a:p>
            <a:pPr>
              <a:buFontTx/>
              <a:buChar char="-"/>
            </a:pPr>
            <a:endParaRPr lang="en-US" altLang="zh-TW" dirty="0">
              <a:solidFill>
                <a:srgbClr val="0000FF"/>
              </a:solidFill>
            </a:endParaRPr>
          </a:p>
          <a:p>
            <a:pPr>
              <a:buFontTx/>
              <a:buChar char="-"/>
            </a:pPr>
            <a:endParaRPr lang="en-US" altLang="zh-TW" dirty="0">
              <a:solidFill>
                <a:srgbClr val="0000FF"/>
              </a:solidFill>
            </a:endParaRPr>
          </a:p>
          <a:p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5DB62571-BDFE-42E8-AAB4-BE32CC00D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2348880"/>
            <a:ext cx="2486911" cy="2160240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AE411673-9851-451C-AB8D-DF5B8E827BA9}"/>
              </a:ext>
            </a:extLst>
          </p:cNvPr>
          <p:cNvSpPr txBox="1"/>
          <p:nvPr/>
        </p:nvSpPr>
        <p:spPr>
          <a:xfrm>
            <a:off x="3563888" y="537321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err="1">
                <a:highlight>
                  <a:srgbClr val="FFFF00"/>
                </a:highlight>
              </a:rPr>
              <a:t>trigSys_LL</a:t>
            </a:r>
            <a:r>
              <a:rPr lang="en-US" altLang="zh-TW" b="1" dirty="0">
                <a:highlight>
                  <a:srgbClr val="FFFF00"/>
                </a:highlight>
              </a:rPr>
              <a:t> = </a:t>
            </a:r>
            <a:r>
              <a:rPr lang="en-US" altLang="zh-TW" b="1" dirty="0" err="1">
                <a:highlight>
                  <a:srgbClr val="FFFF00"/>
                </a:highlight>
              </a:rPr>
              <a:t>xscLL</a:t>
            </a:r>
            <a:r>
              <a:rPr lang="en-US" altLang="zh-TW" b="1" dirty="0">
                <a:highlight>
                  <a:srgbClr val="FFFF00"/>
                </a:highlight>
              </a:rPr>
              <a:t> *13%</a:t>
            </a:r>
          </a:p>
          <a:p>
            <a:r>
              <a:rPr lang="en-US" altLang="zh-TW" b="1" dirty="0" err="1">
                <a:highlight>
                  <a:srgbClr val="FFFF00"/>
                </a:highlight>
              </a:rPr>
              <a:t>trigSys_LO</a:t>
            </a:r>
            <a:r>
              <a:rPr lang="en-US" altLang="zh-TW" b="1" dirty="0">
                <a:highlight>
                  <a:srgbClr val="FFFF00"/>
                </a:highlight>
              </a:rPr>
              <a:t> =</a:t>
            </a:r>
            <a:r>
              <a:rPr lang="zh-TW" altLang="en-US" b="1" dirty="0">
                <a:highlight>
                  <a:srgbClr val="FFFF00"/>
                </a:highlight>
              </a:rPr>
              <a:t> </a:t>
            </a:r>
            <a:r>
              <a:rPr lang="en-US" altLang="zh-TW" b="1" dirty="0" err="1">
                <a:highlight>
                  <a:srgbClr val="FFFF00"/>
                </a:highlight>
              </a:rPr>
              <a:t>xscLO</a:t>
            </a:r>
            <a:r>
              <a:rPr lang="en-US" altLang="zh-TW" b="1" dirty="0">
                <a:highlight>
                  <a:srgbClr val="FFFF00"/>
                </a:highlight>
              </a:rPr>
              <a:t> * 13%</a:t>
            </a:r>
            <a:endParaRPr lang="zh-TW" altLang="en-US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916758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3943B9-E150-4126-B4A5-4CD9886B5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Combine LL and LO in 1D, </a:t>
            </a:r>
            <a:r>
              <a:rPr lang="en-US" altLang="zh-TW" sz="3600" dirty="0" err="1"/>
              <a:t>pt</a:t>
            </a:r>
            <a:r>
              <a:rPr lang="en-US" altLang="zh-TW" sz="3600" dirty="0"/>
              <a:t>, 1D[20]</a:t>
            </a:r>
            <a:endParaRPr lang="zh-TW" altLang="en-US" sz="36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8F880F6-6B8F-4D14-87B8-97C69D1CE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10F8662-738F-4C2E-9203-DD922DA7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6DF8BED-1CFF-4417-8920-0F8FAB618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20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96AEE2C-F2F4-4E03-A481-62F45DCBD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zh-TW" sz="700" dirty="0"/>
              <a:t>3D combine</a:t>
            </a:r>
          </a:p>
          <a:p>
            <a:pPr marL="0" indent="0">
              <a:buNone/>
            </a:pPr>
            <a:r>
              <a:rPr lang="it-IT" altLang="zh-TW" sz="700" dirty="0"/>
              <a:t>pT bin: [  0.00,   0.70] | Integrated xsc =       7.082041e-02 6.426400e-03</a:t>
            </a:r>
          </a:p>
          <a:p>
            <a:pPr marL="0" indent="0">
              <a:buNone/>
            </a:pPr>
            <a:r>
              <a:rPr lang="it-IT" altLang="zh-TW" sz="700" dirty="0"/>
              <a:t>pT bin: [  0.70,   1.10] | Integrated xsc =       1.152575e-01 1.057686e-02</a:t>
            </a:r>
          </a:p>
          <a:p>
            <a:pPr marL="0" indent="0">
              <a:buNone/>
            </a:pPr>
            <a:r>
              <a:rPr lang="it-IT" altLang="zh-TW" sz="700" dirty="0"/>
              <a:t>pT bin: [  1.10,   1.60] | Integrated xsc =       8.500339e-02 7.837219e-03</a:t>
            </a:r>
          </a:p>
          <a:p>
            <a:pPr marL="0" indent="0">
              <a:buNone/>
            </a:pPr>
            <a:r>
              <a:rPr lang="it-IT" altLang="zh-TW" sz="700" dirty="0"/>
              <a:t>pT bin: [  1.60,   3.60] | Integrated xsc =       1.607542e-02 1.516189e-03</a:t>
            </a:r>
          </a:p>
          <a:p>
            <a:r>
              <a:rPr lang="it-IT" altLang="zh-TW" sz="700" dirty="0"/>
              <a:t>1D combine</a:t>
            </a:r>
          </a:p>
          <a:p>
            <a:pPr marL="0" indent="0">
              <a:buNone/>
            </a:pPr>
            <a:r>
              <a:rPr lang="it-IT" altLang="zh-TW" sz="700" dirty="0"/>
              <a:t>4.3 8.5 0.0 0.7  -0.20   0.90 |               0.0600   0.0012   0.0025   0.0043   0.0065 |               0.0400   0.0009   0.0041   0.0027   0.0065 |               0.0450   0.0007   0.0076   0.0077     3.65     0.49     0.51</a:t>
            </a:r>
          </a:p>
          <a:p>
            <a:pPr marL="0" indent="0">
              <a:buNone/>
            </a:pPr>
            <a:r>
              <a:rPr lang="it-IT" altLang="zh-TW" sz="700" dirty="0"/>
              <a:t>4.3 8.5 0.7 1.1  -0.20   0.90 |               0.1100   0.0019   0.0038   0.0071   0.0117 |               0.0700   0.0015   0.0055   0.0044   0.0117 |               0.0803   0.0012   0.0131   0.0131     4.87     0.42     0.58</a:t>
            </a:r>
          </a:p>
          <a:p>
            <a:pPr marL="0" indent="0">
              <a:buNone/>
            </a:pPr>
            <a:r>
              <a:rPr lang="it-IT" altLang="zh-TW" sz="700" dirty="0"/>
              <a:t>4.3 8.5 1.1 1.6  -0.20   0.90 |               0.0800   0.0013   0.0028   0.0049   0.0091 |               0.0600   0.0012   0.0045   0.0034   0.0091 |               0.0638   0.0009   0.0101   0.0101     2.36     0.50     0.50</a:t>
            </a:r>
          </a:p>
          <a:p>
            <a:pPr marL="0" indent="0">
              <a:buNone/>
            </a:pPr>
            <a:r>
              <a:rPr lang="it-IT" altLang="zh-TW" sz="700" dirty="0"/>
              <a:t>4.3 8.5 1.6 3.6  -0.20   0.90 |               0.0200   0.0003   0.0005   0.0009   0.0019 |               0.0100   0.0002   0.0005   0.0006   0.0019 |               0.0134   0.0002   0.0020   0.0021    11.30     0.39     0.61</a:t>
            </a:r>
          </a:p>
        </p:txBody>
      </p:sp>
    </p:spTree>
    <p:extLst>
      <p:ext uri="{BB962C8B-B14F-4D97-AF65-F5344CB8AC3E}">
        <p14:creationId xmlns:p14="http://schemas.microsoft.com/office/powerpoint/2010/main" val="19441181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3943B9-E150-4126-B4A5-4CD9886B5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Combine LL and LO in 1D, mass, 1D[19]</a:t>
            </a:r>
            <a:endParaRPr lang="zh-TW" altLang="en-US" sz="36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8F880F6-6B8F-4D14-87B8-97C69D1CE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10F8662-738F-4C2E-9203-DD922DA7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6DF8BED-1CFF-4417-8920-0F8FAB618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21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96AEE2C-F2F4-4E03-A481-62F45DCBD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zh-TW" sz="1200" dirty="0"/>
              <a:t>3D combine</a:t>
            </a:r>
          </a:p>
          <a:p>
            <a:pPr marL="0" indent="0">
              <a:buNone/>
            </a:pPr>
            <a:r>
              <a:rPr lang="it-IT" altLang="zh-TW" sz="1200" dirty="0"/>
              <a:t>Mass bin: [  4.30,   4.70] | Integrated xsc =       1.427249e-01 1.183032e-02</a:t>
            </a:r>
          </a:p>
          <a:p>
            <a:pPr marL="0" indent="0">
              <a:buNone/>
            </a:pPr>
            <a:r>
              <a:rPr lang="it-IT" altLang="zh-TW" sz="1200" dirty="0"/>
              <a:t>Mass bin: [  4.70,   5.40] | Integrated xsc =       8.099335e-02 7.360594e-03</a:t>
            </a:r>
          </a:p>
          <a:p>
            <a:pPr marL="0" indent="0">
              <a:buNone/>
            </a:pPr>
            <a:r>
              <a:rPr lang="it-IT" altLang="zh-TW" sz="1200" dirty="0"/>
              <a:t>Mass bin: [  5.40,   8.50] | Integrated xsc =       1.824017e-02 1.885234e-03</a:t>
            </a:r>
          </a:p>
          <a:p>
            <a:r>
              <a:rPr lang="en-US" altLang="zh-TW" sz="1200" dirty="0"/>
              <a:t>1D combine</a:t>
            </a:r>
          </a:p>
          <a:p>
            <a:pPr marL="0" indent="0">
              <a:buNone/>
            </a:pPr>
            <a:r>
              <a:rPr lang="en-US" altLang="zh-TW" sz="700" dirty="0"/>
              <a:t>4.3 4.7 0.0 3.6  -0.20   0.90 |               0.1200   0.0022   0.0095   0.0090   0.0130 |               0.0800   0.0012   0.0118   0.0047   0.0130 |               0.1021   0.0010   0.0172   0.0172     2.40     0.45     0.55</a:t>
            </a:r>
          </a:p>
          <a:p>
            <a:pPr marL="0" indent="0">
              <a:buNone/>
            </a:pPr>
            <a:r>
              <a:rPr lang="en-US" altLang="zh-TW" sz="700" dirty="0"/>
              <a:t>4.7 5.4 0.0 3.6  -0.20   0.90 |               0.0700   0.0011   0.0023   0.0047   0.0078 |               0.0500   0.0009   0.0042   0.0030   0.0078 |               0.0571   0.0007   0.0088   0.0088     2.42     0.49     0.51</a:t>
            </a:r>
          </a:p>
          <a:p>
            <a:pPr marL="0" indent="0">
              <a:buNone/>
            </a:pPr>
            <a:r>
              <a:rPr lang="en-US" altLang="zh-TW" sz="700" dirty="0"/>
              <a:t>5.4 8.5 0.0 3.6  -0.20   0.90 |               0.0200   0.0002   0.0001   0.0011   0.0019 |               0.0100   0.0003   0.0002   0.0008   0.0019 |               0.0132   0.0002   0.0020   0.0020    11.47     0.43     0.57</a:t>
            </a:r>
          </a:p>
          <a:p>
            <a:pPr marL="0" indent="0">
              <a:buNone/>
            </a:pP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911664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4A0559-CF70-41EC-9DA8-8C84CC5C3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/>
              <a:t>Released VS BLUE in 3D </a:t>
            </a:r>
            <a:r>
              <a:rPr lang="en-US" altLang="zh-TW" sz="4000" b="1" dirty="0">
                <a:solidFill>
                  <a:srgbClr val="FF0000"/>
                </a:solidFill>
                <a:highlight>
                  <a:srgbClr val="FFFF00"/>
                </a:highlight>
              </a:rPr>
              <a:t>w/o </a:t>
            </a:r>
            <a:r>
              <a:rPr lang="en-US" altLang="zh-TW" sz="40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Corr</a:t>
            </a:r>
            <a:endParaRPr lang="zh-TW" altLang="en-US" sz="4000" b="1" strike="sngStrike" dirty="0">
              <a:solidFill>
                <a:srgbClr val="FF0000"/>
              </a:solidFill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74F1897-051C-4210-BC0C-04B4AF89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5A99DFE-A688-4E15-B6B1-987F4AD8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D436BE1-C443-468B-8AC7-45DA1E6C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3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9" name="內容版面配置區 8">
            <a:extLst>
              <a:ext uri="{FF2B5EF4-FFF2-40B4-BE49-F238E27FC236}">
                <a16:creationId xmlns:a16="http://schemas.microsoft.com/office/drawing/2014/main" id="{ABA82B3A-A6E9-4E7E-B01F-5580D2BD32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441450"/>
            <a:ext cx="9128125" cy="4564062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6E99C064-119D-44C0-8ADF-50099382C5C4}"/>
              </a:ext>
            </a:extLst>
          </p:cNvPr>
          <p:cNvSpPr txBox="1"/>
          <p:nvPr/>
        </p:nvSpPr>
        <p:spPr>
          <a:xfrm>
            <a:off x="4139952" y="609396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  <a:highlight>
                  <a:srgbClr val="FFFF00"/>
                </a:highlight>
              </a:rPr>
              <a:t>Reasonable</a:t>
            </a:r>
            <a:endParaRPr lang="zh-TW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283824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E770F3-C76D-41E4-88ED-FB3EFF55A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1F7D333-C07A-45CF-92FB-25B303D4D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9E11F64-FB58-40C0-800A-3117E32F1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7891CDF-3C73-4E16-B9C1-EF021EA6C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4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FBB8B82D-A1D7-4243-B917-6B685F8664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648" y="1080036"/>
            <a:ext cx="6004302" cy="4697927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B7ECB2F8-9832-4601-A862-BAEB3B37B011}"/>
              </a:ext>
            </a:extLst>
          </p:cNvPr>
          <p:cNvSpPr txBox="1"/>
          <p:nvPr/>
        </p:nvSpPr>
        <p:spPr>
          <a:xfrm>
            <a:off x="2323030" y="5980187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  <a:highlight>
                  <a:srgbClr val="FFFF00"/>
                </a:highlight>
              </a:rPr>
              <a:t>BLUE integration is smaller than release</a:t>
            </a:r>
            <a:endParaRPr lang="zh-TW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517560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F13EB3-AFDE-46A9-803E-63876F56A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Correlations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90319F2-7F1C-491A-8A69-6F8EDC057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FCF8B61-57DA-4F33-82AE-102274509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535020C-54D4-4EB6-9E7A-EE511BB9D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5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BA52C89-ACD5-4BA1-B759-DCF90EEEC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TW" b="1" dirty="0" err="1"/>
              <a:t>C_stat</a:t>
            </a:r>
            <a:r>
              <a:rPr lang="en-US" altLang="zh-TW" b="1" dirty="0"/>
              <a:t> </a:t>
            </a:r>
            <a:r>
              <a:rPr lang="en-US" altLang="zh-TW" dirty="0"/>
              <a:t>: 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0000FF"/>
                </a:solidFill>
              </a:rPr>
              <a:t>Same bin, same trig : 1 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FF00FF"/>
                </a:solidFill>
              </a:rPr>
              <a:t>others: 0 </a:t>
            </a:r>
          </a:p>
          <a:p>
            <a:pPr>
              <a:buFontTx/>
              <a:buChar char="-"/>
            </a:pPr>
            <a:endParaRPr lang="en-US" altLang="zh-TW" dirty="0"/>
          </a:p>
          <a:p>
            <a:r>
              <a:rPr lang="en-US" altLang="zh-TW" b="1" dirty="0" err="1"/>
              <a:t>C_sys_acc</a:t>
            </a:r>
            <a:r>
              <a:rPr lang="en-US" altLang="zh-TW" b="1" dirty="0"/>
              <a:t> </a:t>
            </a:r>
            <a:r>
              <a:rPr lang="en-US" altLang="zh-TW" dirty="0"/>
              <a:t> (</a:t>
            </a:r>
            <a:r>
              <a:rPr lang="en-US" altLang="zh-TW" dirty="0" err="1"/>
              <a:t>sys_acc</a:t>
            </a:r>
            <a:r>
              <a:rPr lang="en-US" altLang="zh-TW" dirty="0"/>
              <a:t> = 3* </a:t>
            </a:r>
            <a:r>
              <a:rPr lang="en-US" altLang="zh-TW" dirty="0" err="1"/>
              <a:t>MC_stat</a:t>
            </a:r>
            <a:r>
              <a:rPr lang="en-US" altLang="zh-TW" dirty="0"/>
              <a:t>)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0000FF"/>
                </a:solidFill>
              </a:rPr>
              <a:t>Same bin, same trig : 1 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FF00FF"/>
                </a:solidFill>
              </a:rPr>
              <a:t>others: 0.8 </a:t>
            </a:r>
          </a:p>
          <a:p>
            <a:pPr>
              <a:buFontTx/>
              <a:buChar char="-"/>
            </a:pPr>
            <a:endParaRPr lang="en-US" altLang="zh-TW" dirty="0">
              <a:solidFill>
                <a:srgbClr val="FF00FF"/>
              </a:solidFill>
            </a:endParaRPr>
          </a:p>
          <a:p>
            <a:r>
              <a:rPr lang="en-US" altLang="zh-TW" b="1" dirty="0" err="1"/>
              <a:t>C_sys_purity</a:t>
            </a:r>
            <a:endParaRPr lang="en-US" altLang="zh-TW" b="1" dirty="0"/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0000FF"/>
                </a:solidFill>
              </a:rPr>
              <a:t>Same bin, same trig : 1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FF00FF"/>
                </a:solidFill>
              </a:rPr>
              <a:t>others = 0.8</a:t>
            </a:r>
          </a:p>
          <a:p>
            <a:pPr>
              <a:buFontTx/>
              <a:buChar char="-"/>
            </a:pPr>
            <a:endParaRPr lang="en-US" altLang="zh-TW" dirty="0">
              <a:solidFill>
                <a:srgbClr val="FF00FF"/>
              </a:solidFill>
            </a:endParaRPr>
          </a:p>
          <a:p>
            <a:r>
              <a:rPr lang="en-US" altLang="zh-TW" b="1" dirty="0" err="1"/>
              <a:t>C_sys_trig</a:t>
            </a:r>
            <a:r>
              <a:rPr lang="en-US" altLang="zh-TW" b="1" dirty="0"/>
              <a:t> (W : 13%, Al : 5%, NH3 : 0%, </a:t>
            </a:r>
            <a:r>
              <a:rPr lang="en-US" altLang="zh-TW" b="1" dirty="0" err="1"/>
              <a:t>etc</a:t>
            </a:r>
            <a:r>
              <a:rPr lang="en-US" altLang="zh-TW" b="1" dirty="0"/>
              <a:t>)</a:t>
            </a:r>
          </a:p>
          <a:p>
            <a:pPr>
              <a:buFontTx/>
              <a:buChar char="-"/>
            </a:pPr>
            <a:r>
              <a:rPr lang="en-US" altLang="zh-TW" dirty="0">
                <a:solidFill>
                  <a:srgbClr val="0000FF"/>
                </a:solidFill>
              </a:rPr>
              <a:t>Same bin, same trig : 1</a:t>
            </a:r>
          </a:p>
          <a:p>
            <a:pPr>
              <a:buFontTx/>
              <a:buChar char="-"/>
            </a:pPr>
            <a:r>
              <a:rPr lang="en-US" altLang="zh-TW" dirty="0"/>
              <a:t>Same bin, different trigger : </a:t>
            </a:r>
            <a:r>
              <a:rPr lang="en-US" altLang="zh-TW" dirty="0">
                <a:highlight>
                  <a:srgbClr val="FFFF00"/>
                </a:highlight>
              </a:rPr>
              <a:t>-1 =&gt; [0.8, 1.0]</a:t>
            </a:r>
          </a:p>
          <a:p>
            <a:pPr>
              <a:buFontTx/>
              <a:buChar char="-"/>
            </a:pPr>
            <a:r>
              <a:rPr lang="en-US" altLang="zh-TW" dirty="0"/>
              <a:t>Different bin, same trigger : </a:t>
            </a:r>
            <a:r>
              <a:rPr lang="en-US" altLang="zh-TW" dirty="0">
                <a:highlight>
                  <a:srgbClr val="FFFF00"/>
                </a:highlight>
              </a:rPr>
              <a:t>1 =&gt; [0.8, 1.0]</a:t>
            </a:r>
          </a:p>
          <a:p>
            <a:pPr>
              <a:buFontTx/>
              <a:buChar char="-"/>
            </a:pPr>
            <a:r>
              <a:rPr lang="en-US" altLang="zh-TW" dirty="0"/>
              <a:t>Different bin, different trigger : </a:t>
            </a:r>
            <a:r>
              <a:rPr lang="en-US" altLang="zh-TW" dirty="0">
                <a:highlight>
                  <a:srgbClr val="FFFF00"/>
                </a:highlight>
              </a:rPr>
              <a:t>-1 =&gt; [0.8, 1.0]</a:t>
            </a:r>
          </a:p>
          <a:p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5DB62571-BDFE-42E8-AAB4-BE32CC00D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2348880"/>
            <a:ext cx="2486911" cy="2160240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AE411673-9851-451C-AB8D-DF5B8E827BA9}"/>
              </a:ext>
            </a:extLst>
          </p:cNvPr>
          <p:cNvSpPr txBox="1"/>
          <p:nvPr/>
        </p:nvSpPr>
        <p:spPr>
          <a:xfrm>
            <a:off x="323527" y="6060822"/>
            <a:ext cx="6983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err="1">
                <a:highlight>
                  <a:srgbClr val="FFFF00"/>
                </a:highlight>
              </a:rPr>
              <a:t>trigSys</a:t>
            </a:r>
            <a:r>
              <a:rPr lang="en-US" altLang="zh-TW" b="1" dirty="0">
                <a:highlight>
                  <a:srgbClr val="FFFF00"/>
                </a:highlight>
              </a:rPr>
              <a:t> = [(</a:t>
            </a:r>
            <a:r>
              <a:rPr lang="en-US" altLang="zh-TW" b="1" dirty="0" err="1">
                <a:highlight>
                  <a:srgbClr val="FFFF00"/>
                </a:highlight>
              </a:rPr>
              <a:t>xscLL</a:t>
            </a:r>
            <a:r>
              <a:rPr lang="en-US" altLang="zh-TW" b="1" dirty="0">
                <a:highlight>
                  <a:srgbClr val="FFFF00"/>
                </a:highlight>
              </a:rPr>
              <a:t> + </a:t>
            </a:r>
            <a:r>
              <a:rPr lang="en-US" altLang="zh-TW" b="1" dirty="0" err="1">
                <a:highlight>
                  <a:srgbClr val="FFFF00"/>
                </a:highlight>
              </a:rPr>
              <a:t>xscLO</a:t>
            </a:r>
            <a:r>
              <a:rPr lang="en-US" altLang="zh-TW" b="1" dirty="0">
                <a:highlight>
                  <a:srgbClr val="FFFF00"/>
                </a:highlight>
              </a:rPr>
              <a:t>)/2.0] *13% =&gt; same for LL and LO</a:t>
            </a:r>
            <a:endParaRPr lang="zh-TW" altLang="en-US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57820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4A0559-CF70-41EC-9DA8-8C84CC5C3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Released VS BLUE in 3D </a:t>
            </a:r>
            <a:r>
              <a:rPr lang="en-US" altLang="zh-TW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w/ </a:t>
            </a:r>
            <a:r>
              <a:rPr lang="en-US" altLang="zh-TW" sz="28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Corr</a:t>
            </a:r>
            <a:r>
              <a:rPr lang="zh-TW" altLang="en-US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br>
              <a:rPr lang="en-US" altLang="zh-TW" sz="2800" b="1" dirty="0">
                <a:solidFill>
                  <a:srgbClr val="FF0000"/>
                </a:solidFill>
              </a:rPr>
            </a:br>
            <a:r>
              <a:rPr lang="en-US" altLang="zh-TW" sz="2800" dirty="0">
                <a:solidFill>
                  <a:srgbClr val="0000FF"/>
                </a:solidFill>
                <a:highlight>
                  <a:srgbClr val="FFFF00"/>
                </a:highlight>
              </a:rPr>
              <a:t>Trigger rho = 0.8</a:t>
            </a:r>
            <a:endParaRPr lang="zh-TW" altLang="en-US" sz="2800" b="1" strike="sngStrike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74F1897-051C-4210-BC0C-04B4AF89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5A99DFE-A688-4E15-B6B1-987F4AD8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D436BE1-C443-468B-8AC7-45DA1E6C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6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593A5A05-2E76-4C15-9946-1B8D8BF320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422323"/>
            <a:ext cx="9128125" cy="4602317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055A758D-834F-44E2-B9DE-58B6369CAF10}"/>
              </a:ext>
            </a:extLst>
          </p:cNvPr>
          <p:cNvSpPr/>
          <p:nvPr/>
        </p:nvSpPr>
        <p:spPr>
          <a:xfrm>
            <a:off x="10725" y="1340768"/>
            <a:ext cx="9098968" cy="1584176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BA6CF3F1-B181-4623-8B67-D0E22BF4CF4E}"/>
              </a:ext>
            </a:extLst>
          </p:cNvPr>
          <p:cNvSpPr txBox="1"/>
          <p:nvPr/>
        </p:nvSpPr>
        <p:spPr>
          <a:xfrm>
            <a:off x="3347864" y="98072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Mean of BLUE is much shifted towards to LL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47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3FC57E-1D4B-40F9-9600-1C3955D18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0DE66A5-AFCC-41EF-B2FE-DB042307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A8988B3-A261-41DB-A868-7CE4DBAE1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97D709C-462A-4574-BC6D-C6F1DB0D1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7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2521F9A2-9134-47B9-AFE3-29FBE07DAE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1640" y="980728"/>
            <a:ext cx="6028118" cy="4717294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E50D8FF1-9E69-470F-8258-123BCBE12031}"/>
              </a:ext>
            </a:extLst>
          </p:cNvPr>
          <p:cNvSpPr txBox="1"/>
          <p:nvPr/>
        </p:nvSpPr>
        <p:spPr>
          <a:xfrm>
            <a:off x="270294" y="5749663"/>
            <a:ext cx="88737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  <a:highlight>
                  <a:srgbClr val="FFFF00"/>
                </a:highlight>
              </a:rPr>
              <a:t>If we add correlation 0.8 for acc, purity, trigger, then systematic size between release and BLUE are more consistent. But the mean value are quite different.</a:t>
            </a:r>
            <a:endParaRPr lang="zh-TW" alt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19755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4A0559-CF70-41EC-9DA8-8C84CC5C3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Released VS BLUE in 3D </a:t>
            </a:r>
            <a:r>
              <a:rPr lang="en-US" altLang="zh-TW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w/ </a:t>
            </a:r>
            <a:r>
              <a:rPr lang="en-US" altLang="zh-TW" sz="28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Corr</a:t>
            </a:r>
            <a:r>
              <a:rPr lang="zh-TW" altLang="en-US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br>
              <a:rPr lang="en-US" altLang="zh-TW" sz="2800" b="1" dirty="0">
                <a:solidFill>
                  <a:srgbClr val="FF0000"/>
                </a:solidFill>
              </a:rPr>
            </a:br>
            <a:r>
              <a:rPr lang="en-US" altLang="zh-TW" sz="2800" dirty="0">
                <a:solidFill>
                  <a:srgbClr val="0000FF"/>
                </a:solidFill>
                <a:highlight>
                  <a:srgbClr val="FFFF00"/>
                </a:highlight>
              </a:rPr>
              <a:t>Trigger rho = 1.0</a:t>
            </a:r>
            <a:endParaRPr lang="zh-TW" altLang="en-US" sz="2800" b="1" strike="sngStrike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74F1897-051C-4210-BC0C-04B4AF89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5A99DFE-A688-4E15-B6B1-987F4AD8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D436BE1-C443-468B-8AC7-45DA1E6C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8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C02C0B29-5A45-4053-942D-8957059A64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434094"/>
            <a:ext cx="9128125" cy="457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636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AC1F37-254E-4FBE-910A-70C487EDE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85356A5-7717-4ABE-9E58-9FA017AD8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97B11DD-0E54-446A-B8B5-5051F5525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6AF887F-019D-45F8-8430-365CA5B31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9</a:t>
            </a:fld>
            <a:r>
              <a:rPr lang="en-US" altLang="ja-JP"/>
              <a:t>/N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BFB96B37-E0D0-4748-A841-FDDB7FB35E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7118" y="1041820"/>
            <a:ext cx="6916115" cy="536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32306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slidesTemplate</Template>
  <TotalTime>62647</TotalTime>
  <Words>2109</Words>
  <Application>Microsoft Office PowerPoint</Application>
  <PresentationFormat>如螢幕大小 (4:3)</PresentationFormat>
  <Paragraphs>243</Paragraphs>
  <Slides>21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6" baseType="lpstr">
      <vt:lpstr>ＭＳ Ｐゴシック</vt:lpstr>
      <vt:lpstr>新細明體</vt:lpstr>
      <vt:lpstr>Arial</vt:lpstr>
      <vt:lpstr>Calibri</vt:lpstr>
      <vt:lpstr>標準デザイン</vt:lpstr>
      <vt:lpstr>To Do</vt:lpstr>
      <vt:lpstr>Correlations</vt:lpstr>
      <vt:lpstr>Released VS BLUE in 3D w/o Corr</vt:lpstr>
      <vt:lpstr>PowerPoint 簡報</vt:lpstr>
      <vt:lpstr>Correlations</vt:lpstr>
      <vt:lpstr>Released VS BLUE in 3D w/ Corr  Trigger rho = 0.8</vt:lpstr>
      <vt:lpstr>PowerPoint 簡報</vt:lpstr>
      <vt:lpstr>Released VS BLUE in 3D w/ Corr  Trigger rho = 1.0</vt:lpstr>
      <vt:lpstr>PowerPoint 簡報</vt:lpstr>
      <vt:lpstr>3D combine(integrate to 1D) VS 1D combine</vt:lpstr>
      <vt:lpstr>To Do</vt:lpstr>
      <vt:lpstr>Release Binning</vt:lpstr>
      <vt:lpstr>2D binning in xf, i_2D = {16, 18}</vt:lpstr>
      <vt:lpstr>1D binning, i_bin= {19, 20, 21}</vt:lpstr>
      <vt:lpstr>3D combine(integrate to 1D) VS 2D combine(integrate to 1D) VS 1D combine</vt:lpstr>
      <vt:lpstr>Back up</vt:lpstr>
      <vt:lpstr>3D integrate to 1D in mass, xf, pt</vt:lpstr>
      <vt:lpstr>1D Xsc in LL and LO</vt:lpstr>
      <vt:lpstr>Combine LL and LO in 1D, xf, 1D[21]</vt:lpstr>
      <vt:lpstr>Combine LL and LO in 1D, pt, 1D[20]</vt:lpstr>
      <vt:lpstr>Combine LL and LO in 1D, mass, 1D[19]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Chia Yu</dc:creator>
  <cp:lastModifiedBy>cyhsieh</cp:lastModifiedBy>
  <cp:revision>904</cp:revision>
  <dcterms:created xsi:type="dcterms:W3CDTF">2018-07-15T10:16:04Z</dcterms:created>
  <dcterms:modified xsi:type="dcterms:W3CDTF">2026-05-06T09:26:07Z</dcterms:modified>
</cp:coreProperties>
</file>