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91" r:id="rId2"/>
    <p:sldId id="640" r:id="rId3"/>
    <p:sldId id="645" r:id="rId4"/>
    <p:sldId id="658" r:id="rId5"/>
    <p:sldId id="707" r:id="rId6"/>
    <p:sldId id="708" r:id="rId7"/>
    <p:sldId id="713" r:id="rId8"/>
    <p:sldId id="710" r:id="rId9"/>
    <p:sldId id="711" r:id="rId10"/>
    <p:sldId id="709" r:id="rId11"/>
    <p:sldId id="715" r:id="rId12"/>
    <p:sldId id="714" r:id="rId13"/>
    <p:sldId id="716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FF"/>
    <a:srgbClr val="0000FF"/>
    <a:srgbClr val="FFFFCC"/>
    <a:srgbClr val="FFCCFF"/>
    <a:srgbClr val="3399FF"/>
    <a:srgbClr val="FF9900"/>
    <a:srgbClr val="99CC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320" autoAdjust="0"/>
  </p:normalViewPr>
  <p:slideViewPr>
    <p:cSldViewPr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ANY0-G8v7JsBg6vcyVTTX0N6OD3O04ShqOp34YLw5w/edit?tab=t.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13EB3-AFDE-46A9-803E-63876F56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: </a:t>
            </a:r>
            <a:r>
              <a:rPr lang="en-US" altLang="zh-TW" dirty="0"/>
              <a:t>Correlations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0319F2-7F1C-491A-8A69-6F8EDC05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CF8B61-57DA-4F33-82AE-10227450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35020C-54D4-4EB6-9E7A-EE511BB9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A52C89-ACD5-4BA1-B759-DCF90EEE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b="1" dirty="0" err="1"/>
              <a:t>C_stat</a:t>
            </a:r>
            <a:r>
              <a:rPr lang="en-US" altLang="zh-TW" b="1" dirty="0"/>
              <a:t> </a:t>
            </a:r>
            <a:r>
              <a:rPr lang="en-US" altLang="zh-TW" dirty="0"/>
              <a:t>: 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0000FF"/>
                </a:solidFill>
              </a:rPr>
              <a:t>Same bin, same trig : 1 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FF00FF"/>
                </a:solidFill>
              </a:rPr>
              <a:t>others: 0 </a:t>
            </a:r>
          </a:p>
          <a:p>
            <a:pPr>
              <a:buFontTx/>
              <a:buChar char="-"/>
            </a:pPr>
            <a:endParaRPr lang="en-US" altLang="zh-TW" dirty="0"/>
          </a:p>
          <a:p>
            <a:r>
              <a:rPr lang="en-US" altLang="zh-TW" b="1" dirty="0" err="1"/>
              <a:t>C_sys_acc</a:t>
            </a:r>
            <a:r>
              <a:rPr lang="en-US" altLang="zh-TW" b="1" dirty="0"/>
              <a:t> </a:t>
            </a:r>
            <a:r>
              <a:rPr lang="en-US" altLang="zh-TW" dirty="0"/>
              <a:t> (</a:t>
            </a:r>
            <a:r>
              <a:rPr lang="en-US" altLang="zh-TW" dirty="0" err="1"/>
              <a:t>sys_acc</a:t>
            </a:r>
            <a:r>
              <a:rPr lang="en-US" altLang="zh-TW" dirty="0"/>
              <a:t> = 3* </a:t>
            </a:r>
            <a:r>
              <a:rPr lang="en-US" altLang="zh-TW" dirty="0" err="1"/>
              <a:t>MC_stat</a:t>
            </a:r>
            <a:r>
              <a:rPr lang="en-US" altLang="zh-TW" dirty="0"/>
              <a:t>)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0000FF"/>
                </a:solidFill>
              </a:rPr>
              <a:t>Same bin, same trig : 1 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FF00FF"/>
                </a:solidFill>
              </a:rPr>
              <a:t>others: 0.8 </a:t>
            </a:r>
          </a:p>
          <a:p>
            <a:pPr>
              <a:buFontTx/>
              <a:buChar char="-"/>
            </a:pPr>
            <a:endParaRPr lang="en-US" altLang="zh-TW" dirty="0">
              <a:solidFill>
                <a:srgbClr val="FF00FF"/>
              </a:solidFill>
            </a:endParaRPr>
          </a:p>
          <a:p>
            <a:r>
              <a:rPr lang="en-US" altLang="zh-TW" b="1" dirty="0" err="1"/>
              <a:t>C_sys_purity</a:t>
            </a:r>
            <a:endParaRPr lang="en-US" altLang="zh-TW" b="1" dirty="0"/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0000FF"/>
                </a:solidFill>
              </a:rPr>
              <a:t>Same bin, same trig : 1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FF00FF"/>
                </a:solidFill>
              </a:rPr>
              <a:t>others = 0.8</a:t>
            </a:r>
          </a:p>
          <a:p>
            <a:pPr>
              <a:buFontTx/>
              <a:buChar char="-"/>
            </a:pPr>
            <a:endParaRPr lang="en-US" altLang="zh-TW" dirty="0">
              <a:solidFill>
                <a:srgbClr val="FF00FF"/>
              </a:solidFill>
            </a:endParaRPr>
          </a:p>
          <a:p>
            <a:r>
              <a:rPr lang="en-US" altLang="zh-TW" b="1" dirty="0" err="1"/>
              <a:t>C_sys_trig</a:t>
            </a:r>
            <a:r>
              <a:rPr lang="en-US" altLang="zh-TW" b="1" dirty="0"/>
              <a:t> (W : 13%, Al : 5%, NH3 : 0%, </a:t>
            </a:r>
            <a:r>
              <a:rPr lang="en-US" altLang="zh-TW" b="1" dirty="0" err="1"/>
              <a:t>etc</a:t>
            </a:r>
            <a:r>
              <a:rPr lang="en-US" altLang="zh-TW" b="1" dirty="0"/>
              <a:t>)</a:t>
            </a:r>
          </a:p>
          <a:p>
            <a:pPr>
              <a:buFontTx/>
              <a:buChar char="-"/>
            </a:pPr>
            <a:r>
              <a:rPr lang="en-US" altLang="zh-TW" dirty="0">
                <a:solidFill>
                  <a:srgbClr val="0000FF"/>
                </a:solidFill>
              </a:rPr>
              <a:t>Same bin, same trig : 1</a:t>
            </a:r>
          </a:p>
          <a:p>
            <a:pPr>
              <a:buFontTx/>
              <a:buChar char="-"/>
            </a:pPr>
            <a:r>
              <a:rPr lang="en-US" altLang="zh-TW" dirty="0"/>
              <a:t>Same bin, different trigger : </a:t>
            </a:r>
            <a:r>
              <a:rPr lang="en-US" altLang="zh-TW" dirty="0">
                <a:highlight>
                  <a:srgbClr val="FFFF00"/>
                </a:highlight>
              </a:rPr>
              <a:t>-1 =&gt; [0.8, 1.0]</a:t>
            </a:r>
          </a:p>
          <a:p>
            <a:pPr>
              <a:buFontTx/>
              <a:buChar char="-"/>
            </a:pPr>
            <a:r>
              <a:rPr lang="en-US" altLang="zh-TW" dirty="0"/>
              <a:t>Different bin, same trigger : </a:t>
            </a:r>
            <a:r>
              <a:rPr lang="en-US" altLang="zh-TW" dirty="0">
                <a:highlight>
                  <a:srgbClr val="FFFF00"/>
                </a:highlight>
              </a:rPr>
              <a:t>1 =&gt; [0.8, 1.0]</a:t>
            </a:r>
          </a:p>
          <a:p>
            <a:pPr>
              <a:buFontTx/>
              <a:buChar char="-"/>
            </a:pPr>
            <a:r>
              <a:rPr lang="en-US" altLang="zh-TW" dirty="0"/>
              <a:t>Different bin, different trigger : </a:t>
            </a:r>
            <a:r>
              <a:rPr lang="en-US" altLang="zh-TW" dirty="0">
                <a:highlight>
                  <a:srgbClr val="FFFF00"/>
                </a:highlight>
              </a:rPr>
              <a:t>-1 =&gt; [0.8, 1.0]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B62571-BDFE-42E8-AAB4-BE32CC00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348880"/>
            <a:ext cx="2486911" cy="216024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E411673-9851-451C-AB8D-DF5B8E827BA9}"/>
              </a:ext>
            </a:extLst>
          </p:cNvPr>
          <p:cNvSpPr txBox="1"/>
          <p:nvPr/>
        </p:nvSpPr>
        <p:spPr>
          <a:xfrm>
            <a:off x="323527" y="6060822"/>
            <a:ext cx="69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highlight>
                  <a:srgbClr val="FFFF00"/>
                </a:highlight>
              </a:rPr>
              <a:t>trigSys</a:t>
            </a:r>
            <a:r>
              <a:rPr lang="en-US" altLang="zh-TW" b="1" dirty="0">
                <a:highlight>
                  <a:srgbClr val="FFFF00"/>
                </a:highlight>
              </a:rPr>
              <a:t> = [(</a:t>
            </a:r>
            <a:r>
              <a:rPr lang="en-US" altLang="zh-TW" b="1" dirty="0" err="1">
                <a:highlight>
                  <a:srgbClr val="FFFF00"/>
                </a:highlight>
              </a:rPr>
              <a:t>xscLL</a:t>
            </a:r>
            <a:r>
              <a:rPr lang="en-US" altLang="zh-TW" b="1" dirty="0">
                <a:highlight>
                  <a:srgbClr val="FFFF00"/>
                </a:highlight>
              </a:rPr>
              <a:t> + </a:t>
            </a:r>
            <a:r>
              <a:rPr lang="en-US" altLang="zh-TW" b="1" dirty="0" err="1">
                <a:highlight>
                  <a:srgbClr val="FFFF00"/>
                </a:highlight>
              </a:rPr>
              <a:t>xscLO</a:t>
            </a:r>
            <a:r>
              <a:rPr lang="en-US" altLang="zh-TW" b="1" dirty="0">
                <a:highlight>
                  <a:srgbClr val="FFFF00"/>
                </a:highlight>
              </a:rPr>
              <a:t>)/2.0] *13% =&gt; same for LL and LO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782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7906-5550-2566-9DD8-7D7F63E6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with Stat + Sys Error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BA10F-DF62-4FA9-D390-3265EE30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5C299-BEA6-7275-03C5-18CC9C1B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8F95C-C851-F99C-5030-CAC8B82C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D9EC09-979A-9D2A-A986-4D5799901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245430"/>
            <a:ext cx="9128125" cy="49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5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3B6-4A08-6EED-9BC5-F307821E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Systematics Error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B1750-D15E-F7ED-09E0-A644ADDD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C43D0-7844-68BD-792C-092185E9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53D9F-2FF8-7D7B-05B5-0440CA6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B88FA6-9776-60E3-EFDD-C3B9F4CA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020692"/>
            <a:ext cx="9128125" cy="54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11A0-0620-A198-31D5-492F8C42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Statistic Error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EFCA4-23EF-31DE-EFF8-D7CFBF05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7C8A3-44DE-642D-FE48-C0F5B8A8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5DF08-CFAC-6F69-2E19-9DE79F1A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4C8288-E36F-5A82-4DCD-DA11DAB59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151063"/>
            <a:ext cx="9128125" cy="51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D120-9914-268F-BCBE-99AB6ABE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Consistency in 1D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45E29-BA58-2969-EEBD-BD79A88E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09FBE-B156-E282-4501-2E0FEA04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20446-B8C3-C924-D369-F442D490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9DEFD1-7C46-F39B-5539-F5DA6531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Still debugging….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Released VS BLUE in 3D</a:t>
            </a:r>
            <a:endParaRPr lang="zh-TW" altLang="en-US" sz="4800" b="1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93A5A05-2E76-4C15-9946-1B8D8BF3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46963"/>
            <a:ext cx="9128125" cy="460231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55A758D-834F-44E2-B9DE-58B6369CAF10}"/>
              </a:ext>
            </a:extLst>
          </p:cNvPr>
          <p:cNvSpPr/>
          <p:nvPr/>
        </p:nvSpPr>
        <p:spPr>
          <a:xfrm>
            <a:off x="10725" y="1265408"/>
            <a:ext cx="9098968" cy="1584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6CF3F1-B181-4623-8B67-D0E22BF4CF4E}"/>
              </a:ext>
            </a:extLst>
          </p:cNvPr>
          <p:cNvSpPr txBox="1"/>
          <p:nvPr/>
        </p:nvSpPr>
        <p:spPr>
          <a:xfrm>
            <a:off x="3347864" y="9053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Mean of BLUE is much shifted towards to LL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82E3B-6C24-3739-926E-B177A9EA35E0}"/>
              </a:ext>
            </a:extLst>
          </p:cNvPr>
          <p:cNvSpPr txBox="1"/>
          <p:nvPr/>
        </p:nvSpPr>
        <p:spPr>
          <a:xfrm>
            <a:off x="472312" y="6016978"/>
            <a:ext cx="8175793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Mean : Release results force the mean value in between LL and LO. BLUE decides the mean value naturedly.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Systematics : Comparable </a:t>
            </a:r>
          </a:p>
        </p:txBody>
      </p:sp>
    </p:spTree>
    <p:extLst>
      <p:ext uri="{BB962C8B-B14F-4D97-AF65-F5344CB8AC3E}">
        <p14:creationId xmlns:p14="http://schemas.microsoft.com/office/powerpoint/2010/main" val="13213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AC1F37-254E-4FBE-910A-70C487ED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Released VS BLUE in 3D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5356A5-7717-4ABE-9E58-9FA017AD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7B11DD-0E54-446A-B8B5-5051F552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F887F-019D-45F8-8430-365CA5B3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FB96B37-E0D0-4748-A841-FDDB7FB35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980728"/>
            <a:ext cx="5759138" cy="446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F5B74-9D17-772F-EBE9-B8E04D35CECE}"/>
              </a:ext>
            </a:extLst>
          </p:cNvPr>
          <p:cNvSpPr txBox="1"/>
          <p:nvPr/>
        </p:nvSpPr>
        <p:spPr>
          <a:xfrm>
            <a:off x="3419872" y="56299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CECFF"/>
                </a:highlight>
              </a:rPr>
              <a:t>Same conclusion as 3D</a:t>
            </a:r>
          </a:p>
        </p:txBody>
      </p:sp>
    </p:spTree>
    <p:extLst>
      <p:ext uri="{BB962C8B-B14F-4D97-AF65-F5344CB8AC3E}">
        <p14:creationId xmlns:p14="http://schemas.microsoft.com/office/powerpoint/2010/main" val="202032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0D39F-9A4F-47B8-BE9A-092B0A85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BLUE Combine in different dimensions </a:t>
            </a:r>
            <a:br>
              <a:rPr lang="en-US" altLang="zh-TW" sz="2800" dirty="0"/>
            </a:br>
            <a:r>
              <a:rPr lang="en-US" altLang="zh-TW" sz="2800" dirty="0"/>
              <a:t>(Considerations of rho in * dimensions)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B4BEC2-7131-408C-9F60-E1CF973E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0602A2-0055-4F25-A500-7B46BAB8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89474C-C297-4BB7-8770-7CEF50D2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C8CBD-B927-257E-4906-18D859A942C3}"/>
              </a:ext>
            </a:extLst>
          </p:cNvPr>
          <p:cNvSpPr txBox="1"/>
          <p:nvPr/>
        </p:nvSpPr>
        <p:spPr>
          <a:xfrm>
            <a:off x="419919" y="33036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W</a:t>
            </a:r>
            <a:endParaRPr lang="zh-TW" altLang="en-US" b="1" dirty="0"/>
          </a:p>
        </p:txBody>
      </p:sp>
      <p:pic>
        <p:nvPicPr>
          <p:cNvPr id="9" name="內容版面配置區 10">
            <a:extLst>
              <a:ext uri="{FF2B5EF4-FFF2-40B4-BE49-F238E27FC236}">
                <a16:creationId xmlns:a16="http://schemas.microsoft.com/office/drawing/2014/main" id="{13F7960E-9929-4D11-8026-CF0F3271F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124744"/>
            <a:ext cx="9128125" cy="2930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8A2DE-6458-26B3-5433-EBF0DBBF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" y="4120096"/>
            <a:ext cx="3888432" cy="2361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34456-2B88-937A-DB63-4F3A74E1EE1A}"/>
              </a:ext>
            </a:extLst>
          </p:cNvPr>
          <p:cNvSpPr txBox="1"/>
          <p:nvPr/>
        </p:nvSpPr>
        <p:spPr>
          <a:xfrm>
            <a:off x="4355976" y="4980399"/>
            <a:ext cx="4392488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CECFF"/>
                </a:highlight>
              </a:rPr>
              <a:t>The consistency between 2D, 3D and 1D combine in BLUE are comparable.</a:t>
            </a:r>
          </a:p>
        </p:txBody>
      </p:sp>
    </p:spTree>
    <p:extLst>
      <p:ext uri="{BB962C8B-B14F-4D97-AF65-F5344CB8AC3E}">
        <p14:creationId xmlns:p14="http://schemas.microsoft.com/office/powerpoint/2010/main" val="398820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4B1E-BDA8-DD5A-FD81-E2F0F5D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D7E72-FD86-72E8-6CC9-630FD7FF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A02BD-7D0F-94B4-1FA8-D096E7A0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47C02-BBE7-C76C-1B70-95DF79AD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591F6-7AD7-DF8E-CE47-3C0850351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https://docs.google.com/document/d/1RANY0-G8v7JsBg6vcyVTTX0N6OD3O04ShqOp34YLw5w/edit?tab=t.0</a:t>
            </a:r>
            <a:endParaRPr lang="en-US" dirty="0"/>
          </a:p>
          <a:p>
            <a:r>
              <a:rPr lang="en-US" dirty="0"/>
              <a:t>Acc sys</a:t>
            </a:r>
          </a:p>
          <a:p>
            <a:r>
              <a:rPr lang="en-US" dirty="0"/>
              <a:t>Purity sys</a:t>
            </a:r>
          </a:p>
          <a:p>
            <a:r>
              <a:rPr lang="en-US" dirty="0"/>
              <a:t>Trigger sys</a:t>
            </a:r>
          </a:p>
          <a:p>
            <a:r>
              <a:rPr lang="en-US" dirty="0" err="1"/>
              <a:t>Zvtx</a:t>
            </a:r>
            <a:r>
              <a:rPr lang="en-US" dirty="0"/>
              <a:t> dep?</a:t>
            </a:r>
          </a:p>
          <a:p>
            <a:r>
              <a:rPr lang="en-US" dirty="0"/>
              <a:t>Systematic correlations</a:t>
            </a:r>
          </a:p>
        </p:txBody>
      </p:sp>
    </p:spTree>
    <p:extLst>
      <p:ext uri="{BB962C8B-B14F-4D97-AF65-F5344CB8AC3E}">
        <p14:creationId xmlns:p14="http://schemas.microsoft.com/office/powerpoint/2010/main" val="326458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AFE9-7DAE-757F-6FBC-B1143A28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systematics</a:t>
            </a:r>
            <a:r>
              <a:rPr lang="zh-TW" altLang="en-US" dirty="0"/>
              <a:t> </a:t>
            </a:r>
            <a:r>
              <a:rPr lang="en-US" altLang="zh-TW" dirty="0"/>
              <a:t>(Past)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43890-E41A-DFB6-5B9C-4A96B88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004D8-EFEB-C421-CD53-C3D8EDA8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C8B81-B1B3-6E06-43CA-DA4A13E9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A2118-DBB9-4C07-21BB-76845F71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586"/>
          <a:stretch>
            <a:fillRect/>
          </a:stretch>
        </p:blipFill>
        <p:spPr>
          <a:xfrm>
            <a:off x="259248" y="1644734"/>
            <a:ext cx="7977239" cy="144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B5DF4-AF6B-67F6-5D1E-0BF28AC0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709"/>
          <a:stretch>
            <a:fillRect/>
          </a:stretch>
        </p:blipFill>
        <p:spPr>
          <a:xfrm>
            <a:off x="395536" y="3429000"/>
            <a:ext cx="7704662" cy="1753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54C1BA-E1E1-9B26-3E11-4A0414CC8A8E}"/>
              </a:ext>
            </a:extLst>
          </p:cNvPr>
          <p:cNvSpPr txBox="1"/>
          <p:nvPr/>
        </p:nvSpPr>
        <p:spPr>
          <a:xfrm>
            <a:off x="2699793" y="989430"/>
            <a:ext cx="35283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Example : W target / LL trigger</a:t>
            </a:r>
            <a:endParaRPr lang="zh-TW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23FA0-8AC4-A0BB-1F30-3A303E7B1BCC}"/>
              </a:ext>
            </a:extLst>
          </p:cNvPr>
          <p:cNvSpPr txBox="1"/>
          <p:nvPr/>
        </p:nvSpPr>
        <p:spPr>
          <a:xfrm>
            <a:off x="538741" y="1362221"/>
            <a:ext cx="63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Source#1 : statistical uncertainty of acceptance</a:t>
            </a:r>
            <a:endParaRPr lang="zh-TW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6F8F5-52E9-3E49-8F5B-B1C1FC028731}"/>
              </a:ext>
            </a:extLst>
          </p:cNvPr>
          <p:cNvSpPr txBox="1"/>
          <p:nvPr/>
        </p:nvSpPr>
        <p:spPr>
          <a:xfrm>
            <a:off x="538740" y="3030659"/>
            <a:ext cx="75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Source#2 : Uncertainty of trigger efficiency and detector efficiency</a:t>
            </a:r>
            <a:endParaRPr lang="zh-TW" altLang="en-US" b="1" dirty="0"/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B7A020DD-8462-72FA-D0D0-7E76A3D901A9}"/>
              </a:ext>
            </a:extLst>
          </p:cNvPr>
          <p:cNvSpPr/>
          <p:nvPr/>
        </p:nvSpPr>
        <p:spPr>
          <a:xfrm>
            <a:off x="1187624" y="5502161"/>
            <a:ext cx="7206568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The size of Source#2 is twice of Source#1 =&gt; Total size of acceptance systematic is three times of source#1.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58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F8EE-1684-3907-35E3-080C9181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84B1F-F2F4-73D7-9EB5-D2EF0987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4C71D-E7E6-2902-C1E1-901719BC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5492-6C56-17AE-4D39-040AB1D8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E9EC8D-CF7C-3462-FA5C-3E0E4DD2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1" y="1052736"/>
            <a:ext cx="4586819" cy="475252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B50005-7035-432E-C7ED-EDB12794782F}"/>
              </a:ext>
            </a:extLst>
          </p:cNvPr>
          <p:cNvSpPr/>
          <p:nvPr/>
        </p:nvSpPr>
        <p:spPr>
          <a:xfrm>
            <a:off x="1259632" y="5221142"/>
            <a:ext cx="2445326" cy="6219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D23AD-F315-4A73-2730-2AB25869DAC5}"/>
              </a:ext>
            </a:extLst>
          </p:cNvPr>
          <p:cNvSpPr txBox="1"/>
          <p:nvPr/>
        </p:nvSpPr>
        <p:spPr>
          <a:xfrm>
            <a:off x="1461713" y="5843137"/>
            <a:ext cx="22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8 in our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0AFF7B20-E2F7-D319-A24F-738CFED8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89"/>
          <a:stretch>
            <a:fillRect/>
          </a:stretch>
        </p:blipFill>
        <p:spPr>
          <a:xfrm>
            <a:off x="4737696" y="1031170"/>
            <a:ext cx="4321758" cy="269185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8A436A-2DA7-1D7B-105F-5741ACE953C7}"/>
              </a:ext>
            </a:extLst>
          </p:cNvPr>
          <p:cNvSpPr/>
          <p:nvPr/>
        </p:nvSpPr>
        <p:spPr>
          <a:xfrm>
            <a:off x="7236296" y="3295488"/>
            <a:ext cx="1728192" cy="4275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31A85-3A0A-31DB-50A8-0CC0D7145764}"/>
              </a:ext>
            </a:extLst>
          </p:cNvPr>
          <p:cNvSpPr txBox="1"/>
          <p:nvPr/>
        </p:nvSpPr>
        <p:spPr>
          <a:xfrm>
            <a:off x="6844935" y="372302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Systematics of data can be decided by pull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158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F78F6-7574-DBC3-739C-0D1524AC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518D-3E44-65BE-61E6-743893C1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systematics</a:t>
            </a:r>
            <a:r>
              <a:rPr lang="zh-TW" altLang="en-US" dirty="0"/>
              <a:t> </a:t>
            </a:r>
            <a:r>
              <a:rPr lang="en-US" altLang="zh-TW" dirty="0"/>
              <a:t>(by Pull)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C9D32-A840-7919-113D-FAB2D480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5C718-7DE0-3314-0866-9881AF9C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7B40-D225-5D1D-6FC1-561AB282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C1CA085-15EC-F34A-89EB-68E1AF1F7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142264"/>
            <a:ext cx="9128125" cy="5162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E365BA-DB88-6077-F737-D7AF860FC254}"/>
              </a:ext>
            </a:extLst>
          </p:cNvPr>
          <p:cNvSpPr txBox="1"/>
          <p:nvPr/>
        </p:nvSpPr>
        <p:spPr>
          <a:xfrm>
            <a:off x="0" y="86129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3D systematics for all the period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9E072-C8FC-56A9-983D-95180074958D}"/>
              </a:ext>
            </a:extLst>
          </p:cNvPr>
          <p:cNvSpPr txBox="1"/>
          <p:nvPr/>
        </p:nvSpPr>
        <p:spPr>
          <a:xfrm>
            <a:off x="467544" y="1351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</a:t>
            </a:r>
            <a:r>
              <a:rPr lang="zh-TW" altLang="en-US" dirty="0"/>
              <a:t> </a:t>
            </a:r>
            <a:r>
              <a:rPr lang="en-US" altLang="zh-TW" dirty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2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7B90-46C2-0429-86EA-32B0407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with only Statistic Error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FAE51-DE24-EE08-0A2D-37797B17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758EE-AF99-3BC9-CB81-53B0F3B5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F4D2D-1587-4DFB-38DD-CCE14853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3ADFF3-2B08-26C5-D606-E66F846E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225227"/>
            <a:ext cx="9128125" cy="4996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0DC127-671F-A5D8-8A85-E418A1017CD4}"/>
              </a:ext>
            </a:extLst>
          </p:cNvPr>
          <p:cNvSpPr txBox="1"/>
          <p:nvPr/>
        </p:nvSpPr>
        <p:spPr>
          <a:xfrm>
            <a:off x="-50076" y="889815"/>
            <a:ext cx="924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pull distribution for one mass and pt bin (11 </a:t>
            </a:r>
            <a:r>
              <a:rPr lang="en-US" dirty="0" err="1"/>
              <a:t>xf</a:t>
            </a:r>
            <a:r>
              <a:rPr lang="en-US" dirty="0"/>
              <a:t> bins * 8 periods = one pull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23269757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75004</TotalTime>
  <Words>507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標準デザイン</vt:lpstr>
      <vt:lpstr>Where we were : Correlations</vt:lpstr>
      <vt:lpstr>Released VS BLUE in 3D</vt:lpstr>
      <vt:lpstr>Released VS BLUE in 3D</vt:lpstr>
      <vt:lpstr>BLUE Combine in different dimensions  (Considerations of rho in * dimensions)</vt:lpstr>
      <vt:lpstr>To Do</vt:lpstr>
      <vt:lpstr>Acceptance systematics (Past)</vt:lpstr>
      <vt:lpstr>Pull</vt:lpstr>
      <vt:lpstr>Acceptance systematics (by Pull)</vt:lpstr>
      <vt:lpstr>Pull with only Statistic Error </vt:lpstr>
      <vt:lpstr>Pull with Stat + Sys Error </vt:lpstr>
      <vt:lpstr>Size of Systematics Error</vt:lpstr>
      <vt:lpstr>Size of Statistic Error</vt:lpstr>
      <vt:lpstr>Week Consistency in 1D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Chia-Yu Hsieh</cp:lastModifiedBy>
  <cp:revision>947</cp:revision>
  <dcterms:created xsi:type="dcterms:W3CDTF">2018-07-15T10:16:04Z</dcterms:created>
  <dcterms:modified xsi:type="dcterms:W3CDTF">2026-06-04T10:21:38Z</dcterms:modified>
</cp:coreProperties>
</file>