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99" r:id="rId2"/>
    <p:sldId id="293" r:id="rId3"/>
    <p:sldId id="307" r:id="rId4"/>
    <p:sldId id="300" r:id="rId5"/>
    <p:sldId id="301" r:id="rId6"/>
    <p:sldId id="327" r:id="rId7"/>
    <p:sldId id="257" r:id="rId8"/>
    <p:sldId id="308" r:id="rId9"/>
    <p:sldId id="292" r:id="rId10"/>
    <p:sldId id="256" r:id="rId11"/>
    <p:sldId id="303" r:id="rId12"/>
    <p:sldId id="329" r:id="rId13"/>
    <p:sldId id="264" r:id="rId14"/>
    <p:sldId id="309" r:id="rId15"/>
    <p:sldId id="325" r:id="rId16"/>
    <p:sldId id="328" r:id="rId17"/>
    <p:sldId id="269" r:id="rId18"/>
    <p:sldId id="268" r:id="rId19"/>
    <p:sldId id="279" r:id="rId20"/>
    <p:sldId id="294" r:id="rId21"/>
    <p:sldId id="280" r:id="rId22"/>
    <p:sldId id="282" r:id="rId23"/>
    <p:sldId id="283" r:id="rId24"/>
    <p:sldId id="298" r:id="rId25"/>
    <p:sldId id="297" r:id="rId26"/>
    <p:sldId id="295" r:id="rId27"/>
    <p:sldId id="330" r:id="rId28"/>
    <p:sldId id="284" r:id="rId29"/>
    <p:sldId id="322" r:id="rId30"/>
    <p:sldId id="314" r:id="rId31"/>
    <p:sldId id="316" r:id="rId32"/>
    <p:sldId id="317" r:id="rId33"/>
    <p:sldId id="323" r:id="rId34"/>
    <p:sldId id="319" r:id="rId35"/>
    <p:sldId id="313" r:id="rId36"/>
    <p:sldId id="326" r:id="rId3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00B0F0"/>
    <a:srgbClr val="FFFF00"/>
    <a:srgbClr val="FFC000"/>
    <a:srgbClr val="A9D18E"/>
    <a:srgbClr val="FFD966"/>
    <a:srgbClr val="FF0000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>
        <p:scale>
          <a:sx n="120" d="100"/>
          <a:sy n="120" d="100"/>
        </p:scale>
        <p:origin x="12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-57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A2DFDD-3278-4FCE-8D94-7685AA1E4684}" type="datetimeFigureOut">
              <a:rPr lang="zh-TW" altLang="en-US" smtClean="0"/>
              <a:t>2020/7/6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DF2F7-BC09-4E41-AA94-0576E28B5D1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7396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D8E80-7F3A-4472-BAB4-D79DA384D5FD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6283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20B24-400F-4DE3-82FF-C15B71206096}" type="datetimeFigureOut">
              <a:rPr lang="zh-TW" altLang="en-US" smtClean="0"/>
              <a:t>2020/7/6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E1FC1-267B-4D67-8B56-235D34AFE61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5956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20B24-400F-4DE3-82FF-C15B71206096}" type="datetimeFigureOut">
              <a:rPr lang="zh-TW" altLang="en-US" smtClean="0"/>
              <a:t>2020/7/6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E1FC1-267B-4D67-8B56-235D34AFE61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5059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20B24-400F-4DE3-82FF-C15B71206096}" type="datetimeFigureOut">
              <a:rPr lang="zh-TW" altLang="en-US" smtClean="0"/>
              <a:t>2020/7/6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E1FC1-267B-4D67-8B56-235D34AFE61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8798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20B24-400F-4DE3-82FF-C15B71206096}" type="datetimeFigureOut">
              <a:rPr lang="zh-TW" altLang="en-US" smtClean="0"/>
              <a:t>2020/7/6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E1FC1-267B-4D67-8B56-235D34AFE61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9077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20B24-400F-4DE3-82FF-C15B71206096}" type="datetimeFigureOut">
              <a:rPr lang="zh-TW" altLang="en-US" smtClean="0"/>
              <a:t>2020/7/6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E1FC1-267B-4D67-8B56-235D34AFE61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1401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20B24-400F-4DE3-82FF-C15B71206096}" type="datetimeFigureOut">
              <a:rPr lang="zh-TW" altLang="en-US" smtClean="0"/>
              <a:t>2020/7/6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E1FC1-267B-4D67-8B56-235D34AFE61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3340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20B24-400F-4DE3-82FF-C15B71206096}" type="datetimeFigureOut">
              <a:rPr lang="zh-TW" altLang="en-US" smtClean="0"/>
              <a:t>2020/7/6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E1FC1-267B-4D67-8B56-235D34AFE61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686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20B24-400F-4DE3-82FF-C15B71206096}" type="datetimeFigureOut">
              <a:rPr lang="zh-TW" altLang="en-US" smtClean="0"/>
              <a:t>2020/7/6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E1FC1-267B-4D67-8B56-235D34AFE61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2460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20B24-400F-4DE3-82FF-C15B71206096}" type="datetimeFigureOut">
              <a:rPr lang="zh-TW" altLang="en-US" smtClean="0"/>
              <a:t>2020/7/6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E1FC1-267B-4D67-8B56-235D34AFE61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7769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20B24-400F-4DE3-82FF-C15B71206096}" type="datetimeFigureOut">
              <a:rPr lang="zh-TW" altLang="en-US" smtClean="0"/>
              <a:t>2020/7/6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E1FC1-267B-4D67-8B56-235D34AFE61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3902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20B24-400F-4DE3-82FF-C15B71206096}" type="datetimeFigureOut">
              <a:rPr lang="zh-TW" altLang="en-US" smtClean="0"/>
              <a:t>2020/7/6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E1FC1-267B-4D67-8B56-235D34AFE61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7470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20B24-400F-4DE3-82FF-C15B71206096}" type="datetimeFigureOut">
              <a:rPr lang="zh-TW" altLang="en-US" smtClean="0"/>
              <a:t>2020/7/6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E1FC1-267B-4D67-8B56-235D34AFE61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027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25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7.png"/><Relationship Id="rId7" Type="http://schemas.openxmlformats.org/officeDocument/2006/relationships/image" Target="../media/image32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0.png"/><Relationship Id="rId3" Type="http://schemas.openxmlformats.org/officeDocument/2006/relationships/image" Target="../media/image83.png"/><Relationship Id="rId7" Type="http://schemas.openxmlformats.org/officeDocument/2006/relationships/image" Target="../media/image60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8.png"/><Relationship Id="rId3" Type="http://schemas.openxmlformats.org/officeDocument/2006/relationships/image" Target="../media/image88.emf"/><Relationship Id="rId7" Type="http://schemas.openxmlformats.org/officeDocument/2006/relationships/image" Target="../media/image92.png"/><Relationship Id="rId12" Type="http://schemas.openxmlformats.org/officeDocument/2006/relationships/image" Target="../media/image97.png"/><Relationship Id="rId2" Type="http://schemas.openxmlformats.org/officeDocument/2006/relationships/image" Target="../media/image87.png"/><Relationship Id="rId16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11" Type="http://schemas.openxmlformats.org/officeDocument/2006/relationships/image" Target="../media/image96.png"/><Relationship Id="rId5" Type="http://schemas.openxmlformats.org/officeDocument/2006/relationships/image" Target="../media/image90.png"/><Relationship Id="rId15" Type="http://schemas.openxmlformats.org/officeDocument/2006/relationships/image" Target="../media/image10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4" Type="http://schemas.openxmlformats.org/officeDocument/2006/relationships/image" Target="../media/image9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image" Target="../media/image10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emf"/><Relationship Id="rId2" Type="http://schemas.openxmlformats.org/officeDocument/2006/relationships/image" Target="../media/image107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1566407" y="723569"/>
                <a:ext cx="9263270" cy="52030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4000" b="1" i="1" dirty="0" smtClean="0">
                    <a:solidFill>
                      <a:srgbClr val="00B0F0"/>
                    </a:solidFill>
                  </a:rPr>
                  <a:t>Essays of exclusive charm meson events</a:t>
                </a:r>
                <a:endParaRPr lang="en-US" altLang="zh-TW" sz="4000" b="1" dirty="0">
                  <a:solidFill>
                    <a:srgbClr val="00B0F0"/>
                  </a:solidFill>
                </a:endParaRPr>
              </a:p>
              <a:p>
                <a:endParaRPr lang="en-US" altLang="zh-TW" dirty="0" smtClean="0"/>
              </a:p>
              <a:p>
                <a:endParaRPr lang="en-US" altLang="zh-TW" dirty="0" smtClean="0"/>
              </a:p>
              <a:p>
                <a:r>
                  <a:rPr lang="en-US" altLang="zh-TW" dirty="0" smtClean="0"/>
                  <a:t>works </a:t>
                </a:r>
                <a:r>
                  <a:rPr lang="en-US" altLang="zh-TW" dirty="0"/>
                  <a:t>and </a:t>
                </a:r>
                <a:r>
                  <a:rPr lang="en-US" altLang="zh-TW" dirty="0" smtClean="0"/>
                  <a:t>prospects </a:t>
                </a:r>
                <a:r>
                  <a:rPr lang="en-US" altLang="zh-TW" dirty="0"/>
                  <a:t>related to exclusive charm meson events.</a:t>
                </a:r>
              </a:p>
              <a:p>
                <a:r>
                  <a:rPr lang="en-US" altLang="zh-TW" sz="2800" dirty="0" smtClean="0">
                    <a:solidFill>
                      <a:srgbClr val="C00000"/>
                    </a:solidFill>
                  </a:rPr>
                  <a:t>1.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TW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TW" sz="2800" dirty="0">
                    <a:solidFill>
                      <a:srgbClr val="C00000"/>
                    </a:solidFill>
                  </a:rPr>
                  <a:t>-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altLang="zh-TW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altLang="zh-TW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altLang="zh-TW" sz="2800" dirty="0">
                    <a:solidFill>
                      <a:srgbClr val="C00000"/>
                    </a:solidFill>
                  </a:rPr>
                  <a:t> system (an analogy of old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TW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TW" sz="2800" dirty="0">
                    <a:solidFill>
                      <a:srgbClr val="C00000"/>
                    </a:solidFill>
                  </a:rPr>
                  <a:t>-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altLang="zh-TW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altLang="zh-TW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altLang="zh-TW" sz="2800" dirty="0">
                    <a:solidFill>
                      <a:srgbClr val="C00000"/>
                    </a:solidFill>
                  </a:rPr>
                  <a:t> system)</a:t>
                </a:r>
              </a:p>
              <a:p>
                <a:r>
                  <a:rPr lang="en-US" altLang="zh-TW" sz="2800" dirty="0">
                    <a:solidFill>
                      <a:srgbClr val="C00000"/>
                    </a:solidFill>
                  </a:rPr>
                  <a:t>2</a:t>
                </a:r>
                <a:r>
                  <a:rPr lang="en-US" altLang="zh-TW" sz="2800" dirty="0" smtClean="0">
                    <a:solidFill>
                      <a:srgbClr val="C00000"/>
                    </a:solidFill>
                  </a:rPr>
                  <a:t>. Creation </a:t>
                </a:r>
                <a:r>
                  <a:rPr lang="en-US" altLang="zh-TW" sz="2800" dirty="0">
                    <a:solidFill>
                      <a:srgbClr val="C00000"/>
                    </a:solidFill>
                  </a:rPr>
                  <a:t>of particles</a:t>
                </a:r>
              </a:p>
              <a:p>
                <a:r>
                  <a:rPr lang="en-US" altLang="zh-TW" sz="2800" dirty="0" smtClean="0">
                    <a:solidFill>
                      <a:srgbClr val="C00000"/>
                    </a:solidFill>
                  </a:rPr>
                  <a:t>3</a:t>
                </a:r>
                <a:r>
                  <a:rPr lang="en-US" altLang="zh-TW" sz="2800" dirty="0">
                    <a:solidFill>
                      <a:srgbClr val="C00000"/>
                    </a:solidFill>
                  </a:rPr>
                  <a:t>. Vacuum </a:t>
                </a:r>
                <a:r>
                  <a:rPr lang="en-US" altLang="zh-TW" sz="2800" dirty="0" smtClean="0">
                    <a:solidFill>
                      <a:srgbClr val="C00000"/>
                    </a:solidFill>
                  </a:rPr>
                  <a:t>study</a:t>
                </a:r>
              </a:p>
              <a:p>
                <a:endParaRPr lang="en-US" altLang="zh-TW" sz="2800" dirty="0"/>
              </a:p>
              <a:p>
                <a:endParaRPr lang="en-US" altLang="zh-TW" sz="2800" dirty="0"/>
              </a:p>
              <a:p>
                <a:pPr algn="ctr"/>
                <a:r>
                  <a:rPr lang="en-US" altLang="zh-TW" sz="2400" dirty="0" smtClean="0"/>
                  <a:t>Augustine E. Chen</a:t>
                </a:r>
              </a:p>
              <a:p>
                <a:pPr algn="ctr"/>
                <a:r>
                  <a:rPr lang="en-US" altLang="zh-TW" sz="2400" dirty="0" smtClean="0"/>
                  <a:t>Physics </a:t>
                </a:r>
                <a:r>
                  <a:rPr lang="en-US" altLang="zh-TW" sz="2400" dirty="0" err="1" smtClean="0"/>
                  <a:t>Dept</a:t>
                </a:r>
                <a:endParaRPr lang="en-US" altLang="zh-TW" sz="2400" dirty="0" smtClean="0"/>
              </a:p>
              <a:p>
                <a:pPr algn="ctr"/>
                <a:r>
                  <a:rPr lang="en-US" altLang="zh-TW" sz="2400" dirty="0" smtClean="0"/>
                  <a:t>National Central University</a:t>
                </a:r>
              </a:p>
              <a:p>
                <a:pPr algn="ctr"/>
                <a:r>
                  <a:rPr lang="en-US" altLang="zh-TW" sz="2400" dirty="0" smtClean="0"/>
                  <a:t>2020.07.10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6407" y="723569"/>
                <a:ext cx="9263270" cy="5203027"/>
              </a:xfrm>
              <a:prstGeom prst="rect">
                <a:avLst/>
              </a:prstGeom>
              <a:blipFill>
                <a:blip r:embed="rId2"/>
                <a:stretch>
                  <a:fillRect l="-2368" t="-2110" b="-17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7284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743" y="70013"/>
            <a:ext cx="9199659" cy="6787987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>
          <a:xfrm>
            <a:off x="4523095" y="2479093"/>
            <a:ext cx="88710" cy="7506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4567450" y="4963236"/>
            <a:ext cx="88710" cy="7506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6666932" y="2308464"/>
            <a:ext cx="88710" cy="7506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6707875" y="4817661"/>
            <a:ext cx="88710" cy="8871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" name="直線接點 9"/>
          <p:cNvCxnSpPr>
            <a:endCxn id="7" idx="2"/>
          </p:cNvCxnSpPr>
          <p:nvPr/>
        </p:nvCxnSpPr>
        <p:spPr>
          <a:xfrm flipV="1">
            <a:off x="4567450" y="2345996"/>
            <a:ext cx="2099482" cy="191668"/>
          </a:xfrm>
          <a:prstGeom prst="line">
            <a:avLst/>
          </a:prstGeom>
          <a:ln w="31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 flipV="1">
            <a:off x="4589628" y="4836993"/>
            <a:ext cx="2184780" cy="163774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4523095" y="2139454"/>
                <a:ext cx="416256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1" i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𝐊</m:t>
                          </m:r>
                        </m:e>
                        <m:sup>
                          <m:r>
                            <a:rPr lang="en-US" altLang="zh-TW" b="1" i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zh-TW" altLang="en-US" b="1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3095" y="2139454"/>
                <a:ext cx="416256" cy="375552"/>
              </a:xfrm>
              <a:prstGeom prst="rect">
                <a:avLst/>
              </a:prstGeom>
              <a:blipFill>
                <a:blip r:embed="rId3"/>
                <a:stretch>
                  <a:fillRect r="-147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6552632" y="1948835"/>
                <a:ext cx="443552" cy="397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zh-TW" altLang="en-US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altLang="zh-TW" b="1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1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p>
                              <m:r>
                                <a:rPr lang="en-US" altLang="zh-TW" b="1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e>
                      </m:acc>
                    </m:oMath>
                  </m:oMathPara>
                </a14:m>
                <a:endParaRPr lang="zh-TW" altLang="en-US" b="1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2632" y="1948835"/>
                <a:ext cx="443552" cy="3971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線接點 15"/>
          <p:cNvCxnSpPr/>
          <p:nvPr/>
        </p:nvCxnSpPr>
        <p:spPr>
          <a:xfrm flipV="1">
            <a:off x="6774408" y="2224585"/>
            <a:ext cx="656798" cy="121411"/>
          </a:xfrm>
          <a:prstGeom prst="line">
            <a:avLst/>
          </a:prstGeom>
          <a:ln w="9525">
            <a:solidFill>
              <a:srgbClr val="A9D18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字方塊 18"/>
              <p:cNvSpPr txBox="1"/>
              <p:nvPr/>
            </p:nvSpPr>
            <p:spPr>
              <a:xfrm>
                <a:off x="7267433" y="1885286"/>
                <a:ext cx="416256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b="1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1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</m:t>
                          </m:r>
                        </m:e>
                        <m:sup>
                          <m:r>
                            <a:rPr lang="en-US" altLang="zh-TW" b="1" i="0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zh-TW" altLang="en-US" b="1" dirty="0">
                  <a:solidFill>
                    <a:srgbClr val="92D050"/>
                  </a:solidFill>
                </a:endParaRPr>
              </a:p>
            </p:txBody>
          </p:sp>
        </mc:Choice>
        <mc:Fallback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7433" y="1885286"/>
                <a:ext cx="416256" cy="3755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3702140" y="2247190"/>
                <a:ext cx="416256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𝐊</m:t>
                          </m:r>
                        </m:e>
                        <m:sup>
                          <m:r>
                            <a:rPr lang="en-US" altLang="zh-TW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zh-TW" alt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2140" y="2247190"/>
                <a:ext cx="416256" cy="375552"/>
              </a:xfrm>
              <a:prstGeom prst="rect">
                <a:avLst/>
              </a:prstGeom>
              <a:blipFill>
                <a:blip r:embed="rId6"/>
                <a:stretch>
                  <a:fillRect r="-434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橢圓 1"/>
          <p:cNvSpPr/>
          <p:nvPr/>
        </p:nvSpPr>
        <p:spPr>
          <a:xfrm>
            <a:off x="3736324" y="2208040"/>
            <a:ext cx="389614" cy="414702"/>
          </a:xfrm>
          <a:prstGeom prst="ellipse">
            <a:avLst/>
          </a:prstGeom>
          <a:solidFill>
            <a:srgbClr val="FFD966">
              <a:alpha val="23137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/>
          <p:cNvSpPr/>
          <p:nvPr/>
        </p:nvSpPr>
        <p:spPr>
          <a:xfrm>
            <a:off x="7312841" y="1873993"/>
            <a:ext cx="389614" cy="414702"/>
          </a:xfrm>
          <a:prstGeom prst="ellipse">
            <a:avLst/>
          </a:prstGeom>
          <a:solidFill>
            <a:srgbClr val="FFD966">
              <a:alpha val="23137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8173941" y="349857"/>
            <a:ext cx="2615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/>
              <a:t>oscillation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883491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193" y="38761"/>
            <a:ext cx="9237699" cy="681923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字方塊 2"/>
              <p:cNvSpPr txBox="1"/>
              <p:nvPr/>
            </p:nvSpPr>
            <p:spPr>
              <a:xfrm>
                <a:off x="9777160" y="1882439"/>
                <a:ext cx="2074385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000" dirty="0" smtClean="0">
                    <a:solidFill>
                      <a:srgbClr val="002060"/>
                    </a:solidFill>
                  </a:rPr>
                  <a:t>Br(</a:t>
                </a:r>
                <a:r>
                  <a:rPr lang="en-US" altLang="zh-TW" sz="2000" dirty="0">
                    <a:solidFill>
                      <a:srgbClr val="002060"/>
                    </a:solidFill>
                  </a:rPr>
                  <a:t>D</a:t>
                </a:r>
                <a:r>
                  <a:rPr lang="en-US" altLang="zh-TW" sz="2000" baseline="30000" dirty="0">
                    <a:solidFill>
                      <a:srgbClr val="002060"/>
                    </a:solidFill>
                  </a:rPr>
                  <a:t>0</a:t>
                </a:r>
                <a:r>
                  <a:rPr lang="en-US" altLang="zh-TW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altLang="zh-TW" sz="2000" dirty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</a:t>
                </a:r>
                <a:r>
                  <a:rPr lang="en-US" altLang="zh-TW" sz="20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altLang="zh-TW" sz="20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TW" sz="20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</m:t>
                        </m:r>
                      </m:e>
                      <m:sup>
                        <m:r>
                          <a:rPr lang="en-US" altLang="zh-TW" sz="20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TW" sz="2000" dirty="0" smtClean="0">
                    <a:solidFill>
                      <a:srgbClr val="002060"/>
                    </a:solidFill>
                  </a:rPr>
                  <a:t>) = </a:t>
                </a:r>
                <a:r>
                  <a:rPr lang="en-US" altLang="zh-TW" sz="2000" dirty="0">
                    <a:solidFill>
                      <a:srgbClr val="002060"/>
                    </a:solidFill>
                  </a:rPr>
                  <a:t>(3.950</a:t>
                </a:r>
                <a:r>
                  <a:rPr lang="en-US" altLang="zh-TW" sz="2000" dirty="0">
                    <a:solidFill>
                      <a:srgbClr val="002060"/>
                    </a:solidFill>
                    <a:sym typeface="Symbol" panose="05050102010706020507" pitchFamily="18" charset="2"/>
                  </a:rPr>
                  <a:t></a:t>
                </a:r>
                <a:r>
                  <a:rPr lang="en-US" altLang="zh-TW" sz="2000" dirty="0">
                    <a:solidFill>
                      <a:srgbClr val="002060"/>
                    </a:solidFill>
                  </a:rPr>
                  <a:t>0.031)%</a:t>
                </a:r>
              </a:p>
              <a:p>
                <a:r>
                  <a:rPr lang="en-US" altLang="zh-TW" sz="2000" dirty="0" smtClean="0">
                    <a:solidFill>
                      <a:srgbClr val="C00000"/>
                    </a:solidFill>
                  </a:rPr>
                  <a:t>Br(D</a:t>
                </a:r>
                <a:r>
                  <a:rPr lang="en-US" altLang="zh-TW" sz="2000" baseline="30000" dirty="0" smtClean="0">
                    <a:solidFill>
                      <a:srgbClr val="C00000"/>
                    </a:solidFill>
                  </a:rPr>
                  <a:t>0</a:t>
                </a:r>
                <a:r>
                  <a:rPr lang="en-US" altLang="zh-TW" sz="2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altLang="zh-TW" sz="2000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</a:t>
                </a:r>
                <a:r>
                  <a:rPr lang="en-US" altLang="zh-TW" sz="20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altLang="zh-TW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TW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</m:t>
                        </m:r>
                      </m:e>
                      <m:sup>
                        <m:r>
                          <a:rPr lang="en-US" altLang="zh-TW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TW" sz="2000" dirty="0" smtClean="0">
                    <a:solidFill>
                      <a:srgbClr val="C00000"/>
                    </a:solidFill>
                  </a:rPr>
                  <a:t>) =</a:t>
                </a:r>
              </a:p>
              <a:p>
                <a:r>
                  <a:rPr lang="en-US" altLang="zh-TW" sz="2000" dirty="0" smtClean="0">
                    <a:solidFill>
                      <a:srgbClr val="C00000"/>
                    </a:solidFill>
                  </a:rPr>
                  <a:t>(</a:t>
                </a:r>
                <a:r>
                  <a:rPr lang="en-US" altLang="zh-TW" sz="2000" dirty="0">
                    <a:solidFill>
                      <a:srgbClr val="C00000"/>
                    </a:solidFill>
                  </a:rPr>
                  <a:t>0.015</a:t>
                </a:r>
                <a:r>
                  <a:rPr lang="en-US" altLang="zh-TW" sz="2000" dirty="0">
                    <a:solidFill>
                      <a:srgbClr val="C00000"/>
                    </a:solidFill>
                    <a:sym typeface="Symbol" panose="05050102010706020507" pitchFamily="18" charset="2"/>
                  </a:rPr>
                  <a:t></a:t>
                </a:r>
                <a:r>
                  <a:rPr lang="en-US" altLang="zh-TW" sz="2000" dirty="0">
                    <a:solidFill>
                      <a:srgbClr val="C00000"/>
                    </a:solidFill>
                  </a:rPr>
                  <a:t>0.001</a:t>
                </a:r>
                <a:r>
                  <a:rPr lang="en-US" altLang="zh-TW" sz="2000" dirty="0" smtClean="0">
                    <a:solidFill>
                      <a:srgbClr val="C00000"/>
                    </a:solidFill>
                  </a:rPr>
                  <a:t>)%</a:t>
                </a:r>
                <a:endParaRPr lang="en-US" altLang="zh-TW" sz="2400" dirty="0" smtClean="0"/>
              </a:p>
              <a:p>
                <a:endParaRPr lang="en-US" altLang="zh-TW" sz="2400" dirty="0" smtClean="0"/>
              </a:p>
              <a:p>
                <a:r>
                  <a:rPr lang="en-US" altLang="zh-TW" sz="2400" dirty="0" smtClean="0"/>
                  <a:t>Log </a:t>
                </a:r>
                <a:r>
                  <a:rPr lang="en-US" altLang="zh-TW" sz="2400" dirty="0" smtClean="0"/>
                  <a:t>scale</a:t>
                </a:r>
                <a:endParaRPr lang="zh-TW" altLang="en-US" sz="2400" dirty="0"/>
              </a:p>
            </p:txBody>
          </p:sp>
        </mc:Choice>
        <mc:Fallback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7160" y="1882439"/>
                <a:ext cx="2074385" cy="2062103"/>
              </a:xfrm>
              <a:prstGeom prst="rect">
                <a:avLst/>
              </a:prstGeom>
              <a:blipFill>
                <a:blip r:embed="rId3"/>
                <a:stretch>
                  <a:fillRect l="-4706" t="-2071" b="-59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線接點 5"/>
          <p:cNvCxnSpPr/>
          <p:nvPr/>
        </p:nvCxnSpPr>
        <p:spPr>
          <a:xfrm>
            <a:off x="6379280" y="2928354"/>
            <a:ext cx="3132815" cy="588396"/>
          </a:xfrm>
          <a:prstGeom prst="line">
            <a:avLst/>
          </a:prstGeom>
          <a:ln w="19050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字方塊 6"/>
              <p:cNvSpPr txBox="1"/>
              <p:nvPr/>
            </p:nvSpPr>
            <p:spPr>
              <a:xfrm>
                <a:off x="8062624" y="2010946"/>
                <a:ext cx="16300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altLang="zh-TW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US" altLang="zh-TW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altLang="zh-TW" dirty="0">
                              <a:solidFill>
                                <a:srgbClr val="002060"/>
                              </a:solidFill>
                              <a:sym typeface="Wingdings" panose="05000000000000000000" pitchFamily="2" charset="2"/>
                            </a:rPr>
                            <m:t></m:t>
                          </m:r>
                          <m:r>
                            <a:rPr lang="en-US" altLang="zh-TW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𝑘</m:t>
                          </m:r>
                        </m:e>
                        <m:sup>
                          <m:r>
                            <a:rPr lang="en-US" altLang="zh-TW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zh-TW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US" altLang="zh-TW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</m:t>
                          </m:r>
                        </m:e>
                        <m:sup>
                          <m:r>
                            <a:rPr lang="en-US" altLang="zh-TW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altLang="zh-TW" dirty="0" smtClean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2624" y="2010946"/>
                <a:ext cx="163001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字方塊 7"/>
              <p:cNvSpPr txBox="1"/>
              <p:nvPr/>
            </p:nvSpPr>
            <p:spPr>
              <a:xfrm>
                <a:off x="8077463" y="3022708"/>
                <a:ext cx="16127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TW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TW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TW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zh-TW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𝑘</m:t>
                        </m:r>
                      </m:e>
                      <m:sup>
                        <m:r>
                          <a:rPr lang="en-US" altLang="zh-TW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TW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zh-TW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</m:t>
                        </m:r>
                      </m:e>
                      <m:sup>
                        <m:r>
                          <a:rPr lang="en-US" altLang="zh-TW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</m:sup>
                    </m:sSup>
                  </m:oMath>
                </a14:m>
                <a:endParaRPr lang="zh-TW" altLang="en-US" dirty="0"/>
              </a:p>
            </p:txBody>
          </p:sp>
        </mc:Choice>
        <mc:Fallback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463" y="3022708"/>
                <a:ext cx="1612789" cy="369332"/>
              </a:xfrm>
              <a:prstGeom prst="rect">
                <a:avLst/>
              </a:prstGeom>
              <a:blipFill>
                <a:blip r:embed="rId5"/>
                <a:stretch>
                  <a:fillRect t="-11667" b="-2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矩形 8"/>
              <p:cNvSpPr/>
              <p:nvPr/>
            </p:nvSpPr>
            <p:spPr>
              <a:xfrm>
                <a:off x="7131793" y="3554435"/>
                <a:ext cx="1996304" cy="390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TW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TW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TW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TW" altLang="zh-TW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zh-TW" altLang="zh-TW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altLang="zh-TW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altLang="zh-TW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altLang="zh-TW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zh-TW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𝑘</m:t>
                        </m:r>
                      </m:e>
                      <m:sup>
                        <m:r>
                          <a:rPr lang="en-US" altLang="zh-TW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TW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zh-TW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</m:t>
                        </m:r>
                      </m:e>
                      <m:sup>
                        <m:r>
                          <a:rPr lang="en-US" altLang="zh-TW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</m:sup>
                    </m:sSup>
                  </m:oMath>
                </a14:m>
                <a:endParaRPr lang="en-US" altLang="zh-TW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1793" y="3554435"/>
                <a:ext cx="1996304" cy="390107"/>
              </a:xfrm>
              <a:prstGeom prst="rect">
                <a:avLst/>
              </a:prstGeom>
              <a:blipFill>
                <a:blip r:embed="rId6"/>
                <a:stretch>
                  <a:fillRect t="-3125" b="-2343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/>
          <p:cNvSpPr/>
          <p:nvPr/>
        </p:nvSpPr>
        <p:spPr>
          <a:xfrm>
            <a:off x="6391207" y="1924216"/>
            <a:ext cx="3108960" cy="2020326"/>
          </a:xfrm>
          <a:prstGeom prst="rect">
            <a:avLst/>
          </a:prstGeom>
          <a:solidFill>
            <a:srgbClr val="FFD966">
              <a:alpha val="1411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184294" y="739472"/>
            <a:ext cx="26716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solidFill>
                  <a:srgbClr val="C00000"/>
                </a:solidFill>
              </a:rPr>
              <a:t>Time evolution</a:t>
            </a:r>
          </a:p>
          <a:p>
            <a:r>
              <a:rPr lang="en-US" altLang="zh-TW" sz="3200" dirty="0" smtClean="0">
                <a:solidFill>
                  <a:srgbClr val="C00000"/>
                </a:solidFill>
              </a:rPr>
              <a:t>Starting with pure K0/D0</a:t>
            </a:r>
            <a:endParaRPr lang="zh-TW" altLang="en-US" sz="32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字方塊 11"/>
              <p:cNvSpPr txBox="1"/>
              <p:nvPr/>
            </p:nvSpPr>
            <p:spPr>
              <a:xfrm>
                <a:off x="3148717" y="3243516"/>
                <a:ext cx="659958" cy="6218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zh-TW" altLang="en-US" sz="3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altLang="zh-TW" sz="32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TW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acc>
                    </m:oMath>
                  </m:oMathPara>
                </a14:m>
                <a:endParaRPr lang="zh-TW" alt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8717" y="3243516"/>
                <a:ext cx="659958" cy="62183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字方塊 12"/>
              <p:cNvSpPr txBox="1"/>
              <p:nvPr/>
            </p:nvSpPr>
            <p:spPr>
              <a:xfrm>
                <a:off x="3148717" y="6349083"/>
                <a:ext cx="7569519" cy="553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/>
                  <a:t>P(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TW" altLang="zh-TW" i="1"/>
                        </m:ctrlPr>
                      </m:accPr>
                      <m:e>
                        <m:sSup>
                          <m:sSupPr>
                            <m:ctrlPr>
                              <a:rPr lang="zh-TW" altLang="zh-TW" i="1"/>
                            </m:ctrlPr>
                          </m:sSupPr>
                          <m:e>
                            <m:r>
                              <a:rPr lang="en-US" altLang="zh-TW" i="1"/>
                              <m:t>𝐾</m:t>
                            </m:r>
                          </m:e>
                          <m:sup>
                            <m:r>
                              <a:rPr lang="en-US" altLang="zh-TW" i="1"/>
                              <m:t>0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altLang="zh-TW" dirty="0"/>
                  <a:t>,t) = |&lt;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TW" altLang="zh-TW" i="1"/>
                        </m:ctrlPr>
                      </m:accPr>
                      <m:e>
                        <m:sSup>
                          <m:sSupPr>
                            <m:ctrlPr>
                              <a:rPr lang="zh-TW" altLang="zh-TW" i="1"/>
                            </m:ctrlPr>
                          </m:sSupPr>
                          <m:e>
                            <m:r>
                              <a:rPr lang="en-US" altLang="zh-TW" i="1"/>
                              <m:t>𝐾</m:t>
                            </m:r>
                          </m:e>
                          <m:sup>
                            <m:r>
                              <a:rPr lang="en-US" altLang="zh-TW" i="1"/>
                              <m:t>0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altLang="zh-TW" dirty="0"/>
                  <a:t>|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TW" altLang="zh-TW" i="1"/>
                        </m:ctrlPr>
                      </m:sSupPr>
                      <m:e>
                        <m:r>
                          <a:rPr lang="en-US" altLang="zh-TW" i="1"/>
                          <m:t>𝐾</m:t>
                        </m:r>
                      </m:e>
                      <m:sup>
                        <m:r>
                          <a:rPr lang="en-US" altLang="zh-TW" i="1"/>
                          <m:t>0</m:t>
                        </m:r>
                      </m:sup>
                    </m:sSup>
                  </m:oMath>
                </a14:m>
                <a:r>
                  <a:rPr lang="en-US" altLang="zh-TW" dirty="0"/>
                  <a:t>(t) &gt;|</a:t>
                </a:r>
                <a:r>
                  <a:rPr lang="en-US" altLang="zh-TW" baseline="30000" dirty="0"/>
                  <a:t>2</a:t>
                </a:r>
                <a:r>
                  <a:rPr lang="en-US" altLang="zh-TW" dirty="0"/>
                  <a:t> </a:t>
                </a:r>
                <a:r>
                  <a:rPr lang="en-US" altLang="zh-TW" dirty="0" smtClean="0"/>
                  <a:t> = </a:t>
                </a:r>
                <a:r>
                  <a:rPr lang="en-US" altLang="zh-TW" dirty="0"/>
                  <a:t>|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TW" altLang="zh-TW" i="1"/>
                        </m:ctrlPr>
                      </m:fPr>
                      <m:num>
                        <m:r>
                          <a:rPr lang="en-US" altLang="zh-TW" i="1"/>
                          <m:t>𝑞</m:t>
                        </m:r>
                      </m:num>
                      <m:den>
                        <m:r>
                          <a:rPr lang="en-US" altLang="zh-TW" i="1"/>
                          <m:t>𝑝</m:t>
                        </m:r>
                      </m:den>
                    </m:f>
                  </m:oMath>
                </a14:m>
                <a:r>
                  <a:rPr lang="en-US" altLang="zh-TW" dirty="0"/>
                  <a:t>|</a:t>
                </a:r>
                <a:r>
                  <a:rPr lang="en-US" altLang="zh-TW" baseline="30000" dirty="0"/>
                  <a:t>2</a:t>
                </a:r>
                <a:r>
                  <a:rPr lang="en-US" altLang="zh-TW" dirty="0"/>
                  <a:t> [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TW" altLang="zh-TW" i="1"/>
                        </m:ctrlPr>
                      </m:fPr>
                      <m:num>
                        <m:r>
                          <a:rPr lang="en-US" altLang="zh-TW" i="1"/>
                          <m:t>1</m:t>
                        </m:r>
                      </m:num>
                      <m:den>
                        <m:r>
                          <a:rPr lang="en-US" altLang="zh-TW" i="1"/>
                          <m:t>4</m:t>
                        </m:r>
                      </m:den>
                    </m:f>
                    <m:sSup>
                      <m:sSupPr>
                        <m:ctrlPr>
                          <a:rPr lang="zh-TW" altLang="zh-TW" i="1"/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TW"/>
                          <m:t>e</m:t>
                        </m:r>
                      </m:e>
                      <m:sup>
                        <m:r>
                          <a:rPr lang="en-US" altLang="zh-TW" i="1"/>
                          <m:t>−</m:t>
                        </m:r>
                        <m:r>
                          <m:rPr>
                            <m:sty m:val="p"/>
                          </m:rPr>
                          <a:rPr lang="en-US" altLang="zh-TW"/>
                          <m:t>t</m:t>
                        </m:r>
                        <m:r>
                          <a:rPr lang="en-US" altLang="zh-TW"/>
                          <m:t>/</m:t>
                        </m:r>
                        <m:r>
                          <m:rPr>
                            <m:sty m:val="p"/>
                          </m:rPr>
                          <a:rPr lang="en-US" altLang="zh-TW"/>
                          <m:t>s</m:t>
                        </m:r>
                      </m:sup>
                    </m:sSup>
                  </m:oMath>
                </a14:m>
                <a:r>
                  <a:rPr lang="en-US" altLang="zh-TW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TW" altLang="zh-TW" i="1"/>
                        </m:ctrlPr>
                      </m:fPr>
                      <m:num>
                        <m:r>
                          <a:rPr lang="en-US" altLang="zh-TW" i="1"/>
                          <m:t>1</m:t>
                        </m:r>
                      </m:num>
                      <m:den>
                        <m:r>
                          <a:rPr lang="en-US" altLang="zh-TW" i="1"/>
                          <m:t>4</m:t>
                        </m:r>
                      </m:den>
                    </m:f>
                    <m:sSup>
                      <m:sSupPr>
                        <m:ctrlPr>
                          <a:rPr lang="zh-TW" altLang="zh-TW" i="1"/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TW"/>
                          <m:t>e</m:t>
                        </m:r>
                      </m:e>
                      <m:sup>
                        <m:r>
                          <a:rPr lang="en-US" altLang="zh-TW" i="1"/>
                          <m:t>−</m:t>
                        </m:r>
                        <m:r>
                          <m:rPr>
                            <m:sty m:val="p"/>
                          </m:rPr>
                          <a:rPr lang="en-US" altLang="zh-TW"/>
                          <m:t>t</m:t>
                        </m:r>
                        <m:r>
                          <a:rPr lang="en-US" altLang="zh-TW"/>
                          <m:t>/</m:t>
                        </m:r>
                        <m:r>
                          <m:rPr>
                            <m:sty m:val="p"/>
                          </m:rPr>
                          <a:rPr lang="en-US" altLang="zh-TW"/>
                          <m:t>L</m:t>
                        </m:r>
                      </m:sup>
                    </m:sSup>
                  </m:oMath>
                </a14:m>
                <a:r>
                  <a:rPr lang="en-US" altLang="zh-TW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TW" altLang="zh-TW" i="1"/>
                        </m:ctrlPr>
                      </m:fPr>
                      <m:num>
                        <m:r>
                          <a:rPr lang="en-US" altLang="zh-TW" i="1"/>
                          <m:t>1</m:t>
                        </m:r>
                      </m:num>
                      <m:den>
                        <m:r>
                          <a:rPr lang="en-US" altLang="zh-TW" i="1"/>
                          <m:t>2</m:t>
                        </m:r>
                      </m:den>
                    </m:f>
                    <m:sSup>
                      <m:sSupPr>
                        <m:ctrlPr>
                          <a:rPr lang="zh-TW" altLang="zh-TW" i="1"/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TW"/>
                          <m:t>e</m:t>
                        </m:r>
                      </m:e>
                      <m:sup>
                        <m:r>
                          <a:rPr lang="en-US" altLang="zh-TW" i="1"/>
                          <m:t>−</m:t>
                        </m:r>
                        <m:f>
                          <m:fPr>
                            <m:ctrlPr>
                              <a:rPr lang="zh-TW" altLang="zh-TW" i="1"/>
                            </m:ctrlPr>
                          </m:fPr>
                          <m:num>
                            <m:r>
                              <a:rPr lang="en-US" altLang="zh-TW" i="1"/>
                              <m:t>1</m:t>
                            </m:r>
                          </m:num>
                          <m:den>
                            <m:r>
                              <a:rPr lang="en-US" altLang="zh-TW" i="1"/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zh-TW" altLang="zh-TW" i="1"/>
                            </m:ctrlPr>
                          </m:dPr>
                          <m:e>
                            <m:f>
                              <m:fPr>
                                <m:ctrlPr>
                                  <a:rPr lang="zh-TW" altLang="zh-TW" i="1"/>
                                </m:ctrlPr>
                              </m:fPr>
                              <m:num>
                                <m:r>
                                  <a:rPr lang="en-US" altLang="zh-TW"/>
                                  <m:t>1</m:t>
                                </m:r>
                              </m:num>
                              <m:den>
                                <m:r>
                                  <a:rPr lang="en-US" altLang="zh-TW">
                                    <a:sym typeface="Symbol" panose="05050102010706020507" pitchFamily="18" charset="2"/>
                                  </a:rPr>
                                  <m:t>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TW"/>
                                  <m:t>s</m:t>
                                </m:r>
                              </m:den>
                            </m:f>
                            <m:r>
                              <a:rPr lang="en-US" altLang="zh-TW" i="1"/>
                              <m:t> + </m:t>
                            </m:r>
                            <m:f>
                              <m:fPr>
                                <m:ctrlPr>
                                  <a:rPr lang="zh-TW" altLang="zh-TW" i="1"/>
                                </m:ctrlPr>
                              </m:fPr>
                              <m:num>
                                <m:r>
                                  <a:rPr lang="en-US" altLang="zh-TW" i="1"/>
                                  <m:t>1</m:t>
                                </m:r>
                              </m:num>
                              <m:den>
                                <m:r>
                                  <a:rPr lang="en-US" altLang="zh-TW" i="1">
                                    <a:sym typeface="Symbol" panose="05050102010706020507" pitchFamily="18" charset="2"/>
                                  </a:rPr>
                                  <m:t></m:t>
                                </m:r>
                                <m:r>
                                  <a:rPr lang="en-US" altLang="zh-TW" i="1"/>
                                  <m:t>𝐿</m:t>
                                </m:r>
                              </m:den>
                            </m:f>
                          </m:e>
                        </m:d>
                        <m:r>
                          <m:rPr>
                            <m:sty m:val="p"/>
                          </m:rPr>
                          <a:rPr lang="en-US" altLang="zh-TW"/>
                          <m:t>t</m:t>
                        </m:r>
                      </m:sup>
                    </m:sSup>
                    <m:r>
                      <a:rPr lang="en-US" altLang="zh-TW" i="1"/>
                      <m:t>𝑐𝑜𝑠</m:t>
                    </m:r>
                    <m:f>
                      <m:fPr>
                        <m:ctrlPr>
                          <a:rPr lang="zh-TW" altLang="zh-TW" i="1"/>
                        </m:ctrlPr>
                      </m:fPr>
                      <m:num>
                        <m:r>
                          <a:rPr lang="en-US" altLang="zh-TW" i="1">
                            <a:sym typeface="Symbol" panose="05050102010706020507" pitchFamily="18" charset="2"/>
                          </a:rPr>
                          <m:t></m:t>
                        </m:r>
                        <m:r>
                          <a:rPr lang="en-US" altLang="zh-TW" i="1"/>
                          <m:t>𝑚𝑡</m:t>
                        </m:r>
                      </m:num>
                      <m:den>
                        <m:r>
                          <a:rPr lang="en-US" altLang="zh-TW" i="1"/>
                          <m:t>h</m:t>
                        </m:r>
                      </m:den>
                    </m:f>
                  </m:oMath>
                </a14:m>
                <a:r>
                  <a:rPr lang="en-US" altLang="zh-TW" dirty="0" smtClean="0"/>
                  <a:t>]</a:t>
                </a:r>
                <a:endParaRPr lang="zh-TW" altLang="zh-TW" dirty="0"/>
              </a:p>
            </p:txBody>
          </p:sp>
        </mc:Choice>
        <mc:Fallback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8717" y="6349083"/>
                <a:ext cx="7569519" cy="553421"/>
              </a:xfrm>
              <a:prstGeom prst="rect">
                <a:avLst/>
              </a:prstGeom>
              <a:blipFill>
                <a:blip r:embed="rId8"/>
                <a:stretch>
                  <a:fillRect l="-725" b="-444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4836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53" y="375364"/>
            <a:ext cx="8427805" cy="622137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3495" y="636622"/>
            <a:ext cx="3528505" cy="596012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9222377" y="4576416"/>
            <a:ext cx="1424420" cy="1711173"/>
          </a:xfrm>
          <a:prstGeom prst="rect">
            <a:avLst/>
          </a:prstGeom>
          <a:solidFill>
            <a:srgbClr val="FFD966">
              <a:alpha val="1411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3070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851" y="958925"/>
            <a:ext cx="4132326" cy="3674632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5851" y="4692399"/>
            <a:ext cx="6407451" cy="157290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字方塊 3"/>
              <p:cNvSpPr txBox="1"/>
              <p:nvPr/>
            </p:nvSpPr>
            <p:spPr>
              <a:xfrm>
                <a:off x="5955527" y="1017767"/>
                <a:ext cx="5791200" cy="2279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 smtClean="0"/>
                  <a:t>Observation of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TW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TW" sz="2800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TW" sz="2800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zh-TW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𝑘</m:t>
                        </m:r>
                      </m:e>
                      <m:sup>
                        <m:r>
                          <a:rPr lang="en-US" altLang="zh-TW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TW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zh-TW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</m:t>
                        </m:r>
                      </m:e>
                      <m:sup>
                        <m:r>
                          <a:rPr lang="en-US" altLang="zh-TW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</m:sup>
                    </m:sSup>
                  </m:oMath>
                </a14:m>
                <a:r>
                  <a:rPr lang="zh-TW" altLang="en-US" sz="2800" dirty="0" smtClean="0"/>
                  <a:t> </a:t>
                </a:r>
                <a:r>
                  <a:rPr lang="en-US" altLang="zh-TW" sz="2800" dirty="0" smtClean="0"/>
                  <a:t>consists of 3 components</a:t>
                </a:r>
              </a:p>
              <a:p>
                <a:r>
                  <a:rPr lang="en-US" altLang="zh-TW" sz="2800" dirty="0" smtClean="0"/>
                  <a:t>1.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TW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TW" sz="2800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TW" sz="2800" dirty="0" smtClean="0">
                    <a:solidFill>
                      <a:srgbClr val="C00000"/>
                    </a:solidFill>
                  </a:rPr>
                  <a:t>                     </a:t>
                </a:r>
                <a:r>
                  <a:rPr lang="en-US" altLang="zh-TW" sz="2800" dirty="0" smtClean="0">
                    <a:sym typeface="Wingdings" panose="05000000000000000000" pitchFamily="2" charset="2"/>
                  </a:rPr>
                  <a:t>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zh-TW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𝑘</m:t>
                        </m:r>
                      </m:e>
                      <m:sup>
                        <m:r>
                          <a:rPr lang="en-US" altLang="zh-TW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TW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zh-TW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</m:t>
                        </m:r>
                      </m:e>
                      <m:sup>
                        <m:r>
                          <a:rPr lang="en-US" altLang="zh-TW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TW" sz="2800" dirty="0" smtClean="0"/>
                  <a:t> (</a:t>
                </a:r>
                <a:r>
                  <a:rPr lang="en-US" altLang="zh-TW" sz="2800" dirty="0" smtClean="0">
                    <a:solidFill>
                      <a:srgbClr val="00B050"/>
                    </a:solidFill>
                  </a:rPr>
                  <a:t>DCS</a:t>
                </a:r>
                <a:r>
                  <a:rPr lang="en-US" altLang="zh-TW" sz="2800" dirty="0" smtClean="0"/>
                  <a:t>)</a:t>
                </a:r>
              </a:p>
              <a:p>
                <a:r>
                  <a:rPr lang="en-US" altLang="zh-TW" sz="2800" dirty="0" smtClean="0"/>
                  <a:t>2.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TW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TW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TW" sz="28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TW" altLang="zh-TW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zh-TW" altLang="zh-TW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altLang="zh-TW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altLang="zh-TW" sz="2800" dirty="0" smtClean="0"/>
                  <a:t> &amp;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TW" altLang="zh-TW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zh-TW" altLang="zh-TW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altLang="zh-TW" sz="2800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altLang="zh-TW" sz="2800" dirty="0" smtClean="0">
                    <a:sym typeface="Wingdings" panose="05000000000000000000" pitchFamily="2" charset="2"/>
                  </a:rPr>
                  <a:t>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zh-TW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𝑘</m:t>
                        </m:r>
                      </m:e>
                      <m:sup>
                        <m:r>
                          <a:rPr lang="en-US" altLang="zh-TW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TW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zh-TW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</m:t>
                        </m:r>
                      </m:e>
                      <m:sup>
                        <m:r>
                          <a:rPr lang="en-US" altLang="zh-TW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TW" sz="2800" dirty="0" smtClean="0"/>
                  <a:t> (</a:t>
                </a:r>
                <a:r>
                  <a:rPr lang="en-US" altLang="zh-TW" sz="2800" dirty="0" smtClean="0">
                    <a:solidFill>
                      <a:srgbClr val="C00000"/>
                    </a:solidFill>
                  </a:rPr>
                  <a:t>mixing</a:t>
                </a:r>
                <a:r>
                  <a:rPr lang="en-US" altLang="zh-TW" sz="2800" dirty="0" smtClean="0"/>
                  <a:t>)</a:t>
                </a:r>
              </a:p>
              <a:p>
                <a:r>
                  <a:rPr lang="en-US" altLang="zh-TW" sz="2800" dirty="0" smtClean="0"/>
                  <a:t>3. Interference of 1 &amp; 2</a:t>
                </a:r>
                <a:endParaRPr lang="zh-TW" altLang="en-US" sz="2800" dirty="0"/>
              </a:p>
            </p:txBody>
          </p:sp>
        </mc:Choice>
        <mc:Fallback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5527" y="1017767"/>
                <a:ext cx="5791200" cy="2279150"/>
              </a:xfrm>
              <a:prstGeom prst="rect">
                <a:avLst/>
              </a:prstGeom>
              <a:blipFill>
                <a:blip r:embed="rId4"/>
                <a:stretch>
                  <a:fillRect l="-2211" t="-3476" r="-2632" b="-668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字方塊 4"/>
              <p:cNvSpPr txBox="1"/>
              <p:nvPr/>
            </p:nvSpPr>
            <p:spPr>
              <a:xfrm>
                <a:off x="1002662" y="259565"/>
                <a:ext cx="909549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3200" b="1" dirty="0" smtClean="0">
                    <a:solidFill>
                      <a:srgbClr val="C00000"/>
                    </a:solidFill>
                  </a:rPr>
                  <a:t>Time evolution of Wrong-sign </a:t>
                </a:r>
                <a:r>
                  <a:rPr lang="en-US" altLang="zh-TW" sz="3200" b="1" dirty="0" smtClean="0">
                    <a:solidFill>
                      <a:srgbClr val="C00000"/>
                    </a:solidFill>
                  </a:rPr>
                  <a:t>decay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TW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TW" sz="3200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TW" sz="3200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zh-TW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𝑘</m:t>
                        </m:r>
                      </m:e>
                      <m:sup>
                        <m:r>
                          <a:rPr lang="en-US" altLang="zh-TW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TW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zh-TW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</m:t>
                        </m:r>
                      </m:e>
                      <m:sup>
                        <m:r>
                          <a:rPr lang="en-US" altLang="zh-TW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</m:sup>
                    </m:sSup>
                  </m:oMath>
                </a14:m>
                <a:endParaRPr lang="zh-TW" altLang="en-US" sz="3200" dirty="0"/>
              </a:p>
            </p:txBody>
          </p:sp>
        </mc:Choice>
        <mc:Fallback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662" y="259565"/>
                <a:ext cx="9095494" cy="584775"/>
              </a:xfrm>
              <a:prstGeom prst="rect">
                <a:avLst/>
              </a:prstGeom>
              <a:blipFill>
                <a:blip r:embed="rId5"/>
                <a:stretch>
                  <a:fillRect l="-1674" t="-15625" b="-343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手繪多邊形 5"/>
          <p:cNvSpPr/>
          <p:nvPr/>
        </p:nvSpPr>
        <p:spPr>
          <a:xfrm>
            <a:off x="2504141" y="3385324"/>
            <a:ext cx="2808941" cy="460188"/>
          </a:xfrm>
          <a:custGeom>
            <a:avLst/>
            <a:gdLst>
              <a:gd name="connsiteX0" fmla="*/ 5977 w 2808941"/>
              <a:gd name="connsiteY0" fmla="*/ 0 h 460188"/>
              <a:gd name="connsiteX1" fmla="*/ 0 w 2808941"/>
              <a:gd name="connsiteY1" fmla="*/ 29883 h 460188"/>
              <a:gd name="connsiteX2" fmla="*/ 11953 w 2808941"/>
              <a:gd name="connsiteY2" fmla="*/ 71718 h 460188"/>
              <a:gd name="connsiteX3" fmla="*/ 23906 w 2808941"/>
              <a:gd name="connsiteY3" fmla="*/ 89647 h 460188"/>
              <a:gd name="connsiteX4" fmla="*/ 29883 w 2808941"/>
              <a:gd name="connsiteY4" fmla="*/ 107577 h 460188"/>
              <a:gd name="connsiteX5" fmla="*/ 53788 w 2808941"/>
              <a:gd name="connsiteY5" fmla="*/ 143436 h 460188"/>
              <a:gd name="connsiteX6" fmla="*/ 77694 w 2808941"/>
              <a:gd name="connsiteY6" fmla="*/ 179294 h 460188"/>
              <a:gd name="connsiteX7" fmla="*/ 89647 w 2808941"/>
              <a:gd name="connsiteY7" fmla="*/ 197224 h 460188"/>
              <a:gd name="connsiteX8" fmla="*/ 107577 w 2808941"/>
              <a:gd name="connsiteY8" fmla="*/ 209177 h 460188"/>
              <a:gd name="connsiteX9" fmla="*/ 131483 w 2808941"/>
              <a:gd name="connsiteY9" fmla="*/ 233083 h 460188"/>
              <a:gd name="connsiteX10" fmla="*/ 137459 w 2808941"/>
              <a:gd name="connsiteY10" fmla="*/ 251012 h 460188"/>
              <a:gd name="connsiteX11" fmla="*/ 155388 w 2808941"/>
              <a:gd name="connsiteY11" fmla="*/ 262965 h 460188"/>
              <a:gd name="connsiteX12" fmla="*/ 179294 w 2808941"/>
              <a:gd name="connsiteY12" fmla="*/ 292847 h 460188"/>
              <a:gd name="connsiteX13" fmla="*/ 191247 w 2808941"/>
              <a:gd name="connsiteY13" fmla="*/ 310777 h 460188"/>
              <a:gd name="connsiteX14" fmla="*/ 209177 w 2808941"/>
              <a:gd name="connsiteY14" fmla="*/ 328706 h 460188"/>
              <a:gd name="connsiteX15" fmla="*/ 215153 w 2808941"/>
              <a:gd name="connsiteY15" fmla="*/ 346636 h 460188"/>
              <a:gd name="connsiteX16" fmla="*/ 251012 w 2808941"/>
              <a:gd name="connsiteY16" fmla="*/ 370541 h 460188"/>
              <a:gd name="connsiteX17" fmla="*/ 268941 w 2808941"/>
              <a:gd name="connsiteY17" fmla="*/ 382494 h 460188"/>
              <a:gd name="connsiteX18" fmla="*/ 304800 w 2808941"/>
              <a:gd name="connsiteY18" fmla="*/ 406400 h 460188"/>
              <a:gd name="connsiteX19" fmla="*/ 322730 w 2808941"/>
              <a:gd name="connsiteY19" fmla="*/ 418353 h 460188"/>
              <a:gd name="connsiteX20" fmla="*/ 340659 w 2808941"/>
              <a:gd name="connsiteY20" fmla="*/ 424330 h 460188"/>
              <a:gd name="connsiteX21" fmla="*/ 358588 w 2808941"/>
              <a:gd name="connsiteY21" fmla="*/ 436283 h 460188"/>
              <a:gd name="connsiteX22" fmla="*/ 388471 w 2808941"/>
              <a:gd name="connsiteY22" fmla="*/ 442259 h 460188"/>
              <a:gd name="connsiteX23" fmla="*/ 484094 w 2808941"/>
              <a:gd name="connsiteY23" fmla="*/ 454212 h 460188"/>
              <a:gd name="connsiteX24" fmla="*/ 525930 w 2808941"/>
              <a:gd name="connsiteY24" fmla="*/ 460188 h 460188"/>
              <a:gd name="connsiteX25" fmla="*/ 645459 w 2808941"/>
              <a:gd name="connsiteY25" fmla="*/ 442259 h 460188"/>
              <a:gd name="connsiteX26" fmla="*/ 699247 w 2808941"/>
              <a:gd name="connsiteY26" fmla="*/ 424330 h 460188"/>
              <a:gd name="connsiteX27" fmla="*/ 717177 w 2808941"/>
              <a:gd name="connsiteY27" fmla="*/ 418353 h 460188"/>
              <a:gd name="connsiteX28" fmla="*/ 741083 w 2808941"/>
              <a:gd name="connsiteY28" fmla="*/ 412377 h 460188"/>
              <a:gd name="connsiteX29" fmla="*/ 776941 w 2808941"/>
              <a:gd name="connsiteY29" fmla="*/ 400424 h 460188"/>
              <a:gd name="connsiteX30" fmla="*/ 794871 w 2808941"/>
              <a:gd name="connsiteY30" fmla="*/ 394447 h 460188"/>
              <a:gd name="connsiteX31" fmla="*/ 842683 w 2808941"/>
              <a:gd name="connsiteY31" fmla="*/ 382494 h 460188"/>
              <a:gd name="connsiteX32" fmla="*/ 884518 w 2808941"/>
              <a:gd name="connsiteY32" fmla="*/ 370541 h 460188"/>
              <a:gd name="connsiteX33" fmla="*/ 902447 w 2808941"/>
              <a:gd name="connsiteY33" fmla="*/ 358588 h 460188"/>
              <a:gd name="connsiteX34" fmla="*/ 938306 w 2808941"/>
              <a:gd name="connsiteY34" fmla="*/ 346636 h 460188"/>
              <a:gd name="connsiteX35" fmla="*/ 956235 w 2808941"/>
              <a:gd name="connsiteY35" fmla="*/ 340659 h 460188"/>
              <a:gd name="connsiteX36" fmla="*/ 1010024 w 2808941"/>
              <a:gd name="connsiteY36" fmla="*/ 322730 h 460188"/>
              <a:gd name="connsiteX37" fmla="*/ 1027953 w 2808941"/>
              <a:gd name="connsiteY37" fmla="*/ 316753 h 460188"/>
              <a:gd name="connsiteX38" fmla="*/ 1051859 w 2808941"/>
              <a:gd name="connsiteY38" fmla="*/ 304800 h 460188"/>
              <a:gd name="connsiteX39" fmla="*/ 1087718 w 2808941"/>
              <a:gd name="connsiteY39" fmla="*/ 292847 h 460188"/>
              <a:gd name="connsiteX40" fmla="*/ 1105647 w 2808941"/>
              <a:gd name="connsiteY40" fmla="*/ 280894 h 460188"/>
              <a:gd name="connsiteX41" fmla="*/ 1165412 w 2808941"/>
              <a:gd name="connsiteY41" fmla="*/ 262965 h 460188"/>
              <a:gd name="connsiteX42" fmla="*/ 1201271 w 2808941"/>
              <a:gd name="connsiteY42" fmla="*/ 251012 h 460188"/>
              <a:gd name="connsiteX43" fmla="*/ 1237130 w 2808941"/>
              <a:gd name="connsiteY43" fmla="*/ 239059 h 460188"/>
              <a:gd name="connsiteX44" fmla="*/ 1255059 w 2808941"/>
              <a:gd name="connsiteY44" fmla="*/ 233083 h 460188"/>
              <a:gd name="connsiteX45" fmla="*/ 1272988 w 2808941"/>
              <a:gd name="connsiteY45" fmla="*/ 227106 h 460188"/>
              <a:gd name="connsiteX46" fmla="*/ 1296894 w 2808941"/>
              <a:gd name="connsiteY46" fmla="*/ 221130 h 460188"/>
              <a:gd name="connsiteX47" fmla="*/ 1314824 w 2808941"/>
              <a:gd name="connsiteY47" fmla="*/ 215153 h 460188"/>
              <a:gd name="connsiteX48" fmla="*/ 1362635 w 2808941"/>
              <a:gd name="connsiteY48" fmla="*/ 203200 h 460188"/>
              <a:gd name="connsiteX49" fmla="*/ 1386541 w 2808941"/>
              <a:gd name="connsiteY49" fmla="*/ 197224 h 460188"/>
              <a:gd name="connsiteX50" fmla="*/ 1410447 w 2808941"/>
              <a:gd name="connsiteY50" fmla="*/ 191247 h 460188"/>
              <a:gd name="connsiteX51" fmla="*/ 1440330 w 2808941"/>
              <a:gd name="connsiteY51" fmla="*/ 185271 h 460188"/>
              <a:gd name="connsiteX52" fmla="*/ 1458259 w 2808941"/>
              <a:gd name="connsiteY52" fmla="*/ 179294 h 460188"/>
              <a:gd name="connsiteX53" fmla="*/ 1482165 w 2808941"/>
              <a:gd name="connsiteY53" fmla="*/ 173318 h 460188"/>
              <a:gd name="connsiteX54" fmla="*/ 1518024 w 2808941"/>
              <a:gd name="connsiteY54" fmla="*/ 161365 h 460188"/>
              <a:gd name="connsiteX55" fmla="*/ 1553883 w 2808941"/>
              <a:gd name="connsiteY55" fmla="*/ 155388 h 460188"/>
              <a:gd name="connsiteX56" fmla="*/ 1601694 w 2808941"/>
              <a:gd name="connsiteY56" fmla="*/ 143436 h 460188"/>
              <a:gd name="connsiteX57" fmla="*/ 1625600 w 2808941"/>
              <a:gd name="connsiteY57" fmla="*/ 137459 h 460188"/>
              <a:gd name="connsiteX58" fmla="*/ 1673412 w 2808941"/>
              <a:gd name="connsiteY58" fmla="*/ 131483 h 460188"/>
              <a:gd name="connsiteX59" fmla="*/ 1691341 w 2808941"/>
              <a:gd name="connsiteY59" fmla="*/ 125506 h 460188"/>
              <a:gd name="connsiteX60" fmla="*/ 1798918 w 2808941"/>
              <a:gd name="connsiteY60" fmla="*/ 113553 h 460188"/>
              <a:gd name="connsiteX61" fmla="*/ 1816847 w 2808941"/>
              <a:gd name="connsiteY61" fmla="*/ 107577 h 460188"/>
              <a:gd name="connsiteX62" fmla="*/ 1930400 w 2808941"/>
              <a:gd name="connsiteY62" fmla="*/ 89647 h 460188"/>
              <a:gd name="connsiteX63" fmla="*/ 1960283 w 2808941"/>
              <a:gd name="connsiteY63" fmla="*/ 83671 h 460188"/>
              <a:gd name="connsiteX64" fmla="*/ 2002118 w 2808941"/>
              <a:gd name="connsiteY64" fmla="*/ 77694 h 460188"/>
              <a:gd name="connsiteX65" fmla="*/ 2055906 w 2808941"/>
              <a:gd name="connsiteY65" fmla="*/ 65741 h 460188"/>
              <a:gd name="connsiteX66" fmla="*/ 2480235 w 2808941"/>
              <a:gd name="connsiteY66" fmla="*/ 53788 h 460188"/>
              <a:gd name="connsiteX67" fmla="*/ 2575859 w 2808941"/>
              <a:gd name="connsiteY67" fmla="*/ 47812 h 460188"/>
              <a:gd name="connsiteX68" fmla="*/ 2737224 w 2808941"/>
              <a:gd name="connsiteY68" fmla="*/ 41836 h 460188"/>
              <a:gd name="connsiteX69" fmla="*/ 2808941 w 2808941"/>
              <a:gd name="connsiteY69" fmla="*/ 29883 h 460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2808941" h="460188">
                <a:moveTo>
                  <a:pt x="5977" y="0"/>
                </a:moveTo>
                <a:cubicBezTo>
                  <a:pt x="3985" y="9961"/>
                  <a:pt x="0" y="19725"/>
                  <a:pt x="0" y="29883"/>
                </a:cubicBezTo>
                <a:cubicBezTo>
                  <a:pt x="0" y="33709"/>
                  <a:pt x="9136" y="66085"/>
                  <a:pt x="11953" y="71718"/>
                </a:cubicBezTo>
                <a:cubicBezTo>
                  <a:pt x="15165" y="78142"/>
                  <a:pt x="20694" y="83223"/>
                  <a:pt x="23906" y="89647"/>
                </a:cubicBezTo>
                <a:cubicBezTo>
                  <a:pt x="26724" y="95282"/>
                  <a:pt x="26824" y="102070"/>
                  <a:pt x="29883" y="107577"/>
                </a:cubicBezTo>
                <a:cubicBezTo>
                  <a:pt x="36859" y="120135"/>
                  <a:pt x="45820" y="131483"/>
                  <a:pt x="53788" y="143436"/>
                </a:cubicBezTo>
                <a:lnTo>
                  <a:pt x="77694" y="179294"/>
                </a:lnTo>
                <a:cubicBezTo>
                  <a:pt x="81678" y="185271"/>
                  <a:pt x="83670" y="193240"/>
                  <a:pt x="89647" y="197224"/>
                </a:cubicBezTo>
                <a:lnTo>
                  <a:pt x="107577" y="209177"/>
                </a:lnTo>
                <a:cubicBezTo>
                  <a:pt x="123512" y="256986"/>
                  <a:pt x="99609" y="201209"/>
                  <a:pt x="131483" y="233083"/>
                </a:cubicBezTo>
                <a:cubicBezTo>
                  <a:pt x="135937" y="237537"/>
                  <a:pt x="133524" y="246093"/>
                  <a:pt x="137459" y="251012"/>
                </a:cubicBezTo>
                <a:cubicBezTo>
                  <a:pt x="141946" y="256621"/>
                  <a:pt x="149412" y="258981"/>
                  <a:pt x="155388" y="262965"/>
                </a:cubicBezTo>
                <a:cubicBezTo>
                  <a:pt x="167024" y="297870"/>
                  <a:pt x="152261" y="265813"/>
                  <a:pt x="179294" y="292847"/>
                </a:cubicBezTo>
                <a:cubicBezTo>
                  <a:pt x="184373" y="297926"/>
                  <a:pt x="186649" y="305259"/>
                  <a:pt x="191247" y="310777"/>
                </a:cubicBezTo>
                <a:cubicBezTo>
                  <a:pt x="196658" y="317270"/>
                  <a:pt x="203200" y="322730"/>
                  <a:pt x="209177" y="328706"/>
                </a:cubicBezTo>
                <a:cubicBezTo>
                  <a:pt x="211169" y="334683"/>
                  <a:pt x="210698" y="342181"/>
                  <a:pt x="215153" y="346636"/>
                </a:cubicBezTo>
                <a:cubicBezTo>
                  <a:pt x="225311" y="356794"/>
                  <a:pt x="239059" y="362573"/>
                  <a:pt x="251012" y="370541"/>
                </a:cubicBezTo>
                <a:lnTo>
                  <a:pt x="268941" y="382494"/>
                </a:lnTo>
                <a:lnTo>
                  <a:pt x="304800" y="406400"/>
                </a:lnTo>
                <a:cubicBezTo>
                  <a:pt x="310777" y="410384"/>
                  <a:pt x="315916" y="416081"/>
                  <a:pt x="322730" y="418353"/>
                </a:cubicBezTo>
                <a:cubicBezTo>
                  <a:pt x="328706" y="420345"/>
                  <a:pt x="335024" y="421513"/>
                  <a:pt x="340659" y="424330"/>
                </a:cubicBezTo>
                <a:cubicBezTo>
                  <a:pt x="347083" y="427542"/>
                  <a:pt x="351863" y="433761"/>
                  <a:pt x="358588" y="436283"/>
                </a:cubicBezTo>
                <a:cubicBezTo>
                  <a:pt x="368099" y="439850"/>
                  <a:pt x="378477" y="440442"/>
                  <a:pt x="388471" y="442259"/>
                </a:cubicBezTo>
                <a:cubicBezTo>
                  <a:pt x="442915" y="452158"/>
                  <a:pt x="414194" y="445989"/>
                  <a:pt x="484094" y="454212"/>
                </a:cubicBezTo>
                <a:cubicBezTo>
                  <a:pt x="498084" y="455858"/>
                  <a:pt x="511985" y="458196"/>
                  <a:pt x="525930" y="460188"/>
                </a:cubicBezTo>
                <a:cubicBezTo>
                  <a:pt x="561201" y="456661"/>
                  <a:pt x="611430" y="453602"/>
                  <a:pt x="645459" y="442259"/>
                </a:cubicBezTo>
                <a:lnTo>
                  <a:pt x="699247" y="424330"/>
                </a:lnTo>
                <a:cubicBezTo>
                  <a:pt x="705224" y="422338"/>
                  <a:pt x="711065" y="419881"/>
                  <a:pt x="717177" y="418353"/>
                </a:cubicBezTo>
                <a:cubicBezTo>
                  <a:pt x="725146" y="416361"/>
                  <a:pt x="733216" y="414737"/>
                  <a:pt x="741083" y="412377"/>
                </a:cubicBezTo>
                <a:cubicBezTo>
                  <a:pt x="753151" y="408757"/>
                  <a:pt x="764988" y="404408"/>
                  <a:pt x="776941" y="400424"/>
                </a:cubicBezTo>
                <a:cubicBezTo>
                  <a:pt x="782918" y="398432"/>
                  <a:pt x="788759" y="395975"/>
                  <a:pt x="794871" y="394447"/>
                </a:cubicBezTo>
                <a:cubicBezTo>
                  <a:pt x="810808" y="390463"/>
                  <a:pt x="827098" y="387689"/>
                  <a:pt x="842683" y="382494"/>
                </a:cubicBezTo>
                <a:cubicBezTo>
                  <a:pt x="868404" y="373921"/>
                  <a:pt x="854501" y="378046"/>
                  <a:pt x="884518" y="370541"/>
                </a:cubicBezTo>
                <a:cubicBezTo>
                  <a:pt x="890494" y="366557"/>
                  <a:pt x="895883" y="361505"/>
                  <a:pt x="902447" y="358588"/>
                </a:cubicBezTo>
                <a:cubicBezTo>
                  <a:pt x="913961" y="353471"/>
                  <a:pt x="926353" y="350620"/>
                  <a:pt x="938306" y="346636"/>
                </a:cubicBezTo>
                <a:lnTo>
                  <a:pt x="956235" y="340659"/>
                </a:lnTo>
                <a:lnTo>
                  <a:pt x="1010024" y="322730"/>
                </a:lnTo>
                <a:cubicBezTo>
                  <a:pt x="1016000" y="320738"/>
                  <a:pt x="1022318" y="319570"/>
                  <a:pt x="1027953" y="316753"/>
                </a:cubicBezTo>
                <a:cubicBezTo>
                  <a:pt x="1035922" y="312769"/>
                  <a:pt x="1043587" y="308109"/>
                  <a:pt x="1051859" y="304800"/>
                </a:cubicBezTo>
                <a:cubicBezTo>
                  <a:pt x="1063557" y="300121"/>
                  <a:pt x="1077235" y="299836"/>
                  <a:pt x="1087718" y="292847"/>
                </a:cubicBezTo>
                <a:cubicBezTo>
                  <a:pt x="1093694" y="288863"/>
                  <a:pt x="1099083" y="283811"/>
                  <a:pt x="1105647" y="280894"/>
                </a:cubicBezTo>
                <a:cubicBezTo>
                  <a:pt x="1134909" y="267888"/>
                  <a:pt x="1138663" y="270989"/>
                  <a:pt x="1165412" y="262965"/>
                </a:cubicBezTo>
                <a:cubicBezTo>
                  <a:pt x="1177480" y="259345"/>
                  <a:pt x="1189318" y="254996"/>
                  <a:pt x="1201271" y="251012"/>
                </a:cubicBezTo>
                <a:lnTo>
                  <a:pt x="1237130" y="239059"/>
                </a:lnTo>
                <a:lnTo>
                  <a:pt x="1255059" y="233083"/>
                </a:lnTo>
                <a:cubicBezTo>
                  <a:pt x="1261035" y="231091"/>
                  <a:pt x="1266876" y="228634"/>
                  <a:pt x="1272988" y="227106"/>
                </a:cubicBezTo>
                <a:cubicBezTo>
                  <a:pt x="1280957" y="225114"/>
                  <a:pt x="1288996" y="223386"/>
                  <a:pt x="1296894" y="221130"/>
                </a:cubicBezTo>
                <a:cubicBezTo>
                  <a:pt x="1302952" y="219399"/>
                  <a:pt x="1308746" y="216811"/>
                  <a:pt x="1314824" y="215153"/>
                </a:cubicBezTo>
                <a:cubicBezTo>
                  <a:pt x="1330673" y="210830"/>
                  <a:pt x="1346698" y="207184"/>
                  <a:pt x="1362635" y="203200"/>
                </a:cubicBezTo>
                <a:lnTo>
                  <a:pt x="1386541" y="197224"/>
                </a:lnTo>
                <a:cubicBezTo>
                  <a:pt x="1394510" y="195232"/>
                  <a:pt x="1402393" y="192858"/>
                  <a:pt x="1410447" y="191247"/>
                </a:cubicBezTo>
                <a:cubicBezTo>
                  <a:pt x="1420408" y="189255"/>
                  <a:pt x="1430475" y="187735"/>
                  <a:pt x="1440330" y="185271"/>
                </a:cubicBezTo>
                <a:cubicBezTo>
                  <a:pt x="1446442" y="183743"/>
                  <a:pt x="1452202" y="181025"/>
                  <a:pt x="1458259" y="179294"/>
                </a:cubicBezTo>
                <a:cubicBezTo>
                  <a:pt x="1466157" y="177037"/>
                  <a:pt x="1474298" y="175678"/>
                  <a:pt x="1482165" y="173318"/>
                </a:cubicBezTo>
                <a:cubicBezTo>
                  <a:pt x="1494233" y="169698"/>
                  <a:pt x="1505596" y="163437"/>
                  <a:pt x="1518024" y="161365"/>
                </a:cubicBezTo>
                <a:cubicBezTo>
                  <a:pt x="1529977" y="159373"/>
                  <a:pt x="1542034" y="157927"/>
                  <a:pt x="1553883" y="155388"/>
                </a:cubicBezTo>
                <a:cubicBezTo>
                  <a:pt x="1569946" y="151946"/>
                  <a:pt x="1585757" y="147420"/>
                  <a:pt x="1601694" y="143436"/>
                </a:cubicBezTo>
                <a:cubicBezTo>
                  <a:pt x="1609663" y="141444"/>
                  <a:pt x="1617449" y="138478"/>
                  <a:pt x="1625600" y="137459"/>
                </a:cubicBezTo>
                <a:lnTo>
                  <a:pt x="1673412" y="131483"/>
                </a:lnTo>
                <a:cubicBezTo>
                  <a:pt x="1679388" y="129491"/>
                  <a:pt x="1685105" y="126397"/>
                  <a:pt x="1691341" y="125506"/>
                </a:cubicBezTo>
                <a:cubicBezTo>
                  <a:pt x="1727058" y="120403"/>
                  <a:pt x="1798918" y="113553"/>
                  <a:pt x="1798918" y="113553"/>
                </a:cubicBezTo>
                <a:cubicBezTo>
                  <a:pt x="1804894" y="111561"/>
                  <a:pt x="1810670" y="108812"/>
                  <a:pt x="1816847" y="107577"/>
                </a:cubicBezTo>
                <a:cubicBezTo>
                  <a:pt x="1897707" y="91405"/>
                  <a:pt x="1867335" y="100158"/>
                  <a:pt x="1930400" y="89647"/>
                </a:cubicBezTo>
                <a:cubicBezTo>
                  <a:pt x="1940420" y="87977"/>
                  <a:pt x="1950263" y="85341"/>
                  <a:pt x="1960283" y="83671"/>
                </a:cubicBezTo>
                <a:cubicBezTo>
                  <a:pt x="1974178" y="81355"/>
                  <a:pt x="1988259" y="80214"/>
                  <a:pt x="2002118" y="77694"/>
                </a:cubicBezTo>
                <a:cubicBezTo>
                  <a:pt x="2029851" y="72652"/>
                  <a:pt x="2025424" y="69128"/>
                  <a:pt x="2055906" y="65741"/>
                </a:cubicBezTo>
                <a:cubicBezTo>
                  <a:pt x="2178546" y="52114"/>
                  <a:pt x="2420292" y="54822"/>
                  <a:pt x="2480235" y="53788"/>
                </a:cubicBezTo>
                <a:lnTo>
                  <a:pt x="2575859" y="47812"/>
                </a:lnTo>
                <a:lnTo>
                  <a:pt x="2737224" y="41836"/>
                </a:lnTo>
                <a:cubicBezTo>
                  <a:pt x="2794804" y="38724"/>
                  <a:pt x="2780553" y="44076"/>
                  <a:pt x="2808941" y="29883"/>
                </a:cubicBezTo>
              </a:path>
            </a:pathLst>
          </a:cu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手繪多邊形 6"/>
          <p:cNvSpPr/>
          <p:nvPr/>
        </p:nvSpPr>
        <p:spPr>
          <a:xfrm>
            <a:off x="2504141" y="3019282"/>
            <a:ext cx="2832847" cy="364565"/>
          </a:xfrm>
          <a:custGeom>
            <a:avLst/>
            <a:gdLst>
              <a:gd name="connsiteX0" fmla="*/ 0 w 2832847"/>
              <a:gd name="connsiteY0" fmla="*/ 364565 h 364565"/>
              <a:gd name="connsiteX1" fmla="*/ 65741 w 2832847"/>
              <a:gd name="connsiteY1" fmla="*/ 340659 h 364565"/>
              <a:gd name="connsiteX2" fmla="*/ 83671 w 2832847"/>
              <a:gd name="connsiteY2" fmla="*/ 334682 h 364565"/>
              <a:gd name="connsiteX3" fmla="*/ 119530 w 2832847"/>
              <a:gd name="connsiteY3" fmla="*/ 328706 h 364565"/>
              <a:gd name="connsiteX4" fmla="*/ 173318 w 2832847"/>
              <a:gd name="connsiteY4" fmla="*/ 310776 h 364565"/>
              <a:gd name="connsiteX5" fmla="*/ 191247 w 2832847"/>
              <a:gd name="connsiteY5" fmla="*/ 304800 h 364565"/>
              <a:gd name="connsiteX6" fmla="*/ 209177 w 2832847"/>
              <a:gd name="connsiteY6" fmla="*/ 298824 h 364565"/>
              <a:gd name="connsiteX7" fmla="*/ 227106 w 2832847"/>
              <a:gd name="connsiteY7" fmla="*/ 286871 h 364565"/>
              <a:gd name="connsiteX8" fmla="*/ 245035 w 2832847"/>
              <a:gd name="connsiteY8" fmla="*/ 280894 h 364565"/>
              <a:gd name="connsiteX9" fmla="*/ 280894 w 2832847"/>
              <a:gd name="connsiteY9" fmla="*/ 256988 h 364565"/>
              <a:gd name="connsiteX10" fmla="*/ 310777 w 2832847"/>
              <a:gd name="connsiteY10" fmla="*/ 233082 h 364565"/>
              <a:gd name="connsiteX11" fmla="*/ 346635 w 2832847"/>
              <a:gd name="connsiteY11" fmla="*/ 209176 h 364565"/>
              <a:gd name="connsiteX12" fmla="*/ 376518 w 2832847"/>
              <a:gd name="connsiteY12" fmla="*/ 185271 h 364565"/>
              <a:gd name="connsiteX13" fmla="*/ 430306 w 2832847"/>
              <a:gd name="connsiteY13" fmla="*/ 155388 h 364565"/>
              <a:gd name="connsiteX14" fmla="*/ 466165 w 2832847"/>
              <a:gd name="connsiteY14" fmla="*/ 131482 h 364565"/>
              <a:gd name="connsiteX15" fmla="*/ 502024 w 2832847"/>
              <a:gd name="connsiteY15" fmla="*/ 107576 h 364565"/>
              <a:gd name="connsiteX16" fmla="*/ 519953 w 2832847"/>
              <a:gd name="connsiteY16" fmla="*/ 95624 h 364565"/>
              <a:gd name="connsiteX17" fmla="*/ 555812 w 2832847"/>
              <a:gd name="connsiteY17" fmla="*/ 83671 h 364565"/>
              <a:gd name="connsiteX18" fmla="*/ 591671 w 2832847"/>
              <a:gd name="connsiteY18" fmla="*/ 59765 h 364565"/>
              <a:gd name="connsiteX19" fmla="*/ 645459 w 2832847"/>
              <a:gd name="connsiteY19" fmla="*/ 41835 h 364565"/>
              <a:gd name="connsiteX20" fmla="*/ 663388 w 2832847"/>
              <a:gd name="connsiteY20" fmla="*/ 35859 h 364565"/>
              <a:gd name="connsiteX21" fmla="*/ 681318 w 2832847"/>
              <a:gd name="connsiteY21" fmla="*/ 29882 h 364565"/>
              <a:gd name="connsiteX22" fmla="*/ 705224 w 2832847"/>
              <a:gd name="connsiteY22" fmla="*/ 23906 h 364565"/>
              <a:gd name="connsiteX23" fmla="*/ 770965 w 2832847"/>
              <a:gd name="connsiteY23" fmla="*/ 5976 h 364565"/>
              <a:gd name="connsiteX24" fmla="*/ 842683 w 2832847"/>
              <a:gd name="connsiteY24" fmla="*/ 0 h 364565"/>
              <a:gd name="connsiteX25" fmla="*/ 1183341 w 2832847"/>
              <a:gd name="connsiteY25" fmla="*/ 11953 h 364565"/>
              <a:gd name="connsiteX26" fmla="*/ 1225177 w 2832847"/>
              <a:gd name="connsiteY26" fmla="*/ 17929 h 364565"/>
              <a:gd name="connsiteX27" fmla="*/ 1261035 w 2832847"/>
              <a:gd name="connsiteY27" fmla="*/ 29882 h 364565"/>
              <a:gd name="connsiteX28" fmla="*/ 1320800 w 2832847"/>
              <a:gd name="connsiteY28" fmla="*/ 41835 h 364565"/>
              <a:gd name="connsiteX29" fmla="*/ 1338730 w 2832847"/>
              <a:gd name="connsiteY29" fmla="*/ 47812 h 364565"/>
              <a:gd name="connsiteX30" fmla="*/ 1452283 w 2832847"/>
              <a:gd name="connsiteY30" fmla="*/ 65741 h 364565"/>
              <a:gd name="connsiteX31" fmla="*/ 1518024 w 2832847"/>
              <a:gd name="connsiteY31" fmla="*/ 77694 h 364565"/>
              <a:gd name="connsiteX32" fmla="*/ 1559859 w 2832847"/>
              <a:gd name="connsiteY32" fmla="*/ 89647 h 364565"/>
              <a:gd name="connsiteX33" fmla="*/ 1583765 w 2832847"/>
              <a:gd name="connsiteY33" fmla="*/ 95624 h 364565"/>
              <a:gd name="connsiteX34" fmla="*/ 1601694 w 2832847"/>
              <a:gd name="connsiteY34" fmla="*/ 101600 h 364565"/>
              <a:gd name="connsiteX35" fmla="*/ 1625600 w 2832847"/>
              <a:gd name="connsiteY35" fmla="*/ 107576 h 364565"/>
              <a:gd name="connsiteX36" fmla="*/ 1661459 w 2832847"/>
              <a:gd name="connsiteY36" fmla="*/ 119529 h 364565"/>
              <a:gd name="connsiteX37" fmla="*/ 1697318 w 2832847"/>
              <a:gd name="connsiteY37" fmla="*/ 131482 h 364565"/>
              <a:gd name="connsiteX38" fmla="*/ 1733177 w 2832847"/>
              <a:gd name="connsiteY38" fmla="*/ 143435 h 364565"/>
              <a:gd name="connsiteX39" fmla="*/ 1751106 w 2832847"/>
              <a:gd name="connsiteY39" fmla="*/ 149412 h 364565"/>
              <a:gd name="connsiteX40" fmla="*/ 1840753 w 2832847"/>
              <a:gd name="connsiteY40" fmla="*/ 155388 h 364565"/>
              <a:gd name="connsiteX41" fmla="*/ 1864659 w 2832847"/>
              <a:gd name="connsiteY41" fmla="*/ 161365 h 364565"/>
              <a:gd name="connsiteX42" fmla="*/ 1924424 w 2832847"/>
              <a:gd name="connsiteY42" fmla="*/ 173318 h 364565"/>
              <a:gd name="connsiteX43" fmla="*/ 1972235 w 2832847"/>
              <a:gd name="connsiteY43" fmla="*/ 185271 h 364565"/>
              <a:gd name="connsiteX44" fmla="*/ 2014071 w 2832847"/>
              <a:gd name="connsiteY44" fmla="*/ 197224 h 364565"/>
              <a:gd name="connsiteX45" fmla="*/ 2079812 w 2832847"/>
              <a:gd name="connsiteY45" fmla="*/ 215153 h 364565"/>
              <a:gd name="connsiteX46" fmla="*/ 2127624 w 2832847"/>
              <a:gd name="connsiteY46" fmla="*/ 221129 h 364565"/>
              <a:gd name="connsiteX47" fmla="*/ 2181412 w 2832847"/>
              <a:gd name="connsiteY47" fmla="*/ 233082 h 364565"/>
              <a:gd name="connsiteX48" fmla="*/ 2217271 w 2832847"/>
              <a:gd name="connsiteY48" fmla="*/ 239059 h 364565"/>
              <a:gd name="connsiteX49" fmla="*/ 2247153 w 2832847"/>
              <a:gd name="connsiteY49" fmla="*/ 245035 h 364565"/>
              <a:gd name="connsiteX50" fmla="*/ 2294965 w 2832847"/>
              <a:gd name="connsiteY50" fmla="*/ 256988 h 364565"/>
              <a:gd name="connsiteX51" fmla="*/ 2378635 w 2832847"/>
              <a:gd name="connsiteY51" fmla="*/ 268941 h 364565"/>
              <a:gd name="connsiteX52" fmla="*/ 2444377 w 2832847"/>
              <a:gd name="connsiteY52" fmla="*/ 280894 h 364565"/>
              <a:gd name="connsiteX53" fmla="*/ 2510118 w 2832847"/>
              <a:gd name="connsiteY53" fmla="*/ 292847 h 364565"/>
              <a:gd name="connsiteX54" fmla="*/ 2647577 w 2832847"/>
              <a:gd name="connsiteY54" fmla="*/ 298824 h 364565"/>
              <a:gd name="connsiteX55" fmla="*/ 2832847 w 2832847"/>
              <a:gd name="connsiteY55" fmla="*/ 304800 h 364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2832847" h="364565">
                <a:moveTo>
                  <a:pt x="0" y="364565"/>
                </a:moveTo>
                <a:cubicBezTo>
                  <a:pt x="41583" y="347932"/>
                  <a:pt x="19703" y="356006"/>
                  <a:pt x="65741" y="340659"/>
                </a:cubicBezTo>
                <a:cubicBezTo>
                  <a:pt x="71718" y="338667"/>
                  <a:pt x="77457" y="335718"/>
                  <a:pt x="83671" y="334682"/>
                </a:cubicBezTo>
                <a:lnTo>
                  <a:pt x="119530" y="328706"/>
                </a:lnTo>
                <a:lnTo>
                  <a:pt x="173318" y="310776"/>
                </a:lnTo>
                <a:lnTo>
                  <a:pt x="191247" y="304800"/>
                </a:lnTo>
                <a:lnTo>
                  <a:pt x="209177" y="298824"/>
                </a:lnTo>
                <a:cubicBezTo>
                  <a:pt x="215153" y="294840"/>
                  <a:pt x="220682" y="290083"/>
                  <a:pt x="227106" y="286871"/>
                </a:cubicBezTo>
                <a:cubicBezTo>
                  <a:pt x="232741" y="284054"/>
                  <a:pt x="239528" y="283953"/>
                  <a:pt x="245035" y="280894"/>
                </a:cubicBezTo>
                <a:cubicBezTo>
                  <a:pt x="257593" y="273917"/>
                  <a:pt x="280894" y="256988"/>
                  <a:pt x="280894" y="256988"/>
                </a:cubicBezTo>
                <a:cubicBezTo>
                  <a:pt x="302980" y="223860"/>
                  <a:pt x="280211" y="250064"/>
                  <a:pt x="310777" y="233082"/>
                </a:cubicBezTo>
                <a:cubicBezTo>
                  <a:pt x="323335" y="226105"/>
                  <a:pt x="346635" y="209176"/>
                  <a:pt x="346635" y="209176"/>
                </a:cubicBezTo>
                <a:cubicBezTo>
                  <a:pt x="368722" y="176047"/>
                  <a:pt x="345951" y="202252"/>
                  <a:pt x="376518" y="185271"/>
                </a:cubicBezTo>
                <a:cubicBezTo>
                  <a:pt x="438176" y="151017"/>
                  <a:pt x="389734" y="168914"/>
                  <a:pt x="430306" y="155388"/>
                </a:cubicBezTo>
                <a:cubicBezTo>
                  <a:pt x="470094" y="115600"/>
                  <a:pt x="427244" y="153105"/>
                  <a:pt x="466165" y="131482"/>
                </a:cubicBezTo>
                <a:cubicBezTo>
                  <a:pt x="478723" y="124505"/>
                  <a:pt x="490071" y="115545"/>
                  <a:pt x="502024" y="107576"/>
                </a:cubicBezTo>
                <a:cubicBezTo>
                  <a:pt x="508000" y="103592"/>
                  <a:pt x="513139" y="97895"/>
                  <a:pt x="519953" y="95624"/>
                </a:cubicBezTo>
                <a:lnTo>
                  <a:pt x="555812" y="83671"/>
                </a:lnTo>
                <a:cubicBezTo>
                  <a:pt x="567765" y="75702"/>
                  <a:pt x="578042" y="64308"/>
                  <a:pt x="591671" y="59765"/>
                </a:cubicBezTo>
                <a:lnTo>
                  <a:pt x="645459" y="41835"/>
                </a:lnTo>
                <a:lnTo>
                  <a:pt x="663388" y="35859"/>
                </a:lnTo>
                <a:cubicBezTo>
                  <a:pt x="669365" y="33867"/>
                  <a:pt x="675206" y="31410"/>
                  <a:pt x="681318" y="29882"/>
                </a:cubicBezTo>
                <a:cubicBezTo>
                  <a:pt x="689287" y="27890"/>
                  <a:pt x="697326" y="26163"/>
                  <a:pt x="705224" y="23906"/>
                </a:cubicBezTo>
                <a:cubicBezTo>
                  <a:pt x="729599" y="16942"/>
                  <a:pt x="740872" y="8484"/>
                  <a:pt x="770965" y="5976"/>
                </a:cubicBezTo>
                <a:lnTo>
                  <a:pt x="842683" y="0"/>
                </a:lnTo>
                <a:cubicBezTo>
                  <a:pt x="976660" y="2977"/>
                  <a:pt x="1064786" y="-526"/>
                  <a:pt x="1183341" y="11953"/>
                </a:cubicBezTo>
                <a:cubicBezTo>
                  <a:pt x="1197350" y="13428"/>
                  <a:pt x="1211232" y="15937"/>
                  <a:pt x="1225177" y="17929"/>
                </a:cubicBezTo>
                <a:cubicBezTo>
                  <a:pt x="1237130" y="21913"/>
                  <a:pt x="1248680" y="27411"/>
                  <a:pt x="1261035" y="29882"/>
                </a:cubicBezTo>
                <a:cubicBezTo>
                  <a:pt x="1280957" y="33866"/>
                  <a:pt x="1301526" y="35410"/>
                  <a:pt x="1320800" y="41835"/>
                </a:cubicBezTo>
                <a:cubicBezTo>
                  <a:pt x="1326777" y="43827"/>
                  <a:pt x="1332552" y="46576"/>
                  <a:pt x="1338730" y="47812"/>
                </a:cubicBezTo>
                <a:cubicBezTo>
                  <a:pt x="1374413" y="54949"/>
                  <a:pt x="1415477" y="60483"/>
                  <a:pt x="1452283" y="65741"/>
                </a:cubicBezTo>
                <a:cubicBezTo>
                  <a:pt x="1490750" y="78565"/>
                  <a:pt x="1450445" y="66431"/>
                  <a:pt x="1518024" y="77694"/>
                </a:cubicBezTo>
                <a:cubicBezTo>
                  <a:pt x="1540433" y="81429"/>
                  <a:pt x="1539973" y="83965"/>
                  <a:pt x="1559859" y="89647"/>
                </a:cubicBezTo>
                <a:cubicBezTo>
                  <a:pt x="1567757" y="91904"/>
                  <a:pt x="1575867" y="93367"/>
                  <a:pt x="1583765" y="95624"/>
                </a:cubicBezTo>
                <a:cubicBezTo>
                  <a:pt x="1589822" y="97355"/>
                  <a:pt x="1595637" y="99869"/>
                  <a:pt x="1601694" y="101600"/>
                </a:cubicBezTo>
                <a:cubicBezTo>
                  <a:pt x="1609592" y="103856"/>
                  <a:pt x="1617733" y="105216"/>
                  <a:pt x="1625600" y="107576"/>
                </a:cubicBezTo>
                <a:cubicBezTo>
                  <a:pt x="1637668" y="111196"/>
                  <a:pt x="1649506" y="115545"/>
                  <a:pt x="1661459" y="119529"/>
                </a:cubicBezTo>
                <a:lnTo>
                  <a:pt x="1697318" y="131482"/>
                </a:lnTo>
                <a:lnTo>
                  <a:pt x="1733177" y="143435"/>
                </a:lnTo>
                <a:cubicBezTo>
                  <a:pt x="1739153" y="145427"/>
                  <a:pt x="1744820" y="148993"/>
                  <a:pt x="1751106" y="149412"/>
                </a:cubicBezTo>
                <a:lnTo>
                  <a:pt x="1840753" y="155388"/>
                </a:lnTo>
                <a:cubicBezTo>
                  <a:pt x="1848722" y="157380"/>
                  <a:pt x="1856627" y="159644"/>
                  <a:pt x="1864659" y="161365"/>
                </a:cubicBezTo>
                <a:cubicBezTo>
                  <a:pt x="1884524" y="165622"/>
                  <a:pt x="1904714" y="168391"/>
                  <a:pt x="1924424" y="173318"/>
                </a:cubicBezTo>
                <a:cubicBezTo>
                  <a:pt x="1940361" y="177302"/>
                  <a:pt x="1956650" y="180077"/>
                  <a:pt x="1972235" y="185271"/>
                </a:cubicBezTo>
                <a:cubicBezTo>
                  <a:pt x="2015231" y="199601"/>
                  <a:pt x="1961532" y="182213"/>
                  <a:pt x="2014071" y="197224"/>
                </a:cubicBezTo>
                <a:cubicBezTo>
                  <a:pt x="2041427" y="205040"/>
                  <a:pt x="2041948" y="210420"/>
                  <a:pt x="2079812" y="215153"/>
                </a:cubicBezTo>
                <a:cubicBezTo>
                  <a:pt x="2095749" y="217145"/>
                  <a:pt x="2111749" y="218687"/>
                  <a:pt x="2127624" y="221129"/>
                </a:cubicBezTo>
                <a:cubicBezTo>
                  <a:pt x="2172820" y="228082"/>
                  <a:pt x="2141781" y="225156"/>
                  <a:pt x="2181412" y="233082"/>
                </a:cubicBezTo>
                <a:cubicBezTo>
                  <a:pt x="2193295" y="235459"/>
                  <a:pt x="2205349" y="236891"/>
                  <a:pt x="2217271" y="239059"/>
                </a:cubicBezTo>
                <a:cubicBezTo>
                  <a:pt x="2227265" y="240876"/>
                  <a:pt x="2237255" y="242751"/>
                  <a:pt x="2247153" y="245035"/>
                </a:cubicBezTo>
                <a:cubicBezTo>
                  <a:pt x="2263160" y="248729"/>
                  <a:pt x="2278761" y="254287"/>
                  <a:pt x="2294965" y="256988"/>
                </a:cubicBezTo>
                <a:cubicBezTo>
                  <a:pt x="2346666" y="265606"/>
                  <a:pt x="2318800" y="261462"/>
                  <a:pt x="2378635" y="268941"/>
                </a:cubicBezTo>
                <a:cubicBezTo>
                  <a:pt x="2417104" y="281765"/>
                  <a:pt x="2376796" y="269630"/>
                  <a:pt x="2444377" y="280894"/>
                </a:cubicBezTo>
                <a:cubicBezTo>
                  <a:pt x="2491071" y="288676"/>
                  <a:pt x="2444507" y="288473"/>
                  <a:pt x="2510118" y="292847"/>
                </a:cubicBezTo>
                <a:cubicBezTo>
                  <a:pt x="2555879" y="295898"/>
                  <a:pt x="2601766" y="296643"/>
                  <a:pt x="2647577" y="298824"/>
                </a:cubicBezTo>
                <a:cubicBezTo>
                  <a:pt x="2799456" y="306056"/>
                  <a:pt x="2714111" y="304800"/>
                  <a:pt x="2832847" y="304800"/>
                </a:cubicBezTo>
              </a:path>
            </a:pathLst>
          </a:cu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2906720" y="1859876"/>
            <a:ext cx="883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B050"/>
                </a:solidFill>
              </a:rPr>
              <a:t>DCS</a:t>
            </a:r>
            <a:endParaRPr lang="zh-TW" altLang="en-US" sz="2400" dirty="0">
              <a:solidFill>
                <a:srgbClr val="00B05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148400" y="2796241"/>
            <a:ext cx="1188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err="1" smtClean="0">
                <a:solidFill>
                  <a:srgbClr val="C00000"/>
                </a:solidFill>
              </a:rPr>
              <a:t>MIXing</a:t>
            </a:r>
            <a:endParaRPr lang="zh-TW" altLang="en-US" sz="2400" dirty="0">
              <a:solidFill>
                <a:srgbClr val="C00000"/>
              </a:solidFill>
            </a:endParaRPr>
          </a:p>
        </p:txBody>
      </p:sp>
      <p:sp>
        <p:nvSpPr>
          <p:cNvPr id="13" name="手繪多邊形 12"/>
          <p:cNvSpPr/>
          <p:nvPr/>
        </p:nvSpPr>
        <p:spPr>
          <a:xfrm>
            <a:off x="2572541" y="1137684"/>
            <a:ext cx="831882" cy="1876646"/>
          </a:xfrm>
          <a:custGeom>
            <a:avLst/>
            <a:gdLst>
              <a:gd name="connsiteX0" fmla="*/ 16487 w 831882"/>
              <a:gd name="connsiteY0" fmla="*/ 0 h 1876646"/>
              <a:gd name="connsiteX1" fmla="*/ 538 w 831882"/>
              <a:gd name="connsiteY1" fmla="*/ 26581 h 1876646"/>
              <a:gd name="connsiteX2" fmla="*/ 5854 w 831882"/>
              <a:gd name="connsiteY2" fmla="*/ 69111 h 1876646"/>
              <a:gd name="connsiteX3" fmla="*/ 11171 w 831882"/>
              <a:gd name="connsiteY3" fmla="*/ 85060 h 1876646"/>
              <a:gd name="connsiteX4" fmla="*/ 27119 w 831882"/>
              <a:gd name="connsiteY4" fmla="*/ 95693 h 1876646"/>
              <a:gd name="connsiteX5" fmla="*/ 48385 w 831882"/>
              <a:gd name="connsiteY5" fmla="*/ 127590 h 1876646"/>
              <a:gd name="connsiteX6" fmla="*/ 59017 w 831882"/>
              <a:gd name="connsiteY6" fmla="*/ 143539 h 1876646"/>
              <a:gd name="connsiteX7" fmla="*/ 69650 w 831882"/>
              <a:gd name="connsiteY7" fmla="*/ 180753 h 1876646"/>
              <a:gd name="connsiteX8" fmla="*/ 74966 w 831882"/>
              <a:gd name="connsiteY8" fmla="*/ 265814 h 1876646"/>
              <a:gd name="connsiteX9" fmla="*/ 80282 w 831882"/>
              <a:gd name="connsiteY9" fmla="*/ 281763 h 1876646"/>
              <a:gd name="connsiteX10" fmla="*/ 85599 w 831882"/>
              <a:gd name="connsiteY10" fmla="*/ 303028 h 1876646"/>
              <a:gd name="connsiteX11" fmla="*/ 90915 w 831882"/>
              <a:gd name="connsiteY11" fmla="*/ 345558 h 1876646"/>
              <a:gd name="connsiteX12" fmla="*/ 101547 w 831882"/>
              <a:gd name="connsiteY12" fmla="*/ 393404 h 1876646"/>
              <a:gd name="connsiteX13" fmla="*/ 112180 w 831882"/>
              <a:gd name="connsiteY13" fmla="*/ 409353 h 1876646"/>
              <a:gd name="connsiteX14" fmla="*/ 122812 w 831882"/>
              <a:gd name="connsiteY14" fmla="*/ 446567 h 1876646"/>
              <a:gd name="connsiteX15" fmla="*/ 133445 w 831882"/>
              <a:gd name="connsiteY15" fmla="*/ 478465 h 1876646"/>
              <a:gd name="connsiteX16" fmla="*/ 144078 w 831882"/>
              <a:gd name="connsiteY16" fmla="*/ 494414 h 1876646"/>
              <a:gd name="connsiteX17" fmla="*/ 154710 w 831882"/>
              <a:gd name="connsiteY17" fmla="*/ 526311 h 1876646"/>
              <a:gd name="connsiteX18" fmla="*/ 165343 w 831882"/>
              <a:gd name="connsiteY18" fmla="*/ 563525 h 1876646"/>
              <a:gd name="connsiteX19" fmla="*/ 175975 w 831882"/>
              <a:gd name="connsiteY19" fmla="*/ 627321 h 1876646"/>
              <a:gd name="connsiteX20" fmla="*/ 186608 w 831882"/>
              <a:gd name="connsiteY20" fmla="*/ 659218 h 1876646"/>
              <a:gd name="connsiteX21" fmla="*/ 191924 w 831882"/>
              <a:gd name="connsiteY21" fmla="*/ 680483 h 1876646"/>
              <a:gd name="connsiteX22" fmla="*/ 202557 w 831882"/>
              <a:gd name="connsiteY22" fmla="*/ 712381 h 1876646"/>
              <a:gd name="connsiteX23" fmla="*/ 218506 w 831882"/>
              <a:gd name="connsiteY23" fmla="*/ 760228 h 1876646"/>
              <a:gd name="connsiteX24" fmla="*/ 229138 w 831882"/>
              <a:gd name="connsiteY24" fmla="*/ 792125 h 1876646"/>
              <a:gd name="connsiteX25" fmla="*/ 234454 w 831882"/>
              <a:gd name="connsiteY25" fmla="*/ 808074 h 1876646"/>
              <a:gd name="connsiteX26" fmla="*/ 239771 w 831882"/>
              <a:gd name="connsiteY26" fmla="*/ 829339 h 1876646"/>
              <a:gd name="connsiteX27" fmla="*/ 245087 w 831882"/>
              <a:gd name="connsiteY27" fmla="*/ 855921 h 1876646"/>
              <a:gd name="connsiteX28" fmla="*/ 250403 w 831882"/>
              <a:gd name="connsiteY28" fmla="*/ 871869 h 1876646"/>
              <a:gd name="connsiteX29" fmla="*/ 261036 w 831882"/>
              <a:gd name="connsiteY29" fmla="*/ 962246 h 1876646"/>
              <a:gd name="connsiteX30" fmla="*/ 271668 w 831882"/>
              <a:gd name="connsiteY30" fmla="*/ 994144 h 1876646"/>
              <a:gd name="connsiteX31" fmla="*/ 282301 w 831882"/>
              <a:gd name="connsiteY31" fmla="*/ 1010093 h 1876646"/>
              <a:gd name="connsiteX32" fmla="*/ 303566 w 831882"/>
              <a:gd name="connsiteY32" fmla="*/ 1057939 h 1876646"/>
              <a:gd name="connsiteX33" fmla="*/ 319515 w 831882"/>
              <a:gd name="connsiteY33" fmla="*/ 1105786 h 1876646"/>
              <a:gd name="connsiteX34" fmla="*/ 324831 w 831882"/>
              <a:gd name="connsiteY34" fmla="*/ 1121735 h 1876646"/>
              <a:gd name="connsiteX35" fmla="*/ 346096 w 831882"/>
              <a:gd name="connsiteY35" fmla="*/ 1153632 h 1876646"/>
              <a:gd name="connsiteX36" fmla="*/ 356729 w 831882"/>
              <a:gd name="connsiteY36" fmla="*/ 1169581 h 1876646"/>
              <a:gd name="connsiteX37" fmla="*/ 367361 w 831882"/>
              <a:gd name="connsiteY37" fmla="*/ 1201479 h 1876646"/>
              <a:gd name="connsiteX38" fmla="*/ 388626 w 831882"/>
              <a:gd name="connsiteY38" fmla="*/ 1233376 h 1876646"/>
              <a:gd name="connsiteX39" fmla="*/ 409892 w 831882"/>
              <a:gd name="connsiteY39" fmla="*/ 1281223 h 1876646"/>
              <a:gd name="connsiteX40" fmla="*/ 425840 w 831882"/>
              <a:gd name="connsiteY40" fmla="*/ 1313121 h 1876646"/>
              <a:gd name="connsiteX41" fmla="*/ 436473 w 831882"/>
              <a:gd name="connsiteY41" fmla="*/ 1345018 h 1876646"/>
              <a:gd name="connsiteX42" fmla="*/ 457738 w 831882"/>
              <a:gd name="connsiteY42" fmla="*/ 1376916 h 1876646"/>
              <a:gd name="connsiteX43" fmla="*/ 468371 w 831882"/>
              <a:gd name="connsiteY43" fmla="*/ 1392865 h 1876646"/>
              <a:gd name="connsiteX44" fmla="*/ 489636 w 831882"/>
              <a:gd name="connsiteY44" fmla="*/ 1424763 h 1876646"/>
              <a:gd name="connsiteX45" fmla="*/ 516217 w 831882"/>
              <a:gd name="connsiteY45" fmla="*/ 1451344 h 1876646"/>
              <a:gd name="connsiteX46" fmla="*/ 542799 w 831882"/>
              <a:gd name="connsiteY46" fmla="*/ 1499190 h 1876646"/>
              <a:gd name="connsiteX47" fmla="*/ 553431 w 831882"/>
              <a:gd name="connsiteY47" fmla="*/ 1515139 h 1876646"/>
              <a:gd name="connsiteX48" fmla="*/ 564064 w 831882"/>
              <a:gd name="connsiteY48" fmla="*/ 1547037 h 1876646"/>
              <a:gd name="connsiteX49" fmla="*/ 574696 w 831882"/>
              <a:gd name="connsiteY49" fmla="*/ 1562986 h 1876646"/>
              <a:gd name="connsiteX50" fmla="*/ 585329 w 831882"/>
              <a:gd name="connsiteY50" fmla="*/ 1594883 h 1876646"/>
              <a:gd name="connsiteX51" fmla="*/ 595961 w 831882"/>
              <a:gd name="connsiteY51" fmla="*/ 1610832 h 1876646"/>
              <a:gd name="connsiteX52" fmla="*/ 601278 w 831882"/>
              <a:gd name="connsiteY52" fmla="*/ 1626781 h 1876646"/>
              <a:gd name="connsiteX53" fmla="*/ 622543 w 831882"/>
              <a:gd name="connsiteY53" fmla="*/ 1658679 h 1876646"/>
              <a:gd name="connsiteX54" fmla="*/ 643808 w 831882"/>
              <a:gd name="connsiteY54" fmla="*/ 1690576 h 1876646"/>
              <a:gd name="connsiteX55" fmla="*/ 654440 w 831882"/>
              <a:gd name="connsiteY55" fmla="*/ 1706525 h 1876646"/>
              <a:gd name="connsiteX56" fmla="*/ 670389 w 831882"/>
              <a:gd name="connsiteY56" fmla="*/ 1711842 h 1876646"/>
              <a:gd name="connsiteX57" fmla="*/ 696971 w 831882"/>
              <a:gd name="connsiteY57" fmla="*/ 1733107 h 1876646"/>
              <a:gd name="connsiteX58" fmla="*/ 712919 w 831882"/>
              <a:gd name="connsiteY58" fmla="*/ 1765004 h 1876646"/>
              <a:gd name="connsiteX59" fmla="*/ 728868 w 831882"/>
              <a:gd name="connsiteY59" fmla="*/ 1780953 h 1876646"/>
              <a:gd name="connsiteX60" fmla="*/ 739501 w 831882"/>
              <a:gd name="connsiteY60" fmla="*/ 1796902 h 1876646"/>
              <a:gd name="connsiteX61" fmla="*/ 771399 w 831882"/>
              <a:gd name="connsiteY61" fmla="*/ 1818167 h 1876646"/>
              <a:gd name="connsiteX62" fmla="*/ 792664 w 831882"/>
              <a:gd name="connsiteY62" fmla="*/ 1850065 h 1876646"/>
              <a:gd name="connsiteX63" fmla="*/ 803296 w 831882"/>
              <a:gd name="connsiteY63" fmla="*/ 1866014 h 1876646"/>
              <a:gd name="connsiteX64" fmla="*/ 819245 w 831882"/>
              <a:gd name="connsiteY64" fmla="*/ 1876646 h 1876646"/>
              <a:gd name="connsiteX65" fmla="*/ 829878 w 831882"/>
              <a:gd name="connsiteY65" fmla="*/ 1812851 h 187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831882" h="1876646">
                <a:moveTo>
                  <a:pt x="16487" y="0"/>
                </a:moveTo>
                <a:cubicBezTo>
                  <a:pt x="11171" y="8860"/>
                  <a:pt x="2109" y="16368"/>
                  <a:pt x="538" y="26581"/>
                </a:cubicBezTo>
                <a:cubicBezTo>
                  <a:pt x="-1635" y="40702"/>
                  <a:pt x="3298" y="55054"/>
                  <a:pt x="5854" y="69111"/>
                </a:cubicBezTo>
                <a:cubicBezTo>
                  <a:pt x="6857" y="74625"/>
                  <a:pt x="7670" y="80684"/>
                  <a:pt x="11171" y="85060"/>
                </a:cubicBezTo>
                <a:cubicBezTo>
                  <a:pt x="15162" y="90049"/>
                  <a:pt x="21803" y="92149"/>
                  <a:pt x="27119" y="95693"/>
                </a:cubicBezTo>
                <a:lnTo>
                  <a:pt x="48385" y="127590"/>
                </a:lnTo>
                <a:cubicBezTo>
                  <a:pt x="51929" y="132906"/>
                  <a:pt x="56997" y="137478"/>
                  <a:pt x="59017" y="143539"/>
                </a:cubicBezTo>
                <a:cubicBezTo>
                  <a:pt x="66643" y="166420"/>
                  <a:pt x="62974" y="154051"/>
                  <a:pt x="69650" y="180753"/>
                </a:cubicBezTo>
                <a:cubicBezTo>
                  <a:pt x="71422" y="209107"/>
                  <a:pt x="71992" y="237561"/>
                  <a:pt x="74966" y="265814"/>
                </a:cubicBezTo>
                <a:cubicBezTo>
                  <a:pt x="75553" y="271387"/>
                  <a:pt x="78742" y="276375"/>
                  <a:pt x="80282" y="281763"/>
                </a:cubicBezTo>
                <a:cubicBezTo>
                  <a:pt x="82289" y="288788"/>
                  <a:pt x="83827" y="295940"/>
                  <a:pt x="85599" y="303028"/>
                </a:cubicBezTo>
                <a:cubicBezTo>
                  <a:pt x="87371" y="317205"/>
                  <a:pt x="88895" y="331415"/>
                  <a:pt x="90915" y="345558"/>
                </a:cubicBezTo>
                <a:cubicBezTo>
                  <a:pt x="92548" y="356991"/>
                  <a:pt x="95216" y="380742"/>
                  <a:pt x="101547" y="393404"/>
                </a:cubicBezTo>
                <a:cubicBezTo>
                  <a:pt x="104405" y="399119"/>
                  <a:pt x="108636" y="404037"/>
                  <a:pt x="112180" y="409353"/>
                </a:cubicBezTo>
                <a:cubicBezTo>
                  <a:pt x="130055" y="462982"/>
                  <a:pt x="102774" y="379775"/>
                  <a:pt x="122812" y="446567"/>
                </a:cubicBezTo>
                <a:cubicBezTo>
                  <a:pt x="126033" y="457302"/>
                  <a:pt x="127228" y="469140"/>
                  <a:pt x="133445" y="478465"/>
                </a:cubicBezTo>
                <a:lnTo>
                  <a:pt x="144078" y="494414"/>
                </a:lnTo>
                <a:lnTo>
                  <a:pt x="154710" y="526311"/>
                </a:lnTo>
                <a:cubicBezTo>
                  <a:pt x="159263" y="539970"/>
                  <a:pt x="162674" y="548847"/>
                  <a:pt x="165343" y="563525"/>
                </a:cubicBezTo>
                <a:cubicBezTo>
                  <a:pt x="169492" y="586342"/>
                  <a:pt x="169965" y="605284"/>
                  <a:pt x="175975" y="627321"/>
                </a:cubicBezTo>
                <a:cubicBezTo>
                  <a:pt x="178924" y="638134"/>
                  <a:pt x="183890" y="648345"/>
                  <a:pt x="186608" y="659218"/>
                </a:cubicBezTo>
                <a:cubicBezTo>
                  <a:pt x="188380" y="666306"/>
                  <a:pt x="189824" y="673485"/>
                  <a:pt x="191924" y="680483"/>
                </a:cubicBezTo>
                <a:cubicBezTo>
                  <a:pt x="195145" y="691218"/>
                  <a:pt x="199013" y="701748"/>
                  <a:pt x="202557" y="712381"/>
                </a:cubicBezTo>
                <a:lnTo>
                  <a:pt x="218506" y="760228"/>
                </a:lnTo>
                <a:lnTo>
                  <a:pt x="229138" y="792125"/>
                </a:lnTo>
                <a:cubicBezTo>
                  <a:pt x="230910" y="797441"/>
                  <a:pt x="233095" y="802637"/>
                  <a:pt x="234454" y="808074"/>
                </a:cubicBezTo>
                <a:cubicBezTo>
                  <a:pt x="236226" y="815162"/>
                  <a:pt x="238186" y="822206"/>
                  <a:pt x="239771" y="829339"/>
                </a:cubicBezTo>
                <a:cubicBezTo>
                  <a:pt x="241731" y="838160"/>
                  <a:pt x="242896" y="847155"/>
                  <a:pt x="245087" y="855921"/>
                </a:cubicBezTo>
                <a:cubicBezTo>
                  <a:pt x="246446" y="861357"/>
                  <a:pt x="248631" y="866553"/>
                  <a:pt x="250403" y="871869"/>
                </a:cubicBezTo>
                <a:cubicBezTo>
                  <a:pt x="253900" y="917327"/>
                  <a:pt x="250867" y="928349"/>
                  <a:pt x="261036" y="962246"/>
                </a:cubicBezTo>
                <a:cubicBezTo>
                  <a:pt x="264257" y="972981"/>
                  <a:pt x="265451" y="984819"/>
                  <a:pt x="271668" y="994144"/>
                </a:cubicBezTo>
                <a:lnTo>
                  <a:pt x="282301" y="1010093"/>
                </a:lnTo>
                <a:cubicBezTo>
                  <a:pt x="294953" y="1048052"/>
                  <a:pt x="286716" y="1032665"/>
                  <a:pt x="303566" y="1057939"/>
                </a:cubicBezTo>
                <a:lnTo>
                  <a:pt x="319515" y="1105786"/>
                </a:lnTo>
                <a:cubicBezTo>
                  <a:pt x="321287" y="1111102"/>
                  <a:pt x="321722" y="1117072"/>
                  <a:pt x="324831" y="1121735"/>
                </a:cubicBezTo>
                <a:lnTo>
                  <a:pt x="346096" y="1153632"/>
                </a:lnTo>
                <a:lnTo>
                  <a:pt x="356729" y="1169581"/>
                </a:lnTo>
                <a:cubicBezTo>
                  <a:pt x="360273" y="1180214"/>
                  <a:pt x="361144" y="1192154"/>
                  <a:pt x="367361" y="1201479"/>
                </a:cubicBezTo>
                <a:cubicBezTo>
                  <a:pt x="374449" y="1212111"/>
                  <a:pt x="384585" y="1221253"/>
                  <a:pt x="388626" y="1233376"/>
                </a:cubicBezTo>
                <a:cubicBezTo>
                  <a:pt x="401280" y="1271336"/>
                  <a:pt x="393042" y="1255949"/>
                  <a:pt x="409892" y="1281223"/>
                </a:cubicBezTo>
                <a:cubicBezTo>
                  <a:pt x="429275" y="1339375"/>
                  <a:pt x="398365" y="1251302"/>
                  <a:pt x="425840" y="1313121"/>
                </a:cubicBezTo>
                <a:cubicBezTo>
                  <a:pt x="430392" y="1323363"/>
                  <a:pt x="430256" y="1335693"/>
                  <a:pt x="436473" y="1345018"/>
                </a:cubicBezTo>
                <a:lnTo>
                  <a:pt x="457738" y="1376916"/>
                </a:lnTo>
                <a:lnTo>
                  <a:pt x="468371" y="1392865"/>
                </a:lnTo>
                <a:cubicBezTo>
                  <a:pt x="477713" y="1420893"/>
                  <a:pt x="467512" y="1398215"/>
                  <a:pt x="489636" y="1424763"/>
                </a:cubicBezTo>
                <a:cubicBezTo>
                  <a:pt x="511787" y="1451344"/>
                  <a:pt x="486977" y="1431850"/>
                  <a:pt x="516217" y="1451344"/>
                </a:cubicBezTo>
                <a:cubicBezTo>
                  <a:pt x="525574" y="1479417"/>
                  <a:pt x="518423" y="1462627"/>
                  <a:pt x="542799" y="1499190"/>
                </a:cubicBezTo>
                <a:cubicBezTo>
                  <a:pt x="546343" y="1504506"/>
                  <a:pt x="551410" y="1509078"/>
                  <a:pt x="553431" y="1515139"/>
                </a:cubicBezTo>
                <a:cubicBezTo>
                  <a:pt x="556975" y="1525772"/>
                  <a:pt x="557847" y="1537711"/>
                  <a:pt x="564064" y="1547037"/>
                </a:cubicBezTo>
                <a:cubicBezTo>
                  <a:pt x="567608" y="1552353"/>
                  <a:pt x="572101" y="1557147"/>
                  <a:pt x="574696" y="1562986"/>
                </a:cubicBezTo>
                <a:cubicBezTo>
                  <a:pt x="579248" y="1573228"/>
                  <a:pt x="579112" y="1585558"/>
                  <a:pt x="585329" y="1594883"/>
                </a:cubicBezTo>
                <a:cubicBezTo>
                  <a:pt x="588873" y="1600199"/>
                  <a:pt x="593104" y="1605117"/>
                  <a:pt x="595961" y="1610832"/>
                </a:cubicBezTo>
                <a:cubicBezTo>
                  <a:pt x="598467" y="1615844"/>
                  <a:pt x="598556" y="1621882"/>
                  <a:pt x="601278" y="1626781"/>
                </a:cubicBezTo>
                <a:cubicBezTo>
                  <a:pt x="607484" y="1637952"/>
                  <a:pt x="615455" y="1648046"/>
                  <a:pt x="622543" y="1658679"/>
                </a:cubicBezTo>
                <a:lnTo>
                  <a:pt x="643808" y="1690576"/>
                </a:lnTo>
                <a:cubicBezTo>
                  <a:pt x="647352" y="1695892"/>
                  <a:pt x="648379" y="1704504"/>
                  <a:pt x="654440" y="1706525"/>
                </a:cubicBezTo>
                <a:lnTo>
                  <a:pt x="670389" y="1711842"/>
                </a:lnTo>
                <a:cubicBezTo>
                  <a:pt x="700865" y="1757552"/>
                  <a:pt x="660283" y="1703755"/>
                  <a:pt x="696971" y="1733107"/>
                </a:cubicBezTo>
                <a:cubicBezTo>
                  <a:pt x="714896" y="1747448"/>
                  <a:pt x="701912" y="1748494"/>
                  <a:pt x="712919" y="1765004"/>
                </a:cubicBezTo>
                <a:cubicBezTo>
                  <a:pt x="717090" y="1771260"/>
                  <a:pt x="724055" y="1775177"/>
                  <a:pt x="728868" y="1780953"/>
                </a:cubicBezTo>
                <a:cubicBezTo>
                  <a:pt x="732958" y="1785862"/>
                  <a:pt x="734692" y="1792695"/>
                  <a:pt x="739501" y="1796902"/>
                </a:cubicBezTo>
                <a:cubicBezTo>
                  <a:pt x="749118" y="1805317"/>
                  <a:pt x="771399" y="1818167"/>
                  <a:pt x="771399" y="1818167"/>
                </a:cubicBezTo>
                <a:lnTo>
                  <a:pt x="792664" y="1850065"/>
                </a:lnTo>
                <a:cubicBezTo>
                  <a:pt x="796208" y="1855381"/>
                  <a:pt x="797980" y="1862470"/>
                  <a:pt x="803296" y="1866014"/>
                </a:cubicBezTo>
                <a:lnTo>
                  <a:pt x="819245" y="1876646"/>
                </a:lnTo>
                <a:cubicBezTo>
                  <a:pt x="838725" y="1847427"/>
                  <a:pt x="829878" y="1867086"/>
                  <a:pt x="829878" y="1812851"/>
                </a:cubicBezTo>
              </a:path>
            </a:pathLst>
          </a:cu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B050"/>
              </a:solidFill>
            </a:endParaRPr>
          </a:p>
        </p:txBody>
      </p:sp>
      <p:sp>
        <p:nvSpPr>
          <p:cNvPr id="14" name="手繪多邊形 13"/>
          <p:cNvSpPr/>
          <p:nvPr/>
        </p:nvSpPr>
        <p:spPr>
          <a:xfrm>
            <a:off x="3386470" y="2998381"/>
            <a:ext cx="1945758" cy="435935"/>
          </a:xfrm>
          <a:custGeom>
            <a:avLst/>
            <a:gdLst>
              <a:gd name="connsiteX0" fmla="*/ 0 w 1945758"/>
              <a:gd name="connsiteY0" fmla="*/ 0 h 435935"/>
              <a:gd name="connsiteX1" fmla="*/ 26581 w 1945758"/>
              <a:gd name="connsiteY1" fmla="*/ 15949 h 435935"/>
              <a:gd name="connsiteX2" fmla="*/ 58479 w 1945758"/>
              <a:gd name="connsiteY2" fmla="*/ 31898 h 435935"/>
              <a:gd name="connsiteX3" fmla="*/ 69111 w 1945758"/>
              <a:gd name="connsiteY3" fmla="*/ 47847 h 435935"/>
              <a:gd name="connsiteX4" fmla="*/ 101009 w 1945758"/>
              <a:gd name="connsiteY4" fmla="*/ 69112 h 435935"/>
              <a:gd name="connsiteX5" fmla="*/ 127590 w 1945758"/>
              <a:gd name="connsiteY5" fmla="*/ 90377 h 435935"/>
              <a:gd name="connsiteX6" fmla="*/ 143539 w 1945758"/>
              <a:gd name="connsiteY6" fmla="*/ 101010 h 435935"/>
              <a:gd name="connsiteX7" fmla="*/ 175437 w 1945758"/>
              <a:gd name="connsiteY7" fmla="*/ 111642 h 435935"/>
              <a:gd name="connsiteX8" fmla="*/ 207335 w 1945758"/>
              <a:gd name="connsiteY8" fmla="*/ 132907 h 435935"/>
              <a:gd name="connsiteX9" fmla="*/ 223283 w 1945758"/>
              <a:gd name="connsiteY9" fmla="*/ 138224 h 435935"/>
              <a:gd name="connsiteX10" fmla="*/ 239232 w 1945758"/>
              <a:gd name="connsiteY10" fmla="*/ 148856 h 435935"/>
              <a:gd name="connsiteX11" fmla="*/ 271130 w 1945758"/>
              <a:gd name="connsiteY11" fmla="*/ 159489 h 435935"/>
              <a:gd name="connsiteX12" fmla="*/ 287079 w 1945758"/>
              <a:gd name="connsiteY12" fmla="*/ 170121 h 435935"/>
              <a:gd name="connsiteX13" fmla="*/ 318977 w 1945758"/>
              <a:gd name="connsiteY13" fmla="*/ 180754 h 435935"/>
              <a:gd name="connsiteX14" fmla="*/ 366823 w 1945758"/>
              <a:gd name="connsiteY14" fmla="*/ 202019 h 435935"/>
              <a:gd name="connsiteX15" fmla="*/ 398721 w 1945758"/>
              <a:gd name="connsiteY15" fmla="*/ 212652 h 435935"/>
              <a:gd name="connsiteX16" fmla="*/ 414670 w 1945758"/>
              <a:gd name="connsiteY16" fmla="*/ 217968 h 435935"/>
              <a:gd name="connsiteX17" fmla="*/ 435935 w 1945758"/>
              <a:gd name="connsiteY17" fmla="*/ 223284 h 435935"/>
              <a:gd name="connsiteX18" fmla="*/ 483781 w 1945758"/>
              <a:gd name="connsiteY18" fmla="*/ 239233 h 435935"/>
              <a:gd name="connsiteX19" fmla="*/ 499730 w 1945758"/>
              <a:gd name="connsiteY19" fmla="*/ 244549 h 435935"/>
              <a:gd name="connsiteX20" fmla="*/ 526311 w 1945758"/>
              <a:gd name="connsiteY20" fmla="*/ 249866 h 435935"/>
              <a:gd name="connsiteX21" fmla="*/ 558209 w 1945758"/>
              <a:gd name="connsiteY21" fmla="*/ 260498 h 435935"/>
              <a:gd name="connsiteX22" fmla="*/ 600739 w 1945758"/>
              <a:gd name="connsiteY22" fmla="*/ 265814 h 435935"/>
              <a:gd name="connsiteX23" fmla="*/ 637953 w 1945758"/>
              <a:gd name="connsiteY23" fmla="*/ 276447 h 435935"/>
              <a:gd name="connsiteX24" fmla="*/ 653902 w 1945758"/>
              <a:gd name="connsiteY24" fmla="*/ 287079 h 435935"/>
              <a:gd name="connsiteX25" fmla="*/ 675167 w 1945758"/>
              <a:gd name="connsiteY25" fmla="*/ 292396 h 435935"/>
              <a:gd name="connsiteX26" fmla="*/ 707065 w 1945758"/>
              <a:gd name="connsiteY26" fmla="*/ 303028 h 435935"/>
              <a:gd name="connsiteX27" fmla="*/ 728330 w 1945758"/>
              <a:gd name="connsiteY27" fmla="*/ 308345 h 435935"/>
              <a:gd name="connsiteX28" fmla="*/ 786809 w 1945758"/>
              <a:gd name="connsiteY28" fmla="*/ 324293 h 435935"/>
              <a:gd name="connsiteX29" fmla="*/ 845288 w 1945758"/>
              <a:gd name="connsiteY29" fmla="*/ 334926 h 435935"/>
              <a:gd name="connsiteX30" fmla="*/ 861237 w 1945758"/>
              <a:gd name="connsiteY30" fmla="*/ 340242 h 435935"/>
              <a:gd name="connsiteX31" fmla="*/ 903767 w 1945758"/>
              <a:gd name="connsiteY31" fmla="*/ 350875 h 435935"/>
              <a:gd name="connsiteX32" fmla="*/ 956930 w 1945758"/>
              <a:gd name="connsiteY32" fmla="*/ 366824 h 435935"/>
              <a:gd name="connsiteX33" fmla="*/ 1031358 w 1945758"/>
              <a:gd name="connsiteY33" fmla="*/ 377456 h 435935"/>
              <a:gd name="connsiteX34" fmla="*/ 1111102 w 1945758"/>
              <a:gd name="connsiteY34" fmla="*/ 393405 h 435935"/>
              <a:gd name="connsiteX35" fmla="*/ 1153632 w 1945758"/>
              <a:gd name="connsiteY35" fmla="*/ 398721 h 435935"/>
              <a:gd name="connsiteX36" fmla="*/ 1573618 w 1945758"/>
              <a:gd name="connsiteY36" fmla="*/ 435935 h 435935"/>
              <a:gd name="connsiteX37" fmla="*/ 1945758 w 1945758"/>
              <a:gd name="connsiteY37" fmla="*/ 430619 h 435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945758" h="435935">
                <a:moveTo>
                  <a:pt x="0" y="0"/>
                </a:moveTo>
                <a:cubicBezTo>
                  <a:pt x="8860" y="5316"/>
                  <a:pt x="17339" y="11328"/>
                  <a:pt x="26581" y="15949"/>
                </a:cubicBezTo>
                <a:cubicBezTo>
                  <a:pt x="70608" y="37964"/>
                  <a:pt x="12765" y="1424"/>
                  <a:pt x="58479" y="31898"/>
                </a:cubicBezTo>
                <a:cubicBezTo>
                  <a:pt x="62023" y="37214"/>
                  <a:pt x="64303" y="43640"/>
                  <a:pt x="69111" y="47847"/>
                </a:cubicBezTo>
                <a:cubicBezTo>
                  <a:pt x="78728" y="56262"/>
                  <a:pt x="101009" y="69112"/>
                  <a:pt x="101009" y="69112"/>
                </a:cubicBezTo>
                <a:cubicBezTo>
                  <a:pt x="118934" y="95998"/>
                  <a:pt x="101912" y="77537"/>
                  <a:pt x="127590" y="90377"/>
                </a:cubicBezTo>
                <a:cubicBezTo>
                  <a:pt x="133305" y="93235"/>
                  <a:pt x="137700" y="98415"/>
                  <a:pt x="143539" y="101010"/>
                </a:cubicBezTo>
                <a:cubicBezTo>
                  <a:pt x="153781" y="105562"/>
                  <a:pt x="175437" y="111642"/>
                  <a:pt x="175437" y="111642"/>
                </a:cubicBezTo>
                <a:cubicBezTo>
                  <a:pt x="186070" y="118730"/>
                  <a:pt x="195212" y="128865"/>
                  <a:pt x="207335" y="132907"/>
                </a:cubicBezTo>
                <a:cubicBezTo>
                  <a:pt x="212651" y="134679"/>
                  <a:pt x="218271" y="135718"/>
                  <a:pt x="223283" y="138224"/>
                </a:cubicBezTo>
                <a:cubicBezTo>
                  <a:pt x="228998" y="141081"/>
                  <a:pt x="233393" y="146261"/>
                  <a:pt x="239232" y="148856"/>
                </a:cubicBezTo>
                <a:cubicBezTo>
                  <a:pt x="249474" y="153408"/>
                  <a:pt x="261804" y="153272"/>
                  <a:pt x="271130" y="159489"/>
                </a:cubicBezTo>
                <a:cubicBezTo>
                  <a:pt x="276446" y="163033"/>
                  <a:pt x="281240" y="167526"/>
                  <a:pt x="287079" y="170121"/>
                </a:cubicBezTo>
                <a:cubicBezTo>
                  <a:pt x="297321" y="174673"/>
                  <a:pt x="318977" y="180754"/>
                  <a:pt x="318977" y="180754"/>
                </a:cubicBezTo>
                <a:cubicBezTo>
                  <a:pt x="344250" y="197603"/>
                  <a:pt x="328865" y="189366"/>
                  <a:pt x="366823" y="202019"/>
                </a:cubicBezTo>
                <a:lnTo>
                  <a:pt x="398721" y="212652"/>
                </a:lnTo>
                <a:cubicBezTo>
                  <a:pt x="404037" y="214424"/>
                  <a:pt x="409233" y="216609"/>
                  <a:pt x="414670" y="217968"/>
                </a:cubicBezTo>
                <a:cubicBezTo>
                  <a:pt x="421758" y="219740"/>
                  <a:pt x="428937" y="221184"/>
                  <a:pt x="435935" y="223284"/>
                </a:cubicBezTo>
                <a:cubicBezTo>
                  <a:pt x="452037" y="228115"/>
                  <a:pt x="467832" y="233917"/>
                  <a:pt x="483781" y="239233"/>
                </a:cubicBezTo>
                <a:cubicBezTo>
                  <a:pt x="489097" y="241005"/>
                  <a:pt x="494235" y="243450"/>
                  <a:pt x="499730" y="244549"/>
                </a:cubicBezTo>
                <a:cubicBezTo>
                  <a:pt x="508590" y="246321"/>
                  <a:pt x="517594" y="247488"/>
                  <a:pt x="526311" y="249866"/>
                </a:cubicBezTo>
                <a:cubicBezTo>
                  <a:pt x="537124" y="252815"/>
                  <a:pt x="547088" y="259108"/>
                  <a:pt x="558209" y="260498"/>
                </a:cubicBezTo>
                <a:lnTo>
                  <a:pt x="600739" y="265814"/>
                </a:lnTo>
                <a:cubicBezTo>
                  <a:pt x="607548" y="267516"/>
                  <a:pt x="630329" y="272635"/>
                  <a:pt x="637953" y="276447"/>
                </a:cubicBezTo>
                <a:cubicBezTo>
                  <a:pt x="643668" y="279304"/>
                  <a:pt x="648029" y="284562"/>
                  <a:pt x="653902" y="287079"/>
                </a:cubicBezTo>
                <a:cubicBezTo>
                  <a:pt x="660618" y="289957"/>
                  <a:pt x="668169" y="290296"/>
                  <a:pt x="675167" y="292396"/>
                </a:cubicBezTo>
                <a:cubicBezTo>
                  <a:pt x="685902" y="295617"/>
                  <a:pt x="696192" y="300309"/>
                  <a:pt x="707065" y="303028"/>
                </a:cubicBezTo>
                <a:cubicBezTo>
                  <a:pt x="714153" y="304800"/>
                  <a:pt x="721305" y="306338"/>
                  <a:pt x="728330" y="308345"/>
                </a:cubicBezTo>
                <a:cubicBezTo>
                  <a:pt x="757188" y="316590"/>
                  <a:pt x="741331" y="316712"/>
                  <a:pt x="786809" y="324293"/>
                </a:cubicBezTo>
                <a:cubicBezTo>
                  <a:pt x="801020" y="326662"/>
                  <a:pt x="830434" y="331213"/>
                  <a:pt x="845288" y="334926"/>
                </a:cubicBezTo>
                <a:cubicBezTo>
                  <a:pt x="850725" y="336285"/>
                  <a:pt x="855831" y="338768"/>
                  <a:pt x="861237" y="340242"/>
                </a:cubicBezTo>
                <a:cubicBezTo>
                  <a:pt x="875335" y="344087"/>
                  <a:pt x="889904" y="346254"/>
                  <a:pt x="903767" y="350875"/>
                </a:cubicBezTo>
                <a:cubicBezTo>
                  <a:pt x="924096" y="357651"/>
                  <a:pt x="936853" y="362808"/>
                  <a:pt x="956930" y="366824"/>
                </a:cubicBezTo>
                <a:cubicBezTo>
                  <a:pt x="982473" y="371933"/>
                  <a:pt x="1005233" y="374191"/>
                  <a:pt x="1031358" y="377456"/>
                </a:cubicBezTo>
                <a:cubicBezTo>
                  <a:pt x="1064154" y="388387"/>
                  <a:pt x="1055649" y="386474"/>
                  <a:pt x="1111102" y="393405"/>
                </a:cubicBezTo>
                <a:cubicBezTo>
                  <a:pt x="1125279" y="395177"/>
                  <a:pt x="1139405" y="397413"/>
                  <a:pt x="1153632" y="398721"/>
                </a:cubicBezTo>
                <a:lnTo>
                  <a:pt x="1573618" y="435935"/>
                </a:lnTo>
                <a:cubicBezTo>
                  <a:pt x="1910314" y="430324"/>
                  <a:pt x="1786255" y="430619"/>
                  <a:pt x="1945758" y="430619"/>
                </a:cubicBezTo>
              </a:path>
            </a:pathLst>
          </a:cu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3790508" y="3531374"/>
            <a:ext cx="236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chemeClr val="accent5">
                    <a:lumMod val="50000"/>
                  </a:schemeClr>
                </a:solidFill>
              </a:rPr>
              <a:t>interference</a:t>
            </a:r>
            <a:endParaRPr lang="zh-TW" alt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字方塊 15"/>
              <p:cNvSpPr txBox="1"/>
              <p:nvPr/>
            </p:nvSpPr>
            <p:spPr>
              <a:xfrm>
                <a:off x="8230680" y="3531374"/>
                <a:ext cx="3516047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 smtClean="0">
                    <a:solidFill>
                      <a:srgbClr val="002060"/>
                    </a:solidFill>
                  </a:rPr>
                  <a:t>Right-sign</a:t>
                </a:r>
              </a:p>
              <a:p>
                <a:r>
                  <a:rPr lang="en-US" altLang="zh-TW" sz="2400" dirty="0" smtClean="0">
                    <a:solidFill>
                      <a:srgbClr val="002060"/>
                    </a:solidFill>
                  </a:rPr>
                  <a:t>D</a:t>
                </a:r>
                <a:r>
                  <a:rPr lang="en-US" altLang="zh-TW" sz="2400" baseline="30000" dirty="0" smtClean="0">
                    <a:solidFill>
                      <a:srgbClr val="002060"/>
                    </a:solidFill>
                  </a:rPr>
                  <a:t>0</a:t>
                </a:r>
                <a:r>
                  <a:rPr lang="en-US" altLang="zh-TW" sz="24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altLang="zh-TW" sz="2400" dirty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</a:t>
                </a:r>
                <a:r>
                  <a:rPr lang="en-US" altLang="zh-TW" sz="24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altLang="zh-TW" sz="24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TW" sz="24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</m:t>
                        </m:r>
                      </m:e>
                      <m:sup>
                        <m:r>
                          <a:rPr lang="en-US" altLang="zh-TW" sz="24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TW" sz="2400" dirty="0" smtClean="0">
                    <a:solidFill>
                      <a:srgbClr val="002060"/>
                    </a:solidFill>
                  </a:rPr>
                  <a:t>        27M </a:t>
                </a:r>
                <a:r>
                  <a:rPr lang="en-US" altLang="zh-TW" sz="2400" dirty="0" err="1" smtClean="0">
                    <a:solidFill>
                      <a:srgbClr val="002060"/>
                    </a:solidFill>
                  </a:rPr>
                  <a:t>evt</a:t>
                </a:r>
                <a:endParaRPr lang="en-US" altLang="zh-TW" sz="2400" dirty="0" smtClean="0">
                  <a:solidFill>
                    <a:srgbClr val="002060"/>
                  </a:solidFill>
                </a:endParaRPr>
              </a:p>
              <a:p>
                <a:r>
                  <a:rPr lang="en-US" altLang="zh-TW" sz="2400" dirty="0" smtClean="0">
                    <a:solidFill>
                      <a:srgbClr val="002060"/>
                    </a:solidFill>
                  </a:rPr>
                  <a:t>(3.950</a:t>
                </a:r>
                <a:r>
                  <a:rPr lang="en-US" altLang="zh-TW" sz="2400" dirty="0" smtClean="0">
                    <a:solidFill>
                      <a:srgbClr val="002060"/>
                    </a:solidFill>
                    <a:sym typeface="Symbol" panose="05050102010706020507" pitchFamily="18" charset="2"/>
                  </a:rPr>
                  <a:t></a:t>
                </a:r>
                <a:r>
                  <a:rPr lang="en-US" altLang="zh-TW" sz="2400" dirty="0" smtClean="0">
                    <a:solidFill>
                      <a:srgbClr val="002060"/>
                    </a:solidFill>
                  </a:rPr>
                  <a:t>0.031)%</a:t>
                </a:r>
                <a:endParaRPr lang="en-US" altLang="zh-TW" sz="2400" dirty="0">
                  <a:solidFill>
                    <a:srgbClr val="002060"/>
                  </a:solidFill>
                </a:endParaRPr>
              </a:p>
              <a:p>
                <a:r>
                  <a:rPr lang="en-US" altLang="zh-TW" sz="2400" dirty="0" smtClean="0">
                    <a:solidFill>
                      <a:srgbClr val="C00000"/>
                    </a:solidFill>
                  </a:rPr>
                  <a:t>Wrong-sign</a:t>
                </a:r>
              </a:p>
              <a:p>
                <a:r>
                  <a:rPr lang="en-US" altLang="zh-TW" sz="2400" dirty="0" smtClean="0">
                    <a:solidFill>
                      <a:srgbClr val="C00000"/>
                    </a:solidFill>
                  </a:rPr>
                  <a:t>D</a:t>
                </a:r>
                <a:r>
                  <a:rPr lang="en-US" altLang="zh-TW" sz="2400" baseline="30000" dirty="0" smtClean="0">
                    <a:solidFill>
                      <a:srgbClr val="C00000"/>
                    </a:solidFill>
                  </a:rPr>
                  <a:t>0</a:t>
                </a:r>
                <a:r>
                  <a:rPr lang="en-US" altLang="zh-TW" sz="24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altLang="zh-TW" sz="2400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</a:t>
                </a:r>
                <a:r>
                  <a:rPr lang="en-US" altLang="zh-TW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altLang="zh-TW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TW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</m:t>
                        </m:r>
                      </m:e>
                      <m:sup>
                        <m:r>
                          <a:rPr lang="en-US" altLang="zh-TW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TW" sz="2400" dirty="0" smtClean="0"/>
                  <a:t>        </a:t>
                </a:r>
                <a:r>
                  <a:rPr lang="en-US" altLang="zh-TW" sz="2400" dirty="0" smtClean="0">
                    <a:solidFill>
                      <a:srgbClr val="C00000"/>
                    </a:solidFill>
                  </a:rPr>
                  <a:t> ~1M </a:t>
                </a:r>
                <a:r>
                  <a:rPr lang="en-US" altLang="zh-TW" sz="2400" dirty="0" err="1" smtClean="0">
                    <a:solidFill>
                      <a:srgbClr val="C00000"/>
                    </a:solidFill>
                  </a:rPr>
                  <a:t>evt</a:t>
                </a:r>
                <a:endParaRPr lang="en-US" altLang="zh-TW" sz="2400" dirty="0">
                  <a:solidFill>
                    <a:srgbClr val="C00000"/>
                  </a:solidFill>
                </a:endParaRPr>
              </a:p>
              <a:p>
                <a:r>
                  <a:rPr lang="en-US" altLang="zh-TW" sz="2400" dirty="0" smtClean="0">
                    <a:solidFill>
                      <a:srgbClr val="C00000"/>
                    </a:solidFill>
                  </a:rPr>
                  <a:t>(0.015</a:t>
                </a:r>
                <a:r>
                  <a:rPr lang="en-US" altLang="zh-TW" sz="2400" dirty="0" smtClean="0">
                    <a:solidFill>
                      <a:srgbClr val="C00000"/>
                    </a:solidFill>
                    <a:sym typeface="Symbol" panose="05050102010706020507" pitchFamily="18" charset="2"/>
                  </a:rPr>
                  <a:t></a:t>
                </a:r>
                <a:r>
                  <a:rPr lang="en-US" altLang="zh-TW" sz="2400" dirty="0" smtClean="0">
                    <a:solidFill>
                      <a:srgbClr val="C00000"/>
                    </a:solidFill>
                  </a:rPr>
                  <a:t>0.001)%</a:t>
                </a:r>
              </a:p>
              <a:p>
                <a:r>
                  <a:rPr lang="en-US" altLang="zh-TW" sz="2400" dirty="0" smtClean="0">
                    <a:solidFill>
                      <a:srgbClr val="C00000"/>
                    </a:solidFill>
                  </a:rPr>
                  <a:t>(estimation 2019 data)</a:t>
                </a:r>
                <a:endParaRPr lang="en-US" altLang="zh-TW" sz="24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0680" y="3531374"/>
                <a:ext cx="3516047" cy="2677656"/>
              </a:xfrm>
              <a:prstGeom prst="rect">
                <a:avLst/>
              </a:prstGeom>
              <a:blipFill>
                <a:blip r:embed="rId6"/>
                <a:stretch>
                  <a:fillRect l="-2600" t="-1818" b="-409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字方塊 16"/>
          <p:cNvSpPr txBox="1"/>
          <p:nvPr/>
        </p:nvSpPr>
        <p:spPr>
          <a:xfrm>
            <a:off x="3612014" y="1095685"/>
            <a:ext cx="177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D0 life time </a:t>
            </a:r>
          </a:p>
          <a:p>
            <a:r>
              <a:rPr lang="en-US" altLang="zh-TW" dirty="0" smtClean="0">
                <a:latin typeface="Symbol" panose="05050102010706020507" pitchFamily="18" charset="2"/>
              </a:rPr>
              <a:t>t</a:t>
            </a:r>
            <a:r>
              <a:rPr lang="en-US" altLang="zh-TW" dirty="0" smtClean="0"/>
              <a:t> = 0.41x10</a:t>
            </a:r>
            <a:r>
              <a:rPr lang="en-US" altLang="zh-TW" baseline="30000" dirty="0" smtClean="0"/>
              <a:t>-12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ps</a:t>
            </a:r>
            <a:endParaRPr lang="zh-TW" altLang="en-US" dirty="0"/>
          </a:p>
        </p:txBody>
      </p:sp>
      <p:sp>
        <p:nvSpPr>
          <p:cNvPr id="18" name="手繪多邊形 17"/>
          <p:cNvSpPr/>
          <p:nvPr/>
        </p:nvSpPr>
        <p:spPr>
          <a:xfrm>
            <a:off x="2560320" y="1152939"/>
            <a:ext cx="2724962" cy="2215245"/>
          </a:xfrm>
          <a:custGeom>
            <a:avLst/>
            <a:gdLst>
              <a:gd name="connsiteX0" fmla="*/ 0 w 2724962"/>
              <a:gd name="connsiteY0" fmla="*/ 0 h 2215245"/>
              <a:gd name="connsiteX1" fmla="*/ 7951 w 2724962"/>
              <a:gd name="connsiteY1" fmla="*/ 127221 h 2215245"/>
              <a:gd name="connsiteX2" fmla="*/ 23854 w 2724962"/>
              <a:gd name="connsiteY2" fmla="*/ 174929 h 2215245"/>
              <a:gd name="connsiteX3" fmla="*/ 31805 w 2724962"/>
              <a:gd name="connsiteY3" fmla="*/ 198783 h 2215245"/>
              <a:gd name="connsiteX4" fmla="*/ 39757 w 2724962"/>
              <a:gd name="connsiteY4" fmla="*/ 222637 h 2215245"/>
              <a:gd name="connsiteX5" fmla="*/ 47708 w 2724962"/>
              <a:gd name="connsiteY5" fmla="*/ 389614 h 2215245"/>
              <a:gd name="connsiteX6" fmla="*/ 71562 w 2724962"/>
              <a:gd name="connsiteY6" fmla="*/ 469127 h 2215245"/>
              <a:gd name="connsiteX7" fmla="*/ 103367 w 2724962"/>
              <a:gd name="connsiteY7" fmla="*/ 564543 h 2215245"/>
              <a:gd name="connsiteX8" fmla="*/ 119270 w 2724962"/>
              <a:gd name="connsiteY8" fmla="*/ 612251 h 2215245"/>
              <a:gd name="connsiteX9" fmla="*/ 127221 w 2724962"/>
              <a:gd name="connsiteY9" fmla="*/ 636104 h 2215245"/>
              <a:gd name="connsiteX10" fmla="*/ 135172 w 2724962"/>
              <a:gd name="connsiteY10" fmla="*/ 667910 h 2215245"/>
              <a:gd name="connsiteX11" fmla="*/ 151075 w 2724962"/>
              <a:gd name="connsiteY11" fmla="*/ 834887 h 2215245"/>
              <a:gd name="connsiteX12" fmla="*/ 166977 w 2724962"/>
              <a:gd name="connsiteY12" fmla="*/ 882595 h 2215245"/>
              <a:gd name="connsiteX13" fmla="*/ 182880 w 2724962"/>
              <a:gd name="connsiteY13" fmla="*/ 946205 h 2215245"/>
              <a:gd name="connsiteX14" fmla="*/ 206734 w 2724962"/>
              <a:gd name="connsiteY14" fmla="*/ 1017767 h 2215245"/>
              <a:gd name="connsiteX15" fmla="*/ 222637 w 2724962"/>
              <a:gd name="connsiteY15" fmla="*/ 1065475 h 2215245"/>
              <a:gd name="connsiteX16" fmla="*/ 230588 w 2724962"/>
              <a:gd name="connsiteY16" fmla="*/ 1089329 h 2215245"/>
              <a:gd name="connsiteX17" fmla="*/ 254442 w 2724962"/>
              <a:gd name="connsiteY17" fmla="*/ 1168842 h 2215245"/>
              <a:gd name="connsiteX18" fmla="*/ 262393 w 2724962"/>
              <a:gd name="connsiteY18" fmla="*/ 1192696 h 2215245"/>
              <a:gd name="connsiteX19" fmla="*/ 270344 w 2724962"/>
              <a:gd name="connsiteY19" fmla="*/ 1216550 h 2215245"/>
              <a:gd name="connsiteX20" fmla="*/ 294198 w 2724962"/>
              <a:gd name="connsiteY20" fmla="*/ 1296063 h 2215245"/>
              <a:gd name="connsiteX21" fmla="*/ 310101 w 2724962"/>
              <a:gd name="connsiteY21" fmla="*/ 1319917 h 2215245"/>
              <a:gd name="connsiteX22" fmla="*/ 341906 w 2724962"/>
              <a:gd name="connsiteY22" fmla="*/ 1367624 h 2215245"/>
              <a:gd name="connsiteX23" fmla="*/ 373711 w 2724962"/>
              <a:gd name="connsiteY23" fmla="*/ 1415332 h 2215245"/>
              <a:gd name="connsiteX24" fmla="*/ 389614 w 2724962"/>
              <a:gd name="connsiteY24" fmla="*/ 1439186 h 2215245"/>
              <a:gd name="connsiteX25" fmla="*/ 413468 w 2724962"/>
              <a:gd name="connsiteY25" fmla="*/ 1455089 h 2215245"/>
              <a:gd name="connsiteX26" fmla="*/ 445273 w 2724962"/>
              <a:gd name="connsiteY26" fmla="*/ 1502797 h 2215245"/>
              <a:gd name="connsiteX27" fmla="*/ 461176 w 2724962"/>
              <a:gd name="connsiteY27" fmla="*/ 1526651 h 2215245"/>
              <a:gd name="connsiteX28" fmla="*/ 485030 w 2724962"/>
              <a:gd name="connsiteY28" fmla="*/ 1542553 h 2215245"/>
              <a:gd name="connsiteX29" fmla="*/ 516835 w 2724962"/>
              <a:gd name="connsiteY29" fmla="*/ 1582310 h 2215245"/>
              <a:gd name="connsiteX30" fmla="*/ 524786 w 2724962"/>
              <a:gd name="connsiteY30" fmla="*/ 1606164 h 2215245"/>
              <a:gd name="connsiteX31" fmla="*/ 564543 w 2724962"/>
              <a:gd name="connsiteY31" fmla="*/ 1645920 h 2215245"/>
              <a:gd name="connsiteX32" fmla="*/ 596348 w 2724962"/>
              <a:gd name="connsiteY32" fmla="*/ 1685677 h 2215245"/>
              <a:gd name="connsiteX33" fmla="*/ 612250 w 2724962"/>
              <a:gd name="connsiteY33" fmla="*/ 1709531 h 2215245"/>
              <a:gd name="connsiteX34" fmla="*/ 659958 w 2724962"/>
              <a:gd name="connsiteY34" fmla="*/ 1725433 h 2215245"/>
              <a:gd name="connsiteX35" fmla="*/ 683812 w 2724962"/>
              <a:gd name="connsiteY35" fmla="*/ 1733384 h 2215245"/>
              <a:gd name="connsiteX36" fmla="*/ 731520 w 2724962"/>
              <a:gd name="connsiteY36" fmla="*/ 1765190 h 2215245"/>
              <a:gd name="connsiteX37" fmla="*/ 795130 w 2724962"/>
              <a:gd name="connsiteY37" fmla="*/ 1820849 h 2215245"/>
              <a:gd name="connsiteX38" fmla="*/ 818984 w 2724962"/>
              <a:gd name="connsiteY38" fmla="*/ 1836751 h 2215245"/>
              <a:gd name="connsiteX39" fmla="*/ 866692 w 2724962"/>
              <a:gd name="connsiteY39" fmla="*/ 1852654 h 2215245"/>
              <a:gd name="connsiteX40" fmla="*/ 906449 w 2724962"/>
              <a:gd name="connsiteY40" fmla="*/ 1884459 h 2215245"/>
              <a:gd name="connsiteX41" fmla="*/ 930303 w 2724962"/>
              <a:gd name="connsiteY41" fmla="*/ 1900362 h 2215245"/>
              <a:gd name="connsiteX42" fmla="*/ 1049572 w 2724962"/>
              <a:gd name="connsiteY42" fmla="*/ 1924216 h 2215245"/>
              <a:gd name="connsiteX43" fmla="*/ 1168842 w 2724962"/>
              <a:gd name="connsiteY43" fmla="*/ 1963972 h 2215245"/>
              <a:gd name="connsiteX44" fmla="*/ 1216550 w 2724962"/>
              <a:gd name="connsiteY44" fmla="*/ 1979875 h 2215245"/>
              <a:gd name="connsiteX45" fmla="*/ 1288111 w 2724962"/>
              <a:gd name="connsiteY45" fmla="*/ 1987826 h 2215245"/>
              <a:gd name="connsiteX46" fmla="*/ 1383527 w 2724962"/>
              <a:gd name="connsiteY46" fmla="*/ 2011680 h 2215245"/>
              <a:gd name="connsiteX47" fmla="*/ 1431235 w 2724962"/>
              <a:gd name="connsiteY47" fmla="*/ 2027583 h 2215245"/>
              <a:gd name="connsiteX48" fmla="*/ 1455089 w 2724962"/>
              <a:gd name="connsiteY48" fmla="*/ 2035534 h 2215245"/>
              <a:gd name="connsiteX49" fmla="*/ 1550504 w 2724962"/>
              <a:gd name="connsiteY49" fmla="*/ 2067339 h 2215245"/>
              <a:gd name="connsiteX50" fmla="*/ 1598212 w 2724962"/>
              <a:gd name="connsiteY50" fmla="*/ 2083242 h 2215245"/>
              <a:gd name="connsiteX51" fmla="*/ 1693628 w 2724962"/>
              <a:gd name="connsiteY51" fmla="*/ 2099144 h 2215245"/>
              <a:gd name="connsiteX52" fmla="*/ 1868557 w 2724962"/>
              <a:gd name="connsiteY52" fmla="*/ 2115047 h 2215245"/>
              <a:gd name="connsiteX53" fmla="*/ 1963972 w 2724962"/>
              <a:gd name="connsiteY53" fmla="*/ 2130950 h 2215245"/>
              <a:gd name="connsiteX54" fmla="*/ 2107096 w 2724962"/>
              <a:gd name="connsiteY54" fmla="*/ 2146852 h 2215245"/>
              <a:gd name="connsiteX55" fmla="*/ 2226365 w 2724962"/>
              <a:gd name="connsiteY55" fmla="*/ 2162755 h 2215245"/>
              <a:gd name="connsiteX56" fmla="*/ 2274073 w 2724962"/>
              <a:gd name="connsiteY56" fmla="*/ 2170706 h 2215245"/>
              <a:gd name="connsiteX57" fmla="*/ 2321781 w 2724962"/>
              <a:gd name="connsiteY57" fmla="*/ 2186609 h 2215245"/>
              <a:gd name="connsiteX58" fmla="*/ 2512612 w 2724962"/>
              <a:gd name="connsiteY58" fmla="*/ 2202511 h 2215245"/>
              <a:gd name="connsiteX59" fmla="*/ 2719346 w 2724962"/>
              <a:gd name="connsiteY59" fmla="*/ 2202511 h 2215245"/>
              <a:gd name="connsiteX60" fmla="*/ 2719346 w 2724962"/>
              <a:gd name="connsiteY60" fmla="*/ 2162755 h 2215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2724962" h="2215245">
                <a:moveTo>
                  <a:pt x="0" y="0"/>
                </a:moveTo>
                <a:cubicBezTo>
                  <a:pt x="2650" y="42407"/>
                  <a:pt x="2210" y="85121"/>
                  <a:pt x="7951" y="127221"/>
                </a:cubicBezTo>
                <a:cubicBezTo>
                  <a:pt x="10216" y="143830"/>
                  <a:pt x="18553" y="159026"/>
                  <a:pt x="23854" y="174929"/>
                </a:cubicBezTo>
                <a:lnTo>
                  <a:pt x="31805" y="198783"/>
                </a:lnTo>
                <a:lnTo>
                  <a:pt x="39757" y="222637"/>
                </a:lnTo>
                <a:cubicBezTo>
                  <a:pt x="42407" y="278296"/>
                  <a:pt x="43265" y="334069"/>
                  <a:pt x="47708" y="389614"/>
                </a:cubicBezTo>
                <a:cubicBezTo>
                  <a:pt x="48973" y="405428"/>
                  <a:pt x="68695" y="460527"/>
                  <a:pt x="71562" y="469127"/>
                </a:cubicBezTo>
                <a:lnTo>
                  <a:pt x="103367" y="564543"/>
                </a:lnTo>
                <a:lnTo>
                  <a:pt x="119270" y="612251"/>
                </a:lnTo>
                <a:cubicBezTo>
                  <a:pt x="121920" y="620202"/>
                  <a:pt x="125188" y="627973"/>
                  <a:pt x="127221" y="636104"/>
                </a:cubicBezTo>
                <a:lnTo>
                  <a:pt x="135172" y="667910"/>
                </a:lnTo>
                <a:cubicBezTo>
                  <a:pt x="136847" y="689685"/>
                  <a:pt x="143730" y="800612"/>
                  <a:pt x="151075" y="834887"/>
                </a:cubicBezTo>
                <a:cubicBezTo>
                  <a:pt x="154587" y="851278"/>
                  <a:pt x="162911" y="866333"/>
                  <a:pt x="166977" y="882595"/>
                </a:cubicBezTo>
                <a:cubicBezTo>
                  <a:pt x="172278" y="903798"/>
                  <a:pt x="175968" y="925471"/>
                  <a:pt x="182880" y="946205"/>
                </a:cubicBezTo>
                <a:lnTo>
                  <a:pt x="206734" y="1017767"/>
                </a:lnTo>
                <a:lnTo>
                  <a:pt x="222637" y="1065475"/>
                </a:lnTo>
                <a:cubicBezTo>
                  <a:pt x="225287" y="1073426"/>
                  <a:pt x="228555" y="1081198"/>
                  <a:pt x="230588" y="1089329"/>
                </a:cubicBezTo>
                <a:cubicBezTo>
                  <a:pt x="242605" y="1137400"/>
                  <a:pt x="235082" y="1110762"/>
                  <a:pt x="254442" y="1168842"/>
                </a:cubicBezTo>
                <a:lnTo>
                  <a:pt x="262393" y="1192696"/>
                </a:lnTo>
                <a:cubicBezTo>
                  <a:pt x="265043" y="1200647"/>
                  <a:pt x="268311" y="1208419"/>
                  <a:pt x="270344" y="1216550"/>
                </a:cubicBezTo>
                <a:cubicBezTo>
                  <a:pt x="274788" y="1234326"/>
                  <a:pt x="286458" y="1284453"/>
                  <a:pt x="294198" y="1296063"/>
                </a:cubicBezTo>
                <a:lnTo>
                  <a:pt x="310101" y="1319917"/>
                </a:lnTo>
                <a:cubicBezTo>
                  <a:pt x="325307" y="1365538"/>
                  <a:pt x="307162" y="1322953"/>
                  <a:pt x="341906" y="1367624"/>
                </a:cubicBezTo>
                <a:cubicBezTo>
                  <a:pt x="353640" y="1382711"/>
                  <a:pt x="363109" y="1399429"/>
                  <a:pt x="373711" y="1415332"/>
                </a:cubicBezTo>
                <a:cubicBezTo>
                  <a:pt x="379012" y="1423283"/>
                  <a:pt x="381663" y="1433885"/>
                  <a:pt x="389614" y="1439186"/>
                </a:cubicBezTo>
                <a:lnTo>
                  <a:pt x="413468" y="1455089"/>
                </a:lnTo>
                <a:lnTo>
                  <a:pt x="445273" y="1502797"/>
                </a:lnTo>
                <a:cubicBezTo>
                  <a:pt x="450574" y="1510748"/>
                  <a:pt x="453225" y="1521350"/>
                  <a:pt x="461176" y="1526651"/>
                </a:cubicBezTo>
                <a:lnTo>
                  <a:pt x="485030" y="1542553"/>
                </a:lnTo>
                <a:cubicBezTo>
                  <a:pt x="505015" y="1602510"/>
                  <a:pt x="475732" y="1530930"/>
                  <a:pt x="516835" y="1582310"/>
                </a:cubicBezTo>
                <a:cubicBezTo>
                  <a:pt x="522071" y="1588855"/>
                  <a:pt x="521038" y="1598667"/>
                  <a:pt x="524786" y="1606164"/>
                </a:cubicBezTo>
                <a:cubicBezTo>
                  <a:pt x="538038" y="1632668"/>
                  <a:pt x="540689" y="1630018"/>
                  <a:pt x="564543" y="1645920"/>
                </a:cubicBezTo>
                <a:cubicBezTo>
                  <a:pt x="580022" y="1692359"/>
                  <a:pt x="560382" y="1649711"/>
                  <a:pt x="596348" y="1685677"/>
                </a:cubicBezTo>
                <a:cubicBezTo>
                  <a:pt x="603105" y="1692434"/>
                  <a:pt x="604146" y="1704466"/>
                  <a:pt x="612250" y="1709531"/>
                </a:cubicBezTo>
                <a:cubicBezTo>
                  <a:pt x="626465" y="1718415"/>
                  <a:pt x="644055" y="1720132"/>
                  <a:pt x="659958" y="1725433"/>
                </a:cubicBezTo>
                <a:lnTo>
                  <a:pt x="683812" y="1733384"/>
                </a:lnTo>
                <a:cubicBezTo>
                  <a:pt x="699715" y="1743986"/>
                  <a:pt x="720918" y="1749287"/>
                  <a:pt x="731520" y="1765190"/>
                </a:cubicBezTo>
                <a:cubicBezTo>
                  <a:pt x="758024" y="1804946"/>
                  <a:pt x="739472" y="1783744"/>
                  <a:pt x="795130" y="1820849"/>
                </a:cubicBezTo>
                <a:cubicBezTo>
                  <a:pt x="803081" y="1826150"/>
                  <a:pt x="809918" y="1833729"/>
                  <a:pt x="818984" y="1836751"/>
                </a:cubicBezTo>
                <a:lnTo>
                  <a:pt x="866692" y="1852654"/>
                </a:lnTo>
                <a:cubicBezTo>
                  <a:pt x="893501" y="1892866"/>
                  <a:pt x="868042" y="1865255"/>
                  <a:pt x="906449" y="1884459"/>
                </a:cubicBezTo>
                <a:cubicBezTo>
                  <a:pt x="914996" y="1888733"/>
                  <a:pt x="921570" y="1896481"/>
                  <a:pt x="930303" y="1900362"/>
                </a:cubicBezTo>
                <a:cubicBezTo>
                  <a:pt x="977285" y="1921243"/>
                  <a:pt x="994990" y="1918151"/>
                  <a:pt x="1049572" y="1924216"/>
                </a:cubicBezTo>
                <a:lnTo>
                  <a:pt x="1168842" y="1963972"/>
                </a:lnTo>
                <a:cubicBezTo>
                  <a:pt x="1168847" y="1963974"/>
                  <a:pt x="1216544" y="1979874"/>
                  <a:pt x="1216550" y="1979875"/>
                </a:cubicBezTo>
                <a:lnTo>
                  <a:pt x="1288111" y="1987826"/>
                </a:lnTo>
                <a:cubicBezTo>
                  <a:pt x="1417910" y="2031093"/>
                  <a:pt x="1255041" y="1979559"/>
                  <a:pt x="1383527" y="2011680"/>
                </a:cubicBezTo>
                <a:cubicBezTo>
                  <a:pt x="1399789" y="2015746"/>
                  <a:pt x="1415332" y="2022282"/>
                  <a:pt x="1431235" y="2027583"/>
                </a:cubicBezTo>
                <a:lnTo>
                  <a:pt x="1455089" y="2035534"/>
                </a:lnTo>
                <a:lnTo>
                  <a:pt x="1550504" y="2067339"/>
                </a:lnTo>
                <a:cubicBezTo>
                  <a:pt x="1550511" y="2067341"/>
                  <a:pt x="1598204" y="2083241"/>
                  <a:pt x="1598212" y="2083242"/>
                </a:cubicBezTo>
                <a:cubicBezTo>
                  <a:pt x="1630017" y="2088543"/>
                  <a:pt x="1661544" y="2095935"/>
                  <a:pt x="1693628" y="2099144"/>
                </a:cubicBezTo>
                <a:cubicBezTo>
                  <a:pt x="1804898" y="2110272"/>
                  <a:pt x="1746596" y="2104884"/>
                  <a:pt x="1868557" y="2115047"/>
                </a:cubicBezTo>
                <a:cubicBezTo>
                  <a:pt x="1900362" y="2120348"/>
                  <a:pt x="1931977" y="2126951"/>
                  <a:pt x="1963972" y="2130950"/>
                </a:cubicBezTo>
                <a:cubicBezTo>
                  <a:pt x="2118772" y="2150299"/>
                  <a:pt x="1925598" y="2126685"/>
                  <a:pt x="2107096" y="2146852"/>
                </a:cubicBezTo>
                <a:cubicBezTo>
                  <a:pt x="2140039" y="2150512"/>
                  <a:pt x="2192759" y="2157585"/>
                  <a:pt x="2226365" y="2162755"/>
                </a:cubicBezTo>
                <a:cubicBezTo>
                  <a:pt x="2242300" y="2165206"/>
                  <a:pt x="2258170" y="2168056"/>
                  <a:pt x="2274073" y="2170706"/>
                </a:cubicBezTo>
                <a:lnTo>
                  <a:pt x="2321781" y="2186609"/>
                </a:lnTo>
                <a:cubicBezTo>
                  <a:pt x="2398494" y="2212180"/>
                  <a:pt x="2337288" y="2194163"/>
                  <a:pt x="2512612" y="2202511"/>
                </a:cubicBezTo>
                <a:cubicBezTo>
                  <a:pt x="2581988" y="2212423"/>
                  <a:pt x="2646972" y="2225366"/>
                  <a:pt x="2719346" y="2202511"/>
                </a:cubicBezTo>
                <a:cubicBezTo>
                  <a:pt x="2731983" y="2198520"/>
                  <a:pt x="2719346" y="2176007"/>
                  <a:pt x="2719346" y="2162755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5955527" y="2321542"/>
            <a:ext cx="5287617" cy="474700"/>
          </a:xfrm>
          <a:prstGeom prst="rect">
            <a:avLst/>
          </a:prstGeom>
          <a:solidFill>
            <a:srgbClr val="FFC000">
              <a:alpha val="18824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文字方塊 19"/>
              <p:cNvSpPr txBox="1"/>
              <p:nvPr/>
            </p:nvSpPr>
            <p:spPr>
              <a:xfrm>
                <a:off x="110897" y="1418850"/>
                <a:ext cx="18972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/>
                  <a:t>Tag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TW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∗+</m:t>
                        </m:r>
                      </m:sup>
                    </m:sSup>
                  </m:oMath>
                </a14:m>
                <a:r>
                  <a:rPr lang="en-US" altLang="zh-TW" dirty="0" smtClean="0">
                    <a:sym typeface="Wingdings" panose="05000000000000000000" pitchFamily="2" charset="2"/>
                  </a:rPr>
                  <a:t>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TW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TW" dirty="0" smtClean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zh-TW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</m:t>
                        </m:r>
                      </m:e>
                      <m:sup>
                        <m:r>
                          <a:rPr lang="en-US" altLang="zh-TW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+</m:t>
                        </m:r>
                      </m:sup>
                    </m:sSup>
                  </m:oMath>
                </a14:m>
                <a:endParaRPr lang="zh-TW" altLang="en-US" b="1" dirty="0"/>
              </a:p>
            </p:txBody>
          </p:sp>
        </mc:Choice>
        <mc:Fallback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97" y="1418850"/>
                <a:ext cx="1897227" cy="369332"/>
              </a:xfrm>
              <a:prstGeom prst="rect">
                <a:avLst/>
              </a:prstGeom>
              <a:blipFill>
                <a:blip r:embed="rId7"/>
                <a:stretch>
                  <a:fillRect l="-2572" t="-11667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字方塊 21"/>
              <p:cNvSpPr txBox="1"/>
              <p:nvPr/>
            </p:nvSpPr>
            <p:spPr>
              <a:xfrm>
                <a:off x="254442" y="4264225"/>
                <a:ext cx="23180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>
                    <a:latin typeface="Symbol" panose="05050102010706020507" pitchFamily="18" charset="2"/>
                  </a:rPr>
                  <a:t>t</a:t>
                </a:r>
                <a:r>
                  <a:rPr lang="en-US" altLang="zh-TW" dirty="0" smtClean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TW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TW" dirty="0" smtClean="0"/>
                  <a:t>) = 0.41x10</a:t>
                </a:r>
                <a:r>
                  <a:rPr lang="en-US" altLang="zh-TW" baseline="30000" dirty="0" smtClean="0"/>
                  <a:t>-12</a:t>
                </a:r>
                <a:r>
                  <a:rPr lang="en-US" altLang="zh-TW" dirty="0" smtClean="0"/>
                  <a:t> sec</a:t>
                </a:r>
                <a:endParaRPr lang="zh-TW" altLang="en-US" dirty="0"/>
              </a:p>
            </p:txBody>
          </p:sp>
        </mc:Choice>
        <mc:Fallback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442" y="4264225"/>
                <a:ext cx="2318099" cy="369332"/>
              </a:xfrm>
              <a:prstGeom prst="rect">
                <a:avLst/>
              </a:prstGeom>
              <a:blipFill>
                <a:blip r:embed="rId8"/>
                <a:stretch>
                  <a:fillRect l="-2368" t="-13333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文字方塊 22"/>
              <p:cNvSpPr txBox="1"/>
              <p:nvPr/>
            </p:nvSpPr>
            <p:spPr>
              <a:xfrm>
                <a:off x="574589" y="6209030"/>
                <a:ext cx="7569519" cy="553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/>
                  <a:t>P(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TW" altLang="zh-TW" i="1"/>
                        </m:ctrlPr>
                      </m:accPr>
                      <m:e>
                        <m:sSup>
                          <m:sSupPr>
                            <m:ctrlPr>
                              <a:rPr lang="zh-TW" altLang="zh-TW" i="1"/>
                            </m:ctrlPr>
                          </m:sSupPr>
                          <m:e>
                            <m:r>
                              <a:rPr lang="en-US" altLang="zh-TW" i="1"/>
                              <m:t>𝐾</m:t>
                            </m:r>
                          </m:e>
                          <m:sup>
                            <m:r>
                              <a:rPr lang="en-US" altLang="zh-TW" i="1"/>
                              <m:t>0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altLang="zh-TW" dirty="0"/>
                  <a:t>,t) = |&lt;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TW" altLang="zh-TW" i="1"/>
                        </m:ctrlPr>
                      </m:accPr>
                      <m:e>
                        <m:sSup>
                          <m:sSupPr>
                            <m:ctrlPr>
                              <a:rPr lang="zh-TW" altLang="zh-TW" i="1"/>
                            </m:ctrlPr>
                          </m:sSupPr>
                          <m:e>
                            <m:r>
                              <a:rPr lang="en-US" altLang="zh-TW" i="1"/>
                              <m:t>𝐾</m:t>
                            </m:r>
                          </m:e>
                          <m:sup>
                            <m:r>
                              <a:rPr lang="en-US" altLang="zh-TW" i="1"/>
                              <m:t>0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altLang="zh-TW" dirty="0"/>
                  <a:t>|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TW" altLang="zh-TW" i="1"/>
                        </m:ctrlPr>
                      </m:sSupPr>
                      <m:e>
                        <m:r>
                          <a:rPr lang="en-US" altLang="zh-TW" i="1"/>
                          <m:t>𝐾</m:t>
                        </m:r>
                      </m:e>
                      <m:sup>
                        <m:r>
                          <a:rPr lang="en-US" altLang="zh-TW" i="1"/>
                          <m:t>0</m:t>
                        </m:r>
                      </m:sup>
                    </m:sSup>
                  </m:oMath>
                </a14:m>
                <a:r>
                  <a:rPr lang="en-US" altLang="zh-TW" dirty="0"/>
                  <a:t>(t) &gt;|</a:t>
                </a:r>
                <a:r>
                  <a:rPr lang="en-US" altLang="zh-TW" baseline="30000" dirty="0"/>
                  <a:t>2</a:t>
                </a:r>
                <a:r>
                  <a:rPr lang="en-US" altLang="zh-TW" dirty="0"/>
                  <a:t> </a:t>
                </a:r>
                <a:r>
                  <a:rPr lang="en-US" altLang="zh-TW" dirty="0" smtClean="0"/>
                  <a:t> = </a:t>
                </a:r>
                <a:r>
                  <a:rPr lang="en-US" altLang="zh-TW" dirty="0"/>
                  <a:t>|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TW" altLang="zh-TW" i="1"/>
                        </m:ctrlPr>
                      </m:fPr>
                      <m:num>
                        <m:r>
                          <a:rPr lang="en-US" altLang="zh-TW" i="1"/>
                          <m:t>𝑞</m:t>
                        </m:r>
                      </m:num>
                      <m:den>
                        <m:r>
                          <a:rPr lang="en-US" altLang="zh-TW" i="1"/>
                          <m:t>𝑝</m:t>
                        </m:r>
                      </m:den>
                    </m:f>
                  </m:oMath>
                </a14:m>
                <a:r>
                  <a:rPr lang="en-US" altLang="zh-TW" dirty="0"/>
                  <a:t>|</a:t>
                </a:r>
                <a:r>
                  <a:rPr lang="en-US" altLang="zh-TW" baseline="30000" dirty="0"/>
                  <a:t>2</a:t>
                </a:r>
                <a:r>
                  <a:rPr lang="en-US" altLang="zh-TW" dirty="0"/>
                  <a:t> [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TW" altLang="zh-TW" i="1"/>
                        </m:ctrlPr>
                      </m:fPr>
                      <m:num>
                        <m:r>
                          <a:rPr lang="en-US" altLang="zh-TW" i="1"/>
                          <m:t>1</m:t>
                        </m:r>
                      </m:num>
                      <m:den>
                        <m:r>
                          <a:rPr lang="en-US" altLang="zh-TW" i="1"/>
                          <m:t>4</m:t>
                        </m:r>
                      </m:den>
                    </m:f>
                    <m:sSup>
                      <m:sSupPr>
                        <m:ctrlPr>
                          <a:rPr lang="zh-TW" altLang="zh-TW" i="1"/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TW"/>
                          <m:t>e</m:t>
                        </m:r>
                      </m:e>
                      <m:sup>
                        <m:r>
                          <a:rPr lang="en-US" altLang="zh-TW" i="1"/>
                          <m:t>−</m:t>
                        </m:r>
                        <m:r>
                          <m:rPr>
                            <m:sty m:val="p"/>
                          </m:rPr>
                          <a:rPr lang="en-US" altLang="zh-TW"/>
                          <m:t>t</m:t>
                        </m:r>
                        <m:r>
                          <a:rPr lang="en-US" altLang="zh-TW"/>
                          <m:t>/</m:t>
                        </m:r>
                        <m:r>
                          <m:rPr>
                            <m:sty m:val="p"/>
                          </m:rPr>
                          <a:rPr lang="en-US" altLang="zh-TW"/>
                          <m:t>s</m:t>
                        </m:r>
                      </m:sup>
                    </m:sSup>
                  </m:oMath>
                </a14:m>
                <a:r>
                  <a:rPr lang="en-US" altLang="zh-TW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TW" altLang="zh-TW" i="1"/>
                        </m:ctrlPr>
                      </m:fPr>
                      <m:num>
                        <m:r>
                          <a:rPr lang="en-US" altLang="zh-TW" i="1"/>
                          <m:t>1</m:t>
                        </m:r>
                      </m:num>
                      <m:den>
                        <m:r>
                          <a:rPr lang="en-US" altLang="zh-TW" i="1"/>
                          <m:t>4</m:t>
                        </m:r>
                      </m:den>
                    </m:f>
                    <m:sSup>
                      <m:sSupPr>
                        <m:ctrlPr>
                          <a:rPr lang="zh-TW" altLang="zh-TW" i="1"/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TW"/>
                          <m:t>e</m:t>
                        </m:r>
                      </m:e>
                      <m:sup>
                        <m:r>
                          <a:rPr lang="en-US" altLang="zh-TW" i="1"/>
                          <m:t>−</m:t>
                        </m:r>
                        <m:r>
                          <m:rPr>
                            <m:sty m:val="p"/>
                          </m:rPr>
                          <a:rPr lang="en-US" altLang="zh-TW"/>
                          <m:t>t</m:t>
                        </m:r>
                        <m:r>
                          <a:rPr lang="en-US" altLang="zh-TW"/>
                          <m:t>/</m:t>
                        </m:r>
                        <m:r>
                          <m:rPr>
                            <m:sty m:val="p"/>
                          </m:rPr>
                          <a:rPr lang="en-US" altLang="zh-TW"/>
                          <m:t>L</m:t>
                        </m:r>
                      </m:sup>
                    </m:sSup>
                  </m:oMath>
                </a14:m>
                <a:r>
                  <a:rPr lang="en-US" altLang="zh-TW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TW" altLang="zh-TW" i="1"/>
                        </m:ctrlPr>
                      </m:fPr>
                      <m:num>
                        <m:r>
                          <a:rPr lang="en-US" altLang="zh-TW" i="1"/>
                          <m:t>1</m:t>
                        </m:r>
                      </m:num>
                      <m:den>
                        <m:r>
                          <a:rPr lang="en-US" altLang="zh-TW" i="1"/>
                          <m:t>2</m:t>
                        </m:r>
                      </m:den>
                    </m:f>
                    <m:sSup>
                      <m:sSupPr>
                        <m:ctrlPr>
                          <a:rPr lang="zh-TW" altLang="zh-TW" i="1"/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TW"/>
                          <m:t>e</m:t>
                        </m:r>
                      </m:e>
                      <m:sup>
                        <m:r>
                          <a:rPr lang="en-US" altLang="zh-TW" i="1"/>
                          <m:t>−</m:t>
                        </m:r>
                        <m:f>
                          <m:fPr>
                            <m:ctrlPr>
                              <a:rPr lang="zh-TW" altLang="zh-TW" i="1"/>
                            </m:ctrlPr>
                          </m:fPr>
                          <m:num>
                            <m:r>
                              <a:rPr lang="en-US" altLang="zh-TW" i="1"/>
                              <m:t>1</m:t>
                            </m:r>
                          </m:num>
                          <m:den>
                            <m:r>
                              <a:rPr lang="en-US" altLang="zh-TW" i="1"/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zh-TW" altLang="zh-TW" i="1"/>
                            </m:ctrlPr>
                          </m:dPr>
                          <m:e>
                            <m:f>
                              <m:fPr>
                                <m:ctrlPr>
                                  <a:rPr lang="zh-TW" altLang="zh-TW" i="1"/>
                                </m:ctrlPr>
                              </m:fPr>
                              <m:num>
                                <m:r>
                                  <a:rPr lang="en-US" altLang="zh-TW"/>
                                  <m:t>1</m:t>
                                </m:r>
                              </m:num>
                              <m:den>
                                <m:r>
                                  <a:rPr lang="en-US" altLang="zh-TW">
                                    <a:sym typeface="Symbol" panose="05050102010706020507" pitchFamily="18" charset="2"/>
                                  </a:rPr>
                                  <m:t>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TW"/>
                                  <m:t>s</m:t>
                                </m:r>
                              </m:den>
                            </m:f>
                            <m:r>
                              <a:rPr lang="en-US" altLang="zh-TW" i="1"/>
                              <m:t> + </m:t>
                            </m:r>
                            <m:f>
                              <m:fPr>
                                <m:ctrlPr>
                                  <a:rPr lang="zh-TW" altLang="zh-TW" i="1"/>
                                </m:ctrlPr>
                              </m:fPr>
                              <m:num>
                                <m:r>
                                  <a:rPr lang="en-US" altLang="zh-TW" i="1"/>
                                  <m:t>1</m:t>
                                </m:r>
                              </m:num>
                              <m:den>
                                <m:r>
                                  <a:rPr lang="en-US" altLang="zh-TW" i="1">
                                    <a:sym typeface="Symbol" panose="05050102010706020507" pitchFamily="18" charset="2"/>
                                  </a:rPr>
                                  <m:t></m:t>
                                </m:r>
                                <m:r>
                                  <a:rPr lang="en-US" altLang="zh-TW" i="1"/>
                                  <m:t>𝐿</m:t>
                                </m:r>
                              </m:den>
                            </m:f>
                          </m:e>
                        </m:d>
                        <m:r>
                          <m:rPr>
                            <m:sty m:val="p"/>
                          </m:rPr>
                          <a:rPr lang="en-US" altLang="zh-TW"/>
                          <m:t>t</m:t>
                        </m:r>
                      </m:sup>
                    </m:sSup>
                    <m:r>
                      <a:rPr lang="en-US" altLang="zh-TW" i="1"/>
                      <m:t>𝑐𝑜𝑠</m:t>
                    </m:r>
                    <m:f>
                      <m:fPr>
                        <m:ctrlPr>
                          <a:rPr lang="zh-TW" altLang="zh-TW" i="1"/>
                        </m:ctrlPr>
                      </m:fPr>
                      <m:num>
                        <m:r>
                          <a:rPr lang="en-US" altLang="zh-TW" i="1">
                            <a:sym typeface="Symbol" panose="05050102010706020507" pitchFamily="18" charset="2"/>
                          </a:rPr>
                          <m:t></m:t>
                        </m:r>
                        <m:r>
                          <a:rPr lang="en-US" altLang="zh-TW" i="1"/>
                          <m:t>𝑚𝑡</m:t>
                        </m:r>
                      </m:num>
                      <m:den>
                        <m:r>
                          <a:rPr lang="en-US" altLang="zh-TW" i="1"/>
                          <m:t>h</m:t>
                        </m:r>
                      </m:den>
                    </m:f>
                  </m:oMath>
                </a14:m>
                <a:r>
                  <a:rPr lang="en-US" altLang="zh-TW" dirty="0" smtClean="0"/>
                  <a:t>]</a:t>
                </a:r>
                <a:endParaRPr lang="zh-TW" altLang="zh-TW" dirty="0"/>
              </a:p>
            </p:txBody>
          </p:sp>
        </mc:Choice>
        <mc:Fallback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589" y="6209030"/>
                <a:ext cx="7569519" cy="553421"/>
              </a:xfrm>
              <a:prstGeom prst="rect">
                <a:avLst/>
              </a:prstGeom>
              <a:blipFill>
                <a:blip r:embed="rId9"/>
                <a:stretch>
                  <a:fillRect l="-644" b="-444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矩形 25"/>
          <p:cNvSpPr/>
          <p:nvPr/>
        </p:nvSpPr>
        <p:spPr>
          <a:xfrm>
            <a:off x="2499380" y="1137684"/>
            <a:ext cx="2255499" cy="2855355"/>
          </a:xfrm>
          <a:prstGeom prst="rect">
            <a:avLst/>
          </a:prstGeom>
          <a:solidFill>
            <a:srgbClr val="FFFF00">
              <a:alpha val="1098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4222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040296" y="190831"/>
            <a:ext cx="11151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rgbClr val="C00000"/>
                </a:solidFill>
              </a:rPr>
              <a:t>Ratios of time evolutions KK/</a:t>
            </a:r>
            <a:r>
              <a:rPr lang="en-US" altLang="zh-TW" sz="2800" dirty="0" err="1" smtClean="0">
                <a:solidFill>
                  <a:srgbClr val="C00000"/>
                </a:solidFill>
              </a:rPr>
              <a:t>K</a:t>
            </a:r>
            <a:r>
              <a:rPr lang="en-US" altLang="zh-TW" sz="2800" dirty="0" err="1" smtClean="0">
                <a:solidFill>
                  <a:srgbClr val="C00000"/>
                </a:solidFill>
                <a:latin typeface="Symbol" panose="05050102010706020507" pitchFamily="18" charset="2"/>
              </a:rPr>
              <a:t>p</a:t>
            </a:r>
            <a:r>
              <a:rPr lang="en-US" altLang="zh-TW" sz="2800" dirty="0" smtClean="0">
                <a:solidFill>
                  <a:srgbClr val="C00000"/>
                </a:solidFill>
              </a:rPr>
              <a:t>, </a:t>
            </a:r>
            <a:r>
              <a:rPr lang="en-US" altLang="zh-TW" sz="2800" dirty="0" smtClean="0">
                <a:solidFill>
                  <a:srgbClr val="C00000"/>
                </a:solidFill>
                <a:latin typeface="Symbol" panose="05050102010706020507" pitchFamily="18" charset="2"/>
              </a:rPr>
              <a:t>pp</a:t>
            </a:r>
            <a:r>
              <a:rPr lang="en-US" altLang="zh-TW" sz="2800" dirty="0" smtClean="0">
                <a:solidFill>
                  <a:srgbClr val="C00000"/>
                </a:solidFill>
              </a:rPr>
              <a:t>/</a:t>
            </a:r>
            <a:r>
              <a:rPr lang="en-US" altLang="zh-TW" sz="2800" dirty="0" err="1" smtClean="0">
                <a:solidFill>
                  <a:srgbClr val="C00000"/>
                </a:solidFill>
              </a:rPr>
              <a:t>K</a:t>
            </a:r>
            <a:r>
              <a:rPr lang="en-US" altLang="zh-TW" sz="2800" dirty="0" err="1" smtClean="0">
                <a:solidFill>
                  <a:srgbClr val="C00000"/>
                </a:solidFill>
                <a:latin typeface="Symbol" panose="05050102010706020507" pitchFamily="18" charset="2"/>
              </a:rPr>
              <a:t>p</a:t>
            </a:r>
            <a:r>
              <a:rPr lang="en-US" altLang="zh-TW" sz="2800" dirty="0" smtClean="0">
                <a:solidFill>
                  <a:srgbClr val="C00000"/>
                </a:solidFill>
              </a:rPr>
              <a:t> (2019 </a:t>
            </a:r>
            <a:r>
              <a:rPr lang="en-US" altLang="zh-TW" sz="2800" dirty="0" err="1">
                <a:solidFill>
                  <a:srgbClr val="C00000"/>
                </a:solidFill>
              </a:rPr>
              <a:t>LHCb</a:t>
            </a:r>
            <a:r>
              <a:rPr lang="en-US" altLang="zh-TW" sz="2800" dirty="0">
                <a:solidFill>
                  <a:srgbClr val="C00000"/>
                </a:solidFill>
              </a:rPr>
              <a:t> </a:t>
            </a:r>
            <a:r>
              <a:rPr lang="en-US" altLang="zh-TW" sz="2800" dirty="0" smtClean="0">
                <a:solidFill>
                  <a:srgbClr val="C00000"/>
                </a:solidFill>
              </a:rPr>
              <a:t>PRL)</a:t>
            </a:r>
            <a:endParaRPr lang="zh-TW" altLang="en-US" sz="2800" dirty="0">
              <a:solidFill>
                <a:srgbClr val="C00000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824" y="952591"/>
            <a:ext cx="5958002" cy="545857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9826" y="2124090"/>
            <a:ext cx="5530552" cy="1931075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7673009" y="4659464"/>
            <a:ext cx="2608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X = </a:t>
            </a:r>
            <a:r>
              <a:rPr lang="en-US" altLang="zh-TW" dirty="0" err="1">
                <a:latin typeface="Symbol" panose="05050102010706020507" pitchFamily="18" charset="2"/>
              </a:rPr>
              <a:t>D</a:t>
            </a:r>
            <a:r>
              <a:rPr lang="en-US" altLang="zh-TW" dirty="0" err="1"/>
              <a:t>m</a:t>
            </a:r>
            <a:r>
              <a:rPr lang="en-US" altLang="zh-TW" dirty="0"/>
              <a:t>/</a:t>
            </a:r>
            <a:r>
              <a:rPr lang="en-US" altLang="zh-TW" dirty="0">
                <a:latin typeface="Symbol" panose="05050102010706020507" pitchFamily="18" charset="2"/>
              </a:rPr>
              <a:t>G</a:t>
            </a:r>
          </a:p>
          <a:p>
            <a:r>
              <a:rPr lang="en-US" altLang="zh-TW" dirty="0" smtClean="0"/>
              <a:t>Y </a:t>
            </a:r>
            <a:r>
              <a:rPr lang="en-US" altLang="zh-TW" dirty="0"/>
              <a:t>= </a:t>
            </a:r>
            <a:r>
              <a:rPr lang="en-US" altLang="zh-TW" dirty="0">
                <a:latin typeface="Symbol" panose="05050102010706020507" pitchFamily="18" charset="2"/>
              </a:rPr>
              <a:t>DG</a:t>
            </a:r>
            <a:r>
              <a:rPr lang="en-US" altLang="zh-TW" dirty="0"/>
              <a:t>/2</a:t>
            </a:r>
            <a:r>
              <a:rPr lang="en-US" altLang="zh-TW" dirty="0">
                <a:latin typeface="Symbol" panose="05050102010706020507" pitchFamily="18" charset="2"/>
              </a:rPr>
              <a:t>G</a:t>
            </a:r>
            <a:endParaRPr lang="zh-TW" altLang="en-US" dirty="0">
              <a:latin typeface="Symbol" panose="05050102010706020507" pitchFamily="18" charset="2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16693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412" y="1572397"/>
            <a:ext cx="9322336" cy="2327905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2321781" y="4571999"/>
            <a:ext cx="77207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/>
              <a:t>CPV study of </a:t>
            </a:r>
            <a:r>
              <a:rPr lang="en-US" altLang="zh-TW" sz="3200" dirty="0" err="1" smtClean="0"/>
              <a:t>Bs</a:t>
            </a:r>
            <a:r>
              <a:rPr lang="en-US" altLang="zh-TW" sz="3200" dirty="0" smtClean="0"/>
              <a:t> </a:t>
            </a:r>
            <a:r>
              <a:rPr lang="en-US" altLang="zh-TW" sz="3200" dirty="0" smtClean="0">
                <a:sym typeface="Wingdings" panose="05000000000000000000" pitchFamily="2" charset="2"/>
              </a:rPr>
              <a:t> </a:t>
            </a:r>
            <a:r>
              <a:rPr lang="en-US" altLang="zh-TW" sz="3200" dirty="0" smtClean="0">
                <a:latin typeface="Symbol" panose="05050102010706020507" pitchFamily="18" charset="2"/>
                <a:sym typeface="Wingdings" panose="05000000000000000000" pitchFamily="2" charset="2"/>
              </a:rPr>
              <a:t>f Y </a:t>
            </a:r>
            <a:r>
              <a:rPr lang="en-US" altLang="zh-TW" sz="3200" dirty="0" smtClean="0">
                <a:sym typeface="Wingdings" panose="05000000000000000000" pitchFamily="2" charset="2"/>
              </a:rPr>
              <a:t> (K+K-)  (</a:t>
            </a:r>
            <a:r>
              <a:rPr lang="en-US" altLang="zh-TW" sz="3200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m</a:t>
            </a:r>
            <a:r>
              <a:rPr lang="en-US" altLang="zh-TW" sz="3200" dirty="0" err="1" smtClean="0">
                <a:sym typeface="Wingdings" panose="05000000000000000000" pitchFamily="2" charset="2"/>
              </a:rPr>
              <a:t>+</a:t>
            </a:r>
            <a:r>
              <a:rPr lang="en-US" altLang="zh-TW" sz="3200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m</a:t>
            </a:r>
            <a:r>
              <a:rPr lang="en-US" altLang="zh-TW" sz="3200" dirty="0" smtClean="0">
                <a:sym typeface="Wingdings" panose="05000000000000000000" pitchFamily="2" charset="2"/>
              </a:rPr>
              <a:t>-)</a:t>
            </a:r>
          </a:p>
          <a:p>
            <a:r>
              <a:rPr lang="en-US" altLang="zh-TW" sz="3200" dirty="0">
                <a:solidFill>
                  <a:srgbClr val="0070C0"/>
                </a:solidFill>
              </a:rPr>
              <a:t>CPV study of </a:t>
            </a:r>
            <a:r>
              <a:rPr lang="en-US" altLang="zh-TW" sz="3200" dirty="0" smtClean="0">
                <a:solidFill>
                  <a:srgbClr val="0070C0"/>
                </a:solidFill>
              </a:rPr>
              <a:t>Ds </a:t>
            </a:r>
            <a:r>
              <a:rPr lang="en-US" altLang="zh-TW" sz="3200" dirty="0">
                <a:solidFill>
                  <a:srgbClr val="0070C0"/>
                </a:solidFill>
                <a:sym typeface="Wingdings" panose="05000000000000000000" pitchFamily="2" charset="2"/>
              </a:rPr>
              <a:t> </a:t>
            </a:r>
            <a:r>
              <a:rPr lang="en-US" altLang="zh-TW" sz="3200" dirty="0">
                <a:solidFill>
                  <a:srgbClr val="0070C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f </a:t>
            </a:r>
            <a:r>
              <a:rPr lang="en-US" altLang="zh-TW" sz="3200" dirty="0" smtClean="0">
                <a:solidFill>
                  <a:srgbClr val="0070C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r </a:t>
            </a:r>
            <a:r>
              <a:rPr lang="en-US" altLang="zh-TW" sz="3200" dirty="0">
                <a:solidFill>
                  <a:srgbClr val="0070C0"/>
                </a:solidFill>
                <a:sym typeface="Wingdings" panose="05000000000000000000" pitchFamily="2" charset="2"/>
              </a:rPr>
              <a:t> (K+K-)  </a:t>
            </a:r>
            <a:r>
              <a:rPr lang="en-US" altLang="zh-TW" sz="3200" dirty="0" smtClean="0">
                <a:solidFill>
                  <a:srgbClr val="0070C0"/>
                </a:solidFill>
                <a:sym typeface="Wingdings" panose="05000000000000000000" pitchFamily="2" charset="2"/>
              </a:rPr>
              <a:t>(</a:t>
            </a:r>
            <a:r>
              <a:rPr lang="en-US" altLang="zh-TW" sz="3200" dirty="0" smtClean="0">
                <a:solidFill>
                  <a:srgbClr val="0070C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  <a:r>
              <a:rPr lang="en-US" altLang="zh-TW" sz="3200" baseline="30000" dirty="0" smtClean="0">
                <a:solidFill>
                  <a:srgbClr val="0070C0"/>
                </a:solidFill>
                <a:sym typeface="Wingdings" panose="05000000000000000000" pitchFamily="2" charset="2"/>
              </a:rPr>
              <a:t>+</a:t>
            </a:r>
            <a:r>
              <a:rPr lang="en-US" altLang="zh-TW" sz="3200" dirty="0" smtClean="0">
                <a:solidFill>
                  <a:srgbClr val="0070C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  <a:r>
              <a:rPr lang="en-US" altLang="zh-TW" sz="3200" baseline="30000" dirty="0" smtClean="0">
                <a:solidFill>
                  <a:srgbClr val="0070C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0</a:t>
            </a:r>
            <a:r>
              <a:rPr lang="en-US" altLang="zh-TW" sz="3200" dirty="0" smtClean="0">
                <a:solidFill>
                  <a:srgbClr val="0070C0"/>
                </a:solidFill>
                <a:sym typeface="Wingdings" panose="05000000000000000000" pitchFamily="2" charset="2"/>
              </a:rPr>
              <a:t>)</a:t>
            </a:r>
            <a:endParaRPr lang="en-US" altLang="zh-TW" sz="3200" dirty="0">
              <a:solidFill>
                <a:srgbClr val="0070C0"/>
              </a:solidFill>
              <a:sym typeface="Wingdings" panose="05000000000000000000" pitchFamily="2" charset="2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885784" y="526111"/>
            <a:ext cx="9587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/>
              <a:t>CPV study of asymmetry in angular distribution</a:t>
            </a:r>
            <a:endParaRPr lang="en-US" altLang="zh-TW" sz="3200" dirty="0">
              <a:solidFill>
                <a:srgbClr val="0070C0"/>
              </a:solidFill>
              <a:sym typeface="Wingdings" panose="05000000000000000000" pitchFamily="2" charset="2"/>
            </a:endParaRPr>
          </a:p>
        </p:txBody>
      </p:sp>
      <p:sp>
        <p:nvSpPr>
          <p:cNvPr id="5" name="橢圓 4"/>
          <p:cNvSpPr/>
          <p:nvPr/>
        </p:nvSpPr>
        <p:spPr>
          <a:xfrm>
            <a:off x="4381168" y="2971827"/>
            <a:ext cx="230588" cy="168939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7347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5854" y="1091450"/>
            <a:ext cx="6355776" cy="427189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字方塊 2"/>
              <p:cNvSpPr txBox="1"/>
              <p:nvPr/>
            </p:nvSpPr>
            <p:spPr>
              <a:xfrm>
                <a:off x="580444" y="2011679"/>
                <a:ext cx="4325510" cy="2431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3200" dirty="0" smtClean="0">
                    <a:solidFill>
                      <a:srgbClr val="C00000"/>
                    </a:solidFill>
                  </a:rPr>
                  <a:t>107 M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32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TW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TW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altLang="zh-TW" sz="3200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 </a:t>
                </a:r>
                <a:r>
                  <a:rPr lang="el-GR" altLang="zh-TW" sz="3200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φ</a:t>
                </a:r>
                <a:r>
                  <a:rPr lang="en-US" altLang="zh-TW" sz="3200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32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TW" sz="32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</m:t>
                        </m:r>
                      </m:e>
                      <m:sup>
                        <m:r>
                          <a:rPr lang="en-US" altLang="zh-TW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</m:t>
                        </m:r>
                      </m:sup>
                    </m:sSup>
                  </m:oMath>
                </a14:m>
                <a:endParaRPr lang="en-US" altLang="zh-TW" sz="3200" dirty="0" smtClean="0">
                  <a:solidFill>
                    <a:srgbClr val="C00000"/>
                  </a:solidFill>
                  <a:sym typeface="Wingdings" panose="05000000000000000000" pitchFamily="2" charset="2"/>
                </a:endParaRPr>
              </a:p>
              <a:p>
                <a:r>
                  <a:rPr lang="en-US" altLang="zh-TW" sz="2800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Br(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TW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TW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altLang="zh-TW" sz="2800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 </a:t>
                </a:r>
                <a:r>
                  <a:rPr lang="el-GR" altLang="zh-TW" sz="2800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φ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TW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</m:t>
                        </m:r>
                      </m:e>
                      <m:sup>
                        <m:r>
                          <a:rPr lang="en-US" altLang="zh-TW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TW" sz="2800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) = (4.5</a:t>
                </a:r>
                <a:r>
                  <a:rPr lang="en-US" altLang="zh-TW" sz="2800" dirty="0" smtClean="0">
                    <a:solidFill>
                      <a:srgbClr val="C00000"/>
                    </a:solidFill>
                    <a:sym typeface="Symbol" panose="05050102010706020507" pitchFamily="18" charset="2"/>
                  </a:rPr>
                  <a:t></a:t>
                </a:r>
                <a:r>
                  <a:rPr lang="en-US" altLang="zh-TW" sz="2800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0.4)%</a:t>
                </a:r>
              </a:p>
              <a:p>
                <a:endParaRPr lang="en-US" altLang="zh-TW" sz="3200" dirty="0" smtClean="0">
                  <a:solidFill>
                    <a:srgbClr val="0070C0"/>
                  </a:solidFill>
                </a:endParaRPr>
              </a:p>
              <a:p>
                <a:r>
                  <a:rPr lang="en-US" altLang="zh-TW" sz="3200" dirty="0">
                    <a:solidFill>
                      <a:srgbClr val="0070C0"/>
                    </a:solidFill>
                  </a:rPr>
                  <a:t>~</a:t>
                </a:r>
                <a:r>
                  <a:rPr lang="en-US" altLang="zh-TW" sz="3200" dirty="0" smtClean="0">
                    <a:solidFill>
                      <a:srgbClr val="0070C0"/>
                    </a:solidFill>
                  </a:rPr>
                  <a:t>200 M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TW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TW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altLang="zh-TW" sz="3200" dirty="0">
                    <a:solidFill>
                      <a:srgbClr val="0070C0"/>
                    </a:solidFill>
                    <a:sym typeface="Wingdings" panose="05000000000000000000" pitchFamily="2" charset="2"/>
                  </a:rPr>
                  <a:t> </a:t>
                </a:r>
                <a:r>
                  <a:rPr lang="el-GR" altLang="zh-TW" sz="3200" dirty="0">
                    <a:solidFill>
                      <a:srgbClr val="0070C0"/>
                    </a:solidFill>
                    <a:sym typeface="Wingdings" panose="05000000000000000000" pitchFamily="2" charset="2"/>
                  </a:rPr>
                  <a:t>φ</a:t>
                </a:r>
                <a:r>
                  <a:rPr lang="en-US" altLang="zh-TW" sz="3200" dirty="0">
                    <a:solidFill>
                      <a:srgbClr val="0070C0"/>
                    </a:solidFill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TW" sz="32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ρ</m:t>
                        </m:r>
                      </m:e>
                      <m:sup>
                        <m:r>
                          <a:rPr lang="en-US" altLang="zh-TW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</m:t>
                        </m:r>
                      </m:sup>
                    </m:sSup>
                  </m:oMath>
                </a14:m>
                <a:endParaRPr lang="en-US" altLang="zh-TW" sz="3200" dirty="0" smtClean="0">
                  <a:solidFill>
                    <a:srgbClr val="0070C0"/>
                  </a:solidFill>
                </a:endParaRPr>
              </a:p>
              <a:p>
                <a:r>
                  <a:rPr lang="en-US" altLang="zh-TW" sz="2800" dirty="0" smtClean="0">
                    <a:solidFill>
                      <a:srgbClr val="0070C0"/>
                    </a:solidFill>
                    <a:sym typeface="Wingdings" panose="05000000000000000000" pitchFamily="2" charset="2"/>
                  </a:rPr>
                  <a:t>Br(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TW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TW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altLang="zh-TW" sz="2800" dirty="0">
                    <a:solidFill>
                      <a:srgbClr val="0070C0"/>
                    </a:solidFill>
                    <a:sym typeface="Wingdings" panose="05000000000000000000" pitchFamily="2" charset="2"/>
                  </a:rPr>
                  <a:t> </a:t>
                </a:r>
                <a:r>
                  <a:rPr lang="el-GR" altLang="zh-TW" sz="2800" dirty="0">
                    <a:solidFill>
                      <a:srgbClr val="0070C0"/>
                    </a:solidFill>
                    <a:sym typeface="Wingdings" panose="05000000000000000000" pitchFamily="2" charset="2"/>
                  </a:rPr>
                  <a:t>φ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TW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ρ</m:t>
                        </m:r>
                      </m:e>
                      <m:sup>
                        <m:r>
                          <a:rPr lang="en-US" altLang="zh-TW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TW" sz="2800" dirty="0">
                    <a:solidFill>
                      <a:srgbClr val="0070C0"/>
                    </a:solidFill>
                    <a:sym typeface="Wingdings" panose="05000000000000000000" pitchFamily="2" charset="2"/>
                  </a:rPr>
                  <a:t>) = </a:t>
                </a:r>
                <a:r>
                  <a:rPr lang="en-US" altLang="zh-TW" sz="2800" dirty="0" smtClean="0">
                    <a:solidFill>
                      <a:srgbClr val="0070C0"/>
                    </a:solidFill>
                    <a:sym typeface="Wingdings" panose="05000000000000000000" pitchFamily="2" charset="2"/>
                  </a:rPr>
                  <a:t>(8.4</a:t>
                </a:r>
                <a:r>
                  <a:rPr lang="en-US" altLang="zh-TW" sz="2800" dirty="0" smtClean="0">
                    <a:solidFill>
                      <a:srgbClr val="0070C0"/>
                    </a:solidFill>
                    <a:sym typeface="Symbol" panose="05050102010706020507" pitchFamily="18" charset="2"/>
                  </a:rPr>
                  <a:t></a:t>
                </a:r>
                <a:r>
                  <a:rPr lang="en-US" altLang="zh-TW" sz="2800" dirty="0" smtClean="0">
                    <a:solidFill>
                      <a:srgbClr val="0070C0"/>
                    </a:solidFill>
                    <a:sym typeface="Wingdings" panose="05000000000000000000" pitchFamily="2" charset="2"/>
                  </a:rPr>
                  <a:t>2.0)%</a:t>
                </a:r>
                <a:endParaRPr lang="en-US" altLang="zh-TW" sz="2800" dirty="0">
                  <a:solidFill>
                    <a:srgbClr val="0070C0"/>
                  </a:solidFill>
                  <a:sym typeface="Wingdings" panose="05000000000000000000" pitchFamily="2" charset="2"/>
                </a:endParaRPr>
              </a:p>
            </p:txBody>
          </p:sp>
        </mc:Choice>
        <mc:Fallback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444" y="2011679"/>
                <a:ext cx="4325510" cy="2431435"/>
              </a:xfrm>
              <a:prstGeom prst="rect">
                <a:avLst/>
              </a:prstGeom>
              <a:blipFill>
                <a:blip r:embed="rId3"/>
                <a:stretch>
                  <a:fillRect l="-3521" t="-3759" b="-626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01743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692" y="1240404"/>
            <a:ext cx="4843687" cy="4166782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2262" y="5093176"/>
            <a:ext cx="6054891" cy="1100889"/>
          </a:xfrm>
          <a:prstGeom prst="rect">
            <a:avLst/>
          </a:prstGeom>
        </p:spPr>
      </p:pic>
      <p:pic>
        <p:nvPicPr>
          <p:cNvPr id="6" name="圖片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460" y="3199598"/>
            <a:ext cx="6553022" cy="163034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字方塊 6"/>
              <p:cNvSpPr txBox="1"/>
              <p:nvPr/>
            </p:nvSpPr>
            <p:spPr>
              <a:xfrm>
                <a:off x="5550011" y="787194"/>
                <a:ext cx="6217920" cy="1994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 smtClean="0"/>
                  <a:t>Start with pure K</a:t>
                </a:r>
                <a:r>
                  <a:rPr lang="en-US" altLang="zh-TW" sz="2400" baseline="30000" dirty="0" smtClean="0"/>
                  <a:t>0</a:t>
                </a:r>
                <a:r>
                  <a:rPr lang="en-US" altLang="zh-TW" sz="2400" dirty="0" smtClean="0"/>
                  <a:t> or pure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altLang="zh-TW" sz="2400" dirty="0" smtClean="0"/>
                  <a:t> state </a:t>
                </a:r>
              </a:p>
              <a:p>
                <a:r>
                  <a:rPr lang="en-US" altLang="zh-TW" sz="2400" dirty="0" smtClean="0"/>
                  <a:t>&amp; K</a:t>
                </a:r>
                <a:r>
                  <a:rPr lang="en-US" altLang="zh-TW" sz="2400" baseline="30000" dirty="0" smtClean="0"/>
                  <a:t>0</a:t>
                </a:r>
                <a:r>
                  <a:rPr lang="en-US" altLang="zh-TW" sz="2400" dirty="0" smtClean="0"/>
                  <a:t> </a:t>
                </a:r>
                <a:r>
                  <a:rPr lang="en-US" altLang="zh-TW" sz="2400" dirty="0" smtClean="0">
                    <a:sym typeface="Wingdings" panose="05000000000000000000" pitchFamily="2" charset="2"/>
                  </a:rPr>
                  <a:t> </a:t>
                </a:r>
                <a:r>
                  <a:rPr lang="en-US" altLang="zh-TW" sz="2400" dirty="0" err="1" smtClean="0">
                    <a:latin typeface="Symbol" panose="05050102010706020507" pitchFamily="18" charset="2"/>
                    <a:sym typeface="Wingdings" panose="05000000000000000000" pitchFamily="2" charset="2"/>
                  </a:rPr>
                  <a:t>p</a:t>
                </a:r>
                <a:r>
                  <a:rPr lang="en-US" altLang="zh-TW" sz="2400" baseline="30000" dirty="0" err="1" smtClean="0">
                    <a:sym typeface="Wingdings" panose="05000000000000000000" pitchFamily="2" charset="2"/>
                  </a:rPr>
                  <a:t>-</a:t>
                </a:r>
                <a:r>
                  <a:rPr lang="en-US" altLang="zh-TW" sz="2400" dirty="0" err="1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e</a:t>
                </a:r>
                <a:r>
                  <a:rPr lang="en-US" altLang="zh-TW" sz="2400" baseline="30000" dirty="0" err="1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+</a:t>
                </a:r>
                <a:r>
                  <a:rPr lang="en-US" altLang="zh-TW" sz="2400" dirty="0" err="1" smtClean="0">
                    <a:latin typeface="Symbol" panose="05050102010706020507" pitchFamily="18" charset="2"/>
                    <a:sym typeface="Wingdings" panose="05000000000000000000" pitchFamily="2" charset="2"/>
                  </a:rPr>
                  <a:t>n</a:t>
                </a:r>
                <a:r>
                  <a:rPr lang="en-US" altLang="zh-TW" sz="2400" dirty="0" smtClean="0">
                    <a:latin typeface="Calibri (本文)"/>
                    <a:sym typeface="Wingdings" panose="05000000000000000000" pitchFamily="2" charset="2"/>
                  </a:rPr>
                  <a:t> </a:t>
                </a:r>
                <a:r>
                  <a:rPr lang="en-US" altLang="zh-TW" sz="2400" dirty="0" smtClean="0"/>
                  <a:t>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altLang="zh-TW" sz="2400" dirty="0"/>
                  <a:t> </a:t>
                </a:r>
                <a:r>
                  <a:rPr lang="en-US" altLang="zh-TW" sz="2400" dirty="0">
                    <a:sym typeface="Wingdings" panose="05000000000000000000" pitchFamily="2" charset="2"/>
                  </a:rPr>
                  <a:t> </a:t>
                </a:r>
                <a:r>
                  <a:rPr lang="en-US" altLang="zh-TW" sz="2400" dirty="0" err="1" smtClean="0">
                    <a:latin typeface="Symbol" panose="05050102010706020507" pitchFamily="18" charset="2"/>
                    <a:sym typeface="Wingdings" panose="05000000000000000000" pitchFamily="2" charset="2"/>
                  </a:rPr>
                  <a:t>p</a:t>
                </a:r>
                <a:r>
                  <a:rPr lang="en-US" altLang="zh-TW" sz="2400" baseline="30000" dirty="0" err="1" smtClean="0">
                    <a:sym typeface="Wingdings" panose="05000000000000000000" pitchFamily="2" charset="2"/>
                  </a:rPr>
                  <a:t>+</a:t>
                </a:r>
                <a:r>
                  <a:rPr lang="en-US" altLang="zh-TW" sz="2400" dirty="0" err="1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e</a:t>
                </a:r>
                <a:r>
                  <a:rPr lang="en-US" altLang="zh-TW" sz="2400" baseline="30000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-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24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altLang="zh-TW" sz="24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</m:t>
                        </m:r>
                      </m:e>
                    </m:acc>
                  </m:oMath>
                </a14:m>
                <a:endParaRPr lang="en-US" altLang="zh-TW" sz="2400" dirty="0" smtClean="0">
                  <a:sym typeface="Wingdings" panose="05000000000000000000" pitchFamily="2" charset="2"/>
                </a:endParaRPr>
              </a:p>
              <a:p>
                <a:r>
                  <a:rPr lang="en-US" altLang="zh-TW" sz="2400" dirty="0" smtClean="0"/>
                  <a:t>(N</a:t>
                </a:r>
                <a:r>
                  <a:rPr lang="en-US" altLang="zh-TW" sz="2400" baseline="30000" dirty="0" smtClean="0"/>
                  <a:t>+</a:t>
                </a:r>
                <a:r>
                  <a:rPr lang="en-US" altLang="zh-TW" sz="2400" dirty="0" smtClean="0"/>
                  <a:t> - N</a:t>
                </a:r>
                <a:r>
                  <a:rPr lang="en-US" altLang="zh-TW" sz="2400" baseline="30000" dirty="0" smtClean="0"/>
                  <a:t>-</a:t>
                </a:r>
                <a:r>
                  <a:rPr lang="en-US" altLang="zh-TW" sz="2400" dirty="0" smtClean="0"/>
                  <a:t>)/(N</a:t>
                </a:r>
                <a:r>
                  <a:rPr lang="en-US" altLang="zh-TW" sz="2400" baseline="30000" dirty="0" smtClean="0"/>
                  <a:t>+</a:t>
                </a:r>
                <a:r>
                  <a:rPr lang="en-US" altLang="zh-TW" sz="2400" dirty="0" smtClean="0"/>
                  <a:t> + N</a:t>
                </a:r>
                <a:r>
                  <a:rPr lang="en-US" altLang="zh-TW" sz="2400" baseline="30000" dirty="0" smtClean="0"/>
                  <a:t>-</a:t>
                </a:r>
                <a:r>
                  <a:rPr lang="en-US" altLang="zh-TW" sz="2400" dirty="0" smtClean="0"/>
                  <a:t>)</a:t>
                </a:r>
              </a:p>
              <a:p>
                <a:endParaRPr lang="en-US" altLang="zh-TW" sz="2400" dirty="0" smtClean="0"/>
              </a:p>
              <a:p>
                <a:r>
                  <a:rPr lang="en-US" altLang="zh-TW" sz="2400" dirty="0" smtClean="0">
                    <a:solidFill>
                      <a:srgbClr val="0070C0"/>
                    </a:solidFill>
                  </a:rPr>
                  <a:t>Start with pure </a:t>
                </a:r>
                <a:r>
                  <a:rPr lang="en-US" altLang="zh-TW" sz="2400" dirty="0">
                    <a:solidFill>
                      <a:srgbClr val="0070C0"/>
                    </a:solidFill>
                  </a:rPr>
                  <a:t>D</a:t>
                </a:r>
                <a:r>
                  <a:rPr lang="en-US" altLang="zh-TW" sz="2400" baseline="30000" dirty="0">
                    <a:solidFill>
                      <a:srgbClr val="0070C0"/>
                    </a:solidFill>
                  </a:rPr>
                  <a:t>0</a:t>
                </a:r>
                <a:r>
                  <a:rPr lang="en-US" altLang="zh-TW" sz="2400" dirty="0">
                    <a:solidFill>
                      <a:srgbClr val="0070C0"/>
                    </a:solidFill>
                  </a:rPr>
                  <a:t> as D</a:t>
                </a:r>
                <a:r>
                  <a:rPr lang="en-US" altLang="zh-TW" sz="2400" baseline="30000" dirty="0">
                    <a:solidFill>
                      <a:srgbClr val="0070C0"/>
                    </a:solidFill>
                  </a:rPr>
                  <a:t>*+</a:t>
                </a:r>
                <a:r>
                  <a:rPr lang="en-US" altLang="zh-TW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altLang="zh-TW" sz="2400" dirty="0">
                    <a:solidFill>
                      <a:srgbClr val="0070C0"/>
                    </a:solidFill>
                    <a:sym typeface="Wingdings" panose="05000000000000000000" pitchFamily="2" charset="2"/>
                  </a:rPr>
                  <a:t> </a:t>
                </a:r>
                <a:r>
                  <a:rPr lang="en-US" altLang="zh-TW" sz="2400" dirty="0">
                    <a:solidFill>
                      <a:srgbClr val="0070C0"/>
                    </a:solidFill>
                  </a:rPr>
                  <a:t>D</a:t>
                </a:r>
                <a:r>
                  <a:rPr lang="en-US" altLang="zh-TW" sz="2400" baseline="30000" dirty="0">
                    <a:solidFill>
                      <a:srgbClr val="0070C0"/>
                    </a:solidFill>
                  </a:rPr>
                  <a:t>0 </a:t>
                </a:r>
                <a:r>
                  <a:rPr lang="en-US" altLang="zh-TW" sz="2400" dirty="0">
                    <a:solidFill>
                      <a:srgbClr val="0070C0"/>
                    </a:solidFill>
                    <a:latin typeface="Symbol" panose="05050102010706020507" pitchFamily="18" charset="2"/>
                    <a:sym typeface="Wingdings" panose="05000000000000000000" pitchFamily="2" charset="2"/>
                  </a:rPr>
                  <a:t>p</a:t>
                </a:r>
                <a:r>
                  <a:rPr lang="en-US" altLang="zh-TW" sz="2400" baseline="30000" dirty="0">
                    <a:solidFill>
                      <a:srgbClr val="0070C0"/>
                    </a:solidFill>
                    <a:sym typeface="Wingdings" panose="05000000000000000000" pitchFamily="2" charset="2"/>
                  </a:rPr>
                  <a:t>+</a:t>
                </a:r>
                <a:endParaRPr lang="zh-TW" altLang="en-US" sz="2400" baseline="300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0011" y="787194"/>
                <a:ext cx="6217920" cy="1994392"/>
              </a:xfrm>
              <a:prstGeom prst="rect">
                <a:avLst/>
              </a:prstGeom>
              <a:blipFill>
                <a:blip r:embed="rId5"/>
                <a:stretch>
                  <a:fillRect l="-1471" t="-917" b="-61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方塊 7"/>
          <p:cNvSpPr txBox="1"/>
          <p:nvPr/>
        </p:nvSpPr>
        <p:spPr>
          <a:xfrm>
            <a:off x="518161" y="200799"/>
            <a:ext cx="6217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>
                <a:solidFill>
                  <a:srgbClr val="C00000"/>
                </a:solidFill>
              </a:rPr>
              <a:t>Strangeness oscillation</a:t>
            </a:r>
            <a:endParaRPr lang="zh-TW" altLang="en-US" sz="3600" dirty="0">
              <a:solidFill>
                <a:srgbClr val="C00000"/>
              </a:solidFill>
              <a:latin typeface="Calibri (本文)"/>
            </a:endParaRPr>
          </a:p>
        </p:txBody>
      </p:sp>
    </p:spTree>
    <p:extLst>
      <p:ext uri="{BB962C8B-B14F-4D97-AF65-F5344CB8AC3E}">
        <p14:creationId xmlns:p14="http://schemas.microsoft.com/office/powerpoint/2010/main" val="23416666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411" y="892730"/>
            <a:ext cx="4619708" cy="4790386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6119" y="2130950"/>
            <a:ext cx="4376603" cy="196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6725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112" y="1888227"/>
            <a:ext cx="7585544" cy="2047875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288112" y="4428877"/>
            <a:ext cx="9780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The source used is </a:t>
            </a:r>
            <a:r>
              <a:rPr lang="en-US" altLang="zh-TW" sz="2400" dirty="0" smtClean="0"/>
              <a:t>a calcium radiative </a:t>
            </a:r>
            <a:r>
              <a:rPr lang="en-US" altLang="zh-TW" sz="2400" u="sng" dirty="0" smtClean="0">
                <a:solidFill>
                  <a:srgbClr val="C00000"/>
                </a:solidFill>
              </a:rPr>
              <a:t>cascade</a:t>
            </a:r>
            <a:r>
              <a:rPr lang="en-US" altLang="zh-TW" sz="2400" dirty="0" smtClean="0"/>
              <a:t>, </a:t>
            </a:r>
            <a:r>
              <a:rPr lang="en-US" altLang="zh-TW" sz="2400" dirty="0"/>
              <a:t>excited with a krypton laser</a:t>
            </a:r>
            <a:r>
              <a:rPr lang="en-US" altLang="zh-TW" sz="2400" dirty="0" smtClean="0"/>
              <a:t>.</a:t>
            </a:r>
          </a:p>
          <a:p>
            <a:r>
              <a:rPr lang="en-US" altLang="zh-TW" sz="2400" dirty="0" smtClean="0">
                <a:solidFill>
                  <a:srgbClr val="00B0F0"/>
                </a:solidFill>
              </a:rPr>
              <a:t>(sequential processes, not a simultaneous process </a:t>
            </a:r>
            <a:r>
              <a:rPr lang="en-US" altLang="zh-TW" sz="2400" dirty="0" smtClean="0">
                <a:solidFill>
                  <a:srgbClr val="00B0F0"/>
                </a:solidFill>
              </a:rPr>
              <a:t>)</a:t>
            </a:r>
          </a:p>
          <a:p>
            <a:endParaRPr lang="en-US" altLang="zh-TW" sz="2400" dirty="0">
              <a:solidFill>
                <a:srgbClr val="00B0F0"/>
              </a:solidFill>
            </a:endParaRPr>
          </a:p>
          <a:p>
            <a:r>
              <a:rPr lang="en-US" altLang="zh-TW" sz="2400" dirty="0" smtClean="0">
                <a:solidFill>
                  <a:srgbClr val="C00000"/>
                </a:solidFill>
                <a:latin typeface="Symbol" panose="05050102010706020507" pitchFamily="18" charset="2"/>
              </a:rPr>
              <a:t>g</a:t>
            </a:r>
            <a:r>
              <a:rPr lang="en-US" altLang="zh-TW" sz="2400" baseline="-25000" dirty="0" smtClean="0">
                <a:solidFill>
                  <a:srgbClr val="C00000"/>
                </a:solidFill>
              </a:rPr>
              <a:t>1</a:t>
            </a:r>
            <a:r>
              <a:rPr lang="en-US" altLang="zh-TW" sz="2400" dirty="0" smtClean="0">
                <a:solidFill>
                  <a:srgbClr val="C00000"/>
                </a:solidFill>
              </a:rPr>
              <a:t> &amp; </a:t>
            </a:r>
            <a:r>
              <a:rPr lang="en-US" altLang="zh-TW" sz="2400" dirty="0" smtClean="0">
                <a:solidFill>
                  <a:srgbClr val="C00000"/>
                </a:solidFill>
                <a:latin typeface="Symbol" panose="05050102010706020507" pitchFamily="18" charset="2"/>
              </a:rPr>
              <a:t>g</a:t>
            </a:r>
            <a:r>
              <a:rPr lang="en-US" altLang="zh-TW" sz="2400" baseline="-25000" dirty="0" smtClean="0">
                <a:solidFill>
                  <a:srgbClr val="C00000"/>
                </a:solidFill>
              </a:rPr>
              <a:t>2</a:t>
            </a:r>
            <a:r>
              <a:rPr lang="en-US" altLang="zh-TW" sz="2400" dirty="0" smtClean="0">
                <a:solidFill>
                  <a:srgbClr val="C00000"/>
                </a:solidFill>
              </a:rPr>
              <a:t> leave Krypton </a:t>
            </a:r>
            <a:r>
              <a:rPr lang="en-US" altLang="zh-TW" sz="2400" b="1" u="sng" dirty="0" smtClean="0">
                <a:solidFill>
                  <a:srgbClr val="C00000"/>
                </a:solidFill>
              </a:rPr>
              <a:t>sequentially</a:t>
            </a:r>
            <a:endParaRPr lang="zh-TW" altLang="en-US" sz="2400" b="1" u="sng" dirty="0">
              <a:solidFill>
                <a:srgbClr val="C00000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205947" y="526112"/>
            <a:ext cx="10053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solidFill>
                  <a:srgbClr val="C00000"/>
                </a:solidFill>
              </a:rPr>
              <a:t>Aspect’s experiment of EPR paradox (</a:t>
            </a:r>
            <a:r>
              <a:rPr lang="en-US" altLang="zh-TW" sz="3200" b="1" u="sng" dirty="0" smtClean="0">
                <a:solidFill>
                  <a:srgbClr val="C00000"/>
                </a:solidFill>
              </a:rPr>
              <a:t>quantum correlation</a:t>
            </a:r>
            <a:r>
              <a:rPr lang="en-US" altLang="zh-TW" sz="3200" dirty="0" smtClean="0">
                <a:solidFill>
                  <a:srgbClr val="C00000"/>
                </a:solidFill>
              </a:rPr>
              <a:t>)</a:t>
            </a:r>
            <a:endParaRPr lang="zh-TW" altLang="en-US" sz="3200" dirty="0">
              <a:solidFill>
                <a:srgbClr val="C00000"/>
              </a:solidFill>
            </a:endParaRPr>
          </a:p>
        </p:txBody>
      </p:sp>
      <p:cxnSp>
        <p:nvCxnSpPr>
          <p:cNvPr id="6" name="直線接點 5"/>
          <p:cNvCxnSpPr/>
          <p:nvPr/>
        </p:nvCxnSpPr>
        <p:spPr>
          <a:xfrm>
            <a:off x="9446150" y="1836751"/>
            <a:ext cx="1725433" cy="795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>
            <a:off x="9446150" y="2763255"/>
            <a:ext cx="1725433" cy="795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9446150" y="3687109"/>
            <a:ext cx="1725433" cy="795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>
            <a:off x="10145864" y="1844703"/>
            <a:ext cx="7952" cy="922528"/>
          </a:xfrm>
          <a:prstGeom prst="straightConnector1">
            <a:avLst/>
          </a:prstGeom>
          <a:ln w="127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>
            <a:off x="10157792" y="2794414"/>
            <a:ext cx="7952" cy="922528"/>
          </a:xfrm>
          <a:prstGeom prst="straightConnector1">
            <a:avLst/>
          </a:prstGeom>
          <a:ln w="127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/>
          <p:cNvSpPr txBox="1"/>
          <p:nvPr/>
        </p:nvSpPr>
        <p:spPr>
          <a:xfrm>
            <a:off x="10400306" y="2146852"/>
            <a:ext cx="365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C00000"/>
                </a:solidFill>
                <a:latin typeface="Symbol" panose="05050102010706020507" pitchFamily="18" charset="2"/>
              </a:rPr>
              <a:t>g</a:t>
            </a:r>
            <a:r>
              <a:rPr lang="en-US" altLang="zh-TW" baseline="-25000" dirty="0">
                <a:solidFill>
                  <a:srgbClr val="C00000"/>
                </a:solidFill>
              </a:rPr>
              <a:t>1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10400306" y="3069380"/>
            <a:ext cx="365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C00000"/>
                </a:solidFill>
                <a:latin typeface="Symbol" panose="05050102010706020507" pitchFamily="18" charset="2"/>
              </a:rPr>
              <a:t>g</a:t>
            </a:r>
            <a:r>
              <a:rPr lang="en-US" altLang="zh-TW" baseline="-25000" dirty="0">
                <a:solidFill>
                  <a:srgbClr val="C00000"/>
                </a:solidFill>
              </a:rPr>
              <a:t>2</a:t>
            </a:r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9322905" y="1474116"/>
            <a:ext cx="6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Ca*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16369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字方塊 1"/>
              <p:cNvSpPr txBox="1"/>
              <p:nvPr/>
            </p:nvSpPr>
            <p:spPr>
              <a:xfrm>
                <a:off x="922351" y="930304"/>
                <a:ext cx="10917141" cy="4042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3200" dirty="0" smtClean="0"/>
                  <a:t>Belle-II &amp; </a:t>
                </a:r>
                <a:r>
                  <a:rPr lang="en-US" altLang="zh-TW" sz="3200" dirty="0" err="1"/>
                  <a:t>LHCb</a:t>
                </a:r>
                <a:r>
                  <a:rPr lang="en-US" altLang="zh-TW" sz="3200" dirty="0"/>
                  <a:t> </a:t>
                </a:r>
                <a:r>
                  <a:rPr lang="en-US" altLang="zh-TW" sz="3200" dirty="0" smtClean="0"/>
                  <a:t>are B-factory </a:t>
                </a:r>
                <a:r>
                  <a:rPr lang="en-US" altLang="zh-TW" sz="3200" dirty="0" smtClean="0"/>
                  <a:t>type </a:t>
                </a:r>
                <a:r>
                  <a:rPr lang="en-US" altLang="zh-TW" sz="3200" dirty="0" smtClean="0"/>
                  <a:t>experiments, which are still colleting huge amount of </a:t>
                </a:r>
                <a:r>
                  <a:rPr lang="en-US" altLang="zh-TW" sz="3200" dirty="0" smtClean="0">
                    <a:solidFill>
                      <a:srgbClr val="0070C0"/>
                    </a:solidFill>
                  </a:rPr>
                  <a:t>B- </a:t>
                </a:r>
                <a:r>
                  <a:rPr lang="en-US" altLang="zh-TW" sz="3200" dirty="0"/>
                  <a:t>&amp;</a:t>
                </a:r>
                <a:r>
                  <a:rPr lang="en-US" altLang="zh-TW" sz="3200" dirty="0">
                    <a:solidFill>
                      <a:srgbClr val="0070C0"/>
                    </a:solidFill>
                  </a:rPr>
                  <a:t> </a:t>
                </a:r>
                <a:r>
                  <a:rPr lang="en-US" altLang="zh-TW" sz="3200" dirty="0" smtClean="0">
                    <a:solidFill>
                      <a:srgbClr val="C00000"/>
                    </a:solidFill>
                  </a:rPr>
                  <a:t>D-</a:t>
                </a:r>
                <a:r>
                  <a:rPr lang="en-US" altLang="zh-TW" sz="3200" dirty="0" smtClean="0"/>
                  <a:t>mesons (B decays into D)</a:t>
                </a:r>
                <a:endParaRPr lang="en-US" altLang="zh-TW" sz="3200" dirty="0" smtClean="0"/>
              </a:p>
              <a:p>
                <a:endParaRPr lang="en-US" altLang="zh-TW" sz="3200" dirty="0" smtClean="0"/>
              </a:p>
              <a:p>
                <a:r>
                  <a:rPr lang="en-US" altLang="zh-TW" sz="3200" dirty="0" smtClean="0">
                    <a:solidFill>
                      <a:srgbClr val="0070C0"/>
                    </a:solidFill>
                  </a:rPr>
                  <a:t>Belle has collected 1000 </a:t>
                </a:r>
                <a:r>
                  <a:rPr lang="en-US" altLang="zh-TW" sz="3200" i="1" dirty="0">
                    <a:solidFill>
                      <a:srgbClr val="0070C0"/>
                    </a:solidFill>
                  </a:rPr>
                  <a:t>f</a:t>
                </a:r>
                <a:r>
                  <a:rPr lang="en-US" altLang="zh-TW" sz="3200" i="1" dirty="0" smtClean="0">
                    <a:solidFill>
                      <a:srgbClr val="0070C0"/>
                    </a:solidFill>
                  </a:rPr>
                  <a:t>b</a:t>
                </a:r>
                <a:r>
                  <a:rPr lang="en-US" altLang="zh-TW" sz="3200" i="1" baseline="30000" dirty="0" smtClean="0">
                    <a:solidFill>
                      <a:srgbClr val="0070C0"/>
                    </a:solidFill>
                  </a:rPr>
                  <a:t>-1</a:t>
                </a:r>
                <a:r>
                  <a:rPr lang="en-US" altLang="zh-TW" sz="3200" dirty="0" smtClean="0">
                    <a:solidFill>
                      <a:srgbClr val="0070C0"/>
                    </a:solidFill>
                  </a:rPr>
                  <a:t> data (</a:t>
                </a:r>
                <a:r>
                  <a:rPr lang="en-US" altLang="zh-TW" sz="3200" dirty="0" err="1" smtClean="0">
                    <a:solidFill>
                      <a:srgbClr val="0070C0"/>
                    </a:solidFill>
                  </a:rPr>
                  <a:t>e+e</a:t>
                </a:r>
                <a:r>
                  <a:rPr lang="en-US" altLang="zh-TW" sz="3200" dirty="0" smtClean="0">
                    <a:solidFill>
                      <a:srgbClr val="0070C0"/>
                    </a:solidFill>
                  </a:rPr>
                  <a:t>- </a:t>
                </a:r>
                <a:r>
                  <a:rPr lang="en-US" altLang="zh-TW" sz="3200" dirty="0" smtClean="0">
                    <a:solidFill>
                      <a:srgbClr val="0070C0"/>
                    </a:solidFill>
                  </a:rPr>
                  <a:t>collider,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TW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TW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</m:oMath>
                </a14:m>
                <a:r>
                  <a:rPr lang="en-US" altLang="zh-TW" sz="3200" dirty="0" smtClean="0">
                    <a:solidFill>
                      <a:srgbClr val="0070C0"/>
                    </a:solidFill>
                  </a:rPr>
                  <a:t> = 10 GeV)</a:t>
                </a:r>
                <a:endParaRPr lang="en-US" altLang="zh-TW" sz="3200" dirty="0" smtClean="0">
                  <a:solidFill>
                    <a:srgbClr val="0070C0"/>
                  </a:solidFill>
                </a:endParaRPr>
              </a:p>
              <a:p>
                <a:r>
                  <a:rPr lang="en-US" altLang="zh-TW" sz="3200" dirty="0" smtClean="0"/>
                  <a:t>Belle-II will collect </a:t>
                </a:r>
                <a:r>
                  <a:rPr lang="en-US" altLang="zh-TW" sz="3200" dirty="0" smtClean="0">
                    <a:solidFill>
                      <a:srgbClr val="C00000"/>
                    </a:solidFill>
                  </a:rPr>
                  <a:t>50,000 </a:t>
                </a:r>
                <a:r>
                  <a:rPr lang="en-US" altLang="zh-TW" sz="3200" i="1" dirty="0">
                    <a:solidFill>
                      <a:srgbClr val="C00000"/>
                    </a:solidFill>
                  </a:rPr>
                  <a:t>f</a:t>
                </a:r>
                <a:r>
                  <a:rPr lang="en-US" altLang="zh-TW" sz="3200" i="1" dirty="0" smtClean="0">
                    <a:solidFill>
                      <a:srgbClr val="C00000"/>
                    </a:solidFill>
                  </a:rPr>
                  <a:t>b</a:t>
                </a:r>
                <a:r>
                  <a:rPr lang="en-US" altLang="zh-TW" sz="3200" i="1" baseline="30000" dirty="0" smtClean="0">
                    <a:solidFill>
                      <a:srgbClr val="C00000"/>
                    </a:solidFill>
                  </a:rPr>
                  <a:t>-1</a:t>
                </a:r>
              </a:p>
              <a:p>
                <a:endParaRPr lang="en-US" altLang="zh-TW" sz="3200" dirty="0" smtClean="0">
                  <a:solidFill>
                    <a:srgbClr val="C00000"/>
                  </a:solidFill>
                </a:endParaRPr>
              </a:p>
              <a:p>
                <a:r>
                  <a:rPr lang="en-US" altLang="zh-TW" sz="3200" dirty="0" err="1" smtClean="0">
                    <a:solidFill>
                      <a:srgbClr val="0070C0"/>
                    </a:solidFill>
                  </a:rPr>
                  <a:t>LHCb</a:t>
                </a:r>
                <a:r>
                  <a:rPr lang="en-US" altLang="zh-TW" sz="32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altLang="zh-TW" sz="3200" dirty="0" smtClean="0">
                    <a:solidFill>
                      <a:srgbClr val="0070C0"/>
                    </a:solidFill>
                  </a:rPr>
                  <a:t>run1 </a:t>
                </a:r>
                <a:r>
                  <a:rPr lang="en-US" altLang="zh-TW" sz="3200" dirty="0" smtClean="0">
                    <a:solidFill>
                      <a:srgbClr val="0070C0"/>
                    </a:solidFill>
                  </a:rPr>
                  <a:t>&amp; 2 has collected 9 </a:t>
                </a:r>
                <a:r>
                  <a:rPr lang="en-US" altLang="zh-TW" sz="3200" i="1" dirty="0" smtClean="0">
                    <a:solidFill>
                      <a:srgbClr val="0070C0"/>
                    </a:solidFill>
                  </a:rPr>
                  <a:t>fb</a:t>
                </a:r>
                <a:r>
                  <a:rPr lang="en-US" altLang="zh-TW" sz="3200" i="1" baseline="30000" dirty="0" smtClean="0">
                    <a:solidFill>
                      <a:srgbClr val="0070C0"/>
                    </a:solidFill>
                  </a:rPr>
                  <a:t>-1</a:t>
                </a:r>
                <a:r>
                  <a:rPr lang="en-US" altLang="zh-TW" sz="3200" dirty="0" smtClean="0">
                    <a:solidFill>
                      <a:srgbClr val="0070C0"/>
                    </a:solidFill>
                  </a:rPr>
                  <a:t> data (pp </a:t>
                </a:r>
                <a:r>
                  <a:rPr lang="en-US" altLang="zh-TW" sz="3200" dirty="0" smtClean="0">
                    <a:solidFill>
                      <a:srgbClr val="0070C0"/>
                    </a:solidFill>
                  </a:rPr>
                  <a:t>collider,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TW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TW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</m:oMath>
                </a14:m>
                <a:r>
                  <a:rPr lang="en-US" altLang="zh-TW" sz="3200" dirty="0">
                    <a:solidFill>
                      <a:srgbClr val="0070C0"/>
                    </a:solidFill>
                  </a:rPr>
                  <a:t> = </a:t>
                </a:r>
                <a:r>
                  <a:rPr lang="en-US" altLang="zh-TW" sz="3200" dirty="0" smtClean="0">
                    <a:solidFill>
                      <a:srgbClr val="0070C0"/>
                    </a:solidFill>
                  </a:rPr>
                  <a:t>7 </a:t>
                </a:r>
                <a:r>
                  <a:rPr lang="en-US" altLang="zh-TW" sz="3200" dirty="0" err="1" smtClean="0">
                    <a:solidFill>
                      <a:srgbClr val="0070C0"/>
                    </a:solidFill>
                  </a:rPr>
                  <a:t>TeV</a:t>
                </a:r>
                <a:r>
                  <a:rPr lang="en-US" altLang="zh-TW" sz="3200" dirty="0" smtClean="0">
                    <a:solidFill>
                      <a:srgbClr val="0070C0"/>
                    </a:solidFill>
                  </a:rPr>
                  <a:t>)</a:t>
                </a:r>
                <a:endParaRPr lang="en-US" altLang="zh-TW" sz="3200" dirty="0" smtClean="0">
                  <a:solidFill>
                    <a:srgbClr val="0070C0"/>
                  </a:solidFill>
                </a:endParaRPr>
              </a:p>
              <a:p>
                <a:r>
                  <a:rPr lang="en-US" altLang="zh-TW" sz="3200" dirty="0" err="1" smtClean="0"/>
                  <a:t>LHCb</a:t>
                </a:r>
                <a:r>
                  <a:rPr lang="en-US" altLang="zh-TW" sz="3200" dirty="0" smtClean="0"/>
                  <a:t> </a:t>
                </a:r>
                <a:r>
                  <a:rPr lang="en-US" altLang="zh-TW" sz="3200" dirty="0" smtClean="0"/>
                  <a:t>run1-5 </a:t>
                </a:r>
                <a:r>
                  <a:rPr lang="en-US" altLang="zh-TW" sz="3200" dirty="0" smtClean="0"/>
                  <a:t>will collect </a:t>
                </a:r>
                <a:r>
                  <a:rPr lang="en-US" altLang="zh-TW" sz="3200" dirty="0" smtClean="0">
                    <a:solidFill>
                      <a:srgbClr val="C00000"/>
                    </a:solidFill>
                  </a:rPr>
                  <a:t>300 </a:t>
                </a:r>
                <a:r>
                  <a:rPr lang="en-US" altLang="zh-TW" sz="3200" i="1" dirty="0" smtClean="0">
                    <a:solidFill>
                      <a:srgbClr val="C00000"/>
                    </a:solidFill>
                  </a:rPr>
                  <a:t>fb</a:t>
                </a:r>
                <a:r>
                  <a:rPr lang="en-US" altLang="zh-TW" sz="3200" i="1" baseline="30000" dirty="0" smtClean="0">
                    <a:solidFill>
                      <a:srgbClr val="C00000"/>
                    </a:solidFill>
                  </a:rPr>
                  <a:t>-1</a:t>
                </a:r>
                <a:endParaRPr lang="zh-TW" altLang="en-US" sz="3200" i="1" baseline="300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351" y="930304"/>
                <a:ext cx="10917141" cy="4042645"/>
              </a:xfrm>
              <a:prstGeom prst="rect">
                <a:avLst/>
              </a:prstGeom>
              <a:blipFill>
                <a:blip r:embed="rId2"/>
                <a:stretch>
                  <a:fillRect l="-1396" t="-1961" b="-407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98941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983" y="1471749"/>
            <a:ext cx="4791422" cy="313863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字方塊 3"/>
              <p:cNvSpPr txBox="1"/>
              <p:nvPr/>
            </p:nvSpPr>
            <p:spPr>
              <a:xfrm>
                <a:off x="583815" y="4617313"/>
                <a:ext cx="5464288" cy="21884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 smtClean="0"/>
                  <a:t>(inclusive) P+A </a:t>
                </a:r>
                <a:r>
                  <a:rPr lang="en-US" altLang="zh-TW" sz="2800" dirty="0" smtClean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TW" sz="28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𝑫</m:t>
                        </m:r>
                      </m:e>
                      <m:sup>
                        <m:r>
                          <a:rPr lang="en-US" altLang="zh-TW" sz="28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𝟎</m:t>
                        </m:r>
                      </m:sup>
                    </m:sSup>
                    <m:r>
                      <a:rPr lang="en-US" altLang="zh-TW" sz="28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r>
                  <a:rPr lang="en-US" altLang="zh-TW" sz="2800" dirty="0" smtClean="0"/>
                  <a:t>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altLang="zh-TW" sz="2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  <m:sup>
                            <m:r>
                              <a:rPr lang="en-US" altLang="zh-TW" sz="2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altLang="zh-TW" sz="2800" dirty="0" smtClean="0"/>
                  <a:t> + X</a:t>
                </a:r>
              </a:p>
              <a:p>
                <a:r>
                  <a:rPr lang="en-US" altLang="zh-TW" sz="2800" dirty="0" smtClean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TW" sz="2800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𝑫</m:t>
                        </m:r>
                      </m:e>
                      <m:sup>
                        <m:r>
                          <a:rPr lang="en-US" altLang="zh-TW" sz="2800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zh-TW" altLang="en-US" sz="2800" dirty="0" smtClean="0"/>
                  <a:t> </a:t>
                </a:r>
                <a:r>
                  <a:rPr lang="en-US" altLang="zh-TW" sz="2800" dirty="0" smtClean="0"/>
                  <a:t>decays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zh-TW" sz="2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𝐷</m:t>
                        </m:r>
                      </m:e>
                      <m:sub>
                        <m:r>
                          <a:rPr lang="en-US" altLang="zh-TW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US" altLang="zh-TW" sz="2800" dirty="0" smtClean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b="1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zh-TW" sz="2800" b="1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</m:t>
                        </m:r>
                      </m:e>
                      <m:sup>
                        <m:r>
                          <a:rPr lang="en-US" altLang="zh-TW" sz="2800" b="1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TW" sz="2800" b="1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zh-TW" sz="2800" b="1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</m:t>
                        </m:r>
                      </m:e>
                      <m:sup>
                        <m:r>
                          <a:rPr lang="en-US" altLang="zh-TW" sz="2800" b="1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TW" sz="2800" dirty="0" smtClean="0">
                    <a:sym typeface="Symbol" panose="05050102010706020507" pitchFamily="18" charset="2"/>
                  </a:rPr>
                  <a:t>or</a:t>
                </a:r>
                <a:r>
                  <a:rPr lang="en-US" altLang="zh-TW" sz="2800" b="1" dirty="0" smtClean="0">
                    <a:solidFill>
                      <a:srgbClr val="C00000"/>
                    </a:solidFill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zh-TW" sz="2400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𝐾</m:t>
                        </m:r>
                      </m:e>
                      <m:sup>
                        <m:r>
                          <a:rPr lang="en-US" altLang="zh-TW" sz="2400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TW" sz="2400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zh-TW" sz="2400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𝐾</m:t>
                        </m:r>
                      </m:e>
                      <m:sup>
                        <m:r>
                          <a:rPr lang="en-US" altLang="zh-TW" sz="2400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TW" sz="2400" dirty="0" smtClean="0"/>
                  <a:t>,</a:t>
                </a:r>
              </a:p>
              <a:p>
                <a:r>
                  <a:rPr lang="en-US" altLang="zh-TW" sz="2400" dirty="0" smtClean="0"/>
                  <a:t>Can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altLang="zh-TW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altLang="zh-TW" sz="24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acc>
                  </m:oMath>
                </a14:m>
                <a:r>
                  <a:rPr lang="zh-TW" altLang="en-US" sz="2400" dirty="0" smtClean="0"/>
                  <a:t> </a:t>
                </a:r>
                <a:r>
                  <a:rPr lang="en-US" altLang="zh-TW" sz="2400" dirty="0" smtClean="0"/>
                  <a:t>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TW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?</m:t>
                        </m:r>
                      </m:sub>
                    </m:sSub>
                  </m:oMath>
                </a14:m>
                <a:r>
                  <a:rPr lang="zh-TW" altLang="en-US" sz="2400" dirty="0" smtClean="0"/>
                  <a:t> </a:t>
                </a:r>
                <a:r>
                  <a:rPr lang="en-US" altLang="zh-TW" sz="2400" dirty="0" smtClean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zh-TW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</m:t>
                        </m:r>
                      </m:e>
                      <m:sup>
                        <m:r>
                          <a:rPr lang="en-US" altLang="zh-TW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TW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zh-TW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</m:t>
                        </m:r>
                      </m:e>
                      <m:sup>
                        <m:r>
                          <a:rPr lang="en-US" altLang="zh-TW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TW" sz="2400" dirty="0">
                    <a:sym typeface="Symbol" panose="05050102010706020507" pitchFamily="18" charset="2"/>
                  </a:rPr>
                  <a:t>or</a:t>
                </a:r>
                <a:r>
                  <a:rPr lang="en-US" altLang="zh-TW" sz="2400" dirty="0">
                    <a:solidFill>
                      <a:srgbClr val="C00000"/>
                    </a:solidFill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zh-TW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𝐾</m:t>
                        </m:r>
                      </m:e>
                      <m:sup>
                        <m:r>
                          <a:rPr lang="en-US" altLang="zh-TW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TW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zh-TW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𝐾</m:t>
                        </m:r>
                      </m:e>
                      <m:sup>
                        <m:r>
                          <a:rPr lang="en-US" altLang="zh-TW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</m:sup>
                    </m:sSup>
                  </m:oMath>
                </a14:m>
                <a:r>
                  <a:rPr lang="zh-TW" altLang="en-US" sz="2400" dirty="0" smtClean="0"/>
                  <a:t> </a:t>
                </a:r>
                <a:r>
                  <a:rPr lang="en-US" altLang="zh-TW" sz="2400" dirty="0" smtClean="0"/>
                  <a:t>?</a:t>
                </a:r>
              </a:p>
              <a:p>
                <a:r>
                  <a:rPr lang="en-US" altLang="zh-TW" sz="2400" dirty="0" smtClean="0"/>
                  <a:t>There should be many events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TW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𝑫</m:t>
                        </m:r>
                      </m:e>
                      <m:sup>
                        <m:r>
                          <a:rPr lang="en-US" altLang="zh-TW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𝟎</m:t>
                        </m:r>
                      </m:sup>
                    </m:sSup>
                    <m:r>
                      <a:rPr lang="en-US" altLang="zh-TW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r>
                  <a:rPr lang="en-US" altLang="zh-TW" sz="2400" dirty="0">
                    <a:solidFill>
                      <a:srgbClr val="002060"/>
                    </a:solidFill>
                  </a:rPr>
                  <a:t>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altLang="zh-TW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  <m:sup>
                            <m:r>
                              <a:rPr lang="en-US" altLang="zh-TW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altLang="zh-TW" sz="2400" dirty="0" smtClean="0"/>
                  <a:t>  &amp;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TW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𝑫</m:t>
                        </m:r>
                      </m:e>
                      <m:sup>
                        <m:r>
                          <a:rPr lang="en-US" altLang="zh-TW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TW" sz="2400" dirty="0" smtClean="0">
                    <a:solidFill>
                      <a:srgbClr val="002060"/>
                    </a:solidFill>
                  </a:rPr>
                  <a:t>/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altLang="zh-TW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  <m:sup>
                            <m:r>
                              <a:rPr lang="en-US" altLang="zh-TW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e>
                    </m:acc>
                  </m:oMath>
                </a14:m>
                <a:r>
                  <a:rPr lang="zh-TW" altLang="en-US" sz="2400" dirty="0" smtClean="0"/>
                  <a:t> </a:t>
                </a:r>
                <a:r>
                  <a:rPr lang="en-US" altLang="zh-TW" sz="2400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zh-TW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</m:t>
                        </m:r>
                      </m:e>
                      <m:sup>
                        <m:r>
                          <a:rPr lang="en-US" altLang="zh-TW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TW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zh-TW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</m:t>
                        </m:r>
                      </m:e>
                      <m:sup>
                        <m:r>
                          <a:rPr lang="en-US" altLang="zh-TW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TW" sz="2400" dirty="0">
                    <a:sym typeface="Symbol" panose="05050102010706020507" pitchFamily="18" charset="2"/>
                  </a:rPr>
                  <a:t>or</a:t>
                </a:r>
                <a:r>
                  <a:rPr lang="en-US" altLang="zh-TW" sz="2400" dirty="0">
                    <a:solidFill>
                      <a:srgbClr val="C00000"/>
                    </a:solidFill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zh-TW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𝐾</m:t>
                        </m:r>
                      </m:e>
                      <m:sup>
                        <m:r>
                          <a:rPr lang="en-US" altLang="zh-TW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TW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zh-TW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𝐾</m:t>
                        </m:r>
                      </m:e>
                      <m:sup>
                        <m:r>
                          <a:rPr lang="en-US" altLang="zh-TW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</m:sup>
                    </m:sSup>
                  </m:oMath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815" y="4617313"/>
                <a:ext cx="5464288" cy="2188420"/>
              </a:xfrm>
              <a:prstGeom prst="rect">
                <a:avLst/>
              </a:prstGeom>
              <a:blipFill>
                <a:blip r:embed="rId3"/>
                <a:stretch>
                  <a:fillRect l="-2344" t="-1393" b="-557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橢圓 5"/>
          <p:cNvSpPr/>
          <p:nvPr/>
        </p:nvSpPr>
        <p:spPr>
          <a:xfrm>
            <a:off x="8447314" y="2656114"/>
            <a:ext cx="182880" cy="1654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" name="直線接點 7"/>
          <p:cNvCxnSpPr/>
          <p:nvPr/>
        </p:nvCxnSpPr>
        <p:spPr>
          <a:xfrm flipV="1">
            <a:off x="8643256" y="2481943"/>
            <a:ext cx="222070" cy="174172"/>
          </a:xfrm>
          <a:prstGeom prst="line">
            <a:avLst/>
          </a:prstGeom>
          <a:ln w="285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 flipV="1">
            <a:off x="7402286" y="2738845"/>
            <a:ext cx="1123404" cy="951412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 flipV="1">
            <a:off x="8865326" y="1706880"/>
            <a:ext cx="1802674" cy="7750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 flipV="1">
            <a:off x="6723016" y="3690257"/>
            <a:ext cx="679270" cy="9035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 flipV="1">
            <a:off x="8865326" y="1166948"/>
            <a:ext cx="1166948" cy="131499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 flipV="1">
            <a:off x="6156960" y="3690257"/>
            <a:ext cx="1245326" cy="5159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橢圓 22"/>
          <p:cNvSpPr/>
          <p:nvPr/>
        </p:nvSpPr>
        <p:spPr>
          <a:xfrm>
            <a:off x="8029302" y="2308658"/>
            <a:ext cx="1027611" cy="913513"/>
          </a:xfrm>
          <a:prstGeom prst="ellipse">
            <a:avLst/>
          </a:prstGeom>
          <a:solidFill>
            <a:srgbClr val="5B9BD5">
              <a:alpha val="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橢圓 23"/>
          <p:cNvSpPr/>
          <p:nvPr/>
        </p:nvSpPr>
        <p:spPr>
          <a:xfrm>
            <a:off x="6934198" y="1471749"/>
            <a:ext cx="3209111" cy="2598197"/>
          </a:xfrm>
          <a:prstGeom prst="ellipse">
            <a:avLst/>
          </a:prstGeom>
          <a:solidFill>
            <a:srgbClr val="FFFF00">
              <a:alpha val="1176"/>
            </a:srgbClr>
          </a:solidFill>
          <a:ln>
            <a:solidFill>
              <a:srgbClr val="FF0000">
                <a:alpha val="47059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文字方塊 24"/>
          <p:cNvSpPr txBox="1"/>
          <p:nvPr/>
        </p:nvSpPr>
        <p:spPr>
          <a:xfrm>
            <a:off x="8878388" y="2426119"/>
            <a:ext cx="46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C00000"/>
                </a:solidFill>
              </a:rPr>
              <a:t>T</a:t>
            </a:r>
            <a:r>
              <a:rPr lang="en-US" altLang="zh-TW" b="1" baseline="-25000" dirty="0" smtClean="0">
                <a:solidFill>
                  <a:srgbClr val="C00000"/>
                </a:solidFill>
              </a:rPr>
              <a:t>1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7371808" y="3742370"/>
            <a:ext cx="46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C00000"/>
                </a:solidFill>
              </a:rPr>
              <a:t>T</a:t>
            </a:r>
            <a:r>
              <a:rPr lang="en-US" altLang="zh-TW" b="1" baseline="-25000" dirty="0" smtClean="0">
                <a:solidFill>
                  <a:srgbClr val="C00000"/>
                </a:solidFill>
              </a:rPr>
              <a:t>2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9912532" y="835020"/>
            <a:ext cx="46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K</a:t>
            </a:r>
            <a:r>
              <a:rPr lang="en-US" altLang="zh-TW" b="1" baseline="30000" dirty="0" smtClean="0"/>
              <a:t>+</a:t>
            </a:r>
            <a:endParaRPr lang="zh-TW" altLang="en-US" b="1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10689770" y="1471749"/>
            <a:ext cx="46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K</a:t>
            </a:r>
            <a:r>
              <a:rPr lang="en-US" altLang="zh-TW" b="1" baseline="30000" dirty="0" smtClean="0"/>
              <a:t>-</a:t>
            </a:r>
            <a:endParaRPr lang="zh-TW" altLang="en-US" b="1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6094911" y="3742370"/>
            <a:ext cx="46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latin typeface="Symbol" panose="05050102010706020507" pitchFamily="18" charset="2"/>
              </a:rPr>
              <a:t>p</a:t>
            </a:r>
            <a:r>
              <a:rPr lang="en-US" altLang="zh-TW" b="1" baseline="30000" dirty="0" smtClean="0"/>
              <a:t>+</a:t>
            </a:r>
            <a:endParaRPr lang="zh-TW" altLang="en-US" b="1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6831874" y="4418206"/>
            <a:ext cx="46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latin typeface="Symbol" panose="05050102010706020507" pitchFamily="18" charset="2"/>
              </a:rPr>
              <a:t>p</a:t>
            </a:r>
            <a:r>
              <a:rPr lang="en-US" altLang="zh-TW" b="1" baseline="30000" dirty="0" smtClean="0"/>
              <a:t>-</a:t>
            </a:r>
            <a:endParaRPr lang="zh-TW" alt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文字方塊 30"/>
              <p:cNvSpPr txBox="1"/>
              <p:nvPr/>
            </p:nvSpPr>
            <p:spPr>
              <a:xfrm>
                <a:off x="775063" y="269966"/>
                <a:ext cx="9483634" cy="12420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3600" dirty="0" smtClean="0">
                    <a:solidFill>
                      <a:srgbClr val="C00000"/>
                    </a:solidFill>
                  </a:rPr>
                  <a:t>Quantum correlation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360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TW" sz="3600" b="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𝐷</m:t>
                        </m:r>
                      </m:e>
                      <m:sup>
                        <m:r>
                          <a:rPr lang="en-US" altLang="zh-TW" sz="3600" b="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0</m:t>
                        </m:r>
                      </m:sup>
                    </m:sSup>
                    <m:acc>
                      <m:accPr>
                        <m:chr m:val="̅"/>
                        <m:ctrlPr>
                          <a:rPr lang="en-US" altLang="zh-TW" sz="36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altLang="zh-TW" sz="36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3600" b="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altLang="zh-TW" sz="3600" b="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altLang="zh-TW" sz="3600" dirty="0">
                    <a:solidFill>
                      <a:srgbClr val="C00000"/>
                    </a:solidFill>
                    <a:effectLst/>
                  </a:rPr>
                  <a:t> </a:t>
                </a:r>
                <a:r>
                  <a:rPr lang="en-US" altLang="zh-TW" sz="3600" dirty="0" smtClean="0">
                    <a:solidFill>
                      <a:srgbClr val="C00000"/>
                    </a:solidFill>
                    <a:effectLst/>
                  </a:rPr>
                  <a:t>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60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zh-TW" sz="36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𝐷</m:t>
                        </m:r>
                      </m:e>
                      <m:sub>
                        <m:r>
                          <a:rPr lang="en-US" altLang="zh-TW" sz="36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𝐸</m:t>
                        </m:r>
                      </m:sub>
                    </m:sSub>
                    <m:sSub>
                      <m:sSubPr>
                        <m:ctrlPr>
                          <a:rPr lang="en-US" altLang="zh-TW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TW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</m:oMath>
                </a14:m>
                <a:r>
                  <a:rPr lang="en-US" altLang="zh-TW" sz="3600" dirty="0"/>
                  <a:t> </a:t>
                </a:r>
                <a:endParaRPr lang="zh-TW" altLang="en-US" sz="3600" dirty="0"/>
              </a:p>
              <a:p>
                <a:r>
                  <a:rPr lang="en-US" altLang="zh-TW" sz="3600" dirty="0" smtClean="0">
                    <a:solidFill>
                      <a:srgbClr val="C00000"/>
                    </a:solidFill>
                  </a:rPr>
                  <a:t> </a:t>
                </a:r>
                <a:endParaRPr lang="zh-TW" alt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1" name="文字方塊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063" y="269966"/>
                <a:ext cx="9483634" cy="1242007"/>
              </a:xfrm>
              <a:prstGeom prst="rect">
                <a:avLst/>
              </a:prstGeom>
              <a:blipFill>
                <a:blip r:embed="rId4"/>
                <a:stretch>
                  <a:fillRect l="-1928" t="-343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矩形 31"/>
              <p:cNvSpPr/>
              <p:nvPr/>
            </p:nvSpPr>
            <p:spPr>
              <a:xfrm>
                <a:off x="8340635" y="2223749"/>
                <a:ext cx="53085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1" i="1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altLang="zh-TW" b="1" i="1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𝑫</m:t>
                          </m:r>
                        </m:e>
                        <m:sub>
                          <m:r>
                            <a:rPr lang="en-US" altLang="zh-TW" b="1" i="1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𝑬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32" name="矩形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0635" y="2223749"/>
                <a:ext cx="530851" cy="369332"/>
              </a:xfrm>
              <a:prstGeom prst="rect">
                <a:avLst/>
              </a:prstGeom>
              <a:blipFill>
                <a:blip r:embed="rId5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矩形 32"/>
              <p:cNvSpPr/>
              <p:nvPr/>
            </p:nvSpPr>
            <p:spPr>
              <a:xfrm>
                <a:off x="7994216" y="2554179"/>
                <a:ext cx="543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altLang="zh-TW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</m:sub>
                      </m:sSub>
                    </m:oMath>
                  </m:oMathPara>
                </a14:m>
                <a:endParaRPr lang="zh-TW" altLang="en-US" b="1" dirty="0"/>
              </a:p>
            </p:txBody>
          </p:sp>
        </mc:Choice>
        <mc:Fallback>
          <p:sp>
            <p:nvSpPr>
              <p:cNvPr id="33" name="矩形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4216" y="2554179"/>
                <a:ext cx="54367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矩形 33"/>
              <p:cNvSpPr/>
              <p:nvPr/>
            </p:nvSpPr>
            <p:spPr>
              <a:xfrm>
                <a:off x="7258342" y="3097641"/>
                <a:ext cx="73587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TW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sub>
                    </m:sSub>
                  </m:oMath>
                </a14:m>
                <a:r>
                  <a:rPr lang="en-US" altLang="zh-TW" dirty="0" smtClean="0"/>
                  <a:t>??</a:t>
                </a:r>
                <a:endParaRPr lang="zh-TW" altLang="en-US" dirty="0"/>
              </a:p>
            </p:txBody>
          </p:sp>
        </mc:Choice>
        <mc:Fallback>
          <p:sp>
            <p:nvSpPr>
              <p:cNvPr id="34" name="矩形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8342" y="3097641"/>
                <a:ext cx="735874" cy="369332"/>
              </a:xfrm>
              <a:prstGeom prst="rect">
                <a:avLst/>
              </a:prstGeom>
              <a:blipFill>
                <a:blip r:embed="rId7"/>
                <a:stretch>
                  <a:fillRect t="-8197" r="-3333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矩形 35"/>
          <p:cNvSpPr/>
          <p:nvPr/>
        </p:nvSpPr>
        <p:spPr>
          <a:xfrm>
            <a:off x="3229375" y="4617313"/>
            <a:ext cx="1372201" cy="54583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字方塊 2"/>
              <p:cNvSpPr txBox="1"/>
              <p:nvPr/>
            </p:nvSpPr>
            <p:spPr>
              <a:xfrm>
                <a:off x="583815" y="1017767"/>
                <a:ext cx="515032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3200" dirty="0">
                    <a:solidFill>
                      <a:srgbClr val="00B0F0"/>
                    </a:solidFill>
                  </a:rPr>
                  <a:t>@</a:t>
                </a:r>
                <a:r>
                  <a:rPr lang="en-US" altLang="zh-TW" sz="3200" dirty="0" err="1" smtClean="0">
                    <a:solidFill>
                      <a:srgbClr val="00B0F0"/>
                    </a:solidFill>
                  </a:rPr>
                  <a:t>LHCb</a:t>
                </a:r>
                <a:r>
                  <a:rPr lang="en-US" altLang="zh-TW" sz="3200" dirty="0" smtClean="0">
                    <a:solidFill>
                      <a:srgbClr val="00B0F0"/>
                    </a:solidFill>
                  </a:rPr>
                  <a:t> </a:t>
                </a:r>
                <a:r>
                  <a:rPr lang="en-US" altLang="zh-TW" sz="2400" dirty="0" smtClean="0">
                    <a:solidFill>
                      <a:srgbClr val="002060"/>
                    </a:solidFill>
                  </a:rPr>
                  <a:t>(</a:t>
                </a:r>
                <a:r>
                  <a:rPr lang="en-US" altLang="zh-TW" sz="2400" dirty="0" err="1" smtClean="0">
                    <a:solidFill>
                      <a:srgbClr val="002060"/>
                    </a:solidFill>
                  </a:rPr>
                  <a:t>p+A</a:t>
                </a:r>
                <a:r>
                  <a:rPr lang="en-US" altLang="zh-TW" sz="24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altLang="zh-TW" sz="2400" dirty="0" smtClean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TW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𝑫</m:t>
                        </m:r>
                      </m:e>
                      <m:sup>
                        <m:r>
                          <a:rPr lang="en-US" altLang="zh-TW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𝟎</m:t>
                        </m:r>
                      </m:sup>
                    </m:sSup>
                    <m:r>
                      <a:rPr lang="en-US" altLang="zh-TW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r>
                  <a:rPr lang="en-US" altLang="zh-TW" sz="2400" dirty="0">
                    <a:solidFill>
                      <a:srgbClr val="002060"/>
                    </a:solidFill>
                  </a:rPr>
                  <a:t>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altLang="zh-TW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  <m:sup>
                            <m:r>
                              <a:rPr lang="en-US" altLang="zh-TW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altLang="zh-TW" sz="2400" dirty="0" smtClean="0">
                    <a:solidFill>
                      <a:srgbClr val="002060"/>
                    </a:solidFill>
                  </a:rPr>
                  <a:t> +X)</a:t>
                </a:r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815" y="1017767"/>
                <a:ext cx="5150320" cy="584775"/>
              </a:xfrm>
              <a:prstGeom prst="rect">
                <a:avLst/>
              </a:prstGeom>
              <a:blipFill>
                <a:blip r:embed="rId8"/>
                <a:stretch>
                  <a:fillRect l="-3077" t="-13542" b="-3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文字方塊 36"/>
          <p:cNvSpPr txBox="1"/>
          <p:nvPr/>
        </p:nvSpPr>
        <p:spPr>
          <a:xfrm>
            <a:off x="5960558" y="961827"/>
            <a:ext cx="3427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solidFill>
                  <a:srgbClr val="00B0F0"/>
                </a:solidFill>
              </a:rPr>
              <a:t>@Belle/Belle-II</a:t>
            </a:r>
            <a:endParaRPr lang="zh-TW" altLang="en-US" sz="3200" dirty="0">
              <a:solidFill>
                <a:srgbClr val="00B0F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977163" y="2199697"/>
            <a:ext cx="720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</a:t>
            </a:r>
            <a:endParaRPr lang="zh-TW" alt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2856807" y="3831991"/>
            <a:ext cx="840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ODD/</a:t>
            </a:r>
          </a:p>
          <a:p>
            <a:r>
              <a:rPr lang="en-US" altLang="zh-TW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</a:t>
            </a:r>
            <a:endParaRPr lang="zh-TW" alt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文字方塊 37"/>
              <p:cNvSpPr txBox="1"/>
              <p:nvPr/>
            </p:nvSpPr>
            <p:spPr>
              <a:xfrm>
                <a:off x="6094911" y="4832002"/>
                <a:ext cx="5634445" cy="17867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b="1" dirty="0" smtClean="0">
                    <a:solidFill>
                      <a:srgbClr val="C00000"/>
                    </a:solidFill>
                  </a:rPr>
                  <a:t>Exclusive</a:t>
                </a:r>
                <a:r>
                  <a:rPr lang="en-US" altLang="zh-TW" sz="2800" dirty="0" smtClean="0"/>
                  <a:t> </a:t>
                </a:r>
                <a:r>
                  <a:rPr lang="en-US" altLang="zh-TW" sz="2800" dirty="0" err="1" smtClean="0"/>
                  <a:t>e+e</a:t>
                </a:r>
                <a:r>
                  <a:rPr lang="en-US" altLang="zh-TW" sz="2800" dirty="0" smtClean="0"/>
                  <a:t>- </a:t>
                </a:r>
                <a:r>
                  <a:rPr lang="en-US" altLang="zh-TW" sz="2800" dirty="0" smtClean="0">
                    <a:sym typeface="Wingdings" panose="05000000000000000000" pitchFamily="2" charset="2"/>
                  </a:rPr>
                  <a:t> </a:t>
                </a:r>
                <a:r>
                  <a:rPr lang="en-US" altLang="zh-TW" sz="2800" dirty="0" smtClean="0">
                    <a:solidFill>
                      <a:srgbClr val="0070C0"/>
                    </a:solidFill>
                    <a:latin typeface="Symbol" panose="05050102010706020507" pitchFamily="18" charset="2"/>
                    <a:sym typeface="Wingdings" panose="05000000000000000000" pitchFamily="2" charset="2"/>
                  </a:rPr>
                  <a:t>g</a:t>
                </a:r>
                <a:r>
                  <a:rPr lang="en-US" altLang="zh-TW" sz="2800" dirty="0" smtClean="0">
                    <a:solidFill>
                      <a:srgbClr val="0070C0"/>
                    </a:solidFill>
                    <a:sym typeface="Wingdings" panose="05000000000000000000" pitchFamily="2" charset="2"/>
                  </a:rPr>
                  <a:t>*</a:t>
                </a:r>
                <a:r>
                  <a:rPr lang="en-US" altLang="zh-TW" sz="2800" dirty="0" smtClean="0">
                    <a:sym typeface="Wingdings" panose="05000000000000000000" pitchFamily="2" charset="2"/>
                  </a:rPr>
                  <a:t> </a:t>
                </a:r>
                <a:r>
                  <a:rPr lang="en-US" altLang="zh-TW" sz="2800" dirty="0" smtClean="0">
                    <a:sym typeface="Wingdings" panose="05000000000000000000" pitchFamily="2" charset="2"/>
                  </a:rPr>
                  <a:t> {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b="1" i="1" smtClean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TW" sz="2800" b="1" i="1" smtClean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𝑫</m:t>
                        </m:r>
                      </m:e>
                      <m:sup>
                        <m:r>
                          <a:rPr lang="en-US" altLang="zh-TW" sz="2800" b="1" i="1" smtClean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𝟎</m:t>
                        </m:r>
                      </m:sup>
                    </m:sSup>
                    <m:r>
                      <a:rPr lang="en-US" altLang="zh-TW" sz="28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r>
                  <a:rPr lang="en-US" altLang="zh-TW" sz="2800" dirty="0" smtClean="0"/>
                  <a:t>+</a:t>
                </a:r>
                <a:r>
                  <a:rPr lang="en-US" altLang="zh-TW" sz="2800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2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altLang="zh-TW" sz="28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altLang="zh-TW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altLang="zh-TW" sz="2800" dirty="0" smtClean="0"/>
                  <a:t> </a:t>
                </a:r>
                <a:r>
                  <a:rPr lang="en-US" altLang="zh-TW" sz="2800" dirty="0" smtClean="0"/>
                  <a:t>}</a:t>
                </a:r>
                <a:endParaRPr lang="en-US" altLang="zh-TW" sz="2800" dirty="0" smtClean="0"/>
              </a:p>
              <a:p>
                <a:r>
                  <a:rPr lang="en-US" altLang="zh-TW" sz="2800" dirty="0"/>
                  <a:t> </a:t>
                </a:r>
                <a:r>
                  <a:rPr lang="en-US" altLang="zh-TW" sz="2800" dirty="0" smtClean="0"/>
                  <a:t>                                   </a:t>
                </a:r>
                <a:r>
                  <a:rPr lang="en-US" altLang="zh-TW" sz="2800" dirty="0" smtClean="0">
                    <a:sym typeface="Wingdings" panose="05000000000000000000" pitchFamily="2" charset="2"/>
                  </a:rPr>
                  <a:t>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1" i="1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zh-TW" sz="2800" b="1" i="1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𝑫</m:t>
                        </m:r>
                      </m:e>
                      <m:sub>
                        <m:r>
                          <a:rPr lang="en-US" altLang="zh-TW" sz="2800" b="1" i="1" smtClean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𝑬</m:t>
                        </m:r>
                      </m:sub>
                    </m:sSub>
                    <m:r>
                      <a:rPr lang="en-US" altLang="zh-TW" sz="28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r>
                  <a:rPr lang="en-US" altLang="zh-TW" sz="2800" dirty="0"/>
                  <a:t>+</a:t>
                </a:r>
                <a:r>
                  <a:rPr lang="en-US" altLang="zh-TW" sz="28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TW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</m:oMath>
                </a14:m>
                <a:r>
                  <a:rPr lang="en-US" altLang="zh-TW" sz="2800" dirty="0" smtClean="0"/>
                  <a:t>}</a:t>
                </a:r>
                <a:endParaRPr lang="zh-TW" altLang="en-US" sz="2800" dirty="0"/>
              </a:p>
              <a:p>
                <a:r>
                  <a:rPr lang="en-US" altLang="zh-TW" sz="2800" dirty="0" smtClean="0"/>
                  <a:t>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1" i="1" smtClean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zh-TW" sz="2400" b="1" i="1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𝑫</m:t>
                        </m:r>
                      </m:e>
                      <m:sub>
                        <m:r>
                          <a:rPr lang="en-US" altLang="zh-TW" sz="2400" b="1" i="1" smtClean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𝑬</m:t>
                        </m:r>
                      </m:sub>
                    </m:sSub>
                    <m:sSub>
                      <m:sSubPr>
                        <m:ctrlPr>
                          <a:rPr lang="en-US" altLang="zh-TW" sz="2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TW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</m:oMath>
                </a14:m>
                <a:r>
                  <a:rPr lang="en-US" altLang="zh-TW" sz="2800" dirty="0" smtClean="0"/>
                  <a:t>&gt; = 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1" i="1" smtClean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zh-TW" sz="2400" b="1" i="1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𝑫</m:t>
                        </m:r>
                      </m:e>
                      <m:sub>
                        <m:r>
                          <a:rPr lang="en-US" altLang="zh-TW" sz="2400" b="1" i="1" smtClean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𝑬</m:t>
                        </m:r>
                      </m:sub>
                    </m:sSub>
                  </m:oMath>
                </a14:m>
                <a:r>
                  <a:rPr lang="en-US" altLang="zh-TW" sz="2400" dirty="0" smtClean="0">
                    <a:sym typeface="Wingdings" panose="05000000000000000000" pitchFamily="2" charset="2"/>
                  </a:rPr>
                  <a:t> </a:t>
                </a:r>
                <a:r>
                  <a:rPr lang="en-US" altLang="zh-TW" sz="2400" dirty="0" smtClean="0">
                    <a:sym typeface="Wingdings" panose="05000000000000000000" pitchFamily="2" charset="2"/>
                  </a:rPr>
                  <a:t>K</a:t>
                </a:r>
                <a:r>
                  <a:rPr lang="en-US" altLang="zh-TW" sz="2400" baseline="30000" dirty="0" smtClean="0">
                    <a:sym typeface="Wingdings" panose="05000000000000000000" pitchFamily="2" charset="2"/>
                  </a:rPr>
                  <a:t>+</a:t>
                </a:r>
                <a:r>
                  <a:rPr lang="en-US" altLang="zh-TW" sz="2400" dirty="0" smtClean="0">
                    <a:sym typeface="Wingdings" panose="05000000000000000000" pitchFamily="2" charset="2"/>
                  </a:rPr>
                  <a:t>K</a:t>
                </a:r>
                <a:r>
                  <a:rPr lang="en-US" altLang="zh-TW" sz="2400" baseline="30000" dirty="0" smtClean="0">
                    <a:sym typeface="Wingdings" panose="05000000000000000000" pitchFamily="2" charset="2"/>
                  </a:rPr>
                  <a:t>-</a:t>
                </a:r>
                <a:r>
                  <a:rPr lang="en-US" altLang="zh-TW" sz="2800" dirty="0" smtClean="0"/>
                  <a:t>&gt;|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TW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altLang="zh-TW" sz="2800" dirty="0" smtClean="0"/>
                  <a:t>&gt;</a:t>
                </a:r>
                <a:r>
                  <a:rPr lang="en-US" altLang="zh-TW" sz="2800" baseline="-25000" dirty="0" smtClean="0">
                    <a:sym typeface="Wingdings" panose="05000000000000000000" pitchFamily="2" charset="2"/>
                  </a:rPr>
                  <a:t>@t=T1</a:t>
                </a:r>
                <a:endParaRPr lang="zh-TW" altLang="en-US" sz="2800" baseline="-25000" dirty="0"/>
              </a:p>
              <a:p>
                <a:r>
                  <a:rPr lang="en-US" altLang="zh-TW" sz="2400" dirty="0" smtClean="0"/>
                  <a:t>@t=T</a:t>
                </a:r>
                <a:r>
                  <a:rPr lang="en-US" altLang="zh-TW" sz="2400" baseline="-25000" dirty="0" smtClean="0"/>
                  <a:t>2</a:t>
                </a:r>
                <a:r>
                  <a:rPr lang="en-US" altLang="zh-TW" sz="2400" dirty="0" smtClean="0"/>
                  <a:t>  it is |</a:t>
                </a:r>
                <a:r>
                  <a:rPr lang="en-US" altLang="zh-TW" sz="2400" dirty="0" smtClean="0">
                    <a:sym typeface="Wingdings" panose="05000000000000000000" pitchFamily="2" charset="2"/>
                  </a:rPr>
                  <a:t>K</a:t>
                </a:r>
                <a:r>
                  <a:rPr lang="en-US" altLang="zh-TW" sz="2400" baseline="30000" dirty="0" smtClean="0">
                    <a:sym typeface="Wingdings" panose="05000000000000000000" pitchFamily="2" charset="2"/>
                  </a:rPr>
                  <a:t>+</a:t>
                </a:r>
                <a:r>
                  <a:rPr lang="en-US" altLang="zh-TW" sz="2400" dirty="0" smtClean="0">
                    <a:sym typeface="Wingdings" panose="05000000000000000000" pitchFamily="2" charset="2"/>
                  </a:rPr>
                  <a:t>K</a:t>
                </a:r>
                <a:r>
                  <a:rPr lang="en-US" altLang="zh-TW" sz="2400" baseline="30000" dirty="0" smtClean="0">
                    <a:sym typeface="Wingdings" panose="05000000000000000000" pitchFamily="2" charset="2"/>
                  </a:rPr>
                  <a:t>-</a:t>
                </a:r>
                <a:r>
                  <a:rPr lang="en-US" altLang="zh-TW" sz="2400" dirty="0"/>
                  <a:t>&gt;|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TW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</m:oMath>
                </a14:m>
                <a:r>
                  <a:rPr lang="en-US" altLang="zh-TW" sz="2400" dirty="0"/>
                  <a:t>&gt; </a:t>
                </a:r>
                <a:endParaRPr lang="zh-TW" altLang="en-US" sz="2400" dirty="0"/>
              </a:p>
            </p:txBody>
          </p:sp>
        </mc:Choice>
        <mc:Fallback>
          <p:sp>
            <p:nvSpPr>
              <p:cNvPr id="38" name="文字方塊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4911" y="4832002"/>
                <a:ext cx="5634445" cy="1786708"/>
              </a:xfrm>
              <a:prstGeom prst="rect">
                <a:avLst/>
              </a:prstGeom>
              <a:blipFill>
                <a:blip r:embed="rId9"/>
                <a:stretch>
                  <a:fillRect l="-2273" t="-2730" b="-68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17119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702213" y="256309"/>
            <a:ext cx="9483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>
                <a:solidFill>
                  <a:srgbClr val="C00000"/>
                </a:solidFill>
              </a:rPr>
              <a:t>Quantum </a:t>
            </a:r>
            <a:r>
              <a:rPr lang="en-US" altLang="zh-TW" sz="3600" dirty="0" smtClean="0">
                <a:solidFill>
                  <a:srgbClr val="C00000"/>
                </a:solidFill>
              </a:rPr>
              <a:t>correlation (@Belle or Belle II)</a:t>
            </a:r>
            <a:endParaRPr lang="zh-TW" altLang="en-US" sz="36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字方塊 2"/>
              <p:cNvSpPr txBox="1"/>
              <p:nvPr/>
            </p:nvSpPr>
            <p:spPr>
              <a:xfrm>
                <a:off x="783629" y="946517"/>
                <a:ext cx="6626987" cy="14718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b="1" dirty="0" smtClean="0">
                    <a:solidFill>
                      <a:srgbClr val="C00000"/>
                    </a:solidFill>
                  </a:rPr>
                  <a:t>Exclusive</a:t>
                </a:r>
                <a:r>
                  <a:rPr lang="en-US" altLang="zh-TW" sz="2800" dirty="0" smtClean="0"/>
                  <a:t> </a:t>
                </a:r>
                <a:r>
                  <a:rPr lang="en-US" altLang="zh-TW" sz="2800" dirty="0" err="1" smtClean="0"/>
                  <a:t>e+e</a:t>
                </a:r>
                <a:r>
                  <a:rPr lang="en-US" altLang="zh-TW" sz="2800" dirty="0" smtClean="0"/>
                  <a:t>- </a:t>
                </a:r>
                <a:r>
                  <a:rPr lang="en-US" altLang="zh-TW" sz="2800" dirty="0" smtClean="0">
                    <a:sym typeface="Wingdings" panose="05000000000000000000" pitchFamily="2" charset="2"/>
                  </a:rPr>
                  <a:t> </a:t>
                </a:r>
                <a:r>
                  <a:rPr lang="en-US" altLang="zh-TW" sz="2800" dirty="0" smtClean="0">
                    <a:solidFill>
                      <a:srgbClr val="0070C0"/>
                    </a:solidFill>
                    <a:latin typeface="Symbol" panose="05050102010706020507" pitchFamily="18" charset="2"/>
                    <a:sym typeface="Wingdings" panose="05000000000000000000" pitchFamily="2" charset="2"/>
                  </a:rPr>
                  <a:t>g</a:t>
                </a:r>
                <a:r>
                  <a:rPr lang="en-US" altLang="zh-TW" sz="2800" dirty="0" smtClean="0">
                    <a:solidFill>
                      <a:srgbClr val="0070C0"/>
                    </a:solidFill>
                    <a:sym typeface="Wingdings" panose="05000000000000000000" pitchFamily="2" charset="2"/>
                  </a:rPr>
                  <a:t>*</a:t>
                </a:r>
                <a:r>
                  <a:rPr lang="en-US" altLang="zh-TW" sz="2800" dirty="0" smtClean="0">
                    <a:sym typeface="Wingdings" panose="05000000000000000000" pitchFamily="2" charset="2"/>
                  </a:rPr>
                  <a:t> 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2800" b="1" i="1" smtClean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altLang="zh-TW" sz="2800" b="1" i="1" smtClean="0">
                                <a:solidFill>
                                  <a:srgbClr val="FFC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800" b="1" i="1" smtClean="0">
                                <a:solidFill>
                                  <a:srgbClr val="FFC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  <m:sup>
                            <m:r>
                              <a:rPr lang="en-US" altLang="zh-TW" sz="2800" b="1" i="1" smtClean="0">
                                <a:solidFill>
                                  <a:srgbClr val="FFC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en-US" altLang="zh-TW" sz="2800" b="1" i="1" smtClean="0">
                                <a:solidFill>
                                  <a:srgbClr val="FFC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altLang="zh-TW" sz="2800" dirty="0" smtClean="0"/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TW" sz="2800" b="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𝐷</m:t>
                        </m:r>
                      </m:e>
                      <m:sup>
                        <m:r>
                          <a:rPr lang="en-US" altLang="zh-TW" sz="2800" b="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0</m:t>
                        </m:r>
                      </m:sup>
                    </m:sSup>
                    <m:r>
                      <a:rPr lang="en-US" altLang="zh-TW" sz="2800" b="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endParaRPr lang="en-US" altLang="zh-TW" sz="2800" dirty="0" smtClean="0">
                  <a:solidFill>
                    <a:srgbClr val="C00000"/>
                  </a:solidFill>
                  <a:effectLst/>
                </a:endParaRPr>
              </a:p>
              <a:p>
                <a:r>
                  <a:rPr lang="en-US" altLang="zh-TW" sz="2800" dirty="0"/>
                  <a:t> </a:t>
                </a:r>
                <a:r>
                  <a:rPr lang="en-US" altLang="zh-TW" sz="2800" dirty="0" smtClean="0"/>
                  <a:t>         </a:t>
                </a:r>
                <a:r>
                  <a:rPr lang="en-US" altLang="zh-TW" sz="2800" dirty="0" smtClean="0">
                    <a:sym typeface="Wingdings" panose="05000000000000000000" pitchFamily="2" charset="2"/>
                  </a:rPr>
                  <a:t> </a:t>
                </a:r>
                <a:r>
                  <a:rPr lang="en-US" altLang="zh-TW" sz="2800" b="1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Wingdings" panose="05000000000000000000" pitchFamily="2" charset="2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2800" b="1" i="1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altLang="zh-TW" sz="2800" b="1" i="1">
                                <a:solidFill>
                                  <a:srgbClr val="FFC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800" b="1" i="1">
                                <a:solidFill>
                                  <a:srgbClr val="FFC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  <m:sup>
                            <m:r>
                              <a:rPr lang="en-US" altLang="zh-TW" sz="2800" b="1" i="1">
                                <a:solidFill>
                                  <a:srgbClr val="FFC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altLang="zh-TW" sz="2800" b="1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altLang="zh-TW" sz="2800" b="1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ymbol" panose="05050102010706020507" pitchFamily="18" charset="2"/>
                  </a:rPr>
                  <a:t>p</a:t>
                </a:r>
                <a:r>
                  <a:rPr lang="en-US" altLang="zh-TW" sz="2800" b="1" baseline="30000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</a:t>
                </a:r>
                <a:r>
                  <a:rPr lang="en-US" altLang="zh-TW" sz="2800" b="1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 </a:t>
                </a:r>
                <a:r>
                  <a:rPr lang="en-US" altLang="zh-TW" sz="2800" dirty="0" smtClean="0"/>
                  <a:t>+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TW" sz="2800" b="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𝐷</m:t>
                        </m:r>
                      </m:e>
                      <m:sup>
                        <m:r>
                          <a:rPr lang="en-US" altLang="zh-TW" sz="2800" b="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0</m:t>
                        </m:r>
                      </m:sup>
                    </m:sSup>
                    <m:r>
                      <a:rPr lang="en-US" altLang="zh-TW" sz="28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r>
                  <a:rPr lang="en-US" altLang="zh-TW" sz="2800" dirty="0" smtClean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1" i="1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zh-TW" sz="2800" b="1" i="1" smtClean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(</m:t>
                        </m:r>
                        <m:r>
                          <a:rPr lang="en-US" altLang="zh-TW" sz="2800" b="1" i="1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𝑫</m:t>
                        </m:r>
                      </m:e>
                      <m:sub>
                        <m:r>
                          <a:rPr lang="en-US" altLang="zh-TW" sz="2800" b="1" i="1" smtClean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𝑬</m:t>
                        </m:r>
                      </m:sub>
                    </m:sSub>
                    <m:r>
                      <a:rPr lang="en-US" altLang="zh-TW" sz="28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r>
                  <a:rPr lang="en-US" altLang="zh-TW" sz="2800" dirty="0" smtClean="0"/>
                  <a:t>+ </a:t>
                </a:r>
                <a:r>
                  <a:rPr lang="en-US" altLang="zh-TW" sz="2800" b="1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ymbol" panose="05050102010706020507" pitchFamily="18" charset="2"/>
                  </a:rPr>
                  <a:t>p</a:t>
                </a:r>
                <a:r>
                  <a:rPr lang="en-US" altLang="zh-TW" sz="2800" b="1" baseline="30000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</a:t>
                </a:r>
                <a:r>
                  <a:rPr lang="en-US" altLang="zh-TW" sz="2800" b="1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</a:t>
                </a:r>
                <a:r>
                  <a:rPr lang="en-US" altLang="zh-TW" sz="2800" b="1" baseline="30000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altLang="zh-TW" sz="2800" dirty="0" smtClean="0"/>
                  <a:t>+</a:t>
                </a:r>
                <a:r>
                  <a:rPr lang="en-US" altLang="zh-TW" sz="2800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TW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</m:oMath>
                </a14:m>
                <a:r>
                  <a:rPr lang="en-US" altLang="zh-TW" sz="2800" dirty="0" smtClean="0"/>
                  <a:t>??</a:t>
                </a:r>
                <a:endParaRPr lang="en-US" altLang="zh-TW" sz="2800" dirty="0" smtClean="0"/>
              </a:p>
              <a:p>
                <a:r>
                  <a:rPr lang="en-US" altLang="zh-TW" sz="2800" dirty="0"/>
                  <a:t> </a:t>
                </a:r>
                <a:r>
                  <a:rPr lang="en-US" altLang="zh-TW" sz="2800" dirty="0" smtClean="0"/>
                  <a:t>               @t = T0                  @t = T1 </a:t>
                </a:r>
                <a:endParaRPr lang="zh-TW" altLang="en-US" sz="2800" dirty="0"/>
              </a:p>
            </p:txBody>
          </p:sp>
        </mc:Choice>
        <mc:Fallback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629" y="946517"/>
                <a:ext cx="6626987" cy="1471813"/>
              </a:xfrm>
              <a:prstGeom prst="rect">
                <a:avLst/>
              </a:prstGeom>
              <a:blipFill>
                <a:blip r:embed="rId2"/>
                <a:stretch>
                  <a:fillRect l="-1932" t="-2066" b="-1074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橢圓 3"/>
          <p:cNvSpPr/>
          <p:nvPr/>
        </p:nvSpPr>
        <p:spPr>
          <a:xfrm>
            <a:off x="2905255" y="4408991"/>
            <a:ext cx="182880" cy="1654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" name="直線接點 4"/>
          <p:cNvCxnSpPr/>
          <p:nvPr/>
        </p:nvCxnSpPr>
        <p:spPr>
          <a:xfrm flipV="1">
            <a:off x="3101197" y="4234820"/>
            <a:ext cx="222070" cy="174172"/>
          </a:xfrm>
          <a:prstGeom prst="line">
            <a:avLst/>
          </a:prstGeom>
          <a:ln w="285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接點 5"/>
          <p:cNvCxnSpPr/>
          <p:nvPr/>
        </p:nvCxnSpPr>
        <p:spPr>
          <a:xfrm flipV="1">
            <a:off x="1860227" y="4491722"/>
            <a:ext cx="1123404" cy="951412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 flipV="1">
            <a:off x="3323267" y="3459757"/>
            <a:ext cx="1802674" cy="7750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 flipV="1">
            <a:off x="1180957" y="5443134"/>
            <a:ext cx="679270" cy="9035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 flipV="1">
            <a:off x="3323267" y="2919825"/>
            <a:ext cx="1166948" cy="131499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 flipV="1">
            <a:off x="614901" y="5443134"/>
            <a:ext cx="1245326" cy="5159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橢圓 10"/>
          <p:cNvSpPr/>
          <p:nvPr/>
        </p:nvSpPr>
        <p:spPr>
          <a:xfrm>
            <a:off x="2487243" y="4061535"/>
            <a:ext cx="1027611" cy="913513"/>
          </a:xfrm>
          <a:prstGeom prst="ellipse">
            <a:avLst/>
          </a:prstGeom>
          <a:solidFill>
            <a:srgbClr val="5B9BD5">
              <a:alpha val="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1392139" y="3224626"/>
            <a:ext cx="3209111" cy="2598197"/>
          </a:xfrm>
          <a:prstGeom prst="ellipse">
            <a:avLst/>
          </a:prstGeom>
          <a:solidFill>
            <a:srgbClr val="FFFF00">
              <a:alpha val="1176"/>
            </a:srgbClr>
          </a:solidFill>
          <a:ln>
            <a:solidFill>
              <a:srgbClr val="FF0000">
                <a:alpha val="47059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2499402" y="3855732"/>
            <a:ext cx="46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C00000"/>
                </a:solidFill>
              </a:rPr>
              <a:t>T</a:t>
            </a:r>
            <a:r>
              <a:rPr lang="en-US" altLang="zh-TW" b="1" baseline="-25000" dirty="0" smtClean="0">
                <a:solidFill>
                  <a:srgbClr val="C00000"/>
                </a:solidFill>
              </a:rPr>
              <a:t>1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1829749" y="5495247"/>
            <a:ext cx="46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C00000"/>
                </a:solidFill>
              </a:rPr>
              <a:t>T</a:t>
            </a:r>
            <a:r>
              <a:rPr lang="en-US" altLang="zh-TW" b="1" baseline="-25000" dirty="0" smtClean="0">
                <a:solidFill>
                  <a:srgbClr val="C00000"/>
                </a:solidFill>
              </a:rPr>
              <a:t>2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4370473" y="2587897"/>
            <a:ext cx="46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K</a:t>
            </a:r>
            <a:r>
              <a:rPr lang="en-US" altLang="zh-TW" b="1" baseline="30000" dirty="0" smtClean="0"/>
              <a:t>+</a:t>
            </a:r>
            <a:endParaRPr lang="zh-TW" altLang="en-US" b="1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5147711" y="3224626"/>
            <a:ext cx="46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K</a:t>
            </a:r>
            <a:r>
              <a:rPr lang="en-US" altLang="zh-TW" b="1" baseline="30000" dirty="0" smtClean="0"/>
              <a:t>-</a:t>
            </a:r>
            <a:endParaRPr lang="zh-TW" altLang="en-US" b="1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552852" y="5495247"/>
            <a:ext cx="46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latin typeface="Symbol" panose="05050102010706020507" pitchFamily="18" charset="2"/>
              </a:rPr>
              <a:t>p</a:t>
            </a:r>
            <a:r>
              <a:rPr lang="en-US" altLang="zh-TW" b="1" baseline="30000" dirty="0" smtClean="0"/>
              <a:t>+</a:t>
            </a:r>
            <a:endParaRPr lang="zh-TW" altLang="en-US" b="1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1289815" y="6171083"/>
            <a:ext cx="46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latin typeface="Symbol" panose="05050102010706020507" pitchFamily="18" charset="2"/>
              </a:rPr>
              <a:t>p</a:t>
            </a:r>
            <a:r>
              <a:rPr lang="en-US" altLang="zh-TW" b="1" baseline="30000" dirty="0" smtClean="0"/>
              <a:t>-</a:t>
            </a:r>
            <a:endParaRPr lang="zh-TW" alt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矩形 18"/>
              <p:cNvSpPr/>
              <p:nvPr/>
            </p:nvSpPr>
            <p:spPr>
              <a:xfrm>
                <a:off x="2990905" y="3856459"/>
                <a:ext cx="53085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1" i="1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altLang="zh-TW" b="1" i="1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𝑫</m:t>
                          </m:r>
                        </m:e>
                        <m:sub>
                          <m:r>
                            <a:rPr lang="en-US" altLang="zh-TW" b="1" i="1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𝑬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905" y="3856459"/>
                <a:ext cx="530851" cy="369332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矩形 19"/>
              <p:cNvSpPr/>
              <p:nvPr/>
            </p:nvSpPr>
            <p:spPr>
              <a:xfrm>
                <a:off x="2452157" y="4307056"/>
                <a:ext cx="51501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2157" y="4307056"/>
                <a:ext cx="51501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矩形 20"/>
              <p:cNvSpPr/>
              <p:nvPr/>
            </p:nvSpPr>
            <p:spPr>
              <a:xfrm>
                <a:off x="1716283" y="4850518"/>
                <a:ext cx="73587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</m:oMath>
                </a14:m>
                <a:r>
                  <a:rPr lang="en-US" altLang="zh-TW" dirty="0" smtClean="0"/>
                  <a:t>??</a:t>
                </a:r>
                <a:endParaRPr lang="zh-TW" altLang="en-US" dirty="0"/>
              </a:p>
            </p:txBody>
          </p:sp>
        </mc:Choice>
        <mc:Fallback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6283" y="4850518"/>
                <a:ext cx="735874" cy="369332"/>
              </a:xfrm>
              <a:prstGeom prst="rect">
                <a:avLst/>
              </a:prstGeom>
              <a:blipFill>
                <a:blip r:embed="rId5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直線接點 22"/>
          <p:cNvCxnSpPr/>
          <p:nvPr/>
        </p:nvCxnSpPr>
        <p:spPr>
          <a:xfrm flipV="1">
            <a:off x="3059192" y="3913046"/>
            <a:ext cx="2349525" cy="517821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5408717" y="3693299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p</a:t>
            </a:r>
            <a:r>
              <a:rPr lang="en-US" altLang="zh-TW" sz="20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zh-TW" altLang="en-US" sz="2000" dirty="0">
              <a:solidFill>
                <a:srgbClr val="C00000"/>
              </a:solidFill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2946620" y="4378557"/>
            <a:ext cx="46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C00000"/>
                </a:solidFill>
              </a:rPr>
              <a:t>T</a:t>
            </a:r>
            <a:r>
              <a:rPr lang="en-US" altLang="zh-TW" b="1" baseline="-25000" dirty="0" smtClean="0">
                <a:solidFill>
                  <a:srgbClr val="C00000"/>
                </a:solidFill>
              </a:rPr>
              <a:t>0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25" name="橢圓 24"/>
          <p:cNvSpPr/>
          <p:nvPr/>
        </p:nvSpPr>
        <p:spPr>
          <a:xfrm>
            <a:off x="8852961" y="4276234"/>
            <a:ext cx="182880" cy="1654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7" name="直線接點 26"/>
          <p:cNvCxnSpPr/>
          <p:nvPr/>
        </p:nvCxnSpPr>
        <p:spPr>
          <a:xfrm flipV="1">
            <a:off x="9048903" y="4102063"/>
            <a:ext cx="222070" cy="174172"/>
          </a:xfrm>
          <a:prstGeom prst="line">
            <a:avLst/>
          </a:prstGeom>
          <a:ln w="285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 flipV="1">
            <a:off x="7807933" y="4358965"/>
            <a:ext cx="1123404" cy="951412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/>
          <p:cNvCxnSpPr/>
          <p:nvPr/>
        </p:nvCxnSpPr>
        <p:spPr>
          <a:xfrm flipV="1">
            <a:off x="9270973" y="3327000"/>
            <a:ext cx="1802674" cy="7750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接點 30"/>
          <p:cNvCxnSpPr/>
          <p:nvPr/>
        </p:nvCxnSpPr>
        <p:spPr>
          <a:xfrm flipV="1">
            <a:off x="7128663" y="5310377"/>
            <a:ext cx="679270" cy="9035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/>
          <p:cNvCxnSpPr/>
          <p:nvPr/>
        </p:nvCxnSpPr>
        <p:spPr>
          <a:xfrm flipV="1">
            <a:off x="9270973" y="2787068"/>
            <a:ext cx="1166948" cy="131499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 flipV="1">
            <a:off x="6562607" y="5310377"/>
            <a:ext cx="1245326" cy="5159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橢圓 33"/>
          <p:cNvSpPr/>
          <p:nvPr/>
        </p:nvSpPr>
        <p:spPr>
          <a:xfrm>
            <a:off x="8434949" y="3928778"/>
            <a:ext cx="1027611" cy="913513"/>
          </a:xfrm>
          <a:prstGeom prst="ellipse">
            <a:avLst/>
          </a:prstGeom>
          <a:solidFill>
            <a:srgbClr val="5B9BD5">
              <a:alpha val="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橢圓 34"/>
          <p:cNvSpPr/>
          <p:nvPr/>
        </p:nvSpPr>
        <p:spPr>
          <a:xfrm>
            <a:off x="7339845" y="3091869"/>
            <a:ext cx="3209111" cy="2598197"/>
          </a:xfrm>
          <a:prstGeom prst="ellipse">
            <a:avLst/>
          </a:prstGeom>
          <a:solidFill>
            <a:srgbClr val="FFFF00">
              <a:alpha val="1176"/>
            </a:srgbClr>
          </a:solidFill>
          <a:ln>
            <a:solidFill>
              <a:srgbClr val="FF0000">
                <a:alpha val="47059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文字方塊 35"/>
          <p:cNvSpPr txBox="1"/>
          <p:nvPr/>
        </p:nvSpPr>
        <p:spPr>
          <a:xfrm>
            <a:off x="9284035" y="4046239"/>
            <a:ext cx="46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C00000"/>
                </a:solidFill>
              </a:rPr>
              <a:t>T</a:t>
            </a:r>
            <a:r>
              <a:rPr lang="en-US" altLang="zh-TW" b="1" baseline="-25000" dirty="0" smtClean="0">
                <a:solidFill>
                  <a:srgbClr val="C00000"/>
                </a:solidFill>
              </a:rPr>
              <a:t>1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7777455" y="5362490"/>
            <a:ext cx="46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C00000"/>
                </a:solidFill>
              </a:rPr>
              <a:t>T</a:t>
            </a:r>
            <a:r>
              <a:rPr lang="en-US" altLang="zh-TW" b="1" baseline="-25000" dirty="0" smtClean="0">
                <a:solidFill>
                  <a:srgbClr val="C00000"/>
                </a:solidFill>
              </a:rPr>
              <a:t>2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10318179" y="2455140"/>
            <a:ext cx="46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K</a:t>
            </a:r>
            <a:r>
              <a:rPr lang="en-US" altLang="zh-TW" b="1" baseline="30000" dirty="0" smtClean="0"/>
              <a:t>+</a:t>
            </a:r>
            <a:endParaRPr lang="zh-TW" altLang="en-US" b="1" dirty="0"/>
          </a:p>
        </p:txBody>
      </p:sp>
      <p:sp>
        <p:nvSpPr>
          <p:cNvPr id="39" name="文字方塊 38"/>
          <p:cNvSpPr txBox="1"/>
          <p:nvPr/>
        </p:nvSpPr>
        <p:spPr>
          <a:xfrm>
            <a:off x="11095417" y="3091869"/>
            <a:ext cx="46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K</a:t>
            </a:r>
            <a:r>
              <a:rPr lang="en-US" altLang="zh-TW" b="1" baseline="30000" dirty="0" smtClean="0"/>
              <a:t>-</a:t>
            </a:r>
            <a:endParaRPr lang="zh-TW" altLang="en-US" b="1" dirty="0"/>
          </a:p>
        </p:txBody>
      </p:sp>
      <p:sp>
        <p:nvSpPr>
          <p:cNvPr id="40" name="文字方塊 39"/>
          <p:cNvSpPr txBox="1"/>
          <p:nvPr/>
        </p:nvSpPr>
        <p:spPr>
          <a:xfrm>
            <a:off x="6500558" y="5362490"/>
            <a:ext cx="46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latin typeface="Symbol" panose="05050102010706020507" pitchFamily="18" charset="2"/>
              </a:rPr>
              <a:t>p</a:t>
            </a:r>
            <a:r>
              <a:rPr lang="en-US" altLang="zh-TW" b="1" baseline="30000" dirty="0" smtClean="0"/>
              <a:t>+</a:t>
            </a:r>
            <a:endParaRPr lang="zh-TW" alt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矩形 40"/>
              <p:cNvSpPr/>
              <p:nvPr/>
            </p:nvSpPr>
            <p:spPr>
              <a:xfrm>
                <a:off x="8746282" y="3843869"/>
                <a:ext cx="53085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1" i="1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altLang="zh-TW" b="1" i="1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𝑫</m:t>
                          </m:r>
                        </m:e>
                        <m:sub>
                          <m:r>
                            <a:rPr lang="en-US" altLang="zh-TW" b="1" i="1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𝑬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41" name="矩形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6282" y="3843869"/>
                <a:ext cx="530851" cy="369332"/>
              </a:xfrm>
              <a:prstGeom prst="rect">
                <a:avLst/>
              </a:prstGeom>
              <a:blipFill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矩形 41"/>
              <p:cNvSpPr/>
              <p:nvPr/>
            </p:nvSpPr>
            <p:spPr>
              <a:xfrm>
                <a:off x="8399863" y="4174299"/>
                <a:ext cx="543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altLang="zh-TW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</m:sub>
                      </m:sSub>
                    </m:oMath>
                  </m:oMathPara>
                </a14:m>
                <a:endParaRPr lang="zh-TW" altLang="en-US" b="1" dirty="0"/>
              </a:p>
            </p:txBody>
          </p:sp>
        </mc:Choice>
        <mc:Fallback>
          <p:sp>
            <p:nvSpPr>
              <p:cNvPr id="42" name="矩形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9863" y="4174299"/>
                <a:ext cx="54367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矩形 42"/>
              <p:cNvSpPr/>
              <p:nvPr/>
            </p:nvSpPr>
            <p:spPr>
              <a:xfrm>
                <a:off x="7663989" y="4717761"/>
                <a:ext cx="73587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TW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sub>
                    </m:sSub>
                  </m:oMath>
                </a14:m>
                <a:r>
                  <a:rPr lang="en-US" altLang="zh-TW" dirty="0" smtClean="0"/>
                  <a:t>??</a:t>
                </a:r>
                <a:endParaRPr lang="zh-TW" altLang="en-US" dirty="0"/>
              </a:p>
            </p:txBody>
          </p:sp>
        </mc:Choice>
        <mc:Fallback>
          <p:sp>
            <p:nvSpPr>
              <p:cNvPr id="43" name="矩形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3989" y="4717761"/>
                <a:ext cx="735874" cy="369332"/>
              </a:xfrm>
              <a:prstGeom prst="rect">
                <a:avLst/>
              </a:prstGeom>
              <a:blipFill>
                <a:blip r:embed="rId8"/>
                <a:stretch>
                  <a:fillRect t="-10000" r="-3306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文字方塊 43"/>
              <p:cNvSpPr txBox="1"/>
              <p:nvPr/>
            </p:nvSpPr>
            <p:spPr>
              <a:xfrm>
                <a:off x="2175004" y="5916692"/>
                <a:ext cx="389897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TW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</m:oMath>
                </a14:m>
                <a:r>
                  <a:rPr lang="en-US" altLang="zh-TW" sz="2400" dirty="0" smtClean="0">
                    <a:solidFill>
                      <a:srgbClr val="C00000"/>
                    </a:solidFill>
                  </a:rPr>
                  <a:t>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TW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US" altLang="zh-TW" sz="24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altLang="zh-TW" sz="2400" b="1" dirty="0" smtClean="0">
                    <a:solidFill>
                      <a:srgbClr val="C00000"/>
                    </a:solidFill>
                  </a:rPr>
                  <a:t>do not </a:t>
                </a:r>
                <a:r>
                  <a:rPr lang="en-US" altLang="zh-TW" sz="2400" dirty="0" smtClean="0">
                    <a:solidFill>
                      <a:srgbClr val="C00000"/>
                    </a:solidFill>
                  </a:rPr>
                  <a:t>leave origin </a:t>
                </a:r>
                <a:r>
                  <a:rPr lang="en-US" altLang="zh-TW" sz="2400" b="1" u="sng" dirty="0" smtClean="0">
                    <a:solidFill>
                      <a:srgbClr val="C00000"/>
                    </a:solidFill>
                  </a:rPr>
                  <a:t>simultaneously</a:t>
                </a:r>
                <a:endParaRPr lang="zh-TW" altLang="en-US" sz="2400" b="1" u="sng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44" name="文字方塊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5004" y="5916692"/>
                <a:ext cx="3898978" cy="830997"/>
              </a:xfrm>
              <a:prstGeom prst="rect">
                <a:avLst/>
              </a:prstGeom>
              <a:blipFill>
                <a:blip r:embed="rId9"/>
                <a:stretch>
                  <a:fillRect l="-2504" t="-5882" b="-161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直線單箭頭接點 23"/>
          <p:cNvCxnSpPr/>
          <p:nvPr/>
        </p:nvCxnSpPr>
        <p:spPr>
          <a:xfrm flipH="1">
            <a:off x="2905255" y="1334051"/>
            <a:ext cx="1328699" cy="24623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文字方塊 45"/>
              <p:cNvSpPr txBox="1"/>
              <p:nvPr/>
            </p:nvSpPr>
            <p:spPr>
              <a:xfrm>
                <a:off x="2810591" y="4143451"/>
                <a:ext cx="535351" cy="397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b="1" i="1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altLang="zh-TW" b="1" i="1">
                                <a:solidFill>
                                  <a:srgbClr val="FFC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1" i="1">
                                <a:solidFill>
                                  <a:srgbClr val="FFC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  <m:sup>
                            <m:r>
                              <a:rPr lang="en-US" altLang="zh-TW" b="1" i="1">
                                <a:solidFill>
                                  <a:srgbClr val="FFC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en-US" altLang="zh-TW" b="1" i="1">
                                <a:solidFill>
                                  <a:srgbClr val="FFC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altLang="zh-TW" dirty="0"/>
                  <a:t> </a:t>
                </a:r>
                <a:endParaRPr lang="zh-TW" altLang="en-US" dirty="0"/>
              </a:p>
            </p:txBody>
          </p:sp>
        </mc:Choice>
        <mc:Fallback>
          <p:sp>
            <p:nvSpPr>
              <p:cNvPr id="46" name="文字方塊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0591" y="4143451"/>
                <a:ext cx="535351" cy="397160"/>
              </a:xfrm>
              <a:prstGeom prst="rect">
                <a:avLst/>
              </a:prstGeom>
              <a:blipFill>
                <a:blip r:embed="rId10"/>
                <a:stretch>
                  <a:fillRect r="-11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25463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字方塊 1"/>
              <p:cNvSpPr txBox="1"/>
              <p:nvPr/>
            </p:nvSpPr>
            <p:spPr>
              <a:xfrm>
                <a:off x="1190943" y="1449932"/>
                <a:ext cx="10736014" cy="14587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 smtClean="0"/>
                  <a:t>e+e- </a:t>
                </a:r>
                <a:r>
                  <a:rPr lang="en-US" altLang="zh-TW" sz="2800" dirty="0" smtClean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𝐷</m:t>
                        </m:r>
                      </m:e>
                      <m:sup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∗+</m:t>
                        </m:r>
                      </m:sup>
                    </m:sSup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𝐷</m:t>
                        </m:r>
                      </m:e>
                      <m:sup>
                        <m:r>
                          <a:rPr lang="en-US" altLang="zh-TW" sz="2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∗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TW" sz="2800" dirty="0" smtClean="0"/>
                  <a:t>; 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𝐷</m:t>
                        </m:r>
                      </m:e>
                      <m:sup>
                        <m:r>
                          <a:rPr lang="en-US" altLang="zh-TW" sz="2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∗+</m:t>
                        </m:r>
                      </m:sup>
                    </m:sSup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𝐷</m:t>
                        </m:r>
                      </m:e>
                      <m:sup>
                        <m:r>
                          <a:rPr lang="en-US" altLang="zh-TW" sz="2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</m:sup>
                    </m:sSup>
                    <m:r>
                      <a:rPr lang="en-US" altLang="zh-TW" sz="28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/</m:t>
                    </m:r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𝐷</m:t>
                        </m:r>
                      </m:e>
                      <m:sup>
                        <m:r>
                          <a:rPr lang="en-US" altLang="zh-TW" sz="2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∗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𝐷</m:t>
                        </m:r>
                      </m:e>
                      <m:sup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TW" sz="2800" dirty="0" smtClean="0"/>
                  <a:t>);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𝐷</m:t>
                        </m:r>
                      </m:e>
                      <m:sup>
                        <m:r>
                          <a:rPr lang="en-US" altLang="zh-TW" sz="2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𝐷</m:t>
                        </m:r>
                      </m:e>
                      <m:sup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TW" sz="2800" dirty="0" smtClean="0"/>
                  <a:t>               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DD</m:t>
                    </m:r>
                  </m:oMath>
                </a14:m>
                <a:endParaRPr lang="en-US" altLang="zh-TW" sz="2800" dirty="0" smtClean="0"/>
              </a:p>
              <a:p>
                <a:r>
                  <a:rPr lang="en-US" altLang="zh-TW" sz="2800" dirty="0"/>
                  <a:t>e+e- </a:t>
                </a:r>
                <a:r>
                  <a:rPr lang="en-US" altLang="zh-TW" sz="2800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altLang="zh-TW" sz="2800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𝐷</m:t>
                        </m:r>
                      </m:e>
                      <m:sup>
                        <m:r>
                          <a:rPr lang="en-US" altLang="zh-TW" sz="2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∗+</m:t>
                        </m:r>
                      </m:sup>
                    </m:sSup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𝐷</m:t>
                        </m:r>
                      </m:e>
                      <m:sup>
                        <m:r>
                          <a:rPr lang="en-US" altLang="zh-TW" sz="2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</m:t>
                        </m:r>
                      </m:e>
                      <m:sup>
                        <m:r>
                          <a:rPr lang="en-US" altLang="zh-TW" sz="2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TW" sz="2800" dirty="0" smtClean="0"/>
                  <a:t>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𝐷</m:t>
                        </m:r>
                      </m:e>
                      <m:sup>
                        <m:r>
                          <a:rPr lang="en-US" altLang="zh-TW" sz="2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∗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𝐷</m:t>
                        </m:r>
                      </m:e>
                      <m:sup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</m:t>
                        </m:r>
                      </m:e>
                      <m:sup>
                        <m:r>
                          <a:rPr lang="en-US" altLang="zh-TW" sz="2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TW" sz="2800" dirty="0" smtClean="0"/>
                  <a:t>);  </a:t>
                </a:r>
                <a14:m>
                  <m:oMath xmlns:m="http://schemas.openxmlformats.org/officeDocument/2006/math">
                    <m:r>
                      <a:rPr lang="en-US" altLang="zh-TW" sz="2800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𝐷</m:t>
                        </m:r>
                      </m:e>
                      <m:sup>
                        <m:r>
                          <a:rPr lang="en-US" altLang="zh-TW" sz="2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∗+</m:t>
                        </m:r>
                      </m:sup>
                    </m:sSup>
                    <m:acc>
                      <m:accPr>
                        <m:chr m:val="̅"/>
                        <m:ctrlPr>
                          <a:rPr lang="en-US" altLang="zh-TW" sz="28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𝐷</m:t>
                            </m:r>
                          </m:e>
                          <m:sup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0</m:t>
                            </m:r>
                          </m:sup>
                        </m:sSup>
                      </m:e>
                    </m:acc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</m:t>
                        </m:r>
                      </m:e>
                      <m:sup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TW" sz="2800" dirty="0" smtClean="0"/>
                  <a:t>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𝐷</m:t>
                        </m:r>
                      </m:e>
                      <m:sup>
                        <m:r>
                          <a:rPr lang="en-US" altLang="zh-TW" sz="2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∗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TW" sz="2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b="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TW" sz="28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altLang="zh-TW" sz="28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</m:t>
                        </m:r>
                      </m:e>
                      <m:sup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+</m:t>
                        </m:r>
                      </m:sup>
                    </m:sSup>
                    <m:r>
                      <a:rPr lang="en-US" altLang="zh-TW" sz="280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zh-TW" altLang="en-US" sz="2800" dirty="0" smtClean="0"/>
                  <a:t>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TW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𝐷</m:t>
                        </m:r>
                      </m:e>
                      <m:sup>
                        <m:r>
                          <a:rPr lang="en-US" altLang="zh-TW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∗</m:t>
                        </m:r>
                      </m:sup>
                    </m:sSup>
                    <m:r>
                      <a:rPr lang="en-US" altLang="zh-TW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𝐷</m:t>
                    </m:r>
                    <m:sSup>
                      <m:sSupPr>
                        <m:ctrlPr>
                          <a:rPr lang="en-US" altLang="zh-TW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TW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</m:t>
                        </m:r>
                      </m:e>
                      <m:sup/>
                    </m:sSup>
                  </m:oMath>
                </a14:m>
                <a:endParaRPr lang="zh-TW" altLang="en-US" sz="2800" dirty="0"/>
              </a:p>
              <a:p>
                <a:r>
                  <a:rPr lang="en-US" altLang="zh-TW" sz="2800" dirty="0"/>
                  <a:t>e+e- </a:t>
                </a:r>
                <a:r>
                  <a:rPr lang="en-US" altLang="zh-TW" sz="2800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𝐷</m:t>
                        </m:r>
                      </m:e>
                      <m:sup>
                        <m:r>
                          <a:rPr lang="en-US" altLang="zh-TW" sz="2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∗+</m:t>
                        </m:r>
                      </m:sup>
                    </m:sSup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𝐷</m:t>
                        </m:r>
                      </m:e>
                      <m:sup>
                        <m:r>
                          <a:rPr lang="en-US" altLang="zh-TW" sz="2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∗−</m:t>
                        </m:r>
                      </m:sup>
                    </m:sSup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</m:t>
                        </m:r>
                      </m:e>
                      <m:sup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</m:t>
                        </m:r>
                      </m:e>
                      <m:sup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TW" sz="2800" dirty="0"/>
                  <a:t>;  </a:t>
                </a:r>
                <a:r>
                  <a:rPr lang="en-US" altLang="zh-TW" sz="2800" dirty="0" smtClean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𝐷</m:t>
                        </m:r>
                      </m:e>
                      <m:sup>
                        <m:r>
                          <a:rPr lang="en-US" altLang="zh-TW" sz="2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∗+</m:t>
                        </m:r>
                      </m:sup>
                    </m:sSup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𝐷</m:t>
                        </m:r>
                      </m:e>
                      <m:sup>
                        <m:r>
                          <a:rPr lang="en-US" altLang="zh-TW" sz="2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</m:t>
                        </m:r>
                      </m:e>
                      <m:sup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</m:t>
                        </m:r>
                      </m:e>
                      <m:sup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</m:sup>
                    </m:sSup>
                    <m:r>
                      <a:rPr lang="en-US" altLang="zh-TW" sz="28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/</m:t>
                    </m:r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𝐷</m:t>
                        </m:r>
                      </m:e>
                      <m:sup>
                        <m:r>
                          <a:rPr lang="en-US" altLang="zh-TW" sz="2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∗−</m:t>
                        </m:r>
                      </m:sup>
                    </m:sSup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𝐷</m:t>
                        </m:r>
                      </m:e>
                      <m:sup>
                        <m:r>
                          <a:rPr lang="en-US" altLang="zh-TW" sz="2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</m:t>
                        </m:r>
                      </m:e>
                      <m:sup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</m:t>
                        </m:r>
                      </m:e>
                      <m:sup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TW" sz="2800" dirty="0" smtClean="0"/>
                  <a:t>)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TW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en-US" altLang="zh-TW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𝐷</m:t>
                        </m:r>
                      </m:e>
                      <m:sup>
                        <m:r>
                          <a:rPr lang="en-US" altLang="zh-TW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∗</m:t>
                        </m:r>
                      </m:sup>
                    </m:sSup>
                    <m:r>
                      <a:rPr lang="en-US" altLang="zh-TW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𝐷</m:t>
                    </m:r>
                    <m:r>
                      <a:rPr lang="en-US" altLang="zh-TW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</m:t>
                    </m:r>
                  </m:oMath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943" y="1449932"/>
                <a:ext cx="10736014" cy="1458733"/>
              </a:xfrm>
              <a:prstGeom prst="rect">
                <a:avLst/>
              </a:prstGeom>
              <a:blipFill>
                <a:blip r:embed="rId2"/>
                <a:stretch>
                  <a:fillRect l="-1135" t="-5439" b="-878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2332023" y="3116912"/>
                <a:ext cx="7466274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 smtClean="0">
                    <a:latin typeface="Symbol" panose="05050102010706020507" pitchFamily="18" charset="2"/>
                  </a:rPr>
                  <a:t>s</a:t>
                </a:r>
                <a:r>
                  <a:rPr lang="en-US" altLang="zh-TW" sz="2400" dirty="0" smtClean="0"/>
                  <a:t>(</a:t>
                </a:r>
                <a:r>
                  <a:rPr lang="en-US" altLang="zh-TW" sz="2400" dirty="0"/>
                  <a:t>e+e- </a:t>
                </a:r>
                <a:r>
                  <a:rPr lang="en-US" altLang="zh-TW" sz="2400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𝐷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∗+</m:t>
                        </m:r>
                      </m:sup>
                    </m:sSup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𝐷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∗−</m:t>
                        </m:r>
                      </m:sup>
                    </m:sSup>
                  </m:oMath>
                </a14:m>
                <a:r>
                  <a:rPr lang="en-US" altLang="zh-TW" sz="2400" dirty="0" smtClean="0"/>
                  <a:t>) = 531 </a:t>
                </a:r>
                <a:r>
                  <a:rPr lang="en-US" altLang="zh-TW" sz="2400" dirty="0" smtClean="0">
                    <a:sym typeface="Symbol" panose="05050102010706020507" pitchFamily="18" charset="2"/>
                  </a:rPr>
                  <a:t></a:t>
                </a:r>
                <a:r>
                  <a:rPr lang="en-US" altLang="zh-TW" sz="2400" dirty="0" smtClean="0"/>
                  <a:t> 10 fb </a:t>
                </a:r>
              </a:p>
              <a:p>
                <a:r>
                  <a:rPr lang="en-US" altLang="zh-TW" sz="2400" dirty="0">
                    <a:latin typeface="Symbol" panose="05050102010706020507" pitchFamily="18" charset="2"/>
                  </a:rPr>
                  <a:t>s</a:t>
                </a:r>
                <a:r>
                  <a:rPr lang="en-US" altLang="zh-TW" sz="2400" dirty="0"/>
                  <a:t>(e+e- </a:t>
                </a:r>
                <a:r>
                  <a:rPr lang="en-US" altLang="zh-TW" sz="2400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𝐷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∗+</m:t>
                        </m:r>
                      </m:sup>
                    </m:sSup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𝐷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TW" sz="2400" dirty="0"/>
                  <a:t>) </a:t>
                </a:r>
                <a:r>
                  <a:rPr lang="en-US" altLang="zh-TW" sz="2400" dirty="0" smtClean="0"/>
                  <a:t> = 482 </a:t>
                </a:r>
                <a:r>
                  <a:rPr lang="en-US" altLang="zh-TW" sz="2400" dirty="0" smtClean="0">
                    <a:sym typeface="Symbol" panose="05050102010706020507" pitchFamily="18" charset="2"/>
                  </a:rPr>
                  <a:t></a:t>
                </a:r>
                <a:r>
                  <a:rPr lang="en-US" altLang="zh-TW" sz="2400" dirty="0" smtClean="0"/>
                  <a:t>    5 </a:t>
                </a:r>
                <a:r>
                  <a:rPr lang="en-US" altLang="zh-TW" sz="2400" dirty="0"/>
                  <a:t>fb </a:t>
                </a:r>
                <a:endParaRPr lang="zh-TW" altLang="en-US" sz="2400" dirty="0"/>
              </a:p>
              <a:p>
                <a:r>
                  <a:rPr lang="en-US" altLang="zh-TW" sz="2400" dirty="0">
                    <a:latin typeface="Symbol" panose="05050102010706020507" pitchFamily="18" charset="2"/>
                  </a:rPr>
                  <a:t>s</a:t>
                </a:r>
                <a:r>
                  <a:rPr lang="en-US" altLang="zh-TW" sz="2400" dirty="0"/>
                  <a:t>(e+e- </a:t>
                </a:r>
                <a:r>
                  <a:rPr lang="en-US" altLang="zh-TW" sz="2400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𝐷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𝐷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TW" sz="2400" dirty="0"/>
                  <a:t>) </a:t>
                </a:r>
                <a:r>
                  <a:rPr lang="en-US" altLang="zh-TW" sz="2400" dirty="0" smtClean="0"/>
                  <a:t>   =   36 </a:t>
                </a:r>
                <a:r>
                  <a:rPr lang="en-US" altLang="zh-TW" sz="2400" dirty="0">
                    <a:sym typeface="Symbol" panose="05050102010706020507" pitchFamily="18" charset="2"/>
                  </a:rPr>
                  <a:t></a:t>
                </a:r>
                <a:r>
                  <a:rPr lang="en-US" altLang="zh-TW" sz="2400" dirty="0"/>
                  <a:t> </a:t>
                </a:r>
                <a:r>
                  <a:rPr lang="en-US" altLang="zh-TW" sz="2400" dirty="0" smtClean="0"/>
                  <a:t>  1 </a:t>
                </a:r>
                <a:r>
                  <a:rPr lang="en-US" altLang="zh-TW" sz="2400" dirty="0"/>
                  <a:t>fb </a:t>
                </a:r>
                <a:endParaRPr lang="en-US" altLang="zh-TW" sz="2400" dirty="0" smtClean="0"/>
              </a:p>
              <a:p>
                <a:endParaRPr lang="zh-TW" altLang="en-US" sz="2400" dirty="0"/>
              </a:p>
              <a:p>
                <a:r>
                  <a:rPr lang="en-US" altLang="zh-TW" sz="2400" dirty="0">
                    <a:latin typeface="Symbol" panose="05050102010706020507" pitchFamily="18" charset="2"/>
                  </a:rPr>
                  <a:t>s</a:t>
                </a:r>
                <a:r>
                  <a:rPr lang="en-US" altLang="zh-TW" sz="2400" dirty="0"/>
                  <a:t>(e+e- </a:t>
                </a:r>
                <a:r>
                  <a:rPr lang="en-US" altLang="zh-TW" sz="2400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𝐷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∗+</m:t>
                        </m:r>
                      </m:sup>
                    </m:sSup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𝐷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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TW" sz="2400" dirty="0"/>
                  <a:t>) </a:t>
                </a:r>
                <a:r>
                  <a:rPr lang="en-US" altLang="zh-TW" sz="2400" dirty="0" smtClean="0"/>
                  <a:t> = 997 </a:t>
                </a:r>
                <a:r>
                  <a:rPr lang="en-US" altLang="zh-TW" sz="2400" dirty="0">
                    <a:sym typeface="Symbol" panose="05050102010706020507" pitchFamily="18" charset="2"/>
                  </a:rPr>
                  <a:t></a:t>
                </a:r>
                <a:r>
                  <a:rPr lang="en-US" altLang="zh-TW" sz="2400" dirty="0"/>
                  <a:t> </a:t>
                </a:r>
                <a:r>
                  <a:rPr lang="en-US" altLang="zh-TW" sz="2400" dirty="0" smtClean="0"/>
                  <a:t>131 </a:t>
                </a:r>
                <a:r>
                  <a:rPr lang="en-US" altLang="zh-TW" sz="2400" dirty="0"/>
                  <a:t>fb </a:t>
                </a:r>
                <a:endParaRPr lang="zh-TW" altLang="en-US" sz="2400" dirty="0"/>
              </a:p>
              <a:p>
                <a:r>
                  <a:rPr lang="en-US" altLang="zh-TW" sz="2400" dirty="0">
                    <a:latin typeface="Symbol" panose="05050102010706020507" pitchFamily="18" charset="2"/>
                  </a:rPr>
                  <a:t>s</a:t>
                </a:r>
                <a:r>
                  <a:rPr lang="en-US" altLang="zh-TW" sz="2400" dirty="0"/>
                  <a:t>(e+e- </a:t>
                </a:r>
                <a:r>
                  <a:rPr lang="en-US" altLang="zh-TW" sz="2400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𝐷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∗+</m:t>
                        </m:r>
                      </m:sup>
                    </m:sSup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𝐷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∗−</m:t>
                        </m:r>
                      </m:sup>
                    </m:sSup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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TW" sz="2400" dirty="0"/>
                  <a:t>) = </a:t>
                </a:r>
                <a:r>
                  <a:rPr lang="en-US" altLang="zh-TW" sz="2400" dirty="0" smtClean="0"/>
                  <a:t>903 </a:t>
                </a:r>
                <a:r>
                  <a:rPr lang="en-US" altLang="zh-TW" sz="2400" dirty="0">
                    <a:sym typeface="Symbol" panose="05050102010706020507" pitchFamily="18" charset="2"/>
                  </a:rPr>
                  <a:t></a:t>
                </a:r>
                <a:r>
                  <a:rPr lang="en-US" altLang="zh-TW" sz="2400" dirty="0"/>
                  <a:t> </a:t>
                </a:r>
                <a:r>
                  <a:rPr lang="en-US" altLang="zh-TW" sz="2400" dirty="0" smtClean="0"/>
                  <a:t> 35 </a:t>
                </a:r>
                <a:r>
                  <a:rPr lang="en-US" altLang="zh-TW" sz="2400" dirty="0"/>
                  <a:t>fb </a:t>
                </a:r>
                <a:endParaRPr lang="en-US" altLang="zh-TW" sz="2400" dirty="0" smtClean="0"/>
              </a:p>
              <a:p>
                <a:endParaRPr lang="zh-TW" altLang="en-US" sz="2400" dirty="0"/>
              </a:p>
              <a:p>
                <a:r>
                  <a:rPr lang="en-US" altLang="zh-TW" sz="2400" dirty="0">
                    <a:latin typeface="Symbol" panose="05050102010706020507" pitchFamily="18" charset="2"/>
                  </a:rPr>
                  <a:t>s</a:t>
                </a:r>
                <a:r>
                  <a:rPr lang="en-US" altLang="zh-TW" sz="2400" dirty="0"/>
                  <a:t>(e+e- </a:t>
                </a:r>
                <a:r>
                  <a:rPr lang="en-US" altLang="zh-TW" sz="2400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𝐷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∗+</m:t>
                        </m:r>
                      </m:sup>
                    </m:sSup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𝐷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∗−</m:t>
                        </m:r>
                      </m:sup>
                    </m:sSup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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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TW" sz="2400" dirty="0"/>
                  <a:t>) = </a:t>
                </a:r>
                <a:r>
                  <a:rPr lang="en-US" altLang="zh-TW" sz="2400" dirty="0" smtClean="0"/>
                  <a:t>1625 </a:t>
                </a:r>
                <a:r>
                  <a:rPr lang="en-US" altLang="zh-TW" sz="2400" dirty="0">
                    <a:sym typeface="Symbol" panose="05050102010706020507" pitchFamily="18" charset="2"/>
                  </a:rPr>
                  <a:t></a:t>
                </a:r>
                <a:r>
                  <a:rPr lang="en-US" altLang="zh-TW" sz="2400" dirty="0"/>
                  <a:t> </a:t>
                </a:r>
                <a:r>
                  <a:rPr lang="en-US" altLang="zh-TW" sz="2400" dirty="0" smtClean="0"/>
                  <a:t>336 </a:t>
                </a:r>
                <a:r>
                  <a:rPr lang="en-US" altLang="zh-TW" sz="2400" dirty="0"/>
                  <a:t>fb </a:t>
                </a:r>
                <a:endParaRPr lang="zh-TW" altLang="en-US" sz="2400" dirty="0"/>
              </a:p>
              <a:p>
                <a:r>
                  <a:rPr lang="en-US" altLang="zh-TW" sz="2400" dirty="0">
                    <a:latin typeface="Symbol" panose="05050102010706020507" pitchFamily="18" charset="2"/>
                  </a:rPr>
                  <a:t>s</a:t>
                </a:r>
                <a:r>
                  <a:rPr lang="en-US" altLang="zh-TW" sz="2400" dirty="0"/>
                  <a:t>(e+e- </a:t>
                </a:r>
                <a:r>
                  <a:rPr lang="en-US" altLang="zh-TW" sz="2400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𝐷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∗+</m:t>
                        </m:r>
                      </m:sup>
                    </m:sSup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𝐷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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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TW" sz="2400" dirty="0"/>
                  <a:t>) </a:t>
                </a:r>
                <a:r>
                  <a:rPr lang="en-US" altLang="zh-TW" sz="2400" dirty="0" smtClean="0"/>
                  <a:t>  = 1572 </a:t>
                </a:r>
                <a:r>
                  <a:rPr lang="en-US" altLang="zh-TW" sz="2400" dirty="0">
                    <a:sym typeface="Symbol" panose="05050102010706020507" pitchFamily="18" charset="2"/>
                  </a:rPr>
                  <a:t></a:t>
                </a:r>
                <a:r>
                  <a:rPr lang="en-US" altLang="zh-TW" sz="2400" dirty="0"/>
                  <a:t> </a:t>
                </a:r>
                <a:r>
                  <a:rPr lang="en-US" altLang="zh-TW" sz="2400" dirty="0" smtClean="0"/>
                  <a:t>145 </a:t>
                </a:r>
                <a:r>
                  <a:rPr lang="en-US" altLang="zh-TW" sz="2400" dirty="0"/>
                  <a:t>fb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2023" y="3116912"/>
                <a:ext cx="7466274" cy="3416320"/>
              </a:xfrm>
              <a:prstGeom prst="rect">
                <a:avLst/>
              </a:prstGeom>
              <a:blipFill>
                <a:blip r:embed="rId3"/>
                <a:stretch>
                  <a:fillRect l="-1307" t="-1783" b="-30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字方塊 2"/>
          <p:cNvSpPr txBox="1"/>
          <p:nvPr/>
        </p:nvSpPr>
        <p:spPr>
          <a:xfrm>
            <a:off x="1327867" y="0"/>
            <a:ext cx="87543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>
                <a:solidFill>
                  <a:srgbClr val="C00000"/>
                </a:solidFill>
              </a:rPr>
              <a:t>Belle </a:t>
            </a:r>
            <a:r>
              <a:rPr lang="en-US" altLang="zh-TW" sz="3600" dirty="0" smtClean="0">
                <a:solidFill>
                  <a:srgbClr val="C00000"/>
                </a:solidFill>
              </a:rPr>
              <a:t>experiment: </a:t>
            </a:r>
            <a:r>
              <a:rPr lang="en-US" altLang="zh-TW" sz="3600" u="sng" dirty="0" smtClean="0">
                <a:solidFill>
                  <a:srgbClr val="C00000"/>
                </a:solidFill>
              </a:rPr>
              <a:t>preliminary results </a:t>
            </a:r>
            <a:r>
              <a:rPr lang="en-US" altLang="zh-TW" sz="3600" dirty="0" smtClean="0">
                <a:solidFill>
                  <a:srgbClr val="C00000"/>
                </a:solidFill>
              </a:rPr>
              <a:t>of </a:t>
            </a:r>
          </a:p>
          <a:p>
            <a:r>
              <a:rPr lang="en-US" altLang="zh-TW" sz="3600" dirty="0" smtClean="0">
                <a:solidFill>
                  <a:srgbClr val="C00000"/>
                </a:solidFill>
              </a:rPr>
              <a:t>Exclusive charm events </a:t>
            </a:r>
            <a:r>
              <a:rPr lang="en-US" altLang="zh-TW" sz="3600" dirty="0" smtClean="0">
                <a:solidFill>
                  <a:srgbClr val="C00000"/>
                </a:solidFill>
              </a:rPr>
              <a:t>(particle creation)</a:t>
            </a:r>
            <a:endParaRPr lang="zh-TW" alt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8092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9958" y="1573792"/>
            <a:ext cx="5416952" cy="40576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字方塊 2"/>
              <p:cNvSpPr txBox="1"/>
              <p:nvPr/>
            </p:nvSpPr>
            <p:spPr>
              <a:xfrm>
                <a:off x="2191909" y="413468"/>
                <a:ext cx="647236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3200" dirty="0" smtClean="0"/>
                  <a:t>e+e- </a:t>
                </a:r>
                <a:r>
                  <a:rPr lang="en-US" altLang="zh-TW" sz="3200" dirty="0" smtClean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32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TW" sz="32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𝐷</m:t>
                        </m:r>
                      </m:e>
                      <m:sup>
                        <m:r>
                          <a:rPr lang="en-US" altLang="zh-TW" sz="32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∗</m:t>
                        </m:r>
                        <m:r>
                          <a:rPr lang="en-US" altLang="zh-TW" sz="32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TW" sz="32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TW" sz="32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𝐷</m:t>
                        </m:r>
                      </m:e>
                      <m:sup>
                        <m:r>
                          <a:rPr lang="en-US" altLang="zh-TW" sz="32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altLang="zh-TW" sz="32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TW" sz="32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</m:t>
                        </m:r>
                      </m:e>
                      <m:sup>
                        <m:r>
                          <a:rPr lang="en-US" altLang="zh-TW" sz="3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TW" sz="3200" dirty="0" smtClean="0">
                    <a:sym typeface="Wingdings" panose="05000000000000000000" pitchFamily="2" charset="2"/>
                  </a:rPr>
                  <a:t>; including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32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TW" sz="32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𝐷</m:t>
                        </m:r>
                      </m:e>
                      <m:sup>
                        <m:r>
                          <a:rPr lang="en-US" altLang="zh-TW" sz="32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∗</m:t>
                        </m:r>
                        <m:r>
                          <a:rPr lang="en-US" altLang="zh-TW" sz="32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TW" sz="32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TW" sz="32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𝐷</m:t>
                        </m:r>
                      </m:e>
                      <m:sup>
                        <m:r>
                          <a:rPr lang="en-US" altLang="zh-TW" sz="32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∗</m:t>
                        </m:r>
                        <m:r>
                          <a:rPr lang="en-US" altLang="zh-TW" sz="32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</m:t>
                        </m:r>
                      </m:sup>
                    </m:sSup>
                  </m:oMath>
                </a14:m>
                <a:endParaRPr lang="zh-TW" altLang="en-US" sz="3200" dirty="0"/>
              </a:p>
            </p:txBody>
          </p:sp>
        </mc:Choice>
        <mc:Fallback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1909" y="413468"/>
                <a:ext cx="6472362" cy="584775"/>
              </a:xfrm>
              <a:prstGeom prst="rect">
                <a:avLst/>
              </a:prstGeom>
              <a:blipFill>
                <a:blip r:embed="rId3"/>
                <a:stretch>
                  <a:fillRect l="-2451" t="-15625" b="-343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字方塊 3"/>
              <p:cNvSpPr txBox="1"/>
              <p:nvPr/>
            </p:nvSpPr>
            <p:spPr>
              <a:xfrm>
                <a:off x="6790415" y="5508942"/>
                <a:ext cx="1431234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zh-TW" dirty="0" smtClean="0">
                    <a:solidFill>
                      <a:srgbClr val="C00000"/>
                    </a:solidFill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TW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𝐷</m:t>
                        </m:r>
                      </m:e>
                      <m:sup>
                        <m:r>
                          <a:rPr lang="en-US" altLang="zh-TW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TW" dirty="0" smtClean="0">
                    <a:solidFill>
                      <a:srgbClr val="C00000"/>
                    </a:solidFill>
                  </a:rPr>
                  <a:t>)</a:t>
                </a:r>
                <a:endParaRPr lang="zh-TW" altLang="en-US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0415" y="5508942"/>
                <a:ext cx="1431234" cy="390748"/>
              </a:xfrm>
              <a:prstGeom prst="rect">
                <a:avLst/>
              </a:prstGeom>
              <a:blipFill>
                <a:blip r:embed="rId4"/>
                <a:stretch>
                  <a:fillRect t="-7813" b="-2031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字方塊 4"/>
              <p:cNvSpPr txBox="1"/>
              <p:nvPr/>
            </p:nvSpPr>
            <p:spPr>
              <a:xfrm>
                <a:off x="2434425" y="1486328"/>
                <a:ext cx="897172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zh-TW" dirty="0" smtClean="0">
                    <a:solidFill>
                      <a:srgbClr val="C00000"/>
                    </a:solidFill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TW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𝐷</m:t>
                        </m:r>
                      </m:e>
                      <m:sup>
                        <m:r>
                          <a:rPr lang="en-US" altLang="zh-TW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TW" dirty="0" smtClean="0">
                    <a:solidFill>
                      <a:srgbClr val="C00000"/>
                    </a:solidFill>
                  </a:rPr>
                  <a:t>)</a:t>
                </a:r>
                <a:endParaRPr lang="zh-TW" altLang="en-US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4425" y="1486328"/>
                <a:ext cx="897172" cy="390748"/>
              </a:xfrm>
              <a:prstGeom prst="rect">
                <a:avLst/>
              </a:prstGeom>
              <a:blipFill>
                <a:blip r:embed="rId5"/>
                <a:stretch>
                  <a:fillRect t="-7813" b="-2031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字方塊 5"/>
              <p:cNvSpPr txBox="1"/>
              <p:nvPr/>
            </p:nvSpPr>
            <p:spPr>
              <a:xfrm>
                <a:off x="8517169" y="2725986"/>
                <a:ext cx="2869099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zh-TW" sz="2400" dirty="0" smtClean="0"/>
                  <a:t>(D) = P(D)</a:t>
                </a:r>
                <a:r>
                  <a:rPr lang="zh-TW" altLang="en-US" sz="2400" dirty="0" smtClean="0"/>
                  <a:t> </a:t>
                </a:r>
                <a:r>
                  <a:rPr lang="en-US" altLang="zh-TW" sz="2400" dirty="0" smtClean="0"/>
                  <a:t>/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7169" y="2725986"/>
                <a:ext cx="2869099" cy="490199"/>
              </a:xfrm>
              <a:prstGeom prst="rect">
                <a:avLst/>
              </a:prstGeom>
              <a:blipFill>
                <a:blip r:embed="rId6"/>
                <a:stretch>
                  <a:fillRect l="-425" t="-8642" b="-2222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字方塊 6"/>
              <p:cNvSpPr txBox="1"/>
              <p:nvPr/>
            </p:nvSpPr>
            <p:spPr>
              <a:xfrm>
                <a:off x="2598752" y="6025921"/>
                <a:ext cx="647236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3200" dirty="0" smtClean="0"/>
                  <a:t>Kinematic study of</a:t>
                </a:r>
                <a:r>
                  <a:rPr lang="en-US" altLang="zh-TW" sz="3200" dirty="0" smtClean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32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TW" sz="32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𝐷</m:t>
                        </m:r>
                      </m:e>
                      <m:sup>
                        <m:r>
                          <a:rPr lang="en-US" altLang="zh-TW" sz="32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∗</m:t>
                        </m:r>
                        <m:r>
                          <a:rPr lang="en-US" altLang="zh-TW" sz="32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TW" sz="32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TW" sz="32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𝐷</m:t>
                        </m:r>
                      </m:e>
                      <m:sup>
                        <m:r>
                          <a:rPr lang="en-US" altLang="zh-TW" sz="32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altLang="zh-TW" sz="32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TW" sz="32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</m:t>
                        </m:r>
                      </m:e>
                      <m:sup>
                        <m:r>
                          <a:rPr lang="en-US" altLang="zh-TW" sz="3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+</m:t>
                        </m:r>
                      </m:sup>
                    </m:sSup>
                  </m:oMath>
                </a14:m>
                <a:r>
                  <a:rPr lang="zh-TW" altLang="en-US" sz="3200" dirty="0" smtClean="0"/>
                  <a:t> </a:t>
                </a:r>
                <a:r>
                  <a:rPr lang="en-US" altLang="zh-TW" sz="3200" dirty="0" smtClean="0"/>
                  <a:t>events</a:t>
                </a:r>
                <a:endParaRPr lang="zh-TW" altLang="en-US" sz="3200" dirty="0"/>
              </a:p>
            </p:txBody>
          </p:sp>
        </mc:Choice>
        <mc:Fallback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8752" y="6025921"/>
                <a:ext cx="6472362" cy="584775"/>
              </a:xfrm>
              <a:prstGeom prst="rect">
                <a:avLst/>
              </a:prstGeom>
              <a:blipFill>
                <a:blip r:embed="rId7"/>
                <a:stretch>
                  <a:fillRect l="-2354" t="-12632" b="-3578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線接點 8"/>
          <p:cNvCxnSpPr/>
          <p:nvPr/>
        </p:nvCxnSpPr>
        <p:spPr>
          <a:xfrm>
            <a:off x="4245997" y="2592125"/>
            <a:ext cx="2480806" cy="2035534"/>
          </a:xfrm>
          <a:prstGeom prst="line">
            <a:avLst/>
          </a:prstGeom>
          <a:ln w="76200">
            <a:solidFill>
              <a:srgbClr val="00B0F0">
                <a:alpha val="14118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 flipH="1">
            <a:off x="278296" y="2592125"/>
            <a:ext cx="1160890" cy="0"/>
          </a:xfrm>
          <a:prstGeom prst="straightConnector1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>
            <a:off x="1439186" y="2512612"/>
            <a:ext cx="1065475" cy="0"/>
          </a:xfrm>
          <a:prstGeom prst="straightConnector1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>
            <a:off x="1439186" y="2647784"/>
            <a:ext cx="548640" cy="795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/>
          <p:nvPr/>
        </p:nvCxnSpPr>
        <p:spPr>
          <a:xfrm>
            <a:off x="1622603" y="4024331"/>
            <a:ext cx="548640" cy="795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/>
          <p:nvPr/>
        </p:nvCxnSpPr>
        <p:spPr>
          <a:xfrm flipH="1" flipV="1">
            <a:off x="378089" y="3929269"/>
            <a:ext cx="743045" cy="6627"/>
          </a:xfrm>
          <a:prstGeom prst="straightConnector1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/>
          <p:nvPr/>
        </p:nvCxnSpPr>
        <p:spPr>
          <a:xfrm flipH="1" flipV="1">
            <a:off x="378088" y="4105523"/>
            <a:ext cx="743045" cy="6627"/>
          </a:xfrm>
          <a:prstGeom prst="straightConnector1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橢圓 26"/>
          <p:cNvSpPr/>
          <p:nvPr/>
        </p:nvSpPr>
        <p:spPr>
          <a:xfrm>
            <a:off x="933095" y="3874264"/>
            <a:ext cx="398095" cy="305436"/>
          </a:xfrm>
          <a:prstGeom prst="ellipse">
            <a:avLst/>
          </a:prstGeom>
          <a:solidFill>
            <a:srgbClr val="C00000">
              <a:alpha val="6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0" name="直線單箭頭接點 29"/>
          <p:cNvCxnSpPr/>
          <p:nvPr/>
        </p:nvCxnSpPr>
        <p:spPr>
          <a:xfrm flipH="1">
            <a:off x="1185751" y="4024331"/>
            <a:ext cx="436852" cy="2651"/>
          </a:xfrm>
          <a:prstGeom prst="straightConnector1">
            <a:avLst/>
          </a:prstGeom>
          <a:ln w="889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字方塊 32"/>
          <p:cNvSpPr txBox="1"/>
          <p:nvPr/>
        </p:nvSpPr>
        <p:spPr>
          <a:xfrm>
            <a:off x="250867" y="2164513"/>
            <a:ext cx="254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</a:t>
            </a:r>
            <a:endParaRPr lang="zh-TW" alt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2377440" y="2131435"/>
            <a:ext cx="254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</a:t>
            </a:r>
            <a:endParaRPr lang="zh-TW" alt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250866" y="4105523"/>
            <a:ext cx="254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</a:t>
            </a:r>
            <a:endParaRPr lang="zh-TW" alt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278296" y="3485410"/>
            <a:ext cx="254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</a:t>
            </a:r>
            <a:endParaRPr lang="zh-TW" alt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1970864" y="2525931"/>
            <a:ext cx="254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ymbol" panose="05050102010706020507" pitchFamily="18" charset="2"/>
              </a:rPr>
              <a:t>p</a:t>
            </a:r>
            <a:endParaRPr lang="zh-TW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Symbol" panose="05050102010706020507" pitchFamily="18" charset="2"/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2132815" y="3779590"/>
            <a:ext cx="254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ymbol" panose="05050102010706020507" pitchFamily="18" charset="2"/>
              </a:rPr>
              <a:t>p</a:t>
            </a:r>
            <a:endParaRPr lang="zh-TW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767461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9963" y="1949694"/>
            <a:ext cx="4211960" cy="314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979" y="1820849"/>
            <a:ext cx="4611962" cy="2959643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573695" y="1639348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C00000"/>
                </a:solidFill>
              </a:rPr>
              <a:t>(+-)(-+)</a:t>
            </a:r>
            <a:endParaRPr lang="zh-TW" altLang="en-US" sz="2400" b="1" dirty="0">
              <a:solidFill>
                <a:srgbClr val="C000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678151" y="4425549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C00000"/>
                </a:solidFill>
              </a:rPr>
              <a:t>(++)(--)</a:t>
            </a:r>
            <a:endParaRPr lang="zh-TW" altLang="en-US" sz="2400" b="1" dirty="0">
              <a:solidFill>
                <a:srgbClr val="C0000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141647" y="4527174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C00000"/>
                </a:solidFill>
              </a:rPr>
              <a:t>(1,3)</a:t>
            </a:r>
            <a:endParaRPr lang="zh-TW" altLang="en-US" sz="2400" b="1" dirty="0">
              <a:solidFill>
                <a:srgbClr val="C0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814055" y="2006894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C00000"/>
                </a:solidFill>
              </a:rPr>
              <a:t>(3,1)</a:t>
            </a:r>
            <a:endParaRPr lang="zh-TW" altLang="en-US" sz="2400" b="1" dirty="0">
              <a:solidFill>
                <a:srgbClr val="C0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653815" y="4887214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0070C0"/>
                </a:solidFill>
              </a:rPr>
              <a:t>Cos</a:t>
            </a:r>
            <a:r>
              <a:rPr lang="en-US" altLang="zh-TW" sz="2400" b="1" dirty="0">
                <a:solidFill>
                  <a:srgbClr val="0070C0"/>
                </a:solidFill>
                <a:latin typeface="SymbolPS" pitchFamily="18" charset="2"/>
              </a:rPr>
              <a:t>q</a:t>
            </a:r>
            <a:r>
              <a:rPr lang="en-US" altLang="zh-TW" sz="2400" b="1" baseline="-25000" dirty="0">
                <a:solidFill>
                  <a:srgbClr val="0070C0"/>
                </a:solidFill>
              </a:rPr>
              <a:t>1</a:t>
            </a:r>
            <a:r>
              <a:rPr lang="en-US" altLang="zh-TW" sz="2400" b="1" dirty="0">
                <a:solidFill>
                  <a:srgbClr val="0070C0"/>
                </a:solidFill>
              </a:rPr>
              <a:t>   </a:t>
            </a:r>
            <a:r>
              <a:rPr lang="en-US" altLang="zh-TW" sz="2400" b="1" dirty="0" err="1">
                <a:solidFill>
                  <a:srgbClr val="0070C0"/>
                </a:solidFill>
              </a:rPr>
              <a:t>vs</a:t>
            </a:r>
            <a:r>
              <a:rPr lang="en-US" altLang="zh-TW" sz="2400" b="1" dirty="0">
                <a:solidFill>
                  <a:srgbClr val="0070C0"/>
                </a:solidFill>
              </a:rPr>
              <a:t>  Cos</a:t>
            </a:r>
            <a:r>
              <a:rPr lang="en-US" altLang="zh-TW" sz="2400" b="1" dirty="0">
                <a:solidFill>
                  <a:srgbClr val="0070C0"/>
                </a:solidFill>
                <a:latin typeface="SymbolPS" pitchFamily="18" charset="2"/>
              </a:rPr>
              <a:t>q</a:t>
            </a:r>
            <a:r>
              <a:rPr lang="en-US" altLang="zh-TW" sz="2400" b="1" baseline="-25000" dirty="0">
                <a:solidFill>
                  <a:srgbClr val="0070C0"/>
                </a:solidFill>
              </a:rPr>
              <a:t>2</a:t>
            </a:r>
            <a:endParaRPr lang="zh-TW" altLang="en-US" sz="24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字方塊 8"/>
              <p:cNvSpPr txBox="1"/>
              <p:nvPr/>
            </p:nvSpPr>
            <p:spPr>
              <a:xfrm>
                <a:off x="1573695" y="198005"/>
                <a:ext cx="103685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3600" b="1" dirty="0">
                    <a:solidFill>
                      <a:srgbClr val="C00000"/>
                    </a:solidFill>
                  </a:rPr>
                  <a:t>1-3</a:t>
                </a:r>
                <a:r>
                  <a:rPr lang="en-US" altLang="zh-TW" sz="3600" dirty="0">
                    <a:solidFill>
                      <a:srgbClr val="C00000"/>
                    </a:solidFill>
                  </a:rPr>
                  <a:t> vs </a:t>
                </a:r>
                <a:r>
                  <a:rPr lang="en-US" altLang="zh-TW" sz="3600" b="1" dirty="0">
                    <a:solidFill>
                      <a:srgbClr val="C00000"/>
                    </a:solidFill>
                  </a:rPr>
                  <a:t>2-2</a:t>
                </a:r>
                <a:r>
                  <a:rPr lang="en-US" altLang="zh-TW" sz="3600" dirty="0">
                    <a:solidFill>
                      <a:srgbClr val="C00000"/>
                    </a:solidFill>
                  </a:rPr>
                  <a:t> topology </a:t>
                </a:r>
                <a:r>
                  <a:rPr lang="en-US" altLang="zh-TW" sz="3600" dirty="0" smtClean="0">
                    <a:solidFill>
                      <a:srgbClr val="C00000"/>
                    </a:solidFill>
                  </a:rPr>
                  <a:t>studies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TW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en-US" altLang="zh-TW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𝐷</m:t>
                        </m:r>
                      </m:e>
                      <m:sup>
                        <m:r>
                          <a:rPr lang="en-US" altLang="zh-TW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∗</m:t>
                        </m:r>
                      </m:sup>
                    </m:sSup>
                    <m:r>
                      <a:rPr lang="en-US" altLang="zh-TW" sz="36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𝐷</m:t>
                    </m:r>
                    <m:r>
                      <a:rPr lang="en-US" altLang="zh-TW" sz="36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</m:t>
                    </m:r>
                  </m:oMath>
                </a14:m>
                <a:r>
                  <a:rPr lang="zh-TW" altLang="en-US" sz="36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altLang="zh-TW" sz="3600" dirty="0" smtClean="0">
                    <a:solidFill>
                      <a:srgbClr val="C00000"/>
                    </a:solidFill>
                  </a:rPr>
                  <a:t>events</a:t>
                </a:r>
                <a:r>
                  <a:rPr lang="en-US" altLang="zh-TW" sz="3600" dirty="0" smtClean="0">
                    <a:solidFill>
                      <a:srgbClr val="C00000"/>
                    </a:solidFill>
                  </a:rPr>
                  <a:t> </a:t>
                </a:r>
              </a:p>
              <a:p>
                <a:r>
                  <a:rPr lang="en-US" altLang="zh-TW" sz="2800" dirty="0" smtClean="0">
                    <a:solidFill>
                      <a:srgbClr val="0070C0"/>
                    </a:solidFill>
                  </a:rPr>
                  <a:t>(DD are always back-to-back)</a:t>
                </a:r>
                <a:endParaRPr lang="zh-TW" alt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695" y="198005"/>
                <a:ext cx="10368500" cy="1077218"/>
              </a:xfrm>
              <a:prstGeom prst="rect">
                <a:avLst/>
              </a:prstGeom>
              <a:blipFill>
                <a:blip r:embed="rId4"/>
                <a:stretch>
                  <a:fillRect l="-1764" t="-8475" b="-152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326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圖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898000"/>
            <a:ext cx="4499614" cy="3960000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524" y="2898000"/>
            <a:ext cx="4770662" cy="3960000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2177691" y="2898000"/>
            <a:ext cx="30697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6823921" y="2801489"/>
            <a:ext cx="30697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325" y="2"/>
            <a:ext cx="4163738" cy="2799757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538" y="2"/>
            <a:ext cx="4144166" cy="2787781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6128390" y="52958"/>
            <a:ext cx="34289" cy="67237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/>
          <p:cNvSpPr txBox="1"/>
          <p:nvPr/>
        </p:nvSpPr>
        <p:spPr>
          <a:xfrm>
            <a:off x="6617124" y="2762799"/>
            <a:ext cx="30697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2177691" y="2898000"/>
            <a:ext cx="30697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3748289" y="2799758"/>
                <a:ext cx="1387624" cy="461665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zh-TW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zh-TW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zh-TW" alt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𝜋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zh-TW" alt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𝜋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8289" y="2799758"/>
                <a:ext cx="1387624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9953275" y="2799757"/>
                <a:ext cx="1333185" cy="461665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zh-TW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zh-TW" alt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𝜋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zh-TW" alt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𝜋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3275" y="2799757"/>
                <a:ext cx="1333185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字方塊 18"/>
          <p:cNvSpPr txBox="1"/>
          <p:nvPr/>
        </p:nvSpPr>
        <p:spPr>
          <a:xfrm>
            <a:off x="778565" y="224016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C00000"/>
                </a:solidFill>
              </a:rPr>
              <a:t>(+-)(-+)</a:t>
            </a:r>
            <a:endParaRPr lang="zh-TW" altLang="en-US" sz="2400" b="1" dirty="0">
              <a:solidFill>
                <a:srgbClr val="C00000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5398979" y="2022046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C00000"/>
                </a:solidFill>
              </a:rPr>
              <a:t>(++)(--)</a:t>
            </a:r>
            <a:endParaRPr lang="zh-TW" altLang="en-US" sz="2400" b="1" dirty="0">
              <a:solidFill>
                <a:srgbClr val="C00000"/>
              </a:solidFill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1088296" y="2150394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C00000"/>
                </a:solidFill>
              </a:rPr>
              <a:t>(1,3)</a:t>
            </a:r>
            <a:endParaRPr lang="zh-TW" altLang="en-US" sz="2400" b="1" dirty="0">
              <a:solidFill>
                <a:srgbClr val="C00000"/>
              </a:solidFill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5265880" y="52958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C00000"/>
                </a:solidFill>
              </a:rPr>
              <a:t>(3,1)</a:t>
            </a:r>
            <a:endParaRPr lang="zh-TW" alt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97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接點 1"/>
          <p:cNvCxnSpPr/>
          <p:nvPr/>
        </p:nvCxnSpPr>
        <p:spPr>
          <a:xfrm flipV="1">
            <a:off x="5883100" y="3804942"/>
            <a:ext cx="864096" cy="21704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線接點 2"/>
          <p:cNvCxnSpPr/>
          <p:nvPr/>
        </p:nvCxnSpPr>
        <p:spPr>
          <a:xfrm flipV="1">
            <a:off x="6747196" y="3372894"/>
            <a:ext cx="504056" cy="45375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接點 3"/>
          <p:cNvCxnSpPr/>
          <p:nvPr/>
        </p:nvCxnSpPr>
        <p:spPr>
          <a:xfrm>
            <a:off x="6747196" y="3826646"/>
            <a:ext cx="792088" cy="84239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橢圓 4"/>
          <p:cNvSpPr/>
          <p:nvPr/>
        </p:nvSpPr>
        <p:spPr>
          <a:xfrm>
            <a:off x="7107236" y="2724822"/>
            <a:ext cx="648072" cy="720080"/>
          </a:xfrm>
          <a:prstGeom prst="ellipse">
            <a:avLst/>
          </a:prstGeom>
          <a:solidFill>
            <a:srgbClr val="CC3300">
              <a:alpha val="14902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8475388" y="5173094"/>
            <a:ext cx="504056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" name="直線接點 6"/>
          <p:cNvCxnSpPr/>
          <p:nvPr/>
        </p:nvCxnSpPr>
        <p:spPr>
          <a:xfrm>
            <a:off x="7683300" y="3228878"/>
            <a:ext cx="720080" cy="144016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 flipV="1">
            <a:off x="7683300" y="2508798"/>
            <a:ext cx="576064" cy="381744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橢圓 8"/>
          <p:cNvSpPr/>
          <p:nvPr/>
        </p:nvSpPr>
        <p:spPr>
          <a:xfrm>
            <a:off x="8403380" y="3156870"/>
            <a:ext cx="504056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8259364" y="2148758"/>
            <a:ext cx="504056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8979444" y="3948959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70C0"/>
                </a:solidFill>
              </a:rPr>
              <a:t>particle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819204" y="1932735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C00000"/>
                </a:solidFill>
              </a:rPr>
              <a:t>Quasi-particle</a:t>
            </a:r>
            <a:endParaRPr lang="zh-TW" altLang="en-US" sz="2400" dirty="0">
              <a:solidFill>
                <a:srgbClr val="C00000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8907436" y="3084863"/>
            <a:ext cx="1259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70C0"/>
                </a:solidFill>
              </a:rPr>
              <a:t>particle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8763420" y="2148759"/>
            <a:ext cx="1187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70C0"/>
                </a:solidFill>
              </a:rPr>
              <a:t>particle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3794868" y="348559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solidFill>
                  <a:srgbClr val="C00000"/>
                </a:solidFill>
              </a:rPr>
              <a:t>1-3</a:t>
            </a:r>
            <a:r>
              <a:rPr lang="en-US" altLang="zh-TW" sz="3600" dirty="0">
                <a:solidFill>
                  <a:srgbClr val="C00000"/>
                </a:solidFill>
              </a:rPr>
              <a:t> </a:t>
            </a:r>
            <a:r>
              <a:rPr lang="en-US" altLang="zh-TW" sz="3600" dirty="0" err="1">
                <a:solidFill>
                  <a:srgbClr val="C00000"/>
                </a:solidFill>
              </a:rPr>
              <a:t>vs</a:t>
            </a:r>
            <a:r>
              <a:rPr lang="en-US" altLang="zh-TW" sz="3600" dirty="0">
                <a:solidFill>
                  <a:srgbClr val="C00000"/>
                </a:solidFill>
              </a:rPr>
              <a:t> </a:t>
            </a:r>
            <a:r>
              <a:rPr lang="en-US" altLang="zh-TW" sz="3600" b="1" dirty="0">
                <a:solidFill>
                  <a:srgbClr val="C00000"/>
                </a:solidFill>
              </a:rPr>
              <a:t>2-2</a:t>
            </a:r>
            <a:r>
              <a:rPr lang="en-US" altLang="zh-TW" sz="3600" dirty="0">
                <a:solidFill>
                  <a:srgbClr val="C00000"/>
                </a:solidFill>
              </a:rPr>
              <a:t> topology</a:t>
            </a:r>
            <a:endParaRPr lang="zh-TW" altLang="en-US" sz="3600" dirty="0">
              <a:solidFill>
                <a:srgbClr val="C00000"/>
              </a:solidFill>
            </a:endParaRPr>
          </a:p>
        </p:txBody>
      </p:sp>
      <p:cxnSp>
        <p:nvCxnSpPr>
          <p:cNvPr id="16" name="直線接點 15"/>
          <p:cNvCxnSpPr/>
          <p:nvPr/>
        </p:nvCxnSpPr>
        <p:spPr>
          <a:xfrm flipV="1">
            <a:off x="1490612" y="3588918"/>
            <a:ext cx="864096" cy="21704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 flipV="1">
            <a:off x="2354708" y="3156870"/>
            <a:ext cx="504056" cy="45375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>
            <a:off x="2354708" y="3610622"/>
            <a:ext cx="792088" cy="84239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橢圓 18"/>
          <p:cNvSpPr/>
          <p:nvPr/>
        </p:nvSpPr>
        <p:spPr>
          <a:xfrm>
            <a:off x="2714748" y="2508798"/>
            <a:ext cx="648072" cy="720080"/>
          </a:xfrm>
          <a:prstGeom prst="ellipse">
            <a:avLst/>
          </a:prstGeom>
          <a:solidFill>
            <a:srgbClr val="CC3300">
              <a:alpha val="14902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橢圓 19"/>
          <p:cNvSpPr/>
          <p:nvPr/>
        </p:nvSpPr>
        <p:spPr>
          <a:xfrm>
            <a:off x="3074788" y="4308998"/>
            <a:ext cx="504056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1" name="直線接點 20"/>
          <p:cNvCxnSpPr/>
          <p:nvPr/>
        </p:nvCxnSpPr>
        <p:spPr>
          <a:xfrm>
            <a:off x="3290812" y="3156870"/>
            <a:ext cx="504056" cy="432048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 flipV="1">
            <a:off x="3290812" y="2292774"/>
            <a:ext cx="576064" cy="381744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橢圓 22"/>
          <p:cNvSpPr/>
          <p:nvPr/>
        </p:nvSpPr>
        <p:spPr>
          <a:xfrm>
            <a:off x="8475388" y="4020966"/>
            <a:ext cx="504056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橢圓 23"/>
          <p:cNvSpPr/>
          <p:nvPr/>
        </p:nvSpPr>
        <p:spPr>
          <a:xfrm>
            <a:off x="3866876" y="1932734"/>
            <a:ext cx="504056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文字方塊 24"/>
          <p:cNvSpPr txBox="1"/>
          <p:nvPr/>
        </p:nvSpPr>
        <p:spPr>
          <a:xfrm>
            <a:off x="2930772" y="4885063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70C0"/>
                </a:solidFill>
              </a:rPr>
              <a:t>particle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2426716" y="1716711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C00000"/>
                </a:solidFill>
              </a:rPr>
              <a:t>Quasi-particle</a:t>
            </a:r>
            <a:endParaRPr lang="zh-TW" altLang="en-US" sz="2400" dirty="0">
              <a:solidFill>
                <a:srgbClr val="C00000"/>
              </a:solidFill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9051452" y="5245103"/>
            <a:ext cx="1259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70C0"/>
                </a:solidFill>
              </a:rPr>
              <a:t>particle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3866876" y="1500687"/>
            <a:ext cx="1187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70C0"/>
                </a:solidFill>
              </a:rPr>
              <a:t>particle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  <p:cxnSp>
        <p:nvCxnSpPr>
          <p:cNvPr id="29" name="直線接點 28"/>
          <p:cNvCxnSpPr/>
          <p:nvPr/>
        </p:nvCxnSpPr>
        <p:spPr>
          <a:xfrm>
            <a:off x="3362820" y="2940846"/>
            <a:ext cx="576064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橢圓 32"/>
          <p:cNvSpPr/>
          <p:nvPr/>
        </p:nvSpPr>
        <p:spPr>
          <a:xfrm>
            <a:off x="3938884" y="2652814"/>
            <a:ext cx="504056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橢圓 33"/>
          <p:cNvSpPr/>
          <p:nvPr/>
        </p:nvSpPr>
        <p:spPr>
          <a:xfrm>
            <a:off x="3722860" y="3444902"/>
            <a:ext cx="504056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文字方塊 34"/>
          <p:cNvSpPr txBox="1"/>
          <p:nvPr/>
        </p:nvSpPr>
        <p:spPr>
          <a:xfrm>
            <a:off x="4442940" y="2724823"/>
            <a:ext cx="1187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70C0"/>
                </a:solidFill>
              </a:rPr>
              <a:t>particle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3938884" y="3876951"/>
            <a:ext cx="1187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70C0"/>
                </a:solidFill>
              </a:rPr>
              <a:t>particle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  <p:sp>
        <p:nvSpPr>
          <p:cNvPr id="37" name="橢圓 36"/>
          <p:cNvSpPr/>
          <p:nvPr/>
        </p:nvSpPr>
        <p:spPr>
          <a:xfrm>
            <a:off x="7467276" y="4453014"/>
            <a:ext cx="648072" cy="720080"/>
          </a:xfrm>
          <a:prstGeom prst="ellipse">
            <a:avLst/>
          </a:prstGeom>
          <a:solidFill>
            <a:srgbClr val="CC3300">
              <a:alpha val="14902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8" name="直線接點 37"/>
          <p:cNvCxnSpPr>
            <a:endCxn id="23" idx="3"/>
          </p:cNvCxnSpPr>
          <p:nvPr/>
        </p:nvCxnSpPr>
        <p:spPr>
          <a:xfrm flipV="1">
            <a:off x="8115349" y="4512668"/>
            <a:ext cx="433857" cy="178075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接點 44"/>
          <p:cNvCxnSpPr>
            <a:stCxn id="37" idx="5"/>
          </p:cNvCxnSpPr>
          <p:nvPr/>
        </p:nvCxnSpPr>
        <p:spPr>
          <a:xfrm>
            <a:off x="8020440" y="5067642"/>
            <a:ext cx="454948" cy="321477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橢圓 29"/>
          <p:cNvSpPr/>
          <p:nvPr/>
        </p:nvSpPr>
        <p:spPr>
          <a:xfrm>
            <a:off x="8475388" y="5193524"/>
            <a:ext cx="492981" cy="572494"/>
          </a:xfrm>
          <a:prstGeom prst="ellipse">
            <a:avLst/>
          </a:prstGeom>
          <a:solidFill>
            <a:srgbClr val="A9D18E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橢圓 38"/>
          <p:cNvSpPr/>
          <p:nvPr/>
        </p:nvSpPr>
        <p:spPr>
          <a:xfrm>
            <a:off x="8263055" y="2148757"/>
            <a:ext cx="492981" cy="572494"/>
          </a:xfrm>
          <a:prstGeom prst="ellipse">
            <a:avLst/>
          </a:prstGeom>
          <a:solidFill>
            <a:srgbClr val="A9D18E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橢圓 39"/>
          <p:cNvSpPr/>
          <p:nvPr/>
        </p:nvSpPr>
        <p:spPr>
          <a:xfrm>
            <a:off x="3085863" y="4312568"/>
            <a:ext cx="492981" cy="572494"/>
          </a:xfrm>
          <a:prstGeom prst="ellipse">
            <a:avLst/>
          </a:prstGeom>
          <a:solidFill>
            <a:srgbClr val="A9D18E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橢圓 40"/>
          <p:cNvSpPr/>
          <p:nvPr/>
        </p:nvSpPr>
        <p:spPr>
          <a:xfrm>
            <a:off x="3866876" y="1937501"/>
            <a:ext cx="492981" cy="572494"/>
          </a:xfrm>
          <a:prstGeom prst="ellipse">
            <a:avLst/>
          </a:prstGeom>
          <a:solidFill>
            <a:srgbClr val="A9D18E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135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字方塊 14"/>
          <p:cNvSpPr txBox="1"/>
          <p:nvPr/>
        </p:nvSpPr>
        <p:spPr>
          <a:xfrm>
            <a:off x="4532242" y="348559"/>
            <a:ext cx="3367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solidFill>
                  <a:srgbClr val="C00000"/>
                </a:solidFill>
              </a:rPr>
              <a:t>1-3</a:t>
            </a:r>
            <a:r>
              <a:rPr lang="en-US" altLang="zh-TW" sz="3600" dirty="0">
                <a:solidFill>
                  <a:srgbClr val="C00000"/>
                </a:solidFill>
              </a:rPr>
              <a:t> </a:t>
            </a:r>
            <a:r>
              <a:rPr lang="en-US" altLang="zh-TW" sz="3600" dirty="0" smtClean="0">
                <a:solidFill>
                  <a:srgbClr val="C00000"/>
                </a:solidFill>
              </a:rPr>
              <a:t>topology</a:t>
            </a:r>
            <a:endParaRPr lang="zh-TW" altLang="en-US" sz="3600" dirty="0">
              <a:solidFill>
                <a:srgbClr val="C00000"/>
              </a:solidFill>
            </a:endParaRPr>
          </a:p>
        </p:txBody>
      </p:sp>
      <p:cxnSp>
        <p:nvCxnSpPr>
          <p:cNvPr id="16" name="直線接點 15"/>
          <p:cNvCxnSpPr/>
          <p:nvPr/>
        </p:nvCxnSpPr>
        <p:spPr>
          <a:xfrm flipV="1">
            <a:off x="1490612" y="3588918"/>
            <a:ext cx="864096" cy="21704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 flipV="1">
            <a:off x="2354708" y="3156870"/>
            <a:ext cx="504056" cy="45375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>
            <a:off x="2354708" y="3610622"/>
            <a:ext cx="792088" cy="84239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橢圓 18"/>
          <p:cNvSpPr/>
          <p:nvPr/>
        </p:nvSpPr>
        <p:spPr>
          <a:xfrm>
            <a:off x="2714748" y="2508798"/>
            <a:ext cx="648072" cy="720080"/>
          </a:xfrm>
          <a:prstGeom prst="ellipse">
            <a:avLst/>
          </a:prstGeom>
          <a:solidFill>
            <a:srgbClr val="CC3300">
              <a:alpha val="14902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橢圓 19"/>
          <p:cNvSpPr/>
          <p:nvPr/>
        </p:nvSpPr>
        <p:spPr>
          <a:xfrm>
            <a:off x="3074788" y="4308998"/>
            <a:ext cx="504056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1" name="直線接點 20"/>
          <p:cNvCxnSpPr/>
          <p:nvPr/>
        </p:nvCxnSpPr>
        <p:spPr>
          <a:xfrm>
            <a:off x="3290812" y="3156870"/>
            <a:ext cx="504056" cy="432048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 flipV="1">
            <a:off x="3290812" y="2292774"/>
            <a:ext cx="576064" cy="381744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橢圓 23"/>
          <p:cNvSpPr/>
          <p:nvPr/>
        </p:nvSpPr>
        <p:spPr>
          <a:xfrm>
            <a:off x="3866876" y="1932734"/>
            <a:ext cx="504056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文字方塊 24"/>
          <p:cNvSpPr txBox="1"/>
          <p:nvPr/>
        </p:nvSpPr>
        <p:spPr>
          <a:xfrm>
            <a:off x="2930772" y="4885063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70C0"/>
                </a:solidFill>
              </a:rPr>
              <a:t>particle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2426716" y="1716711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C00000"/>
                </a:solidFill>
              </a:rPr>
              <a:t>Quasi-particle</a:t>
            </a:r>
            <a:endParaRPr lang="zh-TW" altLang="en-US" sz="2400" dirty="0">
              <a:solidFill>
                <a:srgbClr val="C00000"/>
              </a:solidFill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3866876" y="1500687"/>
            <a:ext cx="1187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70C0"/>
                </a:solidFill>
              </a:rPr>
              <a:t>particle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  <p:cxnSp>
        <p:nvCxnSpPr>
          <p:cNvPr id="29" name="直線接點 28"/>
          <p:cNvCxnSpPr/>
          <p:nvPr/>
        </p:nvCxnSpPr>
        <p:spPr>
          <a:xfrm>
            <a:off x="3362820" y="2940846"/>
            <a:ext cx="576064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橢圓 32"/>
          <p:cNvSpPr/>
          <p:nvPr/>
        </p:nvSpPr>
        <p:spPr>
          <a:xfrm>
            <a:off x="3938884" y="2652814"/>
            <a:ext cx="504056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橢圓 33"/>
          <p:cNvSpPr/>
          <p:nvPr/>
        </p:nvSpPr>
        <p:spPr>
          <a:xfrm>
            <a:off x="3722860" y="3444902"/>
            <a:ext cx="504056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文字方塊 34"/>
          <p:cNvSpPr txBox="1"/>
          <p:nvPr/>
        </p:nvSpPr>
        <p:spPr>
          <a:xfrm>
            <a:off x="4442940" y="2724823"/>
            <a:ext cx="1187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70C0"/>
                </a:solidFill>
              </a:rPr>
              <a:t>particle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3938884" y="3876951"/>
            <a:ext cx="1187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70C0"/>
                </a:solidFill>
              </a:rPr>
              <a:t>particle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  <p:sp>
        <p:nvSpPr>
          <p:cNvPr id="40" name="橢圓 39"/>
          <p:cNvSpPr/>
          <p:nvPr/>
        </p:nvSpPr>
        <p:spPr>
          <a:xfrm>
            <a:off x="3085863" y="4312568"/>
            <a:ext cx="492981" cy="572494"/>
          </a:xfrm>
          <a:prstGeom prst="ellipse">
            <a:avLst/>
          </a:prstGeom>
          <a:solidFill>
            <a:srgbClr val="A9D18E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橢圓 40"/>
          <p:cNvSpPr/>
          <p:nvPr/>
        </p:nvSpPr>
        <p:spPr>
          <a:xfrm>
            <a:off x="3866876" y="1937501"/>
            <a:ext cx="492981" cy="572494"/>
          </a:xfrm>
          <a:prstGeom prst="ellipse">
            <a:avLst/>
          </a:prstGeom>
          <a:solidFill>
            <a:srgbClr val="A9D18E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2" name="直線接點 41"/>
          <p:cNvCxnSpPr/>
          <p:nvPr/>
        </p:nvCxnSpPr>
        <p:spPr>
          <a:xfrm flipV="1">
            <a:off x="6040083" y="3847332"/>
            <a:ext cx="864096" cy="21704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接點 42"/>
          <p:cNvCxnSpPr/>
          <p:nvPr/>
        </p:nvCxnSpPr>
        <p:spPr>
          <a:xfrm flipV="1">
            <a:off x="6904179" y="3415284"/>
            <a:ext cx="504056" cy="45375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/>
          <p:cNvCxnSpPr/>
          <p:nvPr/>
        </p:nvCxnSpPr>
        <p:spPr>
          <a:xfrm>
            <a:off x="6904179" y="3869036"/>
            <a:ext cx="792088" cy="84239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橢圓 45"/>
          <p:cNvSpPr/>
          <p:nvPr/>
        </p:nvSpPr>
        <p:spPr>
          <a:xfrm>
            <a:off x="7264219" y="2767212"/>
            <a:ext cx="648072" cy="720080"/>
          </a:xfrm>
          <a:prstGeom prst="ellipse">
            <a:avLst/>
          </a:prstGeom>
          <a:solidFill>
            <a:srgbClr val="CC3300">
              <a:alpha val="14902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橢圓 46"/>
          <p:cNvSpPr/>
          <p:nvPr/>
        </p:nvSpPr>
        <p:spPr>
          <a:xfrm>
            <a:off x="7624259" y="4567412"/>
            <a:ext cx="504056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8" name="直線接點 47"/>
          <p:cNvCxnSpPr/>
          <p:nvPr/>
        </p:nvCxnSpPr>
        <p:spPr>
          <a:xfrm>
            <a:off x="8939635" y="2361848"/>
            <a:ext cx="822335" cy="139908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接點 48"/>
          <p:cNvCxnSpPr>
            <a:endCxn id="60" idx="3"/>
          </p:cNvCxnSpPr>
          <p:nvPr/>
        </p:nvCxnSpPr>
        <p:spPr>
          <a:xfrm flipV="1">
            <a:off x="7825078" y="2432465"/>
            <a:ext cx="739312" cy="49610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橢圓 49"/>
          <p:cNvSpPr/>
          <p:nvPr/>
        </p:nvSpPr>
        <p:spPr>
          <a:xfrm>
            <a:off x="8487841" y="1935586"/>
            <a:ext cx="504056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文字方塊 50"/>
          <p:cNvSpPr txBox="1"/>
          <p:nvPr/>
        </p:nvSpPr>
        <p:spPr>
          <a:xfrm>
            <a:off x="7480243" y="5143477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70C0"/>
                </a:solidFill>
              </a:rPr>
              <a:t>particle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  <p:sp>
        <p:nvSpPr>
          <p:cNvPr id="52" name="文字方塊 51"/>
          <p:cNvSpPr txBox="1"/>
          <p:nvPr/>
        </p:nvSpPr>
        <p:spPr>
          <a:xfrm>
            <a:off x="6976187" y="1975125"/>
            <a:ext cx="12534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C00000"/>
                </a:solidFill>
              </a:rPr>
              <a:t>Quasi-particle</a:t>
            </a:r>
            <a:endParaRPr lang="zh-TW" altLang="en-US" sz="2400" dirty="0">
              <a:solidFill>
                <a:srgbClr val="C00000"/>
              </a:solidFill>
            </a:endParaRPr>
          </a:p>
        </p:txBody>
      </p:sp>
      <p:sp>
        <p:nvSpPr>
          <p:cNvPr id="53" name="文字方塊 52"/>
          <p:cNvSpPr txBox="1"/>
          <p:nvPr/>
        </p:nvSpPr>
        <p:spPr>
          <a:xfrm>
            <a:off x="9509610" y="855333"/>
            <a:ext cx="1187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70C0"/>
                </a:solidFill>
              </a:rPr>
              <a:t>particle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  <p:cxnSp>
        <p:nvCxnSpPr>
          <p:cNvPr id="54" name="直線接點 53"/>
          <p:cNvCxnSpPr>
            <a:endCxn id="55" idx="2"/>
          </p:cNvCxnSpPr>
          <p:nvPr/>
        </p:nvCxnSpPr>
        <p:spPr>
          <a:xfrm>
            <a:off x="7912291" y="3199260"/>
            <a:ext cx="589572" cy="224868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橢圓 54"/>
          <p:cNvSpPr/>
          <p:nvPr/>
        </p:nvSpPr>
        <p:spPr>
          <a:xfrm>
            <a:off x="8501863" y="3136096"/>
            <a:ext cx="504056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6" name="橢圓 55"/>
          <p:cNvSpPr/>
          <p:nvPr/>
        </p:nvSpPr>
        <p:spPr>
          <a:xfrm>
            <a:off x="9747473" y="2230058"/>
            <a:ext cx="504056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7" name="文字方塊 56"/>
          <p:cNvSpPr txBox="1"/>
          <p:nvPr/>
        </p:nvSpPr>
        <p:spPr>
          <a:xfrm>
            <a:off x="8992411" y="3193296"/>
            <a:ext cx="1187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70C0"/>
                </a:solidFill>
              </a:rPr>
              <a:t>particle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  <p:sp>
        <p:nvSpPr>
          <p:cNvPr id="58" name="文字方塊 57"/>
          <p:cNvSpPr txBox="1"/>
          <p:nvPr/>
        </p:nvSpPr>
        <p:spPr>
          <a:xfrm>
            <a:off x="10086836" y="2547708"/>
            <a:ext cx="1187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70C0"/>
                </a:solidFill>
              </a:rPr>
              <a:t>particle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  <p:sp>
        <p:nvSpPr>
          <p:cNvPr id="59" name="橢圓 58"/>
          <p:cNvSpPr/>
          <p:nvPr/>
        </p:nvSpPr>
        <p:spPr>
          <a:xfrm>
            <a:off x="7635334" y="4570982"/>
            <a:ext cx="492981" cy="572494"/>
          </a:xfrm>
          <a:prstGeom prst="ellipse">
            <a:avLst/>
          </a:prstGeom>
          <a:solidFill>
            <a:srgbClr val="A9D18E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0" name="橢圓 59"/>
          <p:cNvSpPr/>
          <p:nvPr/>
        </p:nvSpPr>
        <p:spPr>
          <a:xfrm>
            <a:off x="8492195" y="1943811"/>
            <a:ext cx="492981" cy="572494"/>
          </a:xfrm>
          <a:prstGeom prst="ellipse">
            <a:avLst/>
          </a:prstGeom>
          <a:solidFill>
            <a:srgbClr val="C0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橢圓 60"/>
          <p:cNvSpPr/>
          <p:nvPr/>
        </p:nvSpPr>
        <p:spPr>
          <a:xfrm>
            <a:off x="9515479" y="1298209"/>
            <a:ext cx="492981" cy="572494"/>
          </a:xfrm>
          <a:prstGeom prst="ellipse">
            <a:avLst/>
          </a:prstGeom>
          <a:solidFill>
            <a:srgbClr val="A9D18E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3" name="直線接點 62"/>
          <p:cNvCxnSpPr/>
          <p:nvPr/>
        </p:nvCxnSpPr>
        <p:spPr>
          <a:xfrm flipV="1">
            <a:off x="8980556" y="1727508"/>
            <a:ext cx="605667" cy="348236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文字方塊 64"/>
          <p:cNvSpPr txBox="1"/>
          <p:nvPr/>
        </p:nvSpPr>
        <p:spPr>
          <a:xfrm>
            <a:off x="7917222" y="1157065"/>
            <a:ext cx="12534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C00000"/>
                </a:solidFill>
              </a:rPr>
              <a:t>Quasi-particle</a:t>
            </a:r>
            <a:endParaRPr lang="zh-TW" alt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04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43"/>
          <p:cNvSpPr/>
          <p:nvPr/>
        </p:nvSpPr>
        <p:spPr>
          <a:xfrm>
            <a:off x="1001864" y="4957812"/>
            <a:ext cx="9620078" cy="4490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矩形 39"/>
          <p:cNvSpPr/>
          <p:nvPr/>
        </p:nvSpPr>
        <p:spPr>
          <a:xfrm>
            <a:off x="600647" y="5714694"/>
            <a:ext cx="3597642" cy="39830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矩形 38"/>
          <p:cNvSpPr/>
          <p:nvPr/>
        </p:nvSpPr>
        <p:spPr>
          <a:xfrm>
            <a:off x="7569642" y="6082748"/>
            <a:ext cx="1285609" cy="38166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字方塊 2"/>
              <p:cNvSpPr txBox="1"/>
              <p:nvPr/>
            </p:nvSpPr>
            <p:spPr>
              <a:xfrm>
                <a:off x="2187790" y="335255"/>
                <a:ext cx="7256029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3200" dirty="0" smtClean="0">
                    <a:solidFill>
                      <a:srgbClr val="C00000"/>
                    </a:solidFill>
                  </a:rPr>
                  <a:t>e+e- </a:t>
                </a:r>
                <a:r>
                  <a:rPr lang="en-US" altLang="zh-TW" sz="3200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TW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𝐷</m:t>
                        </m:r>
                      </m:e>
                      <m:sup>
                        <m:r>
                          <a:rPr lang="en-US" altLang="zh-TW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∗</m:t>
                        </m:r>
                        <m:r>
                          <a:rPr lang="en-US" altLang="zh-TW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TW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TW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𝐷</m:t>
                        </m:r>
                      </m:e>
                      <m:sup>
                        <m:r>
                          <a:rPr lang="en-US" altLang="zh-TW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altLang="zh-TW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TW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</m:t>
                        </m:r>
                      </m:e>
                      <m:sup>
                        <m:r>
                          <a:rPr lang="en-US" altLang="zh-TW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TW" sz="3200" dirty="0" smtClean="0">
                    <a:solidFill>
                      <a:srgbClr val="C00000"/>
                    </a:solidFill>
                  </a:rPr>
                  <a:t>/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TW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𝐷</m:t>
                        </m:r>
                      </m:e>
                      <m:sup>
                        <m:r>
                          <a:rPr lang="en-US" altLang="zh-TW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∗</m:t>
                        </m:r>
                        <m:r>
                          <a:rPr lang="en-US" altLang="zh-TW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TW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TW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𝐷</m:t>
                        </m:r>
                      </m:e>
                      <m:sup>
                        <m:r>
                          <a:rPr lang="en-US" altLang="zh-TW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TW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TW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</m:t>
                        </m:r>
                      </m:e>
                      <m:sup>
                        <m:r>
                          <a:rPr lang="en-US" altLang="zh-TW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TW" sz="3200" dirty="0" smtClean="0">
                    <a:solidFill>
                      <a:srgbClr val="C00000"/>
                    </a:solidFill>
                  </a:rPr>
                  <a:t> /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TW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𝐷</m:t>
                        </m:r>
                      </m:e>
                      <m:sup>
                        <m:r>
                          <a:rPr lang="en-US" altLang="zh-TW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∗</m:t>
                        </m:r>
                        <m:r>
                          <a:rPr lang="en-US" altLang="zh-TW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</m:sup>
                    </m:sSup>
                    <m:sSubSup>
                      <m:sSubSupPr>
                        <m:ctrlPr>
                          <a:rPr lang="en-US" altLang="zh-TW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SupPr>
                      <m:e>
                        <m:r>
                          <a:rPr lang="en-US" altLang="zh-TW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𝐷</m:t>
                        </m:r>
                      </m:e>
                      <m:sub>
                        <m:r>
                          <a:rPr lang="en-US" altLang="zh-TW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𝑠</m:t>
                        </m:r>
                      </m:sub>
                      <m:sup>
                        <m:r>
                          <a:rPr lang="en-US" altLang="zh-TW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</m:t>
                        </m:r>
                      </m:sup>
                    </m:sSubSup>
                    <m:sSubSup>
                      <m:sSubSupPr>
                        <m:ctrlPr>
                          <a:rPr lang="en-US" altLang="zh-TW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SupPr>
                      <m:e>
                        <m:r>
                          <a:rPr lang="en-US" altLang="zh-TW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𝐾</m:t>
                        </m:r>
                      </m:e>
                      <m:sub>
                        <m:r>
                          <a:rPr lang="en-US" altLang="zh-TW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𝑠</m:t>
                        </m:r>
                      </m:sub>
                      <m:sup>
                        <m:r>
                          <a:rPr lang="en-US" altLang="zh-TW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zh-TW" altLang="en-US" sz="3200" dirty="0" smtClean="0">
                    <a:solidFill>
                      <a:srgbClr val="C00000"/>
                    </a:solidFill>
                  </a:rPr>
                  <a:t>  </a:t>
                </a:r>
                <a:endParaRPr lang="en-US" altLang="zh-TW" sz="3200" dirty="0" smtClean="0">
                  <a:solidFill>
                    <a:srgbClr val="C00000"/>
                  </a:solidFill>
                </a:endParaRPr>
              </a:p>
              <a:p>
                <a:r>
                  <a:rPr lang="en-US" altLang="zh-TW" sz="3200" dirty="0" smtClean="0"/>
                  <a:t> </a:t>
                </a:r>
                <a:r>
                  <a:rPr lang="en-US" altLang="zh-TW" sz="2400" dirty="0" smtClean="0"/>
                  <a:t>@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</m:oMath>
                </a14:m>
                <a:r>
                  <a:rPr lang="en-US" altLang="zh-TW" sz="2400" dirty="0" smtClean="0"/>
                  <a:t>  ~ 10 GeV </a:t>
                </a:r>
                <a:r>
                  <a:rPr lang="en-US" altLang="zh-TW" sz="2400" dirty="0" smtClean="0">
                    <a:solidFill>
                      <a:srgbClr val="0070C0"/>
                    </a:solidFill>
                  </a:rPr>
                  <a:t>(mass effect is relatively small)</a:t>
                </a:r>
                <a:endParaRPr lang="zh-TW" alt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7790" y="335255"/>
                <a:ext cx="7256029" cy="1077218"/>
              </a:xfrm>
              <a:prstGeom prst="rect">
                <a:avLst/>
              </a:prstGeom>
              <a:blipFill>
                <a:blip r:embed="rId2"/>
                <a:stretch>
                  <a:fillRect l="-2185" t="-8475" b="-904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172034" y="2199678"/>
            <a:ext cx="2055651" cy="1472928"/>
          </a:xfrm>
          <a:prstGeom prst="rect">
            <a:avLst/>
          </a:prstGeom>
        </p:spPr>
      </p:pic>
      <p:cxnSp>
        <p:nvCxnSpPr>
          <p:cNvPr id="6" name="直線接點 5"/>
          <p:cNvCxnSpPr/>
          <p:nvPr/>
        </p:nvCxnSpPr>
        <p:spPr>
          <a:xfrm>
            <a:off x="1001864" y="2146854"/>
            <a:ext cx="564543" cy="7394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 flipV="1">
            <a:off x="1089328" y="2886325"/>
            <a:ext cx="477079" cy="5645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/>
          <p:cNvSpPr txBox="1"/>
          <p:nvPr/>
        </p:nvSpPr>
        <p:spPr>
          <a:xfrm>
            <a:off x="890901" y="1855200"/>
            <a:ext cx="436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e</a:t>
            </a:r>
            <a:r>
              <a:rPr lang="en-US" altLang="zh-TW" dirty="0" smtClean="0"/>
              <a:t>+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890901" y="3363452"/>
            <a:ext cx="436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e-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2717841" y="1651036"/>
            <a:ext cx="436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i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</a:t>
            </a:r>
            <a:endParaRPr lang="zh-TW" alt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字方塊 13"/>
              <p:cNvSpPr txBox="1"/>
              <p:nvPr/>
            </p:nvSpPr>
            <p:spPr>
              <a:xfrm>
                <a:off x="2713685" y="3836820"/>
                <a:ext cx="436966" cy="369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3685" y="3836820"/>
                <a:ext cx="436966" cy="369909"/>
              </a:xfrm>
              <a:prstGeom prst="rect">
                <a:avLst/>
              </a:prstGeom>
              <a:blipFill>
                <a:blip r:embed="rId4"/>
                <a:stretch>
                  <a:fillRect r="-305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字方塊 14"/>
              <p:cNvSpPr txBox="1"/>
              <p:nvPr/>
            </p:nvSpPr>
            <p:spPr>
              <a:xfrm>
                <a:off x="2810605" y="1881126"/>
                <a:ext cx="522493" cy="1945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</m:oMath>
                  </m:oMathPara>
                </a14:m>
                <a:endParaRPr lang="en-US" altLang="zh-TW" sz="2400" dirty="0" smtClean="0"/>
              </a:p>
              <a:p>
                <a:r>
                  <a:rPr lang="en-US" altLang="zh-TW" dirty="0" smtClean="0"/>
                  <a:t> </a:t>
                </a:r>
              </a:p>
              <a:p>
                <a:r>
                  <a:rPr lang="en-US" altLang="zh-TW" dirty="0" smtClean="0"/>
                  <a:t> </a:t>
                </a:r>
                <a:r>
                  <a:rPr lang="en-US" altLang="zh-TW" sz="2400" dirty="0" smtClean="0">
                    <a:solidFill>
                      <a:srgbClr val="C00000"/>
                    </a:solidFill>
                  </a:rPr>
                  <a:t>u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</m:oMath>
                  </m:oMathPara>
                </a14:m>
                <a:endParaRPr lang="en-US" altLang="zh-TW" dirty="0"/>
              </a:p>
              <a:p>
                <a:endParaRPr lang="en-US" altLang="zh-TW" dirty="0" smtClean="0"/>
              </a:p>
              <a:p>
                <a:r>
                  <a:rPr lang="en-US" altLang="zh-TW" dirty="0" smtClean="0"/>
                  <a:t>  d</a:t>
                </a:r>
                <a:endParaRPr lang="zh-TW" altLang="en-US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0605" y="1881126"/>
                <a:ext cx="522493" cy="1945084"/>
              </a:xfrm>
              <a:prstGeom prst="rect">
                <a:avLst/>
              </a:prstGeom>
              <a:blipFill>
                <a:blip r:embed="rId5"/>
                <a:stretch>
                  <a:fillRect l="-6977" r="-31395" b="-40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圖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778994" y="2173752"/>
            <a:ext cx="2055651" cy="1472928"/>
          </a:xfrm>
          <a:prstGeom prst="rect">
            <a:avLst/>
          </a:prstGeom>
        </p:spPr>
      </p:pic>
      <p:cxnSp>
        <p:nvCxnSpPr>
          <p:cNvPr id="17" name="直線接點 16"/>
          <p:cNvCxnSpPr/>
          <p:nvPr/>
        </p:nvCxnSpPr>
        <p:spPr>
          <a:xfrm>
            <a:off x="4608824" y="2120928"/>
            <a:ext cx="564543" cy="7394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 flipV="1">
            <a:off x="4696288" y="2860399"/>
            <a:ext cx="477079" cy="5645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字方塊 18"/>
          <p:cNvSpPr txBox="1"/>
          <p:nvPr/>
        </p:nvSpPr>
        <p:spPr>
          <a:xfrm>
            <a:off x="4497861" y="1829274"/>
            <a:ext cx="436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e</a:t>
            </a:r>
            <a:r>
              <a:rPr lang="en-US" altLang="zh-TW" dirty="0" smtClean="0"/>
              <a:t>+</a:t>
            </a:r>
            <a:endParaRPr lang="zh-TW" altLang="en-US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4497861" y="3337526"/>
            <a:ext cx="436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e-</a:t>
            </a:r>
            <a:endParaRPr lang="zh-TW" altLang="en-US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6324801" y="1625110"/>
            <a:ext cx="436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i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</a:t>
            </a:r>
            <a:endParaRPr lang="zh-TW" alt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字方塊 21"/>
              <p:cNvSpPr txBox="1"/>
              <p:nvPr/>
            </p:nvSpPr>
            <p:spPr>
              <a:xfrm>
                <a:off x="6320645" y="3810894"/>
                <a:ext cx="436966" cy="369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0645" y="3810894"/>
                <a:ext cx="436966" cy="369909"/>
              </a:xfrm>
              <a:prstGeom prst="rect">
                <a:avLst/>
              </a:prstGeom>
              <a:blipFill>
                <a:blip r:embed="rId6"/>
                <a:stretch>
                  <a:fillRect r="-291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文字方塊 22"/>
              <p:cNvSpPr txBox="1"/>
              <p:nvPr/>
            </p:nvSpPr>
            <p:spPr>
              <a:xfrm>
                <a:off x="6417565" y="1855200"/>
                <a:ext cx="522493" cy="19532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</m:oMath>
                  </m:oMathPara>
                </a14:m>
                <a:endParaRPr lang="en-US" altLang="zh-TW" sz="2400" dirty="0" smtClean="0"/>
              </a:p>
              <a:p>
                <a:r>
                  <a:rPr lang="en-US" altLang="zh-TW" dirty="0" smtClean="0"/>
                  <a:t>  </a:t>
                </a:r>
              </a:p>
              <a:p>
                <a:r>
                  <a:rPr lang="en-US" altLang="zh-TW" sz="2400" dirty="0">
                    <a:solidFill>
                      <a:srgbClr val="C00000"/>
                    </a:solidFill>
                  </a:rPr>
                  <a:t>d</a:t>
                </a:r>
                <a:endParaRPr lang="en-US" altLang="zh-TW" sz="2400" dirty="0" smtClean="0">
                  <a:solidFill>
                    <a:srgbClr val="C00000"/>
                  </a:solidFill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</m:oMath>
                  </m:oMathPara>
                </a14:m>
                <a:endParaRPr lang="en-US" altLang="zh-TW" dirty="0"/>
              </a:p>
              <a:p>
                <a:endParaRPr lang="en-US" altLang="zh-TW" dirty="0" smtClean="0"/>
              </a:p>
              <a:p>
                <a:r>
                  <a:rPr lang="en-US" altLang="zh-TW" dirty="0" smtClean="0"/>
                  <a:t>  d</a:t>
                </a:r>
                <a:endParaRPr lang="zh-TW" altLang="en-US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7565" y="1855200"/>
                <a:ext cx="522493" cy="1953227"/>
              </a:xfrm>
              <a:prstGeom prst="rect">
                <a:avLst/>
              </a:prstGeom>
              <a:blipFill>
                <a:blip r:embed="rId7"/>
                <a:stretch>
                  <a:fillRect l="-18824" r="-37647" b="-40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圖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460878" y="2312994"/>
            <a:ext cx="2055651" cy="1472928"/>
          </a:xfrm>
          <a:prstGeom prst="rect">
            <a:avLst/>
          </a:prstGeom>
        </p:spPr>
      </p:pic>
      <p:cxnSp>
        <p:nvCxnSpPr>
          <p:cNvPr id="25" name="直線接點 24"/>
          <p:cNvCxnSpPr/>
          <p:nvPr/>
        </p:nvCxnSpPr>
        <p:spPr>
          <a:xfrm>
            <a:off x="8290708" y="2260170"/>
            <a:ext cx="564543" cy="7394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/>
          <p:cNvCxnSpPr/>
          <p:nvPr/>
        </p:nvCxnSpPr>
        <p:spPr>
          <a:xfrm flipV="1">
            <a:off x="8378172" y="2999641"/>
            <a:ext cx="477079" cy="5645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字方塊 26"/>
          <p:cNvSpPr txBox="1"/>
          <p:nvPr/>
        </p:nvSpPr>
        <p:spPr>
          <a:xfrm>
            <a:off x="8179745" y="1968516"/>
            <a:ext cx="436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e</a:t>
            </a:r>
            <a:r>
              <a:rPr lang="en-US" altLang="zh-TW" dirty="0" smtClean="0"/>
              <a:t>+</a:t>
            </a:r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8179745" y="3476768"/>
            <a:ext cx="436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e-</a:t>
            </a:r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10006685" y="1764352"/>
            <a:ext cx="436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i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</a:t>
            </a:r>
            <a:endParaRPr lang="zh-TW" alt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文字方塊 29"/>
              <p:cNvSpPr txBox="1"/>
              <p:nvPr/>
            </p:nvSpPr>
            <p:spPr>
              <a:xfrm>
                <a:off x="10002529" y="3950136"/>
                <a:ext cx="436966" cy="369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2529" y="3950136"/>
                <a:ext cx="436966" cy="369909"/>
              </a:xfrm>
              <a:prstGeom prst="rect">
                <a:avLst/>
              </a:prstGeom>
              <a:blipFill>
                <a:blip r:embed="rId8"/>
                <a:stretch>
                  <a:fillRect r="-291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文字方塊 30"/>
              <p:cNvSpPr txBox="1"/>
              <p:nvPr/>
            </p:nvSpPr>
            <p:spPr>
              <a:xfrm>
                <a:off x="10099449" y="1994442"/>
                <a:ext cx="522493" cy="1945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TW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</m:oMath>
                  </m:oMathPara>
                </a14:m>
                <a:endParaRPr lang="en-US" altLang="zh-TW" sz="2400" dirty="0" smtClean="0"/>
              </a:p>
              <a:p>
                <a:r>
                  <a:rPr lang="en-US" altLang="zh-TW" dirty="0" smtClean="0"/>
                  <a:t> </a:t>
                </a:r>
              </a:p>
              <a:p>
                <a:r>
                  <a:rPr lang="en-US" altLang="zh-TW" sz="2400" dirty="0" smtClean="0">
                    <a:solidFill>
                      <a:srgbClr val="C00000"/>
                    </a:solidFill>
                  </a:rPr>
                  <a:t>s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</m:oMath>
                  </m:oMathPara>
                </a14:m>
                <a:endParaRPr lang="en-US" altLang="zh-TW" dirty="0"/>
              </a:p>
              <a:p>
                <a:endParaRPr lang="en-US" altLang="zh-TW" dirty="0" smtClean="0"/>
              </a:p>
              <a:p>
                <a:r>
                  <a:rPr lang="en-US" altLang="zh-TW" dirty="0" smtClean="0"/>
                  <a:t>  d</a:t>
                </a:r>
                <a:endParaRPr lang="zh-TW" altLang="en-US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1" name="文字方塊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9449" y="1994442"/>
                <a:ext cx="522493" cy="1945084"/>
              </a:xfrm>
              <a:prstGeom prst="rect">
                <a:avLst/>
              </a:prstGeom>
              <a:blipFill>
                <a:blip r:embed="rId9"/>
                <a:stretch>
                  <a:fillRect l="-18824" r="-35294" b="-40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文字方塊 31"/>
              <p:cNvSpPr txBox="1"/>
              <p:nvPr/>
            </p:nvSpPr>
            <p:spPr>
              <a:xfrm>
                <a:off x="3169804" y="1737014"/>
                <a:ext cx="496022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0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𝐷</m:t>
                          </m:r>
                        </m:e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altLang="zh-TW" sz="2000" i="1" dirty="0" smtClean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endParaRPr lang="en-US" altLang="zh-TW" sz="2000" i="1" dirty="0" smtClean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endParaRPr lang="en-US" altLang="zh-TW" sz="2000" i="1" dirty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0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</m:t>
                          </m:r>
                        </m:e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altLang="zh-TW" sz="2000" i="1" dirty="0" smtClean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endParaRPr lang="en-US" altLang="zh-TW" sz="2000" i="1" dirty="0" smtClean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endParaRPr lang="en-US" altLang="zh-TW" sz="2000" i="1" dirty="0" smtClean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endParaRPr lang="en-US" altLang="zh-TW" sz="2000" i="1" dirty="0" smtClean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𝐷</m:t>
                          </m:r>
                        </m:e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∗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altLang="zh-TW" sz="2000" i="1" dirty="0" smtClean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</p:txBody>
          </p:sp>
        </mc:Choice>
        <mc:Fallback>
          <p:sp>
            <p:nvSpPr>
              <p:cNvPr id="32" name="文字方塊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9804" y="1737014"/>
                <a:ext cx="496022" cy="2554545"/>
              </a:xfrm>
              <a:prstGeom prst="rect">
                <a:avLst/>
              </a:prstGeom>
              <a:blipFill>
                <a:blip r:embed="rId10"/>
                <a:stretch>
                  <a:fillRect r="-864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文字方塊 32"/>
              <p:cNvSpPr txBox="1"/>
              <p:nvPr/>
            </p:nvSpPr>
            <p:spPr>
              <a:xfrm>
                <a:off x="6809828" y="1722368"/>
                <a:ext cx="496022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𝐷</m:t>
                          </m:r>
                        </m:e>
                        <m:sup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altLang="zh-TW" sz="2000" i="1" dirty="0" smtClean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endParaRPr lang="en-US" altLang="zh-TW" sz="2000" i="1" dirty="0" smtClean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endParaRPr lang="en-US" altLang="zh-TW" sz="2000" i="1" dirty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0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</m:t>
                          </m:r>
                        </m:e>
                        <m:sup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altLang="zh-TW" sz="2000" i="1" dirty="0" smtClean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endParaRPr lang="en-US" altLang="zh-TW" sz="2000" i="1" dirty="0" smtClean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endParaRPr lang="en-US" altLang="zh-TW" sz="2000" i="1" dirty="0" smtClean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endParaRPr lang="en-US" altLang="zh-TW" sz="2000" i="1" dirty="0" smtClean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𝐷</m:t>
                          </m:r>
                        </m:e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∗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altLang="zh-TW" sz="2000" i="1" dirty="0" smtClean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</p:txBody>
          </p:sp>
        </mc:Choice>
        <mc:Fallback>
          <p:sp>
            <p:nvSpPr>
              <p:cNvPr id="33" name="文字方塊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9828" y="1722368"/>
                <a:ext cx="496022" cy="2554545"/>
              </a:xfrm>
              <a:prstGeom prst="rect">
                <a:avLst/>
              </a:prstGeom>
              <a:blipFill>
                <a:blip r:embed="rId11"/>
                <a:stretch>
                  <a:fillRect r="-987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文字方塊 33"/>
              <p:cNvSpPr txBox="1"/>
              <p:nvPr/>
            </p:nvSpPr>
            <p:spPr>
              <a:xfrm>
                <a:off x="10466695" y="1850751"/>
                <a:ext cx="496022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0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Sup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𝑠</m:t>
                          </m:r>
                        </m:sub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en-US" altLang="zh-TW" sz="2000" i="1" dirty="0" smtClean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endParaRPr lang="en-US" altLang="zh-TW" sz="2000" i="1" dirty="0" smtClean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endParaRPr lang="en-US" altLang="zh-TW" sz="2000" i="1" dirty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0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Sup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𝐾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𝑠</m:t>
                          </m:r>
                        </m:sub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US" altLang="zh-TW" sz="2000" i="1" dirty="0" smtClean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endParaRPr lang="en-US" altLang="zh-TW" sz="2000" i="1" dirty="0" smtClean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endParaRPr lang="en-US" altLang="zh-TW" sz="2000" i="1" dirty="0" smtClean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endParaRPr lang="en-US" altLang="zh-TW" sz="2000" i="1" dirty="0" smtClean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𝐷</m:t>
                          </m:r>
                        </m:e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∗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altLang="zh-TW" sz="2000" i="1" dirty="0" smtClean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</p:txBody>
          </p:sp>
        </mc:Choice>
        <mc:Fallback>
          <p:sp>
            <p:nvSpPr>
              <p:cNvPr id="34" name="文字方塊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6695" y="1850751"/>
                <a:ext cx="496022" cy="2554545"/>
              </a:xfrm>
              <a:prstGeom prst="rect">
                <a:avLst/>
              </a:prstGeom>
              <a:blipFill>
                <a:blip r:embed="rId12"/>
                <a:stretch>
                  <a:fillRect r="-864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文字方塊 34"/>
              <p:cNvSpPr txBox="1"/>
              <p:nvPr/>
            </p:nvSpPr>
            <p:spPr>
              <a:xfrm>
                <a:off x="1566407" y="4488003"/>
                <a:ext cx="1470992" cy="461665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 smtClean="0"/>
                  <a:t>G </a:t>
                </a:r>
                <a:r>
                  <a:rPr lang="en-US" altLang="zh-TW" sz="2400" dirty="0" smtClean="0">
                    <a:sym typeface="Wingdings" panose="05000000000000000000" pitchFamily="2" charset="2"/>
                  </a:rPr>
                  <a:t> </a:t>
                </a:r>
                <a:r>
                  <a:rPr lang="en-US" altLang="zh-TW" sz="2400" i="1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Wingdings" panose="05000000000000000000" pitchFamily="2" charset="2"/>
                  </a:rPr>
                  <a:t>u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24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𝑢</m:t>
                        </m:r>
                      </m:e>
                    </m:acc>
                  </m:oMath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35" name="文字方塊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6407" y="4488003"/>
                <a:ext cx="1470992" cy="461665"/>
              </a:xfrm>
              <a:prstGeom prst="rect">
                <a:avLst/>
              </a:prstGeom>
              <a:blipFill>
                <a:blip r:embed="rId13"/>
                <a:stretch>
                  <a:fillRect l="-6639" t="-13158" r="-1660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文字方塊 35"/>
              <p:cNvSpPr txBox="1"/>
              <p:nvPr/>
            </p:nvSpPr>
            <p:spPr>
              <a:xfrm>
                <a:off x="8855251" y="4488003"/>
                <a:ext cx="1470992" cy="461665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 smtClean="0"/>
                  <a:t>G </a:t>
                </a:r>
                <a:r>
                  <a:rPr lang="en-US" altLang="zh-TW" sz="2400" dirty="0" smtClean="0">
                    <a:sym typeface="Wingdings" panose="05000000000000000000" pitchFamily="2" charset="2"/>
                  </a:rPr>
                  <a:t> </a:t>
                </a:r>
                <a:r>
                  <a:rPr lang="en-US" altLang="zh-TW" sz="2400" i="1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Wingdings" panose="05000000000000000000" pitchFamily="2" charset="2"/>
                  </a:rPr>
                  <a:t>s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24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𝑠</m:t>
                        </m:r>
                      </m:e>
                    </m:acc>
                  </m:oMath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36" name="文字方塊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5251" y="4488003"/>
                <a:ext cx="1470992" cy="461665"/>
              </a:xfrm>
              <a:prstGeom prst="rect">
                <a:avLst/>
              </a:prstGeom>
              <a:blipFill>
                <a:blip r:embed="rId14"/>
                <a:stretch>
                  <a:fillRect l="-6639" t="-13158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文字方塊 36"/>
              <p:cNvSpPr txBox="1"/>
              <p:nvPr/>
            </p:nvSpPr>
            <p:spPr>
              <a:xfrm>
                <a:off x="5173367" y="4488003"/>
                <a:ext cx="1470992" cy="469809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 smtClean="0"/>
                  <a:t>G </a:t>
                </a:r>
                <a:r>
                  <a:rPr lang="en-US" altLang="zh-TW" sz="2400" dirty="0" smtClean="0">
                    <a:sym typeface="Wingdings" panose="05000000000000000000" pitchFamily="2" charset="2"/>
                  </a:rPr>
                  <a:t> </a:t>
                </a:r>
                <a:r>
                  <a:rPr lang="en-US" altLang="zh-TW" sz="2400" i="1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Wingdings" panose="05000000000000000000" pitchFamily="2" charset="2"/>
                  </a:rPr>
                  <a:t>d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24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</m:t>
                        </m:r>
                      </m:e>
                    </m:acc>
                  </m:oMath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37" name="文字方塊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3367" y="4488003"/>
                <a:ext cx="1470992" cy="469809"/>
              </a:xfrm>
              <a:prstGeom prst="rect">
                <a:avLst/>
              </a:prstGeom>
              <a:blipFill>
                <a:blip r:embed="rId15"/>
                <a:stretch>
                  <a:fillRect l="-6639" t="-10390" r="-4979" b="-2987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文字方塊 37"/>
              <p:cNvSpPr txBox="1"/>
              <p:nvPr/>
            </p:nvSpPr>
            <p:spPr>
              <a:xfrm>
                <a:off x="600647" y="4928145"/>
                <a:ext cx="1011405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b="1" dirty="0" smtClean="0">
                    <a:solidFill>
                      <a:srgbClr val="C00000"/>
                    </a:solidFill>
                    <a:latin typeface="Symbol" panose="05050102010706020507" pitchFamily="18" charset="2"/>
                  </a:rPr>
                  <a:t>                    1                     :                       1                         :                     1</a:t>
                </a:r>
              </a:p>
              <a:p>
                <a:endParaRPr lang="en-US" altLang="zh-TW" sz="2400" b="1" dirty="0">
                  <a:solidFill>
                    <a:srgbClr val="C00000"/>
                  </a:solidFill>
                  <a:latin typeface="Symbol" panose="05050102010706020507" pitchFamily="18" charset="2"/>
                </a:endParaRPr>
              </a:p>
              <a:p>
                <a:r>
                  <a:rPr lang="en-US" altLang="zh-TW" sz="2400" dirty="0" smtClean="0">
                    <a:solidFill>
                      <a:srgbClr val="C00000"/>
                    </a:solidFill>
                    <a:latin typeface="Symbol" panose="05050102010706020507" pitchFamily="18" charset="2"/>
                  </a:rPr>
                  <a:t>s</a:t>
                </a:r>
                <a:r>
                  <a:rPr lang="en-US" altLang="zh-TW" sz="2400" dirty="0" smtClean="0">
                    <a:solidFill>
                      <a:srgbClr val="C00000"/>
                    </a:solidFill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TW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𝐷</m:t>
                        </m:r>
                      </m:e>
                      <m:sup>
                        <m:r>
                          <a:rPr lang="en-US" altLang="zh-TW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∗−</m:t>
                        </m:r>
                      </m:sup>
                    </m:sSup>
                    <m:sSup>
                      <m:sSupPr>
                        <m:ctrlPr>
                          <a:rPr lang="en-US" altLang="zh-TW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TW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𝐷</m:t>
                        </m:r>
                      </m:e>
                      <m:sup>
                        <m:r>
                          <a:rPr lang="en-US" altLang="zh-TW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altLang="zh-TW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TW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</m:t>
                        </m:r>
                      </m:e>
                      <m:sup>
                        <m:r>
                          <a:rPr lang="en-US" altLang="zh-TW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TW" sz="2400" dirty="0" smtClean="0">
                    <a:solidFill>
                      <a:srgbClr val="C00000"/>
                    </a:solidFill>
                  </a:rPr>
                  <a:t>) </a:t>
                </a:r>
                <a:r>
                  <a:rPr lang="en-US" altLang="zh-TW" sz="2400" dirty="0" smtClean="0"/>
                  <a:t>/ </a:t>
                </a:r>
                <a:r>
                  <a:rPr lang="en-US" altLang="zh-TW" sz="2400" dirty="0">
                    <a:latin typeface="Symbol" panose="05050102010706020507" pitchFamily="18" charset="2"/>
                  </a:rPr>
                  <a:t>s</a:t>
                </a:r>
                <a:r>
                  <a:rPr lang="en-US" altLang="zh-TW" sz="2400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𝐷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∗−</m:t>
                        </m:r>
                      </m:sup>
                    </m:sSup>
                    <m:sSubSup>
                      <m:sSubSupPr>
                        <m:ctrlPr>
                          <a:rPr lang="en-US" altLang="zh-TW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𝐷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𝑠</m:t>
                        </m:r>
                      </m:sub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</m:t>
                        </m:r>
                      </m:sup>
                    </m:sSubSup>
                    <m:sSubSup>
                      <m:sSubSupPr>
                        <m:ctrlPr>
                          <a:rPr lang="en-US" altLang="zh-TW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𝐾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𝑠</m:t>
                        </m:r>
                      </m:sub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altLang="zh-TW" sz="2400" dirty="0" smtClean="0"/>
                  <a:t>) = </a:t>
                </a:r>
                <a:r>
                  <a:rPr lang="en-US" altLang="zh-TW" sz="2400" dirty="0" smtClean="0">
                    <a:solidFill>
                      <a:srgbClr val="C00000"/>
                    </a:solidFill>
                  </a:rPr>
                  <a:t>{#(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TW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𝐷</m:t>
                        </m:r>
                      </m:e>
                      <m:sup>
                        <m:r>
                          <a:rPr lang="en-US" altLang="zh-TW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∗−</m:t>
                        </m:r>
                      </m:sup>
                    </m:sSup>
                    <m:sSup>
                      <m:sSupPr>
                        <m:ctrlPr>
                          <a:rPr lang="en-US" altLang="zh-TW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TW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𝐷</m:t>
                        </m:r>
                      </m:e>
                      <m:sup>
                        <m:r>
                          <a:rPr lang="en-US" altLang="zh-TW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altLang="zh-TW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TW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</m:t>
                        </m:r>
                      </m:e>
                      <m:sup>
                        <m:r>
                          <a:rPr lang="en-US" altLang="zh-TW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TW" sz="2400" dirty="0" smtClean="0">
                    <a:solidFill>
                      <a:srgbClr val="C00000"/>
                    </a:solidFill>
                  </a:rPr>
                  <a:t>)/ [Br’s *</a:t>
                </a:r>
                <a:r>
                  <a:rPr lang="en-US" altLang="zh-TW" sz="2400" dirty="0" smtClean="0">
                    <a:solidFill>
                      <a:srgbClr val="C00000"/>
                    </a:solidFill>
                    <a:latin typeface="Symbol" panose="05050102010706020507" pitchFamily="18" charset="2"/>
                  </a:rPr>
                  <a:t>e</a:t>
                </a:r>
                <a:r>
                  <a:rPr lang="en-US" altLang="zh-TW" sz="2400" dirty="0" smtClean="0">
                    <a:solidFill>
                      <a:srgbClr val="C00000"/>
                    </a:solidFill>
                  </a:rPr>
                  <a:t>]} </a:t>
                </a:r>
                <a:r>
                  <a:rPr lang="en-US" altLang="zh-TW" sz="2400" dirty="0" smtClean="0"/>
                  <a:t>/ </a:t>
                </a:r>
                <a:r>
                  <a:rPr lang="en-US" altLang="zh-TW" sz="2400" dirty="0"/>
                  <a:t>{#(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𝐷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∗−</m:t>
                        </m:r>
                      </m:sup>
                    </m:sSup>
                    <m:sSubSup>
                      <m:sSubSupPr>
                        <m:ctrlPr>
                          <a:rPr lang="en-US" altLang="zh-TW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𝐷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𝑠</m:t>
                        </m:r>
                      </m:sub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</m:t>
                        </m:r>
                      </m:sup>
                    </m:sSubSup>
                    <m:sSubSup>
                      <m:sSubSupPr>
                        <m:ctrlPr>
                          <a:rPr lang="en-US" altLang="zh-TW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𝐾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𝑠</m:t>
                        </m:r>
                      </m:sub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altLang="zh-TW" sz="2400" dirty="0"/>
                  <a:t>)/ [Br’s *</a:t>
                </a:r>
                <a:r>
                  <a:rPr lang="en-US" altLang="zh-TW" sz="2400" dirty="0">
                    <a:latin typeface="Symbol" panose="05050102010706020507" pitchFamily="18" charset="2"/>
                  </a:rPr>
                  <a:t>e</a:t>
                </a:r>
                <a:r>
                  <a:rPr lang="en-US" altLang="zh-TW" sz="2400" dirty="0" smtClean="0"/>
                  <a:t>]}</a:t>
                </a:r>
              </a:p>
              <a:p>
                <a:r>
                  <a:rPr lang="en-US" altLang="zh-TW" sz="2400" dirty="0" smtClean="0"/>
                  <a:t>= </a:t>
                </a:r>
                <a:r>
                  <a:rPr lang="en-US" altLang="zh-TW" sz="2400" dirty="0" smtClean="0">
                    <a:solidFill>
                      <a:srgbClr val="C00000"/>
                    </a:solidFill>
                  </a:rPr>
                  <a:t>{2736/(3.94%*</a:t>
                </a:r>
                <a:r>
                  <a:rPr lang="en-US" altLang="zh-TW" sz="2400" dirty="0" smtClean="0">
                    <a:solidFill>
                      <a:srgbClr val="C00000"/>
                    </a:solidFill>
                    <a:latin typeface="Symbol" panose="05050102010706020507" pitchFamily="18" charset="2"/>
                  </a:rPr>
                  <a:t>e</a:t>
                </a:r>
                <a:r>
                  <a:rPr lang="en-US" altLang="zh-TW" sz="2400" dirty="0" smtClean="0">
                    <a:solidFill>
                      <a:srgbClr val="C00000"/>
                    </a:solidFill>
                  </a:rPr>
                  <a:t>)} </a:t>
                </a:r>
                <a:r>
                  <a:rPr lang="en-US" altLang="zh-TW" sz="2400" dirty="0" smtClean="0"/>
                  <a:t>/ {10/(0.75%*</a:t>
                </a:r>
                <a:r>
                  <a:rPr lang="en-US" altLang="zh-TW" sz="2400" dirty="0" smtClean="0">
                    <a:latin typeface="Symbol" panose="05050102010706020507" pitchFamily="18" charset="2"/>
                  </a:rPr>
                  <a:t>e</a:t>
                </a:r>
                <a:r>
                  <a:rPr lang="en-US" altLang="zh-TW" sz="2400" dirty="0" smtClean="0"/>
                  <a:t>)} = </a:t>
                </a:r>
                <a:r>
                  <a:rPr lang="en-US" altLang="zh-TW" sz="2400" dirty="0" smtClean="0">
                    <a:solidFill>
                      <a:srgbClr val="C00000"/>
                    </a:solidFill>
                  </a:rPr>
                  <a:t>{783/</a:t>
                </a:r>
                <a:r>
                  <a:rPr lang="en-US" altLang="zh-TW" sz="2400" dirty="0" smtClean="0">
                    <a:solidFill>
                      <a:srgbClr val="C00000"/>
                    </a:solidFill>
                    <a:latin typeface="Symbol" panose="05050102010706020507" pitchFamily="18" charset="2"/>
                  </a:rPr>
                  <a:t>e</a:t>
                </a:r>
                <a:r>
                  <a:rPr lang="en-US" altLang="zh-TW" sz="2400" dirty="0" smtClean="0">
                    <a:solidFill>
                      <a:srgbClr val="C00000"/>
                    </a:solidFill>
                  </a:rPr>
                  <a:t>} </a:t>
                </a:r>
                <a:r>
                  <a:rPr lang="en-US" altLang="zh-TW" sz="2400" dirty="0" smtClean="0"/>
                  <a:t>/ {13/</a:t>
                </a:r>
                <a:r>
                  <a:rPr lang="en-US" altLang="zh-TW" sz="2400" dirty="0" smtClean="0">
                    <a:latin typeface="Symbol" panose="05050102010706020507" pitchFamily="18" charset="2"/>
                  </a:rPr>
                  <a:t>e</a:t>
                </a:r>
                <a:r>
                  <a:rPr lang="en-US" altLang="zh-TW" sz="2400" dirty="0" smtClean="0"/>
                  <a:t>}</a:t>
                </a:r>
                <a:r>
                  <a:rPr lang="zh-TW" altLang="en-US" sz="2400" dirty="0"/>
                  <a:t> </a:t>
                </a:r>
                <a:r>
                  <a:rPr lang="en-US" altLang="zh-TW" sz="2400" dirty="0" smtClean="0"/>
                  <a:t>= 60*(</a:t>
                </a:r>
                <a:r>
                  <a:rPr lang="en-US" altLang="zh-TW" sz="2400" dirty="0" smtClean="0">
                    <a:latin typeface="Symbol" panose="05050102010706020507" pitchFamily="18" charset="2"/>
                  </a:rPr>
                  <a:t>e</a:t>
                </a:r>
                <a:r>
                  <a:rPr lang="en-US" altLang="zh-TW" sz="2400" dirty="0" smtClean="0"/>
                  <a:t>/</a:t>
                </a:r>
                <a:r>
                  <a:rPr lang="en-US" altLang="zh-TW" sz="2400" dirty="0" smtClean="0">
                    <a:solidFill>
                      <a:srgbClr val="C00000"/>
                    </a:solidFill>
                    <a:latin typeface="Symbol" panose="05050102010706020507" pitchFamily="18" charset="2"/>
                  </a:rPr>
                  <a:t>e</a:t>
                </a:r>
                <a:r>
                  <a:rPr lang="en-US" altLang="zh-TW" sz="2400" dirty="0" smtClean="0"/>
                  <a:t>)</a:t>
                </a:r>
                <a:endParaRPr lang="zh-TW" altLang="en-US" sz="2400" dirty="0"/>
              </a:p>
            </p:txBody>
          </p:sp>
        </mc:Choice>
        <mc:Fallback>
          <p:sp>
            <p:nvSpPr>
              <p:cNvPr id="38" name="文字方塊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647" y="4928145"/>
                <a:ext cx="10114059" cy="1569660"/>
              </a:xfrm>
              <a:prstGeom prst="rect">
                <a:avLst/>
              </a:prstGeom>
              <a:blipFill>
                <a:blip r:embed="rId16"/>
                <a:stretch>
                  <a:fillRect l="-964" t="-3101" r="-784" b="-77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橢圓 40"/>
          <p:cNvSpPr/>
          <p:nvPr/>
        </p:nvSpPr>
        <p:spPr>
          <a:xfrm>
            <a:off x="1915193" y="2800007"/>
            <a:ext cx="110963" cy="16697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橢圓 41"/>
          <p:cNvSpPr/>
          <p:nvPr/>
        </p:nvSpPr>
        <p:spPr>
          <a:xfrm>
            <a:off x="2187790" y="2633030"/>
            <a:ext cx="110963" cy="16697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1319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165B5AF8-E8C4-4BFE-9FDB-B9C988752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288" y="1076385"/>
            <a:ext cx="7740352" cy="1988463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48CA6468-2EA5-43A0-AC60-A3A5FE4542D1}"/>
              </a:ext>
            </a:extLst>
          </p:cNvPr>
          <p:cNvSpPr/>
          <p:nvPr/>
        </p:nvSpPr>
        <p:spPr>
          <a:xfrm>
            <a:off x="6816080" y="1227617"/>
            <a:ext cx="3240360" cy="1697327"/>
          </a:xfrm>
          <a:prstGeom prst="rect">
            <a:avLst/>
          </a:prstGeom>
          <a:solidFill>
            <a:srgbClr val="CC0EE0">
              <a:alpha val="1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5D85BF8-34CE-4E66-BAE4-36542CCDB4AB}"/>
              </a:ext>
            </a:extLst>
          </p:cNvPr>
          <p:cNvSpPr/>
          <p:nvPr/>
        </p:nvSpPr>
        <p:spPr>
          <a:xfrm>
            <a:off x="8400256" y="2348880"/>
            <a:ext cx="1152128" cy="576063"/>
          </a:xfrm>
          <a:prstGeom prst="rect">
            <a:avLst/>
          </a:prstGeom>
          <a:solidFill>
            <a:srgbClr val="3EF046">
              <a:alpha val="1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BC71DFE-BC90-409C-96B7-999A2CF70F39}"/>
              </a:ext>
            </a:extLst>
          </p:cNvPr>
          <p:cNvSpPr/>
          <p:nvPr/>
        </p:nvSpPr>
        <p:spPr>
          <a:xfrm>
            <a:off x="1524001" y="1"/>
            <a:ext cx="3900427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marL="0" lvl="2"/>
            <a:r>
              <a:rPr lang="en-US" altLang="zh-TW" sz="3200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Gluon split ?  di-quark</a:t>
            </a:r>
            <a:endParaRPr lang="zh-TW" altLang="en-US" sz="3200" dirty="0">
              <a:solidFill>
                <a:srgbClr val="70AD47">
                  <a:lumMod val="50000"/>
                </a:srgb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6F5FA1EB-FAAC-4D6C-89F4-E5E1E04680F4}"/>
              </a:ext>
            </a:extLst>
          </p:cNvPr>
          <p:cNvSpPr txBox="1"/>
          <p:nvPr/>
        </p:nvSpPr>
        <p:spPr>
          <a:xfrm>
            <a:off x="2192235" y="5568519"/>
            <a:ext cx="82217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>
                <a:solidFill>
                  <a:srgbClr val="0070C0"/>
                </a:solidFill>
              </a:rPr>
              <a:t>Cross section measurements render information of gluon spits into quark pair &amp; di-quark pair</a:t>
            </a:r>
            <a:endParaRPr lang="zh-TW" altLang="en-US" sz="3200" dirty="0">
              <a:solidFill>
                <a:srgbClr val="0070C0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D4DFFF7-E367-483A-83F7-9F02AC65C0E1}"/>
              </a:ext>
            </a:extLst>
          </p:cNvPr>
          <p:cNvSpPr/>
          <p:nvPr/>
        </p:nvSpPr>
        <p:spPr>
          <a:xfrm>
            <a:off x="2225824" y="1236506"/>
            <a:ext cx="7830616" cy="1697327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391A9555-6874-404F-8582-4C3AC4FD7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2234" y="3606578"/>
            <a:ext cx="7877532" cy="1585234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48B269B4-21A9-4795-AAF2-41D47703D82D}"/>
              </a:ext>
            </a:extLst>
          </p:cNvPr>
          <p:cNvSpPr/>
          <p:nvPr/>
        </p:nvSpPr>
        <p:spPr>
          <a:xfrm>
            <a:off x="2269814" y="3604011"/>
            <a:ext cx="8125022" cy="1697327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D91D0B02-7747-4A46-8438-AB4E580E9000}"/>
              </a:ext>
            </a:extLst>
          </p:cNvPr>
          <p:cNvSpPr/>
          <p:nvPr/>
        </p:nvSpPr>
        <p:spPr>
          <a:xfrm>
            <a:off x="2279576" y="3615131"/>
            <a:ext cx="3312368" cy="1697327"/>
          </a:xfrm>
          <a:prstGeom prst="rect">
            <a:avLst/>
          </a:prstGeom>
          <a:solidFill>
            <a:srgbClr val="CE11DD">
              <a:alpha val="1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D0AE49AB-4F56-46C8-9230-2D974FDE194B}"/>
              </a:ext>
            </a:extLst>
          </p:cNvPr>
          <p:cNvSpPr/>
          <p:nvPr/>
        </p:nvSpPr>
        <p:spPr>
          <a:xfrm>
            <a:off x="3575720" y="4503026"/>
            <a:ext cx="1512168" cy="742874"/>
          </a:xfrm>
          <a:prstGeom prst="rect">
            <a:avLst/>
          </a:prstGeom>
          <a:solidFill>
            <a:srgbClr val="3EF046">
              <a:alpha val="1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3358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814" y="1614116"/>
            <a:ext cx="7750406" cy="4500388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639823" y="544312"/>
            <a:ext cx="8710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err="1" smtClean="0"/>
              <a:t>LHCb</a:t>
            </a:r>
            <a:r>
              <a:rPr lang="en-US" altLang="zh-TW" sz="3200" dirty="0" smtClean="0"/>
              <a:t> integrated luminosity (from 10 to 300 fb-1) </a:t>
            </a:r>
            <a:endParaRPr lang="zh-TW" altLang="en-US" sz="3200" dirty="0"/>
          </a:p>
        </p:txBody>
      </p:sp>
      <p:sp>
        <p:nvSpPr>
          <p:cNvPr id="5" name="矩形 4"/>
          <p:cNvSpPr/>
          <p:nvPr/>
        </p:nvSpPr>
        <p:spPr>
          <a:xfrm>
            <a:off x="6011186" y="1916264"/>
            <a:ext cx="365760" cy="305330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5804452" y="2584174"/>
            <a:ext cx="985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solidFill>
                  <a:srgbClr val="C00000"/>
                </a:solidFill>
              </a:rPr>
              <a:t>Belle II</a:t>
            </a:r>
            <a:endParaRPr lang="zh-TW" alt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8573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025717" y="580445"/>
            <a:ext cx="1080582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>
                <a:solidFill>
                  <a:srgbClr val="C00000"/>
                </a:solidFill>
              </a:rPr>
              <a:t>Summary</a:t>
            </a:r>
          </a:p>
          <a:p>
            <a:r>
              <a:rPr lang="en-US" altLang="zh-TW" sz="2800" dirty="0" err="1" smtClean="0"/>
              <a:t>LHCb</a:t>
            </a:r>
            <a:r>
              <a:rPr lang="en-US" altLang="zh-TW" sz="2800" dirty="0" smtClean="0"/>
              <a:t> &amp; Belle/Belle-II will dominate flavor physics in the coming 10 years.</a:t>
            </a:r>
          </a:p>
          <a:p>
            <a:r>
              <a:rPr lang="en-US" altLang="zh-TW" sz="2800" dirty="0" smtClean="0"/>
              <a:t>These are two different types of experiments.</a:t>
            </a:r>
          </a:p>
          <a:p>
            <a:endParaRPr lang="en-US" altLang="zh-TW" sz="2800" dirty="0" smtClean="0"/>
          </a:p>
          <a:p>
            <a:r>
              <a:rPr lang="en-US" altLang="zh-TW" sz="2800" dirty="0" smtClean="0"/>
              <a:t>1. Time evolution studies of Charm </a:t>
            </a:r>
            <a:r>
              <a:rPr lang="en-US" altLang="zh-TW" sz="2800" dirty="0" smtClean="0">
                <a:sym typeface="Wingdings" panose="05000000000000000000" pitchFamily="2" charset="2"/>
              </a:rPr>
              <a:t> </a:t>
            </a:r>
            <a:r>
              <a:rPr lang="en-US" altLang="zh-TW" sz="2800" dirty="0" smtClean="0">
                <a:latin typeface="Symbol" panose="05050102010706020507" pitchFamily="18" charset="2"/>
                <a:sym typeface="Wingdings" panose="05000000000000000000" pitchFamily="2" charset="2"/>
              </a:rPr>
              <a:t>D</a:t>
            </a:r>
            <a:r>
              <a:rPr lang="en-US" altLang="zh-TW" sz="2800" dirty="0" smtClean="0">
                <a:sym typeface="Wingdings" panose="05000000000000000000" pitchFamily="2" charset="2"/>
              </a:rPr>
              <a:t>m.  CPV?</a:t>
            </a:r>
            <a:endParaRPr lang="en-US" altLang="zh-TW" sz="2800" dirty="0" smtClean="0"/>
          </a:p>
          <a:p>
            <a:r>
              <a:rPr lang="en-US" altLang="zh-TW" sz="2800" dirty="0" smtClean="0"/>
              <a:t>2. Quantum correlation (EPR type experiment)</a:t>
            </a:r>
          </a:p>
          <a:p>
            <a:r>
              <a:rPr lang="en-US" altLang="zh-TW" sz="2800" dirty="0" smtClean="0"/>
              <a:t>3. Vacuum (QCD) / particle creation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0485484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49101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353" y="-75883"/>
            <a:ext cx="9594650" cy="708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4654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555" y="252811"/>
            <a:ext cx="8690934" cy="647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407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578" y="1"/>
            <a:ext cx="92902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0666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691" y="0"/>
            <a:ext cx="7689701" cy="458207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4057" y="4425852"/>
            <a:ext cx="8118042" cy="232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6886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682" y="2232147"/>
            <a:ext cx="3505061" cy="2580562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0713" y="1943740"/>
            <a:ext cx="1993565" cy="1847248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1412" y="1971594"/>
            <a:ext cx="1987468" cy="186553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2863" y="2026463"/>
            <a:ext cx="1956986" cy="181066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1368" y="4818431"/>
            <a:ext cx="5571651" cy="1356395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775063" y="269966"/>
            <a:ext cx="4346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>
                <a:solidFill>
                  <a:srgbClr val="C00000"/>
                </a:solidFill>
              </a:rPr>
              <a:t>Quantum </a:t>
            </a:r>
            <a:r>
              <a:rPr lang="en-US" altLang="zh-TW" sz="3600" dirty="0" smtClean="0">
                <a:solidFill>
                  <a:srgbClr val="C00000"/>
                </a:solidFill>
              </a:rPr>
              <a:t>correlation</a:t>
            </a:r>
          </a:p>
          <a:p>
            <a:r>
              <a:rPr lang="en-US" altLang="zh-TW" sz="3600" dirty="0" smtClean="0">
                <a:solidFill>
                  <a:srgbClr val="C00000"/>
                </a:solidFill>
              </a:rPr>
              <a:t>EPR type experiment</a:t>
            </a:r>
            <a:endParaRPr lang="zh-TW" altLang="en-US" sz="36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字方塊 7"/>
              <p:cNvSpPr txBox="1"/>
              <p:nvPr/>
            </p:nvSpPr>
            <p:spPr>
              <a:xfrm>
                <a:off x="6374893" y="216178"/>
                <a:ext cx="3653853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3200" dirty="0" smtClean="0">
                    <a:solidFill>
                      <a:srgbClr val="C00000"/>
                    </a:solidFill>
                  </a:rPr>
                  <a:t>CPLEAR</a:t>
                </a:r>
                <a:r>
                  <a:rPr lang="en-US" altLang="zh-TW" sz="32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altLang="zh-TW" sz="3200" dirty="0" smtClean="0">
                    <a:solidFill>
                      <a:srgbClr val="C00000"/>
                    </a:solidFill>
                  </a:rPr>
                  <a:t>experiment</a:t>
                </a:r>
                <a:endParaRPr lang="en-US" altLang="zh-TW" sz="3200" i="1" dirty="0" smtClean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altLang="zh-TW" sz="3200" dirty="0" smtClean="0">
                    <a:solidFill>
                      <a:schemeClr val="tx1"/>
                    </a:solidFill>
                  </a:rPr>
                  <a:t>K</a:t>
                </a:r>
                <a:r>
                  <a:rPr lang="en-US" altLang="zh-TW" sz="4400" baseline="30000" dirty="0" smtClean="0">
                    <a:solidFill>
                      <a:schemeClr val="tx1"/>
                    </a:solidFill>
                  </a:rPr>
                  <a:t>-</a:t>
                </a:r>
                <a:r>
                  <a:rPr lang="en-US" altLang="zh-TW" sz="3200" dirty="0" smtClean="0">
                    <a:solidFill>
                      <a:schemeClr val="tx1"/>
                    </a:solidFill>
                  </a:rPr>
                  <a:t> (</a:t>
                </a:r>
                <a:r>
                  <a:rPr lang="en-US" altLang="zh-TW" sz="3200" dirty="0" smtClean="0">
                    <a:solidFill>
                      <a:srgbClr val="C00000"/>
                    </a:solidFill>
                  </a:rPr>
                  <a:t>s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altLang="zh-TW" sz="3200" dirty="0" smtClean="0">
                    <a:solidFill>
                      <a:schemeClr val="tx1"/>
                    </a:solidFill>
                  </a:rPr>
                  <a:t>) -- K</a:t>
                </a:r>
                <a:r>
                  <a:rPr lang="en-US" altLang="zh-TW" sz="3200" baseline="30000" dirty="0" smtClean="0">
                    <a:solidFill>
                      <a:schemeClr val="tx1"/>
                    </a:solidFill>
                  </a:rPr>
                  <a:t>0</a:t>
                </a:r>
                <a:r>
                  <a:rPr lang="en-US" altLang="zh-TW" sz="3200" dirty="0" smtClean="0">
                    <a:solidFill>
                      <a:schemeClr val="tx1"/>
                    </a:solidFill>
                  </a:rPr>
                  <a:t>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altLang="zh-TW" sz="3200" dirty="0" smtClean="0">
                    <a:solidFill>
                      <a:schemeClr val="tx1"/>
                    </a:solidFill>
                  </a:rPr>
                  <a:t>d)</a:t>
                </a:r>
                <a:endParaRPr lang="zh-TW" alt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4893" y="216178"/>
                <a:ext cx="3653853" cy="1077218"/>
              </a:xfrm>
              <a:prstGeom prst="rect">
                <a:avLst/>
              </a:prstGeom>
              <a:blipFill>
                <a:blip r:embed="rId7"/>
                <a:stretch>
                  <a:fillRect l="-4341" t="-6780" b="-1807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弧形 8"/>
          <p:cNvSpPr/>
          <p:nvPr/>
        </p:nvSpPr>
        <p:spPr>
          <a:xfrm rot="16200000">
            <a:off x="5114389" y="2654551"/>
            <a:ext cx="2346080" cy="1889392"/>
          </a:xfrm>
          <a:prstGeom prst="arc">
            <a:avLst>
              <a:gd name="adj1" fmla="val 16200000"/>
              <a:gd name="adj2" fmla="val 21509289"/>
            </a:avLst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" name="直線接點 10"/>
          <p:cNvCxnSpPr/>
          <p:nvPr/>
        </p:nvCxnSpPr>
        <p:spPr>
          <a:xfrm flipV="1">
            <a:off x="5447495" y="2743200"/>
            <a:ext cx="927398" cy="779228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5179673" y="5202676"/>
            <a:ext cx="1531227" cy="270850"/>
          </a:xfrm>
          <a:prstGeom prst="rect">
            <a:avLst/>
          </a:prstGeom>
          <a:solidFill>
            <a:srgbClr val="00B0F0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8430130" y="5202676"/>
            <a:ext cx="952410" cy="293952"/>
          </a:xfrm>
          <a:prstGeom prst="rect">
            <a:avLst/>
          </a:prstGeom>
          <a:solidFill>
            <a:srgbClr val="FFC000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等腰三角形 9"/>
          <p:cNvSpPr/>
          <p:nvPr/>
        </p:nvSpPr>
        <p:spPr>
          <a:xfrm rot="16200000">
            <a:off x="1343006" y="2935368"/>
            <a:ext cx="2843553" cy="1174118"/>
          </a:xfrm>
          <a:prstGeom prst="triangle">
            <a:avLst/>
          </a:prstGeom>
          <a:solidFill>
            <a:srgbClr val="00B0F0">
              <a:alpha val="2117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等腰三角形 15"/>
          <p:cNvSpPr/>
          <p:nvPr/>
        </p:nvSpPr>
        <p:spPr>
          <a:xfrm rot="16200000" flipV="1">
            <a:off x="206511" y="2985518"/>
            <a:ext cx="2843553" cy="1073817"/>
          </a:xfrm>
          <a:prstGeom prst="triangle">
            <a:avLst/>
          </a:prstGeom>
          <a:solidFill>
            <a:srgbClr val="00B0F0">
              <a:alpha val="2117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等腰三角形 16"/>
          <p:cNvSpPr/>
          <p:nvPr/>
        </p:nvSpPr>
        <p:spPr>
          <a:xfrm>
            <a:off x="775064" y="3522426"/>
            <a:ext cx="2816932" cy="1852656"/>
          </a:xfrm>
          <a:prstGeom prst="triangle">
            <a:avLst/>
          </a:prstGeom>
          <a:solidFill>
            <a:srgbClr val="FFC000">
              <a:alpha val="2117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等腰三角形 17"/>
          <p:cNvSpPr/>
          <p:nvPr/>
        </p:nvSpPr>
        <p:spPr>
          <a:xfrm flipV="1">
            <a:off x="775063" y="1730816"/>
            <a:ext cx="2816932" cy="1791609"/>
          </a:xfrm>
          <a:prstGeom prst="triangle">
            <a:avLst/>
          </a:prstGeom>
          <a:solidFill>
            <a:srgbClr val="FFC000">
              <a:alpha val="2117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字方塊 18"/>
              <p:cNvSpPr txBox="1"/>
              <p:nvPr/>
            </p:nvSpPr>
            <p:spPr>
              <a:xfrm>
                <a:off x="171029" y="5483854"/>
                <a:ext cx="9780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TW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TW" sz="2400" dirty="0" smtClean="0">
                    <a:solidFill>
                      <a:srgbClr val="C00000"/>
                    </a:solidFill>
                  </a:rPr>
                  <a:t>&amp;</a:t>
                </a:r>
                <a:r>
                  <a:rPr lang="en-US" altLang="zh-TW" sz="240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TW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TW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</m:t>
                        </m:r>
                      </m:e>
                      <m:sup>
                        <m:r>
                          <a:rPr lang="en-US" altLang="zh-TW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TW" sz="2400" dirty="0" smtClean="0">
                    <a:solidFill>
                      <a:srgbClr val="C00000"/>
                    </a:solidFill>
                  </a:rPr>
                  <a:t> leave origin </a:t>
                </a:r>
                <a:r>
                  <a:rPr lang="en-US" altLang="zh-TW" sz="2400" b="1" u="sng" dirty="0" smtClean="0">
                    <a:solidFill>
                      <a:srgbClr val="C00000"/>
                    </a:solidFill>
                  </a:rPr>
                  <a:t>simultaneously</a:t>
                </a:r>
                <a:endParaRPr lang="zh-TW" altLang="en-US" sz="2400" b="1" u="sng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029" y="5483854"/>
                <a:ext cx="9780104" cy="461665"/>
              </a:xfrm>
              <a:prstGeom prst="rect">
                <a:avLst/>
              </a:prstGeom>
              <a:blipFill>
                <a:blip r:embed="rId8"/>
                <a:stretch>
                  <a:fillRect l="-125" t="-10667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844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808" y="79513"/>
            <a:ext cx="10411484" cy="68580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66" y="4238045"/>
            <a:ext cx="4147070" cy="2619955"/>
          </a:xfrm>
          <a:prstGeom prst="rect">
            <a:avLst/>
          </a:prstGeom>
        </p:spPr>
      </p:pic>
      <p:sp>
        <p:nvSpPr>
          <p:cNvPr id="6" name="向右箭號 5"/>
          <p:cNvSpPr/>
          <p:nvPr/>
        </p:nvSpPr>
        <p:spPr>
          <a:xfrm>
            <a:off x="1518699" y="1176793"/>
            <a:ext cx="930303" cy="588397"/>
          </a:xfrm>
          <a:prstGeom prst="rightArrow">
            <a:avLst/>
          </a:prstGeom>
          <a:solidFill>
            <a:srgbClr val="FFC000">
              <a:alpha val="4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向右箭號 6"/>
          <p:cNvSpPr/>
          <p:nvPr/>
        </p:nvSpPr>
        <p:spPr>
          <a:xfrm flipH="1">
            <a:off x="2449002" y="1176793"/>
            <a:ext cx="841513" cy="588397"/>
          </a:xfrm>
          <a:prstGeom prst="rightArrow">
            <a:avLst/>
          </a:prstGeom>
          <a:solidFill>
            <a:srgbClr val="FFC000">
              <a:alpha val="4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3975651" y="1280160"/>
            <a:ext cx="5637475" cy="365760"/>
          </a:xfrm>
          <a:prstGeom prst="rect">
            <a:avLst/>
          </a:prstGeom>
          <a:solidFill>
            <a:srgbClr val="FFC000">
              <a:alpha val="16078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8522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983" y="1471749"/>
            <a:ext cx="4791422" cy="31386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693317" y="4787538"/>
                <a:ext cx="4791422" cy="566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 smtClean="0"/>
                  <a:t>(inclusive) P+A </a:t>
                </a:r>
                <a:r>
                  <a:rPr lang="en-US" altLang="zh-TW" sz="2800" dirty="0" smtClean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TW" sz="28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𝑫</m:t>
                        </m:r>
                      </m:e>
                      <m:sup>
                        <m:r>
                          <a:rPr lang="en-US" altLang="zh-TW" sz="28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𝟎</m:t>
                        </m:r>
                      </m:sup>
                    </m:sSup>
                    <m:r>
                      <a:rPr lang="en-US" altLang="zh-TW" sz="28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r>
                  <a:rPr lang="en-US" altLang="zh-TW" sz="2800" dirty="0" smtClean="0"/>
                  <a:t>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altLang="zh-TW" sz="2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  <m:sup>
                            <m:r>
                              <a:rPr lang="en-US" altLang="zh-TW" sz="2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altLang="zh-TW" sz="2800" dirty="0" smtClean="0"/>
                  <a:t> + X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317" y="4787538"/>
                <a:ext cx="4791422" cy="566630"/>
              </a:xfrm>
              <a:prstGeom prst="rect">
                <a:avLst/>
              </a:prstGeom>
              <a:blipFill>
                <a:blip r:embed="rId3"/>
                <a:stretch>
                  <a:fillRect l="-2672" t="-5376" b="-3010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字方塊 4"/>
              <p:cNvSpPr txBox="1"/>
              <p:nvPr/>
            </p:nvSpPr>
            <p:spPr>
              <a:xfrm>
                <a:off x="6048103" y="4787538"/>
                <a:ext cx="5634445" cy="1417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b="1" dirty="0" smtClean="0">
                    <a:solidFill>
                      <a:srgbClr val="C00000"/>
                    </a:solidFill>
                  </a:rPr>
                  <a:t>Exclusive</a:t>
                </a:r>
                <a:r>
                  <a:rPr lang="en-US" altLang="zh-TW" sz="2800" dirty="0" smtClean="0"/>
                  <a:t> </a:t>
                </a:r>
                <a:r>
                  <a:rPr lang="en-US" altLang="zh-TW" sz="2800" dirty="0" err="1" smtClean="0"/>
                  <a:t>e+e</a:t>
                </a:r>
                <a:r>
                  <a:rPr lang="en-US" altLang="zh-TW" sz="2800" dirty="0" smtClean="0"/>
                  <a:t>- </a:t>
                </a:r>
                <a:r>
                  <a:rPr lang="en-US" altLang="zh-TW" sz="2800" dirty="0" smtClean="0">
                    <a:sym typeface="Wingdings" panose="05000000000000000000" pitchFamily="2" charset="2"/>
                  </a:rPr>
                  <a:t> </a:t>
                </a:r>
                <a:r>
                  <a:rPr lang="en-US" altLang="zh-TW" sz="2800" dirty="0" smtClean="0">
                    <a:solidFill>
                      <a:srgbClr val="0070C0"/>
                    </a:solidFill>
                    <a:latin typeface="Symbol" panose="05050102010706020507" pitchFamily="18" charset="2"/>
                    <a:sym typeface="Wingdings" panose="05000000000000000000" pitchFamily="2" charset="2"/>
                  </a:rPr>
                  <a:t>g</a:t>
                </a:r>
                <a:r>
                  <a:rPr lang="en-US" altLang="zh-TW" sz="2800" dirty="0" smtClean="0">
                    <a:solidFill>
                      <a:srgbClr val="0070C0"/>
                    </a:solidFill>
                    <a:sym typeface="Wingdings" panose="05000000000000000000" pitchFamily="2" charset="2"/>
                  </a:rPr>
                  <a:t>*</a:t>
                </a:r>
                <a:r>
                  <a:rPr lang="en-US" altLang="zh-TW" sz="2800" dirty="0" smtClean="0">
                    <a:sym typeface="Wingdings" panose="05000000000000000000" pitchFamily="2" charset="2"/>
                  </a:rPr>
                  <a:t> </a:t>
                </a:r>
                <a:r>
                  <a:rPr lang="en-US" altLang="zh-TW" sz="2800" dirty="0" smtClean="0">
                    <a:sym typeface="Wingdings" panose="05000000000000000000" pitchFamily="2" charset="2"/>
                  </a:rPr>
                  <a:t> {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b="1" i="1" smtClean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TW" sz="2800" b="1" i="1" smtClean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𝑫</m:t>
                        </m:r>
                      </m:e>
                      <m:sup>
                        <m:r>
                          <a:rPr lang="en-US" altLang="zh-TW" sz="2800" b="1" i="1" smtClean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𝟎</m:t>
                        </m:r>
                      </m:sup>
                    </m:sSup>
                    <m:r>
                      <a:rPr lang="en-US" altLang="zh-TW" sz="28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r>
                  <a:rPr lang="en-US" altLang="zh-TW" sz="2800" dirty="0" smtClean="0"/>
                  <a:t>+</a:t>
                </a:r>
                <a:r>
                  <a:rPr lang="en-US" altLang="zh-TW" sz="2800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2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altLang="zh-TW" sz="28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altLang="zh-TW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altLang="zh-TW" sz="2800" dirty="0" smtClean="0"/>
                  <a:t> </a:t>
                </a:r>
                <a:r>
                  <a:rPr lang="en-US" altLang="zh-TW" sz="2800" dirty="0" smtClean="0"/>
                  <a:t>}</a:t>
                </a:r>
                <a:endParaRPr lang="en-US" altLang="zh-TW" sz="2800" dirty="0" smtClean="0"/>
              </a:p>
              <a:p>
                <a:r>
                  <a:rPr lang="en-US" altLang="zh-TW" sz="2800" dirty="0"/>
                  <a:t> </a:t>
                </a:r>
                <a:r>
                  <a:rPr lang="en-US" altLang="zh-TW" sz="2800" dirty="0" smtClean="0"/>
                  <a:t>                                   </a:t>
                </a:r>
                <a:r>
                  <a:rPr lang="en-US" altLang="zh-TW" sz="2800" dirty="0" smtClean="0">
                    <a:sym typeface="Wingdings" panose="05000000000000000000" pitchFamily="2" charset="2"/>
                  </a:rPr>
                  <a:t>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1" i="1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zh-TW" sz="2800" b="1" i="1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𝑫</m:t>
                        </m:r>
                      </m:e>
                      <m:sub>
                        <m:r>
                          <a:rPr lang="en-US" altLang="zh-TW" sz="2800" b="1" i="1" smtClean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𝑬</m:t>
                        </m:r>
                      </m:sub>
                    </m:sSub>
                    <m:r>
                      <a:rPr lang="en-US" altLang="zh-TW" sz="28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r>
                  <a:rPr lang="en-US" altLang="zh-TW" sz="2800" dirty="0"/>
                  <a:t>+</a:t>
                </a:r>
                <a:r>
                  <a:rPr lang="en-US" altLang="zh-TW" sz="28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TW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</m:oMath>
                </a14:m>
                <a:r>
                  <a:rPr lang="en-US" altLang="zh-TW" sz="2800" dirty="0" smtClean="0"/>
                  <a:t>}</a:t>
                </a:r>
                <a:endParaRPr lang="zh-TW" altLang="en-US" sz="2800" dirty="0"/>
              </a:p>
              <a:p>
                <a:r>
                  <a:rPr lang="en-US" altLang="zh-TW" sz="2800" dirty="0" smtClean="0">
                    <a:solidFill>
                      <a:srgbClr val="00B0F0"/>
                    </a:solidFill>
                    <a:latin typeface="Symbol" panose="05050102010706020507" pitchFamily="18" charset="2"/>
                  </a:rPr>
                  <a:t>                        g</a:t>
                </a:r>
                <a:r>
                  <a:rPr lang="en-US" altLang="zh-TW" sz="2800" dirty="0" smtClean="0">
                    <a:solidFill>
                      <a:srgbClr val="00B0F0"/>
                    </a:solidFill>
                  </a:rPr>
                  <a:t> ~ 1</a:t>
                </a:r>
                <a:endParaRPr lang="zh-TW" altLang="en-US" sz="2400" dirty="0"/>
              </a:p>
            </p:txBody>
          </p:sp>
        </mc:Choice>
        <mc:Fallback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8103" y="4787538"/>
                <a:ext cx="5634445" cy="1417376"/>
              </a:xfrm>
              <a:prstGeom prst="rect">
                <a:avLst/>
              </a:prstGeom>
              <a:blipFill>
                <a:blip r:embed="rId4"/>
                <a:stretch>
                  <a:fillRect l="-2165" t="-3004" b="-1115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橢圓 5"/>
          <p:cNvSpPr/>
          <p:nvPr/>
        </p:nvSpPr>
        <p:spPr>
          <a:xfrm>
            <a:off x="8447314" y="2656114"/>
            <a:ext cx="182880" cy="1654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" name="直線接點 7"/>
          <p:cNvCxnSpPr/>
          <p:nvPr/>
        </p:nvCxnSpPr>
        <p:spPr>
          <a:xfrm flipV="1">
            <a:off x="8643256" y="2481943"/>
            <a:ext cx="222070" cy="174172"/>
          </a:xfrm>
          <a:prstGeom prst="line">
            <a:avLst/>
          </a:prstGeom>
          <a:ln w="285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 flipV="1">
            <a:off x="7402286" y="2738845"/>
            <a:ext cx="1123404" cy="951412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 flipV="1">
            <a:off x="8865326" y="1706880"/>
            <a:ext cx="1802674" cy="7750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 flipV="1">
            <a:off x="6723016" y="3690257"/>
            <a:ext cx="679270" cy="9035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 flipV="1">
            <a:off x="8865326" y="1166948"/>
            <a:ext cx="1166948" cy="131499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 flipV="1">
            <a:off x="6156960" y="3690257"/>
            <a:ext cx="1245326" cy="5159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橢圓 22"/>
          <p:cNvSpPr/>
          <p:nvPr/>
        </p:nvSpPr>
        <p:spPr>
          <a:xfrm>
            <a:off x="8029302" y="2308658"/>
            <a:ext cx="1027611" cy="913513"/>
          </a:xfrm>
          <a:prstGeom prst="ellipse">
            <a:avLst/>
          </a:prstGeom>
          <a:solidFill>
            <a:srgbClr val="5B9BD5">
              <a:alpha val="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橢圓 23"/>
          <p:cNvSpPr/>
          <p:nvPr/>
        </p:nvSpPr>
        <p:spPr>
          <a:xfrm>
            <a:off x="6934198" y="1471749"/>
            <a:ext cx="3209111" cy="2598197"/>
          </a:xfrm>
          <a:prstGeom prst="ellipse">
            <a:avLst/>
          </a:prstGeom>
          <a:solidFill>
            <a:srgbClr val="FFFF00">
              <a:alpha val="1176"/>
            </a:srgbClr>
          </a:solidFill>
          <a:ln>
            <a:solidFill>
              <a:srgbClr val="FF0000">
                <a:alpha val="47059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文字方塊 24"/>
          <p:cNvSpPr txBox="1"/>
          <p:nvPr/>
        </p:nvSpPr>
        <p:spPr>
          <a:xfrm>
            <a:off x="8116388" y="3063562"/>
            <a:ext cx="46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C00000"/>
                </a:solidFill>
              </a:rPr>
              <a:t>T</a:t>
            </a:r>
            <a:r>
              <a:rPr lang="en-US" altLang="zh-TW" b="1" baseline="-25000" dirty="0" smtClean="0">
                <a:solidFill>
                  <a:srgbClr val="C00000"/>
                </a:solidFill>
              </a:rPr>
              <a:t>1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7444457" y="3742370"/>
            <a:ext cx="46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C00000"/>
                </a:solidFill>
              </a:rPr>
              <a:t>T</a:t>
            </a:r>
            <a:r>
              <a:rPr lang="en-US" altLang="zh-TW" b="1" baseline="-25000" dirty="0" smtClean="0">
                <a:solidFill>
                  <a:srgbClr val="C00000"/>
                </a:solidFill>
              </a:rPr>
              <a:t>2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9912532" y="835020"/>
            <a:ext cx="46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K</a:t>
            </a:r>
            <a:r>
              <a:rPr lang="en-US" altLang="zh-TW" b="1" baseline="30000" dirty="0" smtClean="0"/>
              <a:t>+</a:t>
            </a:r>
            <a:endParaRPr lang="zh-TW" altLang="en-US" b="1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10689770" y="1471749"/>
            <a:ext cx="46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K</a:t>
            </a:r>
            <a:r>
              <a:rPr lang="en-US" altLang="zh-TW" b="1" baseline="30000" dirty="0" smtClean="0"/>
              <a:t>-</a:t>
            </a:r>
            <a:endParaRPr lang="zh-TW" altLang="en-US" b="1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6094911" y="3742370"/>
            <a:ext cx="46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latin typeface="Symbol" panose="05050102010706020507" pitchFamily="18" charset="2"/>
              </a:rPr>
              <a:t>p</a:t>
            </a:r>
            <a:r>
              <a:rPr lang="en-US" altLang="zh-TW" b="1" baseline="30000" dirty="0" smtClean="0"/>
              <a:t>+</a:t>
            </a:r>
            <a:endParaRPr lang="zh-TW" altLang="en-US" b="1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6831874" y="4418206"/>
            <a:ext cx="46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latin typeface="Symbol" panose="05050102010706020507" pitchFamily="18" charset="2"/>
              </a:rPr>
              <a:t>p</a:t>
            </a:r>
            <a:r>
              <a:rPr lang="en-US" altLang="zh-TW" b="1" baseline="30000" dirty="0" smtClean="0"/>
              <a:t>-</a:t>
            </a:r>
            <a:endParaRPr lang="zh-TW" alt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矩形 31"/>
              <p:cNvSpPr/>
              <p:nvPr/>
            </p:nvSpPr>
            <p:spPr>
              <a:xfrm>
                <a:off x="8442408" y="2200376"/>
                <a:ext cx="53085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1" i="1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altLang="zh-TW" b="1" i="1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𝑫</m:t>
                          </m:r>
                        </m:e>
                        <m:sub>
                          <m:r>
                            <a:rPr lang="en-US" altLang="zh-TW" b="1" i="1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𝑬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32" name="矩形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2408" y="2200376"/>
                <a:ext cx="530851" cy="369332"/>
              </a:xfrm>
              <a:prstGeom prst="rect">
                <a:avLst/>
              </a:prstGeom>
              <a:blipFill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文字方塊 37"/>
          <p:cNvSpPr txBox="1"/>
          <p:nvPr/>
        </p:nvSpPr>
        <p:spPr>
          <a:xfrm>
            <a:off x="8494849" y="2682861"/>
            <a:ext cx="46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C00000"/>
                </a:solidFill>
              </a:rPr>
              <a:t>T</a:t>
            </a:r>
            <a:r>
              <a:rPr lang="en-US" altLang="zh-TW" b="1" baseline="-25000" dirty="0" smtClean="0">
                <a:solidFill>
                  <a:srgbClr val="C00000"/>
                </a:solidFill>
              </a:rPr>
              <a:t>0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矩形 32"/>
              <p:cNvSpPr/>
              <p:nvPr/>
            </p:nvSpPr>
            <p:spPr>
              <a:xfrm>
                <a:off x="7724321" y="2697089"/>
                <a:ext cx="5436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altLang="zh-TW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</m:sub>
                      </m:sSub>
                    </m:oMath>
                  </m:oMathPara>
                </a14:m>
                <a:endParaRPr lang="zh-TW" altLang="en-US" b="1" dirty="0"/>
              </a:p>
            </p:txBody>
          </p:sp>
        </mc:Choice>
        <mc:Fallback>
          <p:sp>
            <p:nvSpPr>
              <p:cNvPr id="33" name="矩形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4321" y="2697089"/>
                <a:ext cx="54367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矩形 33"/>
              <p:cNvSpPr/>
              <p:nvPr/>
            </p:nvSpPr>
            <p:spPr>
              <a:xfrm>
                <a:off x="7062651" y="3184631"/>
                <a:ext cx="73587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TW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sub>
                    </m:sSub>
                  </m:oMath>
                </a14:m>
                <a:r>
                  <a:rPr lang="en-US" altLang="zh-TW" b="1" dirty="0" smtClean="0"/>
                  <a:t>??</a:t>
                </a:r>
                <a:endParaRPr lang="zh-TW" altLang="en-US" b="1" dirty="0"/>
              </a:p>
            </p:txBody>
          </p:sp>
        </mc:Choice>
        <mc:Fallback>
          <p:sp>
            <p:nvSpPr>
              <p:cNvPr id="34" name="矩形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2651" y="3184631"/>
                <a:ext cx="735874" cy="369332"/>
              </a:xfrm>
              <a:prstGeom prst="rect">
                <a:avLst/>
              </a:prstGeom>
              <a:blipFill>
                <a:blip r:embed="rId7"/>
                <a:stretch>
                  <a:fillRect t="-8197" r="-3333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字方塊 6"/>
          <p:cNvSpPr txBox="1"/>
          <p:nvPr/>
        </p:nvSpPr>
        <p:spPr>
          <a:xfrm>
            <a:off x="716983" y="5804453"/>
            <a:ext cx="52544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B0F0"/>
                </a:solidFill>
                <a:latin typeface="Symbol" panose="05050102010706020507" pitchFamily="18" charset="2"/>
              </a:rPr>
              <a:t>t</a:t>
            </a:r>
            <a:r>
              <a:rPr lang="en-US" altLang="zh-TW" sz="2400" baseline="-25000" dirty="0" smtClean="0">
                <a:solidFill>
                  <a:srgbClr val="00B0F0"/>
                </a:solidFill>
              </a:rPr>
              <a:t>D0</a:t>
            </a:r>
            <a:r>
              <a:rPr lang="en-US" altLang="zh-TW" sz="2400" dirty="0" smtClean="0">
                <a:solidFill>
                  <a:srgbClr val="00B0F0"/>
                </a:solidFill>
              </a:rPr>
              <a:t> = 0.41x10</a:t>
            </a:r>
            <a:r>
              <a:rPr lang="en-US" altLang="zh-TW" sz="2400" baseline="30000" dirty="0" smtClean="0">
                <a:solidFill>
                  <a:srgbClr val="00B0F0"/>
                </a:solidFill>
              </a:rPr>
              <a:t>-12</a:t>
            </a:r>
            <a:r>
              <a:rPr lang="en-US" altLang="zh-TW" sz="2400" dirty="0" smtClean="0">
                <a:solidFill>
                  <a:srgbClr val="00B0F0"/>
                </a:solidFill>
              </a:rPr>
              <a:t> sec; </a:t>
            </a:r>
            <a:r>
              <a:rPr lang="en-US" altLang="zh-TW" sz="2400" dirty="0" err="1" smtClean="0">
                <a:solidFill>
                  <a:srgbClr val="00B0F0"/>
                </a:solidFill>
              </a:rPr>
              <a:t>c</a:t>
            </a:r>
            <a:r>
              <a:rPr lang="en-US" altLang="zh-TW" sz="2400" dirty="0" err="1" smtClean="0">
                <a:solidFill>
                  <a:srgbClr val="00B0F0"/>
                </a:solidFill>
                <a:latin typeface="Symbol" panose="05050102010706020507" pitchFamily="18" charset="2"/>
              </a:rPr>
              <a:t>t</a:t>
            </a:r>
            <a:r>
              <a:rPr lang="en-US" altLang="zh-TW" sz="2400" dirty="0" smtClean="0">
                <a:solidFill>
                  <a:srgbClr val="00B0F0"/>
                </a:solidFill>
              </a:rPr>
              <a:t> = 120 </a:t>
            </a:r>
            <a:r>
              <a:rPr lang="en-US" altLang="zh-TW" sz="2400" dirty="0" smtClean="0">
                <a:solidFill>
                  <a:srgbClr val="00B0F0"/>
                </a:solidFill>
                <a:latin typeface="Symbol" panose="05050102010706020507" pitchFamily="18" charset="2"/>
              </a:rPr>
              <a:t>m</a:t>
            </a:r>
            <a:r>
              <a:rPr lang="en-US" altLang="zh-TW" sz="2400" dirty="0" smtClean="0">
                <a:solidFill>
                  <a:srgbClr val="00B0F0"/>
                </a:solidFill>
              </a:rPr>
              <a:t>m</a:t>
            </a:r>
          </a:p>
          <a:p>
            <a:r>
              <a:rPr lang="en-US" altLang="zh-TW" sz="2400" dirty="0" smtClean="0">
                <a:solidFill>
                  <a:srgbClr val="00B0F0"/>
                </a:solidFill>
                <a:latin typeface="Symbol" panose="05050102010706020507" pitchFamily="18" charset="2"/>
              </a:rPr>
              <a:t>g</a:t>
            </a:r>
            <a:r>
              <a:rPr lang="en-US" altLang="zh-TW" sz="2400" dirty="0" smtClean="0">
                <a:solidFill>
                  <a:srgbClr val="00B0F0"/>
                </a:solidFill>
              </a:rPr>
              <a:t> = 10, E</a:t>
            </a:r>
            <a:r>
              <a:rPr lang="en-US" altLang="zh-TW" sz="2400" baseline="-25000" dirty="0">
                <a:solidFill>
                  <a:srgbClr val="00B0F0"/>
                </a:solidFill>
              </a:rPr>
              <a:t>D0</a:t>
            </a:r>
            <a:r>
              <a:rPr lang="en-US" altLang="zh-TW" sz="2400" dirty="0" smtClean="0">
                <a:solidFill>
                  <a:srgbClr val="00B0F0"/>
                </a:solidFill>
              </a:rPr>
              <a:t> = m</a:t>
            </a:r>
            <a:r>
              <a:rPr lang="en-US" altLang="zh-TW" sz="2400" dirty="0" smtClean="0">
                <a:solidFill>
                  <a:srgbClr val="00B0F0"/>
                </a:solidFill>
                <a:latin typeface="Symbol" panose="05050102010706020507" pitchFamily="18" charset="2"/>
              </a:rPr>
              <a:t>g</a:t>
            </a:r>
            <a:r>
              <a:rPr lang="en-US" altLang="zh-TW" sz="2400" dirty="0" smtClean="0">
                <a:solidFill>
                  <a:srgbClr val="00B0F0"/>
                </a:solidFill>
              </a:rPr>
              <a:t> = 20 </a:t>
            </a:r>
            <a:r>
              <a:rPr lang="en-US" altLang="zh-TW" sz="2400" dirty="0">
                <a:solidFill>
                  <a:srgbClr val="00B0F0"/>
                </a:solidFill>
              </a:rPr>
              <a:t>GeV, </a:t>
            </a:r>
            <a:r>
              <a:rPr lang="en-US" altLang="zh-TW" sz="2400" dirty="0" err="1" smtClean="0">
                <a:solidFill>
                  <a:srgbClr val="00B0F0"/>
                </a:solidFill>
              </a:rPr>
              <a:t>c</a:t>
            </a:r>
            <a:r>
              <a:rPr lang="en-US" altLang="zh-TW" sz="2400" dirty="0" err="1" smtClean="0">
                <a:solidFill>
                  <a:srgbClr val="00B0F0"/>
                </a:solidFill>
                <a:latin typeface="Symbol" panose="05050102010706020507" pitchFamily="18" charset="2"/>
              </a:rPr>
              <a:t>tg</a:t>
            </a:r>
            <a:r>
              <a:rPr lang="en-US" altLang="zh-TW" sz="2400" dirty="0" smtClean="0">
                <a:solidFill>
                  <a:srgbClr val="00B0F0"/>
                </a:solidFill>
              </a:rPr>
              <a:t>=1.2 mm</a:t>
            </a:r>
            <a:endParaRPr lang="zh-TW" altLang="en-US" sz="2400" dirty="0">
              <a:solidFill>
                <a:srgbClr val="00B0F0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93317" y="6275209"/>
            <a:ext cx="921669" cy="360241"/>
          </a:xfrm>
          <a:prstGeom prst="rect">
            <a:avLst/>
          </a:prstGeom>
          <a:solidFill>
            <a:srgbClr val="FFC000">
              <a:alpha val="18824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文字方塊 35"/>
          <p:cNvSpPr txBox="1"/>
          <p:nvPr/>
        </p:nvSpPr>
        <p:spPr>
          <a:xfrm>
            <a:off x="462309" y="126516"/>
            <a:ext cx="58919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rgbClr val="C00000"/>
                </a:solidFill>
              </a:rPr>
              <a:t>Lorentz boost at </a:t>
            </a:r>
            <a:r>
              <a:rPr lang="en-US" altLang="zh-TW" sz="3200" b="1" dirty="0" err="1" smtClean="0">
                <a:solidFill>
                  <a:srgbClr val="C00000"/>
                </a:solidFill>
              </a:rPr>
              <a:t>LHCb</a:t>
            </a:r>
            <a:r>
              <a:rPr lang="en-US" altLang="zh-TW" sz="3200" b="1" dirty="0" smtClean="0">
                <a:solidFill>
                  <a:srgbClr val="C00000"/>
                </a:solidFill>
              </a:rPr>
              <a:t> favors</a:t>
            </a:r>
          </a:p>
          <a:p>
            <a:r>
              <a:rPr lang="en-US" altLang="zh-TW" sz="3200" b="1" dirty="0" smtClean="0">
                <a:solidFill>
                  <a:srgbClr val="C00000"/>
                </a:solidFill>
              </a:rPr>
              <a:t>time evolution study</a:t>
            </a:r>
            <a:endParaRPr lang="zh-TW" altLang="en-US" sz="3200" dirty="0"/>
          </a:p>
        </p:txBody>
      </p:sp>
      <p:sp>
        <p:nvSpPr>
          <p:cNvPr id="39" name="文字方塊 38"/>
          <p:cNvSpPr txBox="1"/>
          <p:nvPr/>
        </p:nvSpPr>
        <p:spPr>
          <a:xfrm>
            <a:off x="5989417" y="1177140"/>
            <a:ext cx="2698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solidFill>
                  <a:srgbClr val="C00000"/>
                </a:solidFill>
              </a:rPr>
              <a:t>Belle/Belle-II</a:t>
            </a:r>
            <a:endParaRPr lang="zh-TW" altLang="en-US" sz="3200" dirty="0">
              <a:solidFill>
                <a:srgbClr val="C00000"/>
              </a:solidFill>
            </a:endParaRPr>
          </a:p>
        </p:txBody>
      </p:sp>
      <p:sp>
        <p:nvSpPr>
          <p:cNvPr id="40" name="文字方塊 39"/>
          <p:cNvSpPr txBox="1"/>
          <p:nvPr/>
        </p:nvSpPr>
        <p:spPr>
          <a:xfrm>
            <a:off x="462310" y="1361631"/>
            <a:ext cx="1263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err="1" smtClean="0">
                <a:solidFill>
                  <a:srgbClr val="C00000"/>
                </a:solidFill>
              </a:rPr>
              <a:t>LHCb</a:t>
            </a:r>
            <a:endParaRPr lang="zh-TW" alt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751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5326" y="568767"/>
            <a:ext cx="6898511" cy="440055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155" y="5108681"/>
            <a:ext cx="10966324" cy="796869"/>
          </a:xfrm>
          <a:prstGeom prst="rect">
            <a:avLst/>
          </a:prstGeom>
        </p:spPr>
      </p:pic>
      <p:cxnSp>
        <p:nvCxnSpPr>
          <p:cNvPr id="5" name="直線接點 4"/>
          <p:cNvCxnSpPr/>
          <p:nvPr/>
        </p:nvCxnSpPr>
        <p:spPr>
          <a:xfrm>
            <a:off x="3649649" y="882594"/>
            <a:ext cx="15902" cy="32759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>
            <a:off x="4621033" y="882594"/>
            <a:ext cx="15902" cy="32759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8841850" y="2019631"/>
            <a:ext cx="20832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solidFill>
                  <a:srgbClr val="C00000"/>
                </a:solidFill>
              </a:rPr>
              <a:t>&lt; 5 </a:t>
            </a:r>
            <a:r>
              <a:rPr lang="en-US" altLang="zh-TW" sz="3200" dirty="0" smtClean="0">
                <a:solidFill>
                  <a:srgbClr val="C00000"/>
                </a:solidFill>
                <a:latin typeface="Symbol" panose="05050102010706020507" pitchFamily="18" charset="2"/>
              </a:rPr>
              <a:t>m</a:t>
            </a:r>
            <a:r>
              <a:rPr lang="en-US" altLang="zh-TW" sz="3200" dirty="0" smtClean="0">
                <a:solidFill>
                  <a:srgbClr val="C00000"/>
                </a:solidFill>
              </a:rPr>
              <a:t>m resolution</a:t>
            </a:r>
            <a:endParaRPr lang="zh-TW" alt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467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2648" y="4036961"/>
            <a:ext cx="5524624" cy="268628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2648" y="1337867"/>
            <a:ext cx="5461455" cy="2685366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343" y="5064980"/>
            <a:ext cx="5112333" cy="127808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909" y="1652319"/>
            <a:ext cx="3938189" cy="187793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字方塊 5"/>
              <p:cNvSpPr txBox="1"/>
              <p:nvPr/>
            </p:nvSpPr>
            <p:spPr>
              <a:xfrm>
                <a:off x="578151" y="260649"/>
                <a:ext cx="5719562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3200" dirty="0" smtClean="0">
                    <a:solidFill>
                      <a:srgbClr val="0070C0"/>
                    </a:solidFill>
                  </a:rPr>
                  <a:t>Numbers of D-meson </a:t>
                </a:r>
                <a:r>
                  <a:rPr lang="en-US" altLang="zh-TW" sz="3200" dirty="0" err="1" smtClean="0">
                    <a:solidFill>
                      <a:srgbClr val="0070C0"/>
                    </a:solidFill>
                  </a:rPr>
                  <a:t>LHCb</a:t>
                </a:r>
                <a:r>
                  <a:rPr lang="en-US" altLang="zh-TW" sz="3200" dirty="0" smtClean="0">
                    <a:solidFill>
                      <a:srgbClr val="0070C0"/>
                    </a:solidFill>
                  </a:rPr>
                  <a:t> (2019)  70x10</a:t>
                </a:r>
                <a:r>
                  <a:rPr lang="en-US" altLang="zh-TW" sz="3200" baseline="30000" dirty="0" smtClean="0">
                    <a:solidFill>
                      <a:srgbClr val="0070C0"/>
                    </a:solidFill>
                  </a:rPr>
                  <a:t>6</a:t>
                </a:r>
                <a:r>
                  <a:rPr lang="en-US" altLang="zh-TW" sz="320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TW" altLang="zh-TW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TW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  <m:sup>
                        <m:r>
                          <a:rPr lang="en-US" altLang="zh-TW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altLang="zh-TW" sz="2800" dirty="0">
                    <a:solidFill>
                      <a:srgbClr val="0070C0"/>
                    </a:solidFill>
                  </a:rPr>
                  <a:t> </a:t>
                </a:r>
                <a:r>
                  <a:rPr lang="en-US" altLang="zh-TW" sz="2800" dirty="0">
                    <a:solidFill>
                      <a:srgbClr val="0070C0"/>
                    </a:solidFill>
                    <a:sym typeface="Wingdings" panose="05000000000000000000" pitchFamily="2" charset="2"/>
                  </a:rPr>
                  <a:t>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zh-TW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</m:t>
                        </m:r>
                      </m:e>
                      <m:sup>
                        <m:r>
                          <a:rPr lang="en-US" altLang="zh-TW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TW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zh-TW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</m:t>
                        </m:r>
                      </m:e>
                      <m:sup>
                        <m:r>
                          <a:rPr lang="en-US" altLang="zh-TW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TW" sz="2800" dirty="0" smtClean="0">
                    <a:solidFill>
                      <a:srgbClr val="0070C0"/>
                    </a:solidFill>
                    <a:sym typeface="Symbol" panose="05050102010706020507" pitchFamily="18" charset="2"/>
                  </a:rPr>
                  <a:t>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zh-TW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𝐾</m:t>
                        </m:r>
                      </m:e>
                      <m:sup>
                        <m:r>
                          <a:rPr lang="en-US" altLang="zh-TW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TW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zh-TW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𝐾</m:t>
                        </m:r>
                      </m:e>
                      <m:sup>
                        <m:r>
                          <a:rPr lang="en-US" altLang="zh-TW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</m:sup>
                    </m:sSup>
                  </m:oMath>
                </a14:m>
                <a:endParaRPr lang="zh-TW" alt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151" y="260649"/>
                <a:ext cx="5719562" cy="1077218"/>
              </a:xfrm>
              <a:prstGeom prst="rect">
                <a:avLst/>
              </a:prstGeom>
              <a:blipFill>
                <a:blip r:embed="rId6"/>
                <a:stretch>
                  <a:fillRect l="-2772" t="-7386" r="-7676" b="-181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/>
          <p:cNvSpPr/>
          <p:nvPr/>
        </p:nvSpPr>
        <p:spPr>
          <a:xfrm>
            <a:off x="220342" y="5557962"/>
            <a:ext cx="5112333" cy="166977"/>
          </a:xfrm>
          <a:prstGeom prst="rect">
            <a:avLst/>
          </a:prstGeom>
          <a:solidFill>
            <a:srgbClr val="FFC000">
              <a:alpha val="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887974" y="3614454"/>
                <a:ext cx="408954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TW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TW" sz="24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zh-TW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𝑘</m:t>
                        </m:r>
                      </m:e>
                      <m:sup>
                        <m:r>
                          <a:rPr lang="en-US" altLang="zh-TW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TW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zh-TW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</m:t>
                        </m:r>
                      </m:e>
                      <m:sup>
                        <m:r>
                          <a:rPr lang="en-US" altLang="zh-TW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+</m:t>
                        </m:r>
                      </m:sup>
                    </m:sSup>
                  </m:oMath>
                </a14:m>
                <a:r>
                  <a:rPr lang="zh-TW" altLang="en-US" sz="2400" dirty="0">
                    <a:solidFill>
                      <a:schemeClr val="tx1"/>
                    </a:solidFill>
                  </a:rPr>
                  <a:t>         </a:t>
                </a:r>
                <a:r>
                  <a:rPr lang="en-US" altLang="zh-TW" sz="2400" dirty="0">
                    <a:solidFill>
                      <a:schemeClr val="tx1"/>
                    </a:solidFill>
                  </a:rPr>
                  <a:t>3.950</a:t>
                </a:r>
                <a:r>
                  <a:rPr lang="en-US" altLang="zh-TW" sz="24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</a:t>
                </a:r>
                <a:r>
                  <a:rPr lang="en-US" altLang="zh-TW" sz="2400" dirty="0">
                    <a:solidFill>
                      <a:schemeClr val="tx1"/>
                    </a:solidFill>
                  </a:rPr>
                  <a:t>0.031</a:t>
                </a:r>
                <a:r>
                  <a:rPr lang="en-US" altLang="zh-TW" sz="2400" dirty="0" smtClean="0">
                    <a:solidFill>
                      <a:schemeClr val="tx1"/>
                    </a:solidFill>
                  </a:rPr>
                  <a:t>%</a:t>
                </a:r>
                <a:endParaRPr lang="en-US" altLang="zh-TW" sz="240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TW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TW" sz="2400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TW" sz="2400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zh-TW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𝑘</m:t>
                        </m:r>
                      </m:e>
                      <m:sup>
                        <m:r>
                          <a:rPr lang="en-US" altLang="zh-TW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TW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zh-TW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</m:t>
                        </m:r>
                      </m:e>
                      <m:sup>
                        <m:r>
                          <a:rPr lang="en-US" altLang="zh-TW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</m:sup>
                    </m:sSup>
                  </m:oMath>
                </a14:m>
                <a:r>
                  <a:rPr lang="zh-TW" altLang="en-US" sz="2400" dirty="0">
                    <a:solidFill>
                      <a:srgbClr val="C00000"/>
                    </a:solidFill>
                  </a:rPr>
                  <a:t>         </a:t>
                </a:r>
                <a:r>
                  <a:rPr lang="en-US" altLang="zh-TW" sz="2400" dirty="0" smtClean="0">
                    <a:solidFill>
                      <a:srgbClr val="C00000"/>
                    </a:solidFill>
                  </a:rPr>
                  <a:t>0.150</a:t>
                </a:r>
                <a:r>
                  <a:rPr lang="en-US" altLang="zh-TW" sz="2400" dirty="0" smtClean="0">
                    <a:solidFill>
                      <a:srgbClr val="C00000"/>
                    </a:solidFill>
                    <a:sym typeface="Symbol" panose="05050102010706020507" pitchFamily="18" charset="2"/>
                  </a:rPr>
                  <a:t></a:t>
                </a:r>
                <a:r>
                  <a:rPr lang="en-US" altLang="zh-TW" sz="2400" dirty="0" smtClean="0">
                    <a:solidFill>
                      <a:srgbClr val="C00000"/>
                    </a:solidFill>
                  </a:rPr>
                  <a:t>0.007%</a:t>
                </a:r>
                <a:endParaRPr lang="zh-TW" altLang="en-US" sz="2400" dirty="0">
                  <a:solidFill>
                    <a:srgbClr val="C00000"/>
                  </a:solidFill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TW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TW" sz="24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zh-TW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</m:t>
                        </m:r>
                      </m:e>
                      <m:sup>
                        <m:r>
                          <a:rPr lang="en-US" altLang="zh-TW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TW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zh-TW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</m:t>
                        </m:r>
                      </m:e>
                      <m:sup>
                        <m:r>
                          <a:rPr lang="en-US" altLang="zh-TW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</m:sup>
                    </m:sSup>
                  </m:oMath>
                </a14:m>
                <a:r>
                  <a:rPr lang="zh-TW" altLang="en-US" sz="2400" dirty="0">
                    <a:solidFill>
                      <a:schemeClr val="tx1"/>
                    </a:solidFill>
                  </a:rPr>
                  <a:t>         </a:t>
                </a:r>
                <a:r>
                  <a:rPr lang="en-US" altLang="zh-TW" sz="2400" dirty="0" smtClean="0">
                    <a:solidFill>
                      <a:schemeClr val="tx1"/>
                    </a:solidFill>
                  </a:rPr>
                  <a:t>0.145</a:t>
                </a:r>
                <a:r>
                  <a:rPr lang="en-US" altLang="zh-TW" sz="2400" dirty="0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</a:t>
                </a:r>
                <a:r>
                  <a:rPr lang="en-US" altLang="zh-TW" sz="2400" dirty="0" smtClean="0">
                    <a:solidFill>
                      <a:schemeClr val="tx1"/>
                    </a:solidFill>
                  </a:rPr>
                  <a:t>0.002%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974" y="3614454"/>
                <a:ext cx="4089544" cy="1200329"/>
              </a:xfrm>
              <a:prstGeom prst="rect">
                <a:avLst/>
              </a:prstGeom>
              <a:blipFill>
                <a:blip r:embed="rId7"/>
                <a:stretch>
                  <a:fillRect l="-447" t="-5076" b="-1066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/>
          <p:cNvSpPr/>
          <p:nvPr/>
        </p:nvSpPr>
        <p:spPr>
          <a:xfrm>
            <a:off x="887974" y="4036961"/>
            <a:ext cx="3946419" cy="336256"/>
          </a:xfrm>
          <a:prstGeom prst="rect">
            <a:avLst/>
          </a:prstGeom>
          <a:solidFill>
            <a:srgbClr val="FFC000">
              <a:alpha val="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887973" y="2591285"/>
            <a:ext cx="3718125" cy="279136"/>
          </a:xfrm>
          <a:prstGeom prst="rect">
            <a:avLst/>
          </a:prstGeom>
          <a:solidFill>
            <a:srgbClr val="92D050">
              <a:alpha val="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887972" y="3669818"/>
            <a:ext cx="3946421" cy="353415"/>
          </a:xfrm>
          <a:prstGeom prst="rect">
            <a:avLst/>
          </a:prstGeom>
          <a:solidFill>
            <a:srgbClr val="92D050">
              <a:alpha val="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887974" y="4386945"/>
            <a:ext cx="3946419" cy="336256"/>
          </a:xfrm>
          <a:prstGeom prst="rect">
            <a:avLst/>
          </a:prstGeom>
          <a:solidFill>
            <a:schemeClr val="accent1">
              <a:lumMod val="60000"/>
              <a:lumOff val="40000"/>
              <a:alpha val="902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887973" y="2341087"/>
            <a:ext cx="3718126" cy="251143"/>
          </a:xfrm>
          <a:prstGeom prst="rect">
            <a:avLst/>
          </a:prstGeom>
          <a:solidFill>
            <a:schemeClr val="accent1">
              <a:lumMod val="60000"/>
              <a:lumOff val="40000"/>
              <a:alpha val="902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-50281" y="4042300"/>
            <a:ext cx="10257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>
                <a:solidFill>
                  <a:srgbClr val="C00000"/>
                </a:solidFill>
              </a:rPr>
              <a:t>Wrong-sign</a:t>
            </a:r>
            <a:endParaRPr lang="zh-TW" altLang="en-US" sz="1400" dirty="0">
              <a:solidFill>
                <a:srgbClr val="C0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043485" y="5239910"/>
            <a:ext cx="1765190" cy="485029"/>
          </a:xfrm>
          <a:prstGeom prst="rect">
            <a:avLst/>
          </a:prstGeom>
          <a:solidFill>
            <a:srgbClr val="FFC000">
              <a:alpha val="16863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7569642" y="137538"/>
            <a:ext cx="38166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Inclusive </a:t>
            </a:r>
            <a:r>
              <a:rPr lang="en-US" altLang="zh-TW" sz="2400" dirty="0"/>
              <a:t>D</a:t>
            </a:r>
            <a:r>
              <a:rPr lang="en-US" altLang="zh-TW" sz="2400" baseline="30000" dirty="0"/>
              <a:t>0 </a:t>
            </a:r>
            <a:endParaRPr lang="en-US" altLang="zh-TW" sz="2400" baseline="30000" dirty="0" smtClean="0"/>
          </a:p>
          <a:p>
            <a:r>
              <a:rPr lang="en-US" altLang="zh-TW" sz="2400" dirty="0" smtClean="0"/>
              <a:t>  D</a:t>
            </a:r>
            <a:r>
              <a:rPr lang="en-US" altLang="zh-TW" sz="2400" baseline="30000" dirty="0" smtClean="0"/>
              <a:t>0</a:t>
            </a:r>
            <a:r>
              <a:rPr lang="en-US" altLang="zh-TW" sz="2400" dirty="0" smtClean="0"/>
              <a:t> in B-decay</a:t>
            </a:r>
          </a:p>
          <a:p>
            <a:r>
              <a:rPr lang="en-US" altLang="zh-TW" sz="2400" dirty="0" smtClean="0"/>
              <a:t>  D</a:t>
            </a:r>
            <a:r>
              <a:rPr lang="en-US" altLang="zh-TW" sz="2400" baseline="30000" dirty="0" smtClean="0"/>
              <a:t>0</a:t>
            </a:r>
            <a:r>
              <a:rPr lang="en-US" altLang="zh-TW" sz="2400" dirty="0" smtClean="0"/>
              <a:t> as D</a:t>
            </a:r>
            <a:r>
              <a:rPr lang="en-US" altLang="zh-TW" sz="2400" baseline="30000" dirty="0" smtClean="0"/>
              <a:t>*+</a:t>
            </a:r>
            <a:r>
              <a:rPr lang="en-US" altLang="zh-TW" sz="2400" dirty="0" smtClean="0"/>
              <a:t> </a:t>
            </a:r>
            <a:r>
              <a:rPr lang="en-US" altLang="zh-TW" sz="2400" dirty="0" smtClean="0">
                <a:sym typeface="Wingdings" panose="05000000000000000000" pitchFamily="2" charset="2"/>
              </a:rPr>
              <a:t> </a:t>
            </a:r>
            <a:r>
              <a:rPr lang="en-US" altLang="zh-TW" sz="2400" dirty="0"/>
              <a:t>D</a:t>
            </a:r>
            <a:r>
              <a:rPr lang="en-US" altLang="zh-TW" sz="2400" baseline="30000" dirty="0"/>
              <a:t>0 </a:t>
            </a:r>
            <a:r>
              <a:rPr lang="en-US" altLang="zh-TW" sz="2400" dirty="0" smtClean="0"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  <a:r>
              <a:rPr lang="en-US" altLang="zh-TW" sz="2400" baseline="30000" dirty="0" smtClean="0">
                <a:sym typeface="Wingdings" panose="05000000000000000000" pitchFamily="2" charset="2"/>
              </a:rPr>
              <a:t>+</a:t>
            </a:r>
            <a:endParaRPr lang="zh-TW" altLang="en-US" sz="2400" baseline="30000" dirty="0"/>
          </a:p>
        </p:txBody>
      </p:sp>
    </p:spTree>
    <p:extLst>
      <p:ext uri="{BB962C8B-B14F-4D97-AF65-F5344CB8AC3E}">
        <p14:creationId xmlns:p14="http://schemas.microsoft.com/office/powerpoint/2010/main" val="188067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864" y="169439"/>
            <a:ext cx="9194190" cy="258062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556463" y="3449156"/>
            <a:ext cx="510596" cy="629615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9386" y="5230568"/>
            <a:ext cx="7304061" cy="70351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9386" y="3838962"/>
            <a:ext cx="6580493" cy="827491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3898519" y="4163627"/>
            <a:ext cx="2902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solidFill>
                  <a:srgbClr val="C00000"/>
                </a:solidFill>
              </a:rPr>
              <a:t>(B-meson)</a:t>
            </a:r>
            <a:endParaRPr lang="zh-TW" altLang="en-US" sz="3200" dirty="0">
              <a:solidFill>
                <a:srgbClr val="C00000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9386" y="2986824"/>
            <a:ext cx="6580493" cy="821407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3898519" y="3322071"/>
            <a:ext cx="2902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solidFill>
                  <a:srgbClr val="C00000"/>
                </a:solidFill>
              </a:rPr>
              <a:t>(B-meson)</a:t>
            </a:r>
            <a:endParaRPr lang="zh-TW" altLang="en-US" sz="3200" dirty="0">
              <a:solidFill>
                <a:srgbClr val="C0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16835" y="1526650"/>
            <a:ext cx="1630017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TW" sz="3200" dirty="0"/>
              <a:t>300 fb-1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589690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字方塊 1"/>
              <p:cNvSpPr txBox="1"/>
              <p:nvPr/>
            </p:nvSpPr>
            <p:spPr>
              <a:xfrm>
                <a:off x="1431234" y="532738"/>
                <a:ext cx="9175806" cy="58793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3200" dirty="0" smtClean="0">
                    <a:solidFill>
                      <a:srgbClr val="00B0F0"/>
                    </a:solidFill>
                  </a:rPr>
                  <a:t>Neutral </a:t>
                </a:r>
                <a:r>
                  <a:rPr lang="en-US" altLang="zh-TW" sz="3200" dirty="0">
                    <a:solidFill>
                      <a:srgbClr val="00B0F0"/>
                    </a:solidFill>
                  </a:rPr>
                  <a:t>Kaon (Charm meson) system</a:t>
                </a:r>
                <a:endParaRPr lang="zh-TW" altLang="zh-TW" sz="3200" dirty="0">
                  <a:solidFill>
                    <a:srgbClr val="00B0F0"/>
                  </a:solidFill>
                </a:endParaRPr>
              </a:p>
              <a:p>
                <a:r>
                  <a:rPr lang="en-US" altLang="zh-TW" sz="2400" dirty="0" smtClean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TW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TW" altLang="zh-TW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zh-TW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altLang="zh-TW" sz="2400" dirty="0"/>
                  <a:t> /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TW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TW" altLang="zh-TW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zh-TW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altLang="zh-TW" sz="2400" dirty="0"/>
                  <a:t>  (eigenstates of </a:t>
                </a:r>
                <a:r>
                  <a:rPr lang="en-US" altLang="zh-TW" sz="2400" dirty="0">
                    <a:solidFill>
                      <a:srgbClr val="C00000"/>
                    </a:solidFill>
                  </a:rPr>
                  <a:t>Strong</a:t>
                </a:r>
                <a:r>
                  <a:rPr lang="en-US" altLang="zh-TW" sz="2400" dirty="0"/>
                  <a:t> interaction)</a:t>
                </a:r>
                <a:endParaRPr lang="zh-TW" altLang="zh-TW" sz="2400" dirty="0"/>
              </a:p>
              <a:p>
                <a:r>
                  <a:rPr lang="en-US" altLang="zh-TW" sz="2400" dirty="0" smtClean="0"/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TW" altLang="zh-TW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TW" altLang="zh-TW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altLang="zh-TW" sz="2400" dirty="0"/>
                  <a:t> /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TW" altLang="zh-TW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TW" altLang="zh-TW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altLang="zh-TW" sz="2400" dirty="0"/>
                  <a:t>  (eigenstates of </a:t>
                </a:r>
                <a:r>
                  <a:rPr lang="en-US" altLang="zh-TW" sz="2400" dirty="0">
                    <a:solidFill>
                      <a:srgbClr val="C00000"/>
                    </a:solidFill>
                  </a:rPr>
                  <a:t>CP</a:t>
                </a:r>
                <a:r>
                  <a:rPr lang="en-US" altLang="zh-TW" sz="2400" dirty="0"/>
                  <a:t> </a:t>
                </a:r>
                <a:r>
                  <a:rPr lang="en-US" altLang="zh-TW" sz="2400" dirty="0" smtClean="0"/>
                  <a:t>states)</a:t>
                </a:r>
                <a:endParaRPr lang="zh-TW" altLang="zh-TW" sz="2400" dirty="0"/>
              </a:p>
              <a:p>
                <a:r>
                  <a:rPr lang="en-US" altLang="zh-TW" sz="2400" dirty="0" smtClean="0"/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TW" altLang="zh-TW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TW" altLang="zh-TW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altLang="zh-TW" sz="2400" dirty="0"/>
                  <a:t> /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TW" altLang="zh-TW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TW" altLang="zh-TW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altLang="zh-TW" sz="2400" dirty="0"/>
                  <a:t>  (eigenstates of </a:t>
                </a:r>
                <a:r>
                  <a:rPr lang="en-US" altLang="zh-TW" sz="2400" dirty="0">
                    <a:solidFill>
                      <a:srgbClr val="C00000"/>
                    </a:solidFill>
                  </a:rPr>
                  <a:t>Weak</a:t>
                </a:r>
                <a:r>
                  <a:rPr lang="en-US" altLang="zh-TW" sz="2400" dirty="0"/>
                  <a:t> interaction)</a:t>
                </a:r>
                <a:endParaRPr lang="zh-TW" altLang="zh-TW" sz="2400" dirty="0"/>
              </a:p>
              <a:p>
                <a:r>
                  <a:rPr lang="en-US" altLang="zh-TW" sz="2400" dirty="0"/>
                  <a:t> </a:t>
                </a:r>
                <a:endParaRPr lang="zh-TW" altLang="zh-TW" sz="2400" dirty="0"/>
              </a:p>
              <a:p>
                <a:r>
                  <a:rPr lang="en-US" altLang="zh-TW" sz="2400" dirty="0" smtClean="0"/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TW" altLang="zh-TW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altLang="zh-TW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TW" altLang="zh-TW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zh-TW" altLang="zh-TW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TW" sz="2400" dirty="0"/>
                  <a:t>(|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TW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TW" sz="2400" dirty="0"/>
                  <a:t>&gt; + |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TW" altLang="zh-TW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zh-TW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altLang="zh-TW" sz="2400" dirty="0" smtClean="0"/>
                  <a:t>&gt;);  CP-even;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TW" altLang="zh-TW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altLang="zh-TW" sz="2400" dirty="0"/>
                  <a:t> </a:t>
                </a:r>
                <a:r>
                  <a:rPr lang="en-US" altLang="zh-TW" sz="2400" dirty="0">
                    <a:sym typeface="Wingdings" panose="05000000000000000000" pitchFamily="2" charset="2"/>
                  </a:rPr>
                  <a:t></a:t>
                </a:r>
                <a:r>
                  <a:rPr lang="en-US" altLang="zh-TW" sz="2400" dirty="0"/>
                  <a:t> </a:t>
                </a:r>
                <a:r>
                  <a:rPr lang="en-US" altLang="zh-TW" sz="2400" dirty="0">
                    <a:sym typeface="Symbol" panose="05050102010706020507" pitchFamily="18" charset="2"/>
                  </a:rPr>
                  <a:t></a:t>
                </a:r>
                <a:r>
                  <a:rPr lang="en-US" altLang="zh-TW" sz="2400" dirty="0"/>
                  <a:t>+</a:t>
                </a:r>
                <a:r>
                  <a:rPr lang="en-US" altLang="zh-TW" sz="2400" dirty="0" smtClean="0">
                    <a:sym typeface="Symbol" panose="05050102010706020507" pitchFamily="18" charset="2"/>
                  </a:rPr>
                  <a:t>;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TW" altLang="zh-TW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TW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  <m:sup>
                        <m:r>
                          <a:rPr lang="en-US" altLang="zh-TW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altLang="zh-TW" sz="2400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TW" sz="2400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zh-TW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</m:t>
                        </m:r>
                      </m:e>
                      <m:sup>
                        <m:r>
                          <a:rPr lang="en-US" altLang="zh-TW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TW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zh-TW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</m:t>
                        </m:r>
                      </m:e>
                      <m:sup>
                        <m:r>
                          <a:rPr lang="en-US" altLang="zh-TW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TW" sz="2400" dirty="0" smtClean="0">
                    <a:solidFill>
                      <a:srgbClr val="C00000"/>
                    </a:solidFill>
                    <a:sym typeface="Symbol" panose="05050102010706020507" pitchFamily="18" charset="2"/>
                  </a:rPr>
                  <a:t> or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zh-TW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𝐾</m:t>
                        </m:r>
                      </m:e>
                      <m:sup>
                        <m:r>
                          <a:rPr lang="en-US" altLang="zh-TW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TW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zh-TW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𝐾</m:t>
                        </m:r>
                      </m:e>
                      <m:sup>
                        <m:r>
                          <a:rPr lang="en-US" altLang="zh-TW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</m:sup>
                    </m:sSup>
                  </m:oMath>
                </a14:m>
                <a:endParaRPr lang="zh-TW" altLang="zh-TW" sz="2400" dirty="0"/>
              </a:p>
              <a:p>
                <a:r>
                  <a:rPr lang="en-US" altLang="zh-TW" sz="2400" dirty="0" smtClean="0"/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TW" altLang="zh-TW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altLang="zh-TW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TW" altLang="zh-TW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zh-TW" altLang="zh-TW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TW" sz="2400" dirty="0"/>
                  <a:t>(|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TW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TW" sz="2400" dirty="0"/>
                  <a:t>&gt; - |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TW" altLang="zh-TW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zh-TW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altLang="zh-TW" sz="2400" dirty="0" smtClean="0"/>
                  <a:t>&gt;);   CP=odd;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TW" altLang="zh-TW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altLang="zh-TW" sz="2400" dirty="0"/>
                  <a:t> </a:t>
                </a:r>
                <a:r>
                  <a:rPr lang="en-US" altLang="zh-TW" sz="2400" dirty="0">
                    <a:sym typeface="Wingdings" panose="05000000000000000000" pitchFamily="2" charset="2"/>
                  </a:rPr>
                  <a:t></a:t>
                </a:r>
                <a:r>
                  <a:rPr lang="en-US" altLang="zh-TW" sz="2400" dirty="0"/>
                  <a:t> </a:t>
                </a:r>
                <a:r>
                  <a:rPr lang="en-US" altLang="zh-TW" sz="2400" dirty="0">
                    <a:sym typeface="Symbol" panose="05050102010706020507" pitchFamily="18" charset="2"/>
                  </a:rPr>
                  <a:t></a:t>
                </a:r>
                <a:r>
                  <a:rPr lang="en-US" altLang="zh-TW" sz="2400" dirty="0"/>
                  <a:t>+</a:t>
                </a:r>
                <a:r>
                  <a:rPr lang="en-US" altLang="zh-TW" sz="2400" dirty="0">
                    <a:sym typeface="Symbol" panose="05050102010706020507" pitchFamily="18" charset="2"/>
                  </a:rPr>
                  <a:t></a:t>
                </a:r>
                <a:r>
                  <a:rPr lang="en-US" altLang="zh-TW" sz="2400" dirty="0"/>
                  <a:t>+</a:t>
                </a:r>
                <a:r>
                  <a:rPr lang="en-US" altLang="zh-TW" sz="2400" dirty="0">
                    <a:sym typeface="Symbol" panose="05050102010706020507" pitchFamily="18" charset="2"/>
                  </a:rPr>
                  <a:t></a:t>
                </a:r>
                <a:endParaRPr lang="zh-TW" altLang="zh-TW" sz="2400" dirty="0"/>
              </a:p>
              <a:p>
                <a:r>
                  <a:rPr lang="en-US" altLang="zh-TW" sz="2400" dirty="0" smtClean="0"/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TW" altLang="zh-TW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altLang="zh-TW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TW" altLang="zh-TW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zh-TW" altLang="zh-TW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(1+</m:t>
                            </m:r>
                            <m:sSup>
                              <m:sSupPr>
                                <m:ctrlPr>
                                  <a:rPr lang="zh-TW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</m:t>
                                </m:r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  <m:sup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TW" sz="2400" dirty="0"/>
                  <a:t>(|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TW" altLang="zh-TW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altLang="zh-TW" sz="2400" dirty="0" smtClean="0"/>
                  <a:t>&gt; + </a:t>
                </a:r>
                <a:r>
                  <a:rPr lang="en-US" altLang="zh-TW" sz="2400" dirty="0">
                    <a:sym typeface="Symbol" panose="05050102010706020507" pitchFamily="18" charset="2"/>
                  </a:rPr>
                  <a:t></a:t>
                </a:r>
                <a:r>
                  <a:rPr lang="en-US" altLang="zh-TW" sz="2400" dirty="0"/>
                  <a:t>|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TW" altLang="zh-TW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altLang="zh-TW" sz="2400" dirty="0" smtClean="0"/>
                  <a:t>&gt;) </a:t>
                </a:r>
              </a:p>
              <a:p>
                <a:r>
                  <a:rPr lang="en-US" altLang="zh-TW" sz="2400" dirty="0" smtClean="0"/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TW" altLang="zh-TW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altLang="zh-TW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TW" altLang="zh-TW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zh-TW" altLang="zh-TW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(1+</m:t>
                            </m:r>
                            <m:sSup>
                              <m:sSupPr>
                                <m:ctrlPr>
                                  <a:rPr lang="zh-TW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</m:t>
                                </m:r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  <m:sup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TW" sz="2400" dirty="0"/>
                  <a:t>(|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TW" altLang="zh-TW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altLang="zh-TW" sz="2400" dirty="0" smtClean="0"/>
                  <a:t>&gt; - </a:t>
                </a:r>
                <a:r>
                  <a:rPr lang="en-US" altLang="zh-TW" sz="2400" dirty="0">
                    <a:sym typeface="Symbol" panose="05050102010706020507" pitchFamily="18" charset="2"/>
                  </a:rPr>
                  <a:t></a:t>
                </a:r>
                <a:r>
                  <a:rPr lang="en-US" altLang="zh-TW" sz="2400" dirty="0"/>
                  <a:t>|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TW" altLang="zh-TW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altLang="zh-TW" sz="2400" dirty="0"/>
                  <a:t>&gt;)</a:t>
                </a:r>
                <a:endParaRPr lang="zh-TW" altLang="zh-TW" sz="2400" dirty="0"/>
              </a:p>
              <a:p>
                <a:r>
                  <a:rPr lang="en-US" altLang="zh-TW" sz="2400" dirty="0" smtClean="0">
                    <a:sym typeface="Symbol" panose="05050102010706020507" pitchFamily="18" charset="2"/>
                  </a:rPr>
                  <a:t>  </a:t>
                </a:r>
                <a:r>
                  <a:rPr lang="en-US" altLang="zh-TW" sz="2400" dirty="0"/>
                  <a:t>m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altLang="zh-TW" sz="2400" dirty="0"/>
                  <a:t>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altLang="zh-TW" sz="2400" dirty="0"/>
                  <a:t> </a:t>
                </a:r>
                <a:endParaRPr lang="zh-TW" altLang="zh-TW" sz="2400" dirty="0"/>
              </a:p>
              <a:p>
                <a:endParaRPr lang="zh-TW" altLang="zh-TW" sz="2400" dirty="0"/>
              </a:p>
              <a:p>
                <a:r>
                  <a:rPr lang="en-US" altLang="zh-TW" sz="2400" dirty="0" smtClean="0"/>
                  <a:t>  X = </a:t>
                </a:r>
                <a:r>
                  <a:rPr lang="en-US" altLang="zh-TW" sz="2400" dirty="0" err="1" smtClean="0">
                    <a:latin typeface="Symbol" panose="05050102010706020507" pitchFamily="18" charset="2"/>
                  </a:rPr>
                  <a:t>D</a:t>
                </a:r>
                <a:r>
                  <a:rPr lang="en-US" altLang="zh-TW" sz="2400" dirty="0" err="1" smtClean="0"/>
                  <a:t>m</a:t>
                </a:r>
                <a:r>
                  <a:rPr lang="en-US" altLang="zh-TW" sz="2400" dirty="0" smtClean="0"/>
                  <a:t>/</a:t>
                </a:r>
                <a:r>
                  <a:rPr lang="en-US" altLang="zh-TW" sz="2400" dirty="0" smtClean="0">
                    <a:latin typeface="Symbol" panose="05050102010706020507" pitchFamily="18" charset="2"/>
                  </a:rPr>
                  <a:t>G</a:t>
                </a:r>
              </a:p>
              <a:p>
                <a:r>
                  <a:rPr lang="en-US" altLang="zh-TW" sz="2400" dirty="0" smtClean="0"/>
                  <a:t>  Y = </a:t>
                </a:r>
                <a:r>
                  <a:rPr lang="en-US" altLang="zh-TW" sz="2400" dirty="0" smtClean="0">
                    <a:latin typeface="Symbol" panose="05050102010706020507" pitchFamily="18" charset="2"/>
                  </a:rPr>
                  <a:t>DG</a:t>
                </a:r>
                <a:r>
                  <a:rPr lang="en-US" altLang="zh-TW" sz="2400" dirty="0" smtClean="0"/>
                  <a:t>/2</a:t>
                </a:r>
                <a:r>
                  <a:rPr lang="en-US" altLang="zh-TW" sz="2400" dirty="0" smtClean="0">
                    <a:latin typeface="Symbol" panose="05050102010706020507" pitchFamily="18" charset="2"/>
                  </a:rPr>
                  <a:t>G</a:t>
                </a:r>
                <a:endParaRPr lang="zh-TW" altLang="en-US" sz="2400" dirty="0">
                  <a:latin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1234" y="532738"/>
                <a:ext cx="9175806" cy="5879366"/>
              </a:xfrm>
              <a:prstGeom prst="rect">
                <a:avLst/>
              </a:prstGeom>
              <a:blipFill>
                <a:blip r:embed="rId2"/>
                <a:stretch>
                  <a:fillRect l="-1728" t="-1347" b="-14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10789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46252</TotalTime>
  <Words>3131</Words>
  <Application>Microsoft Office PowerPoint</Application>
  <PresentationFormat>寬螢幕</PresentationFormat>
  <Paragraphs>317</Paragraphs>
  <Slides>36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36</vt:i4>
      </vt:variant>
    </vt:vector>
  </HeadingPairs>
  <TitlesOfParts>
    <vt:vector size="48" baseType="lpstr">
      <vt:lpstr>Calibri (本文)</vt:lpstr>
      <vt:lpstr>SymbolPS</vt:lpstr>
      <vt:lpstr>新細明體</vt:lpstr>
      <vt:lpstr>標楷體</vt:lpstr>
      <vt:lpstr>Arial</vt:lpstr>
      <vt:lpstr>Calibri</vt:lpstr>
      <vt:lpstr>Calibri Light</vt:lpstr>
      <vt:lpstr>Cambria Math</vt:lpstr>
      <vt:lpstr>Symbol</vt:lpstr>
      <vt:lpstr>Times New Roman</vt:lpstr>
      <vt:lpstr>Wingdings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augustine chen</dc:creator>
  <cp:lastModifiedBy>augustine chen</cp:lastModifiedBy>
  <cp:revision>141</cp:revision>
  <dcterms:created xsi:type="dcterms:W3CDTF">2020-06-01T05:26:54Z</dcterms:created>
  <dcterms:modified xsi:type="dcterms:W3CDTF">2020-07-08T07:47:52Z</dcterms:modified>
</cp:coreProperties>
</file>