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8" r:id="rId2"/>
    <p:sldId id="525" r:id="rId3"/>
    <p:sldId id="528" r:id="rId4"/>
    <p:sldId id="527" r:id="rId5"/>
    <p:sldId id="531" r:id="rId6"/>
    <p:sldId id="495" r:id="rId7"/>
    <p:sldId id="481" r:id="rId8"/>
    <p:sldId id="483" r:id="rId9"/>
    <p:sldId id="482" r:id="rId10"/>
    <p:sldId id="485" r:id="rId11"/>
    <p:sldId id="535" r:id="rId12"/>
    <p:sldId id="536" r:id="rId13"/>
    <p:sldId id="511" r:id="rId14"/>
    <p:sldId id="500" r:id="rId15"/>
    <p:sldId id="529" r:id="rId16"/>
    <p:sldId id="257" r:id="rId17"/>
    <p:sldId id="538" r:id="rId18"/>
    <p:sldId id="259" r:id="rId19"/>
    <p:sldId id="260" r:id="rId20"/>
    <p:sldId id="539" r:id="rId21"/>
    <p:sldId id="537" r:id="rId22"/>
    <p:sldId id="640" r:id="rId23"/>
    <p:sldId id="643" r:id="rId24"/>
    <p:sldId id="658" r:id="rId25"/>
    <p:sldId id="540" r:id="rId26"/>
    <p:sldId id="541" r:id="rId27"/>
    <p:sldId id="542" r:id="rId28"/>
    <p:sldId id="543" r:id="rId29"/>
    <p:sldId id="544" r:id="rId30"/>
    <p:sldId id="659" r:id="rId31"/>
    <p:sldId id="720" r:id="rId32"/>
    <p:sldId id="723" r:id="rId33"/>
    <p:sldId id="724" r:id="rId34"/>
    <p:sldId id="725" r:id="rId35"/>
    <p:sldId id="727" r:id="rId36"/>
    <p:sldId id="726" r:id="rId37"/>
    <p:sldId id="730" r:id="rId38"/>
    <p:sldId id="731" r:id="rId39"/>
    <p:sldId id="732" r:id="rId40"/>
    <p:sldId id="733" r:id="rId41"/>
    <p:sldId id="734" r:id="rId42"/>
    <p:sldId id="736" r:id="rId43"/>
    <p:sldId id="735" r:id="rId4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00FF"/>
    <a:srgbClr val="0000FF"/>
    <a:srgbClr val="FFFFCC"/>
    <a:srgbClr val="FFCCFF"/>
    <a:srgbClr val="3399FF"/>
    <a:srgbClr val="FF9900"/>
    <a:srgbClr val="99CCFF"/>
    <a:srgbClr val="99FFCC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320" autoAdjust="0"/>
  </p:normalViewPr>
  <p:slideViewPr>
    <p:cSldViewPr>
      <p:cViewPr varScale="1">
        <p:scale>
          <a:sx n="111" d="100"/>
          <a:sy n="111" d="100"/>
        </p:scale>
        <p:origin x="153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373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83E71-3ED3-4DCF-AD27-D8AB6BE6410A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741C7-9BEE-48BE-841E-F447BA105E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10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 userDrawn="1"/>
        </p:nvSpPr>
        <p:spPr bwMode="auto">
          <a:xfrm>
            <a:off x="0" y="3429448"/>
            <a:ext cx="9144000" cy="68687"/>
          </a:xfrm>
          <a:prstGeom prst="rect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5" name="Rectangle 3"/>
          <p:cNvSpPr>
            <a:spLocks noChangeArrowheads="1"/>
          </p:cNvSpPr>
          <p:nvPr userDrawn="1"/>
        </p:nvSpPr>
        <p:spPr bwMode="auto">
          <a:xfrm>
            <a:off x="428644" y="3284985"/>
            <a:ext cx="1446175" cy="138902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6" name="Rectangle 4"/>
          <p:cNvSpPr>
            <a:spLocks noChangeArrowheads="1"/>
          </p:cNvSpPr>
          <p:nvPr userDrawn="1"/>
        </p:nvSpPr>
        <p:spPr bwMode="auto">
          <a:xfrm>
            <a:off x="8280400" y="6552931"/>
            <a:ext cx="863600" cy="71437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77497"/>
            <a:ext cx="6400800" cy="216130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  <a:endParaRPr lang="ja-JP" altLang="en-US" noProof="0"/>
          </a:p>
        </p:txBody>
      </p:sp>
      <p:sp>
        <p:nvSpPr>
          <p:cNvPr id="3082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3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4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3085" name="Group 13"/>
          <p:cNvGrpSpPr>
            <a:grpSpLocks/>
          </p:cNvGrpSpPr>
          <p:nvPr userDrawn="1"/>
        </p:nvGrpSpPr>
        <p:grpSpPr bwMode="auto">
          <a:xfrm rot="-10800000">
            <a:off x="73022" y="6502132"/>
            <a:ext cx="355619" cy="301537"/>
            <a:chOff x="113" y="4020"/>
            <a:chExt cx="195" cy="195"/>
          </a:xfrm>
        </p:grpSpPr>
        <p:sp>
          <p:nvSpPr>
            <p:cNvPr id="3086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087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088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1346788"/>
            <a:ext cx="8642350" cy="2130709"/>
          </a:xfrm>
        </p:spPr>
        <p:txBody>
          <a:bodyPr/>
          <a:lstStyle>
            <a:lvl1pPr>
              <a:defRPr b="1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1" y="6549899"/>
            <a:ext cx="1874818" cy="307635"/>
          </a:xfrm>
        </p:spPr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874818" y="6549899"/>
            <a:ext cx="5631801" cy="305069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24000" y="6560138"/>
            <a:ext cx="1620000" cy="297862"/>
          </a:xfrm>
        </p:spPr>
        <p:txBody>
          <a:bodyPr/>
          <a:lstStyle/>
          <a:p>
            <a:fld id="{A19621D2-C8FC-4F75-9E5A-153A48AC0064}" type="slidenum">
              <a:rPr lang="en-US" altLang="ja-JP" smtClean="0"/>
              <a:pPr/>
              <a:t>‹#›</a:t>
            </a:fld>
            <a:r>
              <a:rPr lang="en-US" altLang="ja-JP" dirty="0"/>
              <a:t>/N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25" y="44624"/>
            <a:ext cx="9128792" cy="79208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0725" y="6551744"/>
            <a:ext cx="1826162" cy="3062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836887" y="6557147"/>
            <a:ext cx="5652806" cy="3008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489693" y="6557147"/>
            <a:ext cx="1620000" cy="2954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19621D2-C8FC-4F75-9E5A-153A48AC0064}" type="slidenum">
              <a:rPr lang="en-US" altLang="ja-JP" smtClean="0"/>
              <a:pPr/>
              <a:t>‹#›</a:t>
            </a:fld>
            <a:r>
              <a:rPr lang="en-US" altLang="ja-JP" dirty="0"/>
              <a:t>/N</a:t>
            </a:r>
          </a:p>
        </p:txBody>
      </p:sp>
      <p:sp>
        <p:nvSpPr>
          <p:cNvPr id="7" name="文字版面配置區 2"/>
          <p:cNvSpPr>
            <a:spLocks noGrp="1"/>
          </p:cNvSpPr>
          <p:nvPr>
            <p:ph idx="1"/>
          </p:nvPr>
        </p:nvSpPr>
        <p:spPr>
          <a:xfrm>
            <a:off x="10725" y="894730"/>
            <a:ext cx="9128792" cy="5657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8410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31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roup 17"/>
          <p:cNvGrpSpPr>
            <a:grpSpLocks/>
          </p:cNvGrpSpPr>
          <p:nvPr userDrawn="1"/>
        </p:nvGrpSpPr>
        <p:grpSpPr bwMode="auto">
          <a:xfrm rot="-10800000">
            <a:off x="73818" y="6491114"/>
            <a:ext cx="309563" cy="309562"/>
            <a:chOff x="113" y="4020"/>
            <a:chExt cx="195" cy="195"/>
          </a:xfrm>
        </p:grpSpPr>
        <p:sp>
          <p:nvSpPr>
            <p:cNvPr id="1038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200"/>
            </a:p>
          </p:txBody>
        </p:sp>
        <p:sp>
          <p:nvSpPr>
            <p:cNvPr id="1039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200"/>
            </a:p>
          </p:txBody>
        </p:sp>
        <p:sp>
          <p:nvSpPr>
            <p:cNvPr id="1040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200"/>
            </a:p>
          </p:txBody>
        </p:sp>
      </p:grp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10725" y="823293"/>
            <a:ext cx="9150484" cy="71437"/>
          </a:xfrm>
          <a:prstGeom prst="rect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430925" y="678830"/>
            <a:ext cx="1447201" cy="144463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8275917" y="6552009"/>
            <a:ext cx="863600" cy="71437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2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2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/>
              <a:t>Title</a:t>
            </a:r>
            <a:endParaRPr lang="ja-JP" altLang="en-US" dirty="0"/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8965878" y="43880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8799191" y="43880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8965878" y="208980"/>
            <a:ext cx="142875" cy="1444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725" y="6549394"/>
            <a:ext cx="1829258" cy="30860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22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860506" y="6552931"/>
            <a:ext cx="5639876" cy="305069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2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509950" y="6549394"/>
            <a:ext cx="1620000" cy="305069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A19621D2-C8FC-4F75-9E5A-153A48AC0064}" type="slidenum">
              <a:rPr lang="en-US" altLang="ja-JP" smtClean="0"/>
              <a:pPr/>
              <a:t>‹#›</a:t>
            </a:fld>
            <a:r>
              <a:rPr lang="en-US" altLang="ja-JP" dirty="0"/>
              <a:t>/N</a:t>
            </a:r>
          </a:p>
        </p:txBody>
      </p:sp>
      <p:sp>
        <p:nvSpPr>
          <p:cNvPr id="17" name="文字版面配置區 2"/>
          <p:cNvSpPr>
            <a:spLocks noGrp="1"/>
          </p:cNvSpPr>
          <p:nvPr>
            <p:ph type="body" idx="1"/>
          </p:nvPr>
        </p:nvSpPr>
        <p:spPr>
          <a:xfrm>
            <a:off x="10725" y="894730"/>
            <a:ext cx="9128792" cy="565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66FF"/>
        </a:buClr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333CC"/>
        </a:buClr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33993"/>
        </a:buClr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drive.google.com/file/d/1-JT__N_IfMRxxKecJcVHepgKrzbaKKOM/view?usp=shar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B8DE933-3888-8238-D086-FAE499872A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20250724 slides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5D548A-8F02-3D26-22C1-C2FA145F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Dump Data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2E255-0B64-CB11-3B01-091F8987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33EB0-F9ED-06C8-E946-EEAB6A1C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F4AD9-CCE8-6AA8-B3D5-4BCDE038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</a:t>
            </a:fld>
            <a:r>
              <a:rPr lang="en-US" altLang="ja-JP"/>
              <a:t>/N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62687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C61D1-6B02-8AE2-5E5B-0CA4F17D8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E7497-6B42-05E4-6311-F1CD6EAE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6EC35-7DAC-B11D-7440-A875BBB18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10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78750F-779A-3CF8-1E83-C50D22E1242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69540" y="1808820"/>
            <a:ext cx="3571387" cy="32403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1648F6-C102-C73C-E551-BBCC5820873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715407" y="44624"/>
            <a:ext cx="5377995" cy="642322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83AD98-666F-FD98-8B45-4E1AFFC5B575}"/>
              </a:ext>
            </a:extLst>
          </p:cNvPr>
          <p:cNvSpPr/>
          <p:nvPr/>
        </p:nvSpPr>
        <p:spPr>
          <a:xfrm>
            <a:off x="5724129" y="5949280"/>
            <a:ext cx="1296144" cy="21602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529D88-B7B5-9849-5951-D8369B6FA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99" y="0"/>
            <a:ext cx="3513290" cy="836712"/>
          </a:xfrm>
        </p:spPr>
        <p:txBody>
          <a:bodyPr/>
          <a:lstStyle/>
          <a:p>
            <a:r>
              <a:rPr lang="en-US" altLang="zh-TW" dirty="0"/>
              <a:t>Example</a:t>
            </a:r>
            <a:endParaRPr lang="zh-TW" altLang="en-US" dirty="0"/>
          </a:p>
        </p:txBody>
      </p:sp>
      <p:sp>
        <p:nvSpPr>
          <p:cNvPr id="9" name="Rectangle: Rounded Corners 12">
            <a:extLst>
              <a:ext uri="{FF2B5EF4-FFF2-40B4-BE49-F238E27FC236}">
                <a16:creationId xmlns:a16="http://schemas.microsoft.com/office/drawing/2014/main" id="{0821DEB3-44CA-42C9-8939-130CB1F5BFA2}"/>
              </a:ext>
            </a:extLst>
          </p:cNvPr>
          <p:cNvSpPr/>
          <p:nvPr/>
        </p:nvSpPr>
        <p:spPr>
          <a:xfrm>
            <a:off x="4427984" y="44624"/>
            <a:ext cx="3816423" cy="165618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Rectangle: Rounded Corners 12">
            <a:extLst>
              <a:ext uri="{FF2B5EF4-FFF2-40B4-BE49-F238E27FC236}">
                <a16:creationId xmlns:a16="http://schemas.microsoft.com/office/drawing/2014/main" id="{9940B0B3-E006-4456-87CB-59C3131AC6C0}"/>
              </a:ext>
            </a:extLst>
          </p:cNvPr>
          <p:cNvSpPr/>
          <p:nvPr/>
        </p:nvSpPr>
        <p:spPr>
          <a:xfrm>
            <a:off x="4463989" y="4814362"/>
            <a:ext cx="3816423" cy="832378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5604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FD19D4-5AD7-4734-9B59-8F5C9A3F4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Formulation(1) : Full Case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7483C3D-ED1E-45AE-9FB8-940765852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2025/11/17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E668410-3DCF-4E62-A0D4-3B5B49E53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Method to Deal with Systematics : BLUE</a:t>
            </a:r>
            <a:endParaRPr lang="en-US" altLang="ja-JP" dirty="0"/>
          </a:p>
        </p:txBody>
      </p:sp>
      <p:sp>
        <p:nvSpPr>
          <p:cNvPr id="11" name="文字方塊 6">
            <a:extLst>
              <a:ext uri="{FF2B5EF4-FFF2-40B4-BE49-F238E27FC236}">
                <a16:creationId xmlns:a16="http://schemas.microsoft.com/office/drawing/2014/main" id="{0432A55C-3E1D-4BBE-92DC-A106A8759FDD}"/>
              </a:ext>
            </a:extLst>
          </p:cNvPr>
          <p:cNvSpPr txBox="1"/>
          <p:nvPr/>
        </p:nvSpPr>
        <p:spPr>
          <a:xfrm>
            <a:off x="410990" y="2334002"/>
            <a:ext cx="1540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Cross section value</a:t>
            </a:r>
            <a:endParaRPr lang="zh-TW" altLang="en-US" sz="1200" dirty="0"/>
          </a:p>
        </p:txBody>
      </p:sp>
      <p:sp>
        <p:nvSpPr>
          <p:cNvPr id="12" name="文字方塊 6">
            <a:extLst>
              <a:ext uri="{FF2B5EF4-FFF2-40B4-BE49-F238E27FC236}">
                <a16:creationId xmlns:a16="http://schemas.microsoft.com/office/drawing/2014/main" id="{8BD06A35-D359-49A4-A07D-E4744E719B93}"/>
              </a:ext>
            </a:extLst>
          </p:cNvPr>
          <p:cNvSpPr txBox="1"/>
          <p:nvPr/>
        </p:nvSpPr>
        <p:spPr>
          <a:xfrm>
            <a:off x="2306488" y="2341164"/>
            <a:ext cx="1084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Statistic error</a:t>
            </a:r>
            <a:endParaRPr lang="zh-TW" altLang="en-US" sz="1200" dirty="0"/>
          </a:p>
        </p:txBody>
      </p:sp>
      <p:sp>
        <p:nvSpPr>
          <p:cNvPr id="13" name="文字方塊 6">
            <a:extLst>
              <a:ext uri="{FF2B5EF4-FFF2-40B4-BE49-F238E27FC236}">
                <a16:creationId xmlns:a16="http://schemas.microsoft.com/office/drawing/2014/main" id="{8C1F261D-936A-49BE-9074-E16DE2B3539D}"/>
              </a:ext>
            </a:extLst>
          </p:cNvPr>
          <p:cNvSpPr txBox="1"/>
          <p:nvPr/>
        </p:nvSpPr>
        <p:spPr>
          <a:xfrm>
            <a:off x="3818656" y="2344319"/>
            <a:ext cx="1287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Acceptance sys.</a:t>
            </a:r>
            <a:endParaRPr lang="zh-TW" altLang="en-US" sz="1200" dirty="0"/>
          </a:p>
        </p:txBody>
      </p:sp>
      <p:sp>
        <p:nvSpPr>
          <p:cNvPr id="14" name="文字方塊 6">
            <a:extLst>
              <a:ext uri="{FF2B5EF4-FFF2-40B4-BE49-F238E27FC236}">
                <a16:creationId xmlns:a16="http://schemas.microsoft.com/office/drawing/2014/main" id="{02FBB7E8-4A21-4B78-ADD7-34BB27D1EA7E}"/>
              </a:ext>
            </a:extLst>
          </p:cNvPr>
          <p:cNvSpPr txBox="1"/>
          <p:nvPr/>
        </p:nvSpPr>
        <p:spPr>
          <a:xfrm>
            <a:off x="5667619" y="2318480"/>
            <a:ext cx="1082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Purity sys.</a:t>
            </a:r>
            <a:endParaRPr lang="zh-TW" altLang="en-US" sz="12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71778E3-2903-4FDE-A54C-3C8CCE5DEACA}"/>
              </a:ext>
            </a:extLst>
          </p:cNvPr>
          <p:cNvSpPr txBox="1"/>
          <p:nvPr/>
        </p:nvSpPr>
        <p:spPr>
          <a:xfrm>
            <a:off x="426813" y="860778"/>
            <a:ext cx="128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u="sng" dirty="0"/>
              <a:t>input</a:t>
            </a:r>
            <a:endParaRPr lang="zh-TW" altLang="en-US" b="1" u="sng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66F3648-4872-49EA-9D8B-38816F95137A}"/>
              </a:ext>
            </a:extLst>
          </p:cNvPr>
          <p:cNvSpPr txBox="1"/>
          <p:nvPr/>
        </p:nvSpPr>
        <p:spPr>
          <a:xfrm>
            <a:off x="251520" y="2723381"/>
            <a:ext cx="82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u="sng" dirty="0"/>
              <a:t>Covariance Matrix for individual systematics (acc, purity, individually)</a:t>
            </a:r>
            <a:endParaRPr lang="zh-TW" altLang="en-US" b="1" u="sng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A9B8A232-7978-4BA8-89C0-C8CB3F9D62FB}"/>
              </a:ext>
            </a:extLst>
          </p:cNvPr>
          <p:cNvSpPr txBox="1"/>
          <p:nvPr/>
        </p:nvSpPr>
        <p:spPr>
          <a:xfrm>
            <a:off x="6107400" y="3481206"/>
            <a:ext cx="2988991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rgbClr val="FF00FF"/>
                </a:solidFill>
              </a:rPr>
              <a:t>Diagonal terms </a:t>
            </a:r>
            <a:r>
              <a:rPr lang="en-US" altLang="zh-TW" sz="1200" dirty="0">
                <a:solidFill>
                  <a:srgbClr val="FF00FF"/>
                </a:solidFill>
                <a:sym typeface="Wingdings" panose="05000000000000000000" pitchFamily="2" charset="2"/>
              </a:rPr>
              <a:t> 1</a:t>
            </a:r>
            <a:endParaRPr lang="en-US" altLang="zh-TW" sz="1200" dirty="0">
              <a:solidFill>
                <a:srgbClr val="FF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rgbClr val="0000FF"/>
                </a:solidFill>
              </a:rPr>
              <a:t>Off diagonal terms </a:t>
            </a:r>
            <a:r>
              <a:rPr lang="en-US" altLang="zh-TW" sz="1200" dirty="0">
                <a:solidFill>
                  <a:srgbClr val="0000FF"/>
                </a:solidFill>
                <a:sym typeface="Wingdings" panose="05000000000000000000" pitchFamily="2" charset="2"/>
              </a:rPr>
              <a:t></a:t>
            </a:r>
            <a:r>
              <a:rPr lang="en-US" altLang="zh-TW" sz="1200" dirty="0">
                <a:solidFill>
                  <a:srgbClr val="0000FF"/>
                </a:solidFill>
              </a:rPr>
              <a:t>symmetric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rgbClr val="00B050"/>
                </a:solidFill>
              </a:rPr>
              <a:t>Number of correlation factors </a:t>
            </a:r>
          </a:p>
          <a:p>
            <a:pPr algn="ctr"/>
            <a:r>
              <a:rPr lang="en-US" altLang="zh-TW" sz="1200" dirty="0">
                <a:solidFill>
                  <a:srgbClr val="00B050"/>
                </a:solidFill>
              </a:rPr>
              <a:t>      N*(N-1)/2 = 4*3/2 =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200" dirty="0"/>
              <a:t>Ex. 6 for acceptance and 6 for purity</a:t>
            </a:r>
            <a:endParaRPr lang="zh-TW" altLang="en-US" sz="1200" dirty="0"/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8CE0699C-203F-4F42-B659-B86A3E7B14E3}"/>
              </a:ext>
            </a:extLst>
          </p:cNvPr>
          <p:cNvGrpSpPr/>
          <p:nvPr/>
        </p:nvGrpSpPr>
        <p:grpSpPr>
          <a:xfrm>
            <a:off x="10725" y="3216024"/>
            <a:ext cx="6117422" cy="1325142"/>
            <a:chOff x="105098" y="4595675"/>
            <a:chExt cx="6117422" cy="1325142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6AE011CE-64CD-472E-908B-8D3103AFAF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2431"/>
            <a:stretch/>
          </p:blipFill>
          <p:spPr>
            <a:xfrm>
              <a:off x="105098" y="4844766"/>
              <a:ext cx="5477712" cy="1076051"/>
            </a:xfrm>
            <a:prstGeom prst="rect">
              <a:avLst/>
            </a:prstGeom>
          </p:spPr>
        </p:pic>
        <p:grpSp>
          <p:nvGrpSpPr>
            <p:cNvPr id="19" name="Group 76">
              <a:extLst>
                <a:ext uri="{FF2B5EF4-FFF2-40B4-BE49-F238E27FC236}">
                  <a16:creationId xmlns:a16="http://schemas.microsoft.com/office/drawing/2014/main" id="{73375C86-4B58-42B6-A9E0-C9806ADAD250}"/>
                </a:ext>
              </a:extLst>
            </p:cNvPr>
            <p:cNvGrpSpPr/>
            <p:nvPr/>
          </p:nvGrpSpPr>
          <p:grpSpPr>
            <a:xfrm>
              <a:off x="874911" y="4595675"/>
              <a:ext cx="5347609" cy="1270170"/>
              <a:chOff x="570041" y="3334190"/>
              <a:chExt cx="5297016" cy="1142757"/>
            </a:xfrm>
          </p:grpSpPr>
          <p:sp>
            <p:nvSpPr>
              <p:cNvPr id="20" name="文字方塊 18">
                <a:extLst>
                  <a:ext uri="{FF2B5EF4-FFF2-40B4-BE49-F238E27FC236}">
                    <a16:creationId xmlns:a16="http://schemas.microsoft.com/office/drawing/2014/main" id="{E8EDB06F-D674-4BC8-ADB4-AC673B5B4E6A}"/>
                  </a:ext>
                </a:extLst>
              </p:cNvPr>
              <p:cNvSpPr txBox="1"/>
              <p:nvPr/>
            </p:nvSpPr>
            <p:spPr>
              <a:xfrm>
                <a:off x="570041" y="3366712"/>
                <a:ext cx="773094" cy="235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dirty="0">
                    <a:solidFill>
                      <a:srgbClr val="FF0000"/>
                    </a:solidFill>
                  </a:rPr>
                  <a:t>Acc_LL1</a:t>
                </a:r>
                <a:endParaRPr lang="zh-TW" alt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文字方塊 19">
                <a:extLst>
                  <a:ext uri="{FF2B5EF4-FFF2-40B4-BE49-F238E27FC236}">
                    <a16:creationId xmlns:a16="http://schemas.microsoft.com/office/drawing/2014/main" id="{77EDF77E-E148-4AB2-8496-43EC02B666AA}"/>
                  </a:ext>
                </a:extLst>
              </p:cNvPr>
              <p:cNvSpPr txBox="1"/>
              <p:nvPr/>
            </p:nvSpPr>
            <p:spPr>
              <a:xfrm>
                <a:off x="1755868" y="3334190"/>
                <a:ext cx="764587" cy="235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dirty="0">
                    <a:solidFill>
                      <a:srgbClr val="FF0000"/>
                    </a:solidFill>
                  </a:rPr>
                  <a:t>Acc_LL2</a:t>
                </a:r>
                <a:endParaRPr lang="zh-TW" alt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文字方塊 20">
                <a:extLst>
                  <a:ext uri="{FF2B5EF4-FFF2-40B4-BE49-F238E27FC236}">
                    <a16:creationId xmlns:a16="http://schemas.microsoft.com/office/drawing/2014/main" id="{2F55093B-6F79-4390-A733-3F2F20242873}"/>
                  </a:ext>
                </a:extLst>
              </p:cNvPr>
              <p:cNvSpPr txBox="1"/>
              <p:nvPr/>
            </p:nvSpPr>
            <p:spPr>
              <a:xfrm>
                <a:off x="2929073" y="3349496"/>
                <a:ext cx="773094" cy="235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dirty="0">
                    <a:solidFill>
                      <a:srgbClr val="FF0000"/>
                    </a:solidFill>
                  </a:rPr>
                  <a:t>Acc_LO1</a:t>
                </a:r>
                <a:endParaRPr lang="zh-TW" alt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文字方塊 21">
                <a:extLst>
                  <a:ext uri="{FF2B5EF4-FFF2-40B4-BE49-F238E27FC236}">
                    <a16:creationId xmlns:a16="http://schemas.microsoft.com/office/drawing/2014/main" id="{1EE010E6-DC96-45A0-A85F-D428D990E25A}"/>
                  </a:ext>
                </a:extLst>
              </p:cNvPr>
              <p:cNvSpPr txBox="1"/>
              <p:nvPr/>
            </p:nvSpPr>
            <p:spPr>
              <a:xfrm>
                <a:off x="4104701" y="3349496"/>
                <a:ext cx="773094" cy="235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dirty="0">
                    <a:solidFill>
                      <a:srgbClr val="FF0000"/>
                    </a:solidFill>
                  </a:rPr>
                  <a:t>Acc_LO2</a:t>
                </a:r>
                <a:endParaRPr lang="zh-TW" alt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文字方塊 22">
                <a:extLst>
                  <a:ext uri="{FF2B5EF4-FFF2-40B4-BE49-F238E27FC236}">
                    <a16:creationId xmlns:a16="http://schemas.microsoft.com/office/drawing/2014/main" id="{E5D0D1FB-F627-4538-9A21-0627788F4346}"/>
                  </a:ext>
                </a:extLst>
              </p:cNvPr>
              <p:cNvSpPr txBox="1"/>
              <p:nvPr/>
            </p:nvSpPr>
            <p:spPr>
              <a:xfrm>
                <a:off x="5109995" y="3585015"/>
                <a:ext cx="757062" cy="22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50" dirty="0">
                    <a:solidFill>
                      <a:srgbClr val="FF0000"/>
                    </a:solidFill>
                  </a:rPr>
                  <a:t>Acc_LL1</a:t>
                </a:r>
                <a:endParaRPr lang="zh-TW" alt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文字方塊 23">
                <a:extLst>
                  <a:ext uri="{FF2B5EF4-FFF2-40B4-BE49-F238E27FC236}">
                    <a16:creationId xmlns:a16="http://schemas.microsoft.com/office/drawing/2014/main" id="{23CF7A72-B27C-4148-8060-5D67E8309FEE}"/>
                  </a:ext>
                </a:extLst>
              </p:cNvPr>
              <p:cNvSpPr txBox="1"/>
              <p:nvPr/>
            </p:nvSpPr>
            <p:spPr>
              <a:xfrm>
                <a:off x="5116336" y="3796090"/>
                <a:ext cx="730170" cy="22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50" dirty="0">
                    <a:solidFill>
                      <a:srgbClr val="FF0000"/>
                    </a:solidFill>
                  </a:rPr>
                  <a:t>Acc_LL2</a:t>
                </a:r>
                <a:endParaRPr lang="zh-TW" alt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文字方塊 24">
                <a:extLst>
                  <a:ext uri="{FF2B5EF4-FFF2-40B4-BE49-F238E27FC236}">
                    <a16:creationId xmlns:a16="http://schemas.microsoft.com/office/drawing/2014/main" id="{E56446C0-018C-437D-A0B3-B87B6606E7EE}"/>
                  </a:ext>
                </a:extLst>
              </p:cNvPr>
              <p:cNvSpPr txBox="1"/>
              <p:nvPr/>
            </p:nvSpPr>
            <p:spPr>
              <a:xfrm>
                <a:off x="5118692" y="4030879"/>
                <a:ext cx="727814" cy="22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50" dirty="0">
                    <a:solidFill>
                      <a:srgbClr val="FF0000"/>
                    </a:solidFill>
                  </a:rPr>
                  <a:t>Acc_LO1</a:t>
                </a:r>
                <a:endParaRPr lang="zh-TW" alt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文字方塊 25">
                <a:extLst>
                  <a:ext uri="{FF2B5EF4-FFF2-40B4-BE49-F238E27FC236}">
                    <a16:creationId xmlns:a16="http://schemas.microsoft.com/office/drawing/2014/main" id="{E2ED615A-4BE1-44D2-A0D5-646E5DC6DBC2}"/>
                  </a:ext>
                </a:extLst>
              </p:cNvPr>
              <p:cNvSpPr txBox="1"/>
              <p:nvPr/>
            </p:nvSpPr>
            <p:spPr>
              <a:xfrm>
                <a:off x="5109995" y="4248502"/>
                <a:ext cx="757062" cy="228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50" dirty="0">
                    <a:solidFill>
                      <a:srgbClr val="FF0000"/>
                    </a:solidFill>
                  </a:rPr>
                  <a:t>Acc_LO2</a:t>
                </a:r>
                <a:endParaRPr lang="zh-TW" altLang="en-US" sz="105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A0102128-E5B6-4253-A628-100B7D82DE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8457" y="5047700"/>
              <a:ext cx="780478" cy="221961"/>
            </a:xfrm>
            <a:prstGeom prst="straightConnector1">
              <a:avLst/>
            </a:prstGeom>
            <a:ln>
              <a:solidFill>
                <a:srgbClr val="0000F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A19B185A-422A-486A-B97D-5FE7E4D324BE}"/>
                </a:ext>
              </a:extLst>
            </p:cNvPr>
            <p:cNvCxnSpPr>
              <a:cxnSpLocks/>
            </p:cNvCxnSpPr>
            <p:nvPr/>
          </p:nvCxnSpPr>
          <p:spPr>
            <a:xfrm>
              <a:off x="744808" y="4894508"/>
              <a:ext cx="4464496" cy="932330"/>
            </a:xfrm>
            <a:prstGeom prst="straightConnector1">
              <a:avLst/>
            </a:prstGeom>
            <a:ln>
              <a:solidFill>
                <a:srgbClr val="FF00F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直角三角形 40">
              <a:extLst>
                <a:ext uri="{FF2B5EF4-FFF2-40B4-BE49-F238E27FC236}">
                  <a16:creationId xmlns:a16="http://schemas.microsoft.com/office/drawing/2014/main" id="{4FA061C2-287C-4257-8779-80CE9207C058}"/>
                </a:ext>
              </a:extLst>
            </p:cNvPr>
            <p:cNvSpPr/>
            <p:nvPr/>
          </p:nvSpPr>
          <p:spPr>
            <a:xfrm>
              <a:off x="695046" y="5012153"/>
              <a:ext cx="4345017" cy="865941"/>
            </a:xfrm>
            <a:prstGeom prst="rtTriangle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52" name="圖片 51">
            <a:extLst>
              <a:ext uri="{FF2B5EF4-FFF2-40B4-BE49-F238E27FC236}">
                <a16:creationId xmlns:a16="http://schemas.microsoft.com/office/drawing/2014/main" id="{48400C99-0346-4E33-8995-0F9EB376FE2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98063" y="1369422"/>
            <a:ext cx="3299151" cy="933373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9895BEA6-3E45-4475-B0BE-434B2A11AF3F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t="2688" r="41357"/>
          <a:stretch/>
        </p:blipFill>
        <p:spPr>
          <a:xfrm>
            <a:off x="3635896" y="1420891"/>
            <a:ext cx="3299152" cy="905694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7DB46D42-7100-45BB-84DC-2E6C4A0EEF31}"/>
              </a:ext>
            </a:extLst>
          </p:cNvPr>
          <p:cNvSpPr txBox="1"/>
          <p:nvPr/>
        </p:nvSpPr>
        <p:spPr>
          <a:xfrm>
            <a:off x="175037" y="47233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u="sng" dirty="0"/>
              <a:t>Covariance Matrix for individual systematics (between acc and purity) </a:t>
            </a:r>
            <a:endParaRPr lang="zh-TW" altLang="en-US" b="1" u="sng" dirty="0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301FCBB4-0A30-4416-871C-F1F93BE21C1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7045" y="5308700"/>
            <a:ext cx="5830114" cy="1105054"/>
          </a:xfrm>
          <a:prstGeom prst="rect">
            <a:avLst/>
          </a:prstGeom>
        </p:spPr>
      </p:pic>
      <p:grpSp>
        <p:nvGrpSpPr>
          <p:cNvPr id="56" name="Group 76">
            <a:extLst>
              <a:ext uri="{FF2B5EF4-FFF2-40B4-BE49-F238E27FC236}">
                <a16:creationId xmlns:a16="http://schemas.microsoft.com/office/drawing/2014/main" id="{F9B32D5E-3300-4FE7-8196-E8AC95A4615B}"/>
              </a:ext>
            </a:extLst>
          </p:cNvPr>
          <p:cNvGrpSpPr/>
          <p:nvPr/>
        </p:nvGrpSpPr>
        <p:grpSpPr>
          <a:xfrm>
            <a:off x="1183149" y="5141006"/>
            <a:ext cx="5696192" cy="1235884"/>
            <a:chOff x="988580" y="3365037"/>
            <a:chExt cx="4858424" cy="1111910"/>
          </a:xfrm>
        </p:grpSpPr>
        <p:sp>
          <p:nvSpPr>
            <p:cNvPr id="57" name="文字方塊 18">
              <a:extLst>
                <a:ext uri="{FF2B5EF4-FFF2-40B4-BE49-F238E27FC236}">
                  <a16:creationId xmlns:a16="http://schemas.microsoft.com/office/drawing/2014/main" id="{E7202515-D177-4D3D-902F-FD1C3D9C0126}"/>
                </a:ext>
              </a:extLst>
            </p:cNvPr>
            <p:cNvSpPr txBox="1"/>
            <p:nvPr/>
          </p:nvSpPr>
          <p:spPr>
            <a:xfrm>
              <a:off x="988580" y="3365037"/>
              <a:ext cx="737009" cy="23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dirty="0">
                  <a:solidFill>
                    <a:srgbClr val="FF0000"/>
                  </a:solidFill>
                </a:rPr>
                <a:t>Acc_LL1</a:t>
              </a:r>
              <a:endParaRPr lang="zh-TW" alt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58" name="文字方塊 19">
              <a:extLst>
                <a:ext uri="{FF2B5EF4-FFF2-40B4-BE49-F238E27FC236}">
                  <a16:creationId xmlns:a16="http://schemas.microsoft.com/office/drawing/2014/main" id="{8EF6E069-E3C0-4C86-8B8D-A3BD31B5A7ED}"/>
                </a:ext>
              </a:extLst>
            </p:cNvPr>
            <p:cNvSpPr txBox="1"/>
            <p:nvPr/>
          </p:nvSpPr>
          <p:spPr>
            <a:xfrm>
              <a:off x="2067342" y="3375683"/>
              <a:ext cx="737009" cy="23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dirty="0">
                  <a:solidFill>
                    <a:srgbClr val="FF0000"/>
                  </a:solidFill>
                </a:rPr>
                <a:t>Acc_LL2</a:t>
              </a:r>
              <a:endParaRPr lang="zh-TW" alt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59" name="文字方塊 20">
              <a:extLst>
                <a:ext uri="{FF2B5EF4-FFF2-40B4-BE49-F238E27FC236}">
                  <a16:creationId xmlns:a16="http://schemas.microsoft.com/office/drawing/2014/main" id="{8A57BFA0-036B-406E-AC0E-B623D1F61C59}"/>
                </a:ext>
              </a:extLst>
            </p:cNvPr>
            <p:cNvSpPr txBox="1"/>
            <p:nvPr/>
          </p:nvSpPr>
          <p:spPr>
            <a:xfrm>
              <a:off x="3169282" y="3371329"/>
              <a:ext cx="674824" cy="23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dirty="0">
                  <a:solidFill>
                    <a:srgbClr val="FF0000"/>
                  </a:solidFill>
                </a:rPr>
                <a:t>Acc_LO1</a:t>
              </a:r>
              <a:endParaRPr lang="zh-TW" alt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60" name="文字方塊 21">
              <a:extLst>
                <a:ext uri="{FF2B5EF4-FFF2-40B4-BE49-F238E27FC236}">
                  <a16:creationId xmlns:a16="http://schemas.microsoft.com/office/drawing/2014/main" id="{3DC943C6-B23F-425C-ADE6-7670F3C1736C}"/>
                </a:ext>
              </a:extLst>
            </p:cNvPr>
            <p:cNvSpPr txBox="1"/>
            <p:nvPr/>
          </p:nvSpPr>
          <p:spPr>
            <a:xfrm>
              <a:off x="4205346" y="3375227"/>
              <a:ext cx="737009" cy="23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dirty="0">
                  <a:solidFill>
                    <a:srgbClr val="FF0000"/>
                  </a:solidFill>
                </a:rPr>
                <a:t>Acc_LO2</a:t>
              </a:r>
              <a:endParaRPr lang="zh-TW" alt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61" name="文字方塊 22">
              <a:extLst>
                <a:ext uri="{FF2B5EF4-FFF2-40B4-BE49-F238E27FC236}">
                  <a16:creationId xmlns:a16="http://schemas.microsoft.com/office/drawing/2014/main" id="{9B800D3C-C5AC-4F8C-BC63-24600A269F28}"/>
                </a:ext>
              </a:extLst>
            </p:cNvPr>
            <p:cNvSpPr txBox="1"/>
            <p:nvPr/>
          </p:nvSpPr>
          <p:spPr>
            <a:xfrm>
              <a:off x="5109995" y="3585015"/>
              <a:ext cx="737009" cy="22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dirty="0">
                  <a:solidFill>
                    <a:srgbClr val="FF0000"/>
                  </a:solidFill>
                </a:rPr>
                <a:t>Purity_LL1</a:t>
              </a:r>
              <a:endParaRPr lang="zh-TW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62" name="文字方塊 23">
              <a:extLst>
                <a:ext uri="{FF2B5EF4-FFF2-40B4-BE49-F238E27FC236}">
                  <a16:creationId xmlns:a16="http://schemas.microsoft.com/office/drawing/2014/main" id="{B7EAF305-E6A9-45DA-A0FD-AB3F34707C3B}"/>
                </a:ext>
              </a:extLst>
            </p:cNvPr>
            <p:cNvSpPr txBox="1"/>
            <p:nvPr/>
          </p:nvSpPr>
          <p:spPr>
            <a:xfrm>
              <a:off x="5116336" y="3796090"/>
              <a:ext cx="730668" cy="22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dirty="0">
                  <a:solidFill>
                    <a:srgbClr val="FF0000"/>
                  </a:solidFill>
                </a:rPr>
                <a:t>Purity_LL2</a:t>
              </a:r>
              <a:endParaRPr lang="zh-TW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63" name="文字方塊 24">
              <a:extLst>
                <a:ext uri="{FF2B5EF4-FFF2-40B4-BE49-F238E27FC236}">
                  <a16:creationId xmlns:a16="http://schemas.microsoft.com/office/drawing/2014/main" id="{21B32DD1-071F-4430-8CD0-C969764C644D}"/>
                </a:ext>
              </a:extLst>
            </p:cNvPr>
            <p:cNvSpPr txBox="1"/>
            <p:nvPr/>
          </p:nvSpPr>
          <p:spPr>
            <a:xfrm>
              <a:off x="5118691" y="4030879"/>
              <a:ext cx="728312" cy="22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dirty="0">
                  <a:solidFill>
                    <a:srgbClr val="FF0000"/>
                  </a:solidFill>
                </a:rPr>
                <a:t>Purity_LO1</a:t>
              </a:r>
              <a:endParaRPr lang="zh-TW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64" name="文字方塊 25">
              <a:extLst>
                <a:ext uri="{FF2B5EF4-FFF2-40B4-BE49-F238E27FC236}">
                  <a16:creationId xmlns:a16="http://schemas.microsoft.com/office/drawing/2014/main" id="{B1D17ABA-84C0-4ED7-9062-24398A11B685}"/>
                </a:ext>
              </a:extLst>
            </p:cNvPr>
            <p:cNvSpPr txBox="1"/>
            <p:nvPr/>
          </p:nvSpPr>
          <p:spPr>
            <a:xfrm>
              <a:off x="5109995" y="4248502"/>
              <a:ext cx="728311" cy="22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dirty="0">
                  <a:solidFill>
                    <a:srgbClr val="FF0000"/>
                  </a:solidFill>
                </a:rPr>
                <a:t>Purity_LO2</a:t>
              </a:r>
              <a:endParaRPr lang="zh-TW" altLang="en-US" sz="1050" dirty="0">
                <a:solidFill>
                  <a:srgbClr val="FF0000"/>
                </a:solidFill>
              </a:endParaRPr>
            </a:p>
          </p:txBody>
        </p:sp>
      </p:grpSp>
      <p:sp>
        <p:nvSpPr>
          <p:cNvPr id="65" name="投影片編號版面配置區 64">
            <a:extLst>
              <a:ext uri="{FF2B5EF4-FFF2-40B4-BE49-F238E27FC236}">
                <a16:creationId xmlns:a16="http://schemas.microsoft.com/office/drawing/2014/main" id="{92681766-6E71-4E33-B9FA-64D00485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11</a:t>
            </a:fld>
            <a:r>
              <a:rPr lang="en-US" altLang="ja-JP"/>
              <a:t>/31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5777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A31704-A94C-4F24-8DD5-5D0D425C1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Formulation(2) : Simplified Case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DC56513-D254-410B-B182-C73CDC453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2025/11/17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CFE0BC6-456A-4279-9823-01B714D85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Method to Deal with Systematics : BLUE</a:t>
            </a:r>
            <a:endParaRPr lang="en-US" altLang="ja-JP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DB00051-E648-4CBA-8F8D-297E6A4CED8C}"/>
              </a:ext>
            </a:extLst>
          </p:cNvPr>
          <p:cNvSpPr txBox="1"/>
          <p:nvPr/>
        </p:nvSpPr>
        <p:spPr>
          <a:xfrm>
            <a:off x="395536" y="996232"/>
            <a:ext cx="7992888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/>
              <a:t>Assumptions</a:t>
            </a:r>
          </a:p>
          <a:p>
            <a:pPr marL="342900" indent="-342900">
              <a:buAutoNum type="arabicParenR"/>
            </a:pPr>
            <a:r>
              <a:rPr lang="en-US" altLang="zh-TW" sz="1400" dirty="0"/>
              <a:t>statistical error uncorrelated </a:t>
            </a:r>
          </a:p>
          <a:p>
            <a:pPr marL="342900" indent="-342900">
              <a:buAutoNum type="arabicParenR"/>
            </a:pPr>
            <a:r>
              <a:rPr lang="en-US" altLang="zh-TW" sz="1400" dirty="0"/>
              <a:t>acceptance and purity uncorrelated </a:t>
            </a:r>
          </a:p>
          <a:p>
            <a:pPr marL="342900" indent="-342900">
              <a:buAutoNum type="arabicParenR"/>
            </a:pPr>
            <a:r>
              <a:rPr lang="en-US" altLang="zh-TW" sz="1400" dirty="0"/>
              <a:t>correlation inside each systematics : no correlation if there are two different + different triggers </a:t>
            </a:r>
            <a:endParaRPr lang="zh-TW" altLang="en-US" sz="1400" dirty="0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6FBB2C15-C014-48D2-A44A-2BA130D6181A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03895" y="2146864"/>
            <a:ext cx="4032448" cy="58485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66C4852A-EC25-4D0F-BE41-B45072941295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l="30733" t="22607"/>
          <a:stretch/>
        </p:blipFill>
        <p:spPr>
          <a:xfrm>
            <a:off x="251520" y="3136574"/>
            <a:ext cx="2808312" cy="81831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0D256F8C-0FCB-430B-BE66-D617A71C8935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8493" y="4124636"/>
            <a:ext cx="6552728" cy="1061201"/>
          </a:xfrm>
          <a:prstGeom prst="rect">
            <a:avLst/>
          </a:prstGeom>
        </p:spPr>
      </p:pic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1F3E966C-CD3D-45FB-A267-99946CCE5D8E}"/>
              </a:ext>
            </a:extLst>
          </p:cNvPr>
          <p:cNvCxnSpPr/>
          <p:nvPr/>
        </p:nvCxnSpPr>
        <p:spPr>
          <a:xfrm flipV="1">
            <a:off x="1404637" y="4242465"/>
            <a:ext cx="4896544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7F5324C-C5F0-46E2-836A-688A06992896}"/>
              </a:ext>
            </a:extLst>
          </p:cNvPr>
          <p:cNvSpPr txBox="1"/>
          <p:nvPr/>
        </p:nvSpPr>
        <p:spPr>
          <a:xfrm>
            <a:off x="5178653" y="3946639"/>
            <a:ext cx="245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Different bins + different triggers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D8857E36-CBA0-415B-A5F8-1842AAC782CC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51520" y="5501364"/>
            <a:ext cx="6409701" cy="777473"/>
          </a:xfrm>
          <a:prstGeom prst="rect">
            <a:avLst/>
          </a:prstGeom>
        </p:spPr>
      </p:pic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6AFCAFE5-3326-4FED-A5BF-C0A71013B3A3}"/>
              </a:ext>
            </a:extLst>
          </p:cNvPr>
          <p:cNvCxnSpPr/>
          <p:nvPr/>
        </p:nvCxnSpPr>
        <p:spPr>
          <a:xfrm flipV="1">
            <a:off x="1188613" y="5540034"/>
            <a:ext cx="4896544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ED3AA31-CE47-43A5-A4AD-D3EB1F10AC40}"/>
              </a:ext>
            </a:extLst>
          </p:cNvPr>
          <p:cNvSpPr txBox="1"/>
          <p:nvPr/>
        </p:nvSpPr>
        <p:spPr>
          <a:xfrm>
            <a:off x="5153576" y="5158182"/>
            <a:ext cx="245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Different bins + different triggers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91445AA1-2785-4893-A707-9263C895616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535006" y="2059937"/>
            <a:ext cx="2853418" cy="18365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" name="投影片編號版面配置區 41">
            <a:extLst>
              <a:ext uri="{FF2B5EF4-FFF2-40B4-BE49-F238E27FC236}">
                <a16:creationId xmlns:a16="http://schemas.microsoft.com/office/drawing/2014/main" id="{782B047E-CD4E-482A-9DB5-46F3DBBD9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12</a:t>
            </a:fld>
            <a:r>
              <a:rPr lang="en-US" altLang="ja-JP"/>
              <a:t>/31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60261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E74792-D121-4F1D-8440-FDE0AE71C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Possible Correlations 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C2F97E0-06A1-4550-A375-2280E600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2025/11/17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79E1FAC-483F-406D-9D59-C3BF31C56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Method to Deal with Systematics : BLUE</a:t>
            </a:r>
            <a:endParaRPr lang="en-US" altLang="ja-JP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00148F6-6E21-42B1-AEB4-203127EB3F80}"/>
              </a:ext>
            </a:extLst>
          </p:cNvPr>
          <p:cNvSpPr txBox="1"/>
          <p:nvPr/>
        </p:nvSpPr>
        <p:spPr>
          <a:xfrm>
            <a:off x="5116191" y="3181806"/>
            <a:ext cx="38164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0000FF"/>
                </a:solidFill>
              </a:rPr>
              <a:t>Most important question, how do we get those numbers?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FF0000"/>
                </a:solidFill>
              </a:rPr>
              <a:t>Or I can do a simple test, test correlation factor 0&lt;r&lt;0.5 since from the study today, we know it is not good to push r-&gt;1.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00B050"/>
                </a:solidFill>
              </a:rPr>
              <a:t>What if we really have some strong correlated elements or unknown correlated elements?</a:t>
            </a:r>
          </a:p>
          <a:p>
            <a:endParaRPr lang="en-US" altLang="zh-TW" sz="1600" dirty="0"/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1128574D-DE46-416E-970A-8AA7466C18D2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628527" y="1287453"/>
            <a:ext cx="6069526" cy="145751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DD6FDA8-A1A8-4ABE-A6AA-B75A51582C63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11385" y="3148302"/>
            <a:ext cx="4711293" cy="2422245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41ED31-0BA8-4094-9DC5-82EEBCF9D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13</a:t>
            </a:fld>
            <a:r>
              <a:rPr lang="en-US" altLang="ja-JP"/>
              <a:t>/31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6695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5C02B182-BE43-4599-95A5-C80E20731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/>
              <a:t>Short Summary of Simple BLUE Test</a:t>
            </a:r>
            <a:endParaRPr lang="zh-TW" altLang="en-US" sz="4000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FCDB77-D232-4053-A933-131C097C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2025/11/17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4CA6A5A-2AAF-4161-BB98-23E2C2CF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Method to Deal with Systematics : BLUE</a:t>
            </a:r>
            <a:endParaRPr lang="en-US" altLang="ja-JP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C676F8A-15B0-4718-847F-83376B619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spcBef>
                <a:spcPct val="0"/>
              </a:spcBef>
              <a:buClrTx/>
            </a:pPr>
            <a:r>
              <a:rPr kumimoji="0" lang="zh-TW" altLang="zh-TW" sz="1600" dirty="0">
                <a:latin typeface="Arial" panose="020B0604020202020204" pitchFamily="34" charset="0"/>
              </a:rPr>
              <a:t>Implemented the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BLUE (Best Linear Unbiased Estimator)</a:t>
            </a:r>
            <a:r>
              <a:rPr kumimoji="0" lang="zh-TW" altLang="zh-TW" sz="1600" dirty="0">
                <a:latin typeface="Arial" panose="020B0604020202020204" pitchFamily="34" charset="0"/>
              </a:rPr>
              <a:t> method to study how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correlation (r)</a:t>
            </a:r>
            <a:r>
              <a:rPr kumimoji="0" lang="zh-TW" altLang="zh-TW" sz="1600" dirty="0">
                <a:latin typeface="Arial" panose="020B0604020202020204" pitchFamily="34" charset="0"/>
              </a:rPr>
              <a:t> and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uncertainty ratio (σ₂/σ₁)</a:t>
            </a:r>
            <a:r>
              <a:rPr kumimoji="0" lang="zh-TW" altLang="zh-TW" sz="1600" dirty="0">
                <a:latin typeface="Arial" panose="020B0604020202020204" pitchFamily="34" charset="0"/>
              </a:rPr>
              <a:t> affect the combined result.</a:t>
            </a:r>
            <a:endParaRPr kumimoji="0" lang="en-US" altLang="zh-TW" sz="1600" dirty="0">
              <a:latin typeface="Arial" panose="020B0604020202020204" pitchFamily="34" charset="0"/>
            </a:endParaRPr>
          </a:p>
          <a:p>
            <a:pPr marL="0" indent="0" eaLnBrk="0" hangingPunct="0">
              <a:spcBef>
                <a:spcPct val="0"/>
              </a:spcBef>
              <a:buClrTx/>
              <a:buNone/>
            </a:pPr>
            <a:endParaRPr kumimoji="0" lang="en-US" altLang="zh-TW" sz="1600" dirty="0">
              <a:latin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  <a:buClrTx/>
            </a:pPr>
            <a:r>
              <a:rPr kumimoji="0" lang="en-US" altLang="zh-TW" sz="1600" b="1" dirty="0">
                <a:latin typeface="Arial" panose="020B0604020202020204" pitchFamily="34" charset="0"/>
              </a:rPr>
              <a:t>Wight </a:t>
            </a:r>
            <a:r>
              <a:rPr kumimoji="0" lang="zh-TW" altLang="zh-TW" sz="1600" dirty="0">
                <a:latin typeface="Arial" panose="020B0604020202020204" pitchFamily="34" charset="0"/>
              </a:rPr>
              <a:t>:</a:t>
            </a:r>
            <a:endParaRPr kumimoji="0" lang="en-US" altLang="zh-TW" sz="1600" dirty="0">
              <a:latin typeface="Arial" panose="020B0604020202020204" pitchFamily="34" charset="0"/>
            </a:endParaRPr>
          </a:p>
          <a:p>
            <a:pPr lvl="1" eaLnBrk="0" hangingPunct="0">
              <a:spcBef>
                <a:spcPct val="0"/>
              </a:spcBef>
              <a:buClrTx/>
            </a:pPr>
            <a:r>
              <a:rPr kumimoji="0" lang="zh-TW" altLang="zh-TW" sz="1600" dirty="0">
                <a:latin typeface="Arial" panose="020B0604020202020204" pitchFamily="34" charset="0"/>
              </a:rPr>
              <a:t>When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σ₂ = σ₁</a:t>
            </a:r>
            <a:r>
              <a:rPr kumimoji="0" lang="zh-TW" altLang="zh-TW" sz="1600" dirty="0">
                <a:latin typeface="Arial" panose="020B0604020202020204" pitchFamily="34" charset="0"/>
              </a:rPr>
              <a:t>, both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measurements contribute equally (w₁ = w₂ = 0.5).</a:t>
            </a:r>
          </a:p>
          <a:p>
            <a:pPr lvl="1" eaLnBrk="0" hangingPunct="0">
              <a:spcBef>
                <a:spcPct val="0"/>
              </a:spcBef>
              <a:buClrTx/>
            </a:pPr>
            <a:r>
              <a:rPr kumimoji="0" lang="zh-TW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When </a:t>
            </a:r>
            <a:r>
              <a:rPr kumimoji="0" lang="zh-TW" altLang="zh-TW" sz="1600" b="1" dirty="0">
                <a:solidFill>
                  <a:srgbClr val="FF0000"/>
                </a:solidFill>
                <a:latin typeface="Arial" panose="020B0604020202020204" pitchFamily="34" charset="0"/>
              </a:rPr>
              <a:t>σ₂/σ₁ ≈ 1</a:t>
            </a:r>
            <a:r>
              <a:rPr kumimoji="0" lang="zh-TW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, weights become </a:t>
            </a:r>
            <a:r>
              <a:rPr kumimoji="0" lang="zh-TW" altLang="zh-TW" sz="1600" b="1" dirty="0">
                <a:solidFill>
                  <a:srgbClr val="FF0000"/>
                </a:solidFill>
                <a:latin typeface="Arial" panose="020B0604020202020204" pitchFamily="34" charset="0"/>
              </a:rPr>
              <a:t>unstable and highly sensitive</a:t>
            </a:r>
            <a:r>
              <a:rPr kumimoji="0" lang="zh-TW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 as </a:t>
            </a:r>
            <a:r>
              <a:rPr kumimoji="0" lang="zh-TW" altLang="zh-TW" sz="1600" b="1" dirty="0">
                <a:solidFill>
                  <a:srgbClr val="FF0000"/>
                </a:solidFill>
                <a:latin typeface="Arial" panose="020B0604020202020204" pitchFamily="34" charset="0"/>
              </a:rPr>
              <a:t>r → +1</a:t>
            </a:r>
            <a:r>
              <a:rPr kumimoji="0" lang="zh-TW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 due to near-singular covariance</a:t>
            </a:r>
            <a:r>
              <a:rPr kumimoji="0" lang="en-US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 (how to deal with strong correlated uncertainty will be further studied)</a:t>
            </a:r>
            <a:r>
              <a:rPr kumimoji="0" lang="zh-TW" altLang="zh-TW" sz="1600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  <a:p>
            <a:pPr lvl="1" eaLnBrk="0" hangingPunct="0">
              <a:spcBef>
                <a:spcPct val="0"/>
              </a:spcBef>
              <a:buClrTx/>
            </a:pPr>
            <a:r>
              <a:rPr kumimoji="0" lang="zh-TW" altLang="zh-TW" sz="1600" dirty="0">
                <a:latin typeface="Arial" panose="020B0604020202020204" pitchFamily="34" charset="0"/>
              </a:rPr>
              <a:t>When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σ₂/σ₁ ≫ 1</a:t>
            </a:r>
            <a:r>
              <a:rPr kumimoji="0" lang="zh-TW" altLang="zh-TW" sz="1600" dirty="0">
                <a:latin typeface="Arial" panose="020B0604020202020204" pitchFamily="34" charset="0"/>
              </a:rPr>
              <a:t>, the estimator is </a:t>
            </a:r>
            <a:r>
              <a:rPr kumimoji="0" lang="zh-TW" altLang="zh-TW" sz="1600" b="1" dirty="0">
                <a:latin typeface="Arial" panose="020B0604020202020204" pitchFamily="34" charset="0"/>
              </a:rPr>
              <a:t>dominated by the more precise measurement</a:t>
            </a:r>
            <a:r>
              <a:rPr kumimoji="0" lang="zh-TW" altLang="zh-TW" sz="1600" dirty="0">
                <a:latin typeface="Arial" panose="020B0604020202020204" pitchFamily="34" charset="0"/>
              </a:rPr>
              <a:t> (smaller σ₁).</a:t>
            </a:r>
            <a:endParaRPr kumimoji="0" lang="en-US" altLang="zh-TW" sz="1600" dirty="0">
              <a:latin typeface="Arial" panose="020B0604020202020204" pitchFamily="34" charset="0"/>
            </a:endParaRPr>
          </a:p>
          <a:p>
            <a:pPr marL="457200" lvl="1" indent="0" eaLnBrk="0" hangingPunct="0">
              <a:spcBef>
                <a:spcPct val="0"/>
              </a:spcBef>
              <a:buClrTx/>
              <a:buNone/>
            </a:pPr>
            <a:endParaRPr kumimoji="0" lang="zh-TW" altLang="zh-TW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  <a:buClrTx/>
            </a:pPr>
            <a:r>
              <a:rPr kumimoji="0" lang="en-US" altLang="zh-TW" sz="1600" b="1" dirty="0">
                <a:latin typeface="Arial" panose="020B0604020202020204" pitchFamily="34" charset="0"/>
              </a:rPr>
              <a:t>Combined mean</a:t>
            </a:r>
            <a:r>
              <a:rPr kumimoji="0" lang="en-US" altLang="zh-TW" sz="1600" dirty="0">
                <a:latin typeface="Arial" panose="020B0604020202020204" pitchFamily="34" charset="0"/>
              </a:rPr>
              <a:t>: </a:t>
            </a:r>
          </a:p>
          <a:p>
            <a:pPr lvl="1" eaLnBrk="0" hangingPunct="0">
              <a:spcBef>
                <a:spcPct val="0"/>
              </a:spcBef>
              <a:buClrTx/>
            </a:pPr>
            <a:r>
              <a:rPr kumimoji="0" lang="zh-TW" altLang="zh-TW" sz="1600" dirty="0">
                <a:solidFill>
                  <a:srgbClr val="FF00FF"/>
                </a:solidFill>
                <a:latin typeface="Arial" panose="020B0604020202020204" pitchFamily="34" charset="0"/>
              </a:rPr>
              <a:t>The </a:t>
            </a:r>
            <a:r>
              <a:rPr kumimoji="0" lang="zh-TW" altLang="zh-TW" sz="1600" b="1" dirty="0">
                <a:solidFill>
                  <a:srgbClr val="FF00FF"/>
                </a:solidFill>
                <a:latin typeface="Arial" panose="020B0604020202020204" pitchFamily="34" charset="0"/>
              </a:rPr>
              <a:t>combined mean</a:t>
            </a:r>
            <a:r>
              <a:rPr kumimoji="0" lang="zh-TW" altLang="zh-TW" sz="1600" dirty="0">
                <a:solidFill>
                  <a:srgbClr val="FF00FF"/>
                </a:solidFill>
                <a:latin typeface="Arial" panose="020B0604020202020204" pitchFamily="34" charset="0"/>
              </a:rPr>
              <a:t> remains stable unless </a:t>
            </a:r>
            <a:r>
              <a:rPr kumimoji="0" lang="zh-TW" altLang="zh-TW" sz="1600" b="1" dirty="0">
                <a:solidFill>
                  <a:srgbClr val="FF00FF"/>
                </a:solidFill>
                <a:latin typeface="Arial" panose="020B0604020202020204" pitchFamily="34" charset="0"/>
              </a:rPr>
              <a:t>σ₂ ≈ σ₁ and r → +1, where overshoot to large, unphysical values can occur.</a:t>
            </a:r>
            <a:endParaRPr kumimoji="0" lang="en-US" altLang="zh-TW" sz="1600" b="1" dirty="0">
              <a:solidFill>
                <a:srgbClr val="FF00FF"/>
              </a:solidFill>
              <a:latin typeface="Arial" panose="020B0604020202020204" pitchFamily="34" charset="0"/>
            </a:endParaRPr>
          </a:p>
          <a:p>
            <a:pPr marL="457200" lvl="1" indent="0" eaLnBrk="0" hangingPunct="0">
              <a:spcBef>
                <a:spcPct val="0"/>
              </a:spcBef>
              <a:buClrTx/>
              <a:buNone/>
            </a:pPr>
            <a:endParaRPr kumimoji="0" lang="zh-TW" altLang="zh-TW" sz="1600" dirty="0">
              <a:latin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  <a:buClrTx/>
            </a:pPr>
            <a:r>
              <a:rPr kumimoji="0" lang="en-US" altLang="zh-TW" sz="1600" b="1" dirty="0">
                <a:latin typeface="Arial" panose="020B0604020202020204" pitchFamily="34" charset="0"/>
              </a:rPr>
              <a:t>C</a:t>
            </a:r>
            <a:r>
              <a:rPr kumimoji="0" lang="zh-TW" altLang="zh-TW" sz="1600" b="1" dirty="0">
                <a:latin typeface="Arial" panose="020B0604020202020204" pitchFamily="34" charset="0"/>
              </a:rPr>
              <a:t>ombined uncertainty</a:t>
            </a:r>
            <a:r>
              <a:rPr kumimoji="0" lang="zh-TW" altLang="zh-TW" sz="1600" dirty="0">
                <a:latin typeface="Arial" panose="020B0604020202020204" pitchFamily="34" charset="0"/>
              </a:rPr>
              <a:t> :</a:t>
            </a:r>
            <a:r>
              <a:rPr kumimoji="0" lang="en-US" altLang="zh-TW" sz="1600" dirty="0">
                <a:latin typeface="Arial" panose="020B0604020202020204" pitchFamily="34" charset="0"/>
              </a:rPr>
              <a:t> </a:t>
            </a:r>
            <a:r>
              <a:rPr kumimoji="0" lang="zh-TW" altLang="zh-TW" sz="1600" dirty="0">
                <a:solidFill>
                  <a:srgbClr val="0000FF"/>
                </a:solidFill>
                <a:latin typeface="Arial" panose="020B0604020202020204" pitchFamily="34" charset="0"/>
              </a:rPr>
              <a:t>the </a:t>
            </a:r>
            <a:r>
              <a:rPr kumimoji="0" lang="zh-TW" altLang="zh-TW" sz="1600" b="1" dirty="0">
                <a:solidFill>
                  <a:srgbClr val="0000FF"/>
                </a:solidFill>
                <a:latin typeface="Arial" panose="020B0604020202020204" pitchFamily="34" charset="0"/>
              </a:rPr>
              <a:t>combined uncertainty remains smaller than the smallest individual σ.</a:t>
            </a:r>
            <a:endParaRPr kumimoji="0" lang="en-US" altLang="zh-TW" sz="16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457200" lvl="1" indent="0" eaLnBrk="0" hangingPunct="0">
              <a:spcBef>
                <a:spcPct val="0"/>
              </a:spcBef>
              <a:buClrTx/>
              <a:buNone/>
            </a:pPr>
            <a:endParaRPr kumimoji="0" lang="en-US" altLang="zh-TW" sz="1600" dirty="0">
              <a:latin typeface="Arial" panose="020B0604020202020204" pitchFamily="34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94C5F9-28C0-4F02-AE10-365A3C3DE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14</a:t>
            </a:fld>
            <a:r>
              <a:rPr lang="en-US" altLang="ja-JP"/>
              <a:t>/31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39505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1401C-F091-04F7-6008-D498FF4C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F2DA8F9-0C41-57B8-7894-B5298D056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err_cy_txtFile_allCorr4.py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DC0E66-28BC-42AE-2F9B-595C9D6F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</a:t>
            </a:r>
            <a:br>
              <a:rPr lang="en-US" dirty="0"/>
            </a:br>
            <a:r>
              <a:rPr lang="en-US" dirty="0"/>
              <a:t>Combine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6ED10-2630-980B-B40E-9EF21BCF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0D33F-FFA9-3554-E814-E185C6E7A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ED710-3E5D-9690-F6D3-9C2F60BA5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15</a:t>
            </a:fld>
            <a:r>
              <a:rPr lang="en-US" altLang="ja-JP"/>
              <a:t>/N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42315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1714" cy="61722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8610" y="857250"/>
            <a:ext cx="78181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BLUE Formulation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8366760" y="857250"/>
            <a:ext cx="6172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75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75" dirty="0"/>
          </a:p>
        </p:txBody>
      </p:sp>
      <p:sp>
        <p:nvSpPr>
          <p:cNvPr id="5" name="Text 3"/>
          <p:cNvSpPr/>
          <p:nvPr/>
        </p:nvSpPr>
        <p:spPr>
          <a:xfrm>
            <a:off x="342900" y="1611630"/>
            <a:ext cx="84353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25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 </a:t>
            </a:r>
            <a:r>
              <a:rPr lang="en-US" sz="1125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the two trigger measurements (LL and LO) of the same 3D bins into one best estimate, accounting for statistical and systematic correlations.</a:t>
            </a:r>
            <a:endParaRPr lang="en-US" sz="1125" dirty="0"/>
          </a:p>
        </p:txBody>
      </p:sp>
      <p:sp>
        <p:nvSpPr>
          <p:cNvPr id="6" name="Text 4"/>
          <p:cNvSpPr/>
          <p:nvPr/>
        </p:nvSpPr>
        <p:spPr>
          <a:xfrm>
            <a:off x="342900" y="2228850"/>
            <a:ext cx="82296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vector (length 2N — LL stacked on LO):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42900" y="2468880"/>
            <a:ext cx="84353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 = [ y</a:t>
            </a:r>
            <a:r>
              <a:rPr lang="en-US" sz="1200" baseline="-40000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LL</a:t>
            </a:r>
            <a:r>
              <a:rPr lang="en-US" sz="1200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, y</a:t>
            </a:r>
            <a:r>
              <a:rPr lang="en-US" sz="1200" baseline="-40000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LO</a:t>
            </a:r>
            <a:r>
              <a:rPr lang="en-US" sz="1200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]          U = [ I ; I ]   (2N × N, maps N combined bins → 2N measurements)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42900" y="2948940"/>
            <a:ext cx="82296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 estimator (per bin):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028700" y="3188970"/>
            <a:ext cx="7063740" cy="1062990"/>
          </a:xfrm>
          <a:prstGeom prst="roundRect">
            <a:avLst>
              <a:gd name="adj" fmla="val 5161"/>
            </a:avLst>
          </a:prstGeom>
          <a:solidFill>
            <a:srgbClr val="CCFBF1"/>
          </a:solidFill>
          <a:ln w="12700">
            <a:solidFill>
              <a:srgbClr val="0D9488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3257550"/>
            <a:ext cx="69265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R̂ = ( Uᵀ R⁻¹ U )⁻¹</a:t>
            </a:r>
            <a:r>
              <a:rPr lang="en-US" sz="1200" dirty="0">
                <a:solidFill>
                  <a:srgbClr val="475569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      (combined covariance)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97280" y="3614166"/>
            <a:ext cx="69265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α = R̂ Uᵀ R⁻¹</a:t>
            </a:r>
            <a:r>
              <a:rPr lang="en-US" sz="1200" dirty="0">
                <a:solidFill>
                  <a:srgbClr val="475569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         (BLUE weights, N × 2N)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97280" y="3943350"/>
            <a:ext cx="69265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ŷ = α y</a:t>
            </a:r>
            <a:r>
              <a:rPr lang="en-US" sz="1200" dirty="0">
                <a:solidFill>
                  <a:srgbClr val="475569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                  (combined cross section)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42900" y="4457700"/>
            <a:ext cx="84353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error per bin:  </a:t>
            </a: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</a:t>
            </a:r>
            <a:r>
              <a:rPr lang="en-US" sz="1050" baseline="-40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</a:t>
            </a: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√ diag(R̂).   Run three times — with R</a:t>
            </a:r>
            <a:r>
              <a:rPr lang="en-US" sz="1050" baseline="-40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</a:t>
            </a: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</a:t>
            </a:r>
            <a:r>
              <a:rPr lang="en-US" sz="1050" baseline="-40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</a:t>
            </a: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</a:t>
            </a:r>
            <a:r>
              <a:rPr lang="en-US" sz="1050" baseline="-40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to split stat and sys.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42900" y="4937760"/>
            <a:ext cx="8435340" cy="788670"/>
          </a:xfrm>
          <a:prstGeom prst="roundRect">
            <a:avLst>
              <a:gd name="adj" fmla="val 5217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5770" y="5020056"/>
            <a:ext cx="8229600" cy="624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combined_xsc_sta, combined_err_sta, ... = combine_blue_with_checks(y, R_stat)
combined_xsc,     combined_err,     ... = combine_blue_with_checks(y, R_total)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1714" cy="61722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8610" y="857250"/>
            <a:ext cx="78181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From Correlations to Covariance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8366760" y="857250"/>
            <a:ext cx="6172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75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75" dirty="0"/>
          </a:p>
        </p:txBody>
      </p:sp>
      <p:sp>
        <p:nvSpPr>
          <p:cNvPr id="5" name="Text 3"/>
          <p:cNvSpPr/>
          <p:nvPr/>
        </p:nvSpPr>
        <p:spPr>
          <a:xfrm>
            <a:off x="342900" y="1611630"/>
            <a:ext cx="843534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25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uncertainty source becomes a covariance via  </a:t>
            </a:r>
            <a:r>
              <a:rPr lang="en-US" sz="1125" b="1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 = diag(σ) · C · diag(σ)</a:t>
            </a:r>
            <a:r>
              <a:rPr lang="en-US" sz="1125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, then summed:</a:t>
            </a:r>
            <a:endParaRPr lang="en-US" sz="1125" dirty="0"/>
          </a:p>
        </p:txBody>
      </p:sp>
      <p:sp>
        <p:nvSpPr>
          <p:cNvPr id="6" name="Shape 4"/>
          <p:cNvSpPr/>
          <p:nvPr/>
        </p:nvSpPr>
        <p:spPr>
          <a:xfrm>
            <a:off x="342900" y="2023110"/>
            <a:ext cx="8435340" cy="1508760"/>
          </a:xfrm>
          <a:prstGeom prst="roundRect">
            <a:avLst>
              <a:gd name="adj" fmla="val 2727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5770" y="2105406"/>
            <a:ext cx="8229600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38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R_stat = diag(stat) @ C_stat       @ diag(stat)
R_sysA = diag(sysA) @ C_sys_acc    @ diag(sysA)
R_sysP = diag(sysP) @ C_sys_purity @ diag(sysP)
R_sysT = diag(sysT) @ C_sys_trig   @ diag(sysT)
R_sys   = R_sysA + R_sysP + R_sysT
R_total = R_stat + R_sys</a:t>
            </a:r>
            <a:endParaRPr lang="en-US" sz="938" dirty="0"/>
          </a:p>
        </p:txBody>
      </p:sp>
      <p:sp>
        <p:nvSpPr>
          <p:cNvPr id="8" name="Text 6"/>
          <p:cNvSpPr/>
          <p:nvPr/>
        </p:nvSpPr>
        <p:spPr>
          <a:xfrm>
            <a:off x="342900" y="3703320"/>
            <a:ext cx="82296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diagnostics per bin</a:t>
            </a:r>
            <a:endParaRPr lang="en-US" sz="1125" dirty="0"/>
          </a:p>
        </p:txBody>
      </p:sp>
      <p:sp>
        <p:nvSpPr>
          <p:cNvPr id="9" name="Shape 7"/>
          <p:cNvSpPr/>
          <p:nvPr/>
        </p:nvSpPr>
        <p:spPr>
          <a:xfrm>
            <a:off x="342900" y="4011930"/>
            <a:ext cx="267462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0D9488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42900" y="4011930"/>
            <a:ext cx="89154" cy="15773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14350" y="4114800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χ²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14350" y="4423410"/>
            <a:ext cx="24003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38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(yLL − ŷ)²/σ²LL + (yLO − ŷ)²/σ²LO per bin — LL/LO tension.</a:t>
            </a:r>
            <a:endParaRPr lang="en-US" sz="938" dirty="0"/>
          </a:p>
        </p:txBody>
      </p:sp>
      <p:sp>
        <p:nvSpPr>
          <p:cNvPr id="13" name="Shape 11"/>
          <p:cNvSpPr/>
          <p:nvPr/>
        </p:nvSpPr>
        <p:spPr>
          <a:xfrm>
            <a:off x="3202686" y="4011930"/>
            <a:ext cx="267462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1A2B4A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02686" y="4011930"/>
            <a:ext cx="89154" cy="157734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74136" y="4114800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 weights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374136" y="4423410"/>
            <a:ext cx="24003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38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diagonal of α sub-blocks → how much LL vs LO each bin uses.</a:t>
            </a:r>
            <a:endParaRPr lang="en-US" sz="938" dirty="0"/>
          </a:p>
        </p:txBody>
      </p:sp>
      <p:sp>
        <p:nvSpPr>
          <p:cNvPr id="17" name="Shape 15"/>
          <p:cNvSpPr/>
          <p:nvPr/>
        </p:nvSpPr>
        <p:spPr>
          <a:xfrm>
            <a:off x="6062472" y="4011930"/>
            <a:ext cx="2674620" cy="15773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B45309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062472" y="4011930"/>
            <a:ext cx="89154" cy="157734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33922" y="4114800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χ²/ndf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233922" y="4423410"/>
            <a:ext cx="24003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938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consistency of the two triggers across all bins.</a:t>
            </a:r>
            <a:endParaRPr lang="en-US" sz="938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1714" cy="61722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8610" y="857250"/>
            <a:ext cx="78181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Correlation Matrices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8366760" y="857250"/>
            <a:ext cx="6172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75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75" dirty="0"/>
          </a:p>
        </p:txBody>
      </p:sp>
      <p:sp>
        <p:nvSpPr>
          <p:cNvPr id="5" name="Text 3"/>
          <p:cNvSpPr/>
          <p:nvPr/>
        </p:nvSpPr>
        <p:spPr>
          <a:xfrm>
            <a:off x="342900" y="1577340"/>
            <a:ext cx="84353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systematic's 2N×2N correlation matrix is assembled from two builders:</a:t>
            </a:r>
            <a:endParaRPr lang="en-US" sz="1125" dirty="0"/>
          </a:p>
        </p:txBody>
      </p:sp>
      <p:sp>
        <p:nvSpPr>
          <p:cNvPr id="6" name="Shape 4"/>
          <p:cNvSpPr/>
          <p:nvPr/>
        </p:nvSpPr>
        <p:spPr>
          <a:xfrm>
            <a:off x="342900" y="1920240"/>
            <a:ext cx="4114800" cy="10287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5770" y="1988820"/>
            <a:ext cx="390906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38" b="1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generate_C_SameTrig
</a:t>
            </a:r>
            <a:r>
              <a:rPr lang="en-US" sz="938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LL–LL and LO–LO blocks: ρ=1 same bin, ρ=0.8 different bin.</a:t>
            </a:r>
            <a:endParaRPr lang="en-US" sz="938" dirty="0"/>
          </a:p>
        </p:txBody>
      </p:sp>
      <p:sp>
        <p:nvSpPr>
          <p:cNvPr id="8" name="Shape 6"/>
          <p:cNvSpPr/>
          <p:nvPr/>
        </p:nvSpPr>
        <p:spPr>
          <a:xfrm>
            <a:off x="4663440" y="1920240"/>
            <a:ext cx="4114800" cy="10287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66310" y="1988820"/>
            <a:ext cx="390906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38" b="1" dirty="0">
                <a:solidFill>
                  <a:srgbClr val="EA580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generate_C_DiffTrig
</a:t>
            </a:r>
            <a:r>
              <a:rPr lang="en-US" sz="938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LL–LO blocks: ρ=1 (or 0.8) same bin, ρ=0.8 different bin.</a:t>
            </a:r>
            <a:endParaRPr lang="en-US" sz="938" dirty="0"/>
          </a:p>
        </p:txBody>
      </p:sp>
      <p:sp>
        <p:nvSpPr>
          <p:cNvPr id="10" name="Text 8"/>
          <p:cNvSpPr/>
          <p:nvPr/>
        </p:nvSpPr>
        <p:spPr>
          <a:xfrm>
            <a:off x="342900" y="3017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rgbClr val="1A2B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C_sys = SameTrig + DiffTrig</a:t>
            </a: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·  C_stat = identity (uncorrelated)</a:t>
            </a:r>
            <a:endParaRPr lang="en-US" sz="1050" dirty="0"/>
          </a:p>
        </p:txBody>
      </p:sp>
      <p:pic>
        <p:nvPicPr>
          <p:cNvPr id="11" name="Image 0" descr="/home/claude/real_Cst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830" y="3360420"/>
            <a:ext cx="3154680" cy="2263140"/>
          </a:xfrm>
          <a:prstGeom prst="rect">
            <a:avLst/>
          </a:prstGeom>
        </p:spPr>
      </p:pic>
      <p:pic>
        <p:nvPicPr>
          <p:cNvPr id="12" name="Image 1" descr="/home/claude/real_Cac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360420"/>
            <a:ext cx="3154680" cy="22631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25830" y="5589270"/>
            <a:ext cx="315468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C_stat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800600" y="5589270"/>
            <a:ext cx="315468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b="1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C_sys_acc  (purity &amp; trigger share the structure)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1714" cy="61722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08610" y="857250"/>
            <a:ext cx="78181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Final Results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8366760" y="857250"/>
            <a:ext cx="61722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75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75" dirty="0"/>
          </a:p>
        </p:txBody>
      </p:sp>
      <p:sp>
        <p:nvSpPr>
          <p:cNvPr id="5" name="Text 3"/>
          <p:cNvSpPr/>
          <p:nvPr/>
        </p:nvSpPr>
        <p:spPr>
          <a:xfrm>
            <a:off x="342900" y="1577340"/>
            <a:ext cx="84353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BLUE combination outputs, per 3D (mass, pT, xF) bin:</a:t>
            </a:r>
            <a:endParaRPr lang="en-US" sz="1125" dirty="0"/>
          </a:p>
        </p:txBody>
      </p:sp>
      <p:sp>
        <p:nvSpPr>
          <p:cNvPr id="6" name="Shape 4"/>
          <p:cNvSpPr/>
          <p:nvPr/>
        </p:nvSpPr>
        <p:spPr>
          <a:xfrm>
            <a:off x="342900" y="1920240"/>
            <a:ext cx="8435340" cy="425196"/>
          </a:xfrm>
          <a:prstGeom prst="roundRect">
            <a:avLst>
              <a:gd name="adj" fmla="val 8065"/>
            </a:avLst>
          </a:prstGeom>
          <a:solidFill>
            <a:srgbClr val="CCFBF1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80060" y="1933956"/>
            <a:ext cx="8229600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combined_xsc   </a:t>
            </a:r>
            <a:r>
              <a:rPr lang="en-US" sz="101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best-estimate cross section ŷ = α y</a:t>
            </a:r>
            <a:endParaRPr lang="en-US" sz="1013" dirty="0"/>
          </a:p>
        </p:txBody>
      </p:sp>
      <p:sp>
        <p:nvSpPr>
          <p:cNvPr id="8" name="Shape 6"/>
          <p:cNvSpPr/>
          <p:nvPr/>
        </p:nvSpPr>
        <p:spPr>
          <a:xfrm>
            <a:off x="342900" y="2414016"/>
            <a:ext cx="8435340" cy="425196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80060" y="2427732"/>
            <a:ext cx="8229600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combined_err_sta   </a:t>
            </a:r>
            <a:r>
              <a:rPr lang="en-US" sz="101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error  (BLUE with R_stat)</a:t>
            </a:r>
            <a:endParaRPr lang="en-US" sz="1013" dirty="0"/>
          </a:p>
        </p:txBody>
      </p:sp>
      <p:sp>
        <p:nvSpPr>
          <p:cNvPr id="10" name="Shape 8"/>
          <p:cNvSpPr/>
          <p:nvPr/>
        </p:nvSpPr>
        <p:spPr>
          <a:xfrm>
            <a:off x="342900" y="2907792"/>
            <a:ext cx="8435340" cy="425196"/>
          </a:xfrm>
          <a:prstGeom prst="roundRect">
            <a:avLst>
              <a:gd name="adj" fmla="val 8065"/>
            </a:avLst>
          </a:prstGeom>
          <a:solidFill>
            <a:srgbClr val="CCFBF1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0060" y="2921508"/>
            <a:ext cx="8229600" cy="397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combined_err_sys   </a:t>
            </a:r>
            <a:r>
              <a:rPr lang="en-US" sz="101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error  (BLUE with R_sys)</a:t>
            </a:r>
            <a:endParaRPr lang="en-US" sz="1013" dirty="0"/>
          </a:p>
        </p:txBody>
      </p:sp>
      <p:sp>
        <p:nvSpPr>
          <p:cNvPr id="12" name="Text 10"/>
          <p:cNvSpPr/>
          <p:nvPr/>
        </p:nvSpPr>
        <p:spPr>
          <a:xfrm>
            <a:off x="342900" y="3497580"/>
            <a:ext cx="84353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to:  </a:t>
            </a:r>
            <a:r>
              <a:rPr lang="en-US" sz="1013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./data/{infilename}_{flag}_{row_start}_{row_end}.txt</a:t>
            </a:r>
            <a:endParaRPr lang="en-US" sz="1013" dirty="0"/>
          </a:p>
        </p:txBody>
      </p:sp>
      <p:sp>
        <p:nvSpPr>
          <p:cNvPr id="13" name="Text 11"/>
          <p:cNvSpPr/>
          <p:nvPr/>
        </p:nvSpPr>
        <p:spPr>
          <a:xfrm>
            <a:off x="342900" y="3840480"/>
            <a:ext cx="82296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Visualised by three figure sets</a:t>
            </a:r>
            <a:endParaRPr lang="en-US" sz="1125" dirty="0"/>
          </a:p>
        </p:txBody>
      </p:sp>
      <p:sp>
        <p:nvSpPr>
          <p:cNvPr id="14" name="Shape 12"/>
          <p:cNvSpPr/>
          <p:nvPr/>
        </p:nvSpPr>
        <p:spPr>
          <a:xfrm>
            <a:off x="342900" y="4149090"/>
            <a:ext cx="2674620" cy="10287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0D9488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42900" y="4149090"/>
            <a:ext cx="2674620" cy="8229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0060" y="4272534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vs After</a:t>
            </a:r>
            <a:endParaRPr lang="en-US" sz="1013" dirty="0"/>
          </a:p>
        </p:txBody>
      </p:sp>
      <p:sp>
        <p:nvSpPr>
          <p:cNvPr id="17" name="Text 15"/>
          <p:cNvSpPr/>
          <p:nvPr/>
        </p:nvSpPr>
        <p:spPr>
          <a:xfrm>
            <a:off x="480060" y="4560570"/>
            <a:ext cx="240030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 &amp; LO vs combined, 4×3 (mass,pT) panels vs xF.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02686" y="4149090"/>
            <a:ext cx="2674620" cy="10287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1A2B4A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202686" y="4149090"/>
            <a:ext cx="2674620" cy="8229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339846" y="4272534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 sizes</a:t>
            </a:r>
            <a:endParaRPr lang="en-US" sz="1013" dirty="0"/>
          </a:p>
        </p:txBody>
      </p:sp>
      <p:sp>
        <p:nvSpPr>
          <p:cNvPr id="21" name="Text 19"/>
          <p:cNvSpPr/>
          <p:nvPr/>
        </p:nvSpPr>
        <p:spPr>
          <a:xfrm>
            <a:off x="3339846" y="4560570"/>
            <a:ext cx="240030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 / sysP / sysA / sysT for LL, LO, combined.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062472" y="4149090"/>
            <a:ext cx="2674620" cy="10287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B45309"/>
            </a:solidFill>
            <a:prstDash val="solid"/>
          </a:ln>
          <a:effectLst>
            <a:outerShdw blurRad="1143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062472" y="4149090"/>
            <a:ext cx="2674620" cy="8229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199632" y="4272534"/>
            <a:ext cx="24003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 matrices</a:t>
            </a:r>
            <a:endParaRPr lang="en-US" sz="1013" dirty="0"/>
          </a:p>
        </p:txBody>
      </p:sp>
      <p:sp>
        <p:nvSpPr>
          <p:cNvPr id="25" name="Text 23"/>
          <p:cNvSpPr/>
          <p:nvPr/>
        </p:nvSpPr>
        <p:spPr>
          <a:xfrm>
            <a:off x="6199632" y="4560570"/>
            <a:ext cx="2400300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purity, acceptance, trigger heatmaps.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42900" y="5314950"/>
            <a:ext cx="8435340" cy="445770"/>
          </a:xfrm>
          <a:prstGeom prst="roundRect">
            <a:avLst>
              <a:gd name="adj" fmla="val 9231"/>
            </a:avLst>
          </a:prstGeom>
          <a:solidFill>
            <a:srgbClr val="FEF3C7"/>
          </a:solidFill>
          <a:ln w="12700">
            <a:solidFill>
              <a:srgbClr val="B453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0060" y="5314950"/>
            <a:ext cx="8229600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75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 </a:t>
            </a:r>
            <a:r>
              <a:rPr lang="en-US" sz="975" dirty="0">
                <a:solidFill>
                  <a:srgbClr val="7835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integrate_3d_to_1d / _0d project the combined result (with full R̂) down to xF and total yield.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32621-0E44-5AFB-96B4-91F2B592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Purity Systematics</a:t>
            </a:r>
            <a:endParaRPr lang="zh-TW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6A09C-B770-DAF5-01F6-72D073E25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D962B3-F2B7-2F9B-F3BC-5720ADEF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C72F5-0D81-2371-4EB8-0E6D4C51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C3CFB8D-6DD1-3CF9-A6A5-5CC763AB5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5" y="1353074"/>
            <a:ext cx="9128125" cy="4426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C0A4B5-62DA-4326-87F4-615AA87477DF}"/>
              </a:ext>
            </a:extLst>
          </p:cNvPr>
          <p:cNvSpPr txBox="1"/>
          <p:nvPr/>
        </p:nvSpPr>
        <p:spPr>
          <a:xfrm>
            <a:off x="352451" y="5809601"/>
            <a:ext cx="8621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 err="1"/>
              <a:t>Xsection</a:t>
            </a:r>
            <a:r>
              <a:rPr lang="en-US" altLang="zh-TW" sz="1600" b="1" dirty="0"/>
              <a:t> +/- </a:t>
            </a:r>
            <a:r>
              <a:rPr lang="en-US" altLang="zh-TW" sz="1600" b="1" dirty="0" err="1"/>
              <a:t>statisticErr</a:t>
            </a:r>
            <a:r>
              <a:rPr lang="en-US" altLang="zh-TW" sz="1600" b="1" dirty="0"/>
              <a:t> = Weighted average of Vincent’s purity and Catarina’s purity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 b="1" dirty="0"/>
              <a:t>Systematics of purity = size of difference of two method * 0.5  </a:t>
            </a:r>
            <a:endParaRPr lang="zh-TW" altLang="en-US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E25087-68B0-E9F0-BC6B-31BECC8FCAC9}"/>
              </a:ext>
            </a:extLst>
          </p:cNvPr>
          <p:cNvSpPr txBox="1"/>
          <p:nvPr/>
        </p:nvSpPr>
        <p:spPr>
          <a:xfrm>
            <a:off x="179512" y="948927"/>
            <a:ext cx="35283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/>
              <a:t>Example : W target / LL trigger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152036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C480-6558-BDDA-6EF7-30AF7E83F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2DF1D-4216-98D5-1033-EA6E1FEB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21206-FDB9-74B8-1C8E-2E664AE7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5429CA-D0C4-3F0A-6CF3-8981F9AA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20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1E844B8-884E-1A0E-FF69-06650A5576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7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5C3AE-301F-5BAF-8979-4F60C8FDB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54DF84-1B74-6D0F-FD86-348F350E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63304-D577-1AD6-A89A-5D5650543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9CA2C-EE1B-E864-CBB7-DE6D68D1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21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E7FD9AF-F1BF-E077-C99F-D32B40A6A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03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A0559-CF70-41EC-9DA8-8C84CC5C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dirty="0"/>
              <a:t>Released VS BLUE in 3D </a:t>
            </a:r>
            <a:r>
              <a:rPr lang="en-US" altLang="zh-TW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w/ </a:t>
            </a:r>
            <a:r>
              <a:rPr lang="en-US" altLang="zh-TW" sz="28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Corr</a:t>
            </a:r>
            <a:r>
              <a:rPr lang="zh-TW" altLang="en-US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br>
              <a:rPr lang="en-US" altLang="zh-TW" sz="2800" b="1" dirty="0">
                <a:solidFill>
                  <a:srgbClr val="FF0000"/>
                </a:solidFill>
              </a:rPr>
            </a:br>
            <a:r>
              <a:rPr lang="en-US" altLang="zh-TW" sz="2800" dirty="0">
                <a:solidFill>
                  <a:srgbClr val="0000FF"/>
                </a:solidFill>
                <a:highlight>
                  <a:srgbClr val="FFFF00"/>
                </a:highlight>
              </a:rPr>
              <a:t>Trigger rho = 0.8</a:t>
            </a:r>
            <a:endParaRPr lang="zh-TW" altLang="en-US" sz="2800" b="1" strike="sngStrike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74F1897-051C-4210-BC0C-04B4AF89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5A99DFE-A688-4E15-B6B1-987F4AD8A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436BE1-C443-468B-8AC7-45DA1E6C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22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593A5A05-2E76-4C15-9946-1B8D8BF32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13" y="1422323"/>
            <a:ext cx="9128125" cy="460231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55A758D-834F-44E2-B9DE-58B6369CAF10}"/>
              </a:ext>
            </a:extLst>
          </p:cNvPr>
          <p:cNvSpPr/>
          <p:nvPr/>
        </p:nvSpPr>
        <p:spPr>
          <a:xfrm>
            <a:off x="10725" y="1340768"/>
            <a:ext cx="9098968" cy="158417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A6CF3F1-B181-4623-8B67-D0E22BF4CF4E}"/>
              </a:ext>
            </a:extLst>
          </p:cNvPr>
          <p:cNvSpPr txBox="1"/>
          <p:nvPr/>
        </p:nvSpPr>
        <p:spPr>
          <a:xfrm>
            <a:off x="3347864" y="98072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Mean of BLUE is much shifted towards to LL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47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3FC57E-1D4B-40F9-9600-1C3955D1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DE66A5-AFCC-41EF-B2FE-DB042307A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A8988B3-A261-41DB-A868-7CE4DBAE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97D709C-462A-4574-BC6D-C6F1DB0D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23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2521F9A2-9134-47B9-AFE3-29FBE07DA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980728"/>
            <a:ext cx="6028118" cy="471729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50D8FF1-9E69-470F-8258-123BCBE12031}"/>
              </a:ext>
            </a:extLst>
          </p:cNvPr>
          <p:cNvSpPr txBox="1"/>
          <p:nvPr/>
        </p:nvSpPr>
        <p:spPr>
          <a:xfrm>
            <a:off x="270294" y="5749663"/>
            <a:ext cx="8873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highlight>
                  <a:srgbClr val="FFFF00"/>
                </a:highlight>
              </a:rPr>
              <a:t>If we add correlation 0.8 for acc, purity, trigger, then systematic size between release and BLUE are more consistent. But the mean value are quite different.</a:t>
            </a:r>
            <a:endParaRPr lang="zh-TW" altLang="en-US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19755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30D39F-9A4F-47B8-BE9A-092B0A85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b="1" u="sng" dirty="0"/>
              <a:t>3D combine(integrate to 1D)</a:t>
            </a:r>
            <a:br>
              <a:rPr lang="en-US" altLang="zh-TW" sz="2800" b="1" u="sng" dirty="0"/>
            </a:br>
            <a:r>
              <a:rPr lang="en-US" altLang="zh-TW" sz="2800" dirty="0"/>
              <a:t>VS </a:t>
            </a:r>
            <a:r>
              <a:rPr lang="en-US" altLang="zh-TW" sz="2800" b="1" u="sng" dirty="0"/>
              <a:t>2D combine(integrate to 1D)</a:t>
            </a:r>
            <a:r>
              <a:rPr lang="zh-TW" altLang="en-US" sz="2800" b="1" u="sng" dirty="0"/>
              <a:t> </a:t>
            </a:r>
            <a:r>
              <a:rPr lang="en-US" altLang="zh-TW" sz="2800" dirty="0"/>
              <a:t>VS</a:t>
            </a:r>
            <a:r>
              <a:rPr lang="zh-TW" altLang="en-US" sz="2800" dirty="0"/>
              <a:t> </a:t>
            </a:r>
            <a:r>
              <a:rPr lang="en-US" altLang="zh-TW" sz="2800" b="1" u="sng" dirty="0"/>
              <a:t>1D</a:t>
            </a:r>
            <a:r>
              <a:rPr lang="zh-TW" altLang="en-US" sz="2800" b="1" u="sng" dirty="0"/>
              <a:t> </a:t>
            </a:r>
            <a:r>
              <a:rPr lang="en-US" altLang="zh-TW" sz="2800" b="1" u="sng" dirty="0"/>
              <a:t>combine</a:t>
            </a:r>
            <a:endParaRPr lang="zh-TW" altLang="en-US" sz="2800" b="1" u="sng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3B4BEC2-7131-408C-9F60-E1CF973E3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20602A2-0055-4F25-A500-7B46BAB85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489474C-C297-4BB7-8770-7CEF50D2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24</a:t>
            </a:fld>
            <a:r>
              <a:rPr lang="en-US" altLang="ja-JP"/>
              <a:t>/N</a:t>
            </a:r>
            <a:endParaRPr lang="en-US" altLang="ja-JP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7C8CBD-B927-257E-4906-18D859A942C3}"/>
              </a:ext>
            </a:extLst>
          </p:cNvPr>
          <p:cNvSpPr txBox="1"/>
          <p:nvPr/>
        </p:nvSpPr>
        <p:spPr>
          <a:xfrm>
            <a:off x="419919" y="330369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W</a:t>
            </a:r>
            <a:endParaRPr lang="zh-TW" altLang="en-US" b="1" dirty="0"/>
          </a:p>
        </p:txBody>
      </p:sp>
      <p:pic>
        <p:nvPicPr>
          <p:cNvPr id="9" name="內容版面配置區 10">
            <a:extLst>
              <a:ext uri="{FF2B5EF4-FFF2-40B4-BE49-F238E27FC236}">
                <a16:creationId xmlns:a16="http://schemas.microsoft.com/office/drawing/2014/main" id="{13F7960E-9929-4D11-8026-CF0F3271F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13" y="1124744"/>
            <a:ext cx="9128125" cy="29306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187D63-1A33-5C82-DE88-E5056036236A}"/>
              </a:ext>
            </a:extLst>
          </p:cNvPr>
          <p:cNvSpPr txBox="1"/>
          <p:nvPr/>
        </p:nvSpPr>
        <p:spPr>
          <a:xfrm>
            <a:off x="4989411" y="4869160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Total cross section</a:t>
            </a:r>
          </a:p>
          <a:p>
            <a:r>
              <a:rPr lang="en-US" altLang="zh-TW" sz="1200" dirty="0"/>
              <a:t>3D combined in </a:t>
            </a:r>
            <a:r>
              <a:rPr lang="en-US" altLang="zh-TW" sz="1200" dirty="0" err="1"/>
              <a:t>ptxfm</a:t>
            </a:r>
            <a:r>
              <a:rPr lang="en-US" altLang="zh-TW" sz="1200" dirty="0"/>
              <a:t> : 1.703298e-01 +/- 1.551382e-02 </a:t>
            </a:r>
          </a:p>
          <a:p>
            <a:r>
              <a:rPr lang="en-US" altLang="zh-TW" sz="1200" dirty="0"/>
              <a:t>2D combined in </a:t>
            </a:r>
            <a:r>
              <a:rPr lang="en-US" altLang="zh-TW" sz="1200" dirty="0" err="1"/>
              <a:t>ptxf</a:t>
            </a:r>
            <a:r>
              <a:rPr lang="en-US" altLang="zh-TW" sz="1200" dirty="0"/>
              <a:t> :    1.715618e-01 +/- 1.537146e-02</a:t>
            </a:r>
          </a:p>
          <a:p>
            <a:r>
              <a:rPr lang="en-US" altLang="zh-TW" sz="1200" dirty="0"/>
              <a:t>2D combined in </a:t>
            </a:r>
            <a:r>
              <a:rPr lang="en-US" altLang="zh-TW" sz="1200" dirty="0" err="1"/>
              <a:t>mxf</a:t>
            </a:r>
            <a:r>
              <a:rPr lang="en-US" altLang="zh-TW" sz="1200" dirty="0"/>
              <a:t> :    1.673365e-01 +/- 1.520843e-02</a:t>
            </a:r>
          </a:p>
          <a:p>
            <a:r>
              <a:rPr lang="en-US" altLang="zh-TW" sz="1200" dirty="0"/>
              <a:t>1D combined in </a:t>
            </a:r>
            <a:r>
              <a:rPr lang="en-US" altLang="zh-TW" sz="1200" dirty="0" err="1"/>
              <a:t>xf</a:t>
            </a:r>
            <a:r>
              <a:rPr lang="en-US" altLang="zh-TW" sz="1200" dirty="0"/>
              <a:t> :       1.689780e-01 +/- 1.604824e-02 </a:t>
            </a:r>
            <a:endParaRPr lang="zh-TW" alt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F8A2DE-6458-26B3-5433-EBF0DBBFF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96" y="4108636"/>
            <a:ext cx="3888432" cy="236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05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A143-6FE6-4434-FB1B-68C8D7B3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NH3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0ECD7B-0EBF-38C7-ECC0-A7903604E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52AC6-E510-8BDE-C18A-8945069AB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B76A47-07B5-D39A-9995-27531FAF4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25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522E5BC-34EB-E41C-0C38-4B44377B77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2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90B22-941A-974B-B09F-ED8515A5F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48525C-7EA0-ABF0-5157-416E2DD4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C5F2-B294-1359-FD47-3A9ADD09A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B68585-553B-BEDE-F572-AC448695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26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8F60D0C-294C-5D46-F951-7B52C3C62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95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99F79-95A4-1C8B-6ECF-17B07360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637B4-130D-3ACF-B559-38628EA9C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0D67CA-1409-2867-20F9-4DDF236B5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87379-8675-FBC4-4691-139D0601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27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30AEC54-92BB-4A80-8DA2-CD83AEEEE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47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D77D6-B537-DE5F-8754-AC0ED4460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92DB16-9730-8079-F756-B114E850F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C7E36-1A21-343C-746C-A57CF14A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061AA5-D602-969F-E72A-3029D81C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28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416DBE-DA38-EB5B-3D7C-34EABCD45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1258888"/>
            <a:ext cx="9128125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44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293DA-43CC-44A8-F368-631B9C7BA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realistic sys and </a:t>
            </a:r>
            <a:r>
              <a:rPr lang="en-US" dirty="0" err="1"/>
              <a:t>corr</a:t>
            </a:r>
            <a:r>
              <a:rPr lang="en-US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2E9D1C-26AD-C24C-61BF-0A717E7D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D906FE-FF49-BDC2-CE56-9DFEC84D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0D24D-CA0C-3F99-7205-37B429BEB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29</a:t>
            </a:fld>
            <a:r>
              <a:rPr lang="en-US" altLang="ja-JP"/>
              <a:t>/N</a:t>
            </a:r>
            <a:endParaRPr lang="en-US" altLang="ja-JP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9BB6B3-45B9-A307-F71F-EC66F76C3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https://docs.google.com/document/d/1RANY0-G8v7JsBg6vcyVTTX0N6OD3O04ShqOp34YLw5w/edit?tab=t.0</a:t>
            </a:r>
          </a:p>
        </p:txBody>
      </p:sp>
    </p:spTree>
    <p:extLst>
      <p:ext uri="{BB962C8B-B14F-4D97-AF65-F5344CB8AC3E}">
        <p14:creationId xmlns:p14="http://schemas.microsoft.com/office/powerpoint/2010/main" val="671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FF92-15FE-F993-5135-B17222004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Acceptance Systematics</a:t>
            </a:r>
            <a:endParaRPr lang="zh-TW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E18F2-FAFF-A097-6CCC-06DE8C9C3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B7E37-E63C-6473-AFB9-BB55CD6A8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E55D00-3B2F-0DC6-C16E-630A4CBB2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</a:t>
            </a:fld>
            <a:r>
              <a:rPr lang="en-US" altLang="ja-JP"/>
              <a:t>/N</a:t>
            </a:r>
            <a:endParaRPr lang="en-US" altLang="ja-JP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80DBAB-0CCB-428F-426C-0DA3414CB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/>
              <a:t>Source#1 : statistical uncertainty of acceptance</a:t>
            </a:r>
          </a:p>
          <a:p>
            <a:r>
              <a:rPr lang="en-US" altLang="zh-TW" sz="2000" dirty="0"/>
              <a:t>Source#2 : Uncertainty of trigger efficiency and detector efficiency</a:t>
            </a:r>
          </a:p>
          <a:p>
            <a:r>
              <a:rPr lang="en-US" altLang="zh-TW" sz="2000" dirty="0"/>
              <a:t>Vincent’s study shows that the size of Source#2 is twice of Source#1.</a:t>
            </a:r>
          </a:p>
          <a:p>
            <a:pPr marL="0" indent="0">
              <a:buNone/>
            </a:pPr>
            <a:r>
              <a:rPr lang="en-US" altLang="zh-TW" sz="2000" dirty="0"/>
              <a:t> </a:t>
            </a:r>
            <a:endParaRPr lang="zh-TW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3CFEA-B9F6-21D4-F346-4573815CDE8D}"/>
              </a:ext>
            </a:extLst>
          </p:cNvPr>
          <p:cNvPicPr>
            <a:picLocks noChangeAspect="1"/>
          </p:cNvPicPr>
          <p:nvPr/>
        </p:nvPicPr>
        <p:blipFill>
          <a:blip/>
          <a:srcRect b="66586"/>
          <a:stretch>
            <a:fillRect/>
          </a:stretch>
        </p:blipFill>
        <p:spPr>
          <a:xfrm>
            <a:off x="259247" y="2836861"/>
            <a:ext cx="7977239" cy="14401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340086-E256-5BF1-A1F8-CB0117ABE5E2}"/>
              </a:ext>
            </a:extLst>
          </p:cNvPr>
          <p:cNvPicPr>
            <a:picLocks noChangeAspect="1"/>
          </p:cNvPicPr>
          <p:nvPr/>
        </p:nvPicPr>
        <p:blipFill>
          <a:blip/>
          <a:srcRect b="66709"/>
          <a:stretch>
            <a:fillRect/>
          </a:stretch>
        </p:blipFill>
        <p:spPr>
          <a:xfrm>
            <a:off x="395535" y="4621127"/>
            <a:ext cx="7704662" cy="1753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8FD694-1954-6FA8-B9A7-92B3F40BFF73}"/>
              </a:ext>
            </a:extLst>
          </p:cNvPr>
          <p:cNvSpPr txBox="1"/>
          <p:nvPr/>
        </p:nvSpPr>
        <p:spPr>
          <a:xfrm>
            <a:off x="2699792" y="2181557"/>
            <a:ext cx="35283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/>
              <a:t>Example : W target / LL trigger</a:t>
            </a:r>
            <a:endParaRPr lang="zh-TW" alt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48717B-70F9-F10E-4970-B265B0BE16DB}"/>
              </a:ext>
            </a:extLst>
          </p:cNvPr>
          <p:cNvSpPr txBox="1"/>
          <p:nvPr/>
        </p:nvSpPr>
        <p:spPr>
          <a:xfrm>
            <a:off x="539552" y="247452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Source#1</a:t>
            </a:r>
            <a:endParaRPr lang="zh-TW" alt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B8D2D-7D45-B989-4B56-7760FD5AA513}"/>
              </a:ext>
            </a:extLst>
          </p:cNvPr>
          <p:cNvSpPr txBox="1"/>
          <p:nvPr/>
        </p:nvSpPr>
        <p:spPr>
          <a:xfrm>
            <a:off x="538740" y="422278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Source#2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396495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A34F7A6-8CA2-9385-A321-0A8A1DE4CC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FA8B6-C9B0-8C9A-EB93-B8FBC1EE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 Sys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D03F0-A15E-2ECC-2F6B-60652DAA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8469A-0EEB-C8F2-FC25-E6106664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29BCD-22D0-6F25-633B-A4F8B492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30</a:t>
            </a:fld>
            <a:r>
              <a:rPr lang="en-US" altLang="ja-JP"/>
              <a:t>/N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03146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4B74-0262-8860-58FD-D494D10AD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</a:t>
            </a:r>
            <a:r>
              <a:rPr lang="en-US" dirty="0" err="1"/>
              <a:t>Xsc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6A7375-3C75-B279-C422-D33221156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14F9F0-4DD2-4A4D-7A77-9482C5594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FB0D45-1DED-6DA7-D7CD-CD3B4DF7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31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A6FEAE5-38E5-66BC-3F69-9972184029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65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4062B-4656-338C-E006-1449BB126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3D </a:t>
            </a:r>
            <a:r>
              <a:rPr lang="en-US" sz="3200" dirty="0" err="1"/>
              <a:t>Xsc</a:t>
            </a:r>
            <a:br>
              <a:rPr lang="en-US" sz="3200" dirty="0"/>
            </a:br>
            <a:r>
              <a:rPr lang="en-US" sz="3200" dirty="0"/>
              <a:t>Pull : Before(stat) VS After (sqrt(stat^2+sys^2))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9045A-E811-C2B8-6551-DAE2D4CDD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10C62D-D672-4AEB-FA2F-5041CB26D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3544B-9D3D-7E12-203D-3C1D4B38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32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EE8AA7F-F40E-1963-5A56-F39E80BAA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88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B4E78-7099-E417-18D1-C002D5B8B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</a:t>
            </a:r>
            <a:r>
              <a:rPr lang="en-US" dirty="0" err="1"/>
              <a:t>Xsc</a:t>
            </a:r>
            <a:r>
              <a:rPr lang="en-US" dirty="0"/>
              <a:t> : Size of Sat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70A0F6-6D32-510D-2E24-BC8C1205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0F2AC-1C3A-C76E-7AB6-4983A1416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F7EB96-66D5-EC10-9748-2B5863BA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33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970F1B2-69D8-93D3-295E-330271098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70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275C9-CBF0-BD64-E02C-E18FD0F43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</a:t>
            </a:r>
            <a:r>
              <a:rPr lang="en-US" dirty="0" err="1"/>
              <a:t>Xsc</a:t>
            </a:r>
            <a:r>
              <a:rPr lang="en-US" dirty="0"/>
              <a:t> : Size of Sys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564255-E5E4-8275-559D-DA03CF2E2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D0C284-5627-D8DE-99A5-51AD8BFE9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D0EDD-D8FB-E786-D862-F4194C875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34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60BF622-6702-FD1E-8ED5-3FCA4FB95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36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E11B-94C0-2B91-89F8-00AACB12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Integration : 1D </a:t>
            </a:r>
            <a:r>
              <a:rPr lang="en-US" sz="3600" dirty="0" err="1"/>
              <a:t>Xsc</a:t>
            </a:r>
            <a:r>
              <a:rPr lang="en-US" sz="3600" dirty="0"/>
              <a:t> (sqrt(stat^2+sys^2))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CC5861-9FED-68B3-65FA-74B0EF9E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26197B-8EF8-5C1A-9349-E6162D290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F8D607-B477-5DAB-D147-E5D0C3798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35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0DE6950-7D8D-0877-AAA2-805168047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0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72912-87F2-0799-D18B-3047F0D2A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1D </a:t>
            </a:r>
            <a:r>
              <a:rPr lang="en-US" dirty="0" err="1"/>
              <a:t>Xsc</a:t>
            </a:r>
            <a:r>
              <a:rPr lang="en-US" dirty="0"/>
              <a:t> : Pull Before VS After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3FF705-8D50-B789-5B00-DD0D99E2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C0C56-639E-C9B2-9BF5-0D784C0D2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940CC2-B73D-4A92-0FCB-E8E8394E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36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25ABF2-4CDF-D200-0F6E-E9C1E1800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50FD4-09C2-A9C7-697A-932B0A75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 Integration (only Stat.)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3EF989-52E4-2C48-DF24-B1321452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5DA943-BB55-0F07-2B4F-1EFEA18E6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AD70A-D713-D2EA-1D0F-F258802E6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37</a:t>
            </a:fld>
            <a:r>
              <a:rPr lang="en-US" altLang="ja-JP"/>
              <a:t>/N</a:t>
            </a:r>
            <a:endParaRPr lang="en-US" altLang="ja-JP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4EFB44-68DC-78F8-38AA-0E38B58BB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hlinkClick r:id="rId2"/>
              </a:rPr>
              <a:t>https://drive.google.com/file/d/1-JT__N_IfMRxxKecJcVHepgKrzbaKKOM/view?usp=sharing</a:t>
            </a:r>
            <a:endParaRPr lang="en-US" sz="1600" dirty="0"/>
          </a:p>
          <a:p>
            <a:r>
              <a:rPr lang="en-US" sz="1600" dirty="0"/>
              <a:t>Definition of pull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Pull after integration to 1D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Numerator is growing faster than denominator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Pull in 1D is mathematically larger than pull in 3D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Access systematics in 3D and apply to 1D, idea-wise doesn’t work.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We also see the prove through our excise.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90F589-49D9-4870-EDEE-A3AE2AAD3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20" y="1628801"/>
            <a:ext cx="3721432" cy="6486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CDF11B-93A0-06D8-657D-B9D605927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442374"/>
            <a:ext cx="3600400" cy="543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C90EE6-F82F-8846-72A1-8033E31923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662" y="2899871"/>
            <a:ext cx="5327777" cy="4724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67D366-D4EB-C495-1740-7E9B2E1B9E41}"/>
              </a:ext>
            </a:extLst>
          </p:cNvPr>
          <p:cNvSpPr txBox="1"/>
          <p:nvPr/>
        </p:nvSpPr>
        <p:spPr>
          <a:xfrm>
            <a:off x="6084168" y="289987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Numerator (linear sum)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FC39B6-3446-3931-89E6-07A48948E770}"/>
              </a:ext>
            </a:extLst>
          </p:cNvPr>
          <p:cNvSpPr txBox="1"/>
          <p:nvPr/>
        </p:nvSpPr>
        <p:spPr>
          <a:xfrm>
            <a:off x="5484143" y="3378323"/>
            <a:ext cx="3354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Denominator (quadratic sum)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3BA223D-27E2-4917-6793-32D4B806F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309" y="4096421"/>
            <a:ext cx="8459381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02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99DA-6ACD-289C-5D33-3B42391D2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per bin in 3D (only stat)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BFF66-8AD7-5506-4D59-FFD7DAAD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8931D-ED73-7662-63CB-DA1878AB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642AE-B0F9-0F72-EDAE-A317EA3DF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38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54129AF-2EC7-0634-C110-4D2935B7B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985044"/>
            <a:ext cx="91281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86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C03A2-0C8C-D1D8-A9FD-52AC1FBE2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per bin in 2D (only stat)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E41847-E96B-0B85-B549-43683A4E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87063-7AAD-F3CB-647E-63E59B67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EEF2C1-AC67-51EF-56B5-07A1AD4E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39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78A798-13A8-0BC4-4296-67AE80149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8" y="1387352"/>
            <a:ext cx="9128125" cy="18256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4F3B59-C107-0F02-1091-7B57397A5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" y="3645024"/>
            <a:ext cx="9144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4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9EDEA-625D-F0CC-FD46-304FA84D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Acceptance Systematics</a:t>
            </a:r>
            <a:endParaRPr lang="zh-TW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3241A4-9861-A3A4-2915-7CD5E548A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69133-43A1-6886-957D-B57EF3C5E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E55F0C-C20C-B02D-1528-4250DC8D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4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CDFE645-B62D-2D65-D3E8-2CAFB2030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287551" y="1484784"/>
            <a:ext cx="8568897" cy="41420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C9D97-69AF-E96D-54DA-B316E264A519}"/>
              </a:ext>
            </a:extLst>
          </p:cNvPr>
          <p:cNvSpPr txBox="1"/>
          <p:nvPr/>
        </p:nvSpPr>
        <p:spPr>
          <a:xfrm>
            <a:off x="323528" y="566124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Systematic of acceptance of Source#1 can be easily obtained.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The total size of acceptance systematic is three times of source#1.</a:t>
            </a:r>
            <a:endParaRPr lang="zh-TW" alt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EC76FB-0E9B-57CF-631B-B8DC9C02D8CA}"/>
              </a:ext>
            </a:extLst>
          </p:cNvPr>
          <p:cNvSpPr txBox="1"/>
          <p:nvPr/>
        </p:nvSpPr>
        <p:spPr>
          <a:xfrm>
            <a:off x="179512" y="948927"/>
            <a:ext cx="35283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/>
              <a:t>Example : W target / LL trigger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7203995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BB96E-8D67-A5EE-21E0-7F316F61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per bin in 1D (only stat)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D1F857-5708-DB19-1DC4-DCBF59DB6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F682F-6D27-076E-57A7-229A76EF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26DF9B-D1E8-18AB-BE9E-E0C5CB5E1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40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45DAC47-54FF-B9BD-B031-2213DBC0A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769" y="1437477"/>
            <a:ext cx="6400813" cy="457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12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C957E-08FF-C213-5BF3-91203248C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combined in 3/2/1/0D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1B2D2-5EAC-0F53-FD84-5EE2C6A65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7F291F-9B3E-FCAF-E803-6C18C1A4E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0FAA3D-E8C2-A73D-CE4F-D782E0B5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41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9F2CC79-B9DD-1C58-45ED-6E5442C14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" y="1266789"/>
            <a:ext cx="3104070" cy="22171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BF10D-3376-BF68-DE62-EB3C290838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74" y="1245025"/>
            <a:ext cx="3002492" cy="2144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A56515-0854-5B4E-93F3-2C1C3CBD42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54" y="1248129"/>
            <a:ext cx="2966269" cy="21187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2DB8E5-E749-213B-C0C8-B8E38368D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68572"/>
            <a:ext cx="3318402" cy="2370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FCC155-114E-7E98-A4B5-0D5AB03287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2129"/>
          <a:stretch>
            <a:fillRect/>
          </a:stretch>
        </p:blipFill>
        <p:spPr>
          <a:xfrm>
            <a:off x="4870917" y="4015660"/>
            <a:ext cx="3325063" cy="21378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DD9848-81CE-5E4D-B4BF-7A2464AE000F}"/>
              </a:ext>
            </a:extLst>
          </p:cNvPr>
          <p:cNvSpPr txBox="1"/>
          <p:nvPr/>
        </p:nvSpPr>
        <p:spPr>
          <a:xfrm>
            <a:off x="885373" y="874824"/>
            <a:ext cx="157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3D (m, </a:t>
            </a:r>
            <a:r>
              <a:rPr lang="en-US" dirty="0" err="1"/>
              <a:t>xf</a:t>
            </a:r>
            <a:r>
              <a:rPr lang="en-US" dirty="0"/>
              <a:t>, pt)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A449E8-033F-36D6-B4F3-C94FB46F0FF4}"/>
              </a:ext>
            </a:extLst>
          </p:cNvPr>
          <p:cNvSpPr txBox="1"/>
          <p:nvPr/>
        </p:nvSpPr>
        <p:spPr>
          <a:xfrm>
            <a:off x="4080989" y="909079"/>
            <a:ext cx="157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2D (m, </a:t>
            </a:r>
            <a:r>
              <a:rPr lang="en-US" dirty="0" err="1"/>
              <a:t>xf</a:t>
            </a:r>
            <a:r>
              <a:rPr lang="en-US" dirty="0"/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9AE7BD-74C5-97DE-C191-5C6CF1327FA8}"/>
              </a:ext>
            </a:extLst>
          </p:cNvPr>
          <p:cNvSpPr txBox="1"/>
          <p:nvPr/>
        </p:nvSpPr>
        <p:spPr>
          <a:xfrm>
            <a:off x="7241842" y="885668"/>
            <a:ext cx="157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2D (m, pt)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BDC507-164D-39AF-84CD-1250B2BD6764}"/>
              </a:ext>
            </a:extLst>
          </p:cNvPr>
          <p:cNvSpPr txBox="1"/>
          <p:nvPr/>
        </p:nvSpPr>
        <p:spPr>
          <a:xfrm>
            <a:off x="2198668" y="3420176"/>
            <a:ext cx="96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1D (</a:t>
            </a:r>
            <a:r>
              <a:rPr lang="en-US" dirty="0" err="1"/>
              <a:t>xf</a:t>
            </a:r>
            <a:r>
              <a:rPr lang="en-US" dirty="0"/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BE1B4C-7668-B2C0-471C-5262B1C0F91D}"/>
              </a:ext>
            </a:extLst>
          </p:cNvPr>
          <p:cNvSpPr txBox="1"/>
          <p:nvPr/>
        </p:nvSpPr>
        <p:spPr>
          <a:xfrm>
            <a:off x="6220655" y="3483983"/>
            <a:ext cx="96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0D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88A64C-4CE7-3649-4229-C9D341E1E9A5}"/>
              </a:ext>
            </a:extLst>
          </p:cNvPr>
          <p:cNvSpPr txBox="1"/>
          <p:nvPr/>
        </p:nvSpPr>
        <p:spPr>
          <a:xfrm>
            <a:off x="1836887" y="6065321"/>
            <a:ext cx="6061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Pull sigma is growing larger and large after the integration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548704-F990-9946-87D2-E6CD1B78EB10}"/>
              </a:ext>
            </a:extLst>
          </p:cNvPr>
          <p:cNvSpPr txBox="1"/>
          <p:nvPr/>
        </p:nvSpPr>
        <p:spPr>
          <a:xfrm>
            <a:off x="3191270" y="338403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Separate into different period</a:t>
            </a:r>
          </a:p>
        </p:txBody>
      </p:sp>
    </p:spTree>
    <p:extLst>
      <p:ext uri="{BB962C8B-B14F-4D97-AF65-F5344CB8AC3E}">
        <p14:creationId xmlns:p14="http://schemas.microsoft.com/office/powerpoint/2010/main" val="17486255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3C03A-EAF6-3EBD-C0C6-F538D0209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0D : NH3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0E8C88-64AF-A1C4-7B7B-91CC7941E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D661B3-1D86-34AC-D155-C29D59C55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42BFB-C18F-FF33-1A38-3CC157BC9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42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E4C0964-425B-0EED-7374-146E5053F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3680150"/>
            <a:ext cx="5904656" cy="2460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A0E1CC-0F44-FD07-B5C1-703FCE6CB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124744"/>
            <a:ext cx="5904655" cy="24602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575077-B4A1-5C73-7760-8DD2D61734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3" y="1359147"/>
            <a:ext cx="3042847" cy="21734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FE1AF1-B309-A33A-B8B0-D562EE085F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1" y="3879094"/>
            <a:ext cx="3042848" cy="217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482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DA8-79A5-B224-D312-345D4F4A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Pull 0D : W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8B6EC-B81D-0B29-C88E-C07890E2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E9AF4-4C3A-217A-4EEA-6136C8E55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65F260-32C5-BA6B-EB2A-AACB6233F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43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1C1A881-C96D-145C-2E69-426B554AE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861048"/>
            <a:ext cx="5760640" cy="24002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CA776-71DD-3AD0-20CC-928035EC4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1136439"/>
            <a:ext cx="5760639" cy="24002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1D17EA-36FE-F2C4-7CDC-0488F9B98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56495"/>
            <a:ext cx="2946746" cy="21048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F4AB71-4CC3-ADCF-2056-E487922581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1388702"/>
            <a:ext cx="2897160" cy="206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4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B2A3F5-2BEE-F696-A414-D5FC28C7B2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Slides of 20251003, 20251117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A13F83-D82B-1139-65A3-6D887FE5D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BLUE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A4531-6AF0-7FC1-1D53-6D57E46C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9E49D-0B15-7F33-101C-7382C849A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5C631-1361-7EF4-C65E-42CC21438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5</a:t>
            </a:fld>
            <a:r>
              <a:rPr lang="en-US" altLang="ja-JP"/>
              <a:t>/N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9759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EEC5BA-EC83-4E13-9237-AE0D7CE2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Correlated Uncertainties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031924F-7F8E-4954-804F-7AD175C50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EB43985-0EE3-4F76-89FF-97E1AA40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68B756-FC2A-4790-B0D6-6EE79C9F3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6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3F91555-975B-4300-92F6-76044E9EA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98" y="896907"/>
            <a:ext cx="3562373" cy="558924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76A9BAF-7F17-4C7C-BE4A-8D4CE263339B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b="48304"/>
          <a:stretch/>
        </p:blipFill>
        <p:spPr>
          <a:xfrm>
            <a:off x="4659493" y="920273"/>
            <a:ext cx="3464502" cy="189988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81A23D7-6596-4718-9D85-5F61D6654199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59494" y="2983440"/>
            <a:ext cx="3562374" cy="127278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50B945C-21D1-46D0-A682-88E13F3C2804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59493" y="4391297"/>
            <a:ext cx="3656923" cy="1899886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84828820-1CDA-4AA6-B521-C9C733BAF83C}"/>
              </a:ext>
            </a:extLst>
          </p:cNvPr>
          <p:cNvSpPr/>
          <p:nvPr/>
        </p:nvSpPr>
        <p:spPr>
          <a:xfrm>
            <a:off x="4659493" y="5095923"/>
            <a:ext cx="1568691" cy="565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28596EF-7C3C-4E97-A877-A37824B5E7A9}"/>
              </a:ext>
            </a:extLst>
          </p:cNvPr>
          <p:cNvSpPr txBox="1"/>
          <p:nvPr/>
        </p:nvSpPr>
        <p:spPr>
          <a:xfrm>
            <a:off x="6228184" y="5094642"/>
            <a:ext cx="1762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Covariance matrix for  two measurements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A573905-62D4-436C-B09D-AB88A51FE959}"/>
              </a:ext>
            </a:extLst>
          </p:cNvPr>
          <p:cNvSpPr/>
          <p:nvPr/>
        </p:nvSpPr>
        <p:spPr>
          <a:xfrm>
            <a:off x="990499" y="3501009"/>
            <a:ext cx="98921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F16DD5D-F615-4B76-94FA-F9D475A89AD0}"/>
              </a:ext>
            </a:extLst>
          </p:cNvPr>
          <p:cNvSpPr txBox="1"/>
          <p:nvPr/>
        </p:nvSpPr>
        <p:spPr>
          <a:xfrm>
            <a:off x="1988192" y="3555728"/>
            <a:ext cx="21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How to get combined mean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A12B4C0-876D-48ED-8FFD-D0EB8300B4D0}"/>
              </a:ext>
            </a:extLst>
          </p:cNvPr>
          <p:cNvSpPr txBox="1"/>
          <p:nvPr/>
        </p:nvSpPr>
        <p:spPr>
          <a:xfrm>
            <a:off x="1763688" y="4463661"/>
            <a:ext cx="152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Sum(weight)=1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CC5759F9-B1B9-48E9-8E34-3F63D9CD6BEA}"/>
              </a:ext>
            </a:extLst>
          </p:cNvPr>
          <p:cNvSpPr txBox="1"/>
          <p:nvPr/>
        </p:nvSpPr>
        <p:spPr>
          <a:xfrm>
            <a:off x="1966161" y="5402898"/>
            <a:ext cx="1762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Combined error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979A02C-51C7-4AA6-9989-EC60194F3DF8}"/>
              </a:ext>
            </a:extLst>
          </p:cNvPr>
          <p:cNvSpPr txBox="1"/>
          <p:nvPr/>
        </p:nvSpPr>
        <p:spPr>
          <a:xfrm>
            <a:off x="4562435" y="4170195"/>
            <a:ext cx="1762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For example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30162A5-989F-4CDA-A9EC-BEAA3A76439A}"/>
              </a:ext>
            </a:extLst>
          </p:cNvPr>
          <p:cNvSpPr/>
          <p:nvPr/>
        </p:nvSpPr>
        <p:spPr>
          <a:xfrm>
            <a:off x="982019" y="5369893"/>
            <a:ext cx="98921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395D453-91C9-4B07-8591-0E39DA72DD11}"/>
              </a:ext>
            </a:extLst>
          </p:cNvPr>
          <p:cNvSpPr/>
          <p:nvPr/>
        </p:nvSpPr>
        <p:spPr>
          <a:xfrm>
            <a:off x="4659492" y="2173485"/>
            <a:ext cx="1496683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A72A22B-522C-4261-A498-C0440AF516C9}"/>
              </a:ext>
            </a:extLst>
          </p:cNvPr>
          <p:cNvSpPr txBox="1"/>
          <p:nvPr/>
        </p:nvSpPr>
        <p:spPr>
          <a:xfrm>
            <a:off x="6156175" y="2081151"/>
            <a:ext cx="1762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How to get weight from covariance matrix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4357EDC-1E02-439E-8CC3-D61BD25614F5}"/>
              </a:ext>
            </a:extLst>
          </p:cNvPr>
          <p:cNvSpPr/>
          <p:nvPr/>
        </p:nvSpPr>
        <p:spPr>
          <a:xfrm>
            <a:off x="990497" y="1089497"/>
            <a:ext cx="3562373" cy="8413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6911307F-F3FA-4DBC-A37F-EF9C50B7DE11}"/>
              </a:ext>
            </a:extLst>
          </p:cNvPr>
          <p:cNvCxnSpPr>
            <a:cxnSpLocks/>
          </p:cNvCxnSpPr>
          <p:nvPr/>
        </p:nvCxnSpPr>
        <p:spPr>
          <a:xfrm>
            <a:off x="4139952" y="2081151"/>
            <a:ext cx="519540" cy="217507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802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1FE244-F25E-4A7C-89F4-E2C8EBB7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Formulation from AI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2CB71AF-4F91-4E18-BFF9-A155878A2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95CB57-37AB-4A49-AC08-20FF80A6A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F49B6A0-7D93-4083-BD6B-6B646FA61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7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32" name="內容版面配置區 31">
            <a:extLst>
              <a:ext uri="{FF2B5EF4-FFF2-40B4-BE49-F238E27FC236}">
                <a16:creationId xmlns:a16="http://schemas.microsoft.com/office/drawing/2014/main" id="{9D52188A-4CFA-472A-ACD7-9C7F154FE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1346600" y="895350"/>
            <a:ext cx="6457150" cy="5656263"/>
          </a:xfrm>
          <a:prstGeom prst="rect">
            <a:avLst/>
          </a:prstGeom>
        </p:spPr>
      </p:pic>
      <p:sp>
        <p:nvSpPr>
          <p:cNvPr id="6" name="右大括弧 5">
            <a:extLst>
              <a:ext uri="{FF2B5EF4-FFF2-40B4-BE49-F238E27FC236}">
                <a16:creationId xmlns:a16="http://schemas.microsoft.com/office/drawing/2014/main" id="{75BD2005-7231-4C38-B113-7FAC52872AD5}"/>
              </a:ext>
            </a:extLst>
          </p:cNvPr>
          <p:cNvSpPr/>
          <p:nvPr/>
        </p:nvSpPr>
        <p:spPr>
          <a:xfrm>
            <a:off x="5508104" y="4581128"/>
            <a:ext cx="288032" cy="837827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CE83F39-2C68-4862-BA2B-F7B38A004520}"/>
              </a:ext>
            </a:extLst>
          </p:cNvPr>
          <p:cNvSpPr txBox="1"/>
          <p:nvPr/>
        </p:nvSpPr>
        <p:spPr>
          <a:xfrm>
            <a:off x="5967445" y="4700017"/>
            <a:ext cx="1588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/>
              <a:t>different trigger same bin</a:t>
            </a:r>
            <a:endParaRPr lang="zh-TW" altLang="en-US" sz="1400" dirty="0"/>
          </a:p>
        </p:txBody>
      </p:sp>
      <p:sp>
        <p:nvSpPr>
          <p:cNvPr id="11" name="右大括弧 10">
            <a:extLst>
              <a:ext uri="{FF2B5EF4-FFF2-40B4-BE49-F238E27FC236}">
                <a16:creationId xmlns:a16="http://schemas.microsoft.com/office/drawing/2014/main" id="{692793CC-7DC4-4BAE-B847-A4E32EA40DA7}"/>
              </a:ext>
            </a:extLst>
          </p:cNvPr>
          <p:cNvSpPr/>
          <p:nvPr/>
        </p:nvSpPr>
        <p:spPr>
          <a:xfrm>
            <a:off x="6545920" y="5632265"/>
            <a:ext cx="258328" cy="677055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E52B1CF-970C-4944-8BFD-6D3B51F15345}"/>
              </a:ext>
            </a:extLst>
          </p:cNvPr>
          <p:cNvSpPr txBox="1"/>
          <p:nvPr/>
        </p:nvSpPr>
        <p:spPr>
          <a:xfrm>
            <a:off x="7122727" y="5599924"/>
            <a:ext cx="18788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different trigger different bin</a:t>
            </a:r>
          </a:p>
          <a:p>
            <a:r>
              <a:rPr lang="en-US" altLang="zh-TW" sz="1400" dirty="0">
                <a:solidFill>
                  <a:srgbClr val="FF0000"/>
                </a:solidFill>
              </a:rPr>
              <a:t>not exit in our case?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CB6A8A1-2F5F-43A7-A7C0-3EBCB703D750}"/>
              </a:ext>
            </a:extLst>
          </p:cNvPr>
          <p:cNvSpPr txBox="1"/>
          <p:nvPr/>
        </p:nvSpPr>
        <p:spPr>
          <a:xfrm>
            <a:off x="7122727" y="440668"/>
            <a:ext cx="2407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Define variables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35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3235F9-06EF-4E3F-B09F-CAB2533BC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4A8998-929D-4770-9C6E-E3355C711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EBAF1AC-567E-450F-AB95-691920F8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00D8E9B-66AE-481C-A438-ADEC44D2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8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4" name="內容版面配置區 13">
            <a:extLst>
              <a:ext uri="{FF2B5EF4-FFF2-40B4-BE49-F238E27FC236}">
                <a16:creationId xmlns:a16="http://schemas.microsoft.com/office/drawing/2014/main" id="{0885D2CC-392D-48B5-8795-BE6358F47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179512" y="884102"/>
            <a:ext cx="6409207" cy="5656263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4C55BC01-A006-419C-A481-70BF1E1F717F}"/>
              </a:ext>
            </a:extLst>
          </p:cNvPr>
          <p:cNvSpPr/>
          <p:nvPr/>
        </p:nvSpPr>
        <p:spPr>
          <a:xfrm>
            <a:off x="187274" y="2643361"/>
            <a:ext cx="5751830" cy="209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284C2D3-B1D7-464E-8B9D-25C5F1769BBA}"/>
              </a:ext>
            </a:extLst>
          </p:cNvPr>
          <p:cNvSpPr txBox="1"/>
          <p:nvPr/>
        </p:nvSpPr>
        <p:spPr>
          <a:xfrm>
            <a:off x="6264509" y="4242862"/>
            <a:ext cx="27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Diagonal term, A and B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zh-TW" sz="1400" dirty="0">
                <a:solidFill>
                  <a:srgbClr val="FF0000"/>
                </a:solidFill>
                <a:sym typeface="Wingdings" panose="05000000000000000000" pitchFamily="2" charset="2"/>
              </a:rPr>
              <a:t>same trigger correlation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zh-TW" sz="1400" dirty="0">
                <a:solidFill>
                  <a:srgbClr val="FF0000"/>
                </a:solidFill>
                <a:sym typeface="Wingdings" panose="05000000000000000000" pitchFamily="2" charset="2"/>
              </a:rPr>
              <a:t>A for LL and B for LO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B97BC8E-BBAB-4D00-A85D-76AC9561FD04}"/>
              </a:ext>
            </a:extLst>
          </p:cNvPr>
          <p:cNvSpPr txBox="1"/>
          <p:nvPr/>
        </p:nvSpPr>
        <p:spPr>
          <a:xfrm>
            <a:off x="6930483" y="5044504"/>
            <a:ext cx="2105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Off-diagonal term, C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altLang="zh-TW" sz="1400" dirty="0">
                <a:solidFill>
                  <a:srgbClr val="FF0000"/>
                </a:solidFill>
                <a:sym typeface="Wingdings" panose="05000000000000000000" pitchFamily="2" charset="2"/>
              </a:rPr>
              <a:t>correlation between different triggers </a:t>
            </a:r>
          </a:p>
        </p:txBody>
      </p:sp>
      <p:sp>
        <p:nvSpPr>
          <p:cNvPr id="12" name="右大括弧 11">
            <a:extLst>
              <a:ext uri="{FF2B5EF4-FFF2-40B4-BE49-F238E27FC236}">
                <a16:creationId xmlns:a16="http://schemas.microsoft.com/office/drawing/2014/main" id="{18157731-59F4-44AD-AAEC-248B3D6D46EC}"/>
              </a:ext>
            </a:extLst>
          </p:cNvPr>
          <p:cNvSpPr/>
          <p:nvPr/>
        </p:nvSpPr>
        <p:spPr>
          <a:xfrm>
            <a:off x="5075008" y="1476505"/>
            <a:ext cx="258328" cy="677055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B5B8F1F-A678-4DA4-98DB-10656D1313E6}"/>
              </a:ext>
            </a:extLst>
          </p:cNvPr>
          <p:cNvSpPr txBox="1"/>
          <p:nvPr/>
        </p:nvSpPr>
        <p:spPr>
          <a:xfrm>
            <a:off x="5651815" y="1444164"/>
            <a:ext cx="22326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Correlation between acceptance and purity</a:t>
            </a:r>
          </a:p>
          <a:p>
            <a:r>
              <a:rPr lang="en-US" altLang="zh-TW" sz="1400" dirty="0">
                <a:solidFill>
                  <a:srgbClr val="FF0000"/>
                </a:solidFill>
              </a:rPr>
              <a:t>not exit in our case?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20" name="右大括弧 19">
            <a:extLst>
              <a:ext uri="{FF2B5EF4-FFF2-40B4-BE49-F238E27FC236}">
                <a16:creationId xmlns:a16="http://schemas.microsoft.com/office/drawing/2014/main" id="{44F417E3-462E-4EC3-AC30-6514D3277100}"/>
              </a:ext>
            </a:extLst>
          </p:cNvPr>
          <p:cNvSpPr/>
          <p:nvPr/>
        </p:nvSpPr>
        <p:spPr>
          <a:xfrm>
            <a:off x="5809940" y="4273667"/>
            <a:ext cx="258328" cy="677055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右大括弧 20">
            <a:extLst>
              <a:ext uri="{FF2B5EF4-FFF2-40B4-BE49-F238E27FC236}">
                <a16:creationId xmlns:a16="http://schemas.microsoft.com/office/drawing/2014/main" id="{97E4F76E-8FF5-4933-9968-60698E0105CE}"/>
              </a:ext>
            </a:extLst>
          </p:cNvPr>
          <p:cNvSpPr/>
          <p:nvPr/>
        </p:nvSpPr>
        <p:spPr>
          <a:xfrm>
            <a:off x="6638998" y="5250451"/>
            <a:ext cx="165250" cy="338528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4020A9A-F347-4AB8-874E-F7C1550F107A}"/>
              </a:ext>
            </a:extLst>
          </p:cNvPr>
          <p:cNvSpPr txBox="1"/>
          <p:nvPr/>
        </p:nvSpPr>
        <p:spPr>
          <a:xfrm>
            <a:off x="6930483" y="447557"/>
            <a:ext cx="2407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Correlation matrix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2E919AA-D416-46F7-8296-E0A17246A040}"/>
              </a:ext>
            </a:extLst>
          </p:cNvPr>
          <p:cNvSpPr/>
          <p:nvPr/>
        </p:nvSpPr>
        <p:spPr>
          <a:xfrm>
            <a:off x="4514150" y="4142146"/>
            <a:ext cx="1137665" cy="993636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1F68875-2533-4CD1-AF28-0EF97B7ED6B7}"/>
              </a:ext>
            </a:extLst>
          </p:cNvPr>
          <p:cNvSpPr txBox="1"/>
          <p:nvPr/>
        </p:nvSpPr>
        <p:spPr>
          <a:xfrm>
            <a:off x="3659532" y="3563663"/>
            <a:ext cx="2532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0000FF"/>
                </a:solidFill>
              </a:rPr>
              <a:t>Correlation between acc and purity, </a:t>
            </a:r>
            <a:r>
              <a:rPr lang="en-US" altLang="zh-TW" sz="1600" dirty="0">
                <a:solidFill>
                  <a:srgbClr val="0000FF"/>
                </a:solidFill>
                <a:highlight>
                  <a:srgbClr val="FFFF00"/>
                </a:highlight>
              </a:rPr>
              <a:t>zero in case</a:t>
            </a:r>
            <a:endParaRPr lang="zh-TW" altLang="en-US" sz="1600" dirty="0">
              <a:solidFill>
                <a:srgbClr val="0000FF"/>
              </a:solidFill>
              <a:highlight>
                <a:srgbClr val="FFFF00"/>
              </a:highlight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271C647-7EC9-4C58-8DF0-7F4BC8627712}"/>
              </a:ext>
            </a:extLst>
          </p:cNvPr>
          <p:cNvSpPr/>
          <p:nvPr/>
        </p:nvSpPr>
        <p:spPr>
          <a:xfrm>
            <a:off x="4015842" y="5176522"/>
            <a:ext cx="2428366" cy="350791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DC78ED9-F6AD-4A3B-8A11-1D352BC2EF10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166429" y="2816024"/>
            <a:ext cx="2646527" cy="1374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998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D258D3-F614-4030-838B-0A9B5EF4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C2911C2-FD4F-4516-83AE-925A1A742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yyyy/mm/dd</a:t>
            </a:r>
            <a:endParaRPr lang="en-US" altLang="ja-JP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F70760C-F43A-4B4D-AC04-E268044A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title</a:t>
            </a:r>
            <a:endParaRPr lang="en-US" altLang="ja-JP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B541EF2-4767-41FF-A9E7-ED0A10D31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621D2-C8FC-4F75-9E5A-153A48AC0064}" type="slidenum">
              <a:rPr lang="en-US" altLang="ja-JP" smtClean="0"/>
              <a:pPr/>
              <a:t>9</a:t>
            </a:fld>
            <a:r>
              <a:rPr lang="en-US" altLang="ja-JP"/>
              <a:t>/N</a:t>
            </a:r>
            <a:endParaRPr lang="en-US" altLang="ja-JP" dirty="0"/>
          </a:p>
        </p:txBody>
      </p:sp>
      <p:pic>
        <p:nvPicPr>
          <p:cNvPr id="10" name="內容版面配置區 9">
            <a:extLst>
              <a:ext uri="{FF2B5EF4-FFF2-40B4-BE49-F238E27FC236}">
                <a16:creationId xmlns:a16="http://schemas.microsoft.com/office/drawing/2014/main" id="{79C3EC00-56C8-4EFC-82BC-C1795A6D8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926591" y="1113267"/>
            <a:ext cx="7297168" cy="522042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A94B53A-798C-4E47-BA7D-ED7141E283DC}"/>
              </a:ext>
            </a:extLst>
          </p:cNvPr>
          <p:cNvSpPr/>
          <p:nvPr/>
        </p:nvSpPr>
        <p:spPr>
          <a:xfrm>
            <a:off x="2267744" y="3068960"/>
            <a:ext cx="4847077" cy="608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6BE711F-15C4-4C95-B4A4-AC249F848062}"/>
              </a:ext>
            </a:extLst>
          </p:cNvPr>
          <p:cNvSpPr txBox="1"/>
          <p:nvPr/>
        </p:nvSpPr>
        <p:spPr>
          <a:xfrm>
            <a:off x="6660232" y="3671605"/>
            <a:ext cx="2483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Combined mean and sigma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E60D7A-9960-4BE3-A64B-7F7326FF4CF5}"/>
              </a:ext>
            </a:extLst>
          </p:cNvPr>
          <p:cNvSpPr/>
          <p:nvPr/>
        </p:nvSpPr>
        <p:spPr>
          <a:xfrm>
            <a:off x="1259632" y="5831793"/>
            <a:ext cx="7056784" cy="5019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48CF489-3B19-43C5-B681-FEB44A5F69B1}"/>
              </a:ext>
            </a:extLst>
          </p:cNvPr>
          <p:cNvSpPr txBox="1"/>
          <p:nvPr/>
        </p:nvSpPr>
        <p:spPr>
          <a:xfrm>
            <a:off x="5418348" y="5518613"/>
            <a:ext cx="2483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0&lt;rho&lt;1 in our case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E5493EF-E9B6-4B45-9D87-E3636297FADB}"/>
              </a:ext>
            </a:extLst>
          </p:cNvPr>
          <p:cNvSpPr/>
          <p:nvPr/>
        </p:nvSpPr>
        <p:spPr>
          <a:xfrm>
            <a:off x="2364485" y="2018344"/>
            <a:ext cx="4847077" cy="608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3909669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slidesTemplate</Template>
  <TotalTime>78084</TotalTime>
  <Words>2392</Words>
  <Application>Microsoft Office PowerPoint</Application>
  <PresentationFormat>On-screen Show (4:3)</PresentationFormat>
  <Paragraphs>324</Paragraphs>
  <Slides>43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Cambria</vt:lpstr>
      <vt:lpstr>Cambria Math</vt:lpstr>
      <vt:lpstr>Consolas</vt:lpstr>
      <vt:lpstr>Wingdings</vt:lpstr>
      <vt:lpstr>標準デザイン</vt:lpstr>
      <vt:lpstr>Dump Data</vt:lpstr>
      <vt:lpstr>Purity Systematics</vt:lpstr>
      <vt:lpstr>Acceptance Systematics</vt:lpstr>
      <vt:lpstr>Acceptance Systematics</vt:lpstr>
      <vt:lpstr>Study BLUE</vt:lpstr>
      <vt:lpstr>Correlated Uncertainties</vt:lpstr>
      <vt:lpstr>Formulation from AI</vt:lpstr>
      <vt:lpstr>PowerPoint Presentation</vt:lpstr>
      <vt:lpstr>PowerPoint Presentation</vt:lpstr>
      <vt:lpstr>Example</vt:lpstr>
      <vt:lpstr>Formulation(1) : Full Case</vt:lpstr>
      <vt:lpstr>Formulation(2) : Simplified Case</vt:lpstr>
      <vt:lpstr>Possible Correlations </vt:lpstr>
      <vt:lpstr>Short Summary of Simple BLUE Test</vt:lpstr>
      <vt:lpstr>BLUE Combine</vt:lpstr>
      <vt:lpstr>PowerPoint Presentation</vt:lpstr>
      <vt:lpstr>PowerPoint Presentation</vt:lpstr>
      <vt:lpstr>PowerPoint Presentation</vt:lpstr>
      <vt:lpstr>PowerPoint Presentation</vt:lpstr>
      <vt:lpstr>W</vt:lpstr>
      <vt:lpstr>PowerPoint Presentation</vt:lpstr>
      <vt:lpstr>Released VS BLUE in 3D w/ Corr  Trigger rho = 0.8</vt:lpstr>
      <vt:lpstr>PowerPoint Presentation</vt:lpstr>
      <vt:lpstr>3D combine(integrate to 1D) VS 2D combine(integrate to 1D) VS 1D combine</vt:lpstr>
      <vt:lpstr>NH3</vt:lpstr>
      <vt:lpstr>PowerPoint Presentation</vt:lpstr>
      <vt:lpstr>Al</vt:lpstr>
      <vt:lpstr>PowerPoint Presentation</vt:lpstr>
      <vt:lpstr>More realistic sys and corr </vt:lpstr>
      <vt:lpstr>Acc Sys</vt:lpstr>
      <vt:lpstr>3D Xsc</vt:lpstr>
      <vt:lpstr>3D Xsc Pull : Before(stat) VS After (sqrt(stat^2+sys^2)) </vt:lpstr>
      <vt:lpstr>3D Xsc : Size of Sat</vt:lpstr>
      <vt:lpstr>3D Xsc : Size of Sys</vt:lpstr>
      <vt:lpstr>Integration : 1D Xsc (sqrt(stat^2+sys^2))</vt:lpstr>
      <vt:lpstr>1D Xsc : Pull Before VS After</vt:lpstr>
      <vt:lpstr>Pull  Integration (only Stat.)</vt:lpstr>
      <vt:lpstr>Pull per bin in 3D (only stat)</vt:lpstr>
      <vt:lpstr>Pull per bin in 2D (only stat)</vt:lpstr>
      <vt:lpstr>Pull per bin in 1D (only stat)</vt:lpstr>
      <vt:lpstr>Pull combined in 3/2/1/0D</vt:lpstr>
      <vt:lpstr>Pull 0D : NH3</vt:lpstr>
      <vt:lpstr>Pull 0D : 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Blue</dc:title>
  <dc:creator>Chia Yu</dc:creator>
  <cp:lastModifiedBy>Chia-Yu Hsieh</cp:lastModifiedBy>
  <cp:revision>968</cp:revision>
  <dcterms:created xsi:type="dcterms:W3CDTF">2018-07-15T10:16:04Z</dcterms:created>
  <dcterms:modified xsi:type="dcterms:W3CDTF">2026-08-20T05:55:23Z</dcterms:modified>
</cp:coreProperties>
</file>