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1" name="Shape 15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1" name="Shape 18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Distance compared with 1/Λ</a:t>
            </a:r>
          </a:p>
          <a:p>
            <a:pPr/>
            <a:r>
              <a:t>Since IMF show the equivalence to the light cone, starting with a large but finite momentum, we can expand the quasi-PDF in powers of Pz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大標題與副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大標題文字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大標題文字</a:t>
            </a:r>
          </a:p>
        </p:txBody>
      </p:sp>
      <p:sp>
        <p:nvSpPr>
          <p:cNvPr id="12" name="內文層級一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王大明"/>
          <p:cNvSpPr txBox="1"/>
          <p:nvPr>
            <p:ph type="body" sz="quarter" idx="21"/>
          </p:nvPr>
        </p:nvSpPr>
        <p:spPr>
          <a:xfrm>
            <a:off x="1270000" y="6362700"/>
            <a:ext cx="10464800" cy="5207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–王大明</a:t>
            </a:r>
          </a:p>
        </p:txBody>
      </p:sp>
      <p:sp>
        <p:nvSpPr>
          <p:cNvPr id="94" name="「在此輸入名言語錄。」"/>
          <p:cNvSpPr txBox="1"/>
          <p:nvPr>
            <p:ph type="body" sz="quarter" idx="22"/>
          </p:nvPr>
        </p:nvSpPr>
        <p:spPr>
          <a:xfrm>
            <a:off x="1270000" y="4216400"/>
            <a:ext cx="10464800" cy="711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「在此輸入名言語錄。」</a:t>
            </a:r>
          </a:p>
        </p:txBody>
      </p:sp>
      <p:sp>
        <p:nvSpPr>
          <p:cNvPr id="95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影像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大標題文字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r>
              <a:t>大標題文字</a:t>
            </a:r>
          </a:p>
        </p:txBody>
      </p:sp>
      <p:sp>
        <p:nvSpPr>
          <p:cNvPr id="118" name="內文層級一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SzTx/>
              <a:buNone/>
              <a:defRPr sz="2500">
                <a:solidFill>
                  <a:srgbClr val="5E5E5E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500">
                <a:solidFill>
                  <a:srgbClr val="5E5E5E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500">
                <a:solidFill>
                  <a:srgbClr val="5E5E5E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500">
                <a:solidFill>
                  <a:srgbClr val="5E5E5E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500">
                <a:solidFill>
                  <a:srgbClr val="5E5E5E"/>
                </a:solidFill>
              </a:defRPr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19" name="矩形"/>
          <p:cNvSpPr/>
          <p:nvPr/>
        </p:nvSpPr>
        <p:spPr>
          <a:xfrm>
            <a:off x="-40512" y="8627338"/>
            <a:ext cx="13085823" cy="1130301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r">
              <a:defRPr b="0" sz="2500">
                <a:solidFill>
                  <a:srgbClr val="FFFFFF"/>
                </a:solidFill>
              </a:defRPr>
            </a:pPr>
          </a:p>
        </p:txBody>
      </p:sp>
      <p:sp>
        <p:nvSpPr>
          <p:cNvPr id="120" name="線條"/>
          <p:cNvSpPr/>
          <p:nvPr/>
        </p:nvSpPr>
        <p:spPr>
          <a:xfrm>
            <a:off x="1661120" y="4957335"/>
            <a:ext cx="9682561" cy="1"/>
          </a:xfrm>
          <a:prstGeom prst="line">
            <a:avLst/>
          </a:prstGeom>
          <a:ln w="88900">
            <a:solidFill>
              <a:srgbClr val="929292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1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大標題文字"/>
          <p:cNvSpPr txBox="1"/>
          <p:nvPr>
            <p:ph type="title"/>
          </p:nvPr>
        </p:nvSpPr>
        <p:spPr>
          <a:xfrm>
            <a:off x="703947" y="196641"/>
            <a:ext cx="5190282" cy="121548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r>
              <a:t>大標題文字</a:t>
            </a:r>
          </a:p>
        </p:txBody>
      </p:sp>
      <p:sp>
        <p:nvSpPr>
          <p:cNvPr id="129" name="矩形"/>
          <p:cNvSpPr/>
          <p:nvPr/>
        </p:nvSpPr>
        <p:spPr>
          <a:xfrm>
            <a:off x="-40512" y="8627338"/>
            <a:ext cx="13085823" cy="1130301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0" name="線條"/>
          <p:cNvSpPr/>
          <p:nvPr/>
        </p:nvSpPr>
        <p:spPr>
          <a:xfrm>
            <a:off x="397223" y="1471339"/>
            <a:ext cx="12210355" cy="1"/>
          </a:xfrm>
          <a:prstGeom prst="line">
            <a:avLst/>
          </a:prstGeom>
          <a:ln w="88900">
            <a:solidFill>
              <a:srgbClr val="929292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1" name="文字"/>
          <p:cNvSpPr txBox="1"/>
          <p:nvPr>
            <p:ph type="body" sz="quarter" idx="21"/>
          </p:nvPr>
        </p:nvSpPr>
        <p:spPr>
          <a:xfrm>
            <a:off x="578112" y="8989288"/>
            <a:ext cx="10923262" cy="40640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spcBef>
                <a:spcPts val="0"/>
              </a:spcBef>
              <a:buSzTx/>
              <a:buNone/>
              <a:defRPr b="1" sz="1700">
                <a:solidFill>
                  <a:srgbClr val="FFFFFF"/>
                </a:solidFill>
              </a:defRPr>
            </a:pPr>
          </a:p>
        </p:txBody>
      </p:sp>
      <p:sp>
        <p:nvSpPr>
          <p:cNvPr id="132" name="幻燈片編號"/>
          <p:cNvSpPr txBox="1"/>
          <p:nvPr>
            <p:ph type="sldNum" sz="quarter" idx="2"/>
          </p:nvPr>
        </p:nvSpPr>
        <p:spPr>
          <a:xfrm>
            <a:off x="12049375" y="9211378"/>
            <a:ext cx="340259" cy="337006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內文層級一…"/>
          <p:cNvSpPr txBox="1"/>
          <p:nvPr>
            <p:ph type="body" idx="1"/>
          </p:nvPr>
        </p:nvSpPr>
        <p:spPr>
          <a:xfrm>
            <a:off x="952500" y="1928314"/>
            <a:ext cx="11099800" cy="6286501"/>
          </a:xfrm>
          <a:prstGeom prst="rect">
            <a:avLst/>
          </a:prstGeom>
        </p:spPr>
        <p:txBody>
          <a:bodyPr anchor="t"/>
          <a:lstStyle>
            <a:lvl1pPr>
              <a:lnSpc>
                <a:spcPts val="6800"/>
              </a:lnSpc>
            </a:lvl1pPr>
            <a:lvl2pPr>
              <a:lnSpc>
                <a:spcPts val="6800"/>
              </a:lnSpc>
            </a:lvl2pPr>
            <a:lvl3pPr>
              <a:lnSpc>
                <a:spcPts val="6800"/>
              </a:lnSpc>
            </a:lvl3pPr>
            <a:lvl4pPr>
              <a:lnSpc>
                <a:spcPts val="6800"/>
              </a:lnSpc>
            </a:lvl4pPr>
            <a:lvl5pPr>
              <a:lnSpc>
                <a:spcPts val="6800"/>
              </a:lnSpc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40" name="矩形"/>
          <p:cNvSpPr/>
          <p:nvPr/>
        </p:nvSpPr>
        <p:spPr>
          <a:xfrm>
            <a:off x="-40512" y="8627338"/>
            <a:ext cx="13085823" cy="1130301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1" name="線條"/>
          <p:cNvSpPr/>
          <p:nvPr/>
        </p:nvSpPr>
        <p:spPr>
          <a:xfrm>
            <a:off x="858103" y="1471339"/>
            <a:ext cx="11288594" cy="1"/>
          </a:xfrm>
          <a:prstGeom prst="line">
            <a:avLst/>
          </a:prstGeom>
          <a:ln w="88900">
            <a:solidFill>
              <a:srgbClr val="929292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2" name="Title Text"/>
          <p:cNvSpPr txBox="1"/>
          <p:nvPr>
            <p:ph type="body" sz="quarter" idx="21"/>
          </p:nvPr>
        </p:nvSpPr>
        <p:spPr>
          <a:xfrm>
            <a:off x="703947" y="196641"/>
            <a:ext cx="5190282" cy="1215480"/>
          </a:xfrm>
          <a:prstGeom prst="rect">
            <a:avLst/>
          </a:prstGeom>
        </p:spPr>
        <p:txBody>
          <a:bodyPr/>
          <a:lstStyle>
            <a:lvl1pPr marL="0" indent="0" algn="ctr" defTabSz="537463">
              <a:spcBef>
                <a:spcPts val="0"/>
              </a:spcBef>
              <a:buSzTx/>
              <a:buNone/>
              <a:defRPr sz="7360">
                <a:solidFill>
                  <a:srgbClr val="5E5E5E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3" name="Wei-Yang Liu…"/>
          <p:cNvSpPr txBox="1"/>
          <p:nvPr>
            <p:ph type="body" sz="quarter" idx="22"/>
          </p:nvPr>
        </p:nvSpPr>
        <p:spPr>
          <a:xfrm>
            <a:off x="578112" y="8765133"/>
            <a:ext cx="10923262" cy="85471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Wei-Yang Liu   </a:t>
            </a:r>
          </a:p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Oct. 14, 2020 @ TQCD (ASIoP)</a:t>
            </a:r>
          </a:p>
        </p:txBody>
      </p:sp>
      <p:sp>
        <p:nvSpPr>
          <p:cNvPr id="144" name="幻燈片編號"/>
          <p:cNvSpPr txBox="1"/>
          <p:nvPr>
            <p:ph type="sldNum" sz="quarter" idx="2"/>
          </p:nvPr>
        </p:nvSpPr>
        <p:spPr>
          <a:xfrm>
            <a:off x="12049257" y="9213717"/>
            <a:ext cx="340259" cy="337007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影像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大標題文字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大標題文字</a:t>
            </a:r>
          </a:p>
        </p:txBody>
      </p:sp>
      <p:sp>
        <p:nvSpPr>
          <p:cNvPr id="22" name="內文層級一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3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大標題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大標題文字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31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照片 - 直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影像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大標題文字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大標題文字</a:t>
            </a:r>
          </a:p>
        </p:txBody>
      </p:sp>
      <p:sp>
        <p:nvSpPr>
          <p:cNvPr id="40" name="內文層級一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1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大標題 - 上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大標題文字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49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大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大標題文字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57" name="內文層級一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8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大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影像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大標題文字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67" name="內文層級一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68" name="幻燈片編號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內文層級一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6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照片 - 一頁三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影像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影像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影像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大標題文字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大標題文字</a:t>
            </a:r>
          </a:p>
        </p:txBody>
      </p:sp>
      <p:sp>
        <p:nvSpPr>
          <p:cNvPr id="3" name="內文層級一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幻燈片編號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4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5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8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9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normalon in Quasi- Parton Distributions"/>
          <p:cNvSpPr txBox="1"/>
          <p:nvPr>
            <p:ph type="title"/>
          </p:nvPr>
        </p:nvSpPr>
        <p:spPr>
          <a:xfrm>
            <a:off x="1270000" y="2254714"/>
            <a:ext cx="10464800" cy="3302001"/>
          </a:xfrm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pPr/>
            <a:r>
              <a:t>Renormalon in Quasi- Parton Distributions</a:t>
            </a:r>
          </a:p>
        </p:txBody>
      </p:sp>
      <p:sp>
        <p:nvSpPr>
          <p:cNvPr id="154" name="Wei-Yang Liu, Jiunn-Wei Chen…"/>
          <p:cNvSpPr txBox="1"/>
          <p:nvPr>
            <p:ph type="body" sz="half" idx="1"/>
          </p:nvPr>
        </p:nvSpPr>
        <p:spPr>
          <a:xfrm>
            <a:off x="693981" y="5062740"/>
            <a:ext cx="11616838" cy="2332242"/>
          </a:xfrm>
          <a:prstGeom prst="rect">
            <a:avLst/>
          </a:prstGeom>
        </p:spPr>
        <p:txBody>
          <a:bodyPr/>
          <a:lstStyle/>
          <a:p>
            <a:pPr/>
            <a:r>
              <a:t>Wei-Yang Liu, Jiunn-Wei Chen</a:t>
            </a:r>
          </a:p>
          <a:p>
            <a:pPr>
              <a:defRPr sz="3000"/>
            </a:pPr>
            <a:r>
              <a:t>National Taiwan University</a:t>
            </a:r>
          </a:p>
          <a:p>
            <a:pPr/>
          </a:p>
          <a:p>
            <a:pPr algn="r">
              <a:defRPr sz="3000"/>
            </a:pPr>
            <a:r>
              <a:t>Oct. 10, 2020</a:t>
            </a:r>
          </a:p>
          <a:p>
            <a:pPr algn="r">
              <a:defRPr sz="3000"/>
            </a:pPr>
            <a:r>
              <a:t>TQCD Meeting @ ASIoP, Taiwan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A proper IR regularization  ,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2275" indent="-422275" defTabSz="554990">
              <a:lnSpc>
                <a:spcPts val="6400"/>
              </a:lnSpc>
              <a:spcBef>
                <a:spcPts val="3900"/>
              </a:spcBef>
              <a:defRPr sz="3040"/>
            </a:pPr>
            <a:r>
              <a:t>A proper IR regularization </a:t>
            </a:r>
            <a14:m>
              <m:oMath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q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q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|</m:t>
                </m:r>
                <m:bar>
                  <m:barPr>
                    <m:ctrlP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pos m:val="top"/>
                  </m:barPr>
                  <m:e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ϵ</m:t>
                    </m:r>
                  </m:e>
                </m:ba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|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, </a:t>
            </a:r>
            <a14:m>
              <m:oMath>
                <m:bar>
                  <m:barPr>
                    <m:ctrlP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pos m:val="top"/>
                  </m:barPr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ϵ</m:t>
                    </m:r>
                  </m:e>
                </m:ba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0.01</m:t>
                </m:r>
              </m:oMath>
            </a14:m>
          </a:p>
          <a:p>
            <a:pPr marL="422275" indent="-422275" defTabSz="554990">
              <a:lnSpc>
                <a:spcPts val="6400"/>
              </a:lnSpc>
              <a:spcBef>
                <a:spcPts val="3900"/>
              </a:spcBef>
              <a:defRPr sz="3040"/>
            </a:pPr>
          </a:p>
          <a:p>
            <a:pPr marL="422275" indent="-422275" defTabSz="554990">
              <a:lnSpc>
                <a:spcPts val="6400"/>
              </a:lnSpc>
              <a:spcBef>
                <a:spcPts val="3900"/>
              </a:spcBef>
              <a:defRPr sz="3040"/>
            </a:pPr>
          </a:p>
          <a:p>
            <a:pPr marL="422275" indent="-422275" defTabSz="554990">
              <a:lnSpc>
                <a:spcPts val="6400"/>
              </a:lnSpc>
              <a:spcBef>
                <a:spcPts val="3900"/>
              </a:spcBef>
              <a:defRPr sz="3040"/>
            </a:pPr>
          </a:p>
          <a:p>
            <a:pPr marL="422275" indent="-422275" defTabSz="554990">
              <a:lnSpc>
                <a:spcPts val="6400"/>
              </a:lnSpc>
              <a:spcBef>
                <a:spcPts val="3900"/>
              </a:spcBef>
              <a:defRPr sz="3040"/>
            </a:pPr>
          </a:p>
          <a:p>
            <a:pPr marL="422275" indent="-422275" defTabSz="554990">
              <a:lnSpc>
                <a:spcPts val="6400"/>
              </a:lnSpc>
              <a:spcBef>
                <a:spcPts val="3900"/>
              </a:spcBef>
              <a:defRPr sz="3040"/>
            </a:pPr>
            <a:r>
              <a:t>Particle number is conserved: </a:t>
            </a:r>
            <a14:m>
              <m:oMath>
                <m:sSubSup>
                  <m:e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∫</m:t>
                    </m:r>
                  </m:e>
                  <m:sub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m:rPr>
                        <m:sty m:val="p"/>
                      </m:rP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∞</m:t>
                    </m:r>
                  </m:sub>
                  <m:sup>
                    <m:r>
                      <m:rPr>
                        <m:sty m:val="p"/>
                      </m:rP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∞</m:t>
                    </m:r>
                  </m:sup>
                </m:sSubSup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δ</m:t>
                </m:r>
                <m:sSub>
                  <m:e>
                    <m:limUpp>
                      <m:e>
                        <m:r>
                          <a:rPr xmlns:a="http://schemas.openxmlformats.org/drawingml/2006/main" sz="3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lim>
                        <m:r>
                          <a:rPr xmlns:a="http://schemas.openxmlformats.org/drawingml/2006/main" sz="3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˜</m:t>
                        </m:r>
                      </m:lim>
                    </m:limUpp>
                  </m:e>
                  <m:sub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e</m:t>
                    </m:r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P</m:t>
                    </m:r>
                  </m:e>
                  <m:sub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z</m:t>
                    </m:r>
                  </m:sub>
                </m:sSub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endParaRPr sz="3200"/>
          </a:p>
        </p:txBody>
      </p:sp>
      <p:sp>
        <p:nvSpPr>
          <p:cNvPr id="234" name="Wei-Yang Liu…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Wei-Yang Liu   </a:t>
            </a:r>
          </a:p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Oct. 14, 2020 @ TQCD (ASIoP)</a:t>
            </a:r>
          </a:p>
        </p:txBody>
      </p:sp>
      <p:sp>
        <p:nvSpPr>
          <p:cNvPr id="235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36" name="截圖 2020-10-13 下午2.09.19.png" descr="截圖 2020-10-13 下午2.09.19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1414" y="2876362"/>
            <a:ext cx="6236658" cy="4000876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Renormalon Ambiguity"/>
          <p:cNvSpPr txBox="1"/>
          <p:nvPr/>
        </p:nvSpPr>
        <p:spPr>
          <a:xfrm>
            <a:off x="703947" y="196641"/>
            <a:ext cx="5190282" cy="1215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defTabSz="274574">
              <a:defRPr b="0" sz="3759">
                <a:solidFill>
                  <a:srgbClr val="5E5E5E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Renormalon Ambiguity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群組"/>
          <p:cNvGrpSpPr/>
          <p:nvPr/>
        </p:nvGrpSpPr>
        <p:grpSpPr>
          <a:xfrm>
            <a:off x="51535" y="4223820"/>
            <a:ext cx="12901729" cy="3366616"/>
            <a:chOff x="0" y="0"/>
            <a:chExt cx="12901728" cy="3366614"/>
          </a:xfrm>
        </p:grpSpPr>
        <p:pic>
          <p:nvPicPr>
            <p:cNvPr id="239" name="截圖 2020-10-13 下午1.20.42.png" descr="截圖 2020-10-13 下午1.20.42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12527" r="0" b="0"/>
            <a:stretch>
              <a:fillRect/>
            </a:stretch>
          </p:blipFill>
          <p:spPr>
            <a:xfrm>
              <a:off x="0" y="197955"/>
              <a:ext cx="12901729" cy="31686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0" name="方程式"/>
            <p:cNvSpPr txBox="1"/>
            <p:nvPr/>
          </p:nvSpPr>
          <p:spPr>
            <a:xfrm>
              <a:off x="1913200" y="0"/>
              <a:ext cx="514162" cy="1909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b="0"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limUpp>
                          <m:e>
                            <m:r>
                              <a:rPr xmlns:a="http://schemas.openxmlformats.org/drawingml/2006/main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q</m:t>
                            </m:r>
                          </m:e>
                          <m:lim>
                            <m:r>
                              <a:rPr xmlns:a="http://schemas.openxmlformats.org/drawingml/2006/main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˜</m:t>
                            </m:r>
                          </m:lim>
                        </m:limUpp>
                      </m:e>
                      <m:sub>
                        <m:r>
                          <a:rPr xmlns:a="http://schemas.openxmlformats.org/drawingml/2006/main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xmlns:a="http://schemas.openxmlformats.org/drawingml/2006/main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</m:sSub>
                    <m:r>
                      <a:rPr xmlns:a="http://schemas.openxmlformats.org/drawingml/2006/main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m:oMathPara>
              </a14:m>
              <a:endParaRPr sz="1600"/>
            </a:p>
          </p:txBody>
        </p:sp>
        <p:sp>
          <p:nvSpPr>
            <p:cNvPr id="241" name="方程式"/>
            <p:cNvSpPr txBox="1"/>
            <p:nvPr/>
          </p:nvSpPr>
          <p:spPr>
            <a:xfrm>
              <a:off x="8710547" y="0"/>
              <a:ext cx="815843" cy="1909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b="0"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limUpp>
                          <m:e>
                            <m:r>
                              <a:rPr xmlns:a="http://schemas.openxmlformats.org/drawingml/2006/main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q</m:t>
                            </m:r>
                          </m:e>
                          <m:lim>
                            <m:r>
                              <a:rPr xmlns:a="http://schemas.openxmlformats.org/drawingml/2006/main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˜</m:t>
                            </m:r>
                          </m:lim>
                        </m:limUpp>
                      </m:e>
                      <m:sub>
                        <m:r>
                          <a:rPr xmlns:a="http://schemas.openxmlformats.org/drawingml/2006/main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  <m:r>
                          <a:rPr xmlns:a="http://schemas.openxmlformats.org/drawingml/2006/main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xmlns:a="http://schemas.openxmlformats.org/drawingml/2006/main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  <m:r>
                          <a:rPr xmlns:a="http://schemas.openxmlformats.org/drawingml/2006/main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r>
                      <a:rPr xmlns:a="http://schemas.openxmlformats.org/drawingml/2006/main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m:oMathPara>
              </a14:m>
              <a:endParaRPr sz="1600"/>
            </a:p>
          </p:txBody>
        </p:sp>
      </p:grpSp>
      <p:sp>
        <p:nvSpPr>
          <p:cNvPr id="243" name="The nth-order matching kernel can be obtained from Borel series"/>
          <p:cNvSpPr txBox="1"/>
          <p:nvPr>
            <p:ph type="body" idx="1"/>
          </p:nvPr>
        </p:nvSpPr>
        <p:spPr>
          <a:xfrm>
            <a:off x="973341" y="1876479"/>
            <a:ext cx="10463661" cy="6286501"/>
          </a:xfrm>
          <a:prstGeom prst="rect">
            <a:avLst/>
          </a:prstGeom>
        </p:spPr>
        <p:txBody>
          <a:bodyPr/>
          <a:lstStyle/>
          <a:p>
            <a:pPr/>
            <a:r>
              <a:t>The n</a:t>
            </a:r>
            <a:r>
              <a:rPr baseline="-5999"/>
              <a:t>th</a:t>
            </a:r>
            <a:r>
              <a:t>-order matching kernel can be obtained from Borel series</a:t>
            </a:r>
          </a:p>
        </p:txBody>
      </p:sp>
      <p:sp>
        <p:nvSpPr>
          <p:cNvPr id="244" name="Wei-Yang Liu…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Wei-Yang Liu   </a:t>
            </a:r>
          </a:p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Oct. 14, 2020 @ TQCD (ASIoP)</a:t>
            </a:r>
          </a:p>
        </p:txBody>
      </p:sp>
      <p:sp>
        <p:nvSpPr>
          <p:cNvPr id="245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46" name="Bubble chain in fixed order perturbation"/>
          <p:cNvSpPr txBox="1"/>
          <p:nvPr/>
        </p:nvSpPr>
        <p:spPr>
          <a:xfrm>
            <a:off x="703947" y="196641"/>
            <a:ext cx="9601090" cy="1215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defTabSz="292100">
              <a:defRPr b="0" sz="4000">
                <a:solidFill>
                  <a:srgbClr val="5E5E5E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Bubble chain in fixed order perturbation</a:t>
            </a:r>
          </a:p>
        </p:txBody>
      </p:sp>
      <p:sp>
        <p:nvSpPr>
          <p:cNvPr id="247" name="方程式"/>
          <p:cNvSpPr txBox="1"/>
          <p:nvPr/>
        </p:nvSpPr>
        <p:spPr>
          <a:xfrm>
            <a:off x="3768549" y="3012737"/>
            <a:ext cx="5467701" cy="94037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</m:e>
                    <m:sup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sup>
                  </m:sSup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ξ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d>
                        <m:dPr>
                          <m:ctrlP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sSub>
                                <m:e>
                                  <m:r>
                                    <a:rPr xmlns:a="http://schemas.openxmlformats.org/drawingml/2006/main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xmlns:a="http://schemas.openxmlformats.org/drawingml/2006/main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</m:sub>
                              </m:sSub>
                            </m:num>
                            <m:den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</m:den>
                          </m:f>
                        </m:e>
                      </m:d>
                    </m:e>
                    <m:sup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p>
                  </m:sSup>
                  <m:sSubSup>
                    <m:e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β</m:t>
                      </m:r>
                    </m:e>
                    <m:sub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  <m:sup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bSup>
                  <m:f>
                    <m:fPr>
                      <m:ctrlP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p>
                        <m:e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</m:e>
                        <m:sup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</m:sSup>
                    </m:num>
                    <m:den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sSup>
                        <m:e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w</m:t>
                          </m:r>
                        </m:e>
                        <m:sup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</m:sSup>
                    </m:den>
                  </m:f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[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Z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ξ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]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sSub>
                    <m:e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e>
                    <m:sub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</m:oMath>
              </m:oMathPara>
            </a14:m>
            <a:endParaRPr sz="2400"/>
          </a:p>
        </p:txBody>
      </p:sp>
      <p:sp>
        <p:nvSpPr>
          <p:cNvPr id="248" name="αs = 0.283, Pz = 1.5 GeV, μ = 3 GeV, μR = 2.4 GeV, pzR = 1.201 GeV"/>
          <p:cNvSpPr txBox="1"/>
          <p:nvPr/>
        </p:nvSpPr>
        <p:spPr>
          <a:xfrm>
            <a:off x="464870" y="7527693"/>
            <a:ext cx="12075060" cy="687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ts val="6800"/>
              </a:lnSpc>
              <a:spcBef>
                <a:spcPts val="4200"/>
              </a:spcBef>
              <a:defRPr b="0" sz="3200"/>
            </a:pPr>
            <a:r>
              <a:t>α</a:t>
            </a:r>
            <a:r>
              <a:rPr baseline="-10687"/>
              <a:t>s </a:t>
            </a:r>
            <a:r>
              <a:t>= 0.283, P</a:t>
            </a:r>
            <a:r>
              <a:rPr baseline="-10687"/>
              <a:t>z</a:t>
            </a:r>
            <a:r>
              <a:rPr baseline="-4687"/>
              <a:t> </a:t>
            </a:r>
            <a:r>
              <a:t>= 1.5 GeV, μ = 3 GeV, μ</a:t>
            </a:r>
            <a:r>
              <a:rPr baseline="-10687"/>
              <a:t>R</a:t>
            </a:r>
            <a:r>
              <a:rPr baseline="-4687"/>
              <a:t> </a:t>
            </a:r>
            <a:r>
              <a:t>= 2.4 GeV, p</a:t>
            </a:r>
            <a:r>
              <a:rPr baseline="47624"/>
              <a:t>z</a:t>
            </a:r>
            <a:r>
              <a:rPr baseline="-18500"/>
              <a:t>R</a:t>
            </a:r>
            <a:r>
              <a:rPr baseline="-12500"/>
              <a:t> </a:t>
            </a:r>
            <a:r>
              <a:t>= 1.201 GeV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R-scheme designed to remove the leading renormalon ambiguity which is proportional to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R-scheme designed to remove the leading renormalon ambiguity which is proportional to </a:t>
            </a:r>
            <a14:m>
              <m:oMath>
                <m:f>
                  <m:fPr>
                    <m:ctrlPr>
                      <a:rPr xmlns:a="http://schemas.openxmlformats.org/drawingml/2006/main" sz="4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lin"/>
                  </m:fPr>
                  <m:num>
                    <m:r>
                      <a:rPr xmlns:a="http://schemas.openxmlformats.org/drawingml/2006/main" sz="4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sSubSup>
                      <m:e>
                        <m:r>
                          <a:rPr xmlns:a="http://schemas.openxmlformats.org/drawingml/2006/main" sz="4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a:rPr xmlns:a="http://schemas.openxmlformats.org/drawingml/2006/main" sz="4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z</m:t>
                        </m:r>
                      </m:sub>
                      <m:sup>
                        <m:r>
                          <a:rPr xmlns:a="http://schemas.openxmlformats.org/drawingml/2006/main" sz="4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den>
                </m:f>
              </m:oMath>
            </a14:m>
          </a:p>
        </p:txBody>
      </p:sp>
      <p:sp>
        <p:nvSpPr>
          <p:cNvPr id="251" name="R-schem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R-scheme</a:t>
            </a:r>
          </a:p>
        </p:txBody>
      </p:sp>
      <p:sp>
        <p:nvSpPr>
          <p:cNvPr id="252" name="Wei-Yang Liu…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Wei-Yang Liu   </a:t>
            </a:r>
          </a:p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Oct. 14, 2020 @ TQCD (ASIoP)</a:t>
            </a:r>
          </a:p>
        </p:txBody>
      </p:sp>
      <p:sp>
        <p:nvSpPr>
          <p:cNvPr id="253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54" name="方程式"/>
          <p:cNvSpPr txBox="1"/>
          <p:nvPr/>
        </p:nvSpPr>
        <p:spPr>
          <a:xfrm>
            <a:off x="1130862" y="3433525"/>
            <a:ext cx="10743076" cy="177780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limUpp>
                    <m:e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</m:e>
                    <m:lim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˜</m:t>
                      </m:r>
                    </m:lim>
                  </m:limUpp>
                  <m:r>
                    <a:rPr xmlns:a="http://schemas.openxmlformats.org/drawingml/2006/main" sz="2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</m:sub>
                  </m:sSub>
                  <m:r>
                    <a:rPr xmlns:a="http://schemas.openxmlformats.org/drawingml/2006/main" sz="2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μ</m:t>
                  </m:r>
                  <m:r>
                    <a:rPr xmlns:a="http://schemas.openxmlformats.org/drawingml/2006/main" sz="2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Sup>
                    <m:e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∫</m:t>
                      </m:r>
                    </m:e>
                    <m:sub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  <m:sup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p>
                  </m:sSubSup>
                  <m:f>
                    <m:fPr>
                      <m:ctrlP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num>
                    <m:den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den>
                  </m:f>
                  <m:d>
                    <m:dPr>
                      <m:ctrlP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begChr m:val="["/>
                      <m:endChr m:val="]"/>
                    </m:dPr>
                    <m:e>
                      <m:f>
                        <m:fPr>
                          <m:ctrlPr>
                            <a:rPr xmlns:a="http://schemas.openxmlformats.org/drawingml/2006/main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  <m:r>
                            <a:rPr xmlns:a="http://schemas.openxmlformats.org/drawingml/2006/main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xmlns:a="http://schemas.openxmlformats.org/drawingml/2006/main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r>
                                <a:rPr xmlns:a="http://schemas.openxmlformats.org/drawingml/2006/main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num>
                            <m:den>
                              <m:r>
                                <a:rPr xmlns:a="http://schemas.openxmlformats.org/drawingml/2006/main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den>
                          </m:f>
                          <m:r>
                            <a:rPr xmlns:a="http://schemas.openxmlformats.org/drawingml/2006/main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xmlns:a="http://schemas.openxmlformats.org/drawingml/2006/main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r>
                                <a:rPr xmlns:a="http://schemas.openxmlformats.org/drawingml/2006/main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μ</m:t>
                              </m:r>
                            </m:num>
                            <m:den>
                              <m:sSub>
                                <m:e>
                                  <m:r>
                                    <a:rPr xmlns:a="http://schemas.openxmlformats.org/drawingml/2006/main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a:rPr xmlns:a="http://schemas.openxmlformats.org/drawingml/2006/main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z</m:t>
                                  </m:r>
                                </m:sub>
                              </m:sSub>
                            </m:den>
                          </m:f>
                          <m:r>
                            <a:rPr xmlns:a="http://schemas.openxmlformats.org/drawingml/2006/main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xmlns:a="http://schemas.openxmlformats.org/drawingml/2006/main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-</m:t>
                          </m:r>
                          <m:f>
                            <m:fPr>
                              <m:ctrlPr>
                                <a:rPr xmlns:a="http://schemas.openxmlformats.org/drawingml/2006/main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sSubSup>
                                <m:e>
                                  <m:r>
                                    <a:rPr xmlns:a="http://schemas.openxmlformats.org/drawingml/2006/main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a:rPr xmlns:a="http://schemas.openxmlformats.org/drawingml/2006/main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z</m:t>
                                  </m:r>
                                </m:sub>
                                <m:sup>
                                  <m:r>
                                    <a:rPr xmlns:a="http://schemas.openxmlformats.org/drawingml/2006/main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  <m:r>
                                    <a:rPr xmlns:a="http://schemas.openxmlformats.org/drawingml/2006/main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e>
                                  <m:r>
                                    <a:rPr xmlns:a="http://schemas.openxmlformats.org/drawingml/2006/main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a:rPr xmlns:a="http://schemas.openxmlformats.org/drawingml/2006/main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z</m:t>
                                  </m:r>
                                </m:sub>
                                <m:sup>
                                  <m:r>
                                    <a:rPr xmlns:a="http://schemas.openxmlformats.org/drawingml/2006/main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  <m:r>
                            <a:rPr xmlns:a="http://schemas.openxmlformats.org/drawingml/2006/main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  <m:r>
                            <a:rPr xmlns:a="http://schemas.openxmlformats.org/drawingml/2006/main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xmlns:a="http://schemas.openxmlformats.org/drawingml/2006/main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r>
                                <a:rPr xmlns:a="http://schemas.openxmlformats.org/drawingml/2006/main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num>
                            <m:den>
                              <m:r>
                                <a:rPr xmlns:a="http://schemas.openxmlformats.org/drawingml/2006/main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den>
                          </m:f>
                          <m:r>
                            <a:rPr xmlns:a="http://schemas.openxmlformats.org/drawingml/2006/main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xmlns:a="http://schemas.openxmlformats.org/drawingml/2006/main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r>
                                <a:rPr xmlns:a="http://schemas.openxmlformats.org/drawingml/2006/main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μ</m:t>
                              </m:r>
                            </m:num>
                            <m:den>
                              <m:sSubSup>
                                <m:e>
                                  <m:r>
                                    <a:rPr xmlns:a="http://schemas.openxmlformats.org/drawingml/2006/main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a:rPr xmlns:a="http://schemas.openxmlformats.org/drawingml/2006/main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z</m:t>
                                  </m:r>
                                </m:sub>
                                <m:sup>
                                  <m:r>
                                    <a:rPr xmlns:a="http://schemas.openxmlformats.org/drawingml/2006/main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</m:den>
                          </m:f>
                          <m:r>
                            <a:rPr xmlns:a="http://schemas.openxmlformats.org/drawingml/2006/main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xmlns:a="http://schemas.openxmlformats.org/drawingml/2006/main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xmlns:a="http://schemas.openxmlformats.org/drawingml/2006/main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-</m:t>
                          </m:r>
                          <m:f>
                            <m:fPr>
                              <m:ctrlPr>
                                <a:rPr xmlns:a="http://schemas.openxmlformats.org/drawingml/2006/main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sSubSup>
                                <m:e>
                                  <m:r>
                                    <a:rPr xmlns:a="http://schemas.openxmlformats.org/drawingml/2006/main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a:rPr xmlns:a="http://schemas.openxmlformats.org/drawingml/2006/main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z</m:t>
                                  </m:r>
                                </m:sub>
                                <m:sup>
                                  <m:r>
                                    <a:rPr xmlns:a="http://schemas.openxmlformats.org/drawingml/2006/main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  <m:r>
                                    <a:rPr xmlns:a="http://schemas.openxmlformats.org/drawingml/2006/main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e>
                                  <m:r>
                                    <a:rPr xmlns:a="http://schemas.openxmlformats.org/drawingml/2006/main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a:rPr xmlns:a="http://schemas.openxmlformats.org/drawingml/2006/main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z</m:t>
                                  </m:r>
                                </m:sub>
                                <m:sup>
                                  <m:r>
                                    <a:rPr xmlns:a="http://schemas.openxmlformats.org/drawingml/2006/main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den>
                      </m:f>
                    </m:e>
                  </m:d>
                  <m:r>
                    <a:rPr xmlns:a="http://schemas.openxmlformats.org/drawingml/2006/main" sz="2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2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y</m:t>
                  </m:r>
                  <m:r>
                    <a:rPr xmlns:a="http://schemas.openxmlformats.org/drawingml/2006/main" sz="2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μ</m:t>
                  </m:r>
                  <m:r>
                    <a:rPr xmlns:a="http://schemas.openxmlformats.org/drawingml/2006/main" sz="2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m:rPr>
                      <m:scr m:val="script"/>
                    </m:rPr>
                    <a:rPr xmlns:a="http://schemas.openxmlformats.org/drawingml/2006/main" sz="2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α</m:t>
                      </m:r>
                    </m:e>
                    <m:sub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sub>
                  </m:sSub>
                  <m:r>
                    <m:rPr>
                      <m:sty m:val="p"/>
                    </m:rPr>
                    <a:rPr xmlns:a="http://schemas.openxmlformats.org/drawingml/2006/main" sz="2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ln</m:t>
                  </m:r>
                  <m:sSub>
                    <m:e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</m:sub>
                  </m:sSub>
                  <m:r>
                    <a:rPr xmlns:a="http://schemas.openxmlformats.org/drawingml/2006/main" sz="2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bSup>
                    <m:e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</m:sub>
                    <m:sup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bSup>
                  <m:r>
                    <a:rPr xmlns:a="http://schemas.openxmlformats.org/drawingml/2006/main" sz="2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,1</m:t>
                  </m:r>
                  <m:r>
                    <a:rPr xmlns:a="http://schemas.openxmlformats.org/drawingml/2006/main" sz="2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bSup>
                    <m:e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</m:sub>
                    <m:sup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sup>
                  </m:sSubSup>
                  <m:r>
                    <a:rPr xmlns:a="http://schemas.openxmlformats.org/drawingml/2006/main" sz="2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28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onsistent with the expectation that R-scheme is reduced to the MS to MS matching when Pz′ = 0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Consistent with the expectation that R-scheme is reduced to the MS to MS matching when P</a:t>
            </a:r>
            <a:r>
              <a:rPr baseline="-5999"/>
              <a:t>z</a:t>
            </a:r>
            <a:r>
              <a:t>′ = 0 </a:t>
            </a:r>
          </a:p>
          <a:p>
            <a:pPr/>
            <a:r>
              <a:t>More effective with larger P</a:t>
            </a:r>
            <a:r>
              <a:rPr baseline="-15000" sz="2000"/>
              <a:t>z </a:t>
            </a:r>
            <a:endParaRPr sz="1200"/>
          </a:p>
        </p:txBody>
      </p:sp>
      <p:sp>
        <p:nvSpPr>
          <p:cNvPr id="257" name="R-schem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R-scheme</a:t>
            </a:r>
          </a:p>
        </p:txBody>
      </p:sp>
      <p:sp>
        <p:nvSpPr>
          <p:cNvPr id="258" name="Wei-Yang Liu…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Wei-Yang Liu   </a:t>
            </a:r>
          </a:p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Oct. 14, 2020 @ TQCD (ASIoP)</a:t>
            </a:r>
          </a:p>
        </p:txBody>
      </p:sp>
      <p:sp>
        <p:nvSpPr>
          <p:cNvPr id="259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266" name="群組"/>
          <p:cNvGrpSpPr/>
          <p:nvPr/>
        </p:nvGrpSpPr>
        <p:grpSpPr>
          <a:xfrm>
            <a:off x="399300" y="4422349"/>
            <a:ext cx="12339297" cy="3446513"/>
            <a:chOff x="0" y="0"/>
            <a:chExt cx="12339296" cy="3446511"/>
          </a:xfrm>
        </p:grpSpPr>
        <p:grpSp>
          <p:nvGrpSpPr>
            <p:cNvPr id="264" name="群組"/>
            <p:cNvGrpSpPr/>
            <p:nvPr/>
          </p:nvGrpSpPr>
          <p:grpSpPr>
            <a:xfrm>
              <a:off x="0" y="0"/>
              <a:ext cx="12339297" cy="3446512"/>
              <a:chOff x="0" y="0"/>
              <a:chExt cx="12339296" cy="3446511"/>
            </a:xfrm>
          </p:grpSpPr>
          <p:pic>
            <p:nvPicPr>
              <p:cNvPr id="260" name="截圖 2020-10-13 下午1.33.27.png" descr="截圖 2020-10-13 下午1.33.27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rcRect l="0" t="9340" r="0" b="0"/>
              <a:stretch>
                <a:fillRect/>
              </a:stretch>
            </p:blipFill>
            <p:spPr>
              <a:xfrm>
                <a:off x="0" y="225596"/>
                <a:ext cx="12339297" cy="322091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61" name="方程式"/>
              <p:cNvSpPr txBox="1"/>
              <p:nvPr/>
            </p:nvSpPr>
            <p:spPr>
              <a:xfrm>
                <a:off x="1592831" y="0"/>
                <a:ext cx="620923" cy="1982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b="0" sz="1800"/>
                </a:pPr>
                <a14:m>
                  <m:oMathPara>
                    <m:oMathParaPr>
                      <m:jc m:val="centerGroup"/>
                    </m:oMathParaPr>
                    <m:oMath>
                      <m:sSub>
                        <m:e>
                          <m:limUpp>
                            <m:e>
                              <m:r>
                                <a:rPr xmlns:a="http://schemas.openxmlformats.org/drawingml/2006/main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q</m:t>
                              </m:r>
                            </m:e>
                            <m:lim>
                              <m:r>
                                <a:rPr xmlns:a="http://schemas.openxmlformats.org/drawingml/2006/main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˜</m:t>
                              </m:r>
                            </m:lim>
                          </m:limUpp>
                        </m:e>
                        <m:sub>
                          <m:r>
                            <a:rPr xmlns:a="http://schemas.openxmlformats.org/drawingml/2006/main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xmlns:a="http://schemas.openxmlformats.org/drawingml/2006/main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xmlns:a="http://schemas.openxmlformats.org/drawingml/2006/main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sz="1600"/>
              </a:p>
            </p:txBody>
          </p:sp>
          <p:sp>
            <p:nvSpPr>
              <p:cNvPr id="262" name="方程式"/>
              <p:cNvSpPr txBox="1"/>
              <p:nvPr/>
            </p:nvSpPr>
            <p:spPr>
              <a:xfrm>
                <a:off x="8038102" y="26370"/>
                <a:ext cx="620923" cy="1982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b="0" sz="1800"/>
                </a:pPr>
                <a14:m>
                  <m:oMathPara>
                    <m:oMathParaPr>
                      <m:jc m:val="centerGroup"/>
                    </m:oMathParaPr>
                    <m:oMath>
                      <m:sSub>
                        <m:e>
                          <m:limUpp>
                            <m:e>
                              <m:r>
                                <a:rPr xmlns:a="http://schemas.openxmlformats.org/drawingml/2006/main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q</m:t>
                              </m:r>
                            </m:e>
                            <m:lim>
                              <m:r>
                                <a:rPr xmlns:a="http://schemas.openxmlformats.org/drawingml/2006/main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˜</m:t>
                              </m:r>
                            </m:lim>
                          </m:limUpp>
                        </m:e>
                        <m:sub>
                          <m:r>
                            <a:rPr xmlns:a="http://schemas.openxmlformats.org/drawingml/2006/main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xmlns:a="http://schemas.openxmlformats.org/drawingml/2006/main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xmlns:a="http://schemas.openxmlformats.org/drawingml/2006/main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sz="1600"/>
              </a:p>
            </p:txBody>
          </p:sp>
          <p:sp>
            <p:nvSpPr>
              <p:cNvPr id="263" name="Pz′ = 1 GeV"/>
              <p:cNvSpPr txBox="1"/>
              <p:nvPr/>
            </p:nvSpPr>
            <p:spPr>
              <a:xfrm>
                <a:off x="3070185" y="2916763"/>
                <a:ext cx="1784876" cy="47899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>
                    <a:solidFill>
                      <a:srgbClr val="5E5E5E"/>
                    </a:solidFill>
                  </a:defRPr>
                </a:pPr>
                <a:r>
                  <a:rPr b="0"/>
                  <a:t>Pz′</a:t>
                </a:r>
                <a:r>
                  <a:rPr b="0" baseline="-5999"/>
                  <a:t> </a:t>
                </a:r>
                <a:r>
                  <a:rPr b="0"/>
                  <a:t>= 1 GeV</a:t>
                </a:r>
              </a:p>
            </p:txBody>
          </p:sp>
        </p:grpSp>
        <p:pic>
          <p:nvPicPr>
            <p:cNvPr id="265" name="截圖 2020-10-13 下午1.38.24.png" descr="截圖 2020-10-13 下午1.38.24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498031" y="2892531"/>
              <a:ext cx="9003623" cy="55034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Renormalon ambiguity with bubble chain insertion is an twist-4 effect of order  , significant at small x.…"/>
          <p:cNvSpPr txBox="1"/>
          <p:nvPr>
            <p:ph type="body" idx="1"/>
          </p:nvPr>
        </p:nvSpPr>
        <p:spPr>
          <a:xfrm>
            <a:off x="952500" y="1928314"/>
            <a:ext cx="11288594" cy="6286501"/>
          </a:xfrm>
          <a:prstGeom prst="rect">
            <a:avLst/>
          </a:prstGeom>
        </p:spPr>
        <p:txBody>
          <a:bodyPr/>
          <a:lstStyle/>
          <a:p>
            <a:pPr marL="395604" indent="-395604" defTabSz="519937">
              <a:lnSpc>
                <a:spcPts val="6000"/>
              </a:lnSpc>
              <a:spcBef>
                <a:spcPts val="3700"/>
              </a:spcBef>
              <a:defRPr sz="2848"/>
            </a:pPr>
            <a:r>
              <a:t>Renormalon ambiguity with bubble chain insertion is an twist-4 effect of order </a:t>
            </a:r>
            <a14:m>
              <m:oMath>
                <m:r>
                  <m:rPr>
                    <m:scr m:val="script"/>
                  </m:rP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f>
                  <m:fPr>
                    <m:ctrlP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sSubSup>
                      <m:e>
                        <m:r>
                          <m:rPr>
                            <m:sty m:val="p"/>
                          </m:rPr>
                          <a:rPr xmlns:a="http://schemas.openxmlformats.org/drawingml/2006/main" sz="34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xmlns:a="http://schemas.openxmlformats.org/drawingml/2006/main" sz="34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  <m:r>
                          <a:rPr xmlns:a="http://schemas.openxmlformats.org/drawingml/2006/main" sz="34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xmlns:a="http://schemas.openxmlformats.org/drawingml/2006/main" sz="34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sub>
                      <m:sup>
                        <m:r>
                          <a:rPr xmlns:a="http://schemas.openxmlformats.org/drawingml/2006/main" sz="34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num>
                  <m:den>
                    <m:sSup>
                      <m:e>
                        <m:r>
                          <a:rPr xmlns:a="http://schemas.openxmlformats.org/drawingml/2006/main" sz="34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xmlns:a="http://schemas.openxmlformats.org/drawingml/2006/main" sz="34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Sup>
                      <m:e>
                        <m:r>
                          <a:rPr xmlns:a="http://schemas.openxmlformats.org/drawingml/2006/main" sz="34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a:rPr xmlns:a="http://schemas.openxmlformats.org/drawingml/2006/main" sz="34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z</m:t>
                        </m:r>
                      </m:sub>
                      <m:sup>
                        <m:r>
                          <a:rPr xmlns:a="http://schemas.openxmlformats.org/drawingml/2006/main" sz="34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den>
                </m:f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, significant at small x.</a:t>
            </a:r>
          </a:p>
          <a:p>
            <a:pPr marL="395604" indent="-395604" defTabSz="519937">
              <a:lnSpc>
                <a:spcPts val="6000"/>
              </a:lnSpc>
              <a:spcBef>
                <a:spcPts val="3700"/>
              </a:spcBef>
              <a:defRPr sz="2848"/>
            </a:pPr>
            <a:r>
              <a:t>Particle number is conserved in </a:t>
            </a:r>
            <a14:m>
              <m:oMath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δ</m:t>
                </m:r>
                <m:sSub>
                  <m:e>
                    <m:limUpp>
                      <m:e>
                        <m:r>
                          <a:rPr xmlns:a="http://schemas.openxmlformats.org/drawingml/2006/main" sz="3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lim>
                        <m:r>
                          <a:rPr xmlns:a="http://schemas.openxmlformats.org/drawingml/2006/main" sz="3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˜</m:t>
                        </m:r>
                      </m:lim>
                    </m:limUpp>
                  </m:e>
                  <m:sub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e</m:t>
                    </m:r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with a proper treatment to identify the delta function contributions in numerical calculation.</a:t>
            </a:r>
          </a:p>
          <a:p>
            <a:pPr marL="395604" indent="-395604" defTabSz="519937">
              <a:lnSpc>
                <a:spcPts val="6000"/>
              </a:lnSpc>
              <a:spcBef>
                <a:spcPts val="3700"/>
              </a:spcBef>
              <a:defRPr sz="2848"/>
            </a:pPr>
            <a:r>
              <a:t>Excellent convergence at three-loops for the RIMOM to </a:t>
            </a:r>
            <a14:m>
              <m:oMath>
                <m:bar>
                  <m:barPr>
                    <m:ctrlPr>
                      <a:rPr xmlns:a="http://schemas.openxmlformats.org/drawingml/2006/main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pos m:val="top"/>
                  </m:barPr>
                  <m:e>
                    <m:r>
                      <m:rPr>
                        <m:nor/>
                      </m:rPr>
                      <a:rPr xmlns:a="http://schemas.openxmlformats.org/drawingml/2006/main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MS</m:t>
                    </m:r>
                  </m:e>
                </m:bar>
              </m:oMath>
            </a14:m>
            <a:r>
              <a:t>matching kernel is found.</a:t>
            </a:r>
          </a:p>
          <a:p>
            <a:pPr marL="395604" indent="-395604" defTabSz="519937">
              <a:lnSpc>
                <a:spcPts val="6000"/>
              </a:lnSpc>
              <a:spcBef>
                <a:spcPts val="3700"/>
              </a:spcBef>
              <a:defRPr sz="2848"/>
            </a:pPr>
            <a:r>
              <a:t>R-scheme improves the convergence of matching kernel at three-loops.</a:t>
            </a:r>
          </a:p>
        </p:txBody>
      </p:sp>
      <p:sp>
        <p:nvSpPr>
          <p:cNvPr id="269" name="Summary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Summary</a:t>
            </a:r>
          </a:p>
        </p:txBody>
      </p:sp>
      <p:sp>
        <p:nvSpPr>
          <p:cNvPr id="270" name="Wei-Yang Liu…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Wei-Yang Liu   </a:t>
            </a:r>
          </a:p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Oct. 14, 2020 @ TQCD (ASIoP)</a:t>
            </a:r>
          </a:p>
        </p:txBody>
      </p:sp>
      <p:sp>
        <p:nvSpPr>
          <p:cNvPr id="271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Thanks for Listen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 sz="7500"/>
            </a:lvl1pPr>
          </a:lstStyle>
          <a:p>
            <a:pPr/>
            <a:r>
              <a:t>Thanks for Listening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按兩下來編輯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6" name="Results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Results</a:t>
            </a:r>
          </a:p>
        </p:txBody>
      </p:sp>
      <p:sp>
        <p:nvSpPr>
          <p:cNvPr id="277" name="Wei-Yang Liu…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Wei-Yang Liu   </a:t>
            </a:r>
          </a:p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Oct. 14, 2020 @ TQCD (ASIoP)</a:t>
            </a:r>
          </a:p>
        </p:txBody>
      </p:sp>
      <p:sp>
        <p:nvSpPr>
          <p:cNvPr id="278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79" name="截圖 2020-10-13 下午12.44.01.png" descr="截圖 2020-10-13 下午12.44.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500" y="2666326"/>
            <a:ext cx="11099800" cy="442094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按兩下來編輯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82" name="Results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Results</a:t>
            </a:r>
          </a:p>
        </p:txBody>
      </p:sp>
      <p:sp>
        <p:nvSpPr>
          <p:cNvPr id="283" name="Wei-Yang Liu…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Wei-Yang Liu   </a:t>
            </a:r>
          </a:p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Oct. 14, 2020 @ TQCD (ASIoP)</a:t>
            </a:r>
          </a:p>
        </p:txBody>
      </p:sp>
      <p:sp>
        <p:nvSpPr>
          <p:cNvPr id="284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85" name="截圖 2020-10-13 下午12.47.23.png" descr="截圖 2020-10-13 下午12.47.2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8030" y="4000276"/>
            <a:ext cx="11968740" cy="25045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Large momentum effective theory (LaMET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35609" indent="-435609" defTabSz="572516">
              <a:lnSpc>
                <a:spcPts val="7100"/>
              </a:lnSpc>
              <a:spcBef>
                <a:spcPts val="4100"/>
              </a:spcBef>
              <a:defRPr sz="3528"/>
            </a:pPr>
            <a:r>
              <a:t>Large momentum effective theory (LaMET)</a:t>
            </a:r>
          </a:p>
          <a:p>
            <a:pPr marL="435609" indent="-435609" defTabSz="572516">
              <a:lnSpc>
                <a:spcPts val="7100"/>
              </a:lnSpc>
              <a:spcBef>
                <a:spcPts val="4100"/>
              </a:spcBef>
              <a:defRPr sz="3528"/>
            </a:pPr>
            <a:r>
              <a:t>Quasi parton distribution function (quasi-PDF)</a:t>
            </a:r>
          </a:p>
          <a:p>
            <a:pPr marL="435609" indent="-435609" defTabSz="572516">
              <a:lnSpc>
                <a:spcPts val="7100"/>
              </a:lnSpc>
              <a:spcBef>
                <a:spcPts val="4100"/>
              </a:spcBef>
              <a:defRPr sz="3528"/>
            </a:pPr>
            <a:r>
              <a:t>Renormalon ambiguity</a:t>
            </a:r>
          </a:p>
          <a:p>
            <a:pPr marL="435609" indent="-435609" defTabSz="572516">
              <a:lnSpc>
                <a:spcPts val="7100"/>
              </a:lnSpc>
              <a:spcBef>
                <a:spcPts val="4100"/>
              </a:spcBef>
              <a:defRPr sz="3528"/>
            </a:pPr>
            <a:r>
              <a:t>Bubble chain contribution in fixed order perturbation</a:t>
            </a:r>
          </a:p>
          <a:p>
            <a:pPr marL="435609" indent="-435609" defTabSz="572516">
              <a:lnSpc>
                <a:spcPts val="7100"/>
              </a:lnSpc>
              <a:spcBef>
                <a:spcPts val="4100"/>
              </a:spcBef>
              <a:defRPr sz="3528"/>
            </a:pPr>
            <a:r>
              <a:t>R-scheme</a:t>
            </a:r>
          </a:p>
          <a:p>
            <a:pPr marL="435609" indent="-435609" defTabSz="572516">
              <a:lnSpc>
                <a:spcPts val="7100"/>
              </a:lnSpc>
              <a:spcBef>
                <a:spcPts val="4100"/>
              </a:spcBef>
              <a:defRPr sz="3528"/>
            </a:pPr>
            <a:r>
              <a:t>Summary</a:t>
            </a:r>
          </a:p>
        </p:txBody>
      </p:sp>
      <p:sp>
        <p:nvSpPr>
          <p:cNvPr id="157" name="Outlin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158" name="Wei-Yang Liu…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Wei-Yang Liu   </a:t>
            </a:r>
          </a:p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Oct. 14, 2020 @ TQCD (ASIoP)</a:t>
            </a:r>
          </a:p>
        </p:txBody>
      </p:sp>
      <p:sp>
        <p:nvSpPr>
          <p:cNvPr id="159" name="幻燈片編號"/>
          <p:cNvSpPr txBox="1"/>
          <p:nvPr>
            <p:ph type="sldNum" sz="quarter" idx="2"/>
          </p:nvPr>
        </p:nvSpPr>
        <p:spPr>
          <a:xfrm>
            <a:off x="12105747" y="9213717"/>
            <a:ext cx="227280" cy="33700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arton physics: the physics on light cone can be related to a set of static operators under the idea of LaME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Parton physics: the physics on light cone can be related to a set of static operators under the idea of LaMET</a:t>
            </a:r>
          </a:p>
          <a:p>
            <a:pPr/>
            <a:r>
              <a:t>The static operators measured in infinite momentum frame have the identical configuration as the light front operators measured in any finite momentum frame</a:t>
            </a:r>
          </a:p>
        </p:txBody>
      </p:sp>
      <p:sp>
        <p:nvSpPr>
          <p:cNvPr id="162" name="Large Momentum Effective Theory"/>
          <p:cNvSpPr txBox="1"/>
          <p:nvPr>
            <p:ph type="body" idx="21"/>
          </p:nvPr>
        </p:nvSpPr>
        <p:spPr>
          <a:xfrm>
            <a:off x="703947" y="196641"/>
            <a:ext cx="7735900" cy="1215480"/>
          </a:xfrm>
          <a:prstGeom prst="rect">
            <a:avLst/>
          </a:prstGeom>
        </p:spPr>
        <p:txBody>
          <a:bodyPr/>
          <a:lstStyle>
            <a:lvl1pPr defTabSz="274574">
              <a:defRPr sz="3759"/>
            </a:lvl1pPr>
          </a:lstStyle>
          <a:p>
            <a:pPr/>
            <a:r>
              <a:t>Large Momentum Effective Theory</a:t>
            </a:r>
          </a:p>
        </p:txBody>
      </p:sp>
      <p:sp>
        <p:nvSpPr>
          <p:cNvPr id="163" name="Wei-Yang Liu…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Wei-Yang Liu   </a:t>
            </a:r>
          </a:p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Oct. 14, 2020 @ TQCD (ASIoP)</a:t>
            </a:r>
          </a:p>
        </p:txBody>
      </p:sp>
      <p:sp>
        <p:nvSpPr>
          <p:cNvPr id="164" name="幻燈片編號"/>
          <p:cNvSpPr txBox="1"/>
          <p:nvPr>
            <p:ph type="sldNum" sz="quarter" idx="2"/>
          </p:nvPr>
        </p:nvSpPr>
        <p:spPr>
          <a:xfrm>
            <a:off x="12105747" y="9213717"/>
            <a:ext cx="227280" cy="33700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5" name="方程式"/>
          <p:cNvSpPr txBox="1"/>
          <p:nvPr/>
        </p:nvSpPr>
        <p:spPr>
          <a:xfrm>
            <a:off x="1930848" y="7240544"/>
            <a:ext cx="5282097" cy="44442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⟨</m:t>
                  </m:r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m:rPr>
                          <m:sty m:val="p"/>
                        </m:rP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sub>
                  </m:sSub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limUpp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e>
                    <m:lim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̂</m:t>
                      </m:r>
                    </m:lim>
                  </m:limUpp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limUpp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lim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m:rPr>
                          <m:sty m:val="p"/>
                        </m:rP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sub>
                  </m:sSub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⟩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⟨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limUpp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e>
                    <m:lim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̂</m:t>
                      </m:r>
                    </m:lim>
                  </m:limUpp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z</m:t>
                  </m:r>
                  <m:sSup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μ</m:t>
                      </m:r>
                    </m:sup>
                  </m:sSup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⟩</m:t>
                  </m:r>
                </m:oMath>
              </m:oMathPara>
            </a14:m>
            <a:endParaRPr sz="3000"/>
          </a:p>
        </p:txBody>
      </p:sp>
      <p:grpSp>
        <p:nvGrpSpPr>
          <p:cNvPr id="170" name="群組"/>
          <p:cNvGrpSpPr/>
          <p:nvPr/>
        </p:nvGrpSpPr>
        <p:grpSpPr>
          <a:xfrm>
            <a:off x="7672765" y="4859656"/>
            <a:ext cx="4643535" cy="3750099"/>
            <a:chOff x="0" y="0"/>
            <a:chExt cx="4643534" cy="3750097"/>
          </a:xfrm>
        </p:grpSpPr>
        <p:pic>
          <p:nvPicPr>
            <p:cNvPr id="166" name="截圖 2020-10-13 下午4.58.20.png" descr="截圖 2020-10-13 下午4.58.20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5052"/>
            <a:stretch>
              <a:fillRect/>
            </a:stretch>
          </p:blipFill>
          <p:spPr>
            <a:xfrm>
              <a:off x="0" y="0"/>
              <a:ext cx="4643535" cy="375009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7" name="矩形"/>
            <p:cNvSpPr/>
            <p:nvPr/>
          </p:nvSpPr>
          <p:spPr>
            <a:xfrm>
              <a:off x="1075990" y="453083"/>
              <a:ext cx="360836" cy="36378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68" name="矩形"/>
            <p:cNvSpPr/>
            <p:nvPr/>
          </p:nvSpPr>
          <p:spPr>
            <a:xfrm>
              <a:off x="774386" y="857999"/>
              <a:ext cx="274430" cy="20704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69" name="矩形"/>
            <p:cNvSpPr/>
            <p:nvPr/>
          </p:nvSpPr>
          <p:spPr>
            <a:xfrm>
              <a:off x="1604325" y="1890935"/>
              <a:ext cx="360836" cy="20704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171" name="方程式"/>
          <p:cNvSpPr txBox="1"/>
          <p:nvPr/>
        </p:nvSpPr>
        <p:spPr>
          <a:xfrm>
            <a:off x="1938999" y="5544573"/>
            <a:ext cx="2832289" cy="39165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sSub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m:rPr>
                          <m:sty m:val="p"/>
                        </m:rP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sub>
                  </m:sSub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⟩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m:rPr>
                      <m:sty m:val="p"/>
                    </m:rP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∞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⟩</m:t>
                  </m:r>
                </m:oMath>
              </m:oMathPara>
            </a14:m>
            <a:endParaRPr sz="3200"/>
          </a:p>
        </p:txBody>
      </p:sp>
      <p:sp>
        <p:nvSpPr>
          <p:cNvPr id="172" name="方程式"/>
          <p:cNvSpPr txBox="1"/>
          <p:nvPr/>
        </p:nvSpPr>
        <p:spPr>
          <a:xfrm>
            <a:off x="1931446" y="6282590"/>
            <a:ext cx="4409413" cy="43061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e>
                    <m:sup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†</m:t>
                      </m:r>
                    </m:sup>
                  </m:sSup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m:rPr>
                      <m:sty m:val="p"/>
                    </m:rP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∞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limUp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e>
                    <m:lim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̂</m:t>
                      </m:r>
                    </m:lim>
                  </m:limUpp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limUp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lim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m:rPr>
                      <m:sty m:val="p"/>
                    </m:rP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∞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limUp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e>
                    <m:lim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̂</m:t>
                      </m:r>
                    </m:lim>
                  </m:limUpp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z</m:t>
                  </m:r>
                  <m:sSu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μ</m:t>
                      </m:r>
                    </m:sup>
                  </m:sSup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1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Large momentum factoriz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00050" indent="-400050" defTabSz="525779">
              <a:lnSpc>
                <a:spcPts val="6100"/>
              </a:lnSpc>
              <a:spcBef>
                <a:spcPts val="3700"/>
              </a:spcBef>
              <a:defRPr sz="2880"/>
            </a:pPr>
            <a:r>
              <a:t>Large momentum factorization</a:t>
            </a:r>
          </a:p>
          <a:p>
            <a:pPr marL="400050" indent="-400050" defTabSz="525779">
              <a:lnSpc>
                <a:spcPts val="6100"/>
              </a:lnSpc>
              <a:spcBef>
                <a:spcPts val="3700"/>
              </a:spcBef>
              <a:defRPr sz="2880"/>
            </a:pPr>
          </a:p>
          <a:p>
            <a:pPr marL="400050" indent="-400050" defTabSz="525779">
              <a:lnSpc>
                <a:spcPts val="6100"/>
              </a:lnSpc>
              <a:spcBef>
                <a:spcPts val="3700"/>
              </a:spcBef>
              <a:defRPr sz="2880"/>
            </a:pPr>
            <a:r>
              <a:t>Higher-twist corrections have also a similar convolution to the leading-twist.</a:t>
            </a:r>
          </a:p>
          <a:p>
            <a:pPr marL="400050" indent="-400050" defTabSz="525779">
              <a:lnSpc>
                <a:spcPts val="6100"/>
              </a:lnSpc>
              <a:spcBef>
                <a:spcPts val="3700"/>
              </a:spcBef>
              <a:defRPr sz="2880"/>
            </a:pPr>
          </a:p>
          <a:p>
            <a:pPr marL="400050" indent="-400050" defTabSz="525779">
              <a:lnSpc>
                <a:spcPts val="6100"/>
              </a:lnSpc>
              <a:spcBef>
                <a:spcPts val="3700"/>
              </a:spcBef>
              <a:defRPr sz="2880"/>
            </a:pPr>
            <a:r>
              <a:t>The short distance physics is encoded in </a:t>
            </a:r>
            <a14:m>
              <m:oMath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Z</m:t>
                </m:r>
              </m:oMath>
            </a14:m>
            <a:r>
              <a:t> and </a:t>
            </a:r>
            <a14:m>
              <m:oMath>
                <m:sSub>
                  <m:e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Z</m:t>
                    </m:r>
                  </m:e>
                  <m:sub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</m:oMath>
            </a14:m>
            <a:r>
              <a:t> while the long distance physics is encoded in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q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and </a:t>
            </a:r>
            <a14:m>
              <m:oMath>
                <m:sSub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q</m:t>
                    </m:r>
                  </m:e>
                  <m:sub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.</a:t>
            </a:r>
          </a:p>
          <a:p>
            <a:pPr marL="400050" indent="-400050" defTabSz="525779">
              <a:lnSpc>
                <a:spcPts val="6100"/>
              </a:lnSpc>
              <a:spcBef>
                <a:spcPts val="3700"/>
              </a:spcBef>
              <a:defRPr sz="2880"/>
            </a:pPr>
            <a:r>
              <a:t>Higher twist suppressed by powers of Pz</a:t>
            </a:r>
          </a:p>
        </p:txBody>
      </p:sp>
      <p:sp>
        <p:nvSpPr>
          <p:cNvPr id="175" name="Quasi Parton Distribution Function"/>
          <p:cNvSpPr txBox="1"/>
          <p:nvPr>
            <p:ph type="body" idx="21"/>
          </p:nvPr>
        </p:nvSpPr>
        <p:spPr>
          <a:xfrm>
            <a:off x="703947" y="196641"/>
            <a:ext cx="7554273" cy="1215480"/>
          </a:xfrm>
          <a:prstGeom prst="rect">
            <a:avLst/>
          </a:prstGeom>
        </p:spPr>
        <p:txBody>
          <a:bodyPr/>
          <a:lstStyle>
            <a:lvl1pPr defTabSz="268731">
              <a:defRPr sz="3680"/>
            </a:lvl1pPr>
          </a:lstStyle>
          <a:p>
            <a:pPr/>
            <a:r>
              <a:t>Quasi Parton Distribution Function</a:t>
            </a:r>
          </a:p>
        </p:txBody>
      </p:sp>
      <p:sp>
        <p:nvSpPr>
          <p:cNvPr id="176" name="Wei-Yang Liu…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Wei-Yang Liu   </a:t>
            </a:r>
          </a:p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Oct. 14, 2020 @ TQCD (ASIoP)</a:t>
            </a:r>
          </a:p>
        </p:txBody>
      </p:sp>
      <p:sp>
        <p:nvSpPr>
          <p:cNvPr id="177" name="幻燈片編號"/>
          <p:cNvSpPr txBox="1"/>
          <p:nvPr>
            <p:ph type="sldNum" sz="quarter" idx="2"/>
          </p:nvPr>
        </p:nvSpPr>
        <p:spPr>
          <a:xfrm>
            <a:off x="12105747" y="9213717"/>
            <a:ext cx="227280" cy="33700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8" name="方程式"/>
          <p:cNvSpPr txBox="1"/>
          <p:nvPr/>
        </p:nvSpPr>
        <p:spPr>
          <a:xfrm>
            <a:off x="3480616" y="2763891"/>
            <a:ext cx="6885204" cy="81135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limUpp>
                    <m:e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</m:e>
                    <m:lim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˜</m:t>
                      </m:r>
                    </m:lim>
                  </m:limUpp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</m:sub>
                  </m:sSub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p>
                    <m:e>
                      <m:r>
                        <m:rPr>
                          <m:sty m:val="p"/>
                        </m:rP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Λ</m:t>
                      </m:r>
                    </m:e>
                    <m:sup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sup>
                  </m:sSup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Sup>
                    <m:e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∫</m:t>
                      </m:r>
                    </m:e>
                    <m:sub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  <m:sup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p>
                  </m:sSubSup>
                  <m:f>
                    <m:fPr>
                      <m:ctrlP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num>
                    <m:den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den>
                  </m:f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Z</m:t>
                  </m:r>
                  <m:d>
                    <m:dPr>
                      <m:ctrlP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f>
                        <m:fPr>
                          <m:ctrlP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num>
                        <m:den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den>
                      </m:f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sSub>
                        <m:e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sub>
                      </m:sSub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p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p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Λ</m:t>
                      </m:r>
                    </m:e>
                  </m:d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y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m:rPr>
                      <m:sty m:val="p"/>
                    </m:rP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Λ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m:rPr>
                      <m:scr m:val="script"/>
                    </m:rP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f>
                    <m:fPr>
                      <m:ctrlP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sSubSup>
                        <m:e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sub>
                        <m:sup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den>
                  </m:f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2400"/>
          </a:p>
        </p:txBody>
      </p:sp>
      <p:sp>
        <p:nvSpPr>
          <p:cNvPr id="179" name="方程式"/>
          <p:cNvSpPr txBox="1"/>
          <p:nvPr/>
        </p:nvSpPr>
        <p:spPr>
          <a:xfrm>
            <a:off x="4881247" y="4879856"/>
            <a:ext cx="3132471" cy="88325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limUpp>
                    <m:e>
                      <m:limLow>
                        <m:e>
                          <m:r>
                            <a:rPr xmlns:a="http://schemas.openxmlformats.org/drawingml/2006/main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xmlns:a="http://schemas.openxmlformats.org/drawingml/2006/main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lim>
                      </m:limLow>
                    </m:e>
                    <m:lim>
                      <m:r>
                        <m:rPr>
                          <m:sty m:val="p"/>
                        </m:rPr>
                        <a:rPr xmlns:a="http://schemas.openxmlformats.org/drawingml/2006/main" sz="2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lim>
                  </m:limUpp>
                  <m:sSub>
                    <m:e>
                      <m:r>
                        <a:rPr xmlns:a="http://schemas.openxmlformats.org/drawingml/2006/main" sz="2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</m:e>
                    <m:sub>
                      <m:r>
                        <a:rPr xmlns:a="http://schemas.openxmlformats.org/drawingml/2006/main" sz="2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xmlns:a="http://schemas.openxmlformats.org/drawingml/2006/main" sz="2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2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p>
                    <m:e>
                      <m:r>
                        <m:rPr>
                          <m:sty m:val="p"/>
                        </m:rPr>
                        <a:rPr xmlns:a="http://schemas.openxmlformats.org/drawingml/2006/main" sz="2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Λ</m:t>
                      </m:r>
                    </m:e>
                    <m:sup>
                      <m:r>
                        <a:rPr xmlns:a="http://schemas.openxmlformats.org/drawingml/2006/main" sz="2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sup>
                  </m:sSup>
                  <m:r>
                    <a:rPr xmlns:a="http://schemas.openxmlformats.org/drawingml/2006/main" sz="2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m:rPr>
                      <m:sty m:val="p"/>
                    </m:rPr>
                    <a:rPr xmlns:a="http://schemas.openxmlformats.org/drawingml/2006/main" sz="2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Λ</m:t>
                  </m:r>
                  <m:r>
                    <a:rPr xmlns:a="http://schemas.openxmlformats.org/drawingml/2006/main" sz="2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⊗</m:t>
                  </m:r>
                  <m:f>
                    <m:fPr>
                      <m:ctrlPr>
                        <a:rPr xmlns:a="http://schemas.openxmlformats.org/drawingml/2006/main" sz="2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b>
                        <m:e>
                          <m:r>
                            <a:rPr xmlns:a="http://schemas.openxmlformats.org/drawingml/2006/main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</m:e>
                        <m:sub>
                          <m:r>
                            <a:rPr xmlns:a="http://schemas.openxmlformats.org/drawingml/2006/main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xmlns:a="http://schemas.openxmlformats.org/drawingml/2006/main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r>
                        <a:rPr xmlns:a="http://schemas.openxmlformats.org/drawingml/2006/main" sz="2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xmlns:a="http://schemas.openxmlformats.org/drawingml/2006/main" sz="2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xmlns:a="http://schemas.openxmlformats.org/drawingml/2006/main" sz="2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sSubSup>
                        <m:e>
                          <m:r>
                            <a:rPr xmlns:a="http://schemas.openxmlformats.org/drawingml/2006/main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xmlns:a="http://schemas.openxmlformats.org/drawingml/2006/main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sub>
                        <m:sup>
                          <m:r>
                            <a:rPr xmlns:a="http://schemas.openxmlformats.org/drawingml/2006/main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xmlns:a="http://schemas.openxmlformats.org/drawingml/2006/main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</m:sSubSup>
                    </m:den>
                  </m:f>
                </m:oMath>
              </m:oMathPara>
            </a14:m>
            <a:endParaRPr sz="26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Expanding   as a perturbative series in terms of renormaliz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Expanding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Z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ξ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as a perturbative series in terms of renormalized </a:t>
            </a:r>
            <a14:m>
              <m:oMath>
                <m:sSub>
                  <m:e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e>
                  <m:sub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sub>
                </m:sSub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μ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/>
          </a:p>
          <a:p>
            <a:pPr/>
          </a:p>
          <a:p>
            <a:pPr/>
            <a:r>
              <a:t>In </a:t>
            </a:r>
            <a14:m>
              <m:oMath>
                <m:bar>
                  <m:barPr>
                    <m:ctrlP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pos m:val="top"/>
                  </m:barPr>
                  <m:e>
                    <m:r>
                      <m:rPr>
                        <m:nor/>
                      </m:rP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MS</m:t>
                    </m:r>
                  </m:e>
                </m:bar>
              </m:oMath>
            </a14:m>
            <a:r>
              <a:t>, scale separation is not complete. </a:t>
            </a:r>
          </a:p>
        </p:txBody>
      </p:sp>
      <p:sp>
        <p:nvSpPr>
          <p:cNvPr id="184" name="Renormalon Ambiguity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>
            <a:lvl1pPr defTabSz="274574">
              <a:defRPr sz="3759"/>
            </a:lvl1pPr>
          </a:lstStyle>
          <a:p>
            <a:pPr/>
            <a:r>
              <a:t>Renormalon Ambiguity</a:t>
            </a:r>
          </a:p>
        </p:txBody>
      </p:sp>
      <p:sp>
        <p:nvSpPr>
          <p:cNvPr id="185" name="Wei-Yang Liu…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Wei-Yang Liu   </a:t>
            </a:r>
          </a:p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Oct. 14, 2020 @ TQCD (ASIoP)</a:t>
            </a:r>
          </a:p>
        </p:txBody>
      </p:sp>
      <p:sp>
        <p:nvSpPr>
          <p:cNvPr id="186" name="幻燈片編號"/>
          <p:cNvSpPr txBox="1"/>
          <p:nvPr>
            <p:ph type="sldNum" sz="quarter" idx="2"/>
          </p:nvPr>
        </p:nvSpPr>
        <p:spPr>
          <a:xfrm>
            <a:off x="12105747" y="9213717"/>
            <a:ext cx="227280" cy="33700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7" name="方程式"/>
          <p:cNvSpPr txBox="1"/>
          <p:nvPr/>
        </p:nvSpPr>
        <p:spPr>
          <a:xfrm>
            <a:off x="3722034" y="3156500"/>
            <a:ext cx="5130178" cy="102303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Z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ξ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ξ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limUpp>
                    <m:e>
                      <m:limLow>
                        <m:e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m:rPr>
                          <m:sty m:val="p"/>
                        </m:r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lim>
                  </m:limUpp>
                  <m:sSup>
                    <m:e>
                      <m:d>
                        <m:dPr>
                          <m:ctrlP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sSub>
                                <m:e>
                                  <m: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</m:sub>
                              </m:sSub>
                            </m:num>
                            <m:den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</m:den>
                          </m:f>
                        </m:e>
                      </m:d>
                    </m:e>
                    <m:sup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  <m:sSub>
                    <m:e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</m:e>
                    <m:sub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ξ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2900"/>
          </a:p>
        </p:txBody>
      </p:sp>
      <p:sp>
        <p:nvSpPr>
          <p:cNvPr id="188" name="Low energy non-perturbative physics could still exist in  , slowing down the convergence of the perturbative computation."/>
          <p:cNvSpPr txBox="1"/>
          <p:nvPr/>
        </p:nvSpPr>
        <p:spPr>
          <a:xfrm>
            <a:off x="1770498" y="6576958"/>
            <a:ext cx="11099801" cy="16387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indent="0" algn="l">
              <a:lnSpc>
                <a:spcPts val="6800"/>
              </a:lnSpc>
              <a:spcBef>
                <a:spcPts val="4200"/>
              </a:spcBef>
              <a:defRPr b="0" sz="3200"/>
            </a:pPr>
            <a:r>
              <a:t>Low energy non-perturbative physics could still exist in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Z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ξ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, slowing down the convergence of the perturbative computation.</a:t>
            </a:r>
          </a:p>
        </p:txBody>
      </p:sp>
      <p:sp>
        <p:nvSpPr>
          <p:cNvPr id="189" name="→"/>
          <p:cNvSpPr txBox="1"/>
          <p:nvPr/>
        </p:nvSpPr>
        <p:spPr>
          <a:xfrm>
            <a:off x="1133230" y="6534638"/>
            <a:ext cx="609601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900"/>
            </a:lvl1pPr>
          </a:lstStyle>
          <a:p>
            <a:pPr/>
            <a:r>
              <a:t>→</a:t>
            </a:r>
          </a:p>
        </p:txBody>
      </p:sp>
      <p:sp>
        <p:nvSpPr>
          <p:cNvPr id="190" name="renormalized in dim reg scheme only contains logarithmic dependence in"/>
          <p:cNvSpPr txBox="1"/>
          <p:nvPr/>
        </p:nvSpPr>
        <p:spPr>
          <a:xfrm>
            <a:off x="937846" y="4232425"/>
            <a:ext cx="11943736" cy="1288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44500" indent="-444500" algn="l">
              <a:lnSpc>
                <a:spcPts val="6800"/>
              </a:lnSpc>
              <a:spcBef>
                <a:spcPts val="4200"/>
              </a:spcBef>
              <a:buSzPct val="145000"/>
              <a:buChar char="•"/>
              <a:defRPr b="0" sz="3200"/>
            </a:pPr>
            <a14:m>
              <m:oMath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z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ξ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renormalized in dim reg scheme only contains logarithmic dependence in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μ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he source of slow convergence can be identified as renormalon effect, which can be seen in Borel plane.…"/>
          <p:cNvSpPr txBox="1"/>
          <p:nvPr>
            <p:ph type="body" idx="1"/>
          </p:nvPr>
        </p:nvSpPr>
        <p:spPr>
          <a:xfrm>
            <a:off x="921048" y="1695450"/>
            <a:ext cx="11099801" cy="6286500"/>
          </a:xfrm>
          <a:prstGeom prst="rect">
            <a:avLst/>
          </a:prstGeom>
        </p:spPr>
        <p:txBody>
          <a:bodyPr/>
          <a:lstStyle/>
          <a:p>
            <a:pPr/>
            <a:r>
              <a:t>The source of slow convergence can be identified as renormalon effect, which can be seen in Borel plane.</a:t>
            </a:r>
          </a:p>
          <a:p>
            <a:pPr/>
            <a:r>
              <a:t>Borel series</a:t>
            </a:r>
          </a:p>
          <a:p>
            <a:pPr/>
          </a:p>
          <a:p>
            <a:pPr/>
            <a:r>
              <a:t>Inverse Borel transform</a:t>
            </a:r>
          </a:p>
        </p:txBody>
      </p:sp>
      <p:sp>
        <p:nvSpPr>
          <p:cNvPr id="193" name="線條"/>
          <p:cNvSpPr/>
          <p:nvPr/>
        </p:nvSpPr>
        <p:spPr>
          <a:xfrm>
            <a:off x="7118933" y="7016262"/>
            <a:ext cx="436136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4" name="線條"/>
          <p:cNvSpPr/>
          <p:nvPr/>
        </p:nvSpPr>
        <p:spPr>
          <a:xfrm>
            <a:off x="7106233" y="6800362"/>
            <a:ext cx="436136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5" name="圓形"/>
          <p:cNvSpPr/>
          <p:nvPr/>
        </p:nvSpPr>
        <p:spPr>
          <a:xfrm>
            <a:off x="8918617" y="6567301"/>
            <a:ext cx="635001" cy="635001"/>
          </a:xfrm>
          <a:prstGeom prst="ellips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6" name="矩形"/>
          <p:cNvSpPr/>
          <p:nvPr/>
        </p:nvSpPr>
        <p:spPr>
          <a:xfrm>
            <a:off x="8905917" y="6783200"/>
            <a:ext cx="660004" cy="2413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7" name="Renormalon Ambiguity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>
            <a:lvl1pPr defTabSz="274574">
              <a:defRPr sz="3759"/>
            </a:lvl1pPr>
          </a:lstStyle>
          <a:p>
            <a:pPr/>
            <a:r>
              <a:t>Renormalon Ambiguity</a:t>
            </a:r>
          </a:p>
        </p:txBody>
      </p:sp>
      <p:sp>
        <p:nvSpPr>
          <p:cNvPr id="198" name="Wei-Yang Liu…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Wei-Yang Liu   </a:t>
            </a:r>
          </a:p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Oct. 14, 2020 @ TQCD (ASIoP)</a:t>
            </a:r>
          </a:p>
        </p:txBody>
      </p:sp>
      <p:sp>
        <p:nvSpPr>
          <p:cNvPr id="199" name="幻燈片編號"/>
          <p:cNvSpPr txBox="1"/>
          <p:nvPr>
            <p:ph type="sldNum" sz="quarter" idx="2"/>
          </p:nvPr>
        </p:nvSpPr>
        <p:spPr>
          <a:xfrm>
            <a:off x="12105747" y="9213717"/>
            <a:ext cx="227280" cy="33700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0" name="方程式"/>
          <p:cNvSpPr txBox="1"/>
          <p:nvPr/>
        </p:nvSpPr>
        <p:spPr>
          <a:xfrm>
            <a:off x="2908792" y="3931205"/>
            <a:ext cx="7124312" cy="123645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[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Z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ξ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]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β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ξ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limUpp>
                    <m:e>
                      <m:limLow>
                        <m:e>
                          <m:r>
                            <a:rPr xmlns:a="http://schemas.openxmlformats.org/drawingml/2006/main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xmlns:a="http://schemas.openxmlformats.org/drawingml/2006/main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lim>
                      </m:limLow>
                    </m:e>
                    <m:lim>
                      <m:r>
                        <m:rPr>
                          <m:sty m:val="p"/>
                        </m:rP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lim>
                  </m:limUpp>
                  <m:sSup>
                    <m:e>
                      <m:d>
                        <m:dPr>
                          <m:ctrlPr>
                            <a:rPr xmlns:a="http://schemas.openxmlformats.org/drawingml/2006/main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xmlns:a="http://schemas.openxmlformats.org/drawingml/2006/main" sz="3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r>
                                <a:rPr xmlns:a="http://schemas.openxmlformats.org/drawingml/2006/main" sz="3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num>
                            <m:den>
                              <m:sSub>
                                <m:e>
                                  <m:r>
                                    <a:rPr xmlns:a="http://schemas.openxmlformats.org/drawingml/2006/main" sz="31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β</m:t>
                                  </m:r>
                                </m:e>
                                <m:sub>
                                  <m:r>
                                    <a:rPr xmlns:a="http://schemas.openxmlformats.org/drawingml/2006/main" sz="31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e>
                    <m:sup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  <m:f>
                    <m:fPr>
                      <m:ctrlP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b>
                        <m:e>
                          <m:r>
                            <a:rPr xmlns:a="http://schemas.openxmlformats.org/drawingml/2006/main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e>
                        <m:sub>
                          <m:r>
                            <a:rPr xmlns:a="http://schemas.openxmlformats.org/drawingml/2006/main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ξ</m:t>
                      </m:r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!</m:t>
                      </m:r>
                    </m:den>
                  </m:f>
                </m:oMath>
              </m:oMathPara>
            </a14:m>
            <a:endParaRPr sz="3100"/>
          </a:p>
        </p:txBody>
      </p:sp>
      <p:sp>
        <p:nvSpPr>
          <p:cNvPr id="201" name="方程式"/>
          <p:cNvSpPr txBox="1"/>
          <p:nvPr/>
        </p:nvSpPr>
        <p:spPr>
          <a:xfrm>
            <a:off x="1699333" y="6405927"/>
            <a:ext cx="4312514" cy="98314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Z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ξ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Su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∫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  <m:sup>
                      <m:r>
                        <m:rPr>
                          <m:sty m:val="p"/>
                        </m:rP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sup>
                  </m:sSubSup>
                  <m:f>
                    <m:fPr>
                      <m:ctrlP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  <m:sub>
                          <m:r>
                            <a:rPr xmlns:a="http://schemas.openxmlformats.org/drawingml/2006/main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den>
                  </m:f>
                  <m:sSu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p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f>
                        <m:fPr>
                          <m:ctrlPr>
                            <a:rPr xmlns:a="http://schemas.openxmlformats.org/drawingml/2006/main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xmlns:a="http://schemas.openxmlformats.org/drawingml/2006/main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π</m:t>
                          </m:r>
                          <m:r>
                            <a:rPr xmlns:a="http://schemas.openxmlformats.org/drawingml/2006/main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w</m:t>
                          </m:r>
                        </m:num>
                        <m:den>
                          <m:sSub>
                            <m:e>
                              <m:r>
                                <a:rPr xmlns:a="http://schemas.openxmlformats.org/drawingml/2006/main" sz="3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e>
                            <m:sub>
                              <m:r>
                                <a:rPr xmlns:a="http://schemas.openxmlformats.org/drawingml/2006/main" sz="3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e>
                              <m:r>
                                <a:rPr xmlns:a="http://schemas.openxmlformats.org/drawingml/2006/main" sz="3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</m:e>
                            <m:sub>
                              <m:r>
                                <a:rPr xmlns:a="http://schemas.openxmlformats.org/drawingml/2006/main" sz="3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sub>
                          </m:sSub>
                        </m:den>
                      </m:f>
                    </m:sup>
                  </m:sSup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[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Z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ξ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]</m:t>
                  </m:r>
                </m:oMath>
              </m:oMathPara>
            </a14:m>
            <a:endParaRPr sz="3100"/>
          </a:p>
        </p:txBody>
      </p:sp>
      <p:sp>
        <p:nvSpPr>
          <p:cNvPr id="202" name="線條"/>
          <p:cNvSpPr/>
          <p:nvPr/>
        </p:nvSpPr>
        <p:spPr>
          <a:xfrm>
            <a:off x="7034497" y="6897500"/>
            <a:ext cx="447944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3" name="圓形"/>
          <p:cNvSpPr/>
          <p:nvPr/>
        </p:nvSpPr>
        <p:spPr>
          <a:xfrm>
            <a:off x="9169725" y="6839894"/>
            <a:ext cx="127001" cy="127001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4" name="文字"/>
          <p:cNvSpPr txBox="1"/>
          <p:nvPr/>
        </p:nvSpPr>
        <p:spPr>
          <a:xfrm>
            <a:off x="8696565" y="7437987"/>
            <a:ext cx="1180705" cy="561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14:m>
              <m:oMathPara>
                <m:oMathParaPr>
                  <m:jc m:val="center"/>
                </m:oMathParaPr>
                <m:oMath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e>
                    <m:sub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</m:oMath>
              </m:oMathPara>
            </a14:m>
          </a:p>
        </p:txBody>
      </p:sp>
      <p:pic>
        <p:nvPicPr>
          <p:cNvPr id="205" name="截圖 2020-10-13 下午2.52.39.png" descr="截圖 2020-10-13 下午2.52.39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50248" y="6017561"/>
            <a:ext cx="4971739" cy="2121830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where"/>
          <p:cNvSpPr txBox="1"/>
          <p:nvPr/>
        </p:nvSpPr>
        <p:spPr>
          <a:xfrm>
            <a:off x="1142831" y="7821399"/>
            <a:ext cx="4312514" cy="7355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300"/>
            </a:pPr>
            <a:r>
              <a:rPr b="0" sz="2800"/>
              <a:t>where</a:t>
            </a:r>
            <a:r>
              <a:t> </a:t>
            </a:r>
            <a14:m>
              <m:oMath>
                <m:sSub>
                  <m:e>
                    <m:r>
                      <a:rPr xmlns:a="http://schemas.openxmlformats.org/drawingml/2006/main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β</m:t>
                    </m:r>
                  </m:e>
                  <m:sub>
                    <m:r>
                      <a:rPr xmlns:a="http://schemas.openxmlformats.org/drawingml/2006/main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11</m:t>
                    </m:r>
                  </m:num>
                  <m:den>
                    <m:r>
                      <a:rPr xmlns:a="http://schemas.openxmlformats.org/drawingml/2006/main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den>
                </m:f>
                <m:sSub>
                  <m:e>
                    <m:r>
                      <a:rPr xmlns:a="http://schemas.openxmlformats.org/drawingml/2006/main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b>
                    <m:r>
                      <a:rPr xmlns:a="http://schemas.openxmlformats.org/drawingml/2006/main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sub>
                </m:sSub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f>
                  <m:fPr>
                    <m:ctrlPr>
                      <a:rPr xmlns:a="http://schemas.openxmlformats.org/drawingml/2006/main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num>
                  <m:den>
                    <m:r>
                      <a:rPr xmlns:a="http://schemas.openxmlformats.org/drawingml/2006/main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den>
                </m:f>
                <m:sSub>
                  <m:e>
                    <m:r>
                      <a:rPr xmlns:a="http://schemas.openxmlformats.org/drawingml/2006/main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b>
                    <m:r>
                      <a:rPr xmlns:a="http://schemas.openxmlformats.org/drawingml/2006/main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</m:sub>
                </m:sSub>
              </m:oMath>
            </a14:m>
            <a:r>
              <a:t> </a:t>
            </a:r>
            <a:endParaRPr sz="19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Full order summation is needed → bubble chain insertio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Full order summation is needed → bubble chain insertion</a:t>
            </a:r>
          </a:p>
        </p:txBody>
      </p:sp>
      <p:sp>
        <p:nvSpPr>
          <p:cNvPr id="209" name="Renormalon Ambiguity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>
            <a:lvl1pPr defTabSz="274574">
              <a:defRPr sz="3759"/>
            </a:lvl1pPr>
          </a:lstStyle>
          <a:p>
            <a:pPr/>
            <a:r>
              <a:t>Renormalon Ambiguity</a:t>
            </a:r>
          </a:p>
        </p:txBody>
      </p:sp>
      <p:sp>
        <p:nvSpPr>
          <p:cNvPr id="210" name="Wei-Yang Liu…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Wei-Yang Liu   </a:t>
            </a:r>
          </a:p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Oct. 14, 2020 @ TQCD (ASIoP)</a:t>
            </a:r>
          </a:p>
        </p:txBody>
      </p:sp>
      <p:sp>
        <p:nvSpPr>
          <p:cNvPr id="211" name="幻燈片編號"/>
          <p:cNvSpPr txBox="1"/>
          <p:nvPr>
            <p:ph type="sldNum" sz="quarter" idx="2"/>
          </p:nvPr>
        </p:nvSpPr>
        <p:spPr>
          <a:xfrm>
            <a:off x="12105747" y="9213717"/>
            <a:ext cx="227280" cy="33700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12" name="截圖 2020-10-13 下午12.22.41.png" descr="截圖 2020-10-13 下午12.22.4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28750" y="2522822"/>
            <a:ext cx="10147300" cy="2832101"/>
          </a:xfrm>
          <a:prstGeom prst="rect">
            <a:avLst/>
          </a:prstGeom>
          <a:ln w="12700">
            <a:miter lim="400000"/>
          </a:ln>
        </p:spPr>
      </p:pic>
      <p:sp>
        <p:nvSpPr>
          <p:cNvPr id="213" name="方程式"/>
          <p:cNvSpPr txBox="1"/>
          <p:nvPr/>
        </p:nvSpPr>
        <p:spPr>
          <a:xfrm>
            <a:off x="5637929" y="5577863"/>
            <a:ext cx="4251526" cy="93756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Π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p>
                    <m:e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e>
                    <m:sup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f>
                    <m:fPr>
                      <m:ctrlP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b>
                        <m:e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  <m:sub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μ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den>
                  </m:f>
                  <m:sSub>
                    <m:e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β</m:t>
                      </m:r>
                    </m:e>
                    <m:sub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d>
                    <m:dPr>
                      <m:ctrlP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m:rPr>
                          <m:sty m:val="p"/>
                        </m:rP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ln</m:t>
                      </m:r>
                      <m:f>
                        <m:fPr>
                          <m:ctrlP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-</m:t>
                          </m:r>
                          <m:sSup>
                            <m:e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e>
                            <m:sup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μ</m:t>
                          </m:r>
                        </m:den>
                      </m:f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f>
                        <m:fPr>
                          <m:ctrlP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e>
                  </m:d>
                </m:oMath>
              </m:oMathPara>
            </a14:m>
            <a:endParaRPr sz="2400"/>
          </a:p>
        </p:txBody>
      </p:sp>
      <p:sp>
        <p:nvSpPr>
          <p:cNvPr id="214" name="Gluon vacuum polarization"/>
          <p:cNvSpPr txBox="1"/>
          <p:nvPr/>
        </p:nvSpPr>
        <p:spPr>
          <a:xfrm>
            <a:off x="1050574" y="5816115"/>
            <a:ext cx="399684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Gluon vacuum polarization</a:t>
            </a:r>
          </a:p>
        </p:txBody>
      </p:sp>
      <p:sp>
        <p:nvSpPr>
          <p:cNvPr id="215" name="方程式"/>
          <p:cNvSpPr txBox="1"/>
          <p:nvPr/>
        </p:nvSpPr>
        <p:spPr>
          <a:xfrm>
            <a:off x="753130" y="6995059"/>
            <a:ext cx="11832640" cy="127634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f>
                    <m:fPr>
                      <m:ctrlP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b>
                        <m:e>
                          <m: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  <m:sub>
                          <m: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</m:num>
                    <m:den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sSup>
                        <m:e>
                          <m: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  <m:sup>
                          <m: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den>
                  </m:f>
                  <m:d>
                    <m:dPr>
                      <m:ctrlP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p>
                          <m: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⋯</m:t>
                      </m:r>
                    </m:e>
                  </m:d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b>
                        <m:e>
                          <m: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  <m:sub>
                          <m: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</m:num>
                    <m:den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sSup>
                        <m:e>
                          <m: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  <m:sup>
                          <m: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den>
                  </m:f>
                  <m:f>
                    <m:fPr>
                      <m:ctrlP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m:rPr>
                          <m:sty m:val="p"/>
                        </m:rP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den>
                  </m:f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num>
                    <m:den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sSup>
                        <m:e>
                          <m: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  <m:sup>
                          <m: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den>
                  </m:f>
                  <m:sSubSup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∫</m:t>
                      </m:r>
                    </m:e>
                    <m:sub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  <m:sup>
                      <m:r>
                        <m:rPr>
                          <m:sty m:val="p"/>
                        </m:rP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sup>
                  </m:sSubSup>
                  <m:f>
                    <m:fPr>
                      <m:ctrlP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  <m:sub>
                          <m: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den>
                  </m:f>
                  <m:sSup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p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f>
                        <m:fPr>
                          <m:ctrlP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π</m:t>
                          </m:r>
                          <m: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w</m:t>
                          </m:r>
                        </m:num>
                        <m:den>
                          <m:sSub>
                            <m:e>
                              <m:r>
                                <a:rPr xmlns:a="http://schemas.openxmlformats.org/drawingml/2006/main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e>
                            <m:sub>
                              <m:r>
                                <a:rPr xmlns:a="http://schemas.openxmlformats.org/drawingml/2006/main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e>
                              <m:r>
                                <a:rPr xmlns:a="http://schemas.openxmlformats.org/drawingml/2006/main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</m:e>
                            <m:sub>
                              <m:r>
                                <a:rPr xmlns:a="http://schemas.openxmlformats.org/drawingml/2006/main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sub>
                          </m:sSub>
                        </m:den>
                      </m:f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sup>
                  </m:sSup>
                  <m:sSup>
                    <m:e>
                      <m:d>
                        <m:dPr>
                          <m:ctrlP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xmlns:a="http://schemas.openxmlformats.org/drawingml/2006/main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sSup>
                                <m:e>
                                  <m:r>
                                    <a:rPr xmlns:a="http://schemas.openxmlformats.org/drawingml/2006/main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μ</m:t>
                                  </m:r>
                                </m:e>
                                <m:sup>
                                  <m:r>
                                    <a:rPr xmlns:a="http://schemas.openxmlformats.org/drawingml/2006/main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xmlns:a="http://schemas.openxmlformats.org/drawingml/2006/main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-</m:t>
                              </m:r>
                              <m:sSup>
                                <m:e>
                                  <m:r>
                                    <a:rPr xmlns:a="http://schemas.openxmlformats.org/drawingml/2006/main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k</m:t>
                                  </m:r>
                                </m:e>
                                <m:sup>
                                  <m:r>
                                    <a:rPr xmlns:a="http://schemas.openxmlformats.org/drawingml/2006/main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e>
                    <m:sup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sup>
                  </m:sSup>
                </m:oMath>
              </m:oMathPara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At quark level, the Borel series of quasi-PDF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At quark level, the Borel series of quasi-PDF:</a:t>
            </a:r>
          </a:p>
          <a:p>
            <a:pPr/>
          </a:p>
          <a:p>
            <a:pPr>
              <a:lnSpc>
                <a:spcPct val="100000"/>
              </a:lnSpc>
              <a:spcBef>
                <a:spcPts val="0"/>
              </a:spcBef>
              <a:defRPr b="1"/>
            </a:pPr>
          </a:p>
          <a:p>
            <a:pPr>
              <a:lnSpc>
                <a:spcPct val="100000"/>
              </a:lnSpc>
              <a:spcBef>
                <a:spcPts val="0"/>
              </a:spcBef>
              <a:defRPr b="1"/>
            </a:pPr>
          </a:p>
          <a:p>
            <a:pPr>
              <a:lnSpc>
                <a:spcPct val="100000"/>
              </a:lnSpc>
              <a:spcBef>
                <a:spcPts val="0"/>
              </a:spcBef>
              <a:defRPr b="1"/>
            </a:pPr>
            <a:r>
              <a:rPr b="0"/>
              <a:t>PDF can be achieved by taking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p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z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m:rPr>
                    <m:sty m:val="p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∞</m:t>
                </m:r>
              </m:oMath>
            </a14:m>
            <a:r>
              <a:rPr b="0"/>
              <a:t> before the transverse momenta is integrated.</a:t>
            </a:r>
          </a:p>
        </p:txBody>
      </p:sp>
      <p:sp>
        <p:nvSpPr>
          <p:cNvPr id="218" name="Renormalon Ambiguity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>
            <a:lvl1pPr defTabSz="274574">
              <a:defRPr sz="3759"/>
            </a:lvl1pPr>
          </a:lstStyle>
          <a:p>
            <a:pPr/>
            <a:r>
              <a:t>Renormalon Ambiguity</a:t>
            </a:r>
          </a:p>
        </p:txBody>
      </p:sp>
      <p:sp>
        <p:nvSpPr>
          <p:cNvPr id="219" name="Wei-Yang Liu…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Wei-Yang Liu   </a:t>
            </a:r>
          </a:p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Oct. 14, 2020 @ TQCD (ASIoP)</a:t>
            </a:r>
          </a:p>
        </p:txBody>
      </p:sp>
      <p:sp>
        <p:nvSpPr>
          <p:cNvPr id="220" name="幻燈片編號"/>
          <p:cNvSpPr txBox="1"/>
          <p:nvPr>
            <p:ph type="sldNum" sz="quarter" idx="2"/>
          </p:nvPr>
        </p:nvSpPr>
        <p:spPr>
          <a:xfrm>
            <a:off x="12105747" y="9213717"/>
            <a:ext cx="227280" cy="33700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21" name="方程式"/>
          <p:cNvSpPr txBox="1"/>
          <p:nvPr/>
        </p:nvSpPr>
        <p:spPr>
          <a:xfrm>
            <a:off x="2813051" y="3037089"/>
            <a:ext cx="7921070" cy="115668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[</m:t>
                  </m:r>
                  <m:limUpp>
                    <m:e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</m:e>
                    <m:lim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˜</m:t>
                      </m:r>
                    </m:lim>
                  </m:limUpp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ρ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]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ζ</m:t>
                  </m:r>
                  <m:sSub>
                    <m:e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sub>
                  </m:sSub>
                  <m:sSup>
                    <m:e>
                      <m:d>
                        <m:dPr>
                          <m:ctrlP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sSup>
                                <m:e>
                                  <m: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μ</m:t>
                                  </m:r>
                                </m:e>
                                <m:sup>
                                  <m: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e>
                                  <m: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xmlns:a="http://schemas.openxmlformats.org/drawingml/2006/main" sz="29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  <m:type m:val="lin"/>
                                    </m:fPr>
                                    <m:num>
                                      <m:r>
                                        <a:rPr xmlns:a="http://schemas.openxmlformats.org/drawingml/2006/main" sz="29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num>
                                    <m:den>
                                      <m:r>
                                        <a:rPr xmlns:a="http://schemas.openxmlformats.org/drawingml/2006/main" sz="29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</m:num>
                            <m:den>
                              <m:sSubSup>
                                <m:e>
                                  <m: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z</m:t>
                                  </m:r>
                                </m:sub>
                                <m:sup>
                                  <m: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</m:e>
                    <m:sup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sup>
                  </m:sSup>
                  <m:f>
                    <m:fPr>
                      <m:ctrl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m:rPr>
                          <m:sty m:val="p"/>
                        </m:r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ad>
                        <m:radPr>
                          <m:ctrlP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degHide m:val="on"/>
                        </m:radPr>
                        <m:deg/>
                        <m:e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</m:rad>
                      <m:r>
                        <m:rPr>
                          <m:sty m:val="p"/>
                        </m:r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limUpp>
                    <m:e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lim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˜</m:t>
                      </m:r>
                    </m:lim>
                  </m:limUpp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ρ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  <m:sSub>
                    <m:e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b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sub>
                  </m:sSub>
                </m:oMath>
              </m:oMathPara>
            </a14:m>
            <a:endParaRPr sz="2900"/>
          </a:p>
        </p:txBody>
      </p:sp>
      <p:sp>
        <p:nvSpPr>
          <p:cNvPr id="222" name="where    is the off-shell IR regulator"/>
          <p:cNvSpPr txBox="1"/>
          <p:nvPr/>
        </p:nvSpPr>
        <p:spPr>
          <a:xfrm>
            <a:off x="5660243" y="7883669"/>
            <a:ext cx="7102980" cy="619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rPr b="0"/>
              <a:t>where</a:t>
            </a:r>
            <a:r>
              <a:t> </a:t>
            </a:r>
            <a14:m>
              <m:oMath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ρ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sSup>
                  <m:e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p</m:t>
                    </m:r>
                  </m:e>
                  <m:sup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sSubSup>
                  <m:e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p</m:t>
                    </m:r>
                  </m:e>
                  <m:sub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z</m:t>
                    </m:r>
                  </m:sub>
                  <m:sup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bSup>
              </m:oMath>
            </a14:m>
            <a:r>
              <a:t>  </a:t>
            </a:r>
            <a:r>
              <a:rPr b="0"/>
              <a:t>is the off-shell IR regulator</a:t>
            </a:r>
          </a:p>
        </p:txBody>
      </p:sp>
      <p:sp>
        <p:nvSpPr>
          <p:cNvPr id="223" name="方程式"/>
          <p:cNvSpPr txBox="1"/>
          <p:nvPr/>
        </p:nvSpPr>
        <p:spPr>
          <a:xfrm>
            <a:off x="2490474" y="6016151"/>
            <a:ext cx="9146928" cy="115668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[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ρ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]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ζ</m:t>
                  </m:r>
                  <m:sSub>
                    <m:e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sub>
                  </m:sSub>
                  <m:sSup>
                    <m:e>
                      <m:d>
                        <m:dPr>
                          <m:ctrlP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sSup>
                                <m:e>
                                  <m: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μ</m:t>
                                  </m:r>
                                </m:e>
                                <m:sup>
                                  <m: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e>
                                  <m: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xmlns:a="http://schemas.openxmlformats.org/drawingml/2006/main" sz="29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  <m:type m:val="lin"/>
                                    </m:fPr>
                                    <m:num>
                                      <m:r>
                                        <a:rPr xmlns:a="http://schemas.openxmlformats.org/drawingml/2006/main" sz="29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num>
                                    <m:den>
                                      <m:r>
                                        <a:rPr xmlns:a="http://schemas.openxmlformats.org/drawingml/2006/main" sz="29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</m:num>
                            <m:den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-</m:t>
                              </m:r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-</m:t>
                              </m:r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sSup>
                                <m:e>
                                  <m: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e>
                                <m:sup>
                                  <m: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e>
                    <m:sup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sup>
                  </m:sSup>
                  <m:f>
                    <m:fPr>
                      <m:ctrl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m:rPr>
                          <m:sty m:val="p"/>
                        </m:r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ϵ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m:rPr>
                          <m:sty m:val="p"/>
                        </m:r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ϵ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f>
                    <m:fPr>
                      <m:ctrl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p>
                        <m:e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μ</m:t>
                          </m:r>
                        </m:e>
                        <m:sup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num>
                    <m:den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sSup>
                        <m:e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den>
                  </m:f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  <m:sSub>
                    <m:e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b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sub>
                  </m:sSub>
                </m:oMath>
              </m:oMathPara>
            </a14:m>
            <a:endParaRPr sz="29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enormalon ambiguity at w=1 pole in Borel pla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Renormalon ambiguity at w=1 pole in Borel plane</a:t>
            </a:r>
          </a:p>
          <a:p>
            <a:pPr/>
          </a:p>
          <a:p>
            <a:pPr/>
            <a:r>
              <a:t>Extended to nucleon level, the matching kernel can be rewritten as a matching formula </a:t>
            </a:r>
          </a:p>
        </p:txBody>
      </p:sp>
      <p:sp>
        <p:nvSpPr>
          <p:cNvPr id="226" name="Renormalon Ambiguity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>
            <a:lvl1pPr defTabSz="274574">
              <a:defRPr sz="3759"/>
            </a:lvl1pPr>
          </a:lstStyle>
          <a:p>
            <a:pPr/>
            <a:r>
              <a:t>Renormalon Ambiguity</a:t>
            </a:r>
          </a:p>
        </p:txBody>
      </p:sp>
      <p:sp>
        <p:nvSpPr>
          <p:cNvPr id="227" name="Wei-Yang Liu…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Wei-Yang Liu   </a:t>
            </a:r>
          </a:p>
          <a:p>
            <a:pPr marL="0" indent="0"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</a:defRPr>
            </a:pPr>
            <a:r>
              <a:t>Oct. 14, 2020 @ TQCD (ASIoP)</a:t>
            </a:r>
          </a:p>
        </p:txBody>
      </p:sp>
      <p:sp>
        <p:nvSpPr>
          <p:cNvPr id="228" name="幻燈片編號"/>
          <p:cNvSpPr txBox="1"/>
          <p:nvPr>
            <p:ph type="sldNum" sz="quarter" idx="2"/>
          </p:nvPr>
        </p:nvSpPr>
        <p:spPr>
          <a:xfrm>
            <a:off x="12105747" y="9213717"/>
            <a:ext cx="227280" cy="33700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29" name="方程式"/>
          <p:cNvSpPr txBox="1"/>
          <p:nvPr/>
        </p:nvSpPr>
        <p:spPr>
          <a:xfrm>
            <a:off x="2249708" y="2746445"/>
            <a:ext cx="8171468" cy="94111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f>
                    <m:fPr>
                      <m:ctrlP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  <m:sub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den>
                  </m:f>
                  <m:sSup>
                    <m:e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p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f>
                        <m:fPr>
                          <m:ctrlP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sSub>
                            <m:e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e>
                            <m:sub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e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</m:e>
                            <m:sub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sub>
                          </m:sSub>
                        </m:den>
                      </m:f>
                    </m:sup>
                  </m:sSup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[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[</m:t>
                  </m:r>
                  <m:limUpp>
                    <m:e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</m:e>
                    <m:lim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˜</m:t>
                      </m:r>
                    </m:lim>
                  </m:limUpp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,0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]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]</m:t>
                  </m:r>
                  <m:sSub>
                    <m:e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e>
                    <m:sub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ζ</m:t>
                  </m:r>
                  <m:sSub>
                    <m:e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sub>
                  </m:sSub>
                  <m:f>
                    <m:fPr>
                      <m:ctrlP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  <m:sub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den>
                  </m:f>
                  <m:sSup>
                    <m:e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p>
                      <m:f>
                        <m:fPr>
                          <m:ctrlP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lin"/>
                        </m:fPr>
                        <m:num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sup>
                  </m:sSup>
                  <m:f>
                    <m:fPr>
                      <m:ctrlP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bSup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</m:sub>
                        <m:sup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num>
                    <m:den>
                      <m:sSubSup>
                        <m:e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sub>
                        <m:sup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den>
                  </m:f>
                  <m:sSub>
                    <m:e>
                      <m:d>
                        <m:dPr>
                          <m:ctrlP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begChr m:val="["/>
                          <m:endChr m:val="]"/>
                        </m:dPr>
                        <m:e>
                          <m:f>
                            <m:fPr>
                              <m:ctrlP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-</m:t>
                              </m:r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-</m:t>
                              </m:r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den>
                          </m:f>
                        </m:e>
                      </m:d>
                    </m:e>
                    <m:sub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sub>
                  </m:sSub>
                </m:oMath>
              </m:oMathPara>
            </a14:m>
            <a:endParaRPr sz="2400"/>
          </a:p>
        </p:txBody>
      </p:sp>
      <p:sp>
        <p:nvSpPr>
          <p:cNvPr id="230" name="方程式"/>
          <p:cNvSpPr txBox="1"/>
          <p:nvPr/>
        </p:nvSpPr>
        <p:spPr>
          <a:xfrm>
            <a:off x="1407731" y="5056864"/>
            <a:ext cx="7657253" cy="121271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sSub>
                    <m:e>
                      <m:limUpp>
                        <m:e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</m:e>
                        <m:lim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˜</m:t>
                          </m:r>
                        </m:lim>
                      </m:limUpp>
                    </m:e>
                    <m:sub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</m:sub>
                  </m:sSub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  <m:sub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den>
                  </m:f>
                  <m:sSup>
                    <m:e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p>
                      <m:f>
                        <m:fPr>
                          <m:ctrlP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lin"/>
                        </m:fPr>
                        <m:num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sup>
                  </m:sSup>
                  <m:sSub>
                    <m:e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sub>
                  </m:sSub>
                  <m:f>
                    <m:fPr>
                      <m:ctrlP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bSup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</m:sub>
                        <m:sup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num>
                    <m:den>
                      <m:sSubSup>
                        <m:e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sub>
                        <m:sup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den>
                  </m:f>
                  <m:sSubSup>
                    <m:e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∫</m:t>
                      </m:r>
                    </m:e>
                    <m:sub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  <m:sup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p>
                  </m:sSubSup>
                  <m:f>
                    <m:fPr>
                      <m:ctrlP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num>
                    <m:den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p>
                        <m:e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den>
                  </m:f>
                  <m:sSub>
                    <m:e>
                      <m:d>
                        <m:dPr>
                          <m:ctrlP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begChr m:val="["/>
                          <m:endChr m:val="]"/>
                        </m:dPr>
                        <m:e>
                          <m:f>
                            <m:fPr>
                              <m:ctrlP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-</m:t>
                              </m:r>
                              <m:f>
                                <m:fPr>
                                  <m:ctrlPr>
                                    <a:rPr xmlns:a="http://schemas.openxmlformats.org/drawingml/2006/main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type m:val="bar"/>
                                </m:fPr>
                                <m:num>
                                  <m:r>
                                    <a:rPr xmlns:a="http://schemas.openxmlformats.org/drawingml/2006/main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num>
                                <m:den>
                                  <m:r>
                                    <a:rPr xmlns:a="http://schemas.openxmlformats.org/drawingml/2006/main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y</m:t>
                                  </m:r>
                                </m:den>
                              </m:f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xmlns:a="http://schemas.openxmlformats.org/drawingml/2006/main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type m:val="bar"/>
                                </m:fPr>
                                <m:num>
                                  <m:r>
                                    <a:rPr xmlns:a="http://schemas.openxmlformats.org/drawingml/2006/main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num>
                                <m:den>
                                  <m:r>
                                    <a:rPr xmlns:a="http://schemas.openxmlformats.org/drawingml/2006/main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y</m:t>
                                  </m:r>
                                </m:den>
                              </m:f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-</m:t>
                              </m:r>
                              <m:f>
                                <m:fPr>
                                  <m:ctrlPr>
                                    <a:rPr xmlns:a="http://schemas.openxmlformats.org/drawingml/2006/main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type m:val="bar"/>
                                </m:fPr>
                                <m:num>
                                  <m:r>
                                    <a:rPr xmlns:a="http://schemas.openxmlformats.org/drawingml/2006/main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num>
                                <m:den>
                                  <m:r>
                                    <a:rPr xmlns:a="http://schemas.openxmlformats.org/drawingml/2006/main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y</m:t>
                                  </m:r>
                                </m:den>
                              </m:f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e>
                    <m:sub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sub>
                  </m:sSub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y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2400"/>
          </a:p>
        </p:txBody>
      </p:sp>
      <p:sp>
        <p:nvSpPr>
          <p:cNvPr id="231" name="方程式"/>
          <p:cNvSpPr txBox="1"/>
          <p:nvPr/>
        </p:nvSpPr>
        <p:spPr>
          <a:xfrm>
            <a:off x="2806205" y="6570753"/>
            <a:ext cx="7984641" cy="93756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  <m:sub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den>
                  </m:f>
                  <m:sSup>
                    <m:e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p>
                      <m:f>
                        <m:fPr>
                          <m:ctrlP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lin"/>
                        </m:fPr>
                        <m:num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sup>
                  </m:sSup>
                  <m:sSub>
                    <m:e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sub>
                  </m:sSub>
                  <m:f>
                    <m:fPr>
                      <m:ctrlP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bSup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</m:sub>
                        <m:sup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num>
                    <m:den>
                      <m:sSup>
                        <m:e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Sup>
                        <m:e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sub>
                        <m:sup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den>
                  </m:f>
                  <m:sSubSup>
                    <m:e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∫</m:t>
                      </m:r>
                    </m:e>
                    <m:sub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  <m:sup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p>
                  </m:sSubSup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ξ</m:t>
                  </m:r>
                  <m:f>
                    <m:fPr>
                      <m:ctrlP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ξ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d>
                    <m:dPr>
                      <m:ctrlP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begChr m:val="["/>
                      <m:endChr m:val="]"/>
                    </m:dPr>
                    <m:e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ξ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ξ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</m:d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∼</m:t>
                  </m:r>
                  <m:r>
                    <m:rPr>
                      <m:scr m:val="script"/>
                    </m:rP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d>
                    <m:dPr>
                      <m:ctrlP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f>
                        <m:fPr>
                          <m:ctrlP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sSubSup>
                            <m:e>
                              <m:r>
                                <m:rPr>
                                  <m:sty m:val="p"/>
                                </m:rP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Λ</m:t>
                              </m:r>
                            </m:e>
                            <m:sub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Q</m:t>
                              </m:r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sub>
                            <m:sup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e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e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sub>
                            <m:sup>
                              <m:r>
                                <a:rPr xmlns:a="http://schemas.openxmlformats.org/drawingml/2006/main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e>
                  </m:d>
                </m:oMath>
              </m:oMathPara>
            </a14:m>
            <a:endParaRPr sz="24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