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683" r:id="rId3"/>
    <p:sldId id="684" r:id="rId4"/>
    <p:sldId id="685" r:id="rId5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683"/>
            <p14:sldId id="684"/>
            <p14:sldId id="685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6D6"/>
    <a:srgbClr val="0000FF"/>
    <a:srgbClr val="8A9AF8"/>
    <a:srgbClr val="FF2CFF"/>
    <a:srgbClr val="00B6F0"/>
    <a:srgbClr val="00B050"/>
    <a:srgbClr val="B0A898"/>
    <a:srgbClr val="00B0F0"/>
    <a:srgbClr val="09D0F5"/>
    <a:srgbClr val="83EB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7628" autoAdjust="0"/>
  </p:normalViewPr>
  <p:slideViewPr>
    <p:cSldViewPr snapToGrid="0" showGuides="1">
      <p:cViewPr varScale="1">
        <p:scale>
          <a:sx n="146" d="100"/>
          <a:sy n="146" d="100"/>
        </p:scale>
        <p:origin x="138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/>
              <a:t>2026 01/09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FF5D2-D24E-46A0-94E1-5BAF475F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8" y="452719"/>
            <a:ext cx="11747696" cy="609607"/>
          </a:xfrm>
        </p:spPr>
        <p:txBody>
          <a:bodyPr/>
          <a:lstStyle/>
          <a:p>
            <a:r>
              <a:rPr lang="en-US" altLang="zh-TW" dirty="0"/>
              <a:t>Channels gain and ADC offset alignment in 11F background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3CE667-34B3-42DC-8919-EF5CB689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2D6B24-5FC0-401E-A21F-E9F4FC00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4FC0A2-AE8C-4D56-A3DD-514B97E6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7791214" y="2285347"/>
            <a:ext cx="4119934" cy="411993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0B6FD41-9E94-4A55-93B2-A90A6B416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07796" y="2285347"/>
            <a:ext cx="4119934" cy="411993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BBB31A4-4757-4585-8F11-D2AA15A58D48}"/>
              </a:ext>
            </a:extLst>
          </p:cNvPr>
          <p:cNvSpPr/>
          <p:nvPr/>
        </p:nvSpPr>
        <p:spPr>
          <a:xfrm>
            <a:off x="662833" y="1236914"/>
            <a:ext cx="3074194" cy="843138"/>
          </a:xfrm>
          <a:prstGeom prst="rect">
            <a:avLst/>
          </a:prstGeom>
          <a:gradFill flip="none" rotWithShape="1">
            <a:gsLst>
              <a:gs pos="0">
                <a:srgbClr val="8A9AF8">
                  <a:tint val="66000"/>
                  <a:satMod val="160000"/>
                </a:srgbClr>
              </a:gs>
              <a:gs pos="50000">
                <a:srgbClr val="8A9AF8">
                  <a:tint val="44500"/>
                  <a:satMod val="160000"/>
                </a:srgbClr>
              </a:gs>
              <a:gs pos="100000">
                <a:srgbClr val="8A9AF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Take </a:t>
            </a:r>
            <a:r>
              <a:rPr lang="en-US" altLang="zh-TW" dirty="0">
                <a:solidFill>
                  <a:srgbClr val="FF2CFF"/>
                </a:solidFill>
              </a:rPr>
              <a:t>center channel(TH1)</a:t>
            </a:r>
          </a:p>
          <a:p>
            <a:pPr algn="ctr"/>
            <a:r>
              <a:rPr lang="en-US" altLang="zh-TW" dirty="0">
                <a:solidFill>
                  <a:srgbClr val="FF2CFF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to be </a:t>
            </a:r>
            <a:r>
              <a:rPr lang="en-US" altLang="zh-TW" dirty="0">
                <a:solidFill>
                  <a:srgbClr val="FF2CFF"/>
                </a:solidFill>
              </a:rPr>
              <a:t>reference line(TF1)</a:t>
            </a:r>
          </a:p>
          <a:p>
            <a:pPr algn="ctr"/>
            <a:r>
              <a:rPr lang="en-US" altLang="zh-TW" dirty="0">
                <a:solidFill>
                  <a:srgbClr val="0000FF"/>
                </a:solidFill>
              </a:rPr>
              <a:t>PS: </a:t>
            </a:r>
            <a:r>
              <a:rPr lang="en-US" altLang="zh-TW" dirty="0">
                <a:solidFill>
                  <a:srgbClr val="FF2CFF"/>
                </a:solidFill>
              </a:rPr>
              <a:t>TF1</a:t>
            </a:r>
            <a:r>
              <a:rPr lang="en-US" altLang="zh-TW" dirty="0">
                <a:solidFill>
                  <a:srgbClr val="0000FF"/>
                </a:solidFill>
              </a:rPr>
              <a:t>= A * </a:t>
            </a:r>
            <a:r>
              <a:rPr lang="en-US" altLang="zh-TW" dirty="0">
                <a:solidFill>
                  <a:srgbClr val="FF2CFF"/>
                </a:solidFill>
              </a:rPr>
              <a:t>TH1</a:t>
            </a:r>
            <a:r>
              <a:rPr lang="en-US" altLang="zh-TW" dirty="0">
                <a:solidFill>
                  <a:srgbClr val="0000FF"/>
                </a:solidFill>
              </a:rPr>
              <a:t>(</a:t>
            </a:r>
            <a:r>
              <a:rPr lang="en-US" altLang="zh-TW" dirty="0" err="1">
                <a:solidFill>
                  <a:srgbClr val="0000FF"/>
                </a:solidFill>
              </a:rPr>
              <a:t>S</a:t>
            </a:r>
            <a:r>
              <a:rPr lang="en-US" altLang="zh-TW" baseline="-25000" dirty="0" err="1">
                <a:solidFill>
                  <a:srgbClr val="0000FF"/>
                </a:solidFill>
              </a:rPr>
              <a:t>x</a:t>
            </a:r>
            <a:r>
              <a:rPr lang="en-US" altLang="zh-TW" dirty="0">
                <a:solidFill>
                  <a:srgbClr val="0000FF"/>
                </a:solidFill>
              </a:rPr>
              <a:t>(x-</a:t>
            </a:r>
            <a:r>
              <a:rPr lang="en-US" altLang="zh-TW" dirty="0" err="1">
                <a:solidFill>
                  <a:srgbClr val="0000FF"/>
                </a:solidFill>
              </a:rPr>
              <a:t>Off</a:t>
            </a:r>
            <a:r>
              <a:rPr lang="en-US" altLang="zh-TW" baseline="-25000" dirty="0" err="1">
                <a:solidFill>
                  <a:srgbClr val="0000FF"/>
                </a:solidFill>
              </a:rPr>
              <a:t>x</a:t>
            </a:r>
            <a:r>
              <a:rPr lang="en-US" altLang="zh-TW" dirty="0">
                <a:solidFill>
                  <a:srgbClr val="0000FF"/>
                </a:solidFill>
              </a:rPr>
              <a:t>))</a:t>
            </a:r>
            <a:endParaRPr lang="zh-TW" altLang="en-US" dirty="0">
              <a:solidFill>
                <a:srgbClr val="FF2CFF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BA52DB6-0AF5-4F45-BD90-D953F8C5F755}"/>
              </a:ext>
            </a:extLst>
          </p:cNvPr>
          <p:cNvSpPr/>
          <p:nvPr/>
        </p:nvSpPr>
        <p:spPr>
          <a:xfrm>
            <a:off x="4009678" y="1122388"/>
            <a:ext cx="3074194" cy="1072190"/>
          </a:xfrm>
          <a:prstGeom prst="rect">
            <a:avLst/>
          </a:prstGeom>
          <a:gradFill flip="none" rotWithShape="1">
            <a:gsLst>
              <a:gs pos="0">
                <a:srgbClr val="8A9AF8">
                  <a:tint val="66000"/>
                  <a:satMod val="160000"/>
                </a:srgbClr>
              </a:gs>
              <a:gs pos="50000">
                <a:srgbClr val="8A9AF8">
                  <a:tint val="44500"/>
                  <a:satMod val="160000"/>
                </a:srgbClr>
              </a:gs>
              <a:gs pos="100000">
                <a:srgbClr val="8A9AF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Fit the </a:t>
            </a:r>
            <a:r>
              <a:rPr lang="en-US" altLang="zh-TW" dirty="0">
                <a:solidFill>
                  <a:schemeClr val="bg1"/>
                </a:solidFill>
              </a:rPr>
              <a:t>channels(TH1)</a:t>
            </a:r>
          </a:p>
          <a:p>
            <a:pPr algn="ctr"/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or</a:t>
            </a:r>
            <a:r>
              <a:rPr lang="en-US" altLang="zh-TW" dirty="0">
                <a:solidFill>
                  <a:srgbClr val="FF0000"/>
                </a:solidFill>
              </a:rPr>
              <a:t> channels(TH1) </a:t>
            </a:r>
          </a:p>
          <a:p>
            <a:pPr algn="ctr"/>
            <a:r>
              <a:rPr lang="en-US" altLang="zh-TW" dirty="0">
                <a:solidFill>
                  <a:srgbClr val="0000FF"/>
                </a:solidFill>
              </a:rPr>
              <a:t>by </a:t>
            </a:r>
            <a:r>
              <a:rPr lang="en-US" altLang="zh-TW" dirty="0">
                <a:solidFill>
                  <a:srgbClr val="FF2CFF"/>
                </a:solidFill>
              </a:rPr>
              <a:t>reference line(TF1)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06FE10A-CC93-431A-AF78-BF8ECFCF9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9" y="2689673"/>
            <a:ext cx="3024700" cy="3897147"/>
          </a:xfrm>
        </p:spPr>
        <p:txBody>
          <a:bodyPr>
            <a:normAutofit/>
          </a:bodyPr>
          <a:lstStyle/>
          <a:p>
            <a:r>
              <a:rPr lang="en-US" altLang="zh-TW" sz="1600" dirty="0"/>
              <a:t>I take run 5664 of test data.</a:t>
            </a:r>
          </a:p>
          <a:p>
            <a:r>
              <a:rPr lang="en-US" altLang="zh-TW" sz="1600" dirty="0"/>
              <a:t>Size: 80MB / 15GB in 25/12/02</a:t>
            </a:r>
          </a:p>
          <a:p>
            <a:r>
              <a:rPr lang="en-US" altLang="zh-TW" sz="1600" dirty="0"/>
              <a:t>In the case only 2 channel could not fitting well (Ch19/27)</a:t>
            </a:r>
          </a:p>
          <a:p>
            <a:r>
              <a:rPr lang="en-US" altLang="zh-TW" sz="1600" dirty="0"/>
              <a:t>The fitting problem come from the noise tail is going up.</a:t>
            </a:r>
          </a:p>
          <a:p>
            <a:r>
              <a:rPr lang="en-US" altLang="zh-TW" sz="1600" dirty="0"/>
              <a:t>The other channel going through the same shape.</a:t>
            </a:r>
          </a:p>
          <a:p>
            <a:r>
              <a:rPr lang="en-US" altLang="zh-TW" sz="1600" dirty="0"/>
              <a:t>This study tell us that, we may do the roughly gain calibration through using the background data.</a:t>
            </a:r>
          </a:p>
          <a:p>
            <a:r>
              <a:rPr lang="en-US" altLang="zh-TW" sz="1600" dirty="0">
                <a:solidFill>
                  <a:srgbClr val="D6D6D6"/>
                </a:solidFill>
              </a:rPr>
              <a:t>/home/yusiang/TestCosMicZDC</a:t>
            </a:r>
            <a:endParaRPr lang="zh-TW" altLang="en-US" sz="1600" dirty="0">
              <a:solidFill>
                <a:srgbClr val="D6D6D6"/>
              </a:solidFill>
            </a:endParaRPr>
          </a:p>
        </p:txBody>
      </p:sp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FDECD3D4-3206-4CE4-B74C-C8759E54D308}"/>
              </a:ext>
            </a:extLst>
          </p:cNvPr>
          <p:cNvSpPr/>
          <p:nvPr/>
        </p:nvSpPr>
        <p:spPr>
          <a:xfrm>
            <a:off x="3720679" y="1569191"/>
            <a:ext cx="368300" cy="162804"/>
          </a:xfrm>
          <a:prstGeom prst="rightArrow">
            <a:avLst/>
          </a:prstGeom>
          <a:solidFill>
            <a:srgbClr val="8A9A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2C23837-42A8-424A-990E-928B24A7B317}"/>
              </a:ext>
            </a:extLst>
          </p:cNvPr>
          <p:cNvSpPr/>
          <p:nvPr/>
        </p:nvSpPr>
        <p:spPr>
          <a:xfrm>
            <a:off x="7350399" y="1122388"/>
            <a:ext cx="3587825" cy="1072190"/>
          </a:xfrm>
          <a:prstGeom prst="rect">
            <a:avLst/>
          </a:prstGeom>
          <a:gradFill flip="none" rotWithShape="1">
            <a:gsLst>
              <a:gs pos="0">
                <a:srgbClr val="8A9AF8">
                  <a:tint val="66000"/>
                  <a:satMod val="160000"/>
                </a:srgbClr>
              </a:gs>
              <a:gs pos="50000">
                <a:srgbClr val="8A9AF8">
                  <a:tint val="44500"/>
                  <a:satMod val="160000"/>
                </a:srgbClr>
              </a:gs>
              <a:gs pos="100000">
                <a:srgbClr val="8A9AF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0000FF"/>
                </a:solidFill>
              </a:rPr>
              <a:t>Find the best fit to align the TH1s, and scan for all of the channels.</a:t>
            </a: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2EA55A2-28FA-45E5-956C-29D228A39B21}"/>
              </a:ext>
            </a:extLst>
          </p:cNvPr>
          <p:cNvSpPr/>
          <p:nvPr/>
        </p:nvSpPr>
        <p:spPr>
          <a:xfrm>
            <a:off x="7061401" y="1569191"/>
            <a:ext cx="368300" cy="162804"/>
          </a:xfrm>
          <a:prstGeom prst="rightArrow">
            <a:avLst/>
          </a:prstGeom>
          <a:solidFill>
            <a:srgbClr val="8A9A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665579D9-F6C4-4B2C-AA5C-7EF734BA292C}"/>
              </a:ext>
            </a:extLst>
          </p:cNvPr>
          <p:cNvSpPr/>
          <p:nvPr/>
        </p:nvSpPr>
        <p:spPr>
          <a:xfrm>
            <a:off x="7350399" y="4345314"/>
            <a:ext cx="368300" cy="162804"/>
          </a:xfrm>
          <a:prstGeom prst="rightArrow">
            <a:avLst/>
          </a:prstGeom>
          <a:solidFill>
            <a:srgbClr val="8A9A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3142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BFF5D2-D24E-46A0-94E1-5BAF475F3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8" y="452719"/>
            <a:ext cx="11747696" cy="609607"/>
          </a:xfrm>
        </p:spPr>
        <p:txBody>
          <a:bodyPr/>
          <a:lstStyle/>
          <a:p>
            <a:r>
              <a:rPr lang="en-US" altLang="zh-TW" dirty="0"/>
              <a:t>Channels gain and ADC offset alignment in 11F background 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A3CE667-34B3-42DC-8919-EF5CB689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42D6B24-5FC0-401E-A21F-E9F4FC00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4FC0A2-AE8C-4D56-A3DD-514B97E60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444394" y="1005840"/>
            <a:ext cx="5610726" cy="56107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0B6FD41-9E94-4A55-93B2-A90A6B416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202474" y="1005840"/>
            <a:ext cx="5610726" cy="5610725"/>
          </a:xfrm>
          <a:prstGeom prst="rect">
            <a:avLst/>
          </a:prstGeom>
        </p:spPr>
      </p:pic>
      <p:sp>
        <p:nvSpPr>
          <p:cNvPr id="18" name="箭號: 向右 17">
            <a:extLst>
              <a:ext uri="{FF2B5EF4-FFF2-40B4-BE49-F238E27FC236}">
                <a16:creationId xmlns:a16="http://schemas.microsoft.com/office/drawing/2014/main" id="{665579D9-F6C4-4B2C-AA5C-7EF734BA292C}"/>
              </a:ext>
            </a:extLst>
          </p:cNvPr>
          <p:cNvSpPr/>
          <p:nvPr/>
        </p:nvSpPr>
        <p:spPr>
          <a:xfrm>
            <a:off x="5844071" y="3811203"/>
            <a:ext cx="501569" cy="221714"/>
          </a:xfrm>
          <a:prstGeom prst="rightArrow">
            <a:avLst/>
          </a:prstGeom>
          <a:solidFill>
            <a:srgbClr val="8A9A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045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B81DD4-BB50-4CF5-B725-87112A396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Using the full 2025/12/02 data(15 GB)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51CE0F-EFDB-47F3-8656-CFE6CD9E5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FF43B8-BA2C-4C95-A1D8-17B3ECC8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FADC9EB-6113-4073-8246-AAD2569A3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4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83BE578-B388-4825-A462-F9B622C69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17363" y="941443"/>
            <a:ext cx="5772377" cy="577237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22912D2-2900-435A-BA11-918BA0D8FB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6222772" y="941443"/>
            <a:ext cx="5772377" cy="5772377"/>
          </a:xfrm>
          <a:prstGeom prst="rect">
            <a:avLst/>
          </a:prstGeom>
        </p:spPr>
      </p:pic>
      <p:sp>
        <p:nvSpPr>
          <p:cNvPr id="9" name="箭號: 向右 8">
            <a:extLst>
              <a:ext uri="{FF2B5EF4-FFF2-40B4-BE49-F238E27FC236}">
                <a16:creationId xmlns:a16="http://schemas.microsoft.com/office/drawing/2014/main" id="{28FCBEDB-D674-4B48-82B8-E0DBD3101074}"/>
              </a:ext>
            </a:extLst>
          </p:cNvPr>
          <p:cNvSpPr/>
          <p:nvPr/>
        </p:nvSpPr>
        <p:spPr>
          <a:xfrm>
            <a:off x="5699900" y="3766156"/>
            <a:ext cx="522872" cy="231131"/>
          </a:xfrm>
          <a:prstGeom prst="rightArrow">
            <a:avLst/>
          </a:prstGeom>
          <a:solidFill>
            <a:srgbClr val="8A9AF8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309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85328</TotalTime>
  <Words>206</Words>
  <Application>Microsoft Office PowerPoint</Application>
  <PresentationFormat>寬螢幕</PresentationFormat>
  <Paragraphs>29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Arial</vt:lpstr>
      <vt:lpstr>Arial Black</vt:lpstr>
      <vt:lpstr>Calibri</vt:lpstr>
      <vt:lpstr>Times New Roman</vt:lpstr>
      <vt:lpstr>Wingdings</vt:lpstr>
      <vt:lpstr>Wingdings 3</vt:lpstr>
      <vt:lpstr>模板2</vt:lpstr>
      <vt:lpstr>Weekly meeting</vt:lpstr>
      <vt:lpstr>Channels gain and ADC offset alignment in 11F background </vt:lpstr>
      <vt:lpstr>Channels gain and ADC offset alignment in 11F background </vt:lpstr>
      <vt:lpstr>Using the full 2025/12/02 data(15 GB)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12974</cp:revision>
  <dcterms:created xsi:type="dcterms:W3CDTF">2020-10-12T05:45:27Z</dcterms:created>
  <dcterms:modified xsi:type="dcterms:W3CDTF">2026-01-20T19:23:00Z</dcterms:modified>
</cp:coreProperties>
</file>