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iEmcRHfadkBSPHng2thrF2Mm75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409D14-2FF3-4EA4-9566-1B70009D7E2B}">
  <a:tblStyle styleId="{BA409D14-2FF3-4EA4-9566-1B70009D7E2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b8f41f9d96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b8f41f9d9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3b8f41f9d9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b8f41f9d96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b8f41f9d96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3b8f41f9d96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>
  <p:cSld name="標題投影片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/>
          <p:nvPr/>
        </p:nvSpPr>
        <p:spPr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0"/>
          <p:cNvSpPr txBox="1"/>
          <p:nvPr>
            <p:ph idx="1" type="subTitle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0"/>
          <p:cNvSpPr/>
          <p:nvPr/>
        </p:nvSpPr>
        <p:spPr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0"/>
          <p:cNvSpPr/>
          <p:nvPr/>
        </p:nvSpPr>
        <p:spPr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30"/>
          <p:cNvGrpSpPr/>
          <p:nvPr/>
        </p:nvGrpSpPr>
        <p:grpSpPr>
          <a:xfrm rot="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4" name="Google Shape;34;p30"/>
            <p:cNvSpPr/>
            <p:nvPr/>
          </p:nvSpPr>
          <p:spPr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0"/>
            <p:cNvSpPr/>
            <p:nvPr/>
          </p:nvSpPr>
          <p:spPr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0"/>
            <p:cNvSpPr/>
            <p:nvPr/>
          </p:nvSpPr>
          <p:spPr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30"/>
          <p:cNvSpPr txBox="1"/>
          <p:nvPr>
            <p:ph type="title"/>
          </p:nvPr>
        </p:nvSpPr>
        <p:spPr>
          <a:xfrm>
            <a:off x="250825" y="1346788"/>
            <a:ext cx="8642350" cy="2130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0" type="dt"/>
          </p:nvPr>
        </p:nvSpPr>
        <p:spPr>
          <a:xfrm>
            <a:off x="1" y="6549899"/>
            <a:ext cx="1874818" cy="30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1" type="ftr"/>
          </p:nvPr>
        </p:nvSpPr>
        <p:spPr>
          <a:xfrm>
            <a:off x="1874818" y="6549899"/>
            <a:ext cx="5631801" cy="305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7524000" y="6560138"/>
            <a:ext cx="1620000" cy="29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>
  <p:cSld name="標題及物件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10725" y="894730"/>
            <a:ext cx="9128792" cy="5657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9"/>
          <p:cNvGrpSpPr/>
          <p:nvPr/>
        </p:nvGrpSpPr>
        <p:grpSpPr>
          <a:xfrm rot="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1" name="Google Shape;11;p29"/>
            <p:cNvSpPr/>
            <p:nvPr/>
          </p:nvSpPr>
          <p:spPr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9"/>
            <p:cNvSpPr/>
            <p:nvPr/>
          </p:nvSpPr>
          <p:spPr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9"/>
            <p:cNvSpPr/>
            <p:nvPr/>
          </p:nvSpPr>
          <p:spPr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9"/>
          <p:cNvSpPr/>
          <p:nvPr/>
        </p:nvSpPr>
        <p:spPr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/>
          <p:nvPr/>
        </p:nvSpPr>
        <p:spPr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 txBox="1"/>
          <p:nvPr>
            <p:ph type="title"/>
          </p:nvPr>
        </p:nvSpPr>
        <p:spPr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9"/>
          <p:cNvSpPr/>
          <p:nvPr/>
        </p:nvSpPr>
        <p:spPr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/>
          <p:cNvSpPr/>
          <p:nvPr/>
        </p:nvSpPr>
        <p:spPr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9"/>
          <p:cNvSpPr/>
          <p:nvPr/>
        </p:nvSpPr>
        <p:spPr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9"/>
          <p:cNvSpPr txBox="1"/>
          <p:nvPr>
            <p:ph idx="10" type="dt"/>
          </p:nvPr>
        </p:nvSpPr>
        <p:spPr>
          <a:xfrm>
            <a:off x="10725" y="6549394"/>
            <a:ext cx="1829258" cy="308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idx="11" type="ftr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12" type="sldNum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4" name="Google Shape;24;p29"/>
          <p:cNvSpPr txBox="1"/>
          <p:nvPr>
            <p:ph idx="1" type="body"/>
          </p:nvPr>
        </p:nvSpPr>
        <p:spPr>
          <a:xfrm>
            <a:off x="10725" y="894730"/>
            <a:ext cx="9128792" cy="5654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6666F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533993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10" Type="http://schemas.openxmlformats.org/officeDocument/2006/relationships/image" Target="../media/image29.png"/><Relationship Id="rId9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25.png"/><Relationship Id="rId8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22.png"/><Relationship Id="rId10" Type="http://schemas.openxmlformats.org/officeDocument/2006/relationships/image" Target="../media/image29.png"/><Relationship Id="rId9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25.png"/><Relationship Id="rId8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Relationship Id="rId11" Type="http://schemas.openxmlformats.org/officeDocument/2006/relationships/hyperlink" Target="https://www.sciencedirect.com/science/article/abs/pii/S0168900223010446?via%3Dihub" TargetMode="External"/><Relationship Id="rId10" Type="http://schemas.openxmlformats.org/officeDocument/2006/relationships/hyperlink" Target="https://www.sciencedirect.com/science/article/pii/S0168900225004140?via%3Dihub" TargetMode="External"/><Relationship Id="rId12" Type="http://schemas.openxmlformats.org/officeDocument/2006/relationships/hyperlink" Target="https://indico.bnl.gov/event/20186/contributions/79637/attachments/49243/83986/The%20EIC%20Zero-Degree%20Calorimeter%20and%20the%20HEXPLIT%20algorithm%20(5).pdf" TargetMode="External"/><Relationship Id="rId9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43.png"/><Relationship Id="rId7" Type="http://schemas.openxmlformats.org/officeDocument/2006/relationships/image" Target="../media/image36.png"/><Relationship Id="rId8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0.png"/><Relationship Id="rId4" Type="http://schemas.openxmlformats.org/officeDocument/2006/relationships/image" Target="../media/image56.png"/><Relationship Id="rId5" Type="http://schemas.openxmlformats.org/officeDocument/2006/relationships/image" Target="../media/image45.png"/><Relationship Id="rId6" Type="http://schemas.openxmlformats.org/officeDocument/2006/relationships/image" Target="../media/image51.png"/><Relationship Id="rId7" Type="http://schemas.openxmlformats.org/officeDocument/2006/relationships/image" Target="../media/image48.png"/><Relationship Id="rId8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3.png"/><Relationship Id="rId4" Type="http://schemas.openxmlformats.org/officeDocument/2006/relationships/image" Target="../media/image52.png"/><Relationship Id="rId5" Type="http://schemas.openxmlformats.org/officeDocument/2006/relationships/image" Target="../media/image50.png"/><Relationship Id="rId6" Type="http://schemas.openxmlformats.org/officeDocument/2006/relationships/image" Target="../media/image63.png"/><Relationship Id="rId7" Type="http://schemas.openxmlformats.org/officeDocument/2006/relationships/image" Target="../media/image49.png"/><Relationship Id="rId8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3.png"/><Relationship Id="rId4" Type="http://schemas.openxmlformats.org/officeDocument/2006/relationships/image" Target="../media/image52.png"/><Relationship Id="rId5" Type="http://schemas.openxmlformats.org/officeDocument/2006/relationships/image" Target="../media/image50.png"/><Relationship Id="rId6" Type="http://schemas.openxmlformats.org/officeDocument/2006/relationships/image" Target="../media/image63.png"/><Relationship Id="rId7" Type="http://schemas.openxmlformats.org/officeDocument/2006/relationships/image" Target="../media/image49.png"/><Relationship Id="rId8" Type="http://schemas.openxmlformats.org/officeDocument/2006/relationships/image" Target="../media/image5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5.png"/><Relationship Id="rId7" Type="http://schemas.openxmlformats.org/officeDocument/2006/relationships/image" Target="../media/image61.png"/><Relationship Id="rId8" Type="http://schemas.openxmlformats.org/officeDocument/2006/relationships/image" Target="../media/image5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4.png"/><Relationship Id="rId4" Type="http://schemas.openxmlformats.org/officeDocument/2006/relationships/image" Target="../media/image72.png"/><Relationship Id="rId5" Type="http://schemas.openxmlformats.org/officeDocument/2006/relationships/image" Target="../media/image62.png"/><Relationship Id="rId6" Type="http://schemas.openxmlformats.org/officeDocument/2006/relationships/image" Target="../media/image66.png"/><Relationship Id="rId7" Type="http://schemas.openxmlformats.org/officeDocument/2006/relationships/image" Target="../media/image73.png"/><Relationship Id="rId8" Type="http://schemas.openxmlformats.org/officeDocument/2006/relationships/image" Target="../media/image7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4.png"/><Relationship Id="rId4" Type="http://schemas.openxmlformats.org/officeDocument/2006/relationships/image" Target="../media/image72.png"/><Relationship Id="rId5" Type="http://schemas.openxmlformats.org/officeDocument/2006/relationships/image" Target="../media/image62.png"/><Relationship Id="rId6" Type="http://schemas.openxmlformats.org/officeDocument/2006/relationships/image" Target="../media/image66.png"/><Relationship Id="rId7" Type="http://schemas.openxmlformats.org/officeDocument/2006/relationships/image" Target="../media/image73.png"/><Relationship Id="rId8" Type="http://schemas.openxmlformats.org/officeDocument/2006/relationships/image" Target="../media/image7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10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23.png"/><Relationship Id="rId8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8.png"/><Relationship Id="rId10" Type="http://schemas.openxmlformats.org/officeDocument/2006/relationships/image" Target="../media/image27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28.png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title"/>
          </p:nvPr>
        </p:nvSpPr>
        <p:spPr>
          <a:xfrm>
            <a:off x="250825" y="1346788"/>
            <a:ext cx="8642350" cy="2130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ZDC MC Simulation</a:t>
            </a:r>
            <a:br>
              <a:rPr lang="en-US" sz="3600"/>
            </a:br>
            <a:r>
              <a:rPr lang="en-US" sz="3600"/>
              <a:t>20260119</a:t>
            </a:r>
            <a:endParaRPr sz="3600"/>
          </a:p>
        </p:txBody>
      </p:sp>
      <p:sp>
        <p:nvSpPr>
          <p:cNvPr id="52" name="Google Shape;52;p1"/>
          <p:cNvSpPr txBox="1"/>
          <p:nvPr>
            <p:ph idx="10" type="dt"/>
          </p:nvPr>
        </p:nvSpPr>
        <p:spPr>
          <a:xfrm>
            <a:off x="1" y="6549899"/>
            <a:ext cx="1874818" cy="30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53" name="Google Shape;53;p1"/>
          <p:cNvSpPr txBox="1"/>
          <p:nvPr>
            <p:ph idx="11" type="ftr"/>
          </p:nvPr>
        </p:nvSpPr>
        <p:spPr>
          <a:xfrm>
            <a:off x="1874818" y="6549899"/>
            <a:ext cx="5631801" cy="305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54" name="Google Shape;54;p1"/>
          <p:cNvSpPr txBox="1"/>
          <p:nvPr>
            <p:ph idx="1" type="subTitle"/>
          </p:nvPr>
        </p:nvSpPr>
        <p:spPr>
          <a:xfrm>
            <a:off x="-1" y="3478212"/>
            <a:ext cx="9143999" cy="3079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b="1" lang="en-US" sz="2000"/>
              <a:t>Chia-Yu Hsieh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b="1" lang="en-US" sz="2000"/>
              <a:t>Academia Sinica, Taiwan</a:t>
            </a:r>
            <a:endParaRPr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322" y="116632"/>
            <a:ext cx="1584176" cy="15841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6" name="Google Shape;56;p1"/>
          <p:cNvSpPr txBox="1"/>
          <p:nvPr>
            <p:ph idx="12" type="sldNum"/>
          </p:nvPr>
        </p:nvSpPr>
        <p:spPr>
          <a:xfrm>
            <a:off x="7524000" y="6560138"/>
            <a:ext cx="1620000" cy="29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5363" y="3713143"/>
            <a:ext cx="2271036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4">
            <a:alphaModFix/>
          </a:blip>
          <a:srcRect b="452" l="334" r="51240" t="450"/>
          <a:stretch/>
        </p:blipFill>
        <p:spPr>
          <a:xfrm>
            <a:off x="6894592" y="3714587"/>
            <a:ext cx="2256909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Residual @ Weighted-Z, XZ Plan</a:t>
            </a:r>
            <a:endParaRPr/>
          </a:p>
        </p:txBody>
      </p:sp>
      <p:sp>
        <p:nvSpPr>
          <p:cNvPr id="208" name="Google Shape;208;p10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209" name="Google Shape;209;p10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5">
            <a:alphaModFix/>
          </a:blip>
          <a:srcRect b="-508" l="-1456" r="51455" t="634"/>
          <a:stretch/>
        </p:blipFill>
        <p:spPr>
          <a:xfrm>
            <a:off x="4596360" y="3745930"/>
            <a:ext cx="2298232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/>
          <p:cNvPicPr preferRelativeResize="0"/>
          <p:nvPr/>
        </p:nvPicPr>
        <p:blipFill rotWithShape="1">
          <a:blip r:embed="rId6">
            <a:alphaModFix/>
          </a:blip>
          <a:srcRect b="-216" l="-1017" r="51805" t="-320"/>
          <a:stretch/>
        </p:blipFill>
        <p:spPr>
          <a:xfrm>
            <a:off x="-2165" y="3751104"/>
            <a:ext cx="2283762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5219432" y="3517599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7459367" y="3528477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602653" y="3548692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2893145" y="3539330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0"/>
          <p:cNvPicPr preferRelativeResize="0"/>
          <p:nvPr/>
        </p:nvPicPr>
        <p:blipFill rotWithShape="1">
          <a:blip r:embed="rId7">
            <a:alphaModFix/>
          </a:blip>
          <a:srcRect b="-768" l="-679" r="51265" t="-2092"/>
          <a:stretch/>
        </p:blipFill>
        <p:spPr>
          <a:xfrm>
            <a:off x="6889184" y="1231898"/>
            <a:ext cx="2256909" cy="203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8">
            <a:alphaModFix/>
          </a:blip>
          <a:srcRect b="-1354" l="-263" r="50865" t="1354"/>
          <a:stretch/>
        </p:blipFill>
        <p:spPr>
          <a:xfrm>
            <a:off x="4634997" y="1330543"/>
            <a:ext cx="2256909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9">
            <a:alphaModFix/>
          </a:blip>
          <a:srcRect b="-452" l="-588" r="51193" t="544"/>
          <a:stretch/>
        </p:blipFill>
        <p:spPr>
          <a:xfrm>
            <a:off x="2330267" y="1330543"/>
            <a:ext cx="2277984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10">
            <a:alphaModFix/>
          </a:blip>
          <a:srcRect b="347" l="0" r="50203" t="-348"/>
          <a:stretch/>
        </p:blipFill>
        <p:spPr>
          <a:xfrm>
            <a:off x="0" y="1378182"/>
            <a:ext cx="2263193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 txBox="1"/>
          <p:nvPr/>
        </p:nvSpPr>
        <p:spPr>
          <a:xfrm>
            <a:off x="567917" y="1177680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5228065" y="1120016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0.7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2927718" y="1143176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7410521" y="1088673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/>
          <p:nvPr/>
        </p:nvSpPr>
        <p:spPr>
          <a:xfrm flipH="1">
            <a:off x="1463435" y="1979597"/>
            <a:ext cx="463678" cy="427901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/>
          <p:nvPr/>
        </p:nvSpPr>
        <p:spPr>
          <a:xfrm flipH="1">
            <a:off x="3823236" y="1947167"/>
            <a:ext cx="463678" cy="427901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/>
          <p:nvPr/>
        </p:nvSpPr>
        <p:spPr>
          <a:xfrm flipH="1">
            <a:off x="6077423" y="1908678"/>
            <a:ext cx="463678" cy="427901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217416" y="5939757"/>
            <a:ext cx="3671768" cy="3693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spikes for energy &lt; 1GeV.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299" y="3719432"/>
            <a:ext cx="2285701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 b="0" l="51575" r="0" t="905"/>
          <a:stretch/>
        </p:blipFill>
        <p:spPr>
          <a:xfrm>
            <a:off x="6894592" y="3714587"/>
            <a:ext cx="2256909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Residual @ Weighted-Z, YZ Plan</a:t>
            </a:r>
            <a:endParaRPr/>
          </a:p>
        </p:txBody>
      </p:sp>
      <p:sp>
        <p:nvSpPr>
          <p:cNvPr id="236" name="Google Shape;236;p11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237" name="Google Shape;237;p11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pic>
        <p:nvPicPr>
          <p:cNvPr id="238" name="Google Shape;238;p11"/>
          <p:cNvPicPr preferRelativeResize="0"/>
          <p:nvPr/>
        </p:nvPicPr>
        <p:blipFill rotWithShape="1">
          <a:blip r:embed="rId5">
            <a:alphaModFix/>
          </a:blip>
          <a:srcRect b="-1" l="50000" r="0" t="127"/>
          <a:stretch/>
        </p:blipFill>
        <p:spPr>
          <a:xfrm>
            <a:off x="4596360" y="3745930"/>
            <a:ext cx="2298232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6">
            <a:alphaModFix/>
          </a:blip>
          <a:srcRect b="-1" l="50787" r="0" t="-535"/>
          <a:stretch/>
        </p:blipFill>
        <p:spPr>
          <a:xfrm>
            <a:off x="-2165" y="3751104"/>
            <a:ext cx="2283762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1"/>
          <p:cNvSpPr txBox="1"/>
          <p:nvPr/>
        </p:nvSpPr>
        <p:spPr>
          <a:xfrm>
            <a:off x="5219432" y="3517599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7459367" y="3528477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602653" y="3548692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2893145" y="3539330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1"/>
          <p:cNvPicPr preferRelativeResize="0"/>
          <p:nvPr/>
        </p:nvPicPr>
        <p:blipFill rotWithShape="1">
          <a:blip r:embed="rId7">
            <a:alphaModFix/>
          </a:blip>
          <a:srcRect b="0" l="50587" r="0" t="-2860"/>
          <a:stretch/>
        </p:blipFill>
        <p:spPr>
          <a:xfrm>
            <a:off x="6889184" y="1231898"/>
            <a:ext cx="2256909" cy="203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8">
            <a:alphaModFix/>
          </a:blip>
          <a:srcRect b="0" l="50603" r="0" t="0"/>
          <a:stretch/>
        </p:blipFill>
        <p:spPr>
          <a:xfrm>
            <a:off x="4663290" y="1297960"/>
            <a:ext cx="2256909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9">
            <a:alphaModFix/>
          </a:blip>
          <a:srcRect b="0" l="50605" r="0" t="91"/>
          <a:stretch/>
        </p:blipFill>
        <p:spPr>
          <a:xfrm>
            <a:off x="2330267" y="1330543"/>
            <a:ext cx="2277984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1"/>
          <p:cNvPicPr preferRelativeResize="0"/>
          <p:nvPr/>
        </p:nvPicPr>
        <p:blipFill rotWithShape="1">
          <a:blip r:embed="rId10">
            <a:alphaModFix/>
          </a:blip>
          <a:srcRect b="0" l="50203" r="0" t="0"/>
          <a:stretch/>
        </p:blipFill>
        <p:spPr>
          <a:xfrm>
            <a:off x="0" y="1378182"/>
            <a:ext cx="2263193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1"/>
          <p:cNvSpPr txBox="1"/>
          <p:nvPr/>
        </p:nvSpPr>
        <p:spPr>
          <a:xfrm>
            <a:off x="567917" y="1177680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5228065" y="1120016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0.7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2927718" y="1143176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1"/>
          <p:cNvSpPr txBox="1"/>
          <p:nvPr/>
        </p:nvSpPr>
        <p:spPr>
          <a:xfrm>
            <a:off x="7410521" y="1088673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1"/>
          <p:cNvSpPr/>
          <p:nvPr/>
        </p:nvSpPr>
        <p:spPr>
          <a:xfrm flipH="1">
            <a:off x="1463435" y="1979597"/>
            <a:ext cx="463678" cy="427901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1"/>
          <p:cNvSpPr/>
          <p:nvPr/>
        </p:nvSpPr>
        <p:spPr>
          <a:xfrm flipH="1">
            <a:off x="3823236" y="1947167"/>
            <a:ext cx="463678" cy="427901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1"/>
          <p:cNvSpPr/>
          <p:nvPr/>
        </p:nvSpPr>
        <p:spPr>
          <a:xfrm flipH="1">
            <a:off x="6156486" y="1865543"/>
            <a:ext cx="463678" cy="427901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Mean and Sigma</a:t>
            </a:r>
            <a:endParaRPr/>
          </a:p>
        </p:txBody>
      </p:sp>
      <p:sp>
        <p:nvSpPr>
          <p:cNvPr id="261" name="Google Shape;261;p12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262" name="Google Shape;262;p12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graphicFrame>
        <p:nvGraphicFramePr>
          <p:cNvPr id="263" name="Google Shape;263;p12"/>
          <p:cNvGraphicFramePr/>
          <p:nvPr/>
        </p:nvGraphicFramePr>
        <p:xfrm>
          <a:off x="359985" y="16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{BA409D14-2FF3-4EA4-9566-1B70009D7E2B}</a:tableStyleId>
              </a:tblPr>
              <a:tblGrid>
                <a:gridCol w="1183000"/>
                <a:gridCol w="1311600"/>
                <a:gridCol w="1183000"/>
                <a:gridCol w="1183000"/>
                <a:gridCol w="1227450"/>
                <a:gridCol w="1183000"/>
                <a:gridCol w="1183000"/>
              </a:tblGrid>
              <a:tr h="1371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Energy (GeV)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xz plane</a:t>
                      </a:r>
                      <a:endParaRPr b="1" sz="1200" u="none" cap="none" strike="noStrike"/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yz plane</a:t>
                      </a:r>
                      <a:endParaRPr b="1" sz="1200" u="none" cap="none" strike="noStrike"/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 hMerge="1"/>
                <a:tc hMerge="1"/>
              </a:tr>
              <a:tr h="1371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μₓ (mm)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σₓ (mm)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χ²/ndf</a:t>
                      </a:r>
                      <a:endParaRPr b="1" sz="1200" u="none" cap="none" strike="noStrike"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μᵧ (mm)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σᵧ (mm)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χ²/ndf</a:t>
                      </a:r>
                      <a:endParaRPr b="1" sz="1200" u="none" cap="none" strike="noStrike"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0.1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−35.09 ± 31.18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25.35 ± 26.91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287.5 / 75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+1.07 ± 9.55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23.86 ± 8.90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265.4 / 95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0.3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−9.20 ± 2.67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19.17 ± 4.47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407.8 / 148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+1.27 ± 42.67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31.41 ± 21.31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418.0 / 156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0.5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+0.65 ± 1.38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18.08 ± 1.65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256.4 / 188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+1.45 ± 1.49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16.37 ± 1.82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220.6 / 189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0.7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−4.88 ± 0.86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11.26 ± 0.90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218.0 / 144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+1.07 ± 0.63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12.09 ± 0.67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126.4 / 154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1.0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−3.24 ± 0.56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11.53 ± 0.58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129.8 / 122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+1.17 ± 0.51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10.92 ± 0.54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104.4 / 131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3.0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−3.32 ± 0.52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11.02 ± 0.60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127.8 / 123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+0.04 ± 0.51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11.18 ± 0.54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88.8 / 130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5.0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−2.21 ± 0.32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7.24 ± 0.34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84.7 / 78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+0.87 ± 0.27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6.08 ± 0.38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97.5 / 68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7.0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−2.10 ± 0.23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4.64 ± 0.18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55.0 / 52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+0.64 ± 0.17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4.68 ± 0.15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34.7 / 45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9.0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−1.85 ± 0.17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4.54 ± 0.15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46.3 / 40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+0.59 ± 0.15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4.08 ± 0.13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27.7 / 36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10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−2.27 ± 0.14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4.02 ± 0.13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72.35 / 31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0.37 ± 0.12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3.43 ± 0.11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23.31 / 29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−1.89 ± 0.10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2.27 ± 0.09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43.26 / 21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0.70 ± 0.13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2.87 ± 0.12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10.74 / 18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30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−2.51 ± 0.07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1.48 ± 0.06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42.50 / 16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0.78 ± 0.13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2.35 ± 0.10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15.20 / 14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40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−1.90 ± 0.07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1.83 ± 0.08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32.28 / 13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0.39 ± 0.11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2.18 ± 0.10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21.21 / 15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</a:tbl>
          </a:graphicData>
        </a:graphic>
      </p:graphicFrame>
      <p:sp>
        <p:nvSpPr>
          <p:cNvPr id="264" name="Google Shape;264;p12"/>
          <p:cNvSpPr/>
          <p:nvPr/>
        </p:nvSpPr>
        <p:spPr>
          <a:xfrm>
            <a:off x="359985" y="3284984"/>
            <a:ext cx="8453993" cy="245861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7718822" y="5764614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stable fit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359985" y="2204864"/>
            <a:ext cx="8453993" cy="792088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 txBox="1"/>
          <p:nvPr/>
        </p:nvSpPr>
        <p:spPr>
          <a:xfrm>
            <a:off x="7669532" y="1209190"/>
            <a:ext cx="14409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unstable fit</a:t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Mean and Sigma</a:t>
            </a:r>
            <a:endParaRPr/>
          </a:p>
        </p:txBody>
      </p:sp>
      <p:sp>
        <p:nvSpPr>
          <p:cNvPr id="274" name="Google Shape;274;p13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275" name="Google Shape;275;p13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pic>
        <p:nvPicPr>
          <p:cNvPr id="276" name="Google Shape;276;p13"/>
          <p:cNvPicPr preferRelativeResize="0"/>
          <p:nvPr/>
        </p:nvPicPr>
        <p:blipFill rotWithShape="1">
          <a:blip r:embed="rId3">
            <a:alphaModFix/>
          </a:blip>
          <a:srcRect b="0" l="0" r="0" t="6602"/>
          <a:stretch/>
        </p:blipFill>
        <p:spPr>
          <a:xfrm>
            <a:off x="4722643" y="1484784"/>
            <a:ext cx="4354635" cy="302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3"/>
          <p:cNvPicPr preferRelativeResize="0"/>
          <p:nvPr/>
        </p:nvPicPr>
        <p:blipFill rotWithShape="1">
          <a:blip r:embed="rId4">
            <a:alphaModFix/>
          </a:blip>
          <a:srcRect b="0" l="0" r="0" t="6667"/>
          <a:stretch/>
        </p:blipFill>
        <p:spPr>
          <a:xfrm>
            <a:off x="179512" y="1484784"/>
            <a:ext cx="4307349" cy="30239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503548" y="4927386"/>
            <a:ext cx="8136904" cy="120032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events with energy &gt; 0.5 GeV are shown.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small bias of approximately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mm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observed in the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direction, while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significant bias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seen in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position resolution is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in x and 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at about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mm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259632" y="1115452"/>
            <a:ext cx="2729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Mean/Bias VS Energy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5280676" y="1115452"/>
            <a:ext cx="3384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Sigma/Resolution VS Energy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5665" y="1106928"/>
            <a:ext cx="2699999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34" y="2929471"/>
            <a:ext cx="269828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3441" y="2929471"/>
            <a:ext cx="2713892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134" y="1133648"/>
            <a:ext cx="2686198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59832" y="1115633"/>
            <a:ext cx="2686199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4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Nhits VS Energy </a:t>
            </a:r>
            <a:br>
              <a:rPr lang="en-US" sz="3200"/>
            </a:br>
            <a:r>
              <a:rPr lang="en-US" sz="3200"/>
              <a:t>(1 fill = 1 per Layer, 1000 evts)</a:t>
            </a:r>
            <a:endParaRPr sz="3200"/>
          </a:p>
        </p:txBody>
      </p:sp>
      <p:sp>
        <p:nvSpPr>
          <p:cNvPr id="292" name="Google Shape;292;p14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293" name="Google Shape;293;p14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294" name="Google Shape;294;p14"/>
          <p:cNvSpPr txBox="1"/>
          <p:nvPr/>
        </p:nvSpPr>
        <p:spPr>
          <a:xfrm>
            <a:off x="756701" y="886922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7180071" y="900295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867148" y="2693103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3786709" y="2693103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719" y="4755921"/>
            <a:ext cx="2726213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09048" y="2919045"/>
            <a:ext cx="2710485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4"/>
          <p:cNvSpPr txBox="1"/>
          <p:nvPr/>
        </p:nvSpPr>
        <p:spPr>
          <a:xfrm>
            <a:off x="3874117" y="900295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0.7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7120029" y="2693103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4"/>
          <p:cNvSpPr txBox="1"/>
          <p:nvPr/>
        </p:nvSpPr>
        <p:spPr>
          <a:xfrm>
            <a:off x="835554" y="4526989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3158892" y="4704513"/>
            <a:ext cx="5760641" cy="176202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still need a better reconstruction strategy for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low-energy beams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—simple selection cuts don’t seem to be possible.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will think about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clustering and how to weight the importance of layers by referring to the work done by UC riverside.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AutoNum type="arabicParenR"/>
            </a:pPr>
            <a:r>
              <a:rPr lang="en-US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https://www.sciencedirect.com/science/article/pii/S0168900225004140?via%3Dihub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AutoNum type="arabicParenR"/>
            </a:pPr>
            <a:r>
              <a:rPr lang="en-US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https://www.sciencedirect.com/science/article/abs/pii/S0168900223010446?via%3Dihub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AutoNum type="arabicParenR"/>
            </a:pPr>
            <a:r>
              <a:rPr lang="en-US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https://indico.bnl.gov/event/20186/contributions/79637/attachments/49243/83986/The%20EIC%20Zero-Degree%20Calorimeter%20and%20the%20HEXPLIT%20algorithm%20(5).pdf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/>
          <p:nvPr>
            <p:ph idx="1" type="subTitle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0" name="Google Shape;310;p15"/>
          <p:cNvSpPr txBox="1"/>
          <p:nvPr>
            <p:ph type="title"/>
          </p:nvPr>
        </p:nvSpPr>
        <p:spPr>
          <a:xfrm>
            <a:off x="250825" y="1346788"/>
            <a:ext cx="8642350" cy="2130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Neutron Beam</a:t>
            </a:r>
            <a:br>
              <a:rPr lang="en-US"/>
            </a:br>
            <a:r>
              <a:rPr lang="en-US"/>
              <a:t>Pencil @ (-15, -15, z)</a:t>
            </a:r>
            <a:br>
              <a:rPr lang="en-US"/>
            </a:br>
            <a:r>
              <a:rPr lang="en-US"/>
              <a:t>{10, 20, 50, 100, 200, 300} GeV</a:t>
            </a:r>
            <a:endParaRPr/>
          </a:p>
        </p:txBody>
      </p:sp>
      <p:sp>
        <p:nvSpPr>
          <p:cNvPr id="311" name="Google Shape;311;p15"/>
          <p:cNvSpPr txBox="1"/>
          <p:nvPr>
            <p:ph idx="10" type="dt"/>
          </p:nvPr>
        </p:nvSpPr>
        <p:spPr>
          <a:xfrm>
            <a:off x="1" y="6549899"/>
            <a:ext cx="1874818" cy="30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312" name="Google Shape;312;p15"/>
          <p:cNvSpPr txBox="1"/>
          <p:nvPr>
            <p:ph idx="11" type="ftr"/>
          </p:nvPr>
        </p:nvSpPr>
        <p:spPr>
          <a:xfrm>
            <a:off x="1874818" y="6549899"/>
            <a:ext cx="5631801" cy="305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313" name="Google Shape;313;p15"/>
          <p:cNvSpPr txBox="1"/>
          <p:nvPr>
            <p:ph idx="12" type="sldNum"/>
          </p:nvPr>
        </p:nvSpPr>
        <p:spPr>
          <a:xfrm>
            <a:off x="7524000" y="6560138"/>
            <a:ext cx="1620000" cy="29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5" y="1255299"/>
            <a:ext cx="9144000" cy="21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6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Energy Dump </a:t>
            </a:r>
            <a:endParaRPr/>
          </a:p>
        </p:txBody>
      </p:sp>
      <p:sp>
        <p:nvSpPr>
          <p:cNvPr id="320" name="Google Shape;320;p16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321" name="Google Shape;321;p16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0" y="930348"/>
            <a:ext cx="4860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Energy dump BEFORE energy regression</a:t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6"/>
          <p:cNvSpPr txBox="1"/>
          <p:nvPr/>
        </p:nvSpPr>
        <p:spPr>
          <a:xfrm>
            <a:off x="10725" y="3340308"/>
            <a:ext cx="56521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 Dump AFTER energy regression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(linear regression, y = p0 + p1*ECAL + p2*HCAL)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1716332" y="2823431"/>
            <a:ext cx="9726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ECAL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"/>
          <p:cNvSpPr txBox="1"/>
          <p:nvPr/>
        </p:nvSpPr>
        <p:spPr>
          <a:xfrm>
            <a:off x="3538101" y="2798672"/>
            <a:ext cx="1044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HCAL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6"/>
          <p:cNvSpPr txBox="1"/>
          <p:nvPr/>
        </p:nvSpPr>
        <p:spPr>
          <a:xfrm>
            <a:off x="6633982" y="2823431"/>
            <a:ext cx="17114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ECAL + HCAL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937331"/>
            <a:ext cx="9144000" cy="209155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6"/>
          <p:cNvSpPr txBox="1"/>
          <p:nvPr/>
        </p:nvSpPr>
        <p:spPr>
          <a:xfrm>
            <a:off x="1210858" y="5389545"/>
            <a:ext cx="9726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ECAL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2669782" y="5389155"/>
            <a:ext cx="1044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HCAL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5865128" y="4675498"/>
            <a:ext cx="7496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Leak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7372498" y="4835157"/>
            <a:ext cx="10446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HCAL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Leak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6"/>
          <p:cNvSpPr/>
          <p:nvPr/>
        </p:nvSpPr>
        <p:spPr>
          <a:xfrm>
            <a:off x="7164288" y="3904767"/>
            <a:ext cx="576064" cy="590162"/>
          </a:xfrm>
          <a:prstGeom prst="ellipse">
            <a:avLst/>
          </a:prstGeom>
          <a:noFill/>
          <a:ln cap="flat" cmpd="sng" w="254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6"/>
          <p:cNvSpPr txBox="1"/>
          <p:nvPr/>
        </p:nvSpPr>
        <p:spPr>
          <a:xfrm>
            <a:off x="3653106" y="6007334"/>
            <a:ext cx="54379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Energy not well reconstructed for neutron&lt;50GeV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6"/>
          <p:cNvSpPr txBox="1"/>
          <p:nvPr/>
        </p:nvSpPr>
        <p:spPr>
          <a:xfrm>
            <a:off x="1043608" y="1700808"/>
            <a:ext cx="9726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2%-6%</a:t>
            </a:r>
            <a:endParaRPr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6"/>
          <p:cNvSpPr txBox="1"/>
          <p:nvPr/>
        </p:nvSpPr>
        <p:spPr>
          <a:xfrm>
            <a:off x="4582725" y="1700808"/>
            <a:ext cx="9726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1.5 %</a:t>
            </a:r>
            <a:endParaRPr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6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Energy Regression/Resolution</a:t>
            </a:r>
            <a:endParaRPr/>
          </a:p>
        </p:txBody>
      </p:sp>
      <p:sp>
        <p:nvSpPr>
          <p:cNvPr id="342" name="Google Shape;342;p17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343" name="Google Shape;343;p17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pic>
        <p:nvPicPr>
          <p:cNvPr id="344" name="Google Shape;34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4744"/>
            <a:ext cx="9128125" cy="307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795" y="2704397"/>
            <a:ext cx="5039428" cy="364858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7"/>
          <p:cNvSpPr txBox="1"/>
          <p:nvPr/>
        </p:nvSpPr>
        <p:spPr>
          <a:xfrm>
            <a:off x="419750" y="940078"/>
            <a:ext cx="10081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7"/>
          <p:cNvSpPr txBox="1"/>
          <p:nvPr/>
        </p:nvSpPr>
        <p:spPr>
          <a:xfrm>
            <a:off x="2267744" y="937377"/>
            <a:ext cx="10081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7"/>
          <p:cNvSpPr txBox="1"/>
          <p:nvPr/>
        </p:nvSpPr>
        <p:spPr>
          <a:xfrm>
            <a:off x="4159234" y="892985"/>
            <a:ext cx="10081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7"/>
          <p:cNvSpPr txBox="1"/>
          <p:nvPr/>
        </p:nvSpPr>
        <p:spPr>
          <a:xfrm>
            <a:off x="6031622" y="919758"/>
            <a:ext cx="12766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7"/>
          <p:cNvSpPr txBox="1"/>
          <p:nvPr/>
        </p:nvSpPr>
        <p:spPr>
          <a:xfrm>
            <a:off x="7810430" y="892985"/>
            <a:ext cx="12766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7"/>
          <p:cNvSpPr txBox="1"/>
          <p:nvPr/>
        </p:nvSpPr>
        <p:spPr>
          <a:xfrm>
            <a:off x="387873" y="2551806"/>
            <a:ext cx="12766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10725" y="937377"/>
            <a:ext cx="1680955" cy="1699535"/>
          </a:xfrm>
          <a:prstGeom prst="rect">
            <a:avLst/>
          </a:prstGeom>
          <a:noFill/>
          <a:ln cap="flat" cmpd="sng" w="254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Nhits VS Energy </a:t>
            </a:r>
            <a:br>
              <a:rPr lang="en-US" sz="3200"/>
            </a:br>
            <a:r>
              <a:rPr lang="en-US" sz="3200"/>
              <a:t>(1 fill = 1 per Layer, 1000 evts)</a:t>
            </a:r>
            <a:endParaRPr sz="3200"/>
          </a:p>
        </p:txBody>
      </p:sp>
      <p:sp>
        <p:nvSpPr>
          <p:cNvPr id="359" name="Google Shape;359;p18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360" name="Google Shape;360;p18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pic>
        <p:nvPicPr>
          <p:cNvPr id="361" name="Google Shape;3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0773" y="3809026"/>
            <a:ext cx="305192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8036" y="3809026"/>
            <a:ext cx="297539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86" y="3849043"/>
            <a:ext cx="303461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2141" y="1396366"/>
            <a:ext cx="298857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99518" y="1396366"/>
            <a:ext cx="299243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406300"/>
            <a:ext cx="3040385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8"/>
          <p:cNvSpPr txBox="1"/>
          <p:nvPr/>
        </p:nvSpPr>
        <p:spPr>
          <a:xfrm>
            <a:off x="566861" y="1004576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 txBox="1"/>
          <p:nvPr/>
        </p:nvSpPr>
        <p:spPr>
          <a:xfrm>
            <a:off x="3691182" y="1036968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6652959" y="1046847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566861" y="3406556"/>
            <a:ext cx="2132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3596824" y="3368754"/>
            <a:ext cx="2132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6652959" y="3311671"/>
            <a:ext cx="2132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 Reconstruction (evt#0, XZ)</a:t>
            </a:r>
            <a:endParaRPr/>
          </a:p>
        </p:txBody>
      </p:sp>
      <p:sp>
        <p:nvSpPr>
          <p:cNvPr id="379" name="Google Shape;379;p19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380" name="Google Shape;380;p19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pic>
        <p:nvPicPr>
          <p:cNvPr id="381" name="Google Shape;38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41" y="1209921"/>
            <a:ext cx="279302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8557" y="1236337"/>
            <a:ext cx="2766147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7014" y="1248315"/>
            <a:ext cx="273190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595" y="3725565"/>
            <a:ext cx="274391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1294" y="3736162"/>
            <a:ext cx="2733158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44822" y="3738442"/>
            <a:ext cx="274649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9"/>
          <p:cNvSpPr txBox="1"/>
          <p:nvPr/>
        </p:nvSpPr>
        <p:spPr>
          <a:xfrm>
            <a:off x="566861" y="890878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9"/>
          <p:cNvSpPr txBox="1"/>
          <p:nvPr/>
        </p:nvSpPr>
        <p:spPr>
          <a:xfrm>
            <a:off x="3691182" y="869104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9"/>
          <p:cNvSpPr txBox="1"/>
          <p:nvPr/>
        </p:nvSpPr>
        <p:spPr>
          <a:xfrm>
            <a:off x="6652959" y="878983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9"/>
          <p:cNvSpPr txBox="1"/>
          <p:nvPr/>
        </p:nvSpPr>
        <p:spPr>
          <a:xfrm>
            <a:off x="566861" y="3379918"/>
            <a:ext cx="2132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9"/>
          <p:cNvSpPr txBox="1"/>
          <p:nvPr/>
        </p:nvSpPr>
        <p:spPr>
          <a:xfrm>
            <a:off x="3596824" y="3379918"/>
            <a:ext cx="2132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9"/>
          <p:cNvSpPr txBox="1"/>
          <p:nvPr/>
        </p:nvSpPr>
        <p:spPr>
          <a:xfrm>
            <a:off x="6652959" y="3356992"/>
            <a:ext cx="2132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19"/>
          <p:cNvCxnSpPr/>
          <p:nvPr/>
        </p:nvCxnSpPr>
        <p:spPr>
          <a:xfrm>
            <a:off x="358110" y="2394444"/>
            <a:ext cx="823906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9"/>
          <p:cNvCxnSpPr/>
          <p:nvPr/>
        </p:nvCxnSpPr>
        <p:spPr>
          <a:xfrm>
            <a:off x="358110" y="4869160"/>
            <a:ext cx="823906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95" name="Google Shape;395;p19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Relocate Detector and Beam Position</a:t>
            </a:r>
            <a:endParaRPr sz="4000"/>
          </a:p>
        </p:txBody>
      </p:sp>
      <p:sp>
        <p:nvSpPr>
          <p:cNvPr id="62" name="Google Shape;62;p2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63" name="Google Shape;63;p2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2051720" y="4296529"/>
            <a:ext cx="5652806" cy="120032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detector straight along z-dir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Shoot beam along z-dir @ (-15mm, -15mm, z)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1GeV - 40GeV gamma (pencil beam)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10GeV – 300GeV neutron beam (pencil beam)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p2"/>
          <p:cNvGrpSpPr/>
          <p:nvPr/>
        </p:nvGrpSpPr>
        <p:grpSpPr>
          <a:xfrm>
            <a:off x="755576" y="1322143"/>
            <a:ext cx="6183449" cy="1963882"/>
            <a:chOff x="233518" y="1305976"/>
            <a:chExt cx="6183449" cy="1963882"/>
          </a:xfrm>
        </p:grpSpPr>
        <p:pic>
          <p:nvPicPr>
            <p:cNvPr id="66" name="Google Shape;66;p2"/>
            <p:cNvPicPr preferRelativeResize="0"/>
            <p:nvPr/>
          </p:nvPicPr>
          <p:blipFill rotWithShape="1">
            <a:blip r:embed="rId3">
              <a:alphaModFix/>
            </a:blip>
            <a:srcRect b="0" l="49842" r="314" t="36430"/>
            <a:stretch/>
          </p:blipFill>
          <p:spPr>
            <a:xfrm>
              <a:off x="3131840" y="1305976"/>
              <a:ext cx="3285127" cy="1963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7" name="Google Shape;67;p2"/>
            <p:cNvCxnSpPr/>
            <p:nvPr/>
          </p:nvCxnSpPr>
          <p:spPr>
            <a:xfrm flipH="1" rot="10800000">
              <a:off x="1763688" y="2352558"/>
              <a:ext cx="1944216" cy="621387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68" name="Google Shape;68;p2"/>
            <p:cNvSpPr txBox="1"/>
            <p:nvPr/>
          </p:nvSpPr>
          <p:spPr>
            <a:xfrm>
              <a:off x="233518" y="2870913"/>
              <a:ext cx="15121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pencil beam</a:t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2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 Reconstruction (evt#0, XZ)</a:t>
            </a:r>
            <a:endParaRPr/>
          </a:p>
        </p:txBody>
      </p:sp>
      <p:sp>
        <p:nvSpPr>
          <p:cNvPr id="401" name="Google Shape;401;p20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402" name="Google Shape;402;p20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pic>
        <p:nvPicPr>
          <p:cNvPr id="403" name="Google Shape;40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41" y="1209921"/>
            <a:ext cx="279302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8557" y="1236337"/>
            <a:ext cx="2766147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7014" y="1248315"/>
            <a:ext cx="273190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595" y="3725565"/>
            <a:ext cx="274391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1294" y="3736162"/>
            <a:ext cx="2733158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44822" y="3738442"/>
            <a:ext cx="274649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0"/>
          <p:cNvSpPr txBox="1"/>
          <p:nvPr/>
        </p:nvSpPr>
        <p:spPr>
          <a:xfrm>
            <a:off x="566861" y="890878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0"/>
          <p:cNvSpPr txBox="1"/>
          <p:nvPr/>
        </p:nvSpPr>
        <p:spPr>
          <a:xfrm>
            <a:off x="3691182" y="869104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6652959" y="878983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0"/>
          <p:cNvSpPr txBox="1"/>
          <p:nvPr/>
        </p:nvSpPr>
        <p:spPr>
          <a:xfrm>
            <a:off x="566861" y="3379918"/>
            <a:ext cx="2132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0"/>
          <p:cNvSpPr txBox="1"/>
          <p:nvPr/>
        </p:nvSpPr>
        <p:spPr>
          <a:xfrm>
            <a:off x="3596824" y="3379918"/>
            <a:ext cx="2132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0"/>
          <p:cNvSpPr txBox="1"/>
          <p:nvPr/>
        </p:nvSpPr>
        <p:spPr>
          <a:xfrm>
            <a:off x="6652959" y="3356992"/>
            <a:ext cx="2132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0"/>
          <p:cNvSpPr txBox="1"/>
          <p:nvPr/>
        </p:nvSpPr>
        <p:spPr>
          <a:xfrm>
            <a:off x="1431162" y="5948821"/>
            <a:ext cx="6464253" cy="58477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hits for neutron compare to gamma.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bad track reconstruction for low energy beam (&lt;100GeV neutron).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p20"/>
          <p:cNvCxnSpPr/>
          <p:nvPr/>
        </p:nvCxnSpPr>
        <p:spPr>
          <a:xfrm>
            <a:off x="358110" y="2394444"/>
            <a:ext cx="823906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20"/>
          <p:cNvCxnSpPr/>
          <p:nvPr/>
        </p:nvCxnSpPr>
        <p:spPr>
          <a:xfrm>
            <a:off x="358110" y="4869160"/>
            <a:ext cx="823906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18" name="Google Shape;418;p20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1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 Reconstruction (evt#0, YZ)</a:t>
            </a:r>
            <a:endParaRPr/>
          </a:p>
        </p:txBody>
      </p:sp>
      <p:sp>
        <p:nvSpPr>
          <p:cNvPr id="424" name="Google Shape;424;p21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425" name="Google Shape;425;p21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426" name="Google Shape;426;p21"/>
          <p:cNvSpPr txBox="1"/>
          <p:nvPr/>
        </p:nvSpPr>
        <p:spPr>
          <a:xfrm>
            <a:off x="553335" y="882877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1"/>
          <p:cNvSpPr txBox="1"/>
          <p:nvPr/>
        </p:nvSpPr>
        <p:spPr>
          <a:xfrm>
            <a:off x="3603521" y="871365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1"/>
          <p:cNvSpPr txBox="1"/>
          <p:nvPr/>
        </p:nvSpPr>
        <p:spPr>
          <a:xfrm>
            <a:off x="6681019" y="870308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1"/>
          <p:cNvSpPr txBox="1"/>
          <p:nvPr/>
        </p:nvSpPr>
        <p:spPr>
          <a:xfrm>
            <a:off x="512785" y="3364310"/>
            <a:ext cx="2132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1"/>
          <p:cNvSpPr txBox="1"/>
          <p:nvPr/>
        </p:nvSpPr>
        <p:spPr>
          <a:xfrm>
            <a:off x="3542748" y="3326508"/>
            <a:ext cx="2132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1"/>
          <p:cNvSpPr txBox="1"/>
          <p:nvPr/>
        </p:nvSpPr>
        <p:spPr>
          <a:xfrm>
            <a:off x="6598883" y="3303582"/>
            <a:ext cx="2132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6979" y="3756399"/>
            <a:ext cx="3030484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8385" y="3756399"/>
            <a:ext cx="2942069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889" y="3733642"/>
            <a:ext cx="3033872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6930" y="1354215"/>
            <a:ext cx="297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5626" y="1384310"/>
            <a:ext cx="2904828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31" y="1359254"/>
            <a:ext cx="3014423" cy="198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21"/>
          <p:cNvCxnSpPr/>
          <p:nvPr/>
        </p:nvCxnSpPr>
        <p:spPr>
          <a:xfrm>
            <a:off x="386169" y="2420888"/>
            <a:ext cx="8640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21"/>
          <p:cNvCxnSpPr/>
          <p:nvPr/>
        </p:nvCxnSpPr>
        <p:spPr>
          <a:xfrm>
            <a:off x="289213" y="4797152"/>
            <a:ext cx="8640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40" name="Google Shape;440;p21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22"/>
          <p:cNvPicPr preferRelativeResize="0"/>
          <p:nvPr/>
        </p:nvPicPr>
        <p:blipFill rotWithShape="1">
          <a:blip r:embed="rId3">
            <a:alphaModFix/>
          </a:blip>
          <a:srcRect b="385" l="15" r="49985" t="-778"/>
          <a:stretch/>
        </p:blipFill>
        <p:spPr>
          <a:xfrm>
            <a:off x="3204056" y="3953565"/>
            <a:ext cx="2931859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2"/>
          <p:cNvPicPr preferRelativeResize="0"/>
          <p:nvPr/>
        </p:nvPicPr>
        <p:blipFill rotWithShape="1">
          <a:blip r:embed="rId4">
            <a:alphaModFix/>
          </a:blip>
          <a:srcRect b="922" l="259" r="49681" t="-922"/>
          <a:stretch/>
        </p:blipFill>
        <p:spPr>
          <a:xfrm>
            <a:off x="210835" y="3953565"/>
            <a:ext cx="2889961" cy="25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2"/>
          <p:cNvPicPr preferRelativeResize="0"/>
          <p:nvPr/>
        </p:nvPicPr>
        <p:blipFill rotWithShape="1">
          <a:blip r:embed="rId5">
            <a:alphaModFix/>
          </a:blip>
          <a:srcRect b="-74" l="0" r="50000" t="241"/>
          <a:stretch/>
        </p:blipFill>
        <p:spPr>
          <a:xfrm>
            <a:off x="6107370" y="1098752"/>
            <a:ext cx="2906138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2"/>
          <p:cNvPicPr preferRelativeResize="0"/>
          <p:nvPr/>
        </p:nvPicPr>
        <p:blipFill rotWithShape="1">
          <a:blip r:embed="rId6">
            <a:alphaModFix/>
          </a:blip>
          <a:srcRect b="38" l="24" r="51702" t="-1553"/>
          <a:stretch/>
        </p:blipFill>
        <p:spPr>
          <a:xfrm>
            <a:off x="222292" y="1112491"/>
            <a:ext cx="281434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2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Residual @ Weighted-Z, XZ Plan</a:t>
            </a:r>
            <a:endParaRPr/>
          </a:p>
        </p:txBody>
      </p:sp>
      <p:sp>
        <p:nvSpPr>
          <p:cNvPr id="450" name="Google Shape;450;p22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451" name="Google Shape;451;p22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452" name="Google Shape;452;p22"/>
          <p:cNvSpPr txBox="1"/>
          <p:nvPr/>
        </p:nvSpPr>
        <p:spPr>
          <a:xfrm>
            <a:off x="432653" y="962677"/>
            <a:ext cx="188573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2"/>
          <p:cNvSpPr txBox="1"/>
          <p:nvPr/>
        </p:nvSpPr>
        <p:spPr>
          <a:xfrm>
            <a:off x="6437860" y="957454"/>
            <a:ext cx="194421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2"/>
          <p:cNvSpPr txBox="1"/>
          <p:nvPr/>
        </p:nvSpPr>
        <p:spPr>
          <a:xfrm>
            <a:off x="378241" y="3788415"/>
            <a:ext cx="203964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2"/>
          <p:cNvSpPr txBox="1"/>
          <p:nvPr/>
        </p:nvSpPr>
        <p:spPr>
          <a:xfrm>
            <a:off x="3459037" y="3808731"/>
            <a:ext cx="203964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22"/>
          <p:cNvPicPr preferRelativeResize="0"/>
          <p:nvPr/>
        </p:nvPicPr>
        <p:blipFill rotWithShape="1">
          <a:blip r:embed="rId7">
            <a:alphaModFix/>
          </a:blip>
          <a:srcRect b="331" l="496" r="50095" t="0"/>
          <a:stretch/>
        </p:blipFill>
        <p:spPr>
          <a:xfrm>
            <a:off x="3322252" y="1112490"/>
            <a:ext cx="2785118" cy="2490507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2"/>
          <p:cNvSpPr txBox="1"/>
          <p:nvPr/>
        </p:nvSpPr>
        <p:spPr>
          <a:xfrm>
            <a:off x="3459037" y="940961"/>
            <a:ext cx="188573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22"/>
          <p:cNvPicPr preferRelativeResize="0"/>
          <p:nvPr/>
        </p:nvPicPr>
        <p:blipFill rotWithShape="1">
          <a:blip r:embed="rId8">
            <a:alphaModFix/>
          </a:blip>
          <a:srcRect b="1399" l="-314" r="51287" t="581"/>
          <a:stretch/>
        </p:blipFill>
        <p:spPr>
          <a:xfrm>
            <a:off x="6145179" y="4008068"/>
            <a:ext cx="2814340" cy="24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2"/>
          <p:cNvSpPr txBox="1"/>
          <p:nvPr/>
        </p:nvSpPr>
        <p:spPr>
          <a:xfrm>
            <a:off x="6342434" y="3792142"/>
            <a:ext cx="203964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2"/>
          <p:cNvSpPr/>
          <p:nvPr/>
        </p:nvSpPr>
        <p:spPr>
          <a:xfrm flipH="1">
            <a:off x="1555044" y="2852936"/>
            <a:ext cx="463678" cy="427901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2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23"/>
          <p:cNvPicPr preferRelativeResize="0"/>
          <p:nvPr/>
        </p:nvPicPr>
        <p:blipFill rotWithShape="1">
          <a:blip r:embed="rId3">
            <a:alphaModFix/>
          </a:blip>
          <a:srcRect b="0" l="50000" r="0" t="-392"/>
          <a:stretch/>
        </p:blipFill>
        <p:spPr>
          <a:xfrm>
            <a:off x="3204056" y="3953565"/>
            <a:ext cx="2931859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3"/>
          <p:cNvPicPr preferRelativeResize="0"/>
          <p:nvPr/>
        </p:nvPicPr>
        <p:blipFill rotWithShape="1">
          <a:blip r:embed="rId4">
            <a:alphaModFix/>
          </a:blip>
          <a:srcRect b="0" l="49941" r="0" t="0"/>
          <a:stretch/>
        </p:blipFill>
        <p:spPr>
          <a:xfrm>
            <a:off x="184481" y="3953565"/>
            <a:ext cx="2889961" cy="25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3"/>
          <p:cNvPicPr preferRelativeResize="0"/>
          <p:nvPr/>
        </p:nvPicPr>
        <p:blipFill rotWithShape="1">
          <a:blip r:embed="rId5">
            <a:alphaModFix/>
          </a:blip>
          <a:srcRect b="0" l="50000" r="0" t="166"/>
          <a:stretch/>
        </p:blipFill>
        <p:spPr>
          <a:xfrm>
            <a:off x="6107370" y="1098752"/>
            <a:ext cx="2906138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3"/>
          <p:cNvPicPr preferRelativeResize="0"/>
          <p:nvPr/>
        </p:nvPicPr>
        <p:blipFill rotWithShape="1">
          <a:blip r:embed="rId6">
            <a:alphaModFix/>
          </a:blip>
          <a:srcRect b="1" l="51725" r="0" t="-1516"/>
          <a:stretch/>
        </p:blipFill>
        <p:spPr>
          <a:xfrm>
            <a:off x="222292" y="1112491"/>
            <a:ext cx="281434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3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Residual @ Weighted-Z, YZ Plan</a:t>
            </a:r>
            <a:endParaRPr/>
          </a:p>
        </p:txBody>
      </p:sp>
      <p:sp>
        <p:nvSpPr>
          <p:cNvPr id="471" name="Google Shape;471;p23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472" name="Google Shape;472;p23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473" name="Google Shape;473;p23"/>
          <p:cNvSpPr txBox="1"/>
          <p:nvPr/>
        </p:nvSpPr>
        <p:spPr>
          <a:xfrm>
            <a:off x="432653" y="962677"/>
            <a:ext cx="188573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3"/>
          <p:cNvSpPr txBox="1"/>
          <p:nvPr/>
        </p:nvSpPr>
        <p:spPr>
          <a:xfrm>
            <a:off x="6437860" y="957454"/>
            <a:ext cx="194421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3"/>
          <p:cNvSpPr txBox="1"/>
          <p:nvPr/>
        </p:nvSpPr>
        <p:spPr>
          <a:xfrm>
            <a:off x="378241" y="3788415"/>
            <a:ext cx="203964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3"/>
          <p:cNvSpPr txBox="1"/>
          <p:nvPr/>
        </p:nvSpPr>
        <p:spPr>
          <a:xfrm>
            <a:off x="3459037" y="3808731"/>
            <a:ext cx="203964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23"/>
          <p:cNvPicPr preferRelativeResize="0"/>
          <p:nvPr/>
        </p:nvPicPr>
        <p:blipFill rotWithShape="1">
          <a:blip r:embed="rId7">
            <a:alphaModFix/>
          </a:blip>
          <a:srcRect b="0" l="52598" r="0" t="-849"/>
          <a:stretch/>
        </p:blipFill>
        <p:spPr>
          <a:xfrm>
            <a:off x="3322252" y="1082998"/>
            <a:ext cx="2671977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23"/>
          <p:cNvSpPr txBox="1"/>
          <p:nvPr/>
        </p:nvSpPr>
        <p:spPr>
          <a:xfrm>
            <a:off x="3459037" y="940961"/>
            <a:ext cx="188573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23"/>
          <p:cNvPicPr preferRelativeResize="0"/>
          <p:nvPr/>
        </p:nvPicPr>
        <p:blipFill rotWithShape="1">
          <a:blip r:embed="rId8">
            <a:alphaModFix/>
          </a:blip>
          <a:srcRect b="0" l="50972" r="0" t="1980"/>
          <a:stretch/>
        </p:blipFill>
        <p:spPr>
          <a:xfrm>
            <a:off x="6145179" y="4008068"/>
            <a:ext cx="2814340" cy="24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3"/>
          <p:cNvSpPr txBox="1"/>
          <p:nvPr/>
        </p:nvSpPr>
        <p:spPr>
          <a:xfrm>
            <a:off x="6342434" y="3792142"/>
            <a:ext cx="203964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 GeV neutron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3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4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Mean and Sigma</a:t>
            </a:r>
            <a:endParaRPr/>
          </a:p>
        </p:txBody>
      </p:sp>
      <p:sp>
        <p:nvSpPr>
          <p:cNvPr id="487" name="Google Shape;487;p24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488" name="Google Shape;488;p24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graphicFrame>
        <p:nvGraphicFramePr>
          <p:cNvPr id="489" name="Google Shape;489;p24"/>
          <p:cNvGraphicFramePr/>
          <p:nvPr/>
        </p:nvGraphicFramePr>
        <p:xfrm>
          <a:off x="332732" y="15567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{BA409D14-2FF3-4EA4-9566-1B70009D7E2B}</a:tableStyleId>
              </a:tblPr>
              <a:tblGrid>
                <a:gridCol w="1183000"/>
                <a:gridCol w="1311600"/>
                <a:gridCol w="1183000"/>
                <a:gridCol w="1183000"/>
                <a:gridCol w="1227450"/>
                <a:gridCol w="1183000"/>
                <a:gridCol w="1183000"/>
              </a:tblGrid>
              <a:tr h="1371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Energy (GeV)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xz plane</a:t>
                      </a:r>
                      <a:endParaRPr b="1" sz="1200" u="none" cap="none" strike="noStrike"/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yz plane</a:t>
                      </a:r>
                      <a:endParaRPr b="1" sz="1200" u="none" cap="none" strike="noStrike"/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 hMerge="1"/>
                <a:tc hMerge="1"/>
              </a:tr>
              <a:tr h="1371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μₓ (mm)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σₓ (mm)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χ²/ndf</a:t>
                      </a:r>
                      <a:endParaRPr b="1" sz="1200" u="none" cap="none" strike="noStrike"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μᵧ (mm)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σᵧ (mm)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χ²/ndf</a:t>
                      </a:r>
                      <a:endParaRPr b="1" sz="1200" u="none" cap="none" strike="noStrike"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−5.38 ± 5.43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53.39 ± 1.13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55.56 / 44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+7.36 ± 6.35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50.47 ± 33.77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41.15 / 44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+0.79 ± 0.58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11.24 ± 0.92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34.41 / 41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+0.28 ± 0.52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12.37 ± 0.73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34.35 / 38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50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+0.54 ± 0.51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8.06 ± 0.58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51.86 / 33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+0.19 ± 0.46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7.58 ± 0.49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31.05 / 31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+0.14 ± 0.31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5.53 ± 0.30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25.14 / 20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+0.69 ± 0.30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6.56 ± 0.57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21.48 / 22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150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+0.81 ± 0.56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9.77 ± 0.61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36.29 / 25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+0.94 ± 0.53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9.69 ± 0.52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21.75 / 26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200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+0.57 ± 0.19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3.80 ± 0.34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10.56 / 11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+0.83 ± 0.23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3.95 ± 0.37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15.49 / 11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  <a:tr h="21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300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+0.82 ± 0.21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3.64 ± 0.29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16.65 / 10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+0.55 ± 0.17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3.04 ± 0.14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6.73 / 7</a:t>
                      </a:r>
                      <a:endParaRPr/>
                    </a:p>
                  </a:txBody>
                  <a:tcPr marT="45725" marB="45725" marR="91450" marL="91450" anchor="ctr">
                    <a:noFill/>
                  </a:tcPr>
                </a:tc>
              </a:tr>
            </a:tbl>
          </a:graphicData>
        </a:graphic>
      </p:graphicFrame>
      <p:sp>
        <p:nvSpPr>
          <p:cNvPr id="490" name="Google Shape;490;p24"/>
          <p:cNvSpPr/>
          <p:nvPr/>
        </p:nvSpPr>
        <p:spPr>
          <a:xfrm>
            <a:off x="340222" y="2386772"/>
            <a:ext cx="8453993" cy="16389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4"/>
          <p:cNvSpPr txBox="1"/>
          <p:nvPr/>
        </p:nvSpPr>
        <p:spPr>
          <a:xfrm>
            <a:off x="7683090" y="4041479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stable fit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4"/>
          <p:cNvSpPr/>
          <p:nvPr/>
        </p:nvSpPr>
        <p:spPr>
          <a:xfrm>
            <a:off x="347713" y="2120900"/>
            <a:ext cx="8453993" cy="247978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4"/>
          <p:cNvSpPr txBox="1"/>
          <p:nvPr/>
        </p:nvSpPr>
        <p:spPr>
          <a:xfrm>
            <a:off x="7492403" y="1238109"/>
            <a:ext cx="14409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unstable fit</a:t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4"/>
          <p:cNvSpPr txBox="1"/>
          <p:nvPr/>
        </p:nvSpPr>
        <p:spPr>
          <a:xfrm>
            <a:off x="1977485" y="5104042"/>
            <a:ext cx="5703378" cy="3693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bias in x and y, different from gamma beam.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4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5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Mean and Sigma</a:t>
            </a:r>
            <a:endParaRPr/>
          </a:p>
        </p:txBody>
      </p:sp>
      <p:sp>
        <p:nvSpPr>
          <p:cNvPr id="501" name="Google Shape;501;p25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502" name="Google Shape;502;p25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503" name="Google Shape;503;p25"/>
          <p:cNvSpPr txBox="1"/>
          <p:nvPr/>
        </p:nvSpPr>
        <p:spPr>
          <a:xfrm>
            <a:off x="503548" y="5070967"/>
            <a:ext cx="8161504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events with energy &gt; 10 GeV are shown.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small bias of approximately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 mm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observed in both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and y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direction.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position resolution is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in x and y ~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mm with 300GeV neutron beam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 txBox="1"/>
          <p:nvPr/>
        </p:nvSpPr>
        <p:spPr>
          <a:xfrm>
            <a:off x="1259632" y="1115452"/>
            <a:ext cx="2729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Mean/Bias VS Energy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 txBox="1"/>
          <p:nvPr/>
        </p:nvSpPr>
        <p:spPr>
          <a:xfrm>
            <a:off x="5280676" y="1115452"/>
            <a:ext cx="3384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Sigma/Resolution VS Energy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0269" y="1617954"/>
            <a:ext cx="4088392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1617954"/>
            <a:ext cx="411794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5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6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Compare w/ UC Riverside</a:t>
            </a:r>
            <a:endParaRPr/>
          </a:p>
        </p:txBody>
      </p:sp>
      <p:sp>
        <p:nvSpPr>
          <p:cNvPr id="514" name="Google Shape;514;p26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515" name="Google Shape;515;p26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pic>
        <p:nvPicPr>
          <p:cNvPr id="516" name="Google Shape;516;p26"/>
          <p:cNvPicPr preferRelativeResize="0"/>
          <p:nvPr/>
        </p:nvPicPr>
        <p:blipFill rotWithShape="1">
          <a:blip r:embed="rId3">
            <a:alphaModFix/>
          </a:blip>
          <a:srcRect b="16551" l="0" r="0" t="0"/>
          <a:stretch/>
        </p:blipFill>
        <p:spPr>
          <a:xfrm>
            <a:off x="483609" y="1553835"/>
            <a:ext cx="4088392" cy="302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4055" y="1722615"/>
            <a:ext cx="3680353" cy="2628167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6"/>
          <p:cNvSpPr txBox="1"/>
          <p:nvPr/>
        </p:nvSpPr>
        <p:spPr>
          <a:xfrm>
            <a:off x="871621" y="4581129"/>
            <a:ext cx="33123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https://www.sciencedirect.com/science/article/pii/S0168900225004140?via%3Dihub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6"/>
          <p:cNvSpPr txBox="1"/>
          <p:nvPr/>
        </p:nvSpPr>
        <p:spPr>
          <a:xfrm>
            <a:off x="6012160" y="1193432"/>
            <a:ext cx="13681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6"/>
          <p:cNvSpPr txBox="1"/>
          <p:nvPr/>
        </p:nvSpPr>
        <p:spPr>
          <a:xfrm>
            <a:off x="1764642" y="1169550"/>
            <a:ext cx="15121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 Riverside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6"/>
          <p:cNvSpPr txBox="1"/>
          <p:nvPr/>
        </p:nvSpPr>
        <p:spPr>
          <a:xfrm>
            <a:off x="1187623" y="5229200"/>
            <a:ext cx="7056785" cy="6463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results if we compared w/ staggered baseline (orange).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study HEXPLIT method.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6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7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and To Do</a:t>
            </a:r>
            <a:endParaRPr/>
          </a:p>
        </p:txBody>
      </p:sp>
      <p:sp>
        <p:nvSpPr>
          <p:cNvPr id="528" name="Google Shape;528;p27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529" name="Google Shape;529;p27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530" name="Google Shape;530;p27"/>
          <p:cNvSpPr txBox="1"/>
          <p:nvPr>
            <p:ph idx="1" type="body"/>
          </p:nvPr>
        </p:nvSpPr>
        <p:spPr>
          <a:xfrm>
            <a:off x="10725" y="894730"/>
            <a:ext cx="9128792" cy="5657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 sz="2000"/>
              <a:t>MC simulation condition : </a:t>
            </a:r>
            <a:endParaRPr/>
          </a:p>
          <a:p>
            <a:pPr indent="-457200" lvl="1" marL="85725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US" sz="1600"/>
              <a:t>ZDC configuration : crystal ECAL + sipm-on-tile HCAL</a:t>
            </a:r>
            <a:endParaRPr/>
          </a:p>
          <a:p>
            <a:pPr indent="-457200" lvl="1" marL="85725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US" sz="1600"/>
              <a:t>ZDC rotates straight along z and beam shoot at (-15mm, -15mm, z)</a:t>
            </a:r>
            <a:endParaRPr/>
          </a:p>
          <a:p>
            <a:pPr indent="-457200" lvl="1" marL="85725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US" sz="1600"/>
              <a:t>Two types of pencil beams with fixed angle : 0.1GeV - 40 GeV gamma and 10 GeV – 300 GeV neutron.</a:t>
            </a:r>
            <a:endParaRPr/>
          </a:p>
          <a:p>
            <a:pPr indent="-342900" lvl="0" marL="342900" rtl="0" algn="l"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 sz="2000"/>
              <a:t>0.1 GeV - 40 GeV gamma</a:t>
            </a:r>
            <a:endParaRPr/>
          </a:p>
          <a:p>
            <a:pPr indent="-285750" lvl="1" marL="742950" rtl="0" algn="l">
              <a:spcBef>
                <a:spcPts val="296"/>
              </a:spcBef>
              <a:spcAft>
                <a:spcPts val="0"/>
              </a:spcAft>
              <a:buSzPct val="100000"/>
              <a:buChar char="–"/>
            </a:pPr>
            <a:r>
              <a:rPr lang="en-US" sz="1600"/>
              <a:t>Energy resolution : achieve the requirement.</a:t>
            </a:r>
            <a:endParaRPr/>
          </a:p>
          <a:p>
            <a:pPr indent="-285750" lvl="1" marL="742950" rtl="0" algn="l">
              <a:spcBef>
                <a:spcPts val="296"/>
              </a:spcBef>
              <a:spcAft>
                <a:spcPts val="0"/>
              </a:spcAft>
              <a:buSzPct val="100000"/>
              <a:buChar char="–"/>
            </a:pPr>
            <a:r>
              <a:rPr lang="en-US" sz="1600"/>
              <a:t>Position resolution : </a:t>
            </a:r>
            <a:endParaRPr/>
          </a:p>
          <a:p>
            <a:pPr indent="-342900" lvl="1" marL="80010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US" sz="1600"/>
              <a:t>the reconstruction is more reasonable when energy &gt; 0.5GeV.</a:t>
            </a:r>
            <a:endParaRPr/>
          </a:p>
          <a:p>
            <a:pPr indent="-342900" lvl="1" marL="80010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US" sz="1600"/>
              <a:t>A small bias of approximately 2 mm is observed in the x direction, while no significant bias is seen in y.</a:t>
            </a:r>
            <a:endParaRPr/>
          </a:p>
          <a:p>
            <a:pPr indent="-342900" lvl="1" marL="80010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US" sz="1600"/>
              <a:t>The position resolution is similar in x and y, at about 2 mm.</a:t>
            </a:r>
            <a:endParaRPr/>
          </a:p>
          <a:p>
            <a:pPr indent="-342900" lvl="0" marL="342900" rtl="0" algn="l"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 sz="2000"/>
              <a:t>10 GeV - 300 GeV neutron</a:t>
            </a:r>
            <a:endParaRPr/>
          </a:p>
          <a:p>
            <a:pPr indent="-285750" lvl="1" marL="742950" rtl="0" algn="l">
              <a:spcBef>
                <a:spcPts val="296"/>
              </a:spcBef>
              <a:spcAft>
                <a:spcPts val="0"/>
              </a:spcAft>
              <a:buSzPct val="100000"/>
              <a:buChar char="–"/>
            </a:pPr>
            <a:r>
              <a:rPr lang="en-US" sz="1600"/>
              <a:t>Energy resolution : achieve the requirement.</a:t>
            </a:r>
            <a:endParaRPr/>
          </a:p>
          <a:p>
            <a:pPr indent="-285750" lvl="1" marL="742950" rtl="0" algn="l">
              <a:spcBef>
                <a:spcPts val="296"/>
              </a:spcBef>
              <a:spcAft>
                <a:spcPts val="0"/>
              </a:spcAft>
              <a:buSzPct val="100000"/>
              <a:buChar char="–"/>
            </a:pPr>
            <a:r>
              <a:rPr lang="en-US" sz="1600"/>
              <a:t>Position resolution : </a:t>
            </a:r>
            <a:endParaRPr/>
          </a:p>
          <a:p>
            <a:pPr indent="-342900" lvl="1" marL="80010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US" sz="1600"/>
              <a:t>the reconstruction is more reasonable when energy &gt; 10 GeV.</a:t>
            </a:r>
            <a:endParaRPr/>
          </a:p>
          <a:p>
            <a:pPr indent="-342900" lvl="1" marL="80010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US" sz="1600"/>
              <a:t>A small bias of approximately 0.5 mm is observed in both x and y direction. </a:t>
            </a:r>
            <a:endParaRPr/>
          </a:p>
          <a:p>
            <a:pPr indent="-342900" lvl="1" marL="80010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US" sz="1600"/>
              <a:t>The position resolution is similar in x and y ~ 3 mm with 300GeV neutron beam.</a:t>
            </a:r>
            <a:endParaRPr/>
          </a:p>
          <a:p>
            <a:pPr indent="-342900" lvl="0" marL="400050" rtl="0" algn="l"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 sz="2000"/>
              <a:t>To do : </a:t>
            </a:r>
            <a:endParaRPr/>
          </a:p>
          <a:p>
            <a:pPr indent="-457200" lvl="1" marL="91440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US" sz="1600"/>
              <a:t>study track reconstruction w/ low energy beam (clustering, fitting, etc).</a:t>
            </a:r>
            <a:endParaRPr/>
          </a:p>
          <a:p>
            <a:pPr indent="-457200" lvl="1" marL="91440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US" sz="1600"/>
              <a:t>Beam with angles</a:t>
            </a:r>
            <a:endParaRPr/>
          </a:p>
          <a:p>
            <a:pPr indent="-457200" lvl="1" marL="91440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US" sz="1600"/>
              <a:t>Move to other configuration w/ Wsi ECAL.</a:t>
            </a:r>
            <a:endParaRPr sz="1600"/>
          </a:p>
          <a:p>
            <a:pPr indent="-248919" lvl="1" marL="800100" rtl="0" algn="l">
              <a:spcBef>
                <a:spcPts val="296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1600"/>
          </a:p>
          <a:p>
            <a:pPr indent="-225425" lvl="0" marL="342900" rtl="0" algn="l"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sz="2000"/>
          </a:p>
          <a:p>
            <a:pPr indent="-225425" lvl="0" marL="342900" rtl="0" algn="l"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sz="2000"/>
          </a:p>
          <a:p>
            <a:pPr indent="-225425" lvl="0" marL="342900" rtl="0" algn="l"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531" name="Google Shape;531;p27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b8f41f9d96_0_0"/>
          <p:cNvSpPr txBox="1"/>
          <p:nvPr>
            <p:ph type="title"/>
          </p:nvPr>
        </p:nvSpPr>
        <p:spPr>
          <a:xfrm>
            <a:off x="10725" y="44624"/>
            <a:ext cx="9128700" cy="79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3b8f41f9d96_0_0"/>
          <p:cNvSpPr txBox="1"/>
          <p:nvPr>
            <p:ph idx="12" type="sldNum"/>
          </p:nvPr>
        </p:nvSpPr>
        <p:spPr>
          <a:xfrm>
            <a:off x="7489693" y="6557147"/>
            <a:ext cx="1620000" cy="2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  <p:sp>
        <p:nvSpPr>
          <p:cNvPr id="539" name="Google Shape;539;g3b8f41f9d96_0_0"/>
          <p:cNvSpPr txBox="1"/>
          <p:nvPr>
            <p:ph idx="1" type="body"/>
          </p:nvPr>
        </p:nvSpPr>
        <p:spPr>
          <a:xfrm>
            <a:off x="10725" y="894730"/>
            <a:ext cx="9128700" cy="565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b8f41f9d96_0_7"/>
          <p:cNvSpPr txBox="1"/>
          <p:nvPr>
            <p:ph type="title"/>
          </p:nvPr>
        </p:nvSpPr>
        <p:spPr>
          <a:xfrm>
            <a:off x="10725" y="44624"/>
            <a:ext cx="9128700" cy="79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3b8f41f9d96_0_7"/>
          <p:cNvSpPr txBox="1"/>
          <p:nvPr>
            <p:ph idx="12" type="sldNum"/>
          </p:nvPr>
        </p:nvSpPr>
        <p:spPr>
          <a:xfrm>
            <a:off x="7489693" y="6557147"/>
            <a:ext cx="1620000" cy="2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  <p:sp>
        <p:nvSpPr>
          <p:cNvPr id="547" name="Google Shape;547;g3b8f41f9d96_0_7"/>
          <p:cNvSpPr txBox="1"/>
          <p:nvPr>
            <p:ph idx="1" type="body"/>
          </p:nvPr>
        </p:nvSpPr>
        <p:spPr>
          <a:xfrm>
            <a:off x="10725" y="894730"/>
            <a:ext cx="9128700" cy="565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idx="1" type="subTitle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 txBox="1"/>
          <p:nvPr>
            <p:ph type="title"/>
          </p:nvPr>
        </p:nvSpPr>
        <p:spPr>
          <a:xfrm>
            <a:off x="250825" y="1346788"/>
            <a:ext cx="8642350" cy="2130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Gamma Beam</a:t>
            </a:r>
            <a:br>
              <a:rPr lang="en-US" sz="2800"/>
            </a:br>
            <a:r>
              <a:rPr lang="en-US" sz="2800"/>
              <a:t>Pencil @ (-15, -15, z)</a:t>
            </a:r>
            <a:br>
              <a:rPr lang="en-US" sz="2800"/>
            </a:br>
            <a:r>
              <a:rPr lang="en-US" sz="2800"/>
              <a:t>{0.1, 0.5, 0.3, 0.7, 1, 3, 5, 7, 9, 10, 20, 30, 40} GeV</a:t>
            </a:r>
            <a:endParaRPr sz="2800"/>
          </a:p>
        </p:txBody>
      </p:sp>
      <p:sp>
        <p:nvSpPr>
          <p:cNvPr id="76" name="Google Shape;76;p3"/>
          <p:cNvSpPr txBox="1"/>
          <p:nvPr>
            <p:ph idx="10" type="dt"/>
          </p:nvPr>
        </p:nvSpPr>
        <p:spPr>
          <a:xfrm>
            <a:off x="1" y="6549899"/>
            <a:ext cx="1874818" cy="30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77" name="Google Shape;77;p3"/>
          <p:cNvSpPr txBox="1"/>
          <p:nvPr>
            <p:ph idx="11" type="ftr"/>
          </p:nvPr>
        </p:nvSpPr>
        <p:spPr>
          <a:xfrm>
            <a:off x="1874818" y="6549899"/>
            <a:ext cx="5631801" cy="305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78" name="Google Shape;78;p3"/>
          <p:cNvSpPr txBox="1"/>
          <p:nvPr>
            <p:ph idx="12" type="sldNum"/>
          </p:nvPr>
        </p:nvSpPr>
        <p:spPr>
          <a:xfrm>
            <a:off x="7524000" y="6560138"/>
            <a:ext cx="1620000" cy="29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8"/>
          <p:cNvSpPr txBox="1"/>
          <p:nvPr>
            <p:ph idx="1" type="subTitle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3" name="Google Shape;553;p28"/>
          <p:cNvSpPr txBox="1"/>
          <p:nvPr>
            <p:ph type="title"/>
          </p:nvPr>
        </p:nvSpPr>
        <p:spPr>
          <a:xfrm>
            <a:off x="250825" y="1346788"/>
            <a:ext cx="8642350" cy="2130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 up</a:t>
            </a:r>
            <a:endParaRPr/>
          </a:p>
        </p:txBody>
      </p:sp>
      <p:sp>
        <p:nvSpPr>
          <p:cNvPr id="554" name="Google Shape;554;p28"/>
          <p:cNvSpPr txBox="1"/>
          <p:nvPr>
            <p:ph idx="10" type="dt"/>
          </p:nvPr>
        </p:nvSpPr>
        <p:spPr>
          <a:xfrm>
            <a:off x="1" y="6549899"/>
            <a:ext cx="1874818" cy="30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555" name="Google Shape;555;p28"/>
          <p:cNvSpPr txBox="1"/>
          <p:nvPr>
            <p:ph idx="11" type="ftr"/>
          </p:nvPr>
        </p:nvSpPr>
        <p:spPr>
          <a:xfrm>
            <a:off x="1874818" y="6549899"/>
            <a:ext cx="5631801" cy="305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556" name="Google Shape;556;p28"/>
          <p:cNvSpPr txBox="1"/>
          <p:nvPr>
            <p:ph idx="12" type="sldNum"/>
          </p:nvPr>
        </p:nvSpPr>
        <p:spPr>
          <a:xfrm>
            <a:off x="7524000" y="6560138"/>
            <a:ext cx="1620000" cy="29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11" y="1199165"/>
            <a:ext cx="9144000" cy="213574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Energy Dump </a:t>
            </a:r>
            <a:endParaRPr/>
          </a:p>
        </p:txBody>
      </p:sp>
      <p:sp>
        <p:nvSpPr>
          <p:cNvPr id="85" name="Google Shape;85;p4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86" name="Google Shape;86;p4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87" name="Google Shape;87;p4"/>
          <p:cNvSpPr txBox="1"/>
          <p:nvPr/>
        </p:nvSpPr>
        <p:spPr>
          <a:xfrm>
            <a:off x="0" y="930348"/>
            <a:ext cx="4860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Energy dump BEFORE energy regression</a:t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10725" y="3340308"/>
            <a:ext cx="56521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 Dump AFTER energy regression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(linear regression, y = p0 + p1*ECAL + p2*HCAL)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1836887" y="2721972"/>
            <a:ext cx="9726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ECAL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4944133" y="2689179"/>
            <a:ext cx="1044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HCAL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7164288" y="2753226"/>
            <a:ext cx="17114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ECAL + HCAL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25" y="4038460"/>
            <a:ext cx="9144000" cy="20397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240570" y="5466251"/>
            <a:ext cx="9726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ECAL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3527376" y="5469981"/>
            <a:ext cx="1044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HCAL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5885207" y="5472539"/>
            <a:ext cx="7496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Leak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7966179" y="4870916"/>
            <a:ext cx="10446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HCAL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Leak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7020272" y="4005064"/>
            <a:ext cx="576064" cy="599503"/>
          </a:xfrm>
          <a:prstGeom prst="ellipse">
            <a:avLst/>
          </a:prstGeom>
          <a:noFill/>
          <a:ln cap="flat" cmpd="sng" w="254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4663290" y="6111626"/>
            <a:ext cx="46085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Low energy is always not easy (100MeV)</a:t>
            </a:r>
            <a:endParaRPr sz="1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Energy Regression</a:t>
            </a:r>
            <a:endParaRPr/>
          </a:p>
        </p:txBody>
      </p:sp>
      <p:sp>
        <p:nvSpPr>
          <p:cNvPr id="105" name="Google Shape;105;p5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106" name="Google Shape;106;p5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8386"/>
            <a:ext cx="9144000" cy="462122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 txBox="1"/>
          <p:nvPr/>
        </p:nvSpPr>
        <p:spPr>
          <a:xfrm>
            <a:off x="360127" y="873445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2195736" y="836712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0.3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031345" y="865545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5940152" y="857965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0.7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7759672" y="836712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0.9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417157" y="2512765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2252766" y="2476032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4088375" y="2504865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5997182" y="2497285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7816702" y="2476032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423581" y="4091810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2252765" y="4091810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4113155" y="4075245"/>
            <a:ext cx="112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Energy Resolution</a:t>
            </a:r>
            <a:endParaRPr/>
          </a:p>
        </p:txBody>
      </p:sp>
      <p:sp>
        <p:nvSpPr>
          <p:cNvPr id="127" name="Google Shape;127;p6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128" name="Google Shape;128;p6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pic>
        <p:nvPicPr>
          <p:cNvPr id="129" name="Google Shape;12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304" y="1980163"/>
            <a:ext cx="4429743" cy="348663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 Reconstruction</a:t>
            </a:r>
            <a:endParaRPr/>
          </a:p>
        </p:txBody>
      </p:sp>
      <p:sp>
        <p:nvSpPr>
          <p:cNvPr id="136" name="Google Shape;136;p7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137" name="Google Shape;137;p7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1358151"/>
            <a:ext cx="3963305" cy="251665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/>
          <p:nvPr/>
        </p:nvSpPr>
        <p:spPr>
          <a:xfrm>
            <a:off x="340568" y="4137781"/>
            <a:ext cx="848096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 — Layer by layer weighted position</a:t>
            </a:r>
            <a:b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detector layer, a single representative hit position is calculated by averaging all hit positions in that layer, weighted by their deposited energy.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 — Energy-weighted layer</a:t>
            </a:r>
            <a:b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layer contributes one position to the track fit, with a weight proportional to the total energy deposited in that layer. As a result, layers with larger energy deposition have a stronger influence on the fit.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3 — Fitting xz and yz planes</a:t>
            </a:r>
            <a:b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fits (pol1) are performed independently in the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XZ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YZ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planes to obtain the track parameters.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Only HCAL is included in track reconstruction for now.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5012998" y="1010344"/>
            <a:ext cx="34022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40GeV gamma, evt#0, xz plane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338448" y="1124909"/>
            <a:ext cx="396330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straight trajectory in three-dimensional space can be reconstructed as the intersection of two orthogonal projections in the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XZ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YZ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planes.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fitting linear functions to the hit distributions in these two planes, x(z) = a + b*z, y(z) = c + d*z, the track parameters are determined.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any given z position, the predicted track coordinates (x,y) are obtained directly from these two fitted relations.</a:t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338448" y="1124909"/>
            <a:ext cx="3963305" cy="267765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338448" y="4137781"/>
            <a:ext cx="8467104" cy="2246769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 Reconstruction (evt#0, XZ)</a:t>
            </a:r>
            <a:endParaRPr/>
          </a:p>
        </p:txBody>
      </p:sp>
      <p:sp>
        <p:nvSpPr>
          <p:cNvPr id="150" name="Google Shape;150;p8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151" name="Google Shape;151;p8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923806" y="4492054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3979322" y="4445807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5898"/>
          <a:stretch/>
        </p:blipFill>
        <p:spPr>
          <a:xfrm>
            <a:off x="279637" y="1215928"/>
            <a:ext cx="2358888" cy="147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785276" y="895842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3903246" y="952602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7021216" y="970689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0.7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5656" y="1267512"/>
            <a:ext cx="2243451" cy="140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1772" y="1226476"/>
            <a:ext cx="2358888" cy="148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730" y="3006094"/>
            <a:ext cx="2386135" cy="14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33064" y="3029316"/>
            <a:ext cx="2409763" cy="149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47980" y="3001022"/>
            <a:ext cx="2461704" cy="152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9637" y="4818885"/>
            <a:ext cx="2386135" cy="149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55656" y="4779865"/>
            <a:ext cx="2463515" cy="156430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884790" y="2689364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3899190" y="2689364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7131853" y="2665378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6029862" y="5291846"/>
            <a:ext cx="2919662" cy="6463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Barely any hits &lt; 1GeV. Hard to reconstruct track.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8"/>
          <p:cNvCxnSpPr/>
          <p:nvPr/>
        </p:nvCxnSpPr>
        <p:spPr>
          <a:xfrm>
            <a:off x="467544" y="1967698"/>
            <a:ext cx="7920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8"/>
          <p:cNvCxnSpPr/>
          <p:nvPr/>
        </p:nvCxnSpPr>
        <p:spPr>
          <a:xfrm>
            <a:off x="557105" y="3766554"/>
            <a:ext cx="7920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8"/>
          <p:cNvCxnSpPr/>
          <p:nvPr/>
        </p:nvCxnSpPr>
        <p:spPr>
          <a:xfrm>
            <a:off x="467544" y="5565514"/>
            <a:ext cx="503156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72" name="Google Shape;172;p8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 Reconstruction (evt#0, YZ)</a:t>
            </a:r>
            <a:endParaRPr/>
          </a:p>
        </p:txBody>
      </p:sp>
      <p:sp>
        <p:nvSpPr>
          <p:cNvPr id="178" name="Google Shape;178;p9"/>
          <p:cNvSpPr txBox="1"/>
          <p:nvPr>
            <p:ph idx="10" type="dt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2026/01/19</a:t>
            </a:r>
            <a:endParaRPr/>
          </a:p>
        </p:txBody>
      </p:sp>
      <p:sp>
        <p:nvSpPr>
          <p:cNvPr id="179" name="Google Shape;179;p9"/>
          <p:cNvSpPr txBox="1"/>
          <p:nvPr>
            <p:ph idx="11" type="ftr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</a:t>
            </a:r>
            <a:endParaRPr/>
          </a:p>
        </p:txBody>
      </p:sp>
      <p:sp>
        <p:nvSpPr>
          <p:cNvPr id="180" name="Google Shape;180;p9"/>
          <p:cNvSpPr txBox="1"/>
          <p:nvPr/>
        </p:nvSpPr>
        <p:spPr>
          <a:xfrm>
            <a:off x="884790" y="2689364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3977356" y="2696495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7172336" y="2665834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884789" y="4492054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3951430" y="4492054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9"/>
          <p:cNvPicPr preferRelativeResize="0"/>
          <p:nvPr/>
        </p:nvPicPr>
        <p:blipFill rotWithShape="1">
          <a:blip r:embed="rId3">
            <a:alphaModFix/>
          </a:blip>
          <a:srcRect b="0" l="0" r="0" t="8088"/>
          <a:stretch/>
        </p:blipFill>
        <p:spPr>
          <a:xfrm>
            <a:off x="223699" y="1269260"/>
            <a:ext cx="2365139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800690" y="919823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4008321" y="919823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7021216" y="919823"/>
            <a:ext cx="112735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0.7 GeV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1876" y="1249364"/>
            <a:ext cx="2345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8576" y="1246148"/>
            <a:ext cx="232653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1193" y="3015717"/>
            <a:ext cx="2305946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09598" y="3015717"/>
            <a:ext cx="2329556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50294" y="3050184"/>
            <a:ext cx="2330721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3699" y="4857329"/>
            <a:ext cx="2308881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40290" y="4866789"/>
            <a:ext cx="2358621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6029862" y="5291846"/>
            <a:ext cx="2919662" cy="6463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Barely any hits &lt; 1GeV. Hard to reconstruct track.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9"/>
          <p:cNvCxnSpPr/>
          <p:nvPr/>
        </p:nvCxnSpPr>
        <p:spPr>
          <a:xfrm>
            <a:off x="467544" y="1988840"/>
            <a:ext cx="7920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9"/>
          <p:cNvCxnSpPr/>
          <p:nvPr/>
        </p:nvCxnSpPr>
        <p:spPr>
          <a:xfrm>
            <a:off x="422980" y="3735717"/>
            <a:ext cx="7920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9"/>
          <p:cNvCxnSpPr/>
          <p:nvPr/>
        </p:nvCxnSpPr>
        <p:spPr>
          <a:xfrm>
            <a:off x="428235" y="5547178"/>
            <a:ext cx="500786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00" name="Google Shape;200;p9"/>
          <p:cNvSpPr txBox="1"/>
          <p:nvPr>
            <p:ph idx="12" type="sldNum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/27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2018-07-15T10:16:04Z</dcterms:created>
  <dc:creator>Chia Yu</dc:creator>
</cp:coreProperties>
</file>