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257" r:id="rId3"/>
    <p:sldId id="1197" r:id="rId4"/>
    <p:sldId id="1198" r:id="rId5"/>
    <p:sldId id="1199" r:id="rId6"/>
    <p:sldId id="1200" r:id="rId7"/>
    <p:sldId id="1201" r:id="rId8"/>
    <p:sldId id="1202" r:id="rId9"/>
    <p:sldId id="264" r:id="rId10"/>
    <p:sldId id="266" r:id="rId11"/>
    <p:sldId id="301" r:id="rId12"/>
    <p:sldId id="302" r:id="rId13"/>
    <p:sldId id="303" r:id="rId14"/>
    <p:sldId id="311" r:id="rId15"/>
    <p:sldId id="265" r:id="rId16"/>
    <p:sldId id="324" r:id="rId17"/>
    <p:sldId id="325" r:id="rId18"/>
    <p:sldId id="288" r:id="rId19"/>
    <p:sldId id="348" r:id="rId20"/>
    <p:sldId id="349" r:id="rId21"/>
    <p:sldId id="350" r:id="rId22"/>
    <p:sldId id="297" r:id="rId23"/>
    <p:sldId id="343" r:id="rId24"/>
    <p:sldId id="354" r:id="rId25"/>
    <p:sldId id="355" r:id="rId26"/>
    <p:sldId id="356" r:id="rId27"/>
    <p:sldId id="287" r:id="rId28"/>
    <p:sldId id="273" r:id="rId29"/>
    <p:sldId id="274" r:id="rId30"/>
    <p:sldId id="271" r:id="rId31"/>
    <p:sldId id="272" r:id="rId32"/>
    <p:sldId id="275" r:id="rId33"/>
    <p:sldId id="276" r:id="rId34"/>
    <p:sldId id="1196" r:id="rId35"/>
  </p:sldIdLst>
  <p:sldSz cx="13004800" cy="9753600"/>
  <p:notesSz cx="9144000" cy="6858000"/>
  <p:embeddedFontLst>
    <p:embeddedFont>
      <p:font typeface="Helvetica Neue" panose="02000503000000020004" pitchFamily="2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2" roundtripDataSignature="AMtx7mg0JEisylCKy92To/EtZ0oo9a0b8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61"/>
    <p:restoredTop sz="94690"/>
  </p:normalViewPr>
  <p:slideViewPr>
    <p:cSldViewPr snapToGrid="0" snapToObjects="1">
      <p:cViewPr>
        <p:scale>
          <a:sx n="51" d="100"/>
          <a:sy n="51" d="100"/>
        </p:scale>
        <p:origin x="1944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8" d="100"/>
          <a:sy n="98" d="100"/>
        </p:scale>
        <p:origin x="230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customschemas.google.com/relationships/presentationmetadata" Target="meta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4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zh-TW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6.9944999999999993E-2"/>
          <c:y val="7.9235E-2"/>
          <c:w val="0.89728600000000003"/>
          <c:h val="0.800342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地區 1</c:v>
                </c:pt>
              </c:strCache>
            </c:strRef>
          </c:tx>
          <c:spPr>
            <a:ln w="76200" cap="flat">
              <a:solidFill>
                <a:schemeClr val="accent1"/>
              </a:solidFill>
              <a:prstDash val="solid"/>
              <a:miter lim="400000"/>
            </a:ln>
            <a:effectLst>
              <a:outerShdw blurRad="50800" dist="25400" dir="5400000" algn="tl">
                <a:srgbClr val="000000">
                  <a:alpha val="50000"/>
                </a:srgbClr>
              </a:outerShdw>
            </a:effectLst>
          </c:spPr>
          <c:marker>
            <c:symbol val="circle"/>
            <c:size val="14"/>
            <c:spPr>
              <a:noFill/>
              <a:ln w="76200" cap="flat">
                <a:solidFill>
                  <a:srgbClr val="0465BF"/>
                </a:solidFill>
                <a:prstDash val="solid"/>
                <a:miter lim="400000"/>
              </a:ln>
              <a:effectLst/>
            </c:spPr>
          </c:marker>
          <c:cat>
            <c:strRef>
              <c:f>Sheet1!$B$1:$H$1</c:f>
              <c:strCache>
                <c:ptCount val="7"/>
                <c:pt idx="0">
                  <c:v>1968</c:v>
                </c:pt>
                <c:pt idx="1">
                  <c:v>1975</c:v>
                </c:pt>
                <c:pt idx="2">
                  <c:v>1985</c:v>
                </c:pt>
                <c:pt idx="3">
                  <c:v>1995</c:v>
                </c:pt>
                <c:pt idx="4">
                  <c:v>2005</c:v>
                </c:pt>
                <c:pt idx="5">
                  <c:v>2015</c:v>
                </c:pt>
                <c:pt idx="6">
                  <c:v>2021</c:v>
                </c:pt>
              </c:strCache>
            </c:strRef>
          </c:cat>
          <c:val>
            <c:numRef>
              <c:f>Sheet1!$B$2:$H$2</c:f>
              <c:numCache>
                <c:formatCode>General</c:formatCode>
                <c:ptCount val="7"/>
                <c:pt idx="0">
                  <c:v>10</c:v>
                </c:pt>
                <c:pt idx="1">
                  <c:v>11</c:v>
                </c:pt>
                <c:pt idx="2">
                  <c:v>12</c:v>
                </c:pt>
                <c:pt idx="3">
                  <c:v>13</c:v>
                </c:pt>
                <c:pt idx="4">
                  <c:v>14</c:v>
                </c:pt>
                <c:pt idx="5">
                  <c:v>30</c:v>
                </c:pt>
                <c:pt idx="6">
                  <c:v>200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BF5-EF46-9CEB-9BC09EAE42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4734552"/>
        <c:axId val="2094734553"/>
      </c:line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8A8B89"/>
            </a:solidFill>
            <a:prstDash val="solid"/>
            <a:miter lim="400000"/>
          </a:ln>
        </c:spPr>
        <c:txPr>
          <a:bodyPr rot="0"/>
          <a:lstStyle/>
          <a:p>
            <a:pPr>
              <a:defRPr sz="2400" b="0" i="0" u="none" strike="noStrike">
                <a:solidFill>
                  <a:srgbClr val="FFFFFF"/>
                </a:solidFill>
                <a:latin typeface="Helvetica Light"/>
              </a:defRPr>
            </a:pPr>
            <a:endParaRPr lang="zh-TW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929292"/>
              </a:solidFill>
              <a:prstDash val="solid"/>
              <a:miter lim="400000"/>
            </a:ln>
          </c:spPr>
        </c:majorGridlines>
        <c:numFmt formatCode="General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400" b="0" i="0" u="none" strike="noStrike">
                <a:solidFill>
                  <a:srgbClr val="FFFFFF"/>
                </a:solidFill>
                <a:latin typeface="Helvetica Light"/>
              </a:defRPr>
            </a:pPr>
            <a:endParaRPr lang="zh-TW"/>
          </a:p>
        </c:txPr>
        <c:crossAx val="2094734552"/>
        <c:crosses val="autoZero"/>
        <c:crossBetween val="midCat"/>
        <c:majorUnit val="50"/>
        <c:minorUnit val="2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zh-TW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6.9944999999999993E-2"/>
          <c:y val="7.9235E-2"/>
          <c:w val="0.89728600000000003"/>
          <c:h val="0.800342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地區 1</c:v>
                </c:pt>
              </c:strCache>
            </c:strRef>
          </c:tx>
          <c:spPr>
            <a:ln w="76200" cap="flat">
              <a:solidFill>
                <a:schemeClr val="accent1"/>
              </a:solidFill>
              <a:prstDash val="solid"/>
              <a:miter lim="400000"/>
            </a:ln>
            <a:effectLst>
              <a:outerShdw blurRad="50800" dist="25400" dir="5400000" algn="tl">
                <a:srgbClr val="000000">
                  <a:alpha val="50000"/>
                </a:srgbClr>
              </a:outerShdw>
            </a:effectLst>
          </c:spPr>
          <c:marker>
            <c:symbol val="circle"/>
            <c:size val="14"/>
            <c:spPr>
              <a:noFill/>
              <a:ln w="76200" cap="flat">
                <a:solidFill>
                  <a:srgbClr val="0465BF"/>
                </a:solidFill>
                <a:prstDash val="solid"/>
                <a:miter lim="400000"/>
              </a:ln>
              <a:effectLst/>
            </c:spPr>
          </c:marker>
          <c:cat>
            <c:strRef>
              <c:f>Sheet1!$B$1:$H$1</c:f>
              <c:strCache>
                <c:ptCount val="7"/>
                <c:pt idx="0">
                  <c:v>1968</c:v>
                </c:pt>
                <c:pt idx="1">
                  <c:v>1975</c:v>
                </c:pt>
                <c:pt idx="2">
                  <c:v>1985</c:v>
                </c:pt>
                <c:pt idx="3">
                  <c:v>1995</c:v>
                </c:pt>
                <c:pt idx="4">
                  <c:v>2005</c:v>
                </c:pt>
                <c:pt idx="5">
                  <c:v>2015</c:v>
                </c:pt>
                <c:pt idx="6">
                  <c:v>2021</c:v>
                </c:pt>
              </c:strCache>
            </c:strRef>
          </c:cat>
          <c:val>
            <c:numRef>
              <c:f>Sheet1!$B$2:$H$2</c:f>
              <c:numCache>
                <c:formatCode>General</c:formatCode>
                <c:ptCount val="7"/>
                <c:pt idx="0">
                  <c:v>10</c:v>
                </c:pt>
                <c:pt idx="1">
                  <c:v>11</c:v>
                </c:pt>
                <c:pt idx="2">
                  <c:v>12</c:v>
                </c:pt>
                <c:pt idx="3">
                  <c:v>13</c:v>
                </c:pt>
                <c:pt idx="4">
                  <c:v>14</c:v>
                </c:pt>
                <c:pt idx="5">
                  <c:v>30</c:v>
                </c:pt>
                <c:pt idx="6">
                  <c:v>200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E65-2B4A-9EEA-105D77DAF6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4734552"/>
        <c:axId val="2094734553"/>
      </c:line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8A8B89"/>
            </a:solidFill>
            <a:prstDash val="solid"/>
            <a:miter lim="400000"/>
          </a:ln>
        </c:spPr>
        <c:txPr>
          <a:bodyPr rot="0"/>
          <a:lstStyle/>
          <a:p>
            <a:pPr>
              <a:defRPr sz="2400" b="0" i="0" u="none" strike="noStrike">
                <a:solidFill>
                  <a:srgbClr val="FFFFFF"/>
                </a:solidFill>
                <a:latin typeface="Helvetica Light"/>
              </a:defRPr>
            </a:pPr>
            <a:endParaRPr lang="zh-TW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929292"/>
              </a:solidFill>
              <a:prstDash val="solid"/>
              <a:miter lim="400000"/>
            </a:ln>
          </c:spPr>
        </c:majorGridlines>
        <c:numFmt formatCode="General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400" b="0" i="0" u="none" strike="noStrike">
                <a:solidFill>
                  <a:srgbClr val="FFFFFF"/>
                </a:solidFill>
                <a:latin typeface="Helvetica Light"/>
              </a:defRPr>
            </a:pPr>
            <a:endParaRPr lang="zh-TW"/>
          </a:p>
        </c:txPr>
        <c:crossAx val="2094734552"/>
        <c:crosses val="autoZero"/>
        <c:crossBetween val="midCat"/>
        <c:majorUnit val="50"/>
        <c:minorUnit val="2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zh-TW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6.9944999999999993E-2"/>
          <c:y val="7.9235E-2"/>
          <c:w val="0.89728600000000003"/>
          <c:h val="0.800342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地區 1</c:v>
                </c:pt>
              </c:strCache>
            </c:strRef>
          </c:tx>
          <c:spPr>
            <a:ln w="76200" cap="flat">
              <a:solidFill>
                <a:schemeClr val="accent1"/>
              </a:solidFill>
              <a:prstDash val="solid"/>
              <a:miter lim="400000"/>
            </a:ln>
            <a:effectLst>
              <a:outerShdw blurRad="50800" dist="25400" dir="5400000" algn="tl">
                <a:srgbClr val="000000">
                  <a:alpha val="50000"/>
                </a:srgbClr>
              </a:outerShdw>
            </a:effectLst>
          </c:spPr>
          <c:marker>
            <c:symbol val="circle"/>
            <c:size val="14"/>
            <c:spPr>
              <a:noFill/>
              <a:ln w="76200" cap="flat">
                <a:solidFill>
                  <a:srgbClr val="0465BF"/>
                </a:solidFill>
                <a:prstDash val="solid"/>
                <a:miter lim="400000"/>
              </a:ln>
              <a:effectLst/>
            </c:spPr>
          </c:marker>
          <c:cat>
            <c:strRef>
              <c:f>Sheet1!$B$1:$H$1</c:f>
              <c:strCache>
                <c:ptCount val="7"/>
                <c:pt idx="0">
                  <c:v>1968</c:v>
                </c:pt>
                <c:pt idx="1">
                  <c:v>1975</c:v>
                </c:pt>
                <c:pt idx="2">
                  <c:v>1985</c:v>
                </c:pt>
                <c:pt idx="3">
                  <c:v>1995</c:v>
                </c:pt>
                <c:pt idx="4">
                  <c:v>2005</c:v>
                </c:pt>
                <c:pt idx="5">
                  <c:v>2015</c:v>
                </c:pt>
                <c:pt idx="6">
                  <c:v>2021</c:v>
                </c:pt>
              </c:strCache>
            </c:strRef>
          </c:cat>
          <c:val>
            <c:numRef>
              <c:f>Sheet1!$B$2:$H$2</c:f>
              <c:numCache>
                <c:formatCode>General</c:formatCode>
                <c:ptCount val="7"/>
                <c:pt idx="0">
                  <c:v>10</c:v>
                </c:pt>
                <c:pt idx="1">
                  <c:v>11</c:v>
                </c:pt>
                <c:pt idx="2">
                  <c:v>12</c:v>
                </c:pt>
                <c:pt idx="3">
                  <c:v>13</c:v>
                </c:pt>
                <c:pt idx="4">
                  <c:v>14</c:v>
                </c:pt>
                <c:pt idx="5">
                  <c:v>30</c:v>
                </c:pt>
                <c:pt idx="6">
                  <c:v>200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EBF-EC4B-B40A-370639E532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4734552"/>
        <c:axId val="2094734553"/>
      </c:line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8A8B89"/>
            </a:solidFill>
            <a:prstDash val="solid"/>
            <a:miter lim="400000"/>
          </a:ln>
        </c:spPr>
        <c:txPr>
          <a:bodyPr rot="0"/>
          <a:lstStyle/>
          <a:p>
            <a:pPr>
              <a:defRPr sz="2400" b="0" i="0" u="none" strike="noStrike">
                <a:solidFill>
                  <a:srgbClr val="FFFFFF"/>
                </a:solidFill>
                <a:latin typeface="Helvetica Light"/>
              </a:defRPr>
            </a:pPr>
            <a:endParaRPr lang="zh-TW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929292"/>
              </a:solidFill>
              <a:prstDash val="solid"/>
              <a:miter lim="400000"/>
            </a:ln>
          </c:spPr>
        </c:majorGridlines>
        <c:numFmt formatCode="General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400" b="0" i="0" u="none" strike="noStrike">
                <a:solidFill>
                  <a:srgbClr val="FFFFFF"/>
                </a:solidFill>
                <a:latin typeface="Helvetica Light"/>
              </a:defRPr>
            </a:pPr>
            <a:endParaRPr lang="zh-TW"/>
          </a:p>
        </c:txPr>
        <c:crossAx val="2094734552"/>
        <c:crosses val="autoZero"/>
        <c:crossBetween val="midCat"/>
        <c:majorUnit val="50"/>
        <c:minorUnit val="2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zh-TW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6.9944999999999993E-2"/>
          <c:y val="7.9235E-2"/>
          <c:w val="0.89728600000000003"/>
          <c:h val="0.800342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地區 1</c:v>
                </c:pt>
              </c:strCache>
            </c:strRef>
          </c:tx>
          <c:spPr>
            <a:ln w="76200" cap="flat">
              <a:solidFill>
                <a:schemeClr val="accent1"/>
              </a:solidFill>
              <a:prstDash val="solid"/>
              <a:miter lim="400000"/>
            </a:ln>
            <a:effectLst>
              <a:outerShdw blurRad="50800" dist="25400" dir="5400000" algn="tl">
                <a:srgbClr val="000000">
                  <a:alpha val="50000"/>
                </a:srgbClr>
              </a:outerShdw>
            </a:effectLst>
          </c:spPr>
          <c:marker>
            <c:symbol val="circle"/>
            <c:size val="14"/>
            <c:spPr>
              <a:noFill/>
              <a:ln w="76200" cap="flat">
                <a:solidFill>
                  <a:srgbClr val="0465BF"/>
                </a:solidFill>
                <a:prstDash val="solid"/>
                <a:miter lim="400000"/>
              </a:ln>
              <a:effectLst/>
            </c:spPr>
          </c:marker>
          <c:cat>
            <c:strRef>
              <c:f>Sheet1!$B$1:$H$1</c:f>
              <c:strCache>
                <c:ptCount val="7"/>
                <c:pt idx="0">
                  <c:v>1968</c:v>
                </c:pt>
                <c:pt idx="1">
                  <c:v>1975</c:v>
                </c:pt>
                <c:pt idx="2">
                  <c:v>1985</c:v>
                </c:pt>
                <c:pt idx="3">
                  <c:v>1995</c:v>
                </c:pt>
                <c:pt idx="4">
                  <c:v>2005</c:v>
                </c:pt>
                <c:pt idx="5">
                  <c:v>2015</c:v>
                </c:pt>
                <c:pt idx="6">
                  <c:v>2021</c:v>
                </c:pt>
              </c:strCache>
            </c:strRef>
          </c:cat>
          <c:val>
            <c:numRef>
              <c:f>Sheet1!$B$2:$H$2</c:f>
              <c:numCache>
                <c:formatCode>General</c:formatCode>
                <c:ptCount val="7"/>
                <c:pt idx="0">
                  <c:v>10</c:v>
                </c:pt>
                <c:pt idx="1">
                  <c:v>11</c:v>
                </c:pt>
                <c:pt idx="2">
                  <c:v>12</c:v>
                </c:pt>
                <c:pt idx="3">
                  <c:v>13</c:v>
                </c:pt>
                <c:pt idx="4">
                  <c:v>14</c:v>
                </c:pt>
                <c:pt idx="5">
                  <c:v>30</c:v>
                </c:pt>
                <c:pt idx="6">
                  <c:v>200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979-BD43-8BE1-E7BE88888D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4734552"/>
        <c:axId val="2094734553"/>
      </c:line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8A8B89"/>
            </a:solidFill>
            <a:prstDash val="solid"/>
            <a:miter lim="400000"/>
          </a:ln>
        </c:spPr>
        <c:txPr>
          <a:bodyPr rot="0"/>
          <a:lstStyle/>
          <a:p>
            <a:pPr>
              <a:defRPr sz="2400" b="0" i="0" u="none" strike="noStrike">
                <a:solidFill>
                  <a:srgbClr val="FFFFFF"/>
                </a:solidFill>
                <a:latin typeface="Helvetica Light"/>
              </a:defRPr>
            </a:pPr>
            <a:endParaRPr lang="zh-TW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929292"/>
              </a:solidFill>
              <a:prstDash val="solid"/>
              <a:miter lim="400000"/>
            </a:ln>
          </c:spPr>
        </c:majorGridlines>
        <c:numFmt formatCode="General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400" b="0" i="0" u="none" strike="noStrike">
                <a:solidFill>
                  <a:srgbClr val="FFFFFF"/>
                </a:solidFill>
                <a:latin typeface="Helvetica Light"/>
              </a:defRPr>
            </a:pPr>
            <a:endParaRPr lang="zh-TW"/>
          </a:p>
        </c:txPr>
        <c:crossAx val="2094734552"/>
        <c:crosses val="autoZero"/>
        <c:crossBetween val="midCat"/>
        <c:majorUnit val="50"/>
        <c:minorUnit val="2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zh-TW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6.9944999999999993E-2"/>
          <c:y val="7.9235E-2"/>
          <c:w val="0.89728600000000003"/>
          <c:h val="0.800342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地區 1</c:v>
                </c:pt>
              </c:strCache>
            </c:strRef>
          </c:tx>
          <c:spPr>
            <a:ln w="76200" cap="flat">
              <a:solidFill>
                <a:schemeClr val="accent1"/>
              </a:solidFill>
              <a:prstDash val="solid"/>
              <a:miter lim="400000"/>
            </a:ln>
            <a:effectLst>
              <a:outerShdw blurRad="50800" dist="25400" dir="5400000" algn="tl">
                <a:srgbClr val="000000">
                  <a:alpha val="50000"/>
                </a:srgbClr>
              </a:outerShdw>
            </a:effectLst>
          </c:spPr>
          <c:marker>
            <c:symbol val="circle"/>
            <c:size val="14"/>
            <c:spPr>
              <a:noFill/>
              <a:ln w="76200" cap="flat">
                <a:solidFill>
                  <a:srgbClr val="0465BF"/>
                </a:solidFill>
                <a:prstDash val="solid"/>
                <a:miter lim="400000"/>
              </a:ln>
              <a:effectLst/>
            </c:spPr>
          </c:marker>
          <c:cat>
            <c:strRef>
              <c:f>Sheet1!$B$1:$H$1</c:f>
              <c:strCache>
                <c:ptCount val="7"/>
                <c:pt idx="0">
                  <c:v>1968</c:v>
                </c:pt>
                <c:pt idx="1">
                  <c:v>1975</c:v>
                </c:pt>
                <c:pt idx="2">
                  <c:v>1985</c:v>
                </c:pt>
                <c:pt idx="3">
                  <c:v>1995</c:v>
                </c:pt>
                <c:pt idx="4">
                  <c:v>2005</c:v>
                </c:pt>
                <c:pt idx="5">
                  <c:v>2015</c:v>
                </c:pt>
                <c:pt idx="6">
                  <c:v>2021</c:v>
                </c:pt>
              </c:strCache>
            </c:strRef>
          </c:cat>
          <c:val>
            <c:numRef>
              <c:f>Sheet1!$B$2:$H$2</c:f>
              <c:numCache>
                <c:formatCode>General</c:formatCode>
                <c:ptCount val="7"/>
                <c:pt idx="0">
                  <c:v>10</c:v>
                </c:pt>
                <c:pt idx="1">
                  <c:v>11</c:v>
                </c:pt>
                <c:pt idx="2">
                  <c:v>12</c:v>
                </c:pt>
                <c:pt idx="3">
                  <c:v>13</c:v>
                </c:pt>
                <c:pt idx="4">
                  <c:v>14</c:v>
                </c:pt>
                <c:pt idx="5">
                  <c:v>30</c:v>
                </c:pt>
                <c:pt idx="6">
                  <c:v>200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2FF-D34D-BAE2-B8FC564E51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4734552"/>
        <c:axId val="2094734553"/>
      </c:line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8A8B89"/>
            </a:solidFill>
            <a:prstDash val="solid"/>
            <a:miter lim="400000"/>
          </a:ln>
        </c:spPr>
        <c:txPr>
          <a:bodyPr rot="0"/>
          <a:lstStyle/>
          <a:p>
            <a:pPr>
              <a:defRPr sz="2400" b="0" i="0" u="none" strike="noStrike">
                <a:solidFill>
                  <a:srgbClr val="FFFFFF"/>
                </a:solidFill>
                <a:latin typeface="Helvetica Light"/>
              </a:defRPr>
            </a:pPr>
            <a:endParaRPr lang="zh-TW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929292"/>
              </a:solidFill>
              <a:prstDash val="solid"/>
              <a:miter lim="400000"/>
            </a:ln>
          </c:spPr>
        </c:majorGridlines>
        <c:numFmt formatCode="General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400" b="0" i="0" u="none" strike="noStrike">
                <a:solidFill>
                  <a:srgbClr val="FFFFFF"/>
                </a:solidFill>
                <a:latin typeface="Helvetica Light"/>
              </a:defRPr>
            </a:pPr>
            <a:endParaRPr lang="zh-TW"/>
          </a:p>
        </c:txPr>
        <c:crossAx val="2094734552"/>
        <c:crosses val="autoZero"/>
        <c:crossBetween val="midCat"/>
        <c:majorUnit val="50"/>
        <c:minorUnit val="2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zh-TW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6.9944999999999993E-2"/>
          <c:y val="7.9235E-2"/>
          <c:w val="0.89728600000000003"/>
          <c:h val="0.800342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地區 1</c:v>
                </c:pt>
              </c:strCache>
            </c:strRef>
          </c:tx>
          <c:spPr>
            <a:ln w="76200" cap="flat">
              <a:solidFill>
                <a:schemeClr val="accent1"/>
              </a:solidFill>
              <a:prstDash val="solid"/>
              <a:miter lim="400000"/>
            </a:ln>
            <a:effectLst>
              <a:outerShdw blurRad="50800" dist="25400" dir="5400000" algn="tl">
                <a:srgbClr val="000000">
                  <a:alpha val="50000"/>
                </a:srgbClr>
              </a:outerShdw>
            </a:effectLst>
          </c:spPr>
          <c:marker>
            <c:symbol val="circle"/>
            <c:size val="14"/>
            <c:spPr>
              <a:noFill/>
              <a:ln w="76200" cap="flat">
                <a:solidFill>
                  <a:srgbClr val="0465BF"/>
                </a:solidFill>
                <a:prstDash val="solid"/>
                <a:miter lim="400000"/>
              </a:ln>
              <a:effectLst/>
            </c:spPr>
          </c:marker>
          <c:cat>
            <c:strRef>
              <c:f>Sheet1!$B$1:$H$1</c:f>
              <c:strCache>
                <c:ptCount val="7"/>
                <c:pt idx="0">
                  <c:v>1968</c:v>
                </c:pt>
                <c:pt idx="1">
                  <c:v>1975</c:v>
                </c:pt>
                <c:pt idx="2">
                  <c:v>1985</c:v>
                </c:pt>
                <c:pt idx="3">
                  <c:v>1995</c:v>
                </c:pt>
                <c:pt idx="4">
                  <c:v>2005</c:v>
                </c:pt>
                <c:pt idx="5">
                  <c:v>2015</c:v>
                </c:pt>
                <c:pt idx="6">
                  <c:v>2021</c:v>
                </c:pt>
              </c:strCache>
            </c:strRef>
          </c:cat>
          <c:val>
            <c:numRef>
              <c:f>Sheet1!$B$2:$H$2</c:f>
              <c:numCache>
                <c:formatCode>General</c:formatCode>
                <c:ptCount val="7"/>
                <c:pt idx="0">
                  <c:v>10</c:v>
                </c:pt>
                <c:pt idx="1">
                  <c:v>11</c:v>
                </c:pt>
                <c:pt idx="2">
                  <c:v>12</c:v>
                </c:pt>
                <c:pt idx="3">
                  <c:v>13</c:v>
                </c:pt>
                <c:pt idx="4">
                  <c:v>14</c:v>
                </c:pt>
                <c:pt idx="5">
                  <c:v>30</c:v>
                </c:pt>
                <c:pt idx="6">
                  <c:v>200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7AB-B746-BF81-2B8E0ED8A0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4734552"/>
        <c:axId val="2094734553"/>
      </c:line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8A8B89"/>
            </a:solidFill>
            <a:prstDash val="solid"/>
            <a:miter lim="400000"/>
          </a:ln>
        </c:spPr>
        <c:txPr>
          <a:bodyPr rot="0"/>
          <a:lstStyle/>
          <a:p>
            <a:pPr>
              <a:defRPr sz="2400" b="0" i="0" u="none" strike="noStrike">
                <a:solidFill>
                  <a:srgbClr val="FFFFFF"/>
                </a:solidFill>
                <a:latin typeface="Helvetica Light"/>
              </a:defRPr>
            </a:pPr>
            <a:endParaRPr lang="zh-TW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929292"/>
              </a:solidFill>
              <a:prstDash val="solid"/>
              <a:miter lim="400000"/>
            </a:ln>
          </c:spPr>
        </c:majorGridlines>
        <c:numFmt formatCode="General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400" b="0" i="0" u="none" strike="noStrike">
                <a:solidFill>
                  <a:srgbClr val="FFFFFF"/>
                </a:solidFill>
                <a:latin typeface="Helvetica Light"/>
              </a:defRPr>
            </a:pPr>
            <a:endParaRPr lang="zh-TW"/>
          </a:p>
        </c:txPr>
        <c:crossAx val="2094734552"/>
        <c:crosses val="autoZero"/>
        <c:crossBetween val="midCat"/>
        <c:majorUnit val="50"/>
        <c:minorUnit val="2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C131A0FF-3180-B94E-BE99-7149B22DE29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BF7E3FFF-DE05-6A42-99C1-0B5ABAE01F5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1EBA4-5244-5A40-AA81-DF1EA068D979}" type="datetimeFigureOut">
              <a:rPr kumimoji="1" lang="zh-TW" altLang="en-US" smtClean="0"/>
              <a:t>2022/3/17</a:t>
            </a:fld>
            <a:endParaRPr kumimoji="1"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622C8A3-8788-1E4B-9870-F9E20A8586B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E10E6B81-892E-2E4F-9074-D1A54735B46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FBF59D-6CBB-3F49-BC31-61B5FC9285AA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8202567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1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93896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我們的</a:t>
            </a:r>
            <a:r>
              <a:rPr lang="en-US" altLang="zh-TW" dirty="0">
                <a:latin typeface="+mj-ea"/>
              </a:rPr>
              <a:t>2D clustering image </a:t>
            </a:r>
            <a:r>
              <a:rPr lang="zh-TW" altLang="en-US" dirty="0">
                <a:latin typeface="+mj-ea"/>
              </a:rPr>
              <a:t>是來自流程的這一步，而我們主要要做的事是</a:t>
            </a:r>
            <a:r>
              <a:rPr lang="en-US" altLang="zh-TW" dirty="0">
                <a:latin typeface="+mj-ea"/>
              </a:rPr>
              <a:t>2D clustering</a:t>
            </a:r>
            <a:r>
              <a:rPr lang="zh-TW" altLang="en-US" dirty="0">
                <a:latin typeface="+mj-ea"/>
              </a:rPr>
              <a:t>，進入</a:t>
            </a:r>
            <a:r>
              <a:rPr lang="en-US" altLang="zh-TW" dirty="0">
                <a:latin typeface="+mj-ea"/>
              </a:rPr>
              <a:t>3D</a:t>
            </a:r>
            <a:r>
              <a:rPr lang="zh-TW" altLang="en-US" dirty="0">
                <a:latin typeface="+mj-ea"/>
              </a:rPr>
              <a:t> </a:t>
            </a:r>
            <a:r>
              <a:rPr lang="en-US" altLang="zh-TW" b="0" dirty="0"/>
              <a:t>structure</a:t>
            </a:r>
            <a:r>
              <a:rPr lang="zh-TW" altLang="en-US" b="0" dirty="0"/>
              <a:t> 的資料處理，因為我們希望進入</a:t>
            </a:r>
            <a:r>
              <a:rPr lang="en-US" altLang="zh-TW" b="0" dirty="0"/>
              <a:t>3D</a:t>
            </a:r>
            <a:r>
              <a:rPr lang="zh-TW" altLang="en-US" b="0" dirty="0"/>
              <a:t> </a:t>
            </a:r>
            <a:r>
              <a:rPr lang="en-US" altLang="zh-TW" b="0" dirty="0"/>
              <a:t>structure </a:t>
            </a:r>
            <a:r>
              <a:rPr lang="zh-TW" altLang="en-US" b="0" dirty="0"/>
              <a:t>做 </a:t>
            </a:r>
            <a:r>
              <a:rPr lang="en-US" altLang="zh-TW" b="0" dirty="0"/>
              <a:t>particle </a:t>
            </a:r>
            <a:r>
              <a:rPr lang="zh-TW" altLang="en-US" b="0" dirty="0"/>
              <a:t>的模型時不受雜質的影響，導致不準確，</a:t>
            </a:r>
            <a:endParaRPr lang="en-US" altLang="zh-TW" b="0" dirty="0"/>
          </a:p>
          <a:p>
            <a:r>
              <a:rPr lang="zh-TW" altLang="en-US" b="0" dirty="0"/>
              <a:t>將已經看見的冰塊的水痕、雜質、兩顆 </a:t>
            </a:r>
            <a:r>
              <a:rPr lang="en-US" altLang="zh-TW" b="0" dirty="0" err="1"/>
              <a:t>partcle</a:t>
            </a:r>
            <a:r>
              <a:rPr lang="zh-TW" altLang="en-US" b="0" dirty="0"/>
              <a:t> 在 同一張影像、較差的影像刪除。</a:t>
            </a:r>
            <a:endParaRPr lang="en-US" altLang="zh-TW" b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4C6120-7FBB-4DFD-8DDD-F1891F0BB433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304159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0" dirty="0"/>
              <a:t>而產生 </a:t>
            </a:r>
            <a:r>
              <a:rPr lang="en-US" altLang="zh-TW" b="0" dirty="0">
                <a:solidFill>
                  <a:srgbClr val="FFC000"/>
                </a:solidFill>
                <a:effectLst/>
                <a:latin typeface="+mj-ea"/>
              </a:rPr>
              <a:t>2D clustering</a:t>
            </a:r>
            <a:r>
              <a:rPr lang="zh-TW" altLang="en-US" b="0" dirty="0">
                <a:solidFill>
                  <a:srgbClr val="FFC000"/>
                </a:solidFill>
                <a:effectLst/>
                <a:latin typeface="+mj-ea"/>
              </a:rPr>
              <a:t> 影像的計算方法，方法有這三種</a:t>
            </a:r>
            <a:r>
              <a:rPr lang="en-US" altLang="zh-TW" b="0" dirty="0">
                <a:solidFill>
                  <a:srgbClr val="FFC000"/>
                </a:solidFill>
                <a:effectLst/>
                <a:latin typeface="+mj-ea"/>
              </a:rPr>
              <a:t>cl2d</a:t>
            </a:r>
            <a:r>
              <a:rPr lang="zh-TW" altLang="en-US" b="0" dirty="0">
                <a:solidFill>
                  <a:srgbClr val="FFC000"/>
                </a:solidFill>
                <a:effectLst/>
                <a:latin typeface="+mj-ea"/>
              </a:rPr>
              <a:t>、</a:t>
            </a:r>
            <a:r>
              <a:rPr lang="en-US" altLang="zh-TW" b="0" dirty="0" err="1">
                <a:solidFill>
                  <a:srgbClr val="FFC000"/>
                </a:solidFill>
                <a:effectLst/>
                <a:latin typeface="+mj-ea"/>
              </a:rPr>
              <a:t>relion</a:t>
            </a:r>
            <a:r>
              <a:rPr lang="zh-TW" altLang="en-US" b="0" dirty="0">
                <a:solidFill>
                  <a:srgbClr val="FFC000"/>
                </a:solidFill>
                <a:effectLst/>
                <a:latin typeface="+mj-ea"/>
              </a:rPr>
              <a:t>、</a:t>
            </a:r>
            <a:r>
              <a:rPr lang="en-US" altLang="zh-TW" b="0" dirty="0">
                <a:solidFill>
                  <a:srgbClr val="FFC000"/>
                </a:solidFill>
                <a:effectLst/>
                <a:latin typeface="+mj-ea"/>
              </a:rPr>
              <a:t>ISAC</a:t>
            </a:r>
            <a:r>
              <a:rPr lang="zh-TW" altLang="en-US" b="0" dirty="0">
                <a:solidFill>
                  <a:srgbClr val="FFC000"/>
                </a:solidFill>
                <a:effectLst/>
                <a:latin typeface="+mj-ea"/>
              </a:rPr>
              <a:t>，大家可以看一下這三種方法，在同一顆 </a:t>
            </a:r>
            <a:r>
              <a:rPr lang="en-US" altLang="zh-TW" b="0" dirty="0">
                <a:solidFill>
                  <a:srgbClr val="FFC000"/>
                </a:solidFill>
                <a:effectLst/>
                <a:latin typeface="+mj-ea"/>
              </a:rPr>
              <a:t>cryo-EM particles</a:t>
            </a:r>
            <a:r>
              <a:rPr lang="zh-TW" altLang="en-US" b="0" dirty="0">
                <a:solidFill>
                  <a:srgbClr val="FFC000"/>
                </a:solidFill>
                <a:effectLst/>
                <a:latin typeface="+mj-ea"/>
              </a:rPr>
              <a:t>之下，</a:t>
            </a:r>
            <a:endParaRPr lang="en-US" altLang="zh-TW" b="0" dirty="0">
              <a:solidFill>
                <a:srgbClr val="FFC000"/>
              </a:solidFill>
              <a:effectLst/>
              <a:latin typeface="+mj-ea"/>
            </a:endParaRPr>
          </a:p>
          <a:p>
            <a:r>
              <a:rPr lang="zh-TW" altLang="en-US" b="0" dirty="0">
                <a:solidFill>
                  <a:srgbClr val="FFC000"/>
                </a:solidFill>
                <a:effectLst/>
                <a:latin typeface="+mj-ea"/>
              </a:rPr>
              <a:t>這三種計算方法產生的影像結果其實不太一樣。當然你就會想，那我拿看起來比較好的方法用就好了，為什麼還要其他用方法，</a:t>
            </a:r>
            <a:endParaRPr lang="en-US" altLang="zh-TW" b="0" dirty="0">
              <a:solidFill>
                <a:srgbClr val="FFC000"/>
              </a:solidFill>
              <a:effectLst/>
              <a:latin typeface="+mj-ea"/>
            </a:endParaRPr>
          </a:p>
          <a:p>
            <a:r>
              <a:rPr lang="zh-TW" altLang="en-US" b="0" dirty="0"/>
              <a:t>因為這三者的計算時間不同的、產生結果也不太一樣，所以說都有人在使用。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4C6120-7FBB-4DFD-8DDD-F1891F0BB433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05100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接下來我們來判斷 </a:t>
            </a:r>
            <a:r>
              <a:rPr lang="en-US" altLang="zh-TW" dirty="0"/>
              <a:t>2D</a:t>
            </a:r>
            <a:r>
              <a:rPr lang="zh-TW" altLang="en-US" dirty="0"/>
              <a:t> </a:t>
            </a:r>
            <a:r>
              <a:rPr lang="en-US" altLang="zh-TW" dirty="0">
                <a:solidFill>
                  <a:srgbClr val="FFC000"/>
                </a:solidFill>
              </a:rPr>
              <a:t>clustering image </a:t>
            </a:r>
            <a:r>
              <a:rPr lang="zh-TW" altLang="en-US" dirty="0">
                <a:solidFill>
                  <a:srgbClr val="FFC000"/>
                </a:solidFill>
              </a:rPr>
              <a:t>好壞，很明顯的</a:t>
            </a:r>
            <a:r>
              <a:rPr lang="en-US" altLang="zh-TW" dirty="0">
                <a:solidFill>
                  <a:srgbClr val="FFC000"/>
                </a:solidFill>
              </a:rPr>
              <a:t>………..</a:t>
            </a:r>
            <a:r>
              <a:rPr lang="zh-TW" altLang="en-US" dirty="0">
                <a:solidFill>
                  <a:srgbClr val="FFC000"/>
                </a:solidFill>
              </a:rPr>
              <a:t>，這些是好的</a:t>
            </a:r>
            <a:r>
              <a:rPr lang="en-US" altLang="zh-TW" dirty="0">
                <a:solidFill>
                  <a:srgbClr val="FFC000"/>
                </a:solidFill>
              </a:rPr>
              <a:t>particle </a:t>
            </a:r>
            <a:r>
              <a:rPr lang="zh-TW" altLang="en-US" dirty="0">
                <a:solidFill>
                  <a:srgbClr val="FFC000"/>
                </a:solidFill>
              </a:rPr>
              <a:t>，而</a:t>
            </a:r>
            <a:r>
              <a:rPr lang="en-US" altLang="zh-TW" dirty="0">
                <a:solidFill>
                  <a:srgbClr val="FFC000"/>
                </a:solidFill>
              </a:rPr>
              <a:t>…………</a:t>
            </a:r>
            <a:r>
              <a:rPr lang="zh-TW" altLang="en-US" dirty="0">
                <a:solidFill>
                  <a:srgbClr val="FFC000"/>
                </a:solidFill>
              </a:rPr>
              <a:t>，這些是不好的影像，所以不選入 </a:t>
            </a:r>
            <a:r>
              <a:rPr lang="en-US" altLang="zh-TW" dirty="0">
                <a:solidFill>
                  <a:srgbClr val="FFC000"/>
                </a:solidFill>
              </a:rPr>
              <a:t>3D</a:t>
            </a:r>
            <a:r>
              <a:rPr lang="zh-TW" altLang="en-US" dirty="0">
                <a:solidFill>
                  <a:srgbClr val="FFC000"/>
                </a:solidFill>
              </a:rPr>
              <a:t> </a:t>
            </a:r>
            <a:r>
              <a:rPr lang="en-US" altLang="zh-TW" dirty="0">
                <a:solidFill>
                  <a:srgbClr val="FFC000"/>
                </a:solidFill>
              </a:rPr>
              <a:t>structure</a:t>
            </a:r>
            <a:r>
              <a:rPr lang="zh-TW" altLang="en-US" dirty="0">
                <a:solidFill>
                  <a:srgbClr val="FFC000"/>
                </a:solidFill>
              </a:rPr>
              <a:t>。</a:t>
            </a:r>
            <a:endParaRPr lang="en-US" altLang="zh-TW" dirty="0">
              <a:solidFill>
                <a:srgbClr val="FFC000"/>
              </a:solidFill>
            </a:endParaRPr>
          </a:p>
          <a:p>
            <a:r>
              <a:rPr lang="zh-TW" altLang="en-US" dirty="0">
                <a:solidFill>
                  <a:srgbClr val="FFC000"/>
                </a:solidFill>
              </a:rPr>
              <a:t>最後這顆 </a:t>
            </a:r>
            <a:r>
              <a:rPr lang="en-US" altLang="zh-TW" dirty="0">
                <a:solidFill>
                  <a:srgbClr val="FFC000"/>
                </a:solidFill>
              </a:rPr>
              <a:t>particle </a:t>
            </a:r>
            <a:r>
              <a:rPr lang="zh-TW" altLang="en-US" dirty="0">
                <a:solidFill>
                  <a:srgbClr val="FFC000"/>
                </a:solidFill>
              </a:rPr>
              <a:t>該選還是不該選</a:t>
            </a:r>
            <a:r>
              <a:rPr lang="en-US" altLang="zh-TW" dirty="0">
                <a:solidFill>
                  <a:srgbClr val="FFC000"/>
                </a:solidFill>
              </a:rPr>
              <a:t>?.........</a:t>
            </a:r>
            <a:r>
              <a:rPr lang="zh-TW" altLang="en-US" dirty="0">
                <a:solidFill>
                  <a:srgbClr val="FFC000"/>
                </a:solidFill>
              </a:rPr>
              <a:t> 這顆是要選的，</a:t>
            </a:r>
            <a:endParaRPr lang="en-US" altLang="zh-TW" dirty="0">
              <a:solidFill>
                <a:srgbClr val="FFC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4C6120-7FBB-4DFD-8DDD-F1891F0BB433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44156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這是我們所有</a:t>
            </a:r>
            <a:r>
              <a:rPr lang="zh-TW" altLang="en-US"/>
              <a:t>的模型，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4C6120-7FBB-4DFD-8DDD-F1891F0BB433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933241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766716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There are many</a:t>
            </a:r>
            <a:r>
              <a:rPr lang="en-US" altLang="zh-TW" baseline="0" dirty="0"/>
              <a:t> high SNR images correspond to low SNR images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5EFBDB-032D-43FD-B762-F4099B6A73D5}" type="slidenum">
              <a:rPr lang="zh-TW" altLang="en-US" smtClean="0"/>
              <a:pPr>
                <a:defRPr/>
              </a:pPr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99783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2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01821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3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70679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zh-TW" altLang="zh-TW" sz="105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F40C05-91F6-F143-AF06-A5851E12AF96}" type="slidenum">
              <a:rPr kumimoji="1" lang="zh-TW" altLang="en-US" smtClean="0"/>
              <a:t>27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022759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8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44614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9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6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7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0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1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8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211836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67579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611846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6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534411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7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221838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8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3095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9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e6b3c7a796_0_306"/>
          <p:cNvSpPr txBox="1">
            <a:spLocks noGrp="1"/>
          </p:cNvSpPr>
          <p:nvPr>
            <p:ph type="title"/>
          </p:nvPr>
        </p:nvSpPr>
        <p:spPr>
          <a:xfrm>
            <a:off x="443307" y="4078649"/>
            <a:ext cx="12118200" cy="1596300"/>
          </a:xfrm>
          <a:prstGeom prst="rect">
            <a:avLst/>
          </a:prstGeom>
        </p:spPr>
        <p:txBody>
          <a:bodyPr spcFirstLastPara="1" wrap="square" lIns="144475" tIns="144475" rIns="144475" bIns="14447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1pPr>
            <a:lvl2pPr lvl="1" algn="ctr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2pPr>
            <a:lvl3pPr lvl="2" algn="ctr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3pPr>
            <a:lvl4pPr lvl="3" algn="ctr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4pPr>
            <a:lvl5pPr lvl="4" algn="ctr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5pPr>
            <a:lvl6pPr lvl="5" algn="ctr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6pPr>
            <a:lvl7pPr lvl="6" algn="ctr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7pPr>
            <a:lvl8pPr lvl="7" algn="ctr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8pPr>
            <a:lvl9pPr lvl="8" algn="ctr">
              <a:spcBef>
                <a:spcPts val="0"/>
              </a:spcBef>
              <a:spcAft>
                <a:spcPts val="0"/>
              </a:spcAft>
              <a:buSzPts val="5700"/>
              <a:buNone/>
              <a:defRPr sz="5700"/>
            </a:lvl9pPr>
          </a:lstStyle>
          <a:p>
            <a:endParaRPr/>
          </a:p>
        </p:txBody>
      </p:sp>
      <p:sp>
        <p:nvSpPr>
          <p:cNvPr id="15" name="Google Shape;15;ge6b3c7a796_0_306"/>
          <p:cNvSpPr txBox="1">
            <a:spLocks noGrp="1"/>
          </p:cNvSpPr>
          <p:nvPr>
            <p:ph type="sldNum" idx="12"/>
          </p:nvPr>
        </p:nvSpPr>
        <p:spPr>
          <a:xfrm>
            <a:off x="12049718" y="8842841"/>
            <a:ext cx="780300" cy="746400"/>
          </a:xfrm>
          <a:prstGeom prst="rect">
            <a:avLst/>
          </a:prstGeom>
        </p:spPr>
        <p:txBody>
          <a:bodyPr spcFirstLastPara="1" wrap="square" lIns="144475" tIns="144475" rIns="144475" bIns="1444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e6b3c7a796_0_341"/>
          <p:cNvSpPr txBox="1">
            <a:spLocks noGrp="1"/>
          </p:cNvSpPr>
          <p:nvPr>
            <p:ph type="sldNum" idx="12"/>
          </p:nvPr>
        </p:nvSpPr>
        <p:spPr>
          <a:xfrm>
            <a:off x="12049718" y="8842841"/>
            <a:ext cx="780300" cy="746400"/>
          </a:xfrm>
          <a:prstGeom prst="rect">
            <a:avLst/>
          </a:prstGeom>
        </p:spPr>
        <p:txBody>
          <a:bodyPr spcFirstLastPara="1" wrap="square" lIns="144475" tIns="144475" rIns="144475" bIns="1444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大標題與副標題">
  <p:cSld name="TITLE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e6b3c7a796_0_343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900" cy="33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ge6b3c7a796_0_343"/>
          <p:cNvSpPr txBox="1">
            <a:spLocks noGrp="1"/>
          </p:cNvSpPr>
          <p:nvPr>
            <p:ph type="body" idx="1"/>
          </p:nvPr>
        </p:nvSpPr>
        <p:spPr>
          <a:xfrm>
            <a:off x="1270000" y="5029200"/>
            <a:ext cx="10464900" cy="11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  <a:defRPr sz="3200"/>
            </a:lvl1pPr>
            <a:lvl2pPr marL="91440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  <a:defRPr sz="3200"/>
            </a:lvl2pPr>
            <a:lvl3pPr marL="137160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  <a:defRPr sz="3200"/>
            </a:lvl3pPr>
            <a:lvl4pPr marL="182880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  <a:defRPr sz="3200"/>
            </a:lvl4pPr>
            <a:lvl5pPr marL="228600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"/>
              <a:buNone/>
              <a:defRPr sz="3200"/>
            </a:lvl5pPr>
            <a:lvl6pPr marL="2743200" lvl="5" indent="-314325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FFFF"/>
              </a:buClr>
              <a:buSzPts val="1350"/>
              <a:buChar char="■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FFFF"/>
              </a:buClr>
              <a:buSzPts val="1350"/>
              <a:buChar char="●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FFFF"/>
              </a:buClr>
              <a:buSzPts val="1350"/>
              <a:buChar char="○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FFFF"/>
              </a:buClr>
              <a:buSzPts val="135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ge6b3c7a796_0_343"/>
          <p:cNvSpPr txBox="1">
            <a:spLocks noGrp="1"/>
          </p:cNvSpPr>
          <p:nvPr>
            <p:ph type="sldNum" idx="12"/>
          </p:nvPr>
        </p:nvSpPr>
        <p:spPr>
          <a:xfrm>
            <a:off x="6311798" y="9245600"/>
            <a:ext cx="368400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60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大標題 - 上方">
  <p:cSld name="大標題 - 上方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e6b3c7a796_0_347"/>
          <p:cNvSpPr txBox="1">
            <a:spLocks noGrp="1"/>
          </p:cNvSpPr>
          <p:nvPr>
            <p:ph type="title"/>
          </p:nvPr>
        </p:nvSpPr>
        <p:spPr>
          <a:xfrm>
            <a:off x="952500" y="406400"/>
            <a:ext cx="11099700" cy="21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ge6b3c7a796_0_347"/>
          <p:cNvSpPr txBox="1">
            <a:spLocks noGrp="1"/>
          </p:cNvSpPr>
          <p:nvPr>
            <p:ph type="sldNum" idx="12"/>
          </p:nvPr>
        </p:nvSpPr>
        <p:spPr>
          <a:xfrm>
            <a:off x="6311798" y="9245599"/>
            <a:ext cx="368400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60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照片 - 一頁三張">
  <p:cSld name="照片 - 一頁三張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e6b3c7a796_0_350"/>
          <p:cNvSpPr>
            <a:spLocks noGrp="1"/>
          </p:cNvSpPr>
          <p:nvPr>
            <p:ph type="pic" idx="2"/>
          </p:nvPr>
        </p:nvSpPr>
        <p:spPr>
          <a:xfrm>
            <a:off x="6718300" y="5092700"/>
            <a:ext cx="5334000" cy="38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FFFF"/>
              </a:buClr>
              <a:buSzPts val="3450"/>
              <a:buFont typeface="Helvetica Neue"/>
              <a:buChar char="•"/>
              <a:defRPr sz="4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FFFF"/>
              </a:buClr>
              <a:buSzPts val="3450"/>
              <a:buFont typeface="Helvetica Neue"/>
              <a:buChar char="•"/>
              <a:defRPr sz="4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FFFF"/>
              </a:buClr>
              <a:buSzPts val="3450"/>
              <a:buFont typeface="Helvetica Neue"/>
              <a:buChar char="•"/>
              <a:defRPr sz="4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FFFF"/>
              </a:buClr>
              <a:buSzPts val="3450"/>
              <a:buFont typeface="Helvetica Neue"/>
              <a:buChar char="•"/>
              <a:defRPr sz="4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FFFF"/>
              </a:buClr>
              <a:buSzPts val="3450"/>
              <a:buFont typeface="Helvetica Neue"/>
              <a:buChar char="•"/>
              <a:defRPr sz="4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FFFF"/>
              </a:buClr>
              <a:buSzPts val="3450"/>
              <a:buFont typeface="Helvetica Neue"/>
              <a:buChar char="•"/>
              <a:defRPr sz="4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FFFF"/>
              </a:buClr>
              <a:buSzPts val="3450"/>
              <a:buFont typeface="Helvetica Neue"/>
              <a:buChar char="•"/>
              <a:defRPr sz="4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FFFF"/>
              </a:buClr>
              <a:buSzPts val="3450"/>
              <a:buFont typeface="Helvetica Neue"/>
              <a:buChar char="•"/>
              <a:defRPr sz="4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FFFF"/>
              </a:buClr>
              <a:buSzPts val="3450"/>
              <a:buFont typeface="Helvetica Neue"/>
              <a:buChar char="•"/>
              <a:defRPr sz="4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59" name="Google Shape;59;ge6b3c7a796_0_350"/>
          <p:cNvSpPr>
            <a:spLocks noGrp="1"/>
          </p:cNvSpPr>
          <p:nvPr>
            <p:ph type="pic" idx="3"/>
          </p:nvPr>
        </p:nvSpPr>
        <p:spPr>
          <a:xfrm>
            <a:off x="6718300" y="762000"/>
            <a:ext cx="5334000" cy="38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FFFF"/>
              </a:buClr>
              <a:buSzPts val="3450"/>
              <a:buFont typeface="Helvetica Neue"/>
              <a:buChar char="•"/>
              <a:defRPr sz="4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FFFF"/>
              </a:buClr>
              <a:buSzPts val="3450"/>
              <a:buFont typeface="Helvetica Neue"/>
              <a:buChar char="•"/>
              <a:defRPr sz="4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FFFF"/>
              </a:buClr>
              <a:buSzPts val="3450"/>
              <a:buFont typeface="Helvetica Neue"/>
              <a:buChar char="•"/>
              <a:defRPr sz="4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FFFF"/>
              </a:buClr>
              <a:buSzPts val="3450"/>
              <a:buFont typeface="Helvetica Neue"/>
              <a:buChar char="•"/>
              <a:defRPr sz="4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FFFF"/>
              </a:buClr>
              <a:buSzPts val="3450"/>
              <a:buFont typeface="Helvetica Neue"/>
              <a:buChar char="•"/>
              <a:defRPr sz="4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FFFF"/>
              </a:buClr>
              <a:buSzPts val="3450"/>
              <a:buFont typeface="Helvetica Neue"/>
              <a:buChar char="•"/>
              <a:defRPr sz="4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FFFF"/>
              </a:buClr>
              <a:buSzPts val="3450"/>
              <a:buFont typeface="Helvetica Neue"/>
              <a:buChar char="•"/>
              <a:defRPr sz="4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FFFF"/>
              </a:buClr>
              <a:buSzPts val="3450"/>
              <a:buFont typeface="Helvetica Neue"/>
              <a:buChar char="•"/>
              <a:defRPr sz="4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FFFF"/>
              </a:buClr>
              <a:buSzPts val="3450"/>
              <a:buFont typeface="Helvetica Neue"/>
              <a:buChar char="•"/>
              <a:defRPr sz="4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60" name="Google Shape;60;ge6b3c7a796_0_350"/>
          <p:cNvSpPr>
            <a:spLocks noGrp="1"/>
          </p:cNvSpPr>
          <p:nvPr>
            <p:ph type="pic" idx="4"/>
          </p:nvPr>
        </p:nvSpPr>
        <p:spPr>
          <a:xfrm>
            <a:off x="952500" y="762884"/>
            <a:ext cx="53340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FFFF"/>
              </a:buClr>
              <a:buSzPts val="3450"/>
              <a:buFont typeface="Helvetica Neue"/>
              <a:buChar char="•"/>
              <a:defRPr sz="4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FFFF"/>
              </a:buClr>
              <a:buSzPts val="3450"/>
              <a:buFont typeface="Helvetica Neue"/>
              <a:buChar char="•"/>
              <a:defRPr sz="4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FFFF"/>
              </a:buClr>
              <a:buSzPts val="3450"/>
              <a:buFont typeface="Helvetica Neue"/>
              <a:buChar char="•"/>
              <a:defRPr sz="4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FFFF"/>
              </a:buClr>
              <a:buSzPts val="3450"/>
              <a:buFont typeface="Helvetica Neue"/>
              <a:buChar char="•"/>
              <a:defRPr sz="4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FFFF"/>
              </a:buClr>
              <a:buSzPts val="3450"/>
              <a:buFont typeface="Helvetica Neue"/>
              <a:buChar char="•"/>
              <a:defRPr sz="4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FFFF"/>
              </a:buClr>
              <a:buSzPts val="3450"/>
              <a:buFont typeface="Helvetica Neue"/>
              <a:buChar char="•"/>
              <a:defRPr sz="4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FFFF"/>
              </a:buClr>
              <a:buSzPts val="3450"/>
              <a:buFont typeface="Helvetica Neue"/>
              <a:buChar char="•"/>
              <a:defRPr sz="4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FFFF"/>
              </a:buClr>
              <a:buSzPts val="3450"/>
              <a:buFont typeface="Helvetica Neue"/>
              <a:buChar char="•"/>
              <a:defRPr sz="4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FFFF"/>
              </a:buClr>
              <a:buSzPts val="3450"/>
              <a:buFont typeface="Helvetica Neue"/>
              <a:buChar char="•"/>
              <a:defRPr sz="4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61" name="Google Shape;61;ge6b3c7a796_0_350"/>
          <p:cNvSpPr txBox="1">
            <a:spLocks noGrp="1"/>
          </p:cNvSpPr>
          <p:nvPr>
            <p:ph type="sldNum" idx="12"/>
          </p:nvPr>
        </p:nvSpPr>
        <p:spPr>
          <a:xfrm>
            <a:off x="6311798" y="9245600"/>
            <a:ext cx="368400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6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大標題與項目符號">
  <p:cSld name="大標題與項目符號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e6b3c7a796_0_355"/>
          <p:cNvSpPr txBox="1">
            <a:spLocks noGrp="1"/>
          </p:cNvSpPr>
          <p:nvPr>
            <p:ph type="title"/>
          </p:nvPr>
        </p:nvSpPr>
        <p:spPr>
          <a:xfrm>
            <a:off x="952500" y="406400"/>
            <a:ext cx="11099700" cy="21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ge6b3c7a796_0_355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700" cy="62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lvl="0" indent="-314325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FFFF"/>
              </a:buClr>
              <a:buSzPts val="1350"/>
              <a:buChar char="●"/>
              <a:defRPr/>
            </a:lvl1pPr>
            <a:lvl2pPr marL="914400" lvl="1" indent="-314325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FFFF"/>
              </a:buClr>
              <a:buSzPts val="1350"/>
              <a:buChar char="○"/>
              <a:defRPr/>
            </a:lvl2pPr>
            <a:lvl3pPr marL="1371600" lvl="2" indent="-314325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FFFF"/>
              </a:buClr>
              <a:buSzPts val="1350"/>
              <a:buChar char="■"/>
              <a:defRPr/>
            </a:lvl3pPr>
            <a:lvl4pPr marL="1828800" lvl="3" indent="-314325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FFFF"/>
              </a:buClr>
              <a:buSzPts val="1350"/>
              <a:buChar char="●"/>
              <a:defRPr/>
            </a:lvl4pPr>
            <a:lvl5pPr marL="2286000" lvl="4" indent="-314325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FFFF"/>
              </a:buClr>
              <a:buSzPts val="1350"/>
              <a:buChar char="○"/>
              <a:defRPr/>
            </a:lvl5pPr>
            <a:lvl6pPr marL="2743200" lvl="5" indent="-314325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FFFF"/>
              </a:buClr>
              <a:buSzPts val="1350"/>
              <a:buChar char="■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FFFF"/>
              </a:buClr>
              <a:buSzPts val="1350"/>
              <a:buChar char="●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FFFF"/>
              </a:buClr>
              <a:buSzPts val="1350"/>
              <a:buChar char="○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FFFF"/>
              </a:buClr>
              <a:buSzPts val="1350"/>
              <a:buChar char="■"/>
              <a:defRPr/>
            </a:lvl9pPr>
          </a:lstStyle>
          <a:p>
            <a:endParaRPr/>
          </a:p>
        </p:txBody>
      </p:sp>
      <p:sp>
        <p:nvSpPr>
          <p:cNvPr id="65" name="Google Shape;65;ge6b3c7a796_0_355"/>
          <p:cNvSpPr txBox="1">
            <a:spLocks noGrp="1"/>
          </p:cNvSpPr>
          <p:nvPr>
            <p:ph type="sldNum" idx="12"/>
          </p:nvPr>
        </p:nvSpPr>
        <p:spPr>
          <a:xfrm>
            <a:off x="6311798" y="9245600"/>
            <a:ext cx="368400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sz="18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60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大標題與副標題 1">
  <p:cSld name="大標題與副標題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e6b3c7a796_0_359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900" cy="33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Helvetica Neue"/>
              <a:buNone/>
              <a:defRPr sz="8000" b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ge6b3c7a796_0_359"/>
          <p:cNvSpPr txBox="1">
            <a:spLocks noGrp="1"/>
          </p:cNvSpPr>
          <p:nvPr>
            <p:ph type="body" idx="1"/>
          </p:nvPr>
        </p:nvSpPr>
        <p:spPr>
          <a:xfrm>
            <a:off x="1270000" y="5041900"/>
            <a:ext cx="10464900" cy="11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Helvetica Neue"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Helvetica Neue"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Helvetica Neue"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Helvetica Neue"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Helvetica Neue"/>
              <a:buNone/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14325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FFFF"/>
              </a:buClr>
              <a:buSzPts val="1350"/>
              <a:buChar char="■"/>
              <a:defRPr/>
            </a:lvl6pPr>
            <a:lvl7pPr marL="3200400" lvl="6" indent="-314325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FFFF"/>
              </a:buClr>
              <a:buSzPts val="1350"/>
              <a:buChar char="●"/>
              <a:defRPr/>
            </a:lvl7pPr>
            <a:lvl8pPr marL="3657600" lvl="7" indent="-314325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FFFF"/>
              </a:buClr>
              <a:buSzPts val="1350"/>
              <a:buChar char="○"/>
              <a:defRPr/>
            </a:lvl8pPr>
            <a:lvl9pPr marL="4114800" lvl="8" indent="-314325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FFFF"/>
              </a:buClr>
              <a:buSzPts val="135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ge6b3c7a796_0_359"/>
          <p:cNvSpPr txBox="1">
            <a:spLocks noGrp="1"/>
          </p:cNvSpPr>
          <p:nvPr>
            <p:ph type="sldNum" idx="12"/>
          </p:nvPr>
        </p:nvSpPr>
        <p:spPr>
          <a:xfrm>
            <a:off x="6328884" y="9296400"/>
            <a:ext cx="3402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"/>
              <a:buNone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"/>
              <a:buNone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"/>
              <a:buNone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"/>
              <a:buNone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"/>
              <a:buNone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"/>
              <a:buNone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"/>
              <a:buNone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"/>
              <a:buNone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"/>
              <a:buNone/>
              <a:defRPr sz="16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EA513-79F9-A54D-885C-EF04814C3556}" type="datetimeFigureOut">
              <a:rPr kumimoji="1" lang="zh-TW" altLang="en-US" smtClean="0"/>
              <a:t>2022/4/17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9895F-0CD0-5E49-92E4-3F65764302C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974825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ge6b3c7a796_0_309"/>
          <p:cNvSpPr txBox="1">
            <a:spLocks noGrp="1"/>
          </p:cNvSpPr>
          <p:nvPr>
            <p:ph type="title"/>
          </p:nvPr>
        </p:nvSpPr>
        <p:spPr>
          <a:xfrm>
            <a:off x="443307" y="843899"/>
            <a:ext cx="12118200" cy="1086000"/>
          </a:xfrm>
          <a:prstGeom prst="rect">
            <a:avLst/>
          </a:prstGeom>
        </p:spPr>
        <p:txBody>
          <a:bodyPr spcFirstLastPara="1" wrap="square" lIns="144475" tIns="144475" rIns="144475" bIns="14447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ge6b3c7a796_0_309"/>
          <p:cNvSpPr txBox="1">
            <a:spLocks noGrp="1"/>
          </p:cNvSpPr>
          <p:nvPr>
            <p:ph type="body" idx="1"/>
          </p:nvPr>
        </p:nvSpPr>
        <p:spPr>
          <a:xfrm>
            <a:off x="443307" y="2185434"/>
            <a:ext cx="12118200" cy="6478500"/>
          </a:xfrm>
          <a:prstGeom prst="rect">
            <a:avLst/>
          </a:prstGeom>
        </p:spPr>
        <p:txBody>
          <a:bodyPr spcFirstLastPara="1" wrap="square" lIns="144475" tIns="144475" rIns="144475" bIns="144475" anchor="t" anchorCtr="0">
            <a:normAutofit/>
          </a:bodyPr>
          <a:lstStyle>
            <a:lvl1pPr marL="457200" lvl="0" indent="-406400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ge6b3c7a796_0_309"/>
          <p:cNvSpPr txBox="1">
            <a:spLocks noGrp="1"/>
          </p:cNvSpPr>
          <p:nvPr>
            <p:ph type="sldNum" idx="12"/>
          </p:nvPr>
        </p:nvSpPr>
        <p:spPr>
          <a:xfrm>
            <a:off x="12049718" y="8842841"/>
            <a:ext cx="780300" cy="746400"/>
          </a:xfrm>
          <a:prstGeom prst="rect">
            <a:avLst/>
          </a:prstGeom>
        </p:spPr>
        <p:txBody>
          <a:bodyPr spcFirstLastPara="1" wrap="square" lIns="144475" tIns="144475" rIns="144475" bIns="1444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e6b3c7a796_0_313"/>
          <p:cNvSpPr txBox="1">
            <a:spLocks noGrp="1"/>
          </p:cNvSpPr>
          <p:nvPr>
            <p:ph type="title"/>
          </p:nvPr>
        </p:nvSpPr>
        <p:spPr>
          <a:xfrm>
            <a:off x="443307" y="843899"/>
            <a:ext cx="12118200" cy="1086000"/>
          </a:xfrm>
          <a:prstGeom prst="rect">
            <a:avLst/>
          </a:prstGeom>
        </p:spPr>
        <p:txBody>
          <a:bodyPr spcFirstLastPara="1" wrap="square" lIns="144475" tIns="144475" rIns="144475" bIns="14447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ge6b3c7a796_0_313"/>
          <p:cNvSpPr txBox="1">
            <a:spLocks noGrp="1"/>
          </p:cNvSpPr>
          <p:nvPr>
            <p:ph type="body" idx="1"/>
          </p:nvPr>
        </p:nvSpPr>
        <p:spPr>
          <a:xfrm>
            <a:off x="443307" y="2185434"/>
            <a:ext cx="5688600" cy="6478500"/>
          </a:xfrm>
          <a:prstGeom prst="rect">
            <a:avLst/>
          </a:prstGeom>
        </p:spPr>
        <p:txBody>
          <a:bodyPr spcFirstLastPara="1" wrap="square" lIns="144475" tIns="144475" rIns="144475" bIns="144475" anchor="t" anchorCtr="0">
            <a:normAutofit/>
          </a:bodyPr>
          <a:lstStyle>
            <a:lvl1pPr marL="457200" lvl="0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2pPr>
            <a:lvl3pPr marL="1371600" lvl="2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3pPr>
            <a:lvl4pPr marL="1828800" lvl="3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4pPr>
            <a:lvl5pPr marL="2286000" lvl="4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5pPr>
            <a:lvl6pPr marL="2743200" lvl="5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6pPr>
            <a:lvl7pPr marL="3200400" lvl="6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7pPr>
            <a:lvl8pPr marL="3657600" lvl="7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8pPr>
            <a:lvl9pPr marL="4114800" lvl="8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9pPr>
          </a:lstStyle>
          <a:p>
            <a:endParaRPr/>
          </a:p>
        </p:txBody>
      </p:sp>
      <p:sp>
        <p:nvSpPr>
          <p:cNvPr id="23" name="Google Shape;23;ge6b3c7a796_0_313"/>
          <p:cNvSpPr txBox="1">
            <a:spLocks noGrp="1"/>
          </p:cNvSpPr>
          <p:nvPr>
            <p:ph type="body" idx="2"/>
          </p:nvPr>
        </p:nvSpPr>
        <p:spPr>
          <a:xfrm>
            <a:off x="6872747" y="2185434"/>
            <a:ext cx="5688600" cy="6478500"/>
          </a:xfrm>
          <a:prstGeom prst="rect">
            <a:avLst/>
          </a:prstGeom>
        </p:spPr>
        <p:txBody>
          <a:bodyPr spcFirstLastPara="1" wrap="square" lIns="144475" tIns="144475" rIns="144475" bIns="144475" anchor="t" anchorCtr="0">
            <a:normAutofit/>
          </a:bodyPr>
          <a:lstStyle>
            <a:lvl1pPr marL="457200" lvl="0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2pPr>
            <a:lvl3pPr marL="1371600" lvl="2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3pPr>
            <a:lvl4pPr marL="1828800" lvl="3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4pPr>
            <a:lvl5pPr marL="2286000" lvl="4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5pPr>
            <a:lvl6pPr marL="2743200" lvl="5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6pPr>
            <a:lvl7pPr marL="3200400" lvl="6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7pPr>
            <a:lvl8pPr marL="3657600" lvl="7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8pPr>
            <a:lvl9pPr marL="4114800" lvl="8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9pPr>
          </a:lstStyle>
          <a:p>
            <a:endParaRPr/>
          </a:p>
        </p:txBody>
      </p:sp>
      <p:sp>
        <p:nvSpPr>
          <p:cNvPr id="24" name="Google Shape;24;ge6b3c7a796_0_313"/>
          <p:cNvSpPr txBox="1">
            <a:spLocks noGrp="1"/>
          </p:cNvSpPr>
          <p:nvPr>
            <p:ph type="sldNum" idx="12"/>
          </p:nvPr>
        </p:nvSpPr>
        <p:spPr>
          <a:xfrm>
            <a:off x="12049718" y="8842841"/>
            <a:ext cx="780300" cy="746400"/>
          </a:xfrm>
          <a:prstGeom prst="rect">
            <a:avLst/>
          </a:prstGeom>
        </p:spPr>
        <p:txBody>
          <a:bodyPr spcFirstLastPara="1" wrap="square" lIns="144475" tIns="144475" rIns="144475" bIns="1444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ge6b3c7a796_0_318"/>
          <p:cNvSpPr txBox="1">
            <a:spLocks noGrp="1"/>
          </p:cNvSpPr>
          <p:nvPr>
            <p:ph type="title"/>
          </p:nvPr>
        </p:nvSpPr>
        <p:spPr>
          <a:xfrm>
            <a:off x="443307" y="843899"/>
            <a:ext cx="12118200" cy="1086000"/>
          </a:xfrm>
          <a:prstGeom prst="rect">
            <a:avLst/>
          </a:prstGeom>
        </p:spPr>
        <p:txBody>
          <a:bodyPr spcFirstLastPara="1" wrap="square" lIns="144475" tIns="144475" rIns="144475" bIns="14447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ge6b3c7a796_0_318"/>
          <p:cNvSpPr txBox="1">
            <a:spLocks noGrp="1"/>
          </p:cNvSpPr>
          <p:nvPr>
            <p:ph type="sldNum" idx="12"/>
          </p:nvPr>
        </p:nvSpPr>
        <p:spPr>
          <a:xfrm>
            <a:off x="12049718" y="8842841"/>
            <a:ext cx="780300" cy="746400"/>
          </a:xfrm>
          <a:prstGeom prst="rect">
            <a:avLst/>
          </a:prstGeom>
        </p:spPr>
        <p:txBody>
          <a:bodyPr spcFirstLastPara="1" wrap="square" lIns="144475" tIns="144475" rIns="144475" bIns="1444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e6b3c7a796_0_321"/>
          <p:cNvSpPr txBox="1">
            <a:spLocks noGrp="1"/>
          </p:cNvSpPr>
          <p:nvPr>
            <p:ph type="title"/>
          </p:nvPr>
        </p:nvSpPr>
        <p:spPr>
          <a:xfrm>
            <a:off x="443307" y="1053582"/>
            <a:ext cx="3993600" cy="1433100"/>
          </a:xfrm>
          <a:prstGeom prst="rect">
            <a:avLst/>
          </a:prstGeom>
        </p:spPr>
        <p:txBody>
          <a:bodyPr spcFirstLastPara="1" wrap="square" lIns="144475" tIns="144475" rIns="144475" bIns="14447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0" name="Google Shape;30;ge6b3c7a796_0_321"/>
          <p:cNvSpPr txBox="1">
            <a:spLocks noGrp="1"/>
          </p:cNvSpPr>
          <p:nvPr>
            <p:ph type="body" idx="1"/>
          </p:nvPr>
        </p:nvSpPr>
        <p:spPr>
          <a:xfrm>
            <a:off x="443307" y="2635093"/>
            <a:ext cx="3993600" cy="6029100"/>
          </a:xfrm>
          <a:prstGeom prst="rect">
            <a:avLst/>
          </a:prstGeom>
        </p:spPr>
        <p:txBody>
          <a:bodyPr spcFirstLastPara="1" wrap="square" lIns="144475" tIns="144475" rIns="144475" bIns="144475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2pPr>
            <a:lvl3pPr marL="1371600" lvl="2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3pPr>
            <a:lvl4pPr marL="1828800" lvl="3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4pPr>
            <a:lvl5pPr marL="2286000" lvl="4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5pPr>
            <a:lvl6pPr marL="2743200" lvl="5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6pPr>
            <a:lvl7pPr marL="3200400" lvl="6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7pPr>
            <a:lvl8pPr marL="3657600" lvl="7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8pPr>
            <a:lvl9pPr marL="4114800" lvl="8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9pPr>
          </a:lstStyle>
          <a:p>
            <a:endParaRPr/>
          </a:p>
        </p:txBody>
      </p:sp>
      <p:sp>
        <p:nvSpPr>
          <p:cNvPr id="31" name="Google Shape;31;ge6b3c7a796_0_321"/>
          <p:cNvSpPr txBox="1">
            <a:spLocks noGrp="1"/>
          </p:cNvSpPr>
          <p:nvPr>
            <p:ph type="sldNum" idx="12"/>
          </p:nvPr>
        </p:nvSpPr>
        <p:spPr>
          <a:xfrm>
            <a:off x="12049718" y="8842841"/>
            <a:ext cx="780300" cy="746400"/>
          </a:xfrm>
          <a:prstGeom prst="rect">
            <a:avLst/>
          </a:prstGeom>
        </p:spPr>
        <p:txBody>
          <a:bodyPr spcFirstLastPara="1" wrap="square" lIns="144475" tIns="144475" rIns="144475" bIns="1444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e6b3c7a796_0_325"/>
          <p:cNvSpPr txBox="1">
            <a:spLocks noGrp="1"/>
          </p:cNvSpPr>
          <p:nvPr>
            <p:ph type="title"/>
          </p:nvPr>
        </p:nvSpPr>
        <p:spPr>
          <a:xfrm>
            <a:off x="697244" y="853618"/>
            <a:ext cx="9056400" cy="7757400"/>
          </a:xfrm>
          <a:prstGeom prst="rect">
            <a:avLst/>
          </a:prstGeom>
        </p:spPr>
        <p:txBody>
          <a:bodyPr spcFirstLastPara="1" wrap="square" lIns="144475" tIns="144475" rIns="144475" bIns="14447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600"/>
              <a:buNone/>
              <a:defRPr sz="7600"/>
            </a:lvl1pPr>
            <a:lvl2pPr lvl="1">
              <a:spcBef>
                <a:spcPts val="0"/>
              </a:spcBef>
              <a:spcAft>
                <a:spcPts val="0"/>
              </a:spcAft>
              <a:buSzPts val="7600"/>
              <a:buNone/>
              <a:defRPr sz="7600"/>
            </a:lvl2pPr>
            <a:lvl3pPr lvl="2">
              <a:spcBef>
                <a:spcPts val="0"/>
              </a:spcBef>
              <a:spcAft>
                <a:spcPts val="0"/>
              </a:spcAft>
              <a:buSzPts val="7600"/>
              <a:buNone/>
              <a:defRPr sz="7600"/>
            </a:lvl3pPr>
            <a:lvl4pPr lvl="3">
              <a:spcBef>
                <a:spcPts val="0"/>
              </a:spcBef>
              <a:spcAft>
                <a:spcPts val="0"/>
              </a:spcAft>
              <a:buSzPts val="7600"/>
              <a:buNone/>
              <a:defRPr sz="7600"/>
            </a:lvl4pPr>
            <a:lvl5pPr lvl="4">
              <a:spcBef>
                <a:spcPts val="0"/>
              </a:spcBef>
              <a:spcAft>
                <a:spcPts val="0"/>
              </a:spcAft>
              <a:buSzPts val="7600"/>
              <a:buNone/>
              <a:defRPr sz="7600"/>
            </a:lvl5pPr>
            <a:lvl6pPr lvl="5">
              <a:spcBef>
                <a:spcPts val="0"/>
              </a:spcBef>
              <a:spcAft>
                <a:spcPts val="0"/>
              </a:spcAft>
              <a:buSzPts val="7600"/>
              <a:buNone/>
              <a:defRPr sz="7600"/>
            </a:lvl6pPr>
            <a:lvl7pPr lvl="6">
              <a:spcBef>
                <a:spcPts val="0"/>
              </a:spcBef>
              <a:spcAft>
                <a:spcPts val="0"/>
              </a:spcAft>
              <a:buSzPts val="7600"/>
              <a:buNone/>
              <a:defRPr sz="7600"/>
            </a:lvl7pPr>
            <a:lvl8pPr lvl="7">
              <a:spcBef>
                <a:spcPts val="0"/>
              </a:spcBef>
              <a:spcAft>
                <a:spcPts val="0"/>
              </a:spcAft>
              <a:buSzPts val="7600"/>
              <a:buNone/>
              <a:defRPr sz="7600"/>
            </a:lvl8pPr>
            <a:lvl9pPr lvl="8">
              <a:spcBef>
                <a:spcPts val="0"/>
              </a:spcBef>
              <a:spcAft>
                <a:spcPts val="0"/>
              </a:spcAft>
              <a:buSzPts val="7600"/>
              <a:buNone/>
              <a:defRPr sz="7600"/>
            </a:lvl9pPr>
          </a:lstStyle>
          <a:p>
            <a:endParaRPr/>
          </a:p>
        </p:txBody>
      </p:sp>
      <p:sp>
        <p:nvSpPr>
          <p:cNvPr id="34" name="Google Shape;34;ge6b3c7a796_0_325"/>
          <p:cNvSpPr txBox="1">
            <a:spLocks noGrp="1"/>
          </p:cNvSpPr>
          <p:nvPr>
            <p:ph type="sldNum" idx="12"/>
          </p:nvPr>
        </p:nvSpPr>
        <p:spPr>
          <a:xfrm>
            <a:off x="12049718" y="8842841"/>
            <a:ext cx="780300" cy="746400"/>
          </a:xfrm>
          <a:prstGeom prst="rect">
            <a:avLst/>
          </a:prstGeom>
        </p:spPr>
        <p:txBody>
          <a:bodyPr spcFirstLastPara="1" wrap="square" lIns="144475" tIns="144475" rIns="144475" bIns="1444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e6b3c7a796_0_328"/>
          <p:cNvSpPr/>
          <p:nvPr/>
        </p:nvSpPr>
        <p:spPr>
          <a:xfrm>
            <a:off x="6502400" y="47"/>
            <a:ext cx="6502500" cy="9753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44475" tIns="144475" rIns="144475" bIns="144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ge6b3c7a796_0_328"/>
          <p:cNvSpPr txBox="1">
            <a:spLocks noGrp="1"/>
          </p:cNvSpPr>
          <p:nvPr>
            <p:ph type="title"/>
          </p:nvPr>
        </p:nvSpPr>
        <p:spPr>
          <a:xfrm>
            <a:off x="377600" y="2338465"/>
            <a:ext cx="5753100" cy="2811000"/>
          </a:xfrm>
          <a:prstGeom prst="rect">
            <a:avLst/>
          </a:prstGeom>
        </p:spPr>
        <p:txBody>
          <a:bodyPr spcFirstLastPara="1" wrap="square" lIns="144475" tIns="144475" rIns="144475" bIns="14447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2pPr>
            <a:lvl3pPr lvl="2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3pPr>
            <a:lvl4pPr lvl="3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4pPr>
            <a:lvl5pPr lvl="4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5pPr>
            <a:lvl6pPr lvl="5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6pPr>
            <a:lvl7pPr lvl="6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7pPr>
            <a:lvl8pPr lvl="7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8pPr>
            <a:lvl9pPr lvl="8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9pPr>
          </a:lstStyle>
          <a:p>
            <a:endParaRPr/>
          </a:p>
        </p:txBody>
      </p:sp>
      <p:sp>
        <p:nvSpPr>
          <p:cNvPr id="38" name="Google Shape;38;ge6b3c7a796_0_328"/>
          <p:cNvSpPr txBox="1">
            <a:spLocks noGrp="1"/>
          </p:cNvSpPr>
          <p:nvPr>
            <p:ph type="subTitle" idx="1"/>
          </p:nvPr>
        </p:nvSpPr>
        <p:spPr>
          <a:xfrm>
            <a:off x="377600" y="5315461"/>
            <a:ext cx="5753100" cy="2342100"/>
          </a:xfrm>
          <a:prstGeom prst="rect">
            <a:avLst/>
          </a:prstGeom>
        </p:spPr>
        <p:txBody>
          <a:bodyPr spcFirstLastPara="1" wrap="square" lIns="144475" tIns="144475" rIns="144475" bIns="14447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endParaRPr/>
          </a:p>
        </p:txBody>
      </p:sp>
      <p:sp>
        <p:nvSpPr>
          <p:cNvPr id="39" name="Google Shape;39;ge6b3c7a796_0_328"/>
          <p:cNvSpPr txBox="1">
            <a:spLocks noGrp="1"/>
          </p:cNvSpPr>
          <p:nvPr>
            <p:ph type="body" idx="2"/>
          </p:nvPr>
        </p:nvSpPr>
        <p:spPr>
          <a:xfrm>
            <a:off x="7025067" y="1373298"/>
            <a:ext cx="5457000" cy="7007100"/>
          </a:xfrm>
          <a:prstGeom prst="rect">
            <a:avLst/>
          </a:prstGeom>
        </p:spPr>
        <p:txBody>
          <a:bodyPr spcFirstLastPara="1" wrap="square" lIns="144475" tIns="144475" rIns="144475" bIns="144475" anchor="ctr" anchorCtr="0">
            <a:normAutofit/>
          </a:bodyPr>
          <a:lstStyle>
            <a:lvl1pPr marL="457200" lvl="0" indent="-406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  <a:defRPr>
                <a:solidFill>
                  <a:schemeClr val="dk1"/>
                </a:solidFill>
              </a:defRPr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○"/>
              <a:defRPr>
                <a:solidFill>
                  <a:schemeClr val="dk1"/>
                </a:solidFill>
              </a:defRPr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■"/>
              <a:defRPr>
                <a:solidFill>
                  <a:schemeClr val="dk1"/>
                </a:solidFill>
              </a:defRPr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  <a:defRPr>
                <a:solidFill>
                  <a:schemeClr val="dk1"/>
                </a:solidFill>
              </a:defRPr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○"/>
              <a:defRPr>
                <a:solidFill>
                  <a:schemeClr val="dk1"/>
                </a:solidFill>
              </a:defRPr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■"/>
              <a:defRPr>
                <a:solidFill>
                  <a:schemeClr val="dk1"/>
                </a:solidFill>
              </a:defRPr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  <a:defRPr>
                <a:solidFill>
                  <a:schemeClr val="dk1"/>
                </a:solidFill>
              </a:defRPr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○"/>
              <a:defRPr>
                <a:solidFill>
                  <a:schemeClr val="dk1"/>
                </a:solidFill>
              </a:defRPr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ge6b3c7a796_0_328"/>
          <p:cNvSpPr txBox="1">
            <a:spLocks noGrp="1"/>
          </p:cNvSpPr>
          <p:nvPr>
            <p:ph type="sldNum" idx="12"/>
          </p:nvPr>
        </p:nvSpPr>
        <p:spPr>
          <a:xfrm>
            <a:off x="12049718" y="8842841"/>
            <a:ext cx="780300" cy="746400"/>
          </a:xfrm>
          <a:prstGeom prst="rect">
            <a:avLst/>
          </a:prstGeom>
        </p:spPr>
        <p:txBody>
          <a:bodyPr spcFirstLastPara="1" wrap="square" lIns="144475" tIns="144475" rIns="144475" bIns="1444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e6b3c7a796_0_334"/>
          <p:cNvSpPr txBox="1">
            <a:spLocks noGrp="1"/>
          </p:cNvSpPr>
          <p:nvPr>
            <p:ph type="body" idx="1"/>
          </p:nvPr>
        </p:nvSpPr>
        <p:spPr>
          <a:xfrm>
            <a:off x="443307" y="8022424"/>
            <a:ext cx="8531700" cy="1147500"/>
          </a:xfrm>
          <a:prstGeom prst="rect">
            <a:avLst/>
          </a:prstGeom>
        </p:spPr>
        <p:txBody>
          <a:bodyPr spcFirstLastPara="1" wrap="square" lIns="144475" tIns="144475" rIns="144475" bIns="14447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ge6b3c7a796_0_334"/>
          <p:cNvSpPr txBox="1">
            <a:spLocks noGrp="1"/>
          </p:cNvSpPr>
          <p:nvPr>
            <p:ph type="sldNum" idx="12"/>
          </p:nvPr>
        </p:nvSpPr>
        <p:spPr>
          <a:xfrm>
            <a:off x="12049718" y="8842841"/>
            <a:ext cx="780300" cy="746400"/>
          </a:xfrm>
          <a:prstGeom prst="rect">
            <a:avLst/>
          </a:prstGeom>
        </p:spPr>
        <p:txBody>
          <a:bodyPr spcFirstLastPara="1" wrap="square" lIns="144475" tIns="144475" rIns="144475" bIns="1444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e6b3c7a796_0_337"/>
          <p:cNvSpPr txBox="1">
            <a:spLocks noGrp="1"/>
          </p:cNvSpPr>
          <p:nvPr>
            <p:ph type="title" hasCustomPrompt="1"/>
          </p:nvPr>
        </p:nvSpPr>
        <p:spPr>
          <a:xfrm>
            <a:off x="443307" y="2097541"/>
            <a:ext cx="12118200" cy="3723300"/>
          </a:xfrm>
          <a:prstGeom prst="rect">
            <a:avLst/>
          </a:prstGeom>
        </p:spPr>
        <p:txBody>
          <a:bodyPr spcFirstLastPara="1" wrap="square" lIns="144475" tIns="144475" rIns="144475" bIns="14447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0"/>
              <a:buNone/>
              <a:defRPr sz="1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9000"/>
              <a:buNone/>
              <a:defRPr sz="19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9000"/>
              <a:buNone/>
              <a:defRPr sz="19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9000"/>
              <a:buNone/>
              <a:defRPr sz="19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9000"/>
              <a:buNone/>
              <a:defRPr sz="19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9000"/>
              <a:buNone/>
              <a:defRPr sz="19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9000"/>
              <a:buNone/>
              <a:defRPr sz="19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9000"/>
              <a:buNone/>
              <a:defRPr sz="19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9000"/>
              <a:buNone/>
              <a:defRPr sz="19000"/>
            </a:lvl9pPr>
          </a:lstStyle>
          <a:p>
            <a:r>
              <a:t>xx%</a:t>
            </a:r>
          </a:p>
        </p:txBody>
      </p:sp>
      <p:sp>
        <p:nvSpPr>
          <p:cNvPr id="46" name="Google Shape;46;ge6b3c7a796_0_337"/>
          <p:cNvSpPr txBox="1">
            <a:spLocks noGrp="1"/>
          </p:cNvSpPr>
          <p:nvPr>
            <p:ph type="body" idx="1"/>
          </p:nvPr>
        </p:nvSpPr>
        <p:spPr>
          <a:xfrm>
            <a:off x="443307" y="5977553"/>
            <a:ext cx="12118200" cy="2466600"/>
          </a:xfrm>
          <a:prstGeom prst="rect">
            <a:avLst/>
          </a:prstGeom>
        </p:spPr>
        <p:txBody>
          <a:bodyPr spcFirstLastPara="1" wrap="square" lIns="144475" tIns="144475" rIns="144475" bIns="144475" anchor="t" anchorCtr="0">
            <a:normAutofit/>
          </a:bodyPr>
          <a:lstStyle>
            <a:lvl1pPr marL="457200" lvl="0" indent="-406400" algn="ctr">
              <a:spcBef>
                <a:spcPts val="0"/>
              </a:spcBef>
              <a:spcAft>
                <a:spcPts val="0"/>
              </a:spcAft>
              <a:buSzPts val="2800"/>
              <a:buChar char="●"/>
              <a:defRPr/>
            </a:lvl1pPr>
            <a:lvl2pPr marL="914400" lvl="1" indent="-368300" algn="ctr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2pPr>
            <a:lvl3pPr marL="1371600" lvl="2" indent="-368300" algn="ctr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3pPr>
            <a:lvl4pPr marL="1828800" lvl="3" indent="-368300" algn="ctr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4pPr>
            <a:lvl5pPr marL="2286000" lvl="4" indent="-368300" algn="ctr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8300" algn="ctr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6pPr>
            <a:lvl7pPr marL="3200400" lvl="6" indent="-368300" algn="ctr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7pPr>
            <a:lvl8pPr marL="3657600" lvl="7" indent="-368300" algn="ctr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8pPr>
            <a:lvl9pPr marL="4114800" lvl="8" indent="-368300" algn="ctr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ge6b3c7a796_0_337"/>
          <p:cNvSpPr txBox="1">
            <a:spLocks noGrp="1"/>
          </p:cNvSpPr>
          <p:nvPr>
            <p:ph type="sldNum" idx="12"/>
          </p:nvPr>
        </p:nvSpPr>
        <p:spPr>
          <a:xfrm>
            <a:off x="12049718" y="8842841"/>
            <a:ext cx="780300" cy="746400"/>
          </a:xfrm>
          <a:prstGeom prst="rect">
            <a:avLst/>
          </a:prstGeom>
        </p:spPr>
        <p:txBody>
          <a:bodyPr spcFirstLastPara="1" wrap="square" lIns="144475" tIns="144475" rIns="144475" bIns="14447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rgbClr val="B7B7B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e6b3c7a796_0_298"/>
          <p:cNvSpPr txBox="1">
            <a:spLocks noGrp="1"/>
          </p:cNvSpPr>
          <p:nvPr>
            <p:ph type="title"/>
          </p:nvPr>
        </p:nvSpPr>
        <p:spPr>
          <a:xfrm>
            <a:off x="443307" y="843899"/>
            <a:ext cx="12118200" cy="10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475" tIns="144475" rIns="144475" bIns="14447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sz="4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ge6b3c7a796_0_298"/>
          <p:cNvSpPr txBox="1">
            <a:spLocks noGrp="1"/>
          </p:cNvSpPr>
          <p:nvPr>
            <p:ph type="body" idx="1"/>
          </p:nvPr>
        </p:nvSpPr>
        <p:spPr>
          <a:xfrm>
            <a:off x="443307" y="2185434"/>
            <a:ext cx="12118200" cy="64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475" tIns="144475" rIns="144475" bIns="144475" anchor="t" anchorCtr="0">
            <a:normAutofit/>
          </a:bodyPr>
          <a:lstStyle>
            <a:lvl1pPr marL="457200" lvl="0" indent="-406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Char char="●"/>
              <a:defRPr sz="2800">
                <a:solidFill>
                  <a:schemeClr val="lt2"/>
                </a:solidFill>
              </a:defRPr>
            </a:lvl1pPr>
            <a:lvl2pPr marL="914400" lvl="1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Char char="○"/>
              <a:defRPr sz="2200">
                <a:solidFill>
                  <a:schemeClr val="lt2"/>
                </a:solidFill>
              </a:defRPr>
            </a:lvl2pPr>
            <a:lvl3pPr marL="1371600" lvl="2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Char char="■"/>
              <a:defRPr sz="2200">
                <a:solidFill>
                  <a:schemeClr val="lt2"/>
                </a:solidFill>
              </a:defRPr>
            </a:lvl3pPr>
            <a:lvl4pPr marL="1828800" lvl="3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Char char="●"/>
              <a:defRPr sz="2200">
                <a:solidFill>
                  <a:schemeClr val="lt2"/>
                </a:solidFill>
              </a:defRPr>
            </a:lvl4pPr>
            <a:lvl5pPr marL="2286000" lvl="4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Char char="○"/>
              <a:defRPr sz="2200">
                <a:solidFill>
                  <a:schemeClr val="lt2"/>
                </a:solidFill>
              </a:defRPr>
            </a:lvl5pPr>
            <a:lvl6pPr marL="2743200" lvl="5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Char char="■"/>
              <a:defRPr sz="2200">
                <a:solidFill>
                  <a:schemeClr val="lt2"/>
                </a:solidFill>
              </a:defRPr>
            </a:lvl6pPr>
            <a:lvl7pPr marL="3200400" lvl="6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Char char="●"/>
              <a:defRPr sz="2200">
                <a:solidFill>
                  <a:schemeClr val="lt2"/>
                </a:solidFill>
              </a:defRPr>
            </a:lvl7pPr>
            <a:lvl8pPr marL="3657600" lvl="7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Char char="○"/>
              <a:defRPr sz="2200">
                <a:solidFill>
                  <a:schemeClr val="lt2"/>
                </a:solidFill>
              </a:defRPr>
            </a:lvl8pPr>
            <a:lvl9pPr marL="4114800" lvl="8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Char char="■"/>
              <a:defRPr sz="2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ge6b3c7a796_0_298"/>
          <p:cNvSpPr txBox="1">
            <a:spLocks noGrp="1"/>
          </p:cNvSpPr>
          <p:nvPr>
            <p:ph type="sldNum" idx="12"/>
          </p:nvPr>
        </p:nvSpPr>
        <p:spPr>
          <a:xfrm>
            <a:off x="12049718" y="8842841"/>
            <a:ext cx="780300" cy="7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475" tIns="144475" rIns="144475" bIns="144475" anchor="ctr" anchorCtr="0">
            <a:normAutofit/>
          </a:bodyPr>
          <a:lstStyle>
            <a:lvl1pPr lvl="0" algn="r">
              <a:buNone/>
              <a:defRPr sz="1600">
                <a:solidFill>
                  <a:schemeClr val="lt2"/>
                </a:solidFill>
              </a:defRPr>
            </a:lvl1pPr>
            <a:lvl2pPr lvl="1" algn="r">
              <a:buNone/>
              <a:defRPr sz="1600">
                <a:solidFill>
                  <a:schemeClr val="lt2"/>
                </a:solidFill>
              </a:defRPr>
            </a:lvl2pPr>
            <a:lvl3pPr lvl="2" algn="r">
              <a:buNone/>
              <a:defRPr sz="1600">
                <a:solidFill>
                  <a:schemeClr val="lt2"/>
                </a:solidFill>
              </a:defRPr>
            </a:lvl3pPr>
            <a:lvl4pPr lvl="3" algn="r">
              <a:buNone/>
              <a:defRPr sz="1600">
                <a:solidFill>
                  <a:schemeClr val="lt2"/>
                </a:solidFill>
              </a:defRPr>
            </a:lvl4pPr>
            <a:lvl5pPr lvl="4" algn="r">
              <a:buNone/>
              <a:defRPr sz="1600">
                <a:solidFill>
                  <a:schemeClr val="lt2"/>
                </a:solidFill>
              </a:defRPr>
            </a:lvl5pPr>
            <a:lvl6pPr lvl="5" algn="r">
              <a:buNone/>
              <a:defRPr sz="1600">
                <a:solidFill>
                  <a:schemeClr val="lt2"/>
                </a:solidFill>
              </a:defRPr>
            </a:lvl6pPr>
            <a:lvl7pPr lvl="6" algn="r">
              <a:buNone/>
              <a:defRPr sz="1600">
                <a:solidFill>
                  <a:schemeClr val="lt2"/>
                </a:solidFill>
              </a:defRPr>
            </a:lvl7pPr>
            <a:lvl8pPr lvl="7" algn="r">
              <a:buNone/>
              <a:defRPr sz="1600">
                <a:solidFill>
                  <a:schemeClr val="lt2"/>
                </a:solidFill>
              </a:defRPr>
            </a:lvl8pPr>
            <a:lvl9pPr lvl="8" algn="r">
              <a:buNone/>
              <a:defRPr sz="16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0.png"/><Relationship Id="rId21" Type="http://schemas.openxmlformats.org/officeDocument/2006/relationships/image" Target="../media/image38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24" Type="http://schemas.openxmlformats.org/officeDocument/2006/relationships/image" Target="../media/image41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23" Type="http://schemas.openxmlformats.org/officeDocument/2006/relationships/image" Target="../media/image40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Relationship Id="rId22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chart" Target="../charts/chart6.xml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"/>
          <p:cNvSpPr txBox="1">
            <a:spLocks noGrp="1"/>
          </p:cNvSpPr>
          <p:nvPr>
            <p:ph type="ctrTitle" idx="4294967295"/>
          </p:nvPr>
        </p:nvSpPr>
        <p:spPr>
          <a:xfrm>
            <a:off x="1015780" y="1638300"/>
            <a:ext cx="11432085" cy="33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/>
          <a:p>
            <a:pPr lvl="0" algn="ctr">
              <a:lnSpc>
                <a:spcPct val="238139"/>
              </a:lnSpc>
              <a:buClr>
                <a:srgbClr val="000000"/>
              </a:buClr>
              <a:buSzPts val="5333"/>
            </a:pPr>
            <a:r>
              <a:rPr lang="en" altLang="zh-TW" b="1" dirty="0"/>
              <a:t>Our learning experience on Deep Learning </a:t>
            </a:r>
            <a:br>
              <a:rPr lang="en" altLang="zh-TW" sz="3200" b="1" dirty="0"/>
            </a:br>
            <a:r>
              <a:rPr lang="en" altLang="zh-TW" sz="3200" b="1" dirty="0"/>
              <a:t>in learning the 3D protein structures from cryo-EM images</a:t>
            </a:r>
            <a:endParaRPr sz="3200" dirty="0"/>
          </a:p>
        </p:txBody>
      </p:sp>
      <p:sp>
        <p:nvSpPr>
          <p:cNvPr id="75" name="Google Shape;75;p1"/>
          <p:cNvSpPr txBox="1">
            <a:spLocks noGrp="1"/>
          </p:cNvSpPr>
          <p:nvPr>
            <p:ph type="subTitle" idx="4294967295"/>
          </p:nvPr>
        </p:nvSpPr>
        <p:spPr>
          <a:xfrm>
            <a:off x="1270000" y="5791200"/>
            <a:ext cx="10464800" cy="29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 lnSpcReduction="10000"/>
          </a:bodyPr>
          <a:lstStyle/>
          <a:p>
            <a:pPr marL="0" marR="0" lvl="0" indent="0" algn="ctr" rtl="0">
              <a:lnSpc>
                <a:spcPct val="15170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30"/>
              <a:buFont typeface="Helvetica Neue"/>
              <a:buNone/>
            </a:pPr>
            <a:r>
              <a:rPr lang="en-US" sz="41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I-Ping Tu</a:t>
            </a:r>
          </a:p>
          <a:p>
            <a:pPr marL="0" marR="0" lvl="0" indent="0" algn="ctr" rtl="0">
              <a:lnSpc>
                <a:spcPct val="15170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30"/>
              <a:buFont typeface="Helvetica Neue"/>
              <a:buNone/>
            </a:pPr>
            <a:r>
              <a:rPr lang="en-US" sz="41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Institute of Statistical Science, AS</a:t>
            </a:r>
          </a:p>
          <a:p>
            <a:pPr marL="0" marR="0" lvl="0" indent="0" algn="ctr" rtl="0">
              <a:lnSpc>
                <a:spcPct val="15170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30"/>
              <a:buFont typeface="Helvetica Neue"/>
              <a:buNone/>
            </a:pPr>
            <a:r>
              <a:rPr lang="en-US" sz="4100" b="0" i="0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2022.04.22</a:t>
            </a:r>
          </a:p>
          <a:p>
            <a:pPr marL="0" marR="0" lvl="0" indent="0" algn="ctr" rtl="0">
              <a:lnSpc>
                <a:spcPct val="15170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30"/>
              <a:buFont typeface="Helvetica Neue"/>
              <a:buNone/>
            </a:pPr>
            <a:endParaRPr sz="114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1"/>
          <p:cNvSpPr txBox="1">
            <a:spLocks noGrp="1"/>
          </p:cNvSpPr>
          <p:nvPr>
            <p:ph type="title"/>
          </p:nvPr>
        </p:nvSpPr>
        <p:spPr>
          <a:xfrm>
            <a:off x="676334" y="412750"/>
            <a:ext cx="11099801" cy="21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Helvetica Neue"/>
              <a:buNone/>
            </a:pPr>
            <a:r>
              <a:rPr lang="en-US" sz="64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Challenges</a:t>
            </a:r>
            <a:endParaRPr/>
          </a:p>
        </p:txBody>
      </p:sp>
      <p:sp>
        <p:nvSpPr>
          <p:cNvPr id="158" name="Google Shape;158;p11"/>
          <p:cNvSpPr txBox="1">
            <a:spLocks noGrp="1"/>
          </p:cNvSpPr>
          <p:nvPr>
            <p:ph type="body" idx="1"/>
          </p:nvPr>
        </p:nvSpPr>
        <p:spPr>
          <a:xfrm>
            <a:off x="952500" y="2597150"/>
            <a:ext cx="11099800" cy="62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336884" lvl="0" indent="-33688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50"/>
              <a:buFont typeface="Helvetica Neue"/>
              <a:buChar char="●"/>
            </a:pPr>
            <a:r>
              <a:rPr lang="en-US" sz="46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Large Data Set (Thousands of movies)</a:t>
            </a:r>
            <a:endParaRPr dirty="0"/>
          </a:p>
          <a:p>
            <a:pPr marL="336884" lvl="0" indent="-336884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FFFF"/>
              </a:buClr>
              <a:buSzPts val="3450"/>
              <a:buFont typeface="Helvetica Neue"/>
              <a:buChar char="●"/>
            </a:pPr>
            <a:r>
              <a:rPr lang="en-US" sz="46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High Dimension (Pixel number)</a:t>
            </a:r>
            <a:endParaRPr dirty="0"/>
          </a:p>
          <a:p>
            <a:pPr marL="336884" lvl="0" indent="-336884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FFFF"/>
              </a:buClr>
              <a:buSzPts val="3450"/>
              <a:buFont typeface="Helvetica Neue"/>
              <a:buChar char="●"/>
            </a:pPr>
            <a:r>
              <a:rPr lang="en-US" sz="46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Heavy Noise</a:t>
            </a:r>
            <a:endParaRPr dirty="0"/>
          </a:p>
          <a:p>
            <a:pPr marL="336884" lvl="0" indent="-336884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FFFF"/>
              </a:buClr>
              <a:buSzPts val="3450"/>
              <a:buFont typeface="Helvetica Neue"/>
              <a:buChar char="●"/>
            </a:pPr>
            <a:r>
              <a:rPr lang="en-US" sz="46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Heterogeneous Conformations</a:t>
            </a:r>
            <a:endParaRPr dirty="0"/>
          </a:p>
          <a:p>
            <a:pPr marL="336884" lvl="0" indent="-336884" algn="l" rtl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>
                <a:srgbClr val="FFFFFF"/>
              </a:buClr>
              <a:buSzPts val="3450"/>
              <a:buFont typeface="Helvetica Neue"/>
              <a:buChar char="●"/>
            </a:pPr>
            <a:r>
              <a:rPr lang="en-US" sz="4600" b="0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Missing Value Problem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00457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73E42DD-471B-4D50-B90A-7D2304473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07" y="130265"/>
            <a:ext cx="12118200" cy="1799634"/>
          </a:xfrm>
        </p:spPr>
        <p:txBody>
          <a:bodyPr>
            <a:normAutofit/>
          </a:bodyPr>
          <a:lstStyle/>
          <a:p>
            <a:r>
              <a:rPr kumimoji="1" lang="en-US" altLang="zh-TW" sz="4000" dirty="0"/>
              <a:t>We employ CNN to classify 2D clustering averages.</a:t>
            </a:r>
            <a:br>
              <a:rPr kumimoji="1" lang="en-US" altLang="zh-TW" sz="5400" dirty="0"/>
            </a:br>
            <a:endParaRPr lang="zh-TW" altLang="en-US" sz="5120" dirty="0">
              <a:solidFill>
                <a:schemeClr val="tx1"/>
              </a:solidFill>
            </a:endParaRPr>
          </a:p>
        </p:txBody>
      </p:sp>
      <p:sp>
        <p:nvSpPr>
          <p:cNvPr id="12" name="文字版面配置區 11">
            <a:extLst>
              <a:ext uri="{FF2B5EF4-FFF2-40B4-BE49-F238E27FC236}">
                <a16:creationId xmlns:a16="http://schemas.microsoft.com/office/drawing/2014/main" id="{DDD5DE7E-A193-F943-90CC-AC849F22C0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3307" y="2566434"/>
            <a:ext cx="12118200" cy="6478500"/>
          </a:xfrm>
        </p:spPr>
        <p:txBody>
          <a:bodyPr/>
          <a:lstStyle/>
          <a:p>
            <a:endParaRPr kumimoji="1" lang="zh-TW" altLang="en-US" dirty="0"/>
          </a:p>
        </p:txBody>
      </p:sp>
      <p:sp>
        <p:nvSpPr>
          <p:cNvPr id="3" name="流程圖: 資料 2">
            <a:extLst>
              <a:ext uri="{FF2B5EF4-FFF2-40B4-BE49-F238E27FC236}">
                <a16:creationId xmlns:a16="http://schemas.microsoft.com/office/drawing/2014/main" id="{B79C7F83-40E6-4958-B11E-2B7EA1D4E628}"/>
              </a:ext>
            </a:extLst>
          </p:cNvPr>
          <p:cNvSpPr/>
          <p:nvPr/>
        </p:nvSpPr>
        <p:spPr>
          <a:xfrm>
            <a:off x="1404588" y="3295365"/>
            <a:ext cx="3475828" cy="653491"/>
          </a:xfrm>
          <a:prstGeom prst="flowChartInputOutput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93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cryoEM</a:t>
            </a:r>
            <a:r>
              <a:rPr lang="en-US" altLang="zh-TW" sz="1493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data</a:t>
            </a:r>
            <a:endParaRPr lang="zh-TW" altLang="en-US" sz="1493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流程圖: 程序 3">
            <a:extLst>
              <a:ext uri="{FF2B5EF4-FFF2-40B4-BE49-F238E27FC236}">
                <a16:creationId xmlns:a16="http://schemas.microsoft.com/office/drawing/2014/main" id="{1D729691-0B75-4116-8843-4CCBB663B13E}"/>
              </a:ext>
            </a:extLst>
          </p:cNvPr>
          <p:cNvSpPr/>
          <p:nvPr/>
        </p:nvSpPr>
        <p:spPr>
          <a:xfrm>
            <a:off x="1404585" y="4377473"/>
            <a:ext cx="3475828" cy="653491"/>
          </a:xfrm>
          <a:prstGeom prst="flowChartProcess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93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Particle picking</a:t>
            </a:r>
            <a:endParaRPr lang="zh-TW" altLang="en-US" sz="1493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流程圖: 程序 4">
            <a:extLst>
              <a:ext uri="{FF2B5EF4-FFF2-40B4-BE49-F238E27FC236}">
                <a16:creationId xmlns:a16="http://schemas.microsoft.com/office/drawing/2014/main" id="{FAA7EAD9-4C85-4BEB-B3F1-A88AE5665E28}"/>
              </a:ext>
            </a:extLst>
          </p:cNvPr>
          <p:cNvSpPr/>
          <p:nvPr/>
        </p:nvSpPr>
        <p:spPr>
          <a:xfrm>
            <a:off x="1404585" y="5459581"/>
            <a:ext cx="3475828" cy="653491"/>
          </a:xfrm>
          <a:prstGeom prst="flowChartProcess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93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2D clustering</a:t>
            </a:r>
            <a:endParaRPr lang="zh-TW" altLang="en-US" sz="1493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流程圖: 程序 5">
            <a:extLst>
              <a:ext uri="{FF2B5EF4-FFF2-40B4-BE49-F238E27FC236}">
                <a16:creationId xmlns:a16="http://schemas.microsoft.com/office/drawing/2014/main" id="{114302DE-249B-48A2-A9A9-E2ADB67E48F2}"/>
              </a:ext>
            </a:extLst>
          </p:cNvPr>
          <p:cNvSpPr/>
          <p:nvPr/>
        </p:nvSpPr>
        <p:spPr>
          <a:xfrm>
            <a:off x="1404585" y="6541689"/>
            <a:ext cx="3475828" cy="653491"/>
          </a:xfrm>
          <a:prstGeom prst="flowChartProcess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93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3D structure</a:t>
            </a:r>
            <a:endParaRPr lang="zh-TW" altLang="en-US" sz="1493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E44CB014-F255-4735-AB1F-FF295417350E}"/>
              </a:ext>
            </a:extLst>
          </p:cNvPr>
          <p:cNvCxnSpPr>
            <a:stCxn id="3" idx="4"/>
            <a:endCxn id="4" idx="0"/>
          </p:cNvCxnSpPr>
          <p:nvPr/>
        </p:nvCxnSpPr>
        <p:spPr>
          <a:xfrm flipH="1">
            <a:off x="3142500" y="3948856"/>
            <a:ext cx="3" cy="42861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cxn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4B4314A3-6E79-4042-B38D-335E0498F69A}"/>
              </a:ext>
            </a:extLst>
          </p:cNvPr>
          <p:cNvCxnSpPr>
            <a:stCxn id="4" idx="2"/>
            <a:endCxn id="5" idx="0"/>
          </p:cNvCxnSpPr>
          <p:nvPr/>
        </p:nvCxnSpPr>
        <p:spPr>
          <a:xfrm>
            <a:off x="3142499" y="5030964"/>
            <a:ext cx="0" cy="42861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cxnSp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96D6ED52-E7FF-4714-AF40-50224D9B02FB}"/>
              </a:ext>
            </a:extLst>
          </p:cNvPr>
          <p:cNvCxnSpPr>
            <a:stCxn id="5" idx="2"/>
            <a:endCxn id="6" idx="0"/>
          </p:cNvCxnSpPr>
          <p:nvPr/>
        </p:nvCxnSpPr>
        <p:spPr>
          <a:xfrm>
            <a:off x="3142499" y="6113072"/>
            <a:ext cx="0" cy="42861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cxnSp>
      <p:sp>
        <p:nvSpPr>
          <p:cNvPr id="10" name="向右箭號 12">
            <a:extLst>
              <a:ext uri="{FF2B5EF4-FFF2-40B4-BE49-F238E27FC236}">
                <a16:creationId xmlns:a16="http://schemas.microsoft.com/office/drawing/2014/main" id="{42513506-3F50-4FC8-BB41-DE19A9BE7146}"/>
              </a:ext>
            </a:extLst>
          </p:cNvPr>
          <p:cNvSpPr/>
          <p:nvPr/>
        </p:nvSpPr>
        <p:spPr>
          <a:xfrm>
            <a:off x="4947407" y="5692819"/>
            <a:ext cx="1487999" cy="187015"/>
          </a:xfrm>
          <a:prstGeom prst="rightArrow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93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74302209-5137-4A4F-97CC-0EE3B58B0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0106" y="2758852"/>
            <a:ext cx="6518558" cy="5883794"/>
          </a:xfrm>
          <a:prstGeom prst="rect">
            <a:avLst/>
          </a:prstGeom>
        </p:spPr>
      </p:pic>
      <p:sp>
        <p:nvSpPr>
          <p:cNvPr id="11" name="箭號: 向下 10">
            <a:extLst>
              <a:ext uri="{FF2B5EF4-FFF2-40B4-BE49-F238E27FC236}">
                <a16:creationId xmlns:a16="http://schemas.microsoft.com/office/drawing/2014/main" id="{E8139577-4DCE-4BF0-9629-3BDB2A82CAD5}"/>
              </a:ext>
            </a:extLst>
          </p:cNvPr>
          <p:cNvSpPr/>
          <p:nvPr/>
        </p:nvSpPr>
        <p:spPr>
          <a:xfrm>
            <a:off x="3038890" y="6113072"/>
            <a:ext cx="207219" cy="42861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93"/>
          </a:p>
        </p:txBody>
      </p:sp>
    </p:spTree>
    <p:extLst>
      <p:ext uri="{BB962C8B-B14F-4D97-AF65-F5344CB8AC3E}">
        <p14:creationId xmlns:p14="http://schemas.microsoft.com/office/powerpoint/2010/main" val="1837403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1D4654E-8BBB-4725-B105-C86C1881D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07" y="462899"/>
            <a:ext cx="12118200" cy="1855558"/>
          </a:xfrm>
        </p:spPr>
        <p:txBody>
          <a:bodyPr>
            <a:normAutofit/>
          </a:bodyPr>
          <a:lstStyle/>
          <a:p>
            <a:pPr algn="l"/>
            <a:r>
              <a:rPr lang="en-US" altLang="zh-TW" b="1" dirty="0">
                <a:solidFill>
                  <a:schemeClr val="bg1"/>
                </a:solidFill>
                <a:latin typeface="+mj-ea"/>
              </a:rPr>
              <a:t>One important function of 2D clustering is to sift valid particle images. It is manually executed!</a:t>
            </a:r>
            <a:endParaRPr lang="zh-TW" altLang="en-US" b="1" dirty="0">
              <a:solidFill>
                <a:schemeClr val="bg1"/>
              </a:solidFill>
              <a:effectLst/>
              <a:latin typeface="+mj-ea"/>
            </a:endParaRP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FB373A7-FF48-1742-9BBB-DA2842291C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FA17037-4361-4864-8F1C-08F2376C5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1589" y="2769325"/>
            <a:ext cx="4419597" cy="398922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C813AD8A-2DC6-4451-B248-68B6A602D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023" y="3065138"/>
            <a:ext cx="4291637" cy="403040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A0ABE5F-6BD6-4C99-A051-0426E009B5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8935" y="4572796"/>
            <a:ext cx="4365083" cy="3725457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18453196-F8A1-4CAC-893C-922340E11DF3}"/>
              </a:ext>
            </a:extLst>
          </p:cNvPr>
          <p:cNvSpPr txBox="1"/>
          <p:nvPr/>
        </p:nvSpPr>
        <p:spPr>
          <a:xfrm>
            <a:off x="2541857" y="3450018"/>
            <a:ext cx="2219506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133" b="1" dirty="0">
                <a:solidFill>
                  <a:srgbClr val="0000FF"/>
                </a:solidFill>
              </a:rPr>
              <a:t>cl2d</a:t>
            </a:r>
            <a:endParaRPr lang="zh-TW" altLang="en-US" sz="2133" b="1" dirty="0">
              <a:solidFill>
                <a:srgbClr val="0000FF"/>
              </a:solidFill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18A66F0-1E95-40C9-B73C-197C3E14134C}"/>
              </a:ext>
            </a:extLst>
          </p:cNvPr>
          <p:cNvSpPr txBox="1"/>
          <p:nvPr/>
        </p:nvSpPr>
        <p:spPr>
          <a:xfrm>
            <a:off x="10994621" y="3127622"/>
            <a:ext cx="2219506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133" b="1" dirty="0">
                <a:solidFill>
                  <a:srgbClr val="0000FF"/>
                </a:solidFill>
              </a:rPr>
              <a:t>ISAC</a:t>
            </a:r>
            <a:endParaRPr lang="zh-TW" altLang="en-US" sz="2133" b="1" dirty="0">
              <a:solidFill>
                <a:srgbClr val="0000FF"/>
              </a:solidFill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95465BC8-7AE3-43AA-88D7-25CFEFEB1BEA}"/>
              </a:ext>
            </a:extLst>
          </p:cNvPr>
          <p:cNvSpPr txBox="1"/>
          <p:nvPr/>
        </p:nvSpPr>
        <p:spPr>
          <a:xfrm>
            <a:off x="7191836" y="4866948"/>
            <a:ext cx="2219506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133" b="1" dirty="0" err="1">
                <a:solidFill>
                  <a:srgbClr val="0000FF"/>
                </a:solidFill>
              </a:rPr>
              <a:t>relion</a:t>
            </a:r>
            <a:endParaRPr lang="zh-TW" altLang="en-US" sz="2133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8138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85624D-DB10-4057-A75D-31DEA80AF7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51" t="62485" r="3607" b="4823"/>
          <a:stretch/>
        </p:blipFill>
        <p:spPr bwMode="auto">
          <a:xfrm>
            <a:off x="193059" y="4037485"/>
            <a:ext cx="4991409" cy="114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6.png">
            <a:extLst>
              <a:ext uri="{FF2B5EF4-FFF2-40B4-BE49-F238E27FC236}">
                <a16:creationId xmlns:a16="http://schemas.microsoft.com/office/drawing/2014/main" id="{6B03057E-8C24-4C8F-A9A4-1C1F69DD18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42" t="17065" r="4101" b="53680"/>
          <a:stretch/>
        </p:blipFill>
        <p:spPr bwMode="auto">
          <a:xfrm>
            <a:off x="255798" y="6832846"/>
            <a:ext cx="4928671" cy="107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標題 3">
            <a:extLst>
              <a:ext uri="{FF2B5EF4-FFF2-40B4-BE49-F238E27FC236}">
                <a16:creationId xmlns:a16="http://schemas.microsoft.com/office/drawing/2014/main" id="{19CE09C7-15B5-429E-AA5B-9C92A929EA53}"/>
              </a:ext>
            </a:extLst>
          </p:cNvPr>
          <p:cNvSpPr txBox="1">
            <a:spLocks/>
          </p:cNvSpPr>
          <p:nvPr/>
        </p:nvSpPr>
        <p:spPr>
          <a:xfrm>
            <a:off x="123440" y="1625815"/>
            <a:ext cx="11044342" cy="103514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693" dirty="0">
                <a:solidFill>
                  <a:srgbClr val="FFC000"/>
                </a:solidFill>
              </a:rPr>
              <a:t> </a:t>
            </a:r>
            <a:r>
              <a:rPr lang="en-US" altLang="zh-TW" sz="4693" dirty="0">
                <a:solidFill>
                  <a:srgbClr val="FFC000"/>
                </a:solidFill>
              </a:rPr>
              <a:t>Classification for 2D clustering averages</a:t>
            </a:r>
            <a:endParaRPr lang="zh-TW" altLang="en-US" sz="4693" dirty="0">
              <a:solidFill>
                <a:srgbClr val="FFC000"/>
              </a:solidFill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A4DF297-B23F-406E-8267-3C19EC24A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7693" y="6869219"/>
            <a:ext cx="1006775" cy="981399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FA87BE9E-B8A6-4001-B62D-B690E59936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" t="62485" r="50150" b="4823"/>
          <a:stretch/>
        </p:blipFill>
        <p:spPr bwMode="auto">
          <a:xfrm>
            <a:off x="193059" y="2746208"/>
            <a:ext cx="4991409" cy="114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6.png">
            <a:extLst>
              <a:ext uri="{FF2B5EF4-FFF2-40B4-BE49-F238E27FC236}">
                <a16:creationId xmlns:a16="http://schemas.microsoft.com/office/drawing/2014/main" id="{F4AE48A0-25B0-44D7-A5FE-6C8A9457F9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" t="15251" r="50184" b="55494"/>
          <a:stretch/>
        </p:blipFill>
        <p:spPr bwMode="auto">
          <a:xfrm>
            <a:off x="255797" y="5473928"/>
            <a:ext cx="4928672" cy="107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文字方塊 34">
            <a:extLst>
              <a:ext uri="{FF2B5EF4-FFF2-40B4-BE49-F238E27FC236}">
                <a16:creationId xmlns:a16="http://schemas.microsoft.com/office/drawing/2014/main" id="{64AC0E4C-08D8-481B-BE19-F7B0A25E30CC}"/>
              </a:ext>
            </a:extLst>
          </p:cNvPr>
          <p:cNvSpPr txBox="1"/>
          <p:nvPr/>
        </p:nvSpPr>
        <p:spPr>
          <a:xfrm>
            <a:off x="6212564" y="2446437"/>
            <a:ext cx="3930996" cy="1142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413" dirty="0">
                <a:solidFill>
                  <a:srgbClr val="FF0000"/>
                </a:solidFill>
              </a:rPr>
              <a:t>Accept for</a:t>
            </a:r>
            <a:r>
              <a:rPr lang="zh-TW" altLang="en-US" sz="3413" dirty="0">
                <a:solidFill>
                  <a:srgbClr val="FF0000"/>
                </a:solidFill>
              </a:rPr>
              <a:t> </a:t>
            </a:r>
            <a:r>
              <a:rPr lang="en-US" altLang="zh-TW" sz="3413" dirty="0">
                <a:solidFill>
                  <a:srgbClr val="FF0000"/>
                </a:solidFill>
              </a:rPr>
              <a:t>3D structure</a:t>
            </a:r>
            <a:endParaRPr lang="zh-TW" altLang="en-US" sz="3413" dirty="0">
              <a:solidFill>
                <a:srgbClr val="FF0000"/>
              </a:solidFill>
            </a:endParaRPr>
          </a:p>
        </p:txBody>
      </p:sp>
      <p:pic>
        <p:nvPicPr>
          <p:cNvPr id="36" name="圖片 35">
            <a:extLst>
              <a:ext uri="{FF2B5EF4-FFF2-40B4-BE49-F238E27FC236}">
                <a16:creationId xmlns:a16="http://schemas.microsoft.com/office/drawing/2014/main" id="{23EAF55E-8ECB-48C9-9074-DD9456DFD1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8011" y="3125049"/>
            <a:ext cx="879055" cy="912436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C2986F92-62AB-4D27-95A0-3EECB32D33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1671" y="3061377"/>
            <a:ext cx="841074" cy="990125"/>
          </a:xfrm>
          <a:prstGeom prst="rect">
            <a:avLst/>
          </a:prstGeom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8D542740-808C-42A0-8DA9-E91EA71C7F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9125" y="3073917"/>
            <a:ext cx="833120" cy="955040"/>
          </a:xfrm>
          <a:prstGeom prst="rect">
            <a:avLst/>
          </a:prstGeom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E4BB15F5-69FA-4D5D-84D9-0CF1B5A6E6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21763" y="3085522"/>
            <a:ext cx="833120" cy="975360"/>
          </a:xfrm>
          <a:prstGeom prst="rect">
            <a:avLst/>
          </a:prstGeom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7D1C7AA9-CA50-422C-9771-8F41A52152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55349" y="4162317"/>
            <a:ext cx="883920" cy="955040"/>
          </a:xfrm>
          <a:prstGeom prst="rect">
            <a:avLst/>
          </a:prstGeom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2880637D-EAB7-404E-B7BA-F31E8B0B2E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02130" y="4139658"/>
            <a:ext cx="924561" cy="1026161"/>
          </a:xfrm>
          <a:prstGeom prst="rect">
            <a:avLst/>
          </a:prstGeom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446BA3DD-40D8-4A69-A22E-95ABC3B9545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05502" y="3073917"/>
            <a:ext cx="924560" cy="1016000"/>
          </a:xfrm>
          <a:prstGeom prst="rect">
            <a:avLst/>
          </a:prstGeom>
        </p:spPr>
      </p:pic>
      <p:pic>
        <p:nvPicPr>
          <p:cNvPr id="43" name="圖片 42">
            <a:extLst>
              <a:ext uri="{FF2B5EF4-FFF2-40B4-BE49-F238E27FC236}">
                <a16:creationId xmlns:a16="http://schemas.microsoft.com/office/drawing/2014/main" id="{BCA96D63-CAB6-4345-8A4E-316E8EB7F8D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32986" y="4089226"/>
            <a:ext cx="894080" cy="1046480"/>
          </a:xfrm>
          <a:prstGeom prst="rect">
            <a:avLst/>
          </a:prstGeom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A31B0DBA-87A7-4193-A03F-6AC045DF869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94804" y="3036845"/>
            <a:ext cx="914400" cy="1026160"/>
          </a:xfrm>
          <a:prstGeom prst="rect">
            <a:avLst/>
          </a:prstGeom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04796E1C-639A-4633-BDE8-33A440CEFBD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78086" y="4119206"/>
            <a:ext cx="894080" cy="1026160"/>
          </a:xfrm>
          <a:prstGeom prst="rect">
            <a:avLst/>
          </a:prstGeom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202E6DE5-66A7-4C69-8FAF-C70351AB2D2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693823" y="3102001"/>
            <a:ext cx="833120" cy="1005840"/>
          </a:xfrm>
          <a:prstGeom prst="rect">
            <a:avLst/>
          </a:prstGeom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E246262B-002D-4F2F-9719-23E5A33FCC8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49126" y="4104465"/>
            <a:ext cx="965200" cy="1016000"/>
          </a:xfrm>
          <a:prstGeom prst="rect">
            <a:avLst/>
          </a:prstGeom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CD5B5731-25C9-464A-AC09-C7F292515A7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15950" y="4129367"/>
            <a:ext cx="904240" cy="100584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FFAF9571-4DC7-4E5A-AFF7-62A62A3F804D}"/>
              </a:ext>
            </a:extLst>
          </p:cNvPr>
          <p:cNvSpPr/>
          <p:nvPr/>
        </p:nvSpPr>
        <p:spPr>
          <a:xfrm>
            <a:off x="5709611" y="3060523"/>
            <a:ext cx="6888789" cy="21582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93"/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373F73A1-1472-4EAB-AECF-F3DE901F80BE}"/>
              </a:ext>
            </a:extLst>
          </p:cNvPr>
          <p:cNvSpPr txBox="1"/>
          <p:nvPr/>
        </p:nvSpPr>
        <p:spPr>
          <a:xfrm>
            <a:off x="6263215" y="5283319"/>
            <a:ext cx="3930996" cy="617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413" dirty="0">
                <a:solidFill>
                  <a:srgbClr val="0070C0"/>
                </a:solidFill>
              </a:rPr>
              <a:t>Discard</a:t>
            </a:r>
            <a:endParaRPr lang="zh-TW" altLang="en-US" sz="3413" dirty="0">
              <a:solidFill>
                <a:srgbClr val="0070C0"/>
              </a:solidFill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468CD231-A450-4EC4-A093-B4EF4DF85FF0}"/>
              </a:ext>
            </a:extLst>
          </p:cNvPr>
          <p:cNvSpPr/>
          <p:nvPr/>
        </p:nvSpPr>
        <p:spPr>
          <a:xfrm>
            <a:off x="5709611" y="5907078"/>
            <a:ext cx="6888789" cy="215827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93"/>
          </a:p>
        </p:txBody>
      </p:sp>
      <p:pic>
        <p:nvPicPr>
          <p:cNvPr id="52" name="圖片 51">
            <a:extLst>
              <a:ext uri="{FF2B5EF4-FFF2-40B4-BE49-F238E27FC236}">
                <a16:creationId xmlns:a16="http://schemas.microsoft.com/office/drawing/2014/main" id="{11BDAF4F-6522-4E67-8C2F-1E1DB68F069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916730" y="5971457"/>
            <a:ext cx="818670" cy="995680"/>
          </a:xfrm>
          <a:prstGeom prst="rect">
            <a:avLst/>
          </a:prstGeom>
        </p:spPr>
      </p:pic>
      <p:pic>
        <p:nvPicPr>
          <p:cNvPr id="53" name="圖片 52">
            <a:extLst>
              <a:ext uri="{FF2B5EF4-FFF2-40B4-BE49-F238E27FC236}">
                <a16:creationId xmlns:a16="http://schemas.microsoft.com/office/drawing/2014/main" id="{BB8BC3FC-BD39-4CF0-AFB7-791A7D4821D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857375" y="5956105"/>
            <a:ext cx="883920" cy="995680"/>
          </a:xfrm>
          <a:prstGeom prst="rect">
            <a:avLst/>
          </a:prstGeom>
        </p:spPr>
      </p:pic>
      <p:pic>
        <p:nvPicPr>
          <p:cNvPr id="54" name="圖片 53">
            <a:extLst>
              <a:ext uri="{FF2B5EF4-FFF2-40B4-BE49-F238E27FC236}">
                <a16:creationId xmlns:a16="http://schemas.microsoft.com/office/drawing/2014/main" id="{05904597-46A7-47CE-83ED-2FD5A6EF691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900364" y="5946404"/>
            <a:ext cx="900012" cy="1027187"/>
          </a:xfrm>
          <a:prstGeom prst="rect">
            <a:avLst/>
          </a:prstGeom>
        </p:spPr>
      </p:pic>
      <p:pic>
        <p:nvPicPr>
          <p:cNvPr id="55" name="圖片 54">
            <a:extLst>
              <a:ext uri="{FF2B5EF4-FFF2-40B4-BE49-F238E27FC236}">
                <a16:creationId xmlns:a16="http://schemas.microsoft.com/office/drawing/2014/main" id="{01268D87-949A-47CD-B7A0-FD97F0E3FA2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841020" y="5974332"/>
            <a:ext cx="883920" cy="995680"/>
          </a:xfrm>
          <a:prstGeom prst="rect">
            <a:avLst/>
          </a:prstGeom>
        </p:spPr>
      </p:pic>
      <p:pic>
        <p:nvPicPr>
          <p:cNvPr id="56" name="圖片 55">
            <a:extLst>
              <a:ext uri="{FF2B5EF4-FFF2-40B4-BE49-F238E27FC236}">
                <a16:creationId xmlns:a16="http://schemas.microsoft.com/office/drawing/2014/main" id="{691DCD6D-7C7F-40F4-8B09-0E10CBB90A3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852931" y="5978662"/>
            <a:ext cx="873760" cy="1005840"/>
          </a:xfrm>
          <a:prstGeom prst="rect">
            <a:avLst/>
          </a:prstGeom>
        </p:spPr>
      </p:pic>
      <p:pic>
        <p:nvPicPr>
          <p:cNvPr id="57" name="圖片 56">
            <a:extLst>
              <a:ext uri="{FF2B5EF4-FFF2-40B4-BE49-F238E27FC236}">
                <a16:creationId xmlns:a16="http://schemas.microsoft.com/office/drawing/2014/main" id="{40684A0F-F789-4385-AB2A-0323EB1E375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887764" y="6991916"/>
            <a:ext cx="924560" cy="1026160"/>
          </a:xfrm>
          <a:prstGeom prst="rect">
            <a:avLst/>
          </a:prstGeom>
        </p:spPr>
      </p:pic>
      <p:pic>
        <p:nvPicPr>
          <p:cNvPr id="58" name="圖片 57">
            <a:extLst>
              <a:ext uri="{FF2B5EF4-FFF2-40B4-BE49-F238E27FC236}">
                <a16:creationId xmlns:a16="http://schemas.microsoft.com/office/drawing/2014/main" id="{07D539EA-527E-4E43-8C33-A07C88787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2323" y="5963245"/>
            <a:ext cx="1006775" cy="981399"/>
          </a:xfrm>
          <a:prstGeom prst="rect">
            <a:avLst/>
          </a:prstGeom>
        </p:spPr>
      </p:pic>
      <p:pic>
        <p:nvPicPr>
          <p:cNvPr id="59" name="圖片 58">
            <a:extLst>
              <a:ext uri="{FF2B5EF4-FFF2-40B4-BE49-F238E27FC236}">
                <a16:creationId xmlns:a16="http://schemas.microsoft.com/office/drawing/2014/main" id="{05BE1306-0C57-4988-A79F-77BFCB9FF8A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927438" y="7031516"/>
            <a:ext cx="894610" cy="98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44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710878F-1961-2F4F-B972-E1EBC1A84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>
                <a:solidFill>
                  <a:schemeClr val="bg1"/>
                </a:solidFill>
              </a:rPr>
              <a:t>Training Set</a:t>
            </a:r>
            <a:endParaRPr kumimoji="1" lang="zh-TW" altLang="en-US" dirty="0">
              <a:solidFill>
                <a:schemeClr val="bg1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01279E2-872E-184C-B409-17F3C03E9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4340"/>
            <a:ext cx="13004800" cy="642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1082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78B3C3A-B18C-4947-9A40-B9455C233306}"/>
              </a:ext>
            </a:extLst>
          </p:cNvPr>
          <p:cNvSpPr txBox="1">
            <a:spLocks/>
          </p:cNvSpPr>
          <p:nvPr/>
        </p:nvSpPr>
        <p:spPr>
          <a:xfrm>
            <a:off x="684883" y="1667718"/>
            <a:ext cx="10856877" cy="1591607"/>
          </a:xfrm>
          <a:prstGeom prst="rect">
            <a:avLst/>
          </a:prstGeom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altLang="zh-TW" sz="4693" b="1" dirty="0">
                <a:solidFill>
                  <a:srgbClr val="FFC000"/>
                </a:solidFill>
                <a:effectLst/>
                <a:latin typeface="+mn-ea"/>
                <a:ea typeface="+mn-ea"/>
              </a:rPr>
              <a:t>Model</a:t>
            </a:r>
            <a:endParaRPr lang="zh-TW" altLang="en-US" sz="4693" b="1" dirty="0">
              <a:solidFill>
                <a:srgbClr val="FFC000"/>
              </a:solidFill>
              <a:effectLst/>
              <a:latin typeface="+mn-ea"/>
              <a:ea typeface="+mn-ea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F92F4F0-EB00-4EF8-B892-433D3EB63D6D}"/>
              </a:ext>
            </a:extLst>
          </p:cNvPr>
          <p:cNvSpPr txBox="1">
            <a:spLocks/>
          </p:cNvSpPr>
          <p:nvPr/>
        </p:nvSpPr>
        <p:spPr>
          <a:xfrm>
            <a:off x="603603" y="3259325"/>
            <a:ext cx="12492637" cy="467286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1493" dirty="0">
                <a:solidFill>
                  <a:schemeClr val="bg1"/>
                </a:solidFill>
                <a:effectLst/>
                <a:latin typeface="+mn-ea"/>
              </a:rPr>
              <a:t>def </a:t>
            </a:r>
            <a:r>
              <a:rPr lang="en-US" altLang="zh-TW" sz="1493" dirty="0" err="1">
                <a:solidFill>
                  <a:schemeClr val="bg1"/>
                </a:solidFill>
                <a:effectLst/>
                <a:latin typeface="+mn-ea"/>
              </a:rPr>
              <a:t>BuildModel</a:t>
            </a:r>
            <a:r>
              <a:rPr lang="en-US" altLang="zh-TW" sz="1493" dirty="0">
                <a:solidFill>
                  <a:schemeClr val="bg1"/>
                </a:solidFill>
                <a:effectLst/>
                <a:latin typeface="+mn-ea"/>
              </a:rPr>
              <a:t>(training, </a:t>
            </a:r>
            <a:r>
              <a:rPr lang="en-US" altLang="zh-TW" sz="1493" dirty="0" err="1">
                <a:solidFill>
                  <a:schemeClr val="bg1"/>
                </a:solidFill>
                <a:effectLst/>
                <a:latin typeface="+mn-ea"/>
              </a:rPr>
              <a:t>training_label</a:t>
            </a:r>
            <a:r>
              <a:rPr lang="en-US" altLang="zh-TW" sz="1493" dirty="0">
                <a:solidFill>
                  <a:schemeClr val="bg1"/>
                </a:solidFill>
                <a:effectLst/>
                <a:latin typeface="+mn-ea"/>
              </a:rPr>
              <a:t>, size, </a:t>
            </a:r>
            <a:r>
              <a:rPr lang="en-US" altLang="zh-TW" sz="1493" dirty="0" err="1">
                <a:solidFill>
                  <a:schemeClr val="bg1"/>
                </a:solidFill>
                <a:effectLst/>
                <a:latin typeface="+mn-ea"/>
              </a:rPr>
              <a:t>num_filter,name</a:t>
            </a:r>
            <a:r>
              <a:rPr lang="en-US" altLang="zh-TW" sz="1493" dirty="0">
                <a:solidFill>
                  <a:schemeClr val="bg1"/>
                </a:solidFill>
                <a:effectLst/>
                <a:latin typeface="+mn-ea"/>
              </a:rPr>
              <a:t>):</a:t>
            </a:r>
          </a:p>
          <a:p>
            <a:pPr marL="0" indent="0">
              <a:buNone/>
            </a:pPr>
            <a:r>
              <a:rPr lang="en-US" altLang="zh-TW" sz="1493" dirty="0">
                <a:solidFill>
                  <a:schemeClr val="bg1"/>
                </a:solidFill>
                <a:effectLst/>
                <a:latin typeface="+mn-ea"/>
              </a:rPr>
              <a:t>    model=Sequential()</a:t>
            </a:r>
          </a:p>
          <a:p>
            <a:pPr marL="0" indent="0">
              <a:buNone/>
            </a:pPr>
            <a:r>
              <a:rPr lang="en-US" altLang="zh-TW" sz="1493" dirty="0">
                <a:solidFill>
                  <a:schemeClr val="bg1"/>
                </a:solidFill>
                <a:effectLst/>
                <a:latin typeface="+mn-ea"/>
              </a:rPr>
              <a:t>    </a:t>
            </a:r>
            <a:r>
              <a:rPr lang="en-US" altLang="zh-TW" sz="1493" dirty="0" err="1">
                <a:solidFill>
                  <a:schemeClr val="bg1"/>
                </a:solidFill>
                <a:effectLst/>
                <a:latin typeface="+mn-ea"/>
              </a:rPr>
              <a:t>model.add</a:t>
            </a:r>
            <a:r>
              <a:rPr lang="en-US" altLang="zh-TW" sz="1493" dirty="0">
                <a:solidFill>
                  <a:schemeClr val="bg1"/>
                </a:solidFill>
                <a:effectLst/>
                <a:latin typeface="+mn-ea"/>
              </a:rPr>
              <a:t>(Conv2D(filters=20,kernel_size=(30,30),</a:t>
            </a:r>
            <a:r>
              <a:rPr lang="en-US" altLang="zh-TW" sz="1493" dirty="0" err="1">
                <a:solidFill>
                  <a:schemeClr val="bg1"/>
                </a:solidFill>
                <a:effectLst/>
                <a:latin typeface="+mn-ea"/>
              </a:rPr>
              <a:t>input_shape</a:t>
            </a:r>
            <a:r>
              <a:rPr lang="en-US" altLang="zh-TW" sz="1493" dirty="0">
                <a:solidFill>
                  <a:schemeClr val="bg1"/>
                </a:solidFill>
                <a:effectLst/>
                <a:latin typeface="+mn-ea"/>
              </a:rPr>
              <a:t>=(100,100,1),activation='</a:t>
            </a:r>
            <a:r>
              <a:rPr lang="en-US" altLang="zh-TW" sz="1493" dirty="0" err="1">
                <a:solidFill>
                  <a:schemeClr val="bg1"/>
                </a:solidFill>
                <a:effectLst/>
                <a:latin typeface="+mn-ea"/>
              </a:rPr>
              <a:t>sigmoid',padding</a:t>
            </a:r>
            <a:r>
              <a:rPr lang="en-US" altLang="zh-TW" sz="1493" dirty="0">
                <a:solidFill>
                  <a:schemeClr val="bg1"/>
                </a:solidFill>
                <a:effectLst/>
                <a:latin typeface="+mn-ea"/>
              </a:rPr>
              <a:t>='same'))</a:t>
            </a:r>
          </a:p>
          <a:p>
            <a:pPr marL="0" indent="0">
              <a:buNone/>
            </a:pPr>
            <a:r>
              <a:rPr lang="en-US" altLang="zh-TW" sz="1493" dirty="0">
                <a:solidFill>
                  <a:schemeClr val="bg1"/>
                </a:solidFill>
                <a:effectLst/>
                <a:latin typeface="+mn-ea"/>
              </a:rPr>
              <a:t>    </a:t>
            </a:r>
            <a:r>
              <a:rPr lang="en-US" altLang="zh-TW" sz="1493" dirty="0" err="1">
                <a:solidFill>
                  <a:schemeClr val="bg1"/>
                </a:solidFill>
                <a:effectLst/>
                <a:latin typeface="+mn-ea"/>
              </a:rPr>
              <a:t>model.add</a:t>
            </a:r>
            <a:r>
              <a:rPr lang="en-US" altLang="zh-TW" sz="1493" dirty="0">
                <a:solidFill>
                  <a:schemeClr val="bg1"/>
                </a:solidFill>
                <a:effectLst/>
                <a:latin typeface="+mn-ea"/>
              </a:rPr>
              <a:t>(Conv2D(filters=20,kernel_size=(20,20),padding='same'))</a:t>
            </a:r>
          </a:p>
          <a:p>
            <a:pPr marL="0" indent="0">
              <a:buNone/>
            </a:pPr>
            <a:r>
              <a:rPr lang="en-US" altLang="zh-TW" sz="1493" dirty="0">
                <a:solidFill>
                  <a:schemeClr val="bg1"/>
                </a:solidFill>
                <a:effectLst/>
                <a:latin typeface="+mn-ea"/>
              </a:rPr>
              <a:t>    </a:t>
            </a:r>
            <a:r>
              <a:rPr lang="en-US" altLang="zh-TW" sz="1493" dirty="0" err="1">
                <a:solidFill>
                  <a:schemeClr val="bg1"/>
                </a:solidFill>
                <a:effectLst/>
                <a:latin typeface="+mn-ea"/>
              </a:rPr>
              <a:t>model.add</a:t>
            </a:r>
            <a:r>
              <a:rPr lang="en-US" altLang="zh-TW" sz="1493" dirty="0">
                <a:solidFill>
                  <a:schemeClr val="bg1"/>
                </a:solidFill>
                <a:effectLst/>
                <a:latin typeface="+mn-ea"/>
              </a:rPr>
              <a:t>(MaxPooling2D(</a:t>
            </a:r>
            <a:r>
              <a:rPr lang="en-US" altLang="zh-TW" sz="1493" dirty="0" err="1">
                <a:solidFill>
                  <a:schemeClr val="bg1"/>
                </a:solidFill>
                <a:effectLst/>
                <a:latin typeface="+mn-ea"/>
              </a:rPr>
              <a:t>pool_size</a:t>
            </a:r>
            <a:r>
              <a:rPr lang="en-US" altLang="zh-TW" sz="1493" dirty="0">
                <a:solidFill>
                  <a:schemeClr val="bg1"/>
                </a:solidFill>
                <a:effectLst/>
                <a:latin typeface="+mn-ea"/>
              </a:rPr>
              <a:t>=(10,10)))</a:t>
            </a:r>
          </a:p>
          <a:p>
            <a:pPr marL="0" indent="0">
              <a:buNone/>
            </a:pPr>
            <a:r>
              <a:rPr lang="en-US" altLang="zh-TW" sz="1493" dirty="0">
                <a:solidFill>
                  <a:schemeClr val="bg1"/>
                </a:solidFill>
                <a:effectLst/>
                <a:latin typeface="+mn-ea"/>
              </a:rPr>
              <a:t>    </a:t>
            </a:r>
            <a:r>
              <a:rPr lang="en-US" altLang="zh-TW" sz="1493" dirty="0" err="1">
                <a:solidFill>
                  <a:schemeClr val="bg1"/>
                </a:solidFill>
                <a:effectLst/>
                <a:latin typeface="+mn-ea"/>
              </a:rPr>
              <a:t>model.add</a:t>
            </a:r>
            <a:r>
              <a:rPr lang="en-US" altLang="zh-TW" sz="1493" dirty="0">
                <a:solidFill>
                  <a:schemeClr val="bg1"/>
                </a:solidFill>
                <a:effectLst/>
                <a:latin typeface="+mn-ea"/>
              </a:rPr>
              <a:t>(</a:t>
            </a:r>
            <a:r>
              <a:rPr lang="en-US" altLang="zh-TW" sz="1493" dirty="0" err="1">
                <a:solidFill>
                  <a:schemeClr val="bg1"/>
                </a:solidFill>
                <a:effectLst/>
                <a:latin typeface="+mn-ea"/>
              </a:rPr>
              <a:t>BatchNormalization</a:t>
            </a:r>
            <a:r>
              <a:rPr lang="en-US" altLang="zh-TW" sz="1493" dirty="0">
                <a:solidFill>
                  <a:schemeClr val="bg1"/>
                </a:solidFill>
                <a:effectLst/>
                <a:latin typeface="+mn-ea"/>
              </a:rPr>
              <a:t>())</a:t>
            </a:r>
          </a:p>
          <a:p>
            <a:pPr marL="0" indent="0">
              <a:buNone/>
            </a:pPr>
            <a:r>
              <a:rPr lang="en-US" altLang="zh-TW" sz="1493" dirty="0">
                <a:solidFill>
                  <a:schemeClr val="bg1"/>
                </a:solidFill>
                <a:effectLst/>
                <a:latin typeface="+mn-ea"/>
              </a:rPr>
              <a:t>    </a:t>
            </a:r>
            <a:r>
              <a:rPr lang="en-US" altLang="zh-TW" sz="1493" dirty="0" err="1">
                <a:solidFill>
                  <a:schemeClr val="bg1"/>
                </a:solidFill>
                <a:effectLst/>
                <a:latin typeface="+mn-ea"/>
              </a:rPr>
              <a:t>model.add</a:t>
            </a:r>
            <a:r>
              <a:rPr lang="en-US" altLang="zh-TW" sz="1493" dirty="0">
                <a:solidFill>
                  <a:schemeClr val="bg1"/>
                </a:solidFill>
                <a:effectLst/>
                <a:latin typeface="+mn-ea"/>
              </a:rPr>
              <a:t>(Activation( '</a:t>
            </a:r>
            <a:r>
              <a:rPr lang="en-US" altLang="zh-TW" sz="1493" dirty="0" err="1">
                <a:solidFill>
                  <a:schemeClr val="bg1"/>
                </a:solidFill>
                <a:effectLst/>
                <a:latin typeface="+mn-ea"/>
              </a:rPr>
              <a:t>relu</a:t>
            </a:r>
            <a:r>
              <a:rPr lang="en-US" altLang="zh-TW" sz="1493" dirty="0">
                <a:solidFill>
                  <a:schemeClr val="bg1"/>
                </a:solidFill>
                <a:effectLst/>
                <a:latin typeface="+mn-ea"/>
              </a:rPr>
              <a:t>' ))</a:t>
            </a:r>
          </a:p>
          <a:p>
            <a:pPr marL="0" indent="0">
              <a:buNone/>
            </a:pPr>
            <a:r>
              <a:rPr lang="en-US" altLang="zh-TW" sz="1493" dirty="0">
                <a:solidFill>
                  <a:schemeClr val="bg1"/>
                </a:solidFill>
                <a:effectLst/>
                <a:latin typeface="+mn-ea"/>
              </a:rPr>
              <a:t>    </a:t>
            </a:r>
            <a:r>
              <a:rPr lang="en-US" altLang="zh-TW" sz="1493" dirty="0" err="1">
                <a:solidFill>
                  <a:schemeClr val="bg1"/>
                </a:solidFill>
                <a:effectLst/>
                <a:latin typeface="+mn-ea"/>
              </a:rPr>
              <a:t>model.add</a:t>
            </a:r>
            <a:r>
              <a:rPr lang="en-US" altLang="zh-TW" sz="1493" dirty="0">
                <a:solidFill>
                  <a:schemeClr val="bg1"/>
                </a:solidFill>
                <a:effectLst/>
                <a:latin typeface="+mn-ea"/>
              </a:rPr>
              <a:t>(Flatten())</a:t>
            </a:r>
          </a:p>
          <a:p>
            <a:pPr marL="0" indent="0">
              <a:buNone/>
            </a:pPr>
            <a:r>
              <a:rPr lang="en-US" altLang="zh-TW" sz="1493" dirty="0">
                <a:solidFill>
                  <a:schemeClr val="bg1"/>
                </a:solidFill>
                <a:effectLst/>
                <a:latin typeface="+mn-ea"/>
              </a:rPr>
              <a:t>    </a:t>
            </a:r>
            <a:r>
              <a:rPr lang="en-US" altLang="zh-TW" sz="1493" dirty="0" err="1">
                <a:solidFill>
                  <a:schemeClr val="bg1"/>
                </a:solidFill>
                <a:effectLst/>
                <a:latin typeface="+mn-ea"/>
              </a:rPr>
              <a:t>model.add</a:t>
            </a:r>
            <a:r>
              <a:rPr lang="en-US" altLang="zh-TW" sz="1493" dirty="0">
                <a:solidFill>
                  <a:schemeClr val="bg1"/>
                </a:solidFill>
                <a:effectLst/>
                <a:latin typeface="+mn-ea"/>
              </a:rPr>
              <a:t>(Dense(100,activation='sigmoid'))</a:t>
            </a:r>
          </a:p>
          <a:p>
            <a:pPr marL="0" indent="0">
              <a:buNone/>
            </a:pPr>
            <a:r>
              <a:rPr lang="en-US" altLang="zh-TW" sz="1493" dirty="0">
                <a:solidFill>
                  <a:schemeClr val="bg1"/>
                </a:solidFill>
                <a:effectLst/>
                <a:latin typeface="+mn-ea"/>
              </a:rPr>
              <a:t>    </a:t>
            </a:r>
            <a:r>
              <a:rPr lang="en-US" altLang="zh-TW" sz="1493" dirty="0" err="1">
                <a:solidFill>
                  <a:schemeClr val="bg1"/>
                </a:solidFill>
                <a:effectLst/>
                <a:latin typeface="+mn-ea"/>
              </a:rPr>
              <a:t>model.add</a:t>
            </a:r>
            <a:r>
              <a:rPr lang="en-US" altLang="zh-TW" sz="1493" dirty="0">
                <a:solidFill>
                  <a:schemeClr val="bg1"/>
                </a:solidFill>
                <a:effectLst/>
                <a:latin typeface="+mn-ea"/>
              </a:rPr>
              <a:t>(Dense(1,activation='sigmoid'))</a:t>
            </a:r>
          </a:p>
          <a:p>
            <a:pPr marL="0" indent="0">
              <a:buNone/>
            </a:pPr>
            <a:r>
              <a:rPr lang="en-US" altLang="zh-TW" sz="1493" dirty="0">
                <a:solidFill>
                  <a:schemeClr val="bg1"/>
                </a:solidFill>
                <a:effectLst/>
                <a:latin typeface="+mn-ea"/>
              </a:rPr>
              <a:t>    </a:t>
            </a:r>
            <a:r>
              <a:rPr lang="en-US" altLang="zh-TW" sz="1493" dirty="0" err="1">
                <a:solidFill>
                  <a:schemeClr val="bg1"/>
                </a:solidFill>
                <a:effectLst/>
                <a:latin typeface="+mn-ea"/>
              </a:rPr>
              <a:t>model.compile</a:t>
            </a:r>
            <a:r>
              <a:rPr lang="en-US" altLang="zh-TW" sz="1493" dirty="0">
                <a:solidFill>
                  <a:schemeClr val="bg1"/>
                </a:solidFill>
                <a:effectLst/>
                <a:latin typeface="+mn-ea"/>
              </a:rPr>
              <a:t>(optimizer='</a:t>
            </a:r>
            <a:r>
              <a:rPr lang="en-US" altLang="zh-TW" sz="1493" dirty="0" err="1">
                <a:solidFill>
                  <a:schemeClr val="bg1"/>
                </a:solidFill>
                <a:effectLst/>
                <a:latin typeface="+mn-ea"/>
              </a:rPr>
              <a:t>adam</a:t>
            </a:r>
            <a:r>
              <a:rPr lang="en-US" altLang="zh-TW" sz="1493" dirty="0">
                <a:solidFill>
                  <a:schemeClr val="bg1"/>
                </a:solidFill>
                <a:effectLst/>
                <a:latin typeface="+mn-ea"/>
              </a:rPr>
              <a:t>',loss='binary_</a:t>
            </a:r>
            <a:r>
              <a:rPr lang="en-US" altLang="zh-TW" sz="1493" dirty="0" err="1">
                <a:solidFill>
                  <a:schemeClr val="bg1"/>
                </a:solidFill>
                <a:effectLst/>
                <a:latin typeface="+mn-ea"/>
              </a:rPr>
              <a:t>crossentropy</a:t>
            </a:r>
            <a:r>
              <a:rPr lang="en-US" altLang="zh-TW" sz="1493" dirty="0">
                <a:solidFill>
                  <a:schemeClr val="bg1"/>
                </a:solidFill>
                <a:effectLst/>
                <a:latin typeface="+mn-ea"/>
              </a:rPr>
              <a:t>',metrics=['accuracy'])</a:t>
            </a:r>
          </a:p>
          <a:p>
            <a:pPr marL="0" indent="0">
              <a:buNone/>
            </a:pPr>
            <a:r>
              <a:rPr lang="en-US" altLang="zh-TW" sz="1493" dirty="0">
                <a:solidFill>
                  <a:schemeClr val="bg1"/>
                </a:solidFill>
                <a:effectLst/>
                <a:latin typeface="+mn-ea"/>
              </a:rPr>
              <a:t>    checkpoint = </a:t>
            </a:r>
            <a:r>
              <a:rPr lang="en-US" altLang="zh-TW" sz="1493" dirty="0" err="1">
                <a:solidFill>
                  <a:schemeClr val="bg1"/>
                </a:solidFill>
                <a:effectLst/>
                <a:latin typeface="+mn-ea"/>
              </a:rPr>
              <a:t>ModelCheckpoint</a:t>
            </a:r>
            <a:r>
              <a:rPr lang="en-US" altLang="zh-TW" sz="1493" dirty="0">
                <a:solidFill>
                  <a:schemeClr val="bg1"/>
                </a:solidFill>
                <a:effectLst/>
                <a:latin typeface="+mn-ea"/>
              </a:rPr>
              <a:t>(</a:t>
            </a:r>
            <a:r>
              <a:rPr lang="en-US" altLang="zh-TW" sz="1493" dirty="0" err="1">
                <a:solidFill>
                  <a:schemeClr val="bg1"/>
                </a:solidFill>
                <a:effectLst/>
                <a:latin typeface="+mn-ea"/>
              </a:rPr>
              <a:t>name+'model</a:t>
            </a:r>
            <a:r>
              <a:rPr lang="en-US" altLang="zh-TW" sz="1493" dirty="0">
                <a:solidFill>
                  <a:schemeClr val="bg1"/>
                </a:solidFill>
                <a:effectLst/>
                <a:latin typeface="+mn-ea"/>
              </a:rPr>
              <a:t>-{epoch:03d}.h5', verbose=1, monitor='val_loss',</a:t>
            </a:r>
            <a:r>
              <a:rPr lang="en-US" altLang="zh-TW" sz="1493" dirty="0" err="1">
                <a:solidFill>
                  <a:schemeClr val="bg1"/>
                </a:solidFill>
                <a:effectLst/>
                <a:latin typeface="+mn-ea"/>
              </a:rPr>
              <a:t>save_best_only</a:t>
            </a:r>
            <a:r>
              <a:rPr lang="en-US" altLang="zh-TW" sz="1493" dirty="0">
                <a:solidFill>
                  <a:schemeClr val="bg1"/>
                </a:solidFill>
                <a:effectLst/>
                <a:latin typeface="+mn-ea"/>
              </a:rPr>
              <a:t>=True, mode='auto')</a:t>
            </a:r>
          </a:p>
          <a:p>
            <a:pPr marL="0" indent="0">
              <a:buNone/>
            </a:pPr>
            <a:r>
              <a:rPr lang="en-US" altLang="zh-TW" sz="1493" dirty="0">
                <a:solidFill>
                  <a:schemeClr val="bg1"/>
                </a:solidFill>
                <a:effectLst/>
                <a:latin typeface="+mn-ea"/>
              </a:rPr>
              <a:t>    </a:t>
            </a:r>
            <a:r>
              <a:rPr lang="en-US" altLang="zh-TW" sz="1493" dirty="0" err="1">
                <a:solidFill>
                  <a:schemeClr val="bg1"/>
                </a:solidFill>
                <a:effectLst/>
                <a:latin typeface="+mn-ea"/>
              </a:rPr>
              <a:t>model.fit</a:t>
            </a:r>
            <a:r>
              <a:rPr lang="en-US" altLang="zh-TW" sz="1493" dirty="0">
                <a:solidFill>
                  <a:schemeClr val="bg1"/>
                </a:solidFill>
                <a:effectLst/>
                <a:latin typeface="+mn-ea"/>
              </a:rPr>
              <a:t>(</a:t>
            </a:r>
            <a:r>
              <a:rPr lang="en-US" altLang="zh-TW" sz="1493" dirty="0" err="1">
                <a:solidFill>
                  <a:schemeClr val="bg1"/>
                </a:solidFill>
                <a:effectLst/>
                <a:latin typeface="+mn-ea"/>
              </a:rPr>
              <a:t>training,training_label,epochs</a:t>
            </a:r>
            <a:r>
              <a:rPr lang="en-US" altLang="zh-TW" sz="1493" dirty="0">
                <a:solidFill>
                  <a:schemeClr val="bg1"/>
                </a:solidFill>
                <a:effectLst/>
                <a:latin typeface="+mn-ea"/>
              </a:rPr>
              <a:t>=20,batch_size=500,verbose=1, </a:t>
            </a:r>
            <a:r>
              <a:rPr lang="en-US" altLang="zh-TW" sz="1493" dirty="0" err="1">
                <a:solidFill>
                  <a:schemeClr val="bg1"/>
                </a:solidFill>
                <a:effectLst/>
                <a:latin typeface="+mn-ea"/>
              </a:rPr>
              <a:t>validation_data</a:t>
            </a:r>
            <a:r>
              <a:rPr lang="en-US" altLang="zh-TW" sz="1493" dirty="0">
                <a:solidFill>
                  <a:schemeClr val="bg1"/>
                </a:solidFill>
                <a:effectLst/>
                <a:latin typeface="+mn-ea"/>
              </a:rPr>
              <a:t>=</a:t>
            </a:r>
            <a:r>
              <a:rPr lang="en-US" altLang="zh-TW" sz="1493" dirty="0" err="1">
                <a:solidFill>
                  <a:schemeClr val="bg1"/>
                </a:solidFill>
                <a:effectLst/>
                <a:latin typeface="+mn-ea"/>
              </a:rPr>
              <a:t>val_set</a:t>
            </a:r>
            <a:r>
              <a:rPr lang="en-US" altLang="zh-TW" sz="1493" dirty="0">
                <a:solidFill>
                  <a:schemeClr val="bg1"/>
                </a:solidFill>
                <a:effectLst/>
                <a:latin typeface="+mn-ea"/>
              </a:rPr>
              <a:t>, callbacks=[checkpoint])</a:t>
            </a:r>
            <a:endParaRPr lang="zh-TW" altLang="en-US" sz="1493" dirty="0">
              <a:solidFill>
                <a:schemeClr val="bg1"/>
              </a:solidFill>
              <a:effectLst/>
              <a:latin typeface="+mn-ea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1C73F7E-66D5-40A8-8EB1-B82CD284CE4E}"/>
              </a:ext>
            </a:extLst>
          </p:cNvPr>
          <p:cNvSpPr/>
          <p:nvPr/>
        </p:nvSpPr>
        <p:spPr>
          <a:xfrm>
            <a:off x="774007" y="3963502"/>
            <a:ext cx="11539914" cy="714882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493"/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5C0E164D-24F9-40BE-BF2E-B18E1ECD9404}"/>
              </a:ext>
            </a:extLst>
          </p:cNvPr>
          <p:cNvCxnSpPr>
            <a:cxnSpLocks/>
          </p:cNvCxnSpPr>
          <p:nvPr/>
        </p:nvCxnSpPr>
        <p:spPr>
          <a:xfrm>
            <a:off x="603602" y="2934377"/>
            <a:ext cx="1123279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76242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B5003B5-DB5B-714B-AA0E-66C2D5515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+mn-ea"/>
              </a:rPr>
              <a:t>Training &amp; validation</a:t>
            </a:r>
            <a:br>
              <a:rPr lang="zh-TW" altLang="en-US" dirty="0">
                <a:solidFill>
                  <a:srgbClr val="FFC000"/>
                </a:solidFill>
                <a:latin typeface="+mn-ea"/>
              </a:rPr>
            </a:br>
            <a:endParaRPr kumimoji="1" lang="zh-TW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A00F19D-6B2B-8E46-AB80-B5EFCCD6AA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55B75FA-DC05-5343-B70D-0B5DDA953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07" y="2185433"/>
            <a:ext cx="12118200" cy="673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9702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FBCF73D8-0FF5-CD4D-85CA-66B95DB53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1828800"/>
            <a:ext cx="12083358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319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>
            <a:extLst>
              <a:ext uri="{FF2B5EF4-FFF2-40B4-BE49-F238E27FC236}">
                <a16:creationId xmlns:a16="http://schemas.microsoft.com/office/drawing/2014/main" id="{694E04F5-9DE3-224D-A6BC-AB858898B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07" y="843898"/>
            <a:ext cx="12118200" cy="1720397"/>
          </a:xfrm>
        </p:spPr>
        <p:txBody>
          <a:bodyPr>
            <a:normAutofit/>
          </a:bodyPr>
          <a:lstStyle/>
          <a:p>
            <a:r>
              <a:rPr lang="en" altLang="zh-TW" dirty="0"/>
              <a:t>The performance of DCGAN model on single frame image super-resolution (SR).</a:t>
            </a:r>
            <a:endParaRPr kumimoji="1" lang="zh-TW" altLang="en-US" dirty="0"/>
          </a:p>
        </p:txBody>
      </p:sp>
      <p:sp>
        <p:nvSpPr>
          <p:cNvPr id="7" name="文字版面配置區 6">
            <a:extLst>
              <a:ext uri="{FF2B5EF4-FFF2-40B4-BE49-F238E27FC236}">
                <a16:creationId xmlns:a16="http://schemas.microsoft.com/office/drawing/2014/main" id="{4F0E3E2A-7D02-A041-960E-09BD2D81F5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3307" y="3200400"/>
            <a:ext cx="12118200" cy="5463534"/>
          </a:xfrm>
        </p:spPr>
        <p:txBody>
          <a:bodyPr/>
          <a:lstStyle/>
          <a:p>
            <a:r>
              <a:rPr lang="en" altLang="zh-TW" dirty="0">
                <a:solidFill>
                  <a:schemeClr val="bg1"/>
                </a:solidFill>
              </a:rPr>
              <a:t>We can see that DCGAN achieves slightly lower mean PSNR on the test set than the conventional bicubic method. However, if examining closely into the results of the DCGAN based </a:t>
            </a:r>
            <a:r>
              <a:rPr lang="en" altLang="zh-TW" dirty="0" err="1">
                <a:solidFill>
                  <a:schemeClr val="bg1"/>
                </a:solidFill>
              </a:rPr>
              <a:t>superresolution</a:t>
            </a:r>
            <a:r>
              <a:rPr lang="en" altLang="zh-TW" dirty="0">
                <a:solidFill>
                  <a:schemeClr val="bg1"/>
                </a:solidFill>
              </a:rPr>
              <a:t> images (2c), we can see that, even with some distortion, DCGAN provides finer details on the resulting images, which actually agrees more with human recognizing conventions.</a:t>
            </a:r>
            <a:endParaRPr kumimoji="1" lang="zh-TW" altLang="en-US" dirty="0">
              <a:solidFill>
                <a:schemeClr val="bg1"/>
              </a:solidFill>
            </a:endParaRPr>
          </a:p>
        </p:txBody>
      </p:sp>
      <p:pic>
        <p:nvPicPr>
          <p:cNvPr id="8" name="圖片版面配置區 19">
            <a:extLst>
              <a:ext uri="{FF2B5EF4-FFF2-40B4-BE49-F238E27FC236}">
                <a16:creationId xmlns:a16="http://schemas.microsoft.com/office/drawing/2014/main" id="{81232023-445C-C44E-8E55-5541125E00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82" r="-117"/>
          <a:stretch/>
        </p:blipFill>
        <p:spPr>
          <a:xfrm>
            <a:off x="0" y="6421562"/>
            <a:ext cx="12856451" cy="320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404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7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2424854" y="2366151"/>
            <a:ext cx="8155093" cy="5021298"/>
          </a:xfrm>
          <a:prstGeom prst="rect">
            <a:avLst/>
          </a:prstGeom>
          <a:ln/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A3EA6785-E06D-2E41-8B99-511BEFB39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07" y="381000"/>
            <a:ext cx="12118200" cy="1548899"/>
          </a:xfrm>
        </p:spPr>
        <p:txBody>
          <a:bodyPr>
            <a:normAutofit fontScale="90000"/>
          </a:bodyPr>
          <a:lstStyle/>
          <a:p>
            <a:r>
              <a:rPr lang="en-US" altLang="zh-TW" dirty="0"/>
              <a:t>An ambitious project: Pushing the resolution by GAN, collaborated with  SW Chen.</a:t>
            </a:r>
            <a:endParaRPr kumimoji="1" lang="zh-TW" altLang="en-US" dirty="0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40A8EDAC-60CB-2444-A6A9-261971AD4F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351519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"/>
          <p:cNvSpPr txBox="1">
            <a:spLocks noGrp="1"/>
          </p:cNvSpPr>
          <p:nvPr>
            <p:ph type="title"/>
          </p:nvPr>
        </p:nvSpPr>
        <p:spPr>
          <a:xfrm>
            <a:off x="1481912" y="846296"/>
            <a:ext cx="10629207" cy="15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Helvetica Neue"/>
              <a:buNone/>
            </a:pPr>
            <a:r>
              <a:rPr lang="en-US" sz="4600" b="0">
                <a:latin typeface="Helvetica Neue"/>
                <a:ea typeface="Helvetica Neue"/>
                <a:cs typeface="Helvetica Neue"/>
                <a:sym typeface="Helvetica Neue"/>
              </a:rPr>
              <a:t>Why Cryo-Electron Microscopy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Helvetica Neue"/>
              <a:buNone/>
            </a:pPr>
            <a:r>
              <a:rPr lang="en-US" sz="3100" b="0">
                <a:latin typeface="Helvetica Neue"/>
                <a:ea typeface="Helvetica Neue"/>
                <a:cs typeface="Helvetica Neue"/>
                <a:sym typeface="Helvetica Neue"/>
              </a:rPr>
              <a:t>A solution for emergent problems</a:t>
            </a:r>
            <a:endParaRPr/>
          </a:p>
        </p:txBody>
      </p:sp>
      <p:pic>
        <p:nvPicPr>
          <p:cNvPr id="81" name="Google Shape;81;p2" descr="影像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71330" y="2621331"/>
            <a:ext cx="2955851" cy="226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2" descr="影像"/>
          <p:cNvPicPr preferRelativeResize="0"/>
          <p:nvPr/>
        </p:nvPicPr>
        <p:blipFill rotWithShape="1">
          <a:blip r:embed="rId4">
            <a:alphaModFix/>
          </a:blip>
          <a:srcRect l="-2" r="15965"/>
          <a:stretch/>
        </p:blipFill>
        <p:spPr>
          <a:xfrm>
            <a:off x="7577901" y="4917584"/>
            <a:ext cx="3024000" cy="534490"/>
          </a:xfrm>
          <a:prstGeom prst="rect">
            <a:avLst/>
          </a:prstGeom>
          <a:noFill/>
          <a:ln w="12700" cap="flat" cmpd="sng">
            <a:solidFill>
              <a:srgbClr val="FFFFFF"/>
            </a:solidFill>
            <a:prstDash val="solid"/>
            <a:miter lim="400000"/>
            <a:headEnd type="none" w="sm" len="sm"/>
            <a:tailEnd type="none" w="sm" len="sm"/>
          </a:ln>
        </p:spPr>
      </p:pic>
      <p:pic>
        <p:nvPicPr>
          <p:cNvPr id="6" name="內容版面配置區 12">
            <a:extLst>
              <a:ext uri="{FF2B5EF4-FFF2-40B4-BE49-F238E27FC236}">
                <a16:creationId xmlns:a16="http://schemas.microsoft.com/office/drawing/2014/main" id="{C4546F65-4DCA-684E-B967-71FF11FBFE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901" y="2621331"/>
            <a:ext cx="3061077" cy="2269650"/>
          </a:xfrm>
          <a:prstGeom prst="rect">
            <a:avLst/>
          </a:prstGeom>
        </p:spPr>
      </p:pic>
      <p:pic>
        <p:nvPicPr>
          <p:cNvPr id="7" name="Google Shape;150;p10" descr="螢幕快照 2021-03-30 下午1.53.32.png">
            <a:extLst>
              <a:ext uri="{FF2B5EF4-FFF2-40B4-BE49-F238E27FC236}">
                <a16:creationId xmlns:a16="http://schemas.microsoft.com/office/drawing/2014/main" id="{7842A1E3-24CA-4349-B0AD-9DFCADEE3A9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6369" y="5907889"/>
            <a:ext cx="6143011" cy="2024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51;p10" descr="螢幕快照 2021-03-30 下午1.58.43.png">
            <a:extLst>
              <a:ext uri="{FF2B5EF4-FFF2-40B4-BE49-F238E27FC236}">
                <a16:creationId xmlns:a16="http://schemas.microsoft.com/office/drawing/2014/main" id="{8D31FE14-E2F9-C946-A848-F48D728CA25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82215" y="5934492"/>
            <a:ext cx="5107611" cy="33912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FFF4C96C-D121-CD4C-85A5-111D9C2A2F53}"/>
              </a:ext>
            </a:extLst>
          </p:cNvPr>
          <p:cNvSpPr/>
          <p:nvPr/>
        </p:nvSpPr>
        <p:spPr>
          <a:xfrm>
            <a:off x="7435700" y="5934492"/>
            <a:ext cx="36006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SzPts val="3800"/>
            </a:pPr>
            <a:r>
              <a:rPr lang="en-US" altLang="zh-TW" sz="2400" dirty="0">
                <a:latin typeface="Helvetica Neue"/>
                <a:ea typeface="Helvetica Neue"/>
                <a:cs typeface="Helvetica Neue"/>
                <a:sym typeface="Helvetica Neue"/>
              </a:rPr>
              <a:t>Single Particle cryo-EM</a:t>
            </a:r>
            <a:endParaRPr lang="en-US" altLang="zh-TW" sz="24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3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2722880" y="2828573"/>
            <a:ext cx="7559040" cy="5567680"/>
          </a:xfrm>
          <a:prstGeom prst="rect">
            <a:avLst/>
          </a:prstGeom>
          <a:ln/>
        </p:spPr>
      </p:pic>
      <p:sp>
        <p:nvSpPr>
          <p:cNvPr id="8" name="標題 1"/>
          <p:cNvSpPr txBox="1">
            <a:spLocks/>
          </p:cNvSpPr>
          <p:nvPr/>
        </p:nvSpPr>
        <p:spPr>
          <a:xfrm>
            <a:off x="460129" y="268289"/>
            <a:ext cx="12186954" cy="209070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5689" dirty="0"/>
              <a:t>3D reconstruction using GAN de-noised images</a:t>
            </a:r>
            <a:r>
              <a:rPr lang="en-US" altLang="zh-TW" sz="6258" dirty="0"/>
              <a:t> is </a:t>
            </a:r>
            <a:r>
              <a:rPr lang="en-US" altLang="zh-TW" sz="6600" dirty="0"/>
              <a:t>not as expected, </a:t>
            </a:r>
            <a:endParaRPr lang="zh-TW" altLang="en-US" sz="6258" dirty="0"/>
          </a:p>
        </p:txBody>
      </p:sp>
    </p:spTree>
    <p:extLst>
      <p:ext uri="{BB962C8B-B14F-4D97-AF65-F5344CB8AC3E}">
        <p14:creationId xmlns:p14="http://schemas.microsoft.com/office/powerpoint/2010/main" val="24887882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err="1"/>
              <a:t>cGAN</a:t>
            </a:r>
            <a:r>
              <a:rPr lang="en-US" altLang="zh-TW" dirty="0"/>
              <a:t> Approach: 2D de-noised images look great!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650240" y="2275841"/>
            <a:ext cx="11704320" cy="7283591"/>
          </a:xfrm>
        </p:spPr>
        <p:txBody>
          <a:bodyPr/>
          <a:lstStyle/>
          <a:p>
            <a:r>
              <a:rPr lang="en-US" altLang="zh-TW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Training set </a:t>
            </a:r>
          </a:p>
          <a:p>
            <a:pPr lvl="1"/>
            <a:r>
              <a:rPr lang="en-US" altLang="zh-TW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231 projections of ribosome plus Poisson noise</a:t>
            </a:r>
          </a:p>
          <a:p>
            <a:pPr lvl="1"/>
            <a:r>
              <a:rPr lang="en-US" altLang="zh-TW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8251 paired data</a:t>
            </a:r>
          </a:p>
          <a:p>
            <a:r>
              <a:rPr lang="en-US" altLang="zh-TW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Testing set</a:t>
            </a:r>
          </a:p>
          <a:p>
            <a:pPr lvl="1"/>
            <a:r>
              <a:rPr lang="en-US" altLang="zh-TW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720 images</a:t>
            </a:r>
            <a:endParaRPr lang="zh-TW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>
          <a:xfrm>
            <a:off x="4707484" y="8952427"/>
            <a:ext cx="1463817" cy="525272"/>
          </a:xfrm>
        </p:spPr>
        <p:txBody>
          <a:bodyPr/>
          <a:lstStyle/>
          <a:p>
            <a:pPr>
              <a:defRPr/>
            </a:pPr>
            <a:r>
              <a:rPr lang="en-US" altLang="zh-TW" sz="2560" dirty="0">
                <a:solidFill>
                  <a:schemeClr val="tx1"/>
                </a:solidFill>
              </a:rPr>
              <a:t>Output</a:t>
            </a:r>
            <a:endParaRPr lang="zh-TW" altLang="en-US" sz="2560" dirty="0">
              <a:solidFill>
                <a:schemeClr val="tx1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404" y="5510069"/>
            <a:ext cx="5255295" cy="321562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1860" y="5489297"/>
            <a:ext cx="5273485" cy="3267268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1450737" y="8913352"/>
            <a:ext cx="753732" cy="3986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991" dirty="0"/>
              <a:t>Input</a:t>
            </a:r>
            <a:endParaRPr kumimoji="1" lang="zh-TW" altLang="en-US" sz="1991" dirty="0"/>
          </a:p>
        </p:txBody>
      </p:sp>
      <p:sp>
        <p:nvSpPr>
          <p:cNvPr id="8" name="文字方塊 7"/>
          <p:cNvSpPr txBox="1"/>
          <p:nvPr/>
        </p:nvSpPr>
        <p:spPr>
          <a:xfrm>
            <a:off x="2644494" y="8952426"/>
            <a:ext cx="1705916" cy="3986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991" dirty="0"/>
              <a:t>Ground Truth</a:t>
            </a:r>
            <a:endParaRPr kumimoji="1" lang="zh-TW" altLang="en-US" sz="1991" dirty="0"/>
          </a:p>
        </p:txBody>
      </p:sp>
      <p:sp>
        <p:nvSpPr>
          <p:cNvPr id="9" name="文字方塊 8"/>
          <p:cNvSpPr txBox="1"/>
          <p:nvPr/>
        </p:nvSpPr>
        <p:spPr>
          <a:xfrm>
            <a:off x="7016747" y="8952426"/>
            <a:ext cx="1628375" cy="398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991" dirty="0"/>
              <a:t>Input</a:t>
            </a:r>
            <a:endParaRPr kumimoji="1" lang="zh-TW" altLang="en-US" sz="1991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8190393" y="8932276"/>
            <a:ext cx="1705916" cy="3986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991" dirty="0"/>
              <a:t>Ground Truth</a:t>
            </a:r>
            <a:endParaRPr kumimoji="1" lang="zh-TW" altLang="en-US" sz="1991" dirty="0"/>
          </a:p>
        </p:txBody>
      </p:sp>
      <p:sp>
        <p:nvSpPr>
          <p:cNvPr id="12" name="投影片編號版面配置區 3"/>
          <p:cNvSpPr>
            <a:spLocks noGrp="1"/>
          </p:cNvSpPr>
          <p:nvPr>
            <p:ph type="sldNum" sz="quarter" idx="11"/>
          </p:nvPr>
        </p:nvSpPr>
        <p:spPr>
          <a:xfrm>
            <a:off x="10282989" y="8932277"/>
            <a:ext cx="1463817" cy="525272"/>
          </a:xfrm>
        </p:spPr>
        <p:txBody>
          <a:bodyPr/>
          <a:lstStyle/>
          <a:p>
            <a:pPr>
              <a:defRPr/>
            </a:pPr>
            <a:r>
              <a:rPr lang="en-US" altLang="zh-TW" sz="2560" dirty="0">
                <a:solidFill>
                  <a:schemeClr val="tx1"/>
                </a:solidFill>
              </a:rPr>
              <a:t>Output</a:t>
            </a:r>
            <a:endParaRPr lang="zh-TW" altLang="en-US" sz="256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1281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43307" y="2185434"/>
            <a:ext cx="12118200" cy="7288766"/>
          </a:xfrm>
        </p:spPr>
        <p:txBody>
          <a:bodyPr>
            <a:normAutofit/>
          </a:bodyPr>
          <a:lstStyle/>
          <a:p>
            <a:r>
              <a:rPr lang="en-US" altLang="zh-TW" sz="2844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output images by </a:t>
            </a:r>
            <a:r>
              <a:rPr lang="en-US" altLang="zh-TW" sz="2844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cGAN</a:t>
            </a:r>
            <a:r>
              <a:rPr lang="en-US" altLang="zh-TW" sz="2844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could not yield reasonable 3D structure reconstruction.</a:t>
            </a:r>
          </a:p>
          <a:p>
            <a:r>
              <a:rPr lang="en-US" altLang="zh-TW" sz="2844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Pure or nearly noise images may also output likely particle images.</a:t>
            </a:r>
          </a:p>
          <a:p>
            <a:pPr lvl="1"/>
            <a:r>
              <a:rPr lang="en-US" altLang="zh-TW" sz="2844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is dangerous to use in field like </a:t>
            </a:r>
            <a:r>
              <a:rPr lang="en-US" altLang="zh-TW" sz="2844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Cryo</a:t>
            </a:r>
            <a:r>
              <a:rPr lang="en-US" altLang="zh-TW" sz="2844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-EM where the image SNR is low.</a:t>
            </a:r>
          </a:p>
          <a:p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443307" y="742298"/>
            <a:ext cx="12118200" cy="1543701"/>
          </a:xfrm>
        </p:spPr>
        <p:txBody>
          <a:bodyPr>
            <a:normAutofit fontScale="90000"/>
          </a:bodyPr>
          <a:lstStyle/>
          <a:p>
            <a:r>
              <a:rPr lang="en-US" altLang="zh-TW" dirty="0"/>
              <a:t>Is this real science? </a:t>
            </a:r>
            <a:r>
              <a:rPr lang="en-US" altLang="zh-TW" dirty="0" err="1"/>
              <a:t>cGAN</a:t>
            </a:r>
            <a:r>
              <a:rPr lang="en-US" altLang="zh-TW" dirty="0"/>
              <a:t> is so powerful that it can transforms purely noise images.</a:t>
            </a:r>
            <a:endParaRPr lang="zh-TW" altLang="en-US" dirty="0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108" y="7517201"/>
            <a:ext cx="3152148" cy="1486464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8120" y="7546813"/>
            <a:ext cx="3379577" cy="1574127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8120" y="5901037"/>
            <a:ext cx="3379577" cy="1600558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5473" y="5871425"/>
            <a:ext cx="3137054" cy="1489041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2398142" y="4767659"/>
            <a:ext cx="1877437" cy="7050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991" dirty="0"/>
              <a:t>Input</a:t>
            </a:r>
          </a:p>
          <a:p>
            <a:r>
              <a:rPr kumimoji="1" lang="en-US" altLang="zh-TW" sz="1991" dirty="0"/>
              <a:t>Random Noise</a:t>
            </a:r>
            <a:endParaRPr kumimoji="1" lang="zh-TW" altLang="en-US" sz="1991" dirty="0"/>
          </a:p>
        </p:txBody>
      </p:sp>
      <p:sp>
        <p:nvSpPr>
          <p:cNvPr id="12" name="投影片編號版面配置區 3"/>
          <p:cNvSpPr>
            <a:spLocks noGrp="1"/>
          </p:cNvSpPr>
          <p:nvPr>
            <p:ph type="sldNum" sz="quarter" idx="11"/>
          </p:nvPr>
        </p:nvSpPr>
        <p:spPr>
          <a:xfrm>
            <a:off x="4411420" y="4806734"/>
            <a:ext cx="1463817" cy="525272"/>
          </a:xfrm>
        </p:spPr>
        <p:txBody>
          <a:bodyPr/>
          <a:lstStyle/>
          <a:p>
            <a:pPr>
              <a:defRPr/>
            </a:pPr>
            <a:r>
              <a:rPr lang="en-US" altLang="zh-TW" sz="2560" dirty="0">
                <a:solidFill>
                  <a:schemeClr val="tx1"/>
                </a:solidFill>
              </a:rPr>
              <a:t>Output</a:t>
            </a:r>
            <a:endParaRPr lang="zh-TW" altLang="en-US" sz="2560" dirty="0">
              <a:solidFill>
                <a:schemeClr val="tx1"/>
              </a:solidFill>
            </a:endParaRPr>
          </a:p>
        </p:txBody>
      </p:sp>
      <p:sp>
        <p:nvSpPr>
          <p:cNvPr id="13" name="投影片編號版面配置區 3"/>
          <p:cNvSpPr>
            <a:spLocks noGrp="1"/>
          </p:cNvSpPr>
          <p:nvPr>
            <p:ph type="sldNum" sz="quarter" idx="11"/>
          </p:nvPr>
        </p:nvSpPr>
        <p:spPr>
          <a:xfrm>
            <a:off x="8802669" y="4875421"/>
            <a:ext cx="1463817" cy="525272"/>
          </a:xfrm>
        </p:spPr>
        <p:txBody>
          <a:bodyPr/>
          <a:lstStyle/>
          <a:p>
            <a:pPr>
              <a:defRPr/>
            </a:pPr>
            <a:r>
              <a:rPr lang="en-US" altLang="zh-TW" sz="2560" dirty="0">
                <a:solidFill>
                  <a:schemeClr val="tx1"/>
                </a:solidFill>
              </a:rPr>
              <a:t>Output</a:t>
            </a:r>
            <a:endParaRPr lang="zh-TW" altLang="en-US" sz="2560" dirty="0">
              <a:solidFill>
                <a:schemeClr val="tx1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6661463" y="4767659"/>
            <a:ext cx="1877437" cy="7050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991" dirty="0"/>
              <a:t>Input</a:t>
            </a:r>
          </a:p>
          <a:p>
            <a:r>
              <a:rPr kumimoji="1" lang="en-US" altLang="zh-TW" sz="1991" dirty="0"/>
              <a:t>Random Noise</a:t>
            </a:r>
            <a:endParaRPr kumimoji="1" lang="zh-TW" altLang="en-US" sz="1991" dirty="0"/>
          </a:p>
        </p:txBody>
      </p:sp>
    </p:spTree>
    <p:extLst>
      <p:ext uri="{BB962C8B-B14F-4D97-AF65-F5344CB8AC3E}">
        <p14:creationId xmlns:p14="http://schemas.microsoft.com/office/powerpoint/2010/main" val="15153810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5E370596-B11E-7445-9D05-D06C5DFA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07" y="0"/>
            <a:ext cx="12118200" cy="2692400"/>
          </a:xfrm>
        </p:spPr>
        <p:txBody>
          <a:bodyPr>
            <a:normAutofit fontScale="90000"/>
          </a:bodyPr>
          <a:lstStyle/>
          <a:p>
            <a:r>
              <a:rPr kumimoji="1" lang="en-US" altLang="zh-TW" dirty="0"/>
              <a:t>Domain Knowledge:</a:t>
            </a:r>
            <a:br>
              <a:rPr kumimoji="1" lang="en-US" altLang="zh-TW" dirty="0"/>
            </a:br>
            <a:r>
              <a:rPr lang="en-US" altLang="zh-TW" dirty="0"/>
              <a:t>Fourier Slice Theorem and Common Line.</a:t>
            </a:r>
            <a:br>
              <a:rPr lang="en-US" altLang="zh-TW" dirty="0"/>
            </a:br>
            <a:r>
              <a:rPr lang="en-US" altLang="zh-TW" dirty="0"/>
              <a:t>Common Line implicitly holds the particle images as a structure, but neglected in Deep Learning.</a:t>
            </a:r>
            <a:endParaRPr kumimoji="1" lang="zh-TW" altLang="en-US" dirty="0"/>
          </a:p>
        </p:txBody>
      </p:sp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FE4B01D5-0F19-5444-A3A0-B1C426AAF7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3307" y="2871234"/>
            <a:ext cx="12118200" cy="5792700"/>
          </a:xfrm>
        </p:spPr>
        <p:txBody>
          <a:bodyPr/>
          <a:lstStyle/>
          <a:p>
            <a:endParaRPr kumimoji="1"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27E949D-9F8D-C94C-9C18-16D43ABFA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499" y="2871234"/>
            <a:ext cx="12167377" cy="647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2406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2"/>
          <p:cNvSpPr txBox="1"/>
          <p:nvPr/>
        </p:nvSpPr>
        <p:spPr>
          <a:xfrm>
            <a:off x="372644" y="1066717"/>
            <a:ext cx="12259500" cy="595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lvl="0" algn="ctr">
              <a:buClr>
                <a:srgbClr val="942192"/>
              </a:buClr>
              <a:buSzPts val="4266"/>
            </a:pPr>
            <a:r>
              <a:rPr kumimoji="1" lang="en-US" altLang="zh-TW" sz="3200" dirty="0"/>
              <a:t>Future work: Integration of </a:t>
            </a:r>
            <a:r>
              <a:rPr kumimoji="1" lang="en-US" altLang="zh-TW" sz="3200" dirty="0" err="1"/>
              <a:t>AlphaFold</a:t>
            </a:r>
            <a:r>
              <a:rPr kumimoji="1" lang="en-US" altLang="zh-TW" sz="3200" dirty="0"/>
              <a:t> and ASCEP</a:t>
            </a:r>
            <a:endParaRPr sz="3000" dirty="0">
              <a:solidFill>
                <a:schemeClr val="dk1"/>
              </a:solidFill>
            </a:endParaRPr>
          </a:p>
        </p:txBody>
      </p:sp>
      <p:pic>
        <p:nvPicPr>
          <p:cNvPr id="166" name="Google Shape;166;p12" descr="影像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32544" y="5097438"/>
            <a:ext cx="9499600" cy="42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D69585B3-BE59-8240-8ACB-573422D660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644" y="2133601"/>
            <a:ext cx="7882356" cy="2707620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551C1D7-572C-9348-843B-106DF700E29B}"/>
              </a:ext>
            </a:extLst>
          </p:cNvPr>
          <p:cNvSpPr txBox="1"/>
          <p:nvPr/>
        </p:nvSpPr>
        <p:spPr>
          <a:xfrm>
            <a:off x="3175822" y="5021238"/>
            <a:ext cx="700957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942192"/>
              </a:buClr>
              <a:buSzPts val="4266"/>
            </a:pPr>
            <a:r>
              <a:rPr lang="en-US" altLang="zh-TW" sz="3600" dirty="0">
                <a:solidFill>
                  <a:srgbClr val="FF0000"/>
                </a:solidFill>
              </a:rPr>
              <a:t>ASCEP</a:t>
            </a:r>
            <a:r>
              <a:rPr lang="en-US" altLang="zh-TW" sz="2000" dirty="0">
                <a:solidFill>
                  <a:srgbClr val="FF0000"/>
                </a:solidFill>
              </a:rPr>
              <a:t>: We employ </a:t>
            </a:r>
            <a:r>
              <a:rPr lang="en-US" altLang="zh-TW" sz="2000" dirty="0" err="1">
                <a:solidFill>
                  <a:srgbClr val="FF0000"/>
                </a:solidFill>
              </a:rPr>
              <a:t>Scipion</a:t>
            </a:r>
            <a:r>
              <a:rPr lang="en-US" altLang="zh-TW" sz="2000" dirty="0">
                <a:solidFill>
                  <a:srgbClr val="FF0000"/>
                </a:solidFill>
              </a:rPr>
              <a:t> to integrate competitive </a:t>
            </a:r>
          </a:p>
          <a:p>
            <a:pPr lvl="0" algn="ctr">
              <a:buClr>
                <a:srgbClr val="942192"/>
              </a:buClr>
              <a:buSzPts val="4266"/>
            </a:pPr>
            <a:r>
              <a:rPr lang="en-US" altLang="zh-TW" sz="2000" dirty="0">
                <a:solidFill>
                  <a:srgbClr val="FF0000"/>
                </a:solidFill>
              </a:rPr>
              <a:t>algorithms to process experimental cryo-EM data.</a:t>
            </a:r>
            <a:r>
              <a:rPr lang="en-US" altLang="zh-TW" dirty="0">
                <a:solidFill>
                  <a:srgbClr val="FF0000"/>
                </a:solidFill>
              </a:rPr>
              <a:t> </a:t>
            </a:r>
            <a:r>
              <a:rPr lang="en-US" altLang="zh-TW" dirty="0">
                <a:solidFill>
                  <a:schemeClr val="dk1"/>
                </a:solidFill>
              </a:rPr>
              <a:t>challenges </a:t>
            </a:r>
          </a:p>
          <a:p>
            <a:endParaRPr kumimoji="1" lang="zh-TW" altLang="en-US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304D84EF-3A8D-0748-AE2E-D78E7657F34E}"/>
              </a:ext>
            </a:extLst>
          </p:cNvPr>
          <p:cNvSpPr txBox="1"/>
          <p:nvPr/>
        </p:nvSpPr>
        <p:spPr>
          <a:xfrm flipH="1">
            <a:off x="5697942" y="3109632"/>
            <a:ext cx="2328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3600" dirty="0" err="1">
                <a:solidFill>
                  <a:srgbClr val="FF0000"/>
                </a:solidFill>
              </a:rPr>
              <a:t>AlphaFold</a:t>
            </a:r>
            <a:endParaRPr kumimoji="1" lang="zh-TW" alt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6609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AlphaFold</a:t>
            </a:r>
            <a:r>
              <a:rPr lang="en-US" altLang="zh-TW" dirty="0"/>
              <a:t> 2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46" y="3500901"/>
            <a:ext cx="12550709" cy="432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6753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3"/>
          <p:cNvSpPr txBox="1">
            <a:spLocks noGrp="1"/>
          </p:cNvSpPr>
          <p:nvPr>
            <p:ph type="title"/>
          </p:nvPr>
        </p:nvSpPr>
        <p:spPr>
          <a:xfrm>
            <a:off x="952500" y="406400"/>
            <a:ext cx="11099800" cy="21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300"/>
              <a:buFont typeface="Helvetica Neue"/>
              <a:buNone/>
            </a:pPr>
            <a:r>
              <a:rPr lang="en-US" sz="63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ASCEP’</a:t>
            </a:r>
            <a:r>
              <a:rPr lang="en-US" sz="63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6300" b="1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approach is to develop </a:t>
            </a:r>
            <a:endParaRPr dirty="0"/>
          </a:p>
        </p:txBody>
      </p:sp>
      <p:sp>
        <p:nvSpPr>
          <p:cNvPr id="172" name="Google Shape;172;p13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437227" lvl="0" indent="-43722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26"/>
              <a:buFont typeface="Helvetica Neue"/>
              <a:buChar char="●"/>
            </a:pPr>
            <a:r>
              <a:rPr lang="en-US" sz="3634">
                <a:solidFill>
                  <a:schemeClr val="dk1"/>
                </a:solidFill>
              </a:rPr>
              <a:t>Efficient Dimension Reduction Method to subdue the noise impact and save computation complexity.</a:t>
            </a:r>
            <a:endParaRPr>
              <a:solidFill>
                <a:schemeClr val="dk1"/>
              </a:solidFill>
            </a:endParaRPr>
          </a:p>
          <a:p>
            <a:pPr marL="437227" lvl="0" indent="-437227" algn="l" rtl="0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chemeClr val="dk1"/>
              </a:buClr>
              <a:buSzPts val="2726"/>
              <a:buFont typeface="Helvetica Neue"/>
              <a:buChar char="●"/>
            </a:pPr>
            <a:r>
              <a:rPr lang="en-US" sz="3634">
                <a:solidFill>
                  <a:schemeClr val="dk1"/>
                </a:solidFill>
              </a:rPr>
              <a:t>Robust Clustering Algorithm to reduce the iteration times yet output comparable results (if not better).</a:t>
            </a:r>
            <a:endParaRPr>
              <a:solidFill>
                <a:schemeClr val="dk1"/>
              </a:solidFill>
            </a:endParaRPr>
          </a:p>
          <a:p>
            <a:pPr marL="437227" lvl="0" indent="-437227" algn="l" rtl="0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chemeClr val="dk1"/>
              </a:buClr>
              <a:buSzPts val="2726"/>
              <a:buFont typeface="Helvetica Neue"/>
              <a:buChar char="●"/>
            </a:pPr>
            <a:r>
              <a:rPr lang="en-US" sz="3634">
                <a:solidFill>
                  <a:schemeClr val="dk1"/>
                </a:solidFill>
              </a:rPr>
              <a:t>Distributed Computation Algorithms.</a:t>
            </a:r>
            <a:endParaRPr>
              <a:solidFill>
                <a:schemeClr val="dk1"/>
              </a:solidFill>
            </a:endParaRPr>
          </a:p>
          <a:p>
            <a:pPr marL="437227" lvl="0" indent="-437227" algn="l" rtl="0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chemeClr val="dk1"/>
              </a:buClr>
              <a:buSzPts val="2726"/>
              <a:buFont typeface="Helvetica Neue"/>
              <a:buChar char="●"/>
            </a:pPr>
            <a:r>
              <a:rPr lang="en-US" sz="3634">
                <a:solidFill>
                  <a:schemeClr val="dk1"/>
                </a:solidFill>
              </a:rPr>
              <a:t>Interactive Visualization Tool.</a:t>
            </a:r>
            <a:endParaRPr>
              <a:solidFill>
                <a:schemeClr val="dk1"/>
              </a:solidFill>
            </a:endParaRPr>
          </a:p>
          <a:p>
            <a:pPr marL="437227" lvl="0" indent="-437227" algn="l" rtl="0">
              <a:lnSpc>
                <a:spcPct val="100000"/>
              </a:lnSpc>
              <a:spcBef>
                <a:spcPts val="3300"/>
              </a:spcBef>
              <a:spcAft>
                <a:spcPts val="0"/>
              </a:spcAft>
              <a:buClr>
                <a:schemeClr val="dk1"/>
              </a:buClr>
              <a:buSzPts val="2726"/>
              <a:buFont typeface="Helvetica Neue"/>
              <a:buChar char="●"/>
            </a:pPr>
            <a:r>
              <a:rPr lang="en-US" sz="3634">
                <a:solidFill>
                  <a:schemeClr val="dk1"/>
                </a:solidFill>
              </a:rPr>
              <a:t>Mathematical Modeling for better interpretation.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73" name="Google Shape;173;p13"/>
          <p:cNvSpPr txBox="1"/>
          <p:nvPr/>
        </p:nvSpPr>
        <p:spPr>
          <a:xfrm>
            <a:off x="6337565" y="4546600"/>
            <a:ext cx="329670" cy="660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227790"/>
              </a:lnSpc>
              <a:spcBef>
                <a:spcPts val="0"/>
              </a:spcBef>
              <a:spcAft>
                <a:spcPts val="0"/>
              </a:spcAft>
              <a:buClr>
                <a:srgbClr val="727CA3"/>
              </a:buClr>
              <a:buSzPts val="2634"/>
              <a:buFont typeface="Noto Sans Symbols"/>
              <a:buNone/>
            </a:pPr>
            <a:r>
              <a:rPr lang="en-US" sz="2634" b="0" i="0" u="none" strike="noStrike" cap="none">
                <a:solidFill>
                  <a:srgbClr val="727CA3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🞂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33379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4D4A0EE-74C7-FD4F-B469-F421F275C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228055"/>
            <a:ext cx="11216640" cy="1391800"/>
          </a:xfrm>
          <a:solidFill>
            <a:schemeClr val="tx2"/>
          </a:solidFill>
        </p:spPr>
        <p:txBody>
          <a:bodyPr>
            <a:noAutofit/>
          </a:bodyPr>
          <a:lstStyle/>
          <a:p>
            <a:r>
              <a:rPr lang="en" altLang="zh-TW" dirty="0"/>
              <a:t>Distributed t-SNE </a:t>
            </a:r>
            <a:br>
              <a:rPr lang="en" altLang="zh-TW" dirty="0"/>
            </a:br>
            <a:r>
              <a:rPr lang="en-US" altLang="zh-TW" sz="1800" dirty="0" err="1"/>
              <a:t>Szu</a:t>
            </a:r>
            <a:r>
              <a:rPr lang="en-US" altLang="zh-TW" sz="1800" dirty="0"/>
              <a:t>-Han Lin, </a:t>
            </a:r>
            <a:r>
              <a:rPr lang="en-US" altLang="zh-TW" sz="1800" u="sng" dirty="0"/>
              <a:t>Ting-Li Chen</a:t>
            </a:r>
            <a:r>
              <a:rPr lang="en-US" altLang="zh-TW" sz="1800" dirty="0"/>
              <a:t>* and </a:t>
            </a:r>
            <a:r>
              <a:rPr lang="en-US" altLang="zh-TW" sz="1800" u="sng" dirty="0"/>
              <a:t>I-Ping Tu</a:t>
            </a:r>
            <a:r>
              <a:rPr lang="en-US" altLang="zh-TW" sz="1800" dirty="0"/>
              <a:t> (in preparation)</a:t>
            </a:r>
            <a:br>
              <a:rPr lang="en-US" altLang="zh-TW" dirty="0"/>
            </a:br>
            <a:br>
              <a:rPr lang="en" altLang="zh-TW" dirty="0"/>
            </a:br>
            <a:endParaRPr kumimoji="1" lang="zh-TW" altLang="en-US" sz="3413" dirty="0"/>
          </a:p>
        </p:txBody>
      </p:sp>
      <p:pic>
        <p:nvPicPr>
          <p:cNvPr id="9" name="內容版面配置區 4">
            <a:extLst>
              <a:ext uri="{FF2B5EF4-FFF2-40B4-BE49-F238E27FC236}">
                <a16:creationId xmlns:a16="http://schemas.microsoft.com/office/drawing/2014/main" id="{11B8A90A-49A4-CC4F-8048-7C156CA3A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187" y="1898332"/>
            <a:ext cx="5950728" cy="3907044"/>
          </a:xfrm>
          <a:prstGeom prst="rect">
            <a:avLst/>
          </a:prstGeom>
        </p:spPr>
      </p:pic>
      <p:pic>
        <p:nvPicPr>
          <p:cNvPr id="12" name="內容版面配置區 8">
            <a:extLst>
              <a:ext uri="{FF2B5EF4-FFF2-40B4-BE49-F238E27FC236}">
                <a16:creationId xmlns:a16="http://schemas.microsoft.com/office/drawing/2014/main" id="{8B76D96E-798B-E641-826E-13623A8194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187" y="6083853"/>
            <a:ext cx="6321009" cy="3417947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E8BFC020-2486-5A41-B198-7D1F434461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2647" y="1911932"/>
            <a:ext cx="6026248" cy="3188863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129F89F2-E9FD-E84D-A672-6015A84C02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479352" y="4602258"/>
            <a:ext cx="4234936" cy="556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0482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8"/>
          <p:cNvSpPr txBox="1">
            <a:spLocks noGrp="1"/>
          </p:cNvSpPr>
          <p:nvPr>
            <p:ph type="title"/>
          </p:nvPr>
        </p:nvSpPr>
        <p:spPr>
          <a:xfrm>
            <a:off x="1187797" y="592296"/>
            <a:ext cx="10629300" cy="15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R="22860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en-US" sz="1600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Szu</a:t>
            </a:r>
            <a:r>
              <a:rPr lang="en-US" sz="1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-Chi Chung, Shao-</a:t>
            </a:r>
            <a:r>
              <a:rPr lang="en-US" sz="1600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Hsuan</a:t>
            </a:r>
            <a:r>
              <a:rPr lang="en-US" sz="1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Wang, Po-Yao </a:t>
            </a:r>
            <a:r>
              <a:rPr lang="en-US" sz="1600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Niu</a:t>
            </a:r>
            <a:r>
              <a:rPr lang="en-US" sz="1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US" sz="1600" u="sng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Su-Yun Huang</a:t>
            </a:r>
            <a:r>
              <a:rPr lang="en-US" sz="1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Wei-</a:t>
            </a:r>
            <a:r>
              <a:rPr lang="en-US" sz="1600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Hau</a:t>
            </a:r>
            <a:r>
              <a:rPr lang="en-US" sz="1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Chang and </a:t>
            </a:r>
            <a:r>
              <a:rPr lang="en-US" sz="1600" u="sng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I-Ping Tu* </a:t>
            </a:r>
            <a:r>
              <a:rPr lang="en-US" sz="1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(2020). “Two-stage dimension reduction for noisy high-dimensional images and application to Cryogenic Electron Microscopy”. </a:t>
            </a:r>
            <a:r>
              <a:rPr lang="en-US" sz="1600" i="1" dirty="0">
                <a:solidFill>
                  <a:schemeClr val="dk1"/>
                </a:solidFill>
              </a:rPr>
              <a:t>Annals of Mathematical Sciences and Applications</a:t>
            </a:r>
            <a:r>
              <a:rPr lang="en-US" sz="1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600" b="1" dirty="0">
                <a:solidFill>
                  <a:schemeClr val="dk1"/>
                </a:solidFill>
              </a:rPr>
              <a:t>5</a:t>
            </a:r>
            <a:r>
              <a:rPr lang="en-US" sz="1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283-316</a:t>
            </a:r>
            <a:r>
              <a:rPr lang="en-US" sz="175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75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None/>
            </a:pPr>
            <a:r>
              <a:rPr lang="en-US" sz="23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dirty="0"/>
          </a:p>
        </p:txBody>
      </p:sp>
      <p:pic>
        <p:nvPicPr>
          <p:cNvPr id="203" name="Google Shape;203;p18" descr="螢幕快照 2021-01-07 上午10.10.26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90209" y="1984915"/>
            <a:ext cx="4142378" cy="2329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8" descr="螢幕快照 2021-01-07 上午10.11.30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60330" y="1977876"/>
            <a:ext cx="5412374" cy="6302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8" descr="螢幕快照 2021-01-07 上午10.12.41.png"/>
          <p:cNvPicPr preferRelativeResize="0"/>
          <p:nvPr/>
        </p:nvPicPr>
        <p:blipFill rotWithShape="1">
          <a:blip r:embed="rId5">
            <a:alphaModFix/>
          </a:blip>
          <a:srcRect r="10975"/>
          <a:stretch/>
        </p:blipFill>
        <p:spPr>
          <a:xfrm>
            <a:off x="1370279" y="5002548"/>
            <a:ext cx="4141394" cy="32533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5333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9"/>
          <p:cNvSpPr txBox="1">
            <a:spLocks noGrp="1"/>
          </p:cNvSpPr>
          <p:nvPr>
            <p:ph type="title"/>
          </p:nvPr>
        </p:nvSpPr>
        <p:spPr>
          <a:xfrm>
            <a:off x="1187797" y="820896"/>
            <a:ext cx="10629206" cy="15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216407" marR="324611" lvl="0" indent="-21640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72"/>
              <a:buFont typeface="Helvetica Neue"/>
              <a:buNone/>
            </a:pPr>
            <a:r>
              <a:rPr lang="en-US" sz="1600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Szu</a:t>
            </a:r>
            <a:r>
              <a:rPr lang="en-US" sz="1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-Chi Chung, </a:t>
            </a:r>
            <a:r>
              <a:rPr lang="en-US" sz="1600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Hsin</a:t>
            </a:r>
            <a:r>
              <a:rPr lang="en-US" sz="1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-Hung Lin, Po-Yao </a:t>
            </a:r>
            <a:r>
              <a:rPr lang="en-US" sz="1600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Niu</a:t>
            </a:r>
            <a:r>
              <a:rPr lang="en-US" sz="1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Shih-</a:t>
            </a:r>
            <a:r>
              <a:rPr lang="en-US" sz="1600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Hsin</a:t>
            </a:r>
            <a:r>
              <a:rPr lang="en-US" sz="1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Huang, </a:t>
            </a:r>
            <a:r>
              <a:rPr lang="en-US" sz="1600" u="sng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I-Ping Tu</a:t>
            </a:r>
            <a:r>
              <a:rPr lang="en-US" sz="1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* and Wei-</a:t>
            </a:r>
            <a:r>
              <a:rPr lang="en-US" sz="1600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Hau</a:t>
            </a:r>
            <a:r>
              <a:rPr lang="en-US" sz="1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Chang* (2020). “</a:t>
            </a:r>
            <a:r>
              <a:rPr lang="en-US" sz="1600" dirty="0">
                <a:solidFill>
                  <a:schemeClr val="dk1"/>
                </a:solidFill>
              </a:rPr>
              <a:t>Pre-pro is a fast pre-processor for single-particle cryo-EM by enhancing 2D classification</a:t>
            </a:r>
            <a:r>
              <a:rPr lang="en-US" sz="1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”. </a:t>
            </a:r>
            <a:r>
              <a:rPr lang="en-US" sz="1600" i="1" dirty="0">
                <a:solidFill>
                  <a:schemeClr val="dk1"/>
                </a:solidFill>
              </a:rPr>
              <a:t>Communications Biology </a:t>
            </a:r>
            <a:r>
              <a:rPr lang="en-US" sz="1600" b="1" dirty="0">
                <a:solidFill>
                  <a:schemeClr val="dk1"/>
                </a:solidFill>
              </a:rPr>
              <a:t>3</a:t>
            </a:r>
            <a:r>
              <a:rPr lang="en-US" sz="1600" dirty="0">
                <a:solidFill>
                  <a:schemeClr val="dk1"/>
                </a:solidFill>
              </a:rPr>
              <a:t>, 508</a:t>
            </a:r>
            <a:r>
              <a:rPr lang="en-US" sz="1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sz="16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" name="Google Shape;211;p19" descr="螢幕快照 2021-01-07 上午10.35.39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62675" y="5875568"/>
            <a:ext cx="5463465" cy="2225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9" descr="螢幕快照 2021-01-07 上午10.36.08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3830" y="6308080"/>
            <a:ext cx="5463465" cy="1768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9" descr="螢幕快照 2021-01-07 上午10.36.33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60462" y="2721074"/>
            <a:ext cx="5410201" cy="2984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9" descr="螢幕快照 2021-01-07 上午10.39.14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50527" y="2737891"/>
            <a:ext cx="5463465" cy="24605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8" name="Google Shape;88;p3"/>
          <p:cNvGraphicFramePr/>
          <p:nvPr/>
        </p:nvGraphicFramePr>
        <p:xfrm>
          <a:off x="1233931" y="4774952"/>
          <a:ext cx="10536938" cy="4648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9" name="Google Shape;89;p3"/>
          <p:cNvSpPr txBox="1">
            <a:spLocks noGrp="1"/>
          </p:cNvSpPr>
          <p:nvPr>
            <p:ph type="title"/>
          </p:nvPr>
        </p:nvSpPr>
        <p:spPr>
          <a:xfrm>
            <a:off x="952500" y="25400"/>
            <a:ext cx="11099700" cy="16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Helvetica Neue"/>
              <a:buNone/>
            </a:pPr>
            <a:r>
              <a:rPr lang="en-US" sz="6400" b="1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Brief History of cryo-EM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027316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6"/>
          <p:cNvSpPr txBox="1">
            <a:spLocks noGrp="1"/>
          </p:cNvSpPr>
          <p:nvPr>
            <p:ph type="title"/>
          </p:nvPr>
        </p:nvSpPr>
        <p:spPr>
          <a:xfrm>
            <a:off x="873816" y="577850"/>
            <a:ext cx="10834480" cy="21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 fontScale="90000"/>
          </a:bodyPr>
          <a:lstStyle/>
          <a:p>
            <a:pPr algn="l">
              <a:buSzPts val="6400"/>
            </a:pPr>
            <a:r>
              <a:rPr lang="en-US" sz="4800" i="0" u="none" strike="noStrike" cap="none" dirty="0">
                <a:solidFill>
                  <a:srgbClr val="FFFFFF"/>
                </a:solidFill>
                <a:latin typeface="+mj-lt"/>
                <a:ea typeface="Helvetica Neue"/>
                <a:cs typeface="Helvetica Neue"/>
                <a:sym typeface="Helvetica Neue"/>
              </a:rPr>
              <a:t>DRMRA: We have successfully found a hidden conformation</a:t>
            </a:r>
            <a:br>
              <a:rPr lang="en-US" sz="4800" dirty="0">
                <a:solidFill>
                  <a:srgbClr val="FFFFFF"/>
                </a:solidFill>
                <a:latin typeface="+mj-lt"/>
                <a:ea typeface="Helvetica Neue"/>
                <a:cs typeface="Helvetica Neue"/>
                <a:sym typeface="Helvetica Neue"/>
              </a:rPr>
            </a:br>
            <a:r>
              <a:rPr lang="en-US" sz="2000" dirty="0" err="1">
                <a:solidFill>
                  <a:srgbClr val="FFFFFF"/>
                </a:solidFill>
                <a:latin typeface="+mj-lt"/>
                <a:ea typeface="Helvetica Neue"/>
                <a:cs typeface="Helvetica Neue"/>
                <a:sym typeface="Helvetica Neue"/>
              </a:rPr>
              <a:t>Szu</a:t>
            </a:r>
            <a:r>
              <a:rPr lang="en-US" sz="2000" dirty="0">
                <a:solidFill>
                  <a:srgbClr val="FFFFFF"/>
                </a:solidFill>
                <a:latin typeface="+mj-lt"/>
                <a:ea typeface="Helvetica Neue"/>
                <a:cs typeface="Helvetica Neue"/>
                <a:sym typeface="Helvetica Neue"/>
              </a:rPr>
              <a:t>-Chi Chung, </a:t>
            </a:r>
            <a:r>
              <a:rPr lang="en-US" sz="2000" dirty="0" err="1">
                <a:solidFill>
                  <a:srgbClr val="FFFFFF"/>
                </a:solidFill>
                <a:latin typeface="+mj-lt"/>
                <a:ea typeface="Helvetica Neue"/>
                <a:cs typeface="Helvetica Neue"/>
                <a:sym typeface="Helvetica Neue"/>
              </a:rPr>
              <a:t>Hsin</a:t>
            </a:r>
            <a:r>
              <a:rPr lang="en-US" sz="2000" dirty="0">
                <a:solidFill>
                  <a:srgbClr val="FFFFFF"/>
                </a:solidFill>
                <a:latin typeface="+mj-lt"/>
                <a:ea typeface="Helvetica Neue"/>
                <a:cs typeface="Helvetica Neue"/>
                <a:sym typeface="Helvetica Neue"/>
              </a:rPr>
              <a:t>-Hung Lin, Tien-You Liu, </a:t>
            </a:r>
            <a:r>
              <a:rPr lang="en-US" sz="2000" dirty="0" err="1">
                <a:solidFill>
                  <a:srgbClr val="FFFFFF"/>
                </a:solidFill>
                <a:latin typeface="+mj-lt"/>
                <a:ea typeface="Helvetica Neue"/>
                <a:cs typeface="Helvetica Neue"/>
                <a:sym typeface="Helvetica Neue"/>
              </a:rPr>
              <a:t>Kuen-Phon</a:t>
            </a:r>
            <a:r>
              <a:rPr lang="en-US" sz="2000" dirty="0">
                <a:solidFill>
                  <a:srgbClr val="FFFFFF"/>
                </a:solidFill>
                <a:latin typeface="+mj-lt"/>
                <a:ea typeface="Helvetica Neue"/>
                <a:cs typeface="Helvetica Neue"/>
                <a:sym typeface="Helvetica Neue"/>
              </a:rPr>
              <a:t> Wu, </a:t>
            </a:r>
            <a:r>
              <a:rPr lang="en-US" sz="2000" u="sng" dirty="0">
                <a:solidFill>
                  <a:srgbClr val="FFFFFF"/>
                </a:solidFill>
                <a:latin typeface="+mj-lt"/>
                <a:ea typeface="Helvetica Neue"/>
                <a:cs typeface="Helvetica Neue"/>
                <a:sym typeface="Helvetica Neue"/>
              </a:rPr>
              <a:t>Ting-Li Chen</a:t>
            </a:r>
            <a:r>
              <a:rPr lang="en-US" sz="2000" dirty="0">
                <a:solidFill>
                  <a:srgbClr val="FFFFFF"/>
                </a:solidFill>
                <a:latin typeface="+mj-lt"/>
                <a:ea typeface="Helvetica Neue"/>
                <a:cs typeface="Helvetica Neue"/>
                <a:sym typeface="Helvetica Neue"/>
              </a:rPr>
              <a:t>, Wei-</a:t>
            </a:r>
            <a:r>
              <a:rPr lang="en-US" sz="2000" dirty="0" err="1">
                <a:solidFill>
                  <a:srgbClr val="FFFFFF"/>
                </a:solidFill>
                <a:latin typeface="+mj-lt"/>
                <a:ea typeface="Helvetica Neue"/>
                <a:cs typeface="Helvetica Neue"/>
                <a:sym typeface="Helvetica Neue"/>
              </a:rPr>
              <a:t>Hau</a:t>
            </a:r>
            <a:r>
              <a:rPr lang="en-US" sz="2000" dirty="0">
                <a:solidFill>
                  <a:srgbClr val="FFFFFF"/>
                </a:solidFill>
                <a:latin typeface="+mj-lt"/>
                <a:ea typeface="Helvetica Neue"/>
                <a:cs typeface="Helvetica Neue"/>
                <a:sym typeface="Helvetica Neue"/>
              </a:rPr>
              <a:t> Chang*, and </a:t>
            </a:r>
            <a:br>
              <a:rPr lang="en-US" sz="2000" dirty="0">
                <a:solidFill>
                  <a:srgbClr val="FFFFFF"/>
                </a:solidFill>
                <a:latin typeface="+mj-lt"/>
                <a:ea typeface="Helvetica Neue"/>
                <a:cs typeface="Helvetica Neue"/>
                <a:sym typeface="Helvetica Neue"/>
              </a:rPr>
            </a:br>
            <a:r>
              <a:rPr lang="en-US" sz="2000" u="sng" dirty="0">
                <a:solidFill>
                  <a:srgbClr val="FFFFFF"/>
                </a:solidFill>
                <a:latin typeface="+mj-lt"/>
                <a:ea typeface="Helvetica Neue"/>
                <a:cs typeface="Helvetica Neue"/>
                <a:sym typeface="Helvetica Neue"/>
              </a:rPr>
              <a:t>I-Ping Tu</a:t>
            </a:r>
            <a:r>
              <a:rPr lang="en-US" sz="2000" dirty="0">
                <a:solidFill>
                  <a:srgbClr val="FFFFFF"/>
                </a:solidFill>
                <a:latin typeface="+mj-lt"/>
                <a:ea typeface="Helvetica Neue"/>
                <a:cs typeface="Helvetica Neue"/>
                <a:sym typeface="Helvetica Neue"/>
              </a:rPr>
              <a:t>*, (2022), “Distributed Rapid Multi Reference Alignment (DRMRA) for accelerating single particle cryo-EM analysis”, (in preparation).</a:t>
            </a:r>
            <a:endParaRPr sz="2000" dirty="0">
              <a:latin typeface="+mj-lt"/>
            </a:endParaRPr>
          </a:p>
        </p:txBody>
      </p:sp>
      <p:pic>
        <p:nvPicPr>
          <p:cNvPr id="190" name="Google Shape;190;p16" descr="螢幕快照 2021-03-29 下午7.05.3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39145" y="3067636"/>
            <a:ext cx="9258301" cy="4076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17" descr="螢幕快照 2021-03-29 下午6.52.44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25757" y="734801"/>
            <a:ext cx="8957130" cy="3584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7" descr="螢幕快照 2021-03-29 下午6.53.20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22435" y="4750904"/>
            <a:ext cx="8960452" cy="46726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0"/>
          <p:cNvSpPr txBox="1">
            <a:spLocks noGrp="1"/>
          </p:cNvSpPr>
          <p:nvPr>
            <p:ph type="title"/>
          </p:nvPr>
        </p:nvSpPr>
        <p:spPr>
          <a:xfrm>
            <a:off x="1271152" y="1"/>
            <a:ext cx="11099801" cy="2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R="68503" algn="l">
              <a:buClr>
                <a:srgbClr val="252C35"/>
              </a:buClr>
              <a:buSzPts val="4650"/>
            </a:pPr>
            <a:r>
              <a:rPr lang="en-US" sz="4650" dirty="0">
                <a:latin typeface="Arial"/>
                <a:ea typeface="Arial"/>
                <a:cs typeface="Arial"/>
                <a:sym typeface="Arial"/>
              </a:rPr>
              <a:t>2.5 </a:t>
            </a:r>
            <a:r>
              <a:rPr lang="en-US" sz="4650" dirty="0" err="1">
                <a:latin typeface="Arial"/>
                <a:ea typeface="Arial"/>
                <a:cs typeface="Arial"/>
                <a:sym typeface="Arial"/>
              </a:rPr>
              <a:t>Å</a:t>
            </a:r>
            <a:r>
              <a:rPr lang="en-US" sz="4650" dirty="0">
                <a:latin typeface="Arial"/>
                <a:ea typeface="Arial"/>
                <a:cs typeface="Arial"/>
                <a:sym typeface="Arial"/>
              </a:rPr>
              <a:t> cryo-EM structure of particulate methane monooxygenase</a:t>
            </a:r>
            <a:br>
              <a:rPr lang="en-US" sz="4650" dirty="0">
                <a:latin typeface="Arial"/>
                <a:ea typeface="Arial"/>
                <a:cs typeface="Arial"/>
                <a:sym typeface="Arial"/>
              </a:rPr>
            </a:br>
            <a:r>
              <a:rPr lang="en-US" altLang="zh-TW" sz="2000" dirty="0"/>
              <a:t>Wei-</a:t>
            </a:r>
            <a:r>
              <a:rPr lang="en-US" altLang="zh-TW" sz="2000" dirty="0" err="1"/>
              <a:t>hau</a:t>
            </a:r>
            <a:r>
              <a:rPr lang="en-US" altLang="zh-TW" sz="2000" dirty="0"/>
              <a:t> Chang*, I-</a:t>
            </a:r>
            <a:r>
              <a:rPr lang="en-US" altLang="zh-TW" sz="2000" dirty="0" err="1"/>
              <a:t>Kuen</a:t>
            </a:r>
            <a:r>
              <a:rPr lang="en-US" altLang="zh-TW" sz="2000" dirty="0"/>
              <a:t> Tsai, Shih-</a:t>
            </a:r>
            <a:r>
              <a:rPr lang="en-US" altLang="zh-TW" sz="2000" dirty="0" err="1"/>
              <a:t>Hsin</a:t>
            </a:r>
            <a:r>
              <a:rPr lang="en-US" altLang="zh-TW" sz="2000" dirty="0"/>
              <a:t> Huang, </a:t>
            </a:r>
            <a:r>
              <a:rPr lang="en-US" altLang="zh-TW" sz="2000" dirty="0" err="1"/>
              <a:t>Hsin</a:t>
            </a:r>
            <a:r>
              <a:rPr lang="en-US" altLang="zh-TW" sz="2000" dirty="0"/>
              <a:t>-Hung Lin, </a:t>
            </a:r>
            <a:r>
              <a:rPr lang="en-US" altLang="zh-TW" sz="2000" dirty="0" err="1"/>
              <a:t>Szu</a:t>
            </a:r>
            <a:r>
              <a:rPr lang="en-US" altLang="zh-TW" sz="2000" dirty="0"/>
              <a:t>-Chi Chung, </a:t>
            </a:r>
            <a:r>
              <a:rPr lang="en-US" altLang="zh-TW" sz="2000" u="sng" dirty="0"/>
              <a:t>I-Ping Tu</a:t>
            </a:r>
            <a:r>
              <a:rPr lang="en-US" altLang="zh-TW" sz="2000" dirty="0"/>
              <a:t>, Steve S.-F. Yu* &amp; </a:t>
            </a:r>
            <a:r>
              <a:rPr lang="en-US" altLang="zh-TW" sz="2000" dirty="0" err="1"/>
              <a:t>Sunney</a:t>
            </a:r>
            <a:r>
              <a:rPr lang="en-US" altLang="zh-TW" sz="2000" dirty="0"/>
              <a:t> I. Chan* (2021) Cryo-EM structures of the functional particulate methane monooxygenase (</a:t>
            </a:r>
            <a:r>
              <a:rPr lang="en-US" altLang="zh-TW" sz="2000" dirty="0" err="1"/>
              <a:t>pMMO</a:t>
            </a:r>
            <a:r>
              <a:rPr lang="en-US" altLang="zh-TW" sz="2000" dirty="0"/>
              <a:t>) from </a:t>
            </a:r>
            <a:r>
              <a:rPr lang="en-US" altLang="zh-TW" sz="2000" dirty="0" err="1"/>
              <a:t>Methylococcus</a:t>
            </a:r>
            <a:r>
              <a:rPr lang="en-US" altLang="zh-TW" sz="2000" dirty="0"/>
              <a:t> </a:t>
            </a:r>
            <a:r>
              <a:rPr lang="en-US" altLang="zh-TW" sz="2000" dirty="0" err="1"/>
              <a:t>capsulatus</a:t>
            </a:r>
            <a:r>
              <a:rPr lang="en-US" altLang="zh-TW" sz="2000" dirty="0"/>
              <a:t> (Bath) reveals the sites of the copper centers. </a:t>
            </a:r>
            <a:r>
              <a:rPr lang="en-US" altLang="zh-TW" sz="2000" i="1" dirty="0"/>
              <a:t>Journal of American Chemical Society (accepted).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20"/>
          <p:cNvSpPr txBox="1"/>
          <p:nvPr/>
        </p:nvSpPr>
        <p:spPr>
          <a:xfrm>
            <a:off x="6337565" y="4546600"/>
            <a:ext cx="329670" cy="660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227790"/>
              </a:lnSpc>
              <a:spcBef>
                <a:spcPts val="0"/>
              </a:spcBef>
              <a:spcAft>
                <a:spcPts val="0"/>
              </a:spcAft>
              <a:buClr>
                <a:srgbClr val="727CA3"/>
              </a:buClr>
              <a:buSzPts val="2634"/>
              <a:buFont typeface="Noto Sans Symbols"/>
              <a:buNone/>
            </a:pPr>
            <a:r>
              <a:rPr lang="en-US" sz="2634" b="0" i="0" u="none" strike="noStrike" cap="none">
                <a:solidFill>
                  <a:srgbClr val="727CA3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🞂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1" name="Google Shape;221;p20" descr="螢幕快照 2021-03-30 下午2.43.56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2846601"/>
            <a:ext cx="13004801" cy="66899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1"/>
          <p:cNvSpPr txBox="1">
            <a:spLocks noGrp="1"/>
          </p:cNvSpPr>
          <p:nvPr>
            <p:ph type="title"/>
          </p:nvPr>
        </p:nvSpPr>
        <p:spPr>
          <a:xfrm>
            <a:off x="952500" y="406400"/>
            <a:ext cx="11099800" cy="1326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Helvetica Neue"/>
              <a:buNone/>
            </a:pPr>
            <a:r>
              <a:rPr lang="en-US" sz="4032"/>
              <a:t>Finished within a week in one server  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2192"/>
              </a:buClr>
              <a:buSzPct val="100000"/>
              <a:buFont typeface="Helvetica Neue"/>
              <a:buNone/>
            </a:pPr>
            <a:r>
              <a:rPr lang="en-US" sz="4032">
                <a:solidFill>
                  <a:srgbClr val="942192"/>
                </a:solidFill>
              </a:rPr>
              <a:t>We have saved a lot of energy!</a:t>
            </a:r>
            <a:endParaRPr/>
          </a:p>
        </p:txBody>
      </p:sp>
      <p:pic>
        <p:nvPicPr>
          <p:cNvPr id="227" name="Google Shape;227;p21" descr="螢幕快照 2021-04-01 上午10.34.16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2114368"/>
            <a:ext cx="13004801" cy="72520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92AEAF0-13CF-1D4A-BED1-C7750D1CD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Acknowledgements</a:t>
            </a:r>
            <a:br>
              <a:rPr kumimoji="1" lang="en-US" altLang="zh-TW" dirty="0"/>
            </a:br>
            <a:r>
              <a:rPr kumimoji="1" lang="en-US" altLang="zh-TW" dirty="0"/>
              <a:t>Collaborators and Grants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1BF5A14-CB61-594E-9048-8C9FBF28FB83}"/>
              </a:ext>
            </a:extLst>
          </p:cNvPr>
          <p:cNvSpPr txBox="1">
            <a:spLocks/>
          </p:cNvSpPr>
          <p:nvPr/>
        </p:nvSpPr>
        <p:spPr>
          <a:xfrm>
            <a:off x="952500" y="2290053"/>
            <a:ext cx="11089232" cy="6396747"/>
          </a:xfrm>
          <a:prstGeom prst="rect">
            <a:avLst/>
          </a:prstGeom>
        </p:spPr>
        <p:txBody>
          <a:bodyPr/>
          <a:lstStyle>
            <a:lvl1pPr marL="273050" indent="-273050" algn="l" rtl="0" fontAlgn="base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pitchFamily="18" charset="2"/>
              <a:buChar char="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fontAlgn="base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pitchFamily="18" charset="2"/>
              <a:buChar char=""/>
              <a:defRPr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fontAlgn="base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pitchFamily="18" charset="2"/>
              <a:buChar char="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fontAlgn="base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pitchFamily="2" charset="2"/>
              <a:buChar char="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fontAlgn="base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hangingPunct="0">
              <a:spcBef>
                <a:spcPct val="0"/>
              </a:spcBef>
              <a:buNone/>
            </a:pPr>
            <a:r>
              <a:rPr lang="zh-TW" altLang="zh-TW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Institute of Statistical Science</a:t>
            </a:r>
            <a:r>
              <a:rPr lang="en-US" altLang="zh-TW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Institute of Chemistry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0" hangingPunct="0">
              <a:spcBef>
                <a:spcPct val="0"/>
              </a:spcBef>
              <a:buNone/>
            </a:pP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Cheng-Yu Hung                                             </a:t>
            </a:r>
            <a:r>
              <a:rPr lang="en-US" altLang="zh-TW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Hsin</a:t>
            </a:r>
            <a:r>
              <a:rPr lang="en-US" altLang="zh-TW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-Hung Lin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0" hangingPunct="0">
              <a:spcBef>
                <a:spcPct val="0"/>
              </a:spcBef>
              <a:buNone/>
            </a:pP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Huei-Lun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Siao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Wei-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Hau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Chang </a:t>
            </a:r>
          </a:p>
          <a:p>
            <a:pPr marL="0" indent="0" eaLnBrk="0" hangingPunct="0">
              <a:spcBef>
                <a:spcPct val="0"/>
              </a:spcBef>
              <a:buNone/>
            </a:pP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Szu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-Han Lin</a:t>
            </a:r>
            <a:r>
              <a:rPr lang="zh-TW" altLang="zh-TW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Institute of Biological Chemistry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0" hangingPunct="0">
              <a:spcBef>
                <a:spcPct val="0"/>
              </a:spcBef>
              <a:buNone/>
            </a:pPr>
            <a:r>
              <a:rPr lang="en" altLang="zh-TW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Yu-Hsiang Lien                                              </a:t>
            </a:r>
            <a:r>
              <a:rPr lang="en-US" altLang="zh-TW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Kuen-Phon</a:t>
            </a:r>
            <a:r>
              <a:rPr lang="en-US" altLang="zh-TW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Wu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l-NL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Tien-</a:t>
            </a:r>
            <a:r>
              <a:rPr lang="nl-NL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</a:t>
            </a:r>
            <a:r>
              <a:rPr lang="nl-NL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Liu</a:t>
            </a:r>
            <a:r>
              <a:rPr lang="en-US" altLang="zh-TW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zh-TW" altLang="zh-TW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0" hangingPunct="0">
              <a:spcBef>
                <a:spcPct val="0"/>
              </a:spcBef>
              <a:buNone/>
            </a:pPr>
            <a:r>
              <a:rPr kumimoji="0" lang="en-US" altLang="zh-TW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Po-Yao </a:t>
            </a:r>
            <a:r>
              <a:rPr kumimoji="0" lang="en-US" altLang="zh-TW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" altLang="zh-TW" dirty="0">
                <a:solidFill>
                  <a:srgbClr val="0070C0"/>
                </a:solidFill>
              </a:rPr>
              <a:t>                                                </a:t>
            </a:r>
            <a:r>
              <a:rPr lang="en-US" altLang="zh-TW" sz="28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NSYSU, Applied Math</a:t>
            </a:r>
            <a:endParaRPr lang="en" altLang="zh-TW" dirty="0">
              <a:solidFill>
                <a:srgbClr val="0070C0"/>
              </a:solidFill>
            </a:endParaRPr>
          </a:p>
          <a:p>
            <a:pPr marL="0" indent="0" eaLnBrk="0" hangingPunct="0">
              <a:spcBef>
                <a:spcPct val="0"/>
              </a:spcBef>
              <a:buNone/>
            </a:pPr>
            <a:r>
              <a:rPr lang="en" altLang="zh-TW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</a:t>
            </a:r>
            <a:r>
              <a:rPr lang="en" altLang="zh-TW" dirty="0">
                <a:solidFill>
                  <a:srgbClr val="0070C0"/>
                </a:solidFill>
              </a:rPr>
              <a:t>                                                             </a:t>
            </a:r>
            <a:r>
              <a:rPr lang="en-US" altLang="zh-TW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Szu</a:t>
            </a:r>
            <a:r>
              <a:rPr lang="en-US" altLang="zh-TW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-Chi Chung </a:t>
            </a:r>
            <a:endParaRPr kumimoji="0" lang="en-US" altLang="zh-TW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0" hangingPunct="0">
              <a:spcBef>
                <a:spcPct val="0"/>
              </a:spcBef>
              <a:buNone/>
            </a:pP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Yi-</a:t>
            </a:r>
            <a:r>
              <a:rPr lang="en-US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Ching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Yao</a:t>
            </a:r>
          </a:p>
          <a:p>
            <a:pPr marL="0" indent="0" eaLnBrk="0" hangingPunct="0">
              <a:spcBef>
                <a:spcPct val="0"/>
              </a:spcBef>
              <a:buNone/>
            </a:pPr>
            <a:r>
              <a:rPr kumimoji="0" lang="en-US" altLang="zh-TW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Ting-Li Chen                                                  </a:t>
            </a:r>
            <a:r>
              <a:rPr lang="en-US" altLang="zh-TW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NCU, </a:t>
            </a:r>
            <a:r>
              <a:rPr lang="zh-TW" altLang="zh-TW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Institute of Statistic</a:t>
            </a:r>
            <a:r>
              <a:rPr lang="en-US" altLang="zh-TW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  <a:p>
            <a:pPr marL="0" indent="0" eaLnBrk="0" hangingPunct="0">
              <a:spcBef>
                <a:spcPct val="0"/>
              </a:spcBef>
              <a:buNone/>
            </a:pPr>
            <a:r>
              <a:rPr kumimoji="0" lang="en-US" altLang="zh-TW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Su-Yun Huang                                               </a:t>
            </a:r>
            <a:r>
              <a:rPr lang="en-US" altLang="zh-TW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Shao-</a:t>
            </a:r>
            <a:r>
              <a:rPr lang="en-US" altLang="zh-TW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Hsuan</a:t>
            </a:r>
            <a:r>
              <a:rPr lang="en-US" altLang="zh-TW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Wang </a:t>
            </a:r>
            <a:endParaRPr kumimoji="0" lang="en-US" altLang="zh-TW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0" hangingPunct="0">
              <a:spcBef>
                <a:spcPct val="0"/>
              </a:spcBef>
              <a:buClrTx/>
              <a:buSzTx/>
              <a:buFont typeface="Wingdings 3" pitchFamily="18" charset="2"/>
              <a:buNone/>
            </a:pPr>
            <a:r>
              <a:rPr kumimoji="0" lang="en-US" altLang="zh-TW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altLang="zh-TW" dirty="0"/>
              <a:t>Investigator Award, Academia </a:t>
            </a:r>
            <a:r>
              <a:rPr lang="en-US" altLang="zh-TW" dirty="0" err="1"/>
              <a:t>Sinica</a:t>
            </a:r>
            <a:r>
              <a:rPr lang="en-US" altLang="zh-TW" dirty="0"/>
              <a:t>, 2021-2025</a:t>
            </a:r>
          </a:p>
          <a:p>
            <a:r>
              <a:rPr lang="en-US" altLang="zh-TW" dirty="0"/>
              <a:t>Grand Challenge Seed Program, 2018, 2019 and 2020</a:t>
            </a:r>
            <a:endParaRPr kumimoji="0"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15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4" name="Google Shape;94;p4"/>
          <p:cNvGraphicFramePr/>
          <p:nvPr/>
        </p:nvGraphicFramePr>
        <p:xfrm>
          <a:off x="1233931" y="4774952"/>
          <a:ext cx="10536938" cy="4648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5" name="Google Shape;95;p4" descr="螢幕快照 2021-03-30 下午1.17.04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5672" y="3729459"/>
            <a:ext cx="3314737" cy="4021882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4"/>
          <p:cNvSpPr txBox="1">
            <a:spLocks noGrp="1"/>
          </p:cNvSpPr>
          <p:nvPr>
            <p:ph type="title"/>
          </p:nvPr>
        </p:nvSpPr>
        <p:spPr>
          <a:xfrm>
            <a:off x="952500" y="25400"/>
            <a:ext cx="11099700" cy="16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lvl="0">
              <a:buSzPts val="6400"/>
            </a:pPr>
            <a:r>
              <a:rPr lang="en-US" altLang="zh-TW" sz="64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Brief History of cryo-EM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56625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1" name="Google Shape;101;p5"/>
          <p:cNvGraphicFramePr/>
          <p:nvPr/>
        </p:nvGraphicFramePr>
        <p:xfrm>
          <a:off x="1233931" y="4774952"/>
          <a:ext cx="10536938" cy="4648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" name="Google Shape;102;p5" descr="螢幕快照 2021-03-30 下午1.17.04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5672" y="3729459"/>
            <a:ext cx="3314737" cy="4021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5" descr="影像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48057" y="4961072"/>
            <a:ext cx="4575917" cy="267266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5"/>
          <p:cNvSpPr txBox="1">
            <a:spLocks noGrp="1"/>
          </p:cNvSpPr>
          <p:nvPr>
            <p:ph type="title"/>
          </p:nvPr>
        </p:nvSpPr>
        <p:spPr>
          <a:xfrm>
            <a:off x="952500" y="25400"/>
            <a:ext cx="11099700" cy="16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lvl="0">
              <a:buSzPts val="6400"/>
            </a:pPr>
            <a:r>
              <a:rPr lang="en-US" altLang="zh-TW" sz="64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Brief History of cryo-EM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83273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9" name="Google Shape;109;p6"/>
          <p:cNvGraphicFramePr/>
          <p:nvPr/>
        </p:nvGraphicFramePr>
        <p:xfrm>
          <a:off x="1233931" y="4774952"/>
          <a:ext cx="10536938" cy="4648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0" name="Google Shape;110;p6" descr="螢幕快照 2021-03-30 下午1.17.04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5672" y="3729459"/>
            <a:ext cx="3314737" cy="4021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6" descr="影像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48057" y="4961072"/>
            <a:ext cx="4575917" cy="2672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6" descr="影像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99286" y="4366662"/>
            <a:ext cx="4343034" cy="2747476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6"/>
          <p:cNvSpPr txBox="1">
            <a:spLocks noGrp="1"/>
          </p:cNvSpPr>
          <p:nvPr>
            <p:ph type="title"/>
          </p:nvPr>
        </p:nvSpPr>
        <p:spPr>
          <a:xfrm>
            <a:off x="952500" y="25400"/>
            <a:ext cx="11099700" cy="16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lvl="0">
              <a:buSzPts val="6400"/>
            </a:pPr>
            <a:r>
              <a:rPr lang="en-US" altLang="zh-TW" sz="64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Brief History of cryo-EM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60151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8" name="Google Shape;118;p7"/>
          <p:cNvGraphicFramePr/>
          <p:nvPr/>
        </p:nvGraphicFramePr>
        <p:xfrm>
          <a:off x="1233931" y="4774952"/>
          <a:ext cx="10536938" cy="4648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9" name="Google Shape;119;p7" descr="螢幕快照 2021-03-30 下午1.17.04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5672" y="3729459"/>
            <a:ext cx="3314737" cy="4021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7" descr="影像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48057" y="4961072"/>
            <a:ext cx="4575917" cy="2672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7" descr="影像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99286" y="4366662"/>
            <a:ext cx="4343034" cy="2747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7" descr="螢幕快照 2021-03-30 下午1.24.37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776498" y="1962698"/>
            <a:ext cx="3659441" cy="4666402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7"/>
          <p:cNvSpPr txBox="1">
            <a:spLocks noGrp="1"/>
          </p:cNvSpPr>
          <p:nvPr>
            <p:ph type="title"/>
          </p:nvPr>
        </p:nvSpPr>
        <p:spPr>
          <a:xfrm>
            <a:off x="952500" y="25400"/>
            <a:ext cx="11099700" cy="16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lvl="0">
              <a:buSzPts val="6400"/>
            </a:pPr>
            <a:r>
              <a:rPr lang="en-US" altLang="zh-TW" sz="64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Brief History of cryo-EM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86460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"/>
          <p:cNvSpPr txBox="1">
            <a:spLocks noGrp="1"/>
          </p:cNvSpPr>
          <p:nvPr>
            <p:ph type="title"/>
          </p:nvPr>
        </p:nvSpPr>
        <p:spPr>
          <a:xfrm>
            <a:off x="952500" y="25400"/>
            <a:ext cx="11099800" cy="1614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lvl="0">
              <a:buSzPts val="6400"/>
            </a:pPr>
            <a:r>
              <a:rPr lang="en-US" altLang="zh-TW" sz="64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Brief History of cryo-EM</a:t>
            </a:r>
            <a:endParaRPr dirty="0"/>
          </a:p>
        </p:txBody>
      </p:sp>
      <p:graphicFrame>
        <p:nvGraphicFramePr>
          <p:cNvPr id="129" name="Google Shape;129;p8"/>
          <p:cNvGraphicFramePr/>
          <p:nvPr/>
        </p:nvGraphicFramePr>
        <p:xfrm>
          <a:off x="1233931" y="4774952"/>
          <a:ext cx="10536938" cy="4648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30" name="Google Shape;130;p8" descr="螢幕快照 2021-03-30 下午1.17.04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5672" y="3729459"/>
            <a:ext cx="3314737" cy="4021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8" descr="影像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48057" y="4961072"/>
            <a:ext cx="4575917" cy="2672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8" descr="影像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99286" y="4366662"/>
            <a:ext cx="4343034" cy="2747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8" descr="螢幕快照 2021-03-30 下午1.24.37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776498" y="1962698"/>
            <a:ext cx="3659441" cy="4666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8" descr="螢幕快照 2021-03-30 下午1.30.56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437191" y="1268827"/>
            <a:ext cx="3251201" cy="43688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5625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9" descr="螢幕快照 2021-03-29 下午5.37.04.pn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587015" y="3124232"/>
            <a:ext cx="6063946" cy="2651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9" descr="螢幕快照 2021-03-29 下午5.38.15.png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1560536" y="262463"/>
            <a:ext cx="9436101" cy="2794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9" descr="螢幕快照 2021-03-29 下午5.36.41.png"/>
          <p:cNvPicPr preferRelativeResize="0">
            <a:picLocks noGrp="1"/>
          </p:cNvPicPr>
          <p:nvPr>
            <p:ph type="pic" idx="4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600004" y="3124232"/>
            <a:ext cx="5627051" cy="4064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9" descr="螢幕快照 2021-03-29 下午5.37.38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86934" y="5843125"/>
            <a:ext cx="6064017" cy="3898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9" descr="螢幕快照 2021-03-29 下午6.24.19.png"/>
          <p:cNvPicPr preferRelativeResize="0"/>
          <p:nvPr/>
        </p:nvPicPr>
        <p:blipFill rotWithShape="1">
          <a:blip r:embed="rId7">
            <a:alphaModFix/>
          </a:blip>
          <a:srcRect l="2151" r="31059"/>
          <a:stretch/>
        </p:blipFill>
        <p:spPr>
          <a:xfrm>
            <a:off x="303224" y="7659226"/>
            <a:ext cx="5861196" cy="266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9" descr="螢幕快照 2021-03-29 下午6.24.05.png"/>
          <p:cNvPicPr preferRelativeResize="0"/>
          <p:nvPr/>
        </p:nvPicPr>
        <p:blipFill rotWithShape="1">
          <a:blip r:embed="rId8">
            <a:alphaModFix/>
          </a:blip>
          <a:srcRect r="29045"/>
          <a:stretch/>
        </p:blipFill>
        <p:spPr>
          <a:xfrm>
            <a:off x="314138" y="7978491"/>
            <a:ext cx="5839295" cy="1219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55854</TotalTime>
  <Words>1267</Words>
  <Application>Microsoft Macintosh PowerPoint</Application>
  <PresentationFormat>自訂</PresentationFormat>
  <Paragraphs>125</Paragraphs>
  <Slides>34</Slides>
  <Notes>25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34</vt:i4>
      </vt:variant>
    </vt:vector>
  </HeadingPairs>
  <TitlesOfParts>
    <vt:vector size="43" baseType="lpstr">
      <vt:lpstr>Helvetica Neue</vt:lpstr>
      <vt:lpstr>Arial</vt:lpstr>
      <vt:lpstr>Wingdings 2</vt:lpstr>
      <vt:lpstr>新細明體</vt:lpstr>
      <vt:lpstr>Trebuchet MS</vt:lpstr>
      <vt:lpstr>Noto Sans Symbols</vt:lpstr>
      <vt:lpstr>Times New Roman</vt:lpstr>
      <vt:lpstr>Wingdings 3</vt:lpstr>
      <vt:lpstr>Simple Dark</vt:lpstr>
      <vt:lpstr>Our learning experience on Deep Learning  in learning the 3D protein structures from cryo-EM images</vt:lpstr>
      <vt:lpstr>Why Cryo-Electron Microscopy A solution for emergent problems</vt:lpstr>
      <vt:lpstr>Brief History of cryo-EM</vt:lpstr>
      <vt:lpstr>Brief History of cryo-EM</vt:lpstr>
      <vt:lpstr>Brief History of cryo-EM</vt:lpstr>
      <vt:lpstr>Brief History of cryo-EM</vt:lpstr>
      <vt:lpstr>Brief History of cryo-EM</vt:lpstr>
      <vt:lpstr>Brief History of cryo-EM</vt:lpstr>
      <vt:lpstr>PowerPoint 簡報</vt:lpstr>
      <vt:lpstr>Challenges</vt:lpstr>
      <vt:lpstr>We employ CNN to classify 2D clustering averages. </vt:lpstr>
      <vt:lpstr>One important function of 2D clustering is to sift valid particle images. It is manually executed!</vt:lpstr>
      <vt:lpstr>PowerPoint 簡報</vt:lpstr>
      <vt:lpstr>Training Set</vt:lpstr>
      <vt:lpstr>PowerPoint 簡報</vt:lpstr>
      <vt:lpstr>Training &amp; validation </vt:lpstr>
      <vt:lpstr>PowerPoint 簡報</vt:lpstr>
      <vt:lpstr>The performance of DCGAN model on single frame image super-resolution (SR).</vt:lpstr>
      <vt:lpstr>An ambitious project: Pushing the resolution by GAN, collaborated with  SW Chen.</vt:lpstr>
      <vt:lpstr>PowerPoint 簡報</vt:lpstr>
      <vt:lpstr>cGAN Approach: 2D de-noised images look great! </vt:lpstr>
      <vt:lpstr>Is this real science? cGAN is so powerful that it can transforms purely noise images.</vt:lpstr>
      <vt:lpstr>Domain Knowledge: Fourier Slice Theorem and Common Line. Common Line implicitly holds the particle images as a structure, but neglected in Deep Learning.</vt:lpstr>
      <vt:lpstr>PowerPoint 簡報</vt:lpstr>
      <vt:lpstr>AlphaFold 2</vt:lpstr>
      <vt:lpstr>ASCEP’ approach is to develop </vt:lpstr>
      <vt:lpstr>Distributed t-SNE  Szu-Han Lin, Ting-Li Chen* and I-Ping Tu (in preparation)  </vt:lpstr>
      <vt:lpstr>Szu-Chi Chung, Shao-Hsuan Wang, Po-Yao Niu, Su-Yun Huang, Wei-Hau Chang and I-Ping Tu* (2020). “Two-stage dimension reduction for noisy high-dimensional images and application to Cryogenic Electron Microscopy”. Annals of Mathematical Sciences and Applications 5, 283-316.  </vt:lpstr>
      <vt:lpstr>Szu-Chi Chung, Hsin-Hung Lin, Po-Yao Niu, Shih-Hsin Huang, I-Ping Tu* and Wei-Hau Chang* (2020). “Pre-pro is a fast pre-processor for single-particle cryo-EM by enhancing 2D classification”. Communications Biology 3, 508.</vt:lpstr>
      <vt:lpstr>DRMRA: We have successfully found a hidden conformation Szu-Chi Chung, Hsin-Hung Lin, Tien-You Liu, Kuen-Phon Wu, Ting-Li Chen, Wei-Hau Chang*, and  I-Ping Tu*, (2022), “Distributed Rapid Multi Reference Alignment (DRMRA) for accelerating single particle cryo-EM analysis”, (in preparation).</vt:lpstr>
      <vt:lpstr>PowerPoint 簡報</vt:lpstr>
      <vt:lpstr>2.5 Å cryo-EM structure of particulate methane monooxygenase Wei-hau Chang*, I-Kuen Tsai, Shih-Hsin Huang, Hsin-Hung Lin, Szu-Chi Chung, I-Ping Tu, Steve S.-F. Yu* &amp; Sunney I. Chan* (2021) Cryo-EM structures of the functional particulate methane monooxygenase (pMMO) from Methylococcus capsulatus (Bath) reveals the sites of the copper centers. Journal of American Chemical Society (accepted).</vt:lpstr>
      <vt:lpstr>Finished within a week in one server   We have saved a lot of energy!</vt:lpstr>
      <vt:lpstr>Acknowledgements Collaborators and Grants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SABID Research Team Statistical Analysis for Biological Image Data</dc:title>
  <cp:lastModifiedBy>Microsoft Office User</cp:lastModifiedBy>
  <cp:revision>53</cp:revision>
  <cp:lastPrinted>2021-08-12T09:14:18Z</cp:lastPrinted>
  <dcterms:modified xsi:type="dcterms:W3CDTF">2022-04-20T04:30:39Z</dcterms:modified>
</cp:coreProperties>
</file>