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18"/>
  </p:notesMasterIdLst>
  <p:sldIdLst>
    <p:sldId id="341" r:id="rId2"/>
    <p:sldId id="437" r:id="rId3"/>
    <p:sldId id="387" r:id="rId4"/>
    <p:sldId id="514" r:id="rId5"/>
    <p:sldId id="499" r:id="rId6"/>
    <p:sldId id="508" r:id="rId7"/>
    <p:sldId id="524" r:id="rId8"/>
    <p:sldId id="533" r:id="rId9"/>
    <p:sldId id="525" r:id="rId10"/>
    <p:sldId id="529" r:id="rId11"/>
    <p:sldId id="531" r:id="rId12"/>
    <p:sldId id="532" r:id="rId13"/>
    <p:sldId id="522" r:id="rId14"/>
    <p:sldId id="520" r:id="rId15"/>
    <p:sldId id="539" r:id="rId16"/>
    <p:sldId id="535" r:id="rId17"/>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FF0000"/>
    <a:srgbClr val="7030A0"/>
    <a:srgbClr val="BF9000"/>
    <a:srgbClr val="A6A6A6"/>
    <a:srgbClr val="000000"/>
    <a:srgbClr val="FF2600"/>
    <a:srgbClr val="548235"/>
    <a:srgbClr val="FFD966"/>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4"/>
    <p:restoredTop sz="84336"/>
  </p:normalViewPr>
  <p:slideViewPr>
    <p:cSldViewPr snapToGrid="0" snapToObjects="1">
      <p:cViewPr varScale="1">
        <p:scale>
          <a:sx n="156" d="100"/>
          <a:sy n="156" d="100"/>
        </p:scale>
        <p:origin x="2888"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408C2-CC7E-BB4C-AFB9-368650A6119D}" type="datetimeFigureOut">
              <a:rPr lang="en-TW" smtClean="0"/>
              <a:t>2022/4/22</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72E4B-4577-C545-8E46-5EE37C424792}" type="slidenum">
              <a:rPr lang="en-TW" smtClean="0"/>
              <a:t>‹#›</a:t>
            </a:fld>
            <a:endParaRPr lang="en-TW"/>
          </a:p>
        </p:txBody>
      </p:sp>
    </p:spTree>
    <p:extLst>
      <p:ext uri="{BB962C8B-B14F-4D97-AF65-F5344CB8AC3E}">
        <p14:creationId xmlns:p14="http://schemas.microsoft.com/office/powerpoint/2010/main" val="256756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1116A3-3DD8-4A57-8D97-19BEB1BC3C99}" type="slidenum">
              <a:rPr lang="en-US" smtClean="0"/>
              <a:t>1</a:t>
            </a:fld>
            <a:endParaRPr lang="en-US"/>
          </a:p>
        </p:txBody>
      </p:sp>
    </p:spTree>
    <p:extLst>
      <p:ext uri="{BB962C8B-B14F-4D97-AF65-F5344CB8AC3E}">
        <p14:creationId xmlns:p14="http://schemas.microsoft.com/office/powerpoint/2010/main" val="109607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12</a:t>
            </a:fld>
            <a:endParaRPr lang="en-TW"/>
          </a:p>
        </p:txBody>
      </p:sp>
    </p:spTree>
    <p:extLst>
      <p:ext uri="{BB962C8B-B14F-4D97-AF65-F5344CB8AC3E}">
        <p14:creationId xmlns:p14="http://schemas.microsoft.com/office/powerpoint/2010/main" val="64946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13</a:t>
            </a:fld>
            <a:endParaRPr lang="en-TW"/>
          </a:p>
        </p:txBody>
      </p:sp>
    </p:spTree>
    <p:extLst>
      <p:ext uri="{BB962C8B-B14F-4D97-AF65-F5344CB8AC3E}">
        <p14:creationId xmlns:p14="http://schemas.microsoft.com/office/powerpoint/2010/main" val="74708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14</a:t>
            </a:fld>
            <a:endParaRPr lang="en-TW"/>
          </a:p>
        </p:txBody>
      </p:sp>
    </p:spTree>
    <p:extLst>
      <p:ext uri="{BB962C8B-B14F-4D97-AF65-F5344CB8AC3E}">
        <p14:creationId xmlns:p14="http://schemas.microsoft.com/office/powerpoint/2010/main" val="264851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16</a:t>
            </a:fld>
            <a:endParaRPr lang="en-TW"/>
          </a:p>
        </p:txBody>
      </p:sp>
    </p:spTree>
    <p:extLst>
      <p:ext uri="{BB962C8B-B14F-4D97-AF65-F5344CB8AC3E}">
        <p14:creationId xmlns:p14="http://schemas.microsoft.com/office/powerpoint/2010/main" val="287008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most important task for AMS is to study antimatter. </a:t>
            </a:r>
          </a:p>
          <a:p>
            <a:r>
              <a:rPr lang="en-US" dirty="0"/>
              <a:t>These antimatter may come from new source like dark matter or pulsars.</a:t>
            </a:r>
          </a:p>
          <a:p>
            <a:r>
              <a:rPr lang="en-US" dirty="0"/>
              <a:t>For example, when DM annihilate with each other, they could produce equal amount of particles and anti-particles, including antiprotons and positrons. </a:t>
            </a:r>
          </a:p>
          <a:p>
            <a:r>
              <a:rPr lang="en-US" dirty="0"/>
              <a:t>Why do we think antiparticles are more important?  Because traditional astrophysical sources like Supernovae </a:t>
            </a:r>
            <a:r>
              <a:rPr lang="en-US" sz="1200" b="0" i="0" kern="1200" dirty="0">
                <a:solidFill>
                  <a:schemeClr val="tx1"/>
                </a:solidFill>
                <a:effectLst/>
                <a:latin typeface="+mn-lt"/>
                <a:ea typeface="+mn-ea"/>
                <a:cs typeface="+mn-cs"/>
              </a:rPr>
              <a:t>Remnants produce a large amount of matter at high energies, but they don’t produce a lot of anti-particles. </a:t>
            </a:r>
          </a:p>
          <a:p>
            <a:r>
              <a:rPr lang="en-US" sz="1200" b="0" i="0" kern="1200" dirty="0">
                <a:solidFill>
                  <a:schemeClr val="tx1"/>
                </a:solidFill>
                <a:effectLst/>
                <a:latin typeface="+mn-lt"/>
                <a:ea typeface="+mn-ea"/>
                <a:cs typeface="+mn-cs"/>
              </a:rPr>
              <a:t>To</a:t>
            </a:r>
            <a:r>
              <a:rPr lang="en-US" sz="1200" b="0" i="0" kern="1200" baseline="0" dirty="0">
                <a:solidFill>
                  <a:schemeClr val="tx1"/>
                </a:solidFill>
                <a:effectLst/>
                <a:latin typeface="+mn-lt"/>
                <a:ea typeface="+mn-ea"/>
                <a:cs typeface="+mn-cs"/>
              </a:rPr>
              <a:t> look for new physics</a:t>
            </a:r>
            <a:r>
              <a:rPr lang="en-US" sz="1200" b="0" i="0" kern="1200" dirty="0">
                <a:solidFill>
                  <a:schemeClr val="tx1"/>
                </a:solidFill>
                <a:effectLst/>
                <a:latin typeface="+mn-lt"/>
                <a:ea typeface="+mn-ea"/>
                <a:cs typeface="+mn-cs"/>
              </a:rPr>
              <a:t>, the antimatter spectra have low background from traditional physics.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E44F6-FD47-F546-BF54-C6FF01640BF1}" type="slidenum">
              <a:rPr kumimoji="0" lang="en-US" altLang="en-US" sz="1200" b="0" i="0" u="none" strike="noStrike" kern="1200" cap="none" spc="0" normalizeH="0" baseline="0" noProof="0">
                <a:ln>
                  <a:noFill/>
                </a:ln>
                <a:solidFill>
                  <a:srgbClr val="000000"/>
                </a:solidFill>
                <a:effectLst/>
                <a:uLnTx/>
                <a:uFillTx/>
                <a:latin typeface="Calibri"/>
                <a:ea typeface="+mn-ea"/>
                <a:cs typeface="+mn-cs"/>
              </a:rPr>
              <a:t>2</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2568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1116A3-3DD8-4A57-8D97-19BEB1BC3C99}" type="slidenum">
              <a:rPr lang="en-US" smtClean="0"/>
              <a:t>3</a:t>
            </a:fld>
            <a:endParaRPr lang="en-US"/>
          </a:p>
        </p:txBody>
      </p:sp>
    </p:spTree>
    <p:extLst>
      <p:ext uri="{BB962C8B-B14F-4D97-AF65-F5344CB8AC3E}">
        <p14:creationId xmlns:p14="http://schemas.microsoft.com/office/powerpoint/2010/main" val="29742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In total there are 1296 cells segmented into 18</a:t>
            </a:r>
          </a:p>
          <a:p>
            <a:r>
              <a:rPr lang="en-TW" dirty="0"/>
              <a:t>layers longitudinally, two per layer, with 72 transverse cells in each</a:t>
            </a:r>
          </a:p>
          <a:p>
            <a:r>
              <a:rPr lang="en-TW" dirty="0"/>
              <a:t>layer providing a fine granularity 3D shower sampling. </a:t>
            </a:r>
          </a:p>
        </p:txBody>
      </p:sp>
      <p:sp>
        <p:nvSpPr>
          <p:cNvPr id="4" name="Slide Number Placeholder 3"/>
          <p:cNvSpPr>
            <a:spLocks noGrp="1"/>
          </p:cNvSpPr>
          <p:nvPr>
            <p:ph type="sldNum" sz="quarter" idx="5"/>
          </p:nvPr>
        </p:nvSpPr>
        <p:spPr/>
        <p:txBody>
          <a:bodyPr/>
          <a:lstStyle/>
          <a:p>
            <a:fld id="{24D72E4B-4577-C545-8E46-5EE37C424792}" type="slidenum">
              <a:rPr lang="en-TW" smtClean="0"/>
              <a:t>4</a:t>
            </a:fld>
            <a:endParaRPr lang="en-TW"/>
          </a:p>
        </p:txBody>
      </p:sp>
    </p:spTree>
    <p:extLst>
      <p:ext uri="{BB962C8B-B14F-4D97-AF65-F5344CB8AC3E}">
        <p14:creationId xmlns:p14="http://schemas.microsoft.com/office/powerpoint/2010/main" val="154855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5</a:t>
            </a:fld>
            <a:endParaRPr lang="en-TW"/>
          </a:p>
        </p:txBody>
      </p:sp>
    </p:spTree>
    <p:extLst>
      <p:ext uri="{BB962C8B-B14F-4D97-AF65-F5344CB8AC3E}">
        <p14:creationId xmlns:p14="http://schemas.microsoft.com/office/powerpoint/2010/main" val="59702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6</a:t>
            </a:fld>
            <a:endParaRPr lang="en-TW"/>
          </a:p>
        </p:txBody>
      </p:sp>
    </p:spTree>
    <p:extLst>
      <p:ext uri="{BB962C8B-B14F-4D97-AF65-F5344CB8AC3E}">
        <p14:creationId xmlns:p14="http://schemas.microsoft.com/office/powerpoint/2010/main" val="304924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7</a:t>
            </a:fld>
            <a:endParaRPr lang="en-TW"/>
          </a:p>
        </p:txBody>
      </p:sp>
    </p:spTree>
    <p:extLst>
      <p:ext uri="{BB962C8B-B14F-4D97-AF65-F5344CB8AC3E}">
        <p14:creationId xmlns:p14="http://schemas.microsoft.com/office/powerpoint/2010/main" val="71581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9</a:t>
            </a:fld>
            <a:endParaRPr lang="en-TW"/>
          </a:p>
        </p:txBody>
      </p:sp>
    </p:spTree>
    <p:extLst>
      <p:ext uri="{BB962C8B-B14F-4D97-AF65-F5344CB8AC3E}">
        <p14:creationId xmlns:p14="http://schemas.microsoft.com/office/powerpoint/2010/main" val="359969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24D72E4B-4577-C545-8E46-5EE37C424792}" type="slidenum">
              <a:rPr lang="en-TW" smtClean="0"/>
              <a:t>11</a:t>
            </a:fld>
            <a:endParaRPr lang="en-TW"/>
          </a:p>
        </p:txBody>
      </p:sp>
    </p:spTree>
    <p:extLst>
      <p:ext uri="{BB962C8B-B14F-4D97-AF65-F5344CB8AC3E}">
        <p14:creationId xmlns:p14="http://schemas.microsoft.com/office/powerpoint/2010/main" val="2853489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9DDB-404C-D65B-50BA-BFEB5ED692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C1E6B582-36B4-2D3D-5199-A71883E0B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268DBD30-5B2D-CC71-FBA1-C8692975DAD4}"/>
              </a:ext>
            </a:extLst>
          </p:cNvPr>
          <p:cNvSpPr>
            <a:spLocks noGrp="1"/>
          </p:cNvSpPr>
          <p:nvPr>
            <p:ph type="dt" sz="half" idx="10"/>
          </p:nvPr>
        </p:nvSpPr>
        <p:spPr/>
        <p:txBody>
          <a:bodyPr/>
          <a:lstStyle/>
          <a:p>
            <a:fld id="{EC562638-7E3D-9949-A36C-C941AC25E93B}" type="datetime1">
              <a:rPr lang="en-US" smtClean="0"/>
              <a:t>4/22/22</a:t>
            </a:fld>
            <a:endParaRPr lang="en-TW"/>
          </a:p>
        </p:txBody>
      </p:sp>
      <p:sp>
        <p:nvSpPr>
          <p:cNvPr id="5" name="Footer Placeholder 4">
            <a:extLst>
              <a:ext uri="{FF2B5EF4-FFF2-40B4-BE49-F238E27FC236}">
                <a16:creationId xmlns:a16="http://schemas.microsoft.com/office/drawing/2014/main" id="{C09F6D86-0FAB-07D5-BC44-19C3B7B252CD}"/>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221F3771-DDDA-7274-C04E-2BA2B33FEEFE}"/>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4166803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FBC8-451E-7A3E-F383-33D11E8AB62C}"/>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F9DAAD4D-BDD8-05BC-7329-A1CD23730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A6885C03-01E0-0FD1-34A8-E943BDDEA1EB}"/>
              </a:ext>
            </a:extLst>
          </p:cNvPr>
          <p:cNvSpPr>
            <a:spLocks noGrp="1"/>
          </p:cNvSpPr>
          <p:nvPr>
            <p:ph type="dt" sz="half" idx="10"/>
          </p:nvPr>
        </p:nvSpPr>
        <p:spPr/>
        <p:txBody>
          <a:bodyPr/>
          <a:lstStyle/>
          <a:p>
            <a:fld id="{4EC15449-9FD6-304A-B343-54DCF21C9AAC}" type="datetime1">
              <a:rPr lang="en-US" smtClean="0"/>
              <a:t>4/22/22</a:t>
            </a:fld>
            <a:endParaRPr lang="en-TW"/>
          </a:p>
        </p:txBody>
      </p:sp>
      <p:sp>
        <p:nvSpPr>
          <p:cNvPr id="5" name="Footer Placeholder 4">
            <a:extLst>
              <a:ext uri="{FF2B5EF4-FFF2-40B4-BE49-F238E27FC236}">
                <a16:creationId xmlns:a16="http://schemas.microsoft.com/office/drawing/2014/main" id="{0E8C0FC1-AC75-5B4D-58AB-9AAD65B83C17}"/>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F7C69BED-F30B-9BA9-E6E0-0AA23B2B27DC}"/>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1612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BCD07-3D09-77E5-0683-9C82DF7F68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6DB696A8-A6B8-544A-7D78-D8EC2371E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2F33A8C7-5F36-DB12-B8C9-891ABE761629}"/>
              </a:ext>
            </a:extLst>
          </p:cNvPr>
          <p:cNvSpPr>
            <a:spLocks noGrp="1"/>
          </p:cNvSpPr>
          <p:nvPr>
            <p:ph type="dt" sz="half" idx="10"/>
          </p:nvPr>
        </p:nvSpPr>
        <p:spPr/>
        <p:txBody>
          <a:bodyPr/>
          <a:lstStyle/>
          <a:p>
            <a:fld id="{80761C41-A3A4-CB4B-9635-442BAC652292}" type="datetime1">
              <a:rPr lang="en-US" smtClean="0"/>
              <a:t>4/22/22</a:t>
            </a:fld>
            <a:endParaRPr lang="en-TW"/>
          </a:p>
        </p:txBody>
      </p:sp>
      <p:sp>
        <p:nvSpPr>
          <p:cNvPr id="5" name="Footer Placeholder 4">
            <a:extLst>
              <a:ext uri="{FF2B5EF4-FFF2-40B4-BE49-F238E27FC236}">
                <a16:creationId xmlns:a16="http://schemas.microsoft.com/office/drawing/2014/main" id="{152FCDB4-7710-76DF-B9C5-82BBF5E7E1DC}"/>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805C05D5-9431-8B8C-F5F9-2A9580552ECA}"/>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1601514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16BF-28DB-2875-0FFF-DD037D0F8020}"/>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A976F5A7-AD04-D58D-BD29-07BD1581AA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1B21D66-92E2-E14B-6686-B7E28BDCE12F}"/>
              </a:ext>
            </a:extLst>
          </p:cNvPr>
          <p:cNvSpPr>
            <a:spLocks noGrp="1"/>
          </p:cNvSpPr>
          <p:nvPr>
            <p:ph type="dt" sz="half" idx="10"/>
          </p:nvPr>
        </p:nvSpPr>
        <p:spPr/>
        <p:txBody>
          <a:bodyPr/>
          <a:lstStyle/>
          <a:p>
            <a:fld id="{AB12DF79-2749-5645-9632-853052FC8EFC}" type="datetime1">
              <a:rPr lang="en-US" smtClean="0"/>
              <a:t>4/22/22</a:t>
            </a:fld>
            <a:endParaRPr lang="en-TW"/>
          </a:p>
        </p:txBody>
      </p:sp>
      <p:sp>
        <p:nvSpPr>
          <p:cNvPr id="5" name="Footer Placeholder 4">
            <a:extLst>
              <a:ext uri="{FF2B5EF4-FFF2-40B4-BE49-F238E27FC236}">
                <a16:creationId xmlns:a16="http://schemas.microsoft.com/office/drawing/2014/main" id="{D899899A-3035-3DE1-F790-FE18CFCA7C27}"/>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7FF272D5-0F56-ADA0-4DCE-4E7197299D11}"/>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10148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BAED-B5E2-9A15-01B1-5A9F61699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C44A0EB6-3B8A-8B51-E083-C52F71744C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32D153-83A5-3EB8-20F2-41A7C33E14C6}"/>
              </a:ext>
            </a:extLst>
          </p:cNvPr>
          <p:cNvSpPr>
            <a:spLocks noGrp="1"/>
          </p:cNvSpPr>
          <p:nvPr>
            <p:ph type="dt" sz="half" idx="10"/>
          </p:nvPr>
        </p:nvSpPr>
        <p:spPr/>
        <p:txBody>
          <a:bodyPr/>
          <a:lstStyle/>
          <a:p>
            <a:fld id="{33E27C89-8CB2-D943-A6B6-BE19C75A7FC9}" type="datetime1">
              <a:rPr lang="en-US" smtClean="0"/>
              <a:t>4/22/22</a:t>
            </a:fld>
            <a:endParaRPr lang="en-TW"/>
          </a:p>
        </p:txBody>
      </p:sp>
      <p:sp>
        <p:nvSpPr>
          <p:cNvPr id="5" name="Footer Placeholder 4">
            <a:extLst>
              <a:ext uri="{FF2B5EF4-FFF2-40B4-BE49-F238E27FC236}">
                <a16:creationId xmlns:a16="http://schemas.microsoft.com/office/drawing/2014/main" id="{6554E437-7951-ACD4-E0BE-317E549CCDF2}"/>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7C3A0709-3647-392B-09C0-E64BD94FE957}"/>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367379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4B23-68A4-9544-B581-5AFA0D525FE8}"/>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4C0B5BDF-DA67-F776-BC9E-18E2AE10EE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53E47D6B-5E8D-6F0B-C59A-18B5F7C227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5BA14710-1553-B6F7-0619-D16FEEA0A8AB}"/>
              </a:ext>
            </a:extLst>
          </p:cNvPr>
          <p:cNvSpPr>
            <a:spLocks noGrp="1"/>
          </p:cNvSpPr>
          <p:nvPr>
            <p:ph type="dt" sz="half" idx="10"/>
          </p:nvPr>
        </p:nvSpPr>
        <p:spPr/>
        <p:txBody>
          <a:bodyPr/>
          <a:lstStyle/>
          <a:p>
            <a:fld id="{7A57AFD7-F8EA-104B-9174-D7EA8D3421DF}" type="datetime1">
              <a:rPr lang="en-US" smtClean="0"/>
              <a:t>4/22/22</a:t>
            </a:fld>
            <a:endParaRPr lang="en-TW"/>
          </a:p>
        </p:txBody>
      </p:sp>
      <p:sp>
        <p:nvSpPr>
          <p:cNvPr id="6" name="Footer Placeholder 5">
            <a:extLst>
              <a:ext uri="{FF2B5EF4-FFF2-40B4-BE49-F238E27FC236}">
                <a16:creationId xmlns:a16="http://schemas.microsoft.com/office/drawing/2014/main" id="{BDCB2461-916B-FD49-C8C0-1CB1DAD9DDFE}"/>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0C48F89D-156E-8D69-59EA-27123E9916D0}"/>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52743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DCF9-C3D2-248F-8DF9-5065A4111258}"/>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0416B45A-B0A9-656E-5B3F-C0927439A9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B9C813-6A35-7A42-3A8D-7DEC3B6028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ED96C86D-477D-2F1F-E7A9-DFBFD7B2E2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05C59A-6404-74A1-483C-C698BA7C07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764020EC-0A21-F4AA-33A9-36A6D4E9804D}"/>
              </a:ext>
            </a:extLst>
          </p:cNvPr>
          <p:cNvSpPr>
            <a:spLocks noGrp="1"/>
          </p:cNvSpPr>
          <p:nvPr>
            <p:ph type="dt" sz="half" idx="10"/>
          </p:nvPr>
        </p:nvSpPr>
        <p:spPr/>
        <p:txBody>
          <a:bodyPr/>
          <a:lstStyle/>
          <a:p>
            <a:fld id="{B66A5ADB-2AA6-EA43-8C41-D1BECABABADC}" type="datetime1">
              <a:rPr lang="en-US" smtClean="0"/>
              <a:t>4/22/22</a:t>
            </a:fld>
            <a:endParaRPr lang="en-TW"/>
          </a:p>
        </p:txBody>
      </p:sp>
      <p:sp>
        <p:nvSpPr>
          <p:cNvPr id="8" name="Footer Placeholder 7">
            <a:extLst>
              <a:ext uri="{FF2B5EF4-FFF2-40B4-BE49-F238E27FC236}">
                <a16:creationId xmlns:a16="http://schemas.microsoft.com/office/drawing/2014/main" id="{CE19D9F5-CA67-3B7F-4F3B-FBD792573BBA}"/>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E2FE0B64-CBEE-D9B5-0026-2846615C849F}"/>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331542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E5B1-AB96-97B1-05B6-755DB062A7CD}"/>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104F30B0-5308-09EF-BA78-7FDEF3E9773A}"/>
              </a:ext>
            </a:extLst>
          </p:cNvPr>
          <p:cNvSpPr>
            <a:spLocks noGrp="1"/>
          </p:cNvSpPr>
          <p:nvPr>
            <p:ph type="dt" sz="half" idx="10"/>
          </p:nvPr>
        </p:nvSpPr>
        <p:spPr/>
        <p:txBody>
          <a:bodyPr/>
          <a:lstStyle/>
          <a:p>
            <a:fld id="{15F8D6D9-18A8-A142-8F5A-D00D578EEC61}" type="datetime1">
              <a:rPr lang="en-US" smtClean="0"/>
              <a:t>4/22/22</a:t>
            </a:fld>
            <a:endParaRPr lang="en-TW"/>
          </a:p>
        </p:txBody>
      </p:sp>
      <p:sp>
        <p:nvSpPr>
          <p:cNvPr id="4" name="Footer Placeholder 3">
            <a:extLst>
              <a:ext uri="{FF2B5EF4-FFF2-40B4-BE49-F238E27FC236}">
                <a16:creationId xmlns:a16="http://schemas.microsoft.com/office/drawing/2014/main" id="{8A8B8FC4-9937-7D07-A86D-7280DBD43DDF}"/>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C153DF88-D63C-23FC-658F-EA5C40B974CF}"/>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70808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5DB4F-C6F5-64CD-67D4-499601A488F5}"/>
              </a:ext>
            </a:extLst>
          </p:cNvPr>
          <p:cNvSpPr>
            <a:spLocks noGrp="1"/>
          </p:cNvSpPr>
          <p:nvPr>
            <p:ph type="dt" sz="half" idx="10"/>
          </p:nvPr>
        </p:nvSpPr>
        <p:spPr/>
        <p:txBody>
          <a:bodyPr/>
          <a:lstStyle/>
          <a:p>
            <a:fld id="{D75DBAD4-B9D2-C942-BF20-2B643DBB3FAC}" type="datetime1">
              <a:rPr lang="en-US" smtClean="0"/>
              <a:t>4/22/22</a:t>
            </a:fld>
            <a:endParaRPr lang="en-TW"/>
          </a:p>
        </p:txBody>
      </p:sp>
      <p:sp>
        <p:nvSpPr>
          <p:cNvPr id="3" name="Footer Placeholder 2">
            <a:extLst>
              <a:ext uri="{FF2B5EF4-FFF2-40B4-BE49-F238E27FC236}">
                <a16:creationId xmlns:a16="http://schemas.microsoft.com/office/drawing/2014/main" id="{73AE2CE2-8F67-D1A3-94F3-A2B254654728}"/>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1F62D7AC-5160-00C4-CA98-4D1B18EFCE1F}"/>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377723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0AD08-CC82-B449-5999-295A23093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6C988872-F7FC-CD2D-6199-5DE0A808B1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E65FD1E8-452E-4368-2196-7470F3207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EABC1-64B8-0C44-CCD7-2C48E7A48EAB}"/>
              </a:ext>
            </a:extLst>
          </p:cNvPr>
          <p:cNvSpPr>
            <a:spLocks noGrp="1"/>
          </p:cNvSpPr>
          <p:nvPr>
            <p:ph type="dt" sz="half" idx="10"/>
          </p:nvPr>
        </p:nvSpPr>
        <p:spPr/>
        <p:txBody>
          <a:bodyPr/>
          <a:lstStyle/>
          <a:p>
            <a:fld id="{F2F30E60-C1C5-FA45-B9FE-215F665155D1}" type="datetime1">
              <a:rPr lang="en-US" smtClean="0"/>
              <a:t>4/22/22</a:t>
            </a:fld>
            <a:endParaRPr lang="en-TW"/>
          </a:p>
        </p:txBody>
      </p:sp>
      <p:sp>
        <p:nvSpPr>
          <p:cNvPr id="6" name="Footer Placeholder 5">
            <a:extLst>
              <a:ext uri="{FF2B5EF4-FFF2-40B4-BE49-F238E27FC236}">
                <a16:creationId xmlns:a16="http://schemas.microsoft.com/office/drawing/2014/main" id="{6D2FEEE1-8EB7-DAF9-5473-7C299611DCB9}"/>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397AED02-9C66-D094-7426-C6F08030F2D5}"/>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3728077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F6E2-C0B2-6ED6-511A-8FF5F8BF5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763088AC-29DD-C808-7577-18B81EC275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89E02FC1-59D5-B3DC-1A70-6C5726C0C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2960C-980D-1559-A8C1-204EEFDEC701}"/>
              </a:ext>
            </a:extLst>
          </p:cNvPr>
          <p:cNvSpPr>
            <a:spLocks noGrp="1"/>
          </p:cNvSpPr>
          <p:nvPr>
            <p:ph type="dt" sz="half" idx="10"/>
          </p:nvPr>
        </p:nvSpPr>
        <p:spPr/>
        <p:txBody>
          <a:bodyPr/>
          <a:lstStyle/>
          <a:p>
            <a:fld id="{BD6E7948-45C6-1645-B92B-6D1DF9F4D996}" type="datetime1">
              <a:rPr lang="en-US" smtClean="0"/>
              <a:t>4/22/22</a:t>
            </a:fld>
            <a:endParaRPr lang="en-TW"/>
          </a:p>
        </p:txBody>
      </p:sp>
      <p:sp>
        <p:nvSpPr>
          <p:cNvPr id="6" name="Footer Placeholder 5">
            <a:extLst>
              <a:ext uri="{FF2B5EF4-FFF2-40B4-BE49-F238E27FC236}">
                <a16:creationId xmlns:a16="http://schemas.microsoft.com/office/drawing/2014/main" id="{59CAAFF0-3236-234E-9953-9EA323DFDE29}"/>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12060489-60CE-DD3F-EDDB-7A24886C78C7}"/>
              </a:ext>
            </a:extLst>
          </p:cNvPr>
          <p:cNvSpPr>
            <a:spLocks noGrp="1"/>
          </p:cNvSpPr>
          <p:nvPr>
            <p:ph type="sldNum" sz="quarter" idx="12"/>
          </p:nvPr>
        </p:nvSpPr>
        <p:spPr/>
        <p:txBody>
          <a:bodyPr/>
          <a:lstStyle/>
          <a:p>
            <a:fld id="{B9099BA4-C8A4-2D45-821F-DCCB4712668D}" type="slidenum">
              <a:rPr lang="en-TW" smtClean="0"/>
              <a:t>‹#›</a:t>
            </a:fld>
            <a:endParaRPr lang="en-TW"/>
          </a:p>
        </p:txBody>
      </p:sp>
    </p:spTree>
    <p:extLst>
      <p:ext uri="{BB962C8B-B14F-4D97-AF65-F5344CB8AC3E}">
        <p14:creationId xmlns:p14="http://schemas.microsoft.com/office/powerpoint/2010/main" val="257580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FA8A28-0872-1A6E-C5B0-6A6B42B45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CA77FC10-A06D-C10A-AE0B-2B3BC7314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10C3EBF-B7D9-5E15-068E-B3D26D9FC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6AEF7-33C3-104B-83E6-81DCFE82A14F}" type="datetime1">
              <a:rPr lang="en-US" smtClean="0"/>
              <a:t>4/22/22</a:t>
            </a:fld>
            <a:endParaRPr lang="en-TW"/>
          </a:p>
        </p:txBody>
      </p:sp>
      <p:sp>
        <p:nvSpPr>
          <p:cNvPr id="5" name="Footer Placeholder 4">
            <a:extLst>
              <a:ext uri="{FF2B5EF4-FFF2-40B4-BE49-F238E27FC236}">
                <a16:creationId xmlns:a16="http://schemas.microsoft.com/office/drawing/2014/main" id="{BFE3F076-38B3-3EB8-31E5-64E54E231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7CF6EB62-3227-D6FB-333E-EB6E3D459F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99BA4-C8A4-2D45-821F-DCCB4712668D}" type="slidenum">
              <a:rPr lang="en-TW" smtClean="0"/>
              <a:t>‹#›</a:t>
            </a:fld>
            <a:endParaRPr lang="en-TW"/>
          </a:p>
        </p:txBody>
      </p:sp>
    </p:spTree>
    <p:extLst>
      <p:ext uri="{BB962C8B-B14F-4D97-AF65-F5344CB8AC3E}">
        <p14:creationId xmlns:p14="http://schemas.microsoft.com/office/powerpoint/2010/main" val="290460294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0.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gif"/><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hyperlink" Target="https://chih-sheng-huang821.medium.com/%E6%B7%B1%E5%BA%A6%E5%AD%B8%E7%BF%92-weight-initialization%E5%92%8Cbatch-normalization-f264c4be37f5" TargetMode="External"/><Relationship Id="rId5" Type="http://schemas.openxmlformats.org/officeDocument/2006/relationships/image" Target="../media/image65.png"/><Relationship Id="rId4" Type="http://schemas.openxmlformats.org/officeDocument/2006/relationships/hyperlink" Target="https://arxiv.org/abs/1708.0712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jpeg"/><Relationship Id="rId1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15" Type="http://schemas.openxmlformats.org/officeDocument/2006/relationships/image" Target="../media/image11.jpeg"/><Relationship Id="rId10" Type="http://schemas.openxmlformats.org/officeDocument/2006/relationships/image" Target="../media/image22.png"/><Relationship Id="rId4" Type="http://schemas.openxmlformats.org/officeDocument/2006/relationships/image" Target="../media/image8.jpeg"/><Relationship Id="rId9" Type="http://schemas.openxmlformats.org/officeDocument/2006/relationships/image" Target="../media/image21.png"/><Relationship Id="rId1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7" t="3202" r="4989" b="15347"/>
          <a:stretch/>
        </p:blipFill>
        <p:spPr>
          <a:xfrm>
            <a:off x="-15815" y="-54878"/>
            <a:ext cx="12223630" cy="6965004"/>
          </a:xfrm>
          <a:prstGeom prst="rect">
            <a:avLst/>
          </a:prstGeom>
        </p:spPr>
      </p:pic>
      <p:sp>
        <p:nvSpPr>
          <p:cNvPr id="2" name="Title 1"/>
          <p:cNvSpPr>
            <a:spLocks noGrp="1"/>
          </p:cNvSpPr>
          <p:nvPr>
            <p:ph type="ctrTitle"/>
          </p:nvPr>
        </p:nvSpPr>
        <p:spPr>
          <a:xfrm>
            <a:off x="56419" y="1"/>
            <a:ext cx="12084908" cy="1214846"/>
          </a:xfrm>
        </p:spPr>
        <p:txBody>
          <a:bodyPr>
            <a:noAutofit/>
          </a:bodyPr>
          <a:lstStyle/>
          <a:p>
            <a:r>
              <a:rPr lang="en-US" sz="3200" b="1" dirty="0">
                <a:solidFill>
                  <a:srgbClr val="FFFF00"/>
                </a:solidFill>
                <a:latin typeface="+mn-lt"/>
              </a:rPr>
              <a:t>How Deep Learning Helps in the Electron Identification </a:t>
            </a:r>
            <a:br>
              <a:rPr lang="en-US" sz="3200" b="1" dirty="0">
                <a:solidFill>
                  <a:srgbClr val="FFFF00"/>
                </a:solidFill>
                <a:latin typeface="+mn-lt"/>
              </a:rPr>
            </a:br>
            <a:r>
              <a:rPr lang="en-US" sz="3200" b="1" dirty="0">
                <a:solidFill>
                  <a:srgbClr val="FFFF00"/>
                </a:solidFill>
                <a:latin typeface="+mn-lt"/>
              </a:rPr>
              <a:t>with AMS-02 Electromagnetic Calorimeter</a:t>
            </a:r>
          </a:p>
        </p:txBody>
      </p:sp>
      <p:sp>
        <p:nvSpPr>
          <p:cNvPr id="13" name="Rectangle 12"/>
          <p:cNvSpPr/>
          <p:nvPr/>
        </p:nvSpPr>
        <p:spPr>
          <a:xfrm>
            <a:off x="0" y="6430534"/>
            <a:ext cx="12223630" cy="469279"/>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Subtitle 2"/>
          <p:cNvSpPr>
            <a:spLocks noGrp="1"/>
          </p:cNvSpPr>
          <p:nvPr>
            <p:ph type="subTitle" idx="1"/>
          </p:nvPr>
        </p:nvSpPr>
        <p:spPr>
          <a:xfrm>
            <a:off x="4730867" y="6430534"/>
            <a:ext cx="2736013" cy="459408"/>
          </a:xfrm>
          <a:noFill/>
        </p:spPr>
        <p:txBody>
          <a:bodyPr>
            <a:noAutofit/>
          </a:bodyPr>
          <a:lstStyle/>
          <a:p>
            <a:r>
              <a:rPr lang="en-US" sz="2800" dirty="0" err="1">
                <a:solidFill>
                  <a:srgbClr val="FFFF00"/>
                </a:solidFill>
              </a:rPr>
              <a:t>Hsin</a:t>
            </a:r>
            <a:r>
              <a:rPr lang="en-US" sz="2800" dirty="0">
                <a:solidFill>
                  <a:srgbClr val="FFFF00"/>
                </a:solidFill>
              </a:rPr>
              <a:t>-Yi Chou</a:t>
            </a:r>
          </a:p>
        </p:txBody>
      </p:sp>
      <p:pic>
        <p:nvPicPr>
          <p:cNvPr id="6" name="Picture 5"/>
          <p:cNvPicPr>
            <a:picLocks noChangeAspect="1"/>
          </p:cNvPicPr>
          <p:nvPr/>
        </p:nvPicPr>
        <p:blipFill rotWithShape="1">
          <a:blip r:embed="rId4"/>
          <a:srcRect l="36362" t="30408" r="32512" b="39800"/>
          <a:stretch/>
        </p:blipFill>
        <p:spPr>
          <a:xfrm>
            <a:off x="5655551" y="1554339"/>
            <a:ext cx="2068209" cy="1314790"/>
          </a:xfrm>
          <a:prstGeom prst="ellipse">
            <a:avLst/>
          </a:prstGeom>
          <a:ln w="19050" cap="rnd">
            <a:solidFill>
              <a:srgbClr val="00B0F0"/>
            </a:solidFill>
          </a:ln>
          <a:effectLst/>
        </p:spPr>
      </p:pic>
      <p:sp>
        <p:nvSpPr>
          <p:cNvPr id="7" name="Rectangle 6"/>
          <p:cNvSpPr/>
          <p:nvPr/>
        </p:nvSpPr>
        <p:spPr>
          <a:xfrm>
            <a:off x="-9728" y="6473279"/>
            <a:ext cx="1654620" cy="400110"/>
          </a:xfrm>
          <a:prstGeom prst="rect">
            <a:avLst/>
          </a:prstGeom>
        </p:spPr>
        <p:txBody>
          <a:bodyPr wrap="none">
            <a:spAutoFit/>
          </a:bodyPr>
          <a:lstStyle/>
          <a:p>
            <a:r>
              <a:rPr lang="en-US" sz="2000" b="1" dirty="0">
                <a:solidFill>
                  <a:srgbClr val="00B0F0"/>
                </a:solidFill>
              </a:rPr>
              <a:t>April 22, 2022</a:t>
            </a:r>
          </a:p>
        </p:txBody>
      </p:sp>
      <p:sp>
        <p:nvSpPr>
          <p:cNvPr id="8" name="Oval 7"/>
          <p:cNvSpPr/>
          <p:nvPr/>
        </p:nvSpPr>
        <p:spPr>
          <a:xfrm>
            <a:off x="7653785" y="2944545"/>
            <a:ext cx="500332" cy="483079"/>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8" idx="1"/>
            <a:endCxn id="6" idx="5"/>
          </p:cNvCxnSpPr>
          <p:nvPr/>
        </p:nvCxnSpPr>
        <p:spPr>
          <a:xfrm flipH="1" flipV="1">
            <a:off x="7420878" y="2676582"/>
            <a:ext cx="306179" cy="33870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199048" y="6470377"/>
            <a:ext cx="4034310" cy="400110"/>
          </a:xfrm>
          <a:prstGeom prst="rect">
            <a:avLst/>
          </a:prstGeom>
        </p:spPr>
        <p:txBody>
          <a:bodyPr wrap="none">
            <a:spAutoFit/>
          </a:bodyPr>
          <a:lstStyle/>
          <a:p>
            <a:r>
              <a:rPr lang="en-US" sz="2000" b="1" dirty="0">
                <a:solidFill>
                  <a:srgbClr val="00B0F0"/>
                </a:solidFill>
              </a:rPr>
              <a:t>Institute of Physics, Academia </a:t>
            </a:r>
            <a:r>
              <a:rPr lang="en-US" sz="2000" b="1" dirty="0" err="1">
                <a:solidFill>
                  <a:srgbClr val="00B0F0"/>
                </a:solidFill>
              </a:rPr>
              <a:t>Sinica</a:t>
            </a:r>
            <a:endParaRPr lang="en-US" sz="2000" b="1" dirty="0">
              <a:solidFill>
                <a:srgbClr val="00B0F0"/>
              </a:solidFill>
            </a:endParaRPr>
          </a:p>
        </p:txBody>
      </p:sp>
      <p:sp>
        <p:nvSpPr>
          <p:cNvPr id="4" name="Slide Number Placeholder 3"/>
          <p:cNvSpPr>
            <a:spLocks noGrp="1"/>
          </p:cNvSpPr>
          <p:nvPr>
            <p:ph type="sldNum" sz="quarter" idx="12"/>
          </p:nvPr>
        </p:nvSpPr>
        <p:spPr/>
        <p:txBody>
          <a:bodyPr/>
          <a:lstStyle/>
          <a:p>
            <a:fld id="{16CB605A-C005-4A0D-B498-2FE3E8BEF1A3}" type="slidenum">
              <a:rPr lang="en-US" smtClean="0"/>
              <a:t>1</a:t>
            </a:fld>
            <a:endParaRPr lang="en-US"/>
          </a:p>
        </p:txBody>
      </p:sp>
    </p:spTree>
    <p:extLst>
      <p:ext uri="{BB962C8B-B14F-4D97-AF65-F5344CB8AC3E}">
        <p14:creationId xmlns:p14="http://schemas.microsoft.com/office/powerpoint/2010/main" val="321990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7A61F7-37F1-6D54-F544-D271C7763F3F}"/>
              </a:ext>
            </a:extLst>
          </p:cNvPr>
          <p:cNvSpPr>
            <a:spLocks noGrp="1"/>
          </p:cNvSpPr>
          <p:nvPr>
            <p:ph type="sldNum" sz="quarter" idx="12"/>
          </p:nvPr>
        </p:nvSpPr>
        <p:spPr/>
        <p:txBody>
          <a:bodyPr/>
          <a:lstStyle/>
          <a:p>
            <a:fld id="{B9099BA4-C8A4-2D45-821F-DCCB4712668D}" type="slidenum">
              <a:rPr lang="en-TW" smtClean="0"/>
              <a:t>10</a:t>
            </a:fld>
            <a:endParaRPr lang="en-TW"/>
          </a:p>
        </p:txBody>
      </p:sp>
      <p:sp>
        <p:nvSpPr>
          <p:cNvPr id="3" name="Title 1">
            <a:extLst>
              <a:ext uri="{FF2B5EF4-FFF2-40B4-BE49-F238E27FC236}">
                <a16:creationId xmlns:a16="http://schemas.microsoft.com/office/drawing/2014/main" id="{5E2FF88E-7EA0-CB37-0A53-2A91366EB6A3}"/>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Binary Classifier: Deep Neural Network (DNN)</a:t>
            </a:r>
          </a:p>
        </p:txBody>
      </p:sp>
      <p:sp>
        <p:nvSpPr>
          <p:cNvPr id="9" name="Rectangle 8">
            <a:extLst>
              <a:ext uri="{FF2B5EF4-FFF2-40B4-BE49-F238E27FC236}">
                <a16:creationId xmlns:a16="http://schemas.microsoft.com/office/drawing/2014/main" id="{0111344A-0C03-5758-7861-9B0314A6650E}"/>
              </a:ext>
            </a:extLst>
          </p:cNvPr>
          <p:cNvSpPr/>
          <p:nvPr/>
        </p:nvSpPr>
        <p:spPr>
          <a:xfrm>
            <a:off x="966573" y="2629228"/>
            <a:ext cx="1609671" cy="369333"/>
          </a:xfrm>
          <a:prstGeom prst="rect">
            <a:avLst/>
          </a:prstGeom>
          <a:solidFill>
            <a:schemeClr val="bg1">
              <a:lumMod val="75000"/>
              <a:alpha val="49804"/>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F36DB71F-2FF5-291A-7725-2793BFA5545A}"/>
              </a:ext>
            </a:extLst>
          </p:cNvPr>
          <p:cNvSpPr txBox="1"/>
          <p:nvPr/>
        </p:nvSpPr>
        <p:spPr>
          <a:xfrm>
            <a:off x="976615" y="2616679"/>
            <a:ext cx="1609671" cy="369332"/>
          </a:xfrm>
          <a:prstGeom prst="rect">
            <a:avLst/>
          </a:prstGeom>
          <a:noFill/>
        </p:spPr>
        <p:txBody>
          <a:bodyPr wrap="none" rtlCol="0">
            <a:spAutoFit/>
          </a:bodyPr>
          <a:lstStyle/>
          <a:p>
            <a:r>
              <a:rPr lang="en-TW" dirty="0"/>
              <a:t>Shower Images</a:t>
            </a:r>
          </a:p>
        </p:txBody>
      </p:sp>
      <p:sp>
        <p:nvSpPr>
          <p:cNvPr id="10" name="Can 9">
            <a:extLst>
              <a:ext uri="{FF2B5EF4-FFF2-40B4-BE49-F238E27FC236}">
                <a16:creationId xmlns:a16="http://schemas.microsoft.com/office/drawing/2014/main" id="{575D8F1F-05CE-F65B-A923-B4ECBE5808E3}"/>
              </a:ext>
            </a:extLst>
          </p:cNvPr>
          <p:cNvSpPr/>
          <p:nvPr/>
        </p:nvSpPr>
        <p:spPr>
          <a:xfrm>
            <a:off x="3224418" y="1925988"/>
            <a:ext cx="2271010" cy="1775814"/>
          </a:xfrm>
          <a:prstGeom prst="can">
            <a:avLst>
              <a:gd name="adj" fmla="val 50000"/>
            </a:avLst>
          </a:prstGeom>
          <a:solidFill>
            <a:schemeClr val="accent1">
              <a:lumMod val="7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1" name="TextBox 10">
            <a:extLst>
              <a:ext uri="{FF2B5EF4-FFF2-40B4-BE49-F238E27FC236}">
                <a16:creationId xmlns:a16="http://schemas.microsoft.com/office/drawing/2014/main" id="{E75576C5-F485-4E07-61A3-AFFD147BBCA3}"/>
              </a:ext>
            </a:extLst>
          </p:cNvPr>
          <p:cNvSpPr txBox="1"/>
          <p:nvPr/>
        </p:nvSpPr>
        <p:spPr>
          <a:xfrm>
            <a:off x="3517204" y="2022573"/>
            <a:ext cx="1812163" cy="646331"/>
          </a:xfrm>
          <a:prstGeom prst="rect">
            <a:avLst/>
          </a:prstGeom>
          <a:noFill/>
        </p:spPr>
        <p:txBody>
          <a:bodyPr wrap="none" rtlCol="0">
            <a:spAutoFit/>
          </a:bodyPr>
          <a:lstStyle/>
          <a:p>
            <a:r>
              <a:rPr lang="en-TW" dirty="0"/>
              <a:t>Feature Learning</a:t>
            </a:r>
          </a:p>
          <a:p>
            <a:r>
              <a:rPr lang="en-TW" dirty="0"/>
              <a:t>(Convolution NN)</a:t>
            </a:r>
          </a:p>
        </p:txBody>
      </p:sp>
      <p:sp>
        <p:nvSpPr>
          <p:cNvPr id="12" name="Can 11">
            <a:extLst>
              <a:ext uri="{FF2B5EF4-FFF2-40B4-BE49-F238E27FC236}">
                <a16:creationId xmlns:a16="http://schemas.microsoft.com/office/drawing/2014/main" id="{9547608A-FA65-9C30-7D2D-6E6B64DF8CE6}"/>
              </a:ext>
            </a:extLst>
          </p:cNvPr>
          <p:cNvSpPr/>
          <p:nvPr/>
        </p:nvSpPr>
        <p:spPr>
          <a:xfrm>
            <a:off x="6053120" y="1925988"/>
            <a:ext cx="2271010" cy="1775814"/>
          </a:xfrm>
          <a:prstGeom prst="can">
            <a:avLst>
              <a:gd name="adj" fmla="val 50000"/>
            </a:avLst>
          </a:prstGeom>
          <a:solidFill>
            <a:schemeClr val="accent6">
              <a:lumMod val="7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3" name="TextBox 12">
            <a:extLst>
              <a:ext uri="{FF2B5EF4-FFF2-40B4-BE49-F238E27FC236}">
                <a16:creationId xmlns:a16="http://schemas.microsoft.com/office/drawing/2014/main" id="{DF2F0318-FCF9-EFC7-4E6C-837589D3013A}"/>
              </a:ext>
            </a:extLst>
          </p:cNvPr>
          <p:cNvSpPr txBox="1"/>
          <p:nvPr/>
        </p:nvSpPr>
        <p:spPr>
          <a:xfrm>
            <a:off x="6536954" y="2022573"/>
            <a:ext cx="1405321" cy="646331"/>
          </a:xfrm>
          <a:prstGeom prst="rect">
            <a:avLst/>
          </a:prstGeom>
          <a:noFill/>
        </p:spPr>
        <p:txBody>
          <a:bodyPr wrap="none" rtlCol="0">
            <a:spAutoFit/>
          </a:bodyPr>
          <a:lstStyle/>
          <a:p>
            <a:r>
              <a:rPr lang="en-TW" dirty="0"/>
              <a:t>Classification</a:t>
            </a:r>
          </a:p>
          <a:p>
            <a:r>
              <a:rPr lang="en-TW" dirty="0"/>
              <a:t>(Dense NN)</a:t>
            </a:r>
          </a:p>
        </p:txBody>
      </p:sp>
      <p:grpSp>
        <p:nvGrpSpPr>
          <p:cNvPr id="42" name="Group 41">
            <a:extLst>
              <a:ext uri="{FF2B5EF4-FFF2-40B4-BE49-F238E27FC236}">
                <a16:creationId xmlns:a16="http://schemas.microsoft.com/office/drawing/2014/main" id="{FCD9B980-420E-0B87-B693-C1D9FBAA3F47}"/>
              </a:ext>
            </a:extLst>
          </p:cNvPr>
          <p:cNvGrpSpPr/>
          <p:nvPr/>
        </p:nvGrpSpPr>
        <p:grpSpPr>
          <a:xfrm>
            <a:off x="9856856" y="2412773"/>
            <a:ext cx="596025" cy="739703"/>
            <a:chOff x="8444052" y="2451162"/>
            <a:chExt cx="596025" cy="739703"/>
          </a:xfrm>
        </p:grpSpPr>
        <p:sp>
          <p:nvSpPr>
            <p:cNvPr id="17" name="Rectangle 16">
              <a:extLst>
                <a:ext uri="{FF2B5EF4-FFF2-40B4-BE49-F238E27FC236}">
                  <a16:creationId xmlns:a16="http://schemas.microsoft.com/office/drawing/2014/main" id="{0F136B8B-B115-6FA2-2A60-0B4483BDDB4A}"/>
                </a:ext>
              </a:extLst>
            </p:cNvPr>
            <p:cNvSpPr/>
            <p:nvPr/>
          </p:nvSpPr>
          <p:spPr>
            <a:xfrm>
              <a:off x="8477088" y="2451162"/>
              <a:ext cx="562989" cy="739703"/>
            </a:xfrm>
            <a:prstGeom prst="rect">
              <a:avLst/>
            </a:prstGeom>
            <a:solidFill>
              <a:schemeClr val="bg1">
                <a:lumMod val="75000"/>
                <a:alpha val="49804"/>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134EBBB-B81E-3E2D-2CE3-652786B11153}"/>
                    </a:ext>
                  </a:extLst>
                </p:cNvPr>
                <p:cNvSpPr txBox="1"/>
                <p:nvPr/>
              </p:nvSpPr>
              <p:spPr>
                <a:xfrm>
                  <a:off x="8444052" y="2485272"/>
                  <a:ext cx="495849" cy="653128"/>
                </a:xfrm>
                <a:prstGeom prst="rect">
                  <a:avLst/>
                </a:prstGeom>
                <a:noFill/>
              </p:spPr>
              <p:txBody>
                <a:bodyPr wrap="square">
                  <a:spAutoFit/>
                </a:bodyPr>
                <a:lstStyle/>
                <a:p>
                  <a:pPr marL="171450" indent="-171450">
                    <a:buFont typeface="Courier New" panose="02070309020205020404" pitchFamily="49" charset="0"/>
                    <a:buChar char="o"/>
                  </a:pPr>
                  <a14:m>
                    <m:oMath xmlns:m="http://schemas.openxmlformats.org/officeDocument/2006/math">
                      <m:sSup>
                        <m:sSupPr>
                          <m:ctrlPr>
                            <a:rPr lang="en-TW" i="1" smtClean="0">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e</m:t>
                          </m:r>
                        </m:e>
                        <m:sup>
                          <m:r>
                            <a:rPr lang="en-US" i="1">
                              <a:solidFill>
                                <a:srgbClr val="FF0000"/>
                              </a:solidFill>
                              <a:latin typeface="Cambria Math" panose="02040503050406030204" pitchFamily="18" charset="0"/>
                              <a:ea typeface="Cambria Math" panose="02040503050406030204" pitchFamily="18" charset="0"/>
                            </a:rPr>
                            <m:t>±</m:t>
                          </m:r>
                        </m:sup>
                      </m:sSup>
                    </m:oMath>
                  </a14:m>
                  <a:endParaRPr lang="en-TW" dirty="0">
                    <a:solidFill>
                      <a:srgbClr val="FF0000"/>
                    </a:solidFill>
                  </a:endParaRPr>
                </a:p>
                <a:p>
                  <a:pPr marL="171450" indent="-171450">
                    <a:buFont typeface="Courier New" panose="02070309020205020404" pitchFamily="49" charset="0"/>
                    <a:buChar char="o"/>
                  </a:pPr>
                  <a14:m>
                    <m:oMath xmlns:m="http://schemas.openxmlformats.org/officeDocument/2006/math">
                      <m:sSup>
                        <m:sSupPr>
                          <m:ctrlPr>
                            <a:rPr lang="en-TW" i="1">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p</m:t>
                          </m:r>
                        </m:e>
                        <m:sup>
                          <m:r>
                            <a:rPr lang="en-US" i="1">
                              <a:solidFill>
                                <a:srgbClr val="FF0000"/>
                              </a:solidFill>
                              <a:latin typeface="Cambria Math" panose="02040503050406030204" pitchFamily="18" charset="0"/>
                              <a:ea typeface="Cambria Math" panose="02040503050406030204" pitchFamily="18" charset="0"/>
                            </a:rPr>
                            <m:t>±</m:t>
                          </m:r>
                        </m:sup>
                      </m:sSup>
                    </m:oMath>
                  </a14:m>
                  <a:endParaRPr lang="en-TW" dirty="0">
                    <a:solidFill>
                      <a:srgbClr val="FF0000"/>
                    </a:solidFill>
                  </a:endParaRPr>
                </a:p>
              </p:txBody>
            </p:sp>
          </mc:Choice>
          <mc:Fallback xmlns="">
            <p:sp>
              <p:nvSpPr>
                <p:cNvPr id="15" name="TextBox 14">
                  <a:extLst>
                    <a:ext uri="{FF2B5EF4-FFF2-40B4-BE49-F238E27FC236}">
                      <a16:creationId xmlns:a16="http://schemas.microsoft.com/office/drawing/2014/main" id="{B134EBBB-B81E-3E2D-2CE3-652786B11153}"/>
                    </a:ext>
                  </a:extLst>
                </p:cNvPr>
                <p:cNvSpPr txBox="1">
                  <a:spLocks noRot="1" noChangeAspect="1" noMove="1" noResize="1" noEditPoints="1" noAdjustHandles="1" noChangeArrowheads="1" noChangeShapeType="1" noTextEdit="1"/>
                </p:cNvSpPr>
                <p:nvPr/>
              </p:nvSpPr>
              <p:spPr>
                <a:xfrm>
                  <a:off x="8444052" y="2485272"/>
                  <a:ext cx="495849" cy="653128"/>
                </a:xfrm>
                <a:prstGeom prst="rect">
                  <a:avLst/>
                </a:prstGeom>
                <a:blipFill>
                  <a:blip r:embed="rId2"/>
                  <a:stretch>
                    <a:fillRect l="-7500" r="-17500" b="-11321"/>
                  </a:stretch>
                </a:blipFill>
              </p:spPr>
              <p:txBody>
                <a:bodyPr/>
                <a:lstStyle/>
                <a:p>
                  <a:r>
                    <a:rPr lang="en-TW">
                      <a:noFill/>
                    </a:rPr>
                    <a:t> </a:t>
                  </a:r>
                </a:p>
              </p:txBody>
            </p:sp>
          </mc:Fallback>
        </mc:AlternateContent>
      </p:grpSp>
      <p:cxnSp>
        <p:nvCxnSpPr>
          <p:cNvPr id="19" name="Straight Arrow Connector 18">
            <a:extLst>
              <a:ext uri="{FF2B5EF4-FFF2-40B4-BE49-F238E27FC236}">
                <a16:creationId xmlns:a16="http://schemas.microsoft.com/office/drawing/2014/main" id="{36755B0C-905E-9C5D-ECF8-1DC1BB96E68A}"/>
              </a:ext>
            </a:extLst>
          </p:cNvPr>
          <p:cNvCxnSpPr/>
          <p:nvPr/>
        </p:nvCxnSpPr>
        <p:spPr>
          <a:xfrm>
            <a:off x="2661762" y="2813895"/>
            <a:ext cx="487180"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F23823-3174-3548-31EC-6CC882ADA3BD}"/>
              </a:ext>
            </a:extLst>
          </p:cNvPr>
          <p:cNvCxnSpPr/>
          <p:nvPr/>
        </p:nvCxnSpPr>
        <p:spPr>
          <a:xfrm>
            <a:off x="5530684" y="2813894"/>
            <a:ext cx="487180"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C35FD6-52D9-8311-7A02-2306D5D61D8A}"/>
              </a:ext>
            </a:extLst>
          </p:cNvPr>
          <p:cNvCxnSpPr>
            <a:cxnSpLocks/>
          </p:cNvCxnSpPr>
          <p:nvPr/>
        </p:nvCxnSpPr>
        <p:spPr>
          <a:xfrm>
            <a:off x="8361606" y="2813894"/>
            <a:ext cx="1479436"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4BB4CC-1346-1297-D13F-809D4653B42B}"/>
              </a:ext>
            </a:extLst>
          </p:cNvPr>
          <p:cNvCxnSpPr>
            <a:cxnSpLocks/>
          </p:cNvCxnSpPr>
          <p:nvPr/>
        </p:nvCxnSpPr>
        <p:spPr>
          <a:xfrm flipV="1">
            <a:off x="1736566" y="3701802"/>
            <a:ext cx="0" cy="70991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AB43DCE-13C3-E946-4D52-9CB96508A29D}"/>
              </a:ext>
            </a:extLst>
          </p:cNvPr>
          <p:cNvCxnSpPr>
            <a:cxnSpLocks/>
          </p:cNvCxnSpPr>
          <p:nvPr/>
        </p:nvCxnSpPr>
        <p:spPr>
          <a:xfrm>
            <a:off x="1736566" y="4369240"/>
            <a:ext cx="8434820" cy="0"/>
          </a:xfrm>
          <a:prstGeom prst="straightConnector1">
            <a:avLst/>
          </a:prstGeom>
          <a:ln w="762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F54142-CC4C-22DB-71D7-9732616FC8FC}"/>
              </a:ext>
            </a:extLst>
          </p:cNvPr>
          <p:cNvCxnSpPr>
            <a:cxnSpLocks/>
          </p:cNvCxnSpPr>
          <p:nvPr/>
        </p:nvCxnSpPr>
        <p:spPr>
          <a:xfrm flipV="1">
            <a:off x="10171386" y="3198561"/>
            <a:ext cx="0" cy="1213151"/>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57962E7-DD1D-4BF3-1DD9-7C92975E210B}"/>
                  </a:ext>
                </a:extLst>
              </p:cNvPr>
              <p:cNvSpPr txBox="1"/>
              <p:nvPr/>
            </p:nvSpPr>
            <p:spPr>
              <a:xfrm>
                <a:off x="3338877" y="4760989"/>
                <a:ext cx="4675832"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𝑁</m:t>
                          </m:r>
                        </m:den>
                      </m:f>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𝑁</m:t>
                          </m:r>
                        </m:sup>
                        <m:e>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sSup>
                                            <m:sSupPr>
                                              <m:ctrlPr>
                                                <a:rPr lang="en-TW" i="1">
                                                  <a:solidFill>
                                                    <a:srgbClr val="FF0000"/>
                                                  </a:solidFill>
                                                  <a:latin typeface="Cambria Math" panose="02040503050406030204" pitchFamily="18" charset="0"/>
                                                </a:rPr>
                                              </m:ctrlPr>
                                            </m:sSupPr>
                                            <m:e>
                                              <m:r>
                                                <m:rPr>
                                                  <m:sty m:val="p"/>
                                                </m:rPr>
                                                <a:rPr lang="en-US" i="0">
                                                  <a:solidFill>
                                                    <a:srgbClr val="FF0000"/>
                                                  </a:solidFill>
                                                  <a:latin typeface="Cambria Math" panose="02040503050406030204" pitchFamily="18" charset="0"/>
                                                </a:rPr>
                                                <m:t>e</m:t>
                                              </m:r>
                                            </m:e>
                                            <m:sup>
                                              <m:r>
                                                <a:rPr lang="en-US" i="1">
                                                  <a:solidFill>
                                                    <a:srgbClr val="FF0000"/>
                                                  </a:solidFill>
                                                  <a:latin typeface="Cambria Math" panose="02040503050406030204" pitchFamily="18" charset="0"/>
                                                  <a:ea typeface="Cambria Math" panose="02040503050406030204" pitchFamily="18" charset="0"/>
                                                </a:rPr>
                                                <m:t>±</m:t>
                                              </m:r>
                                            </m:sup>
                                          </m:sSup>
                                          <m:r>
                                            <a:rPr lang="en-US" b="0" i="1" smtClean="0">
                                              <a:solidFill>
                                                <a:srgbClr val="FF0000"/>
                                              </a:solidFill>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sub>
                                      </m:sSub>
                                    </m:e>
                                  </m:d>
                                </m:e>
                              </m:func>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e>
                              </m:d>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ln</m:t>
                                  </m:r>
                                </m:fName>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sSup>
                                            <m:sSupPr>
                                              <m:ctrlPr>
                                                <a:rPr lang="en-TW" i="1">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p</m:t>
                                              </m:r>
                                            </m:e>
                                            <m:sup>
                                              <m:r>
                                                <a:rPr lang="en-US" i="1">
                                                  <a:solidFill>
                                                    <a:srgbClr val="FF0000"/>
                                                  </a:solidFill>
                                                  <a:latin typeface="Cambria Math" panose="02040503050406030204" pitchFamily="18" charset="0"/>
                                                  <a:ea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sub>
                                      </m:sSub>
                                    </m:e>
                                  </m:d>
                                </m:e>
                              </m:func>
                            </m:e>
                          </m:d>
                        </m:e>
                      </m:nary>
                    </m:oMath>
                  </m:oMathPara>
                </a14:m>
                <a:endParaRPr lang="en-TW" dirty="0"/>
              </a:p>
            </p:txBody>
          </p:sp>
        </mc:Choice>
        <mc:Fallback xmlns="">
          <p:sp>
            <p:nvSpPr>
              <p:cNvPr id="31" name="TextBox 30">
                <a:extLst>
                  <a:ext uri="{FF2B5EF4-FFF2-40B4-BE49-F238E27FC236}">
                    <a16:creationId xmlns:a16="http://schemas.microsoft.com/office/drawing/2014/main" id="{E57962E7-DD1D-4BF3-1DD9-7C92975E210B}"/>
                  </a:ext>
                </a:extLst>
              </p:cNvPr>
              <p:cNvSpPr txBox="1">
                <a:spLocks noRot="1" noChangeAspect="1" noMove="1" noResize="1" noEditPoints="1" noAdjustHandles="1" noChangeArrowheads="1" noChangeShapeType="1" noTextEdit="1"/>
              </p:cNvSpPr>
              <p:nvPr/>
            </p:nvSpPr>
            <p:spPr>
              <a:xfrm>
                <a:off x="3338877" y="4760989"/>
                <a:ext cx="4675832" cy="778931"/>
              </a:xfrm>
              <a:prstGeom prst="rect">
                <a:avLst/>
              </a:prstGeom>
              <a:blipFill>
                <a:blip r:embed="rId3"/>
                <a:stretch>
                  <a:fillRect l="-813" t="-109524" b="-171429"/>
                </a:stretch>
              </a:blipFill>
            </p:spPr>
            <p:txBody>
              <a:bodyPr/>
              <a:lstStyle/>
              <a:p>
                <a:r>
                  <a:rPr lang="en-TW">
                    <a:noFill/>
                  </a:rPr>
                  <a:t> </a:t>
                </a:r>
              </a:p>
            </p:txBody>
          </p:sp>
        </mc:Fallback>
      </mc:AlternateContent>
      <p:sp>
        <p:nvSpPr>
          <p:cNvPr id="32" name="TextBox 31">
            <a:extLst>
              <a:ext uri="{FF2B5EF4-FFF2-40B4-BE49-F238E27FC236}">
                <a16:creationId xmlns:a16="http://schemas.microsoft.com/office/drawing/2014/main" id="{5CDAEC33-DF35-CF36-1134-4EF5E4B68950}"/>
              </a:ext>
            </a:extLst>
          </p:cNvPr>
          <p:cNvSpPr txBox="1"/>
          <p:nvPr/>
        </p:nvSpPr>
        <p:spPr>
          <a:xfrm>
            <a:off x="4073008" y="4432863"/>
            <a:ext cx="3472489" cy="369332"/>
          </a:xfrm>
          <a:prstGeom prst="rect">
            <a:avLst/>
          </a:prstGeom>
          <a:noFill/>
        </p:spPr>
        <p:txBody>
          <a:bodyPr wrap="none" rtlCol="0">
            <a:spAutoFit/>
          </a:bodyPr>
          <a:lstStyle/>
          <a:p>
            <a:r>
              <a:rPr lang="en-TW" dirty="0"/>
              <a:t>Loss function: Binary Cross Entropy</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E20C27B-96C8-AEE8-0E13-5D010E5B2C38}"/>
                  </a:ext>
                </a:extLst>
              </p:cNvPr>
              <p:cNvSpPr txBox="1"/>
              <p:nvPr/>
            </p:nvSpPr>
            <p:spPr>
              <a:xfrm>
                <a:off x="1016955" y="3030772"/>
                <a:ext cx="1528989" cy="6531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=1</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if</m:t>
                      </m:r>
                      <m:r>
                        <a:rPr lang="en-US" b="0" i="0" smtClean="0">
                          <a:latin typeface="Cambria Math" panose="02040503050406030204" pitchFamily="18" charset="0"/>
                          <a:ea typeface="Cambria Math" panose="02040503050406030204" pitchFamily="18" charset="0"/>
                        </a:rPr>
                        <m:t> </m:t>
                      </m:r>
                      <m:sSup>
                        <m:sSupPr>
                          <m:ctrlPr>
                            <a:rPr lang="en-TW" i="1">
                              <a:solidFill>
                                <a:srgbClr val="FF0000"/>
                              </a:solidFill>
                              <a:latin typeface="Cambria Math" panose="02040503050406030204" pitchFamily="18" charset="0"/>
                            </a:rPr>
                          </m:ctrlPr>
                        </m:sSupPr>
                        <m:e>
                          <m:r>
                            <m:rPr>
                              <m:sty m:val="p"/>
                            </m:rPr>
                            <a:rPr lang="en-US" i="0">
                              <a:solidFill>
                                <a:srgbClr val="FF0000"/>
                              </a:solidFill>
                              <a:latin typeface="Cambria Math" panose="02040503050406030204" pitchFamily="18" charset="0"/>
                            </a:rPr>
                            <m:t>e</m:t>
                          </m:r>
                        </m:e>
                        <m:sup>
                          <m:r>
                            <a:rPr lang="en-US" i="0">
                              <a:solidFill>
                                <a:srgbClr val="FF0000"/>
                              </a:solidFill>
                              <a:latin typeface="Cambria Math" panose="02040503050406030204" pitchFamily="18" charset="0"/>
                              <a:ea typeface="Cambria Math" panose="02040503050406030204" pitchFamily="18" charset="0"/>
                            </a:rPr>
                            <m:t>±</m:t>
                          </m:r>
                        </m:sup>
                      </m:sSup>
                    </m:oMath>
                  </m:oMathPara>
                </a14:m>
                <a:endParaRPr lang="en-TW"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if</m:t>
                      </m:r>
                      <m:r>
                        <a:rPr lang="en-US">
                          <a:latin typeface="Cambria Math" panose="02040503050406030204" pitchFamily="18" charset="0"/>
                          <a:ea typeface="Cambria Math" panose="02040503050406030204" pitchFamily="18" charset="0"/>
                        </a:rPr>
                        <m:t> </m:t>
                      </m:r>
                      <m:sSup>
                        <m:sSupPr>
                          <m:ctrlPr>
                            <a:rPr lang="en-TW" i="1">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p</m:t>
                          </m:r>
                        </m:e>
                        <m:sup>
                          <m:r>
                            <a:rPr lang="en-US">
                              <a:solidFill>
                                <a:srgbClr val="FF0000"/>
                              </a:solidFill>
                              <a:latin typeface="Cambria Math" panose="02040503050406030204" pitchFamily="18" charset="0"/>
                              <a:ea typeface="Cambria Math" panose="02040503050406030204" pitchFamily="18" charset="0"/>
                            </a:rPr>
                            <m:t>±</m:t>
                          </m:r>
                        </m:sup>
                      </m:sSup>
                    </m:oMath>
                  </m:oMathPara>
                </a14:m>
                <a:endParaRPr lang="en-TW" dirty="0"/>
              </a:p>
            </p:txBody>
          </p:sp>
        </mc:Choice>
        <mc:Fallback xmlns="">
          <p:sp>
            <p:nvSpPr>
              <p:cNvPr id="34" name="TextBox 33">
                <a:extLst>
                  <a:ext uri="{FF2B5EF4-FFF2-40B4-BE49-F238E27FC236}">
                    <a16:creationId xmlns:a16="http://schemas.microsoft.com/office/drawing/2014/main" id="{1E20C27B-96C8-AEE8-0E13-5D010E5B2C38}"/>
                  </a:ext>
                </a:extLst>
              </p:cNvPr>
              <p:cNvSpPr txBox="1">
                <a:spLocks noRot="1" noChangeAspect="1" noMove="1" noResize="1" noEditPoints="1" noAdjustHandles="1" noChangeArrowheads="1" noChangeShapeType="1" noTextEdit="1"/>
              </p:cNvSpPr>
              <p:nvPr/>
            </p:nvSpPr>
            <p:spPr>
              <a:xfrm>
                <a:off x="1016955" y="3030772"/>
                <a:ext cx="1528989" cy="653128"/>
              </a:xfrm>
              <a:prstGeom prst="rect">
                <a:avLst/>
              </a:prstGeom>
              <a:blipFill>
                <a:blip r:embed="rId4"/>
                <a:stretch>
                  <a:fillRect b="-9615"/>
                </a:stretch>
              </a:blipFill>
            </p:spPr>
            <p:txBody>
              <a:bodyPr/>
              <a:lstStyle/>
              <a:p>
                <a:r>
                  <a:rPr lang="en-TW">
                    <a:noFill/>
                  </a:rPr>
                  <a:t> </a:t>
                </a:r>
              </a:p>
            </p:txBody>
          </p:sp>
        </mc:Fallback>
      </mc:AlternateContent>
      <p:sp>
        <p:nvSpPr>
          <p:cNvPr id="37" name="TextBox 36">
            <a:extLst>
              <a:ext uri="{FF2B5EF4-FFF2-40B4-BE49-F238E27FC236}">
                <a16:creationId xmlns:a16="http://schemas.microsoft.com/office/drawing/2014/main" id="{907EE68B-802E-E459-0F3C-86B13F9C0093}"/>
              </a:ext>
            </a:extLst>
          </p:cNvPr>
          <p:cNvSpPr txBox="1"/>
          <p:nvPr/>
        </p:nvSpPr>
        <p:spPr>
          <a:xfrm>
            <a:off x="2577487" y="5657671"/>
            <a:ext cx="7150303" cy="1200329"/>
          </a:xfrm>
          <a:prstGeom prst="rect">
            <a:avLst/>
          </a:prstGeom>
          <a:noFill/>
        </p:spPr>
        <p:txBody>
          <a:bodyPr wrap="square">
            <a:spAutoFit/>
          </a:bodyPr>
          <a:lstStyle/>
          <a:p>
            <a:r>
              <a:rPr lang="en-US" b="0" i="0" dirty="0">
                <a:solidFill>
                  <a:srgbClr val="222222"/>
                </a:solidFill>
                <a:effectLst/>
                <a:latin typeface="Lato" panose="020F0502020204030204" pitchFamily="34" charset="0"/>
              </a:rPr>
              <a:t>Binary cross entropy compares each of the predicted probabilities to actual class output which can be either 0 or 1. It then calculates the score that penalizes the probabilities based on the distance from the expected value. That means how close or far from the actual value.</a:t>
            </a:r>
            <a:endParaRPr lang="en-TW" dirty="0"/>
          </a:p>
        </p:txBody>
      </p:sp>
      <p:sp>
        <p:nvSpPr>
          <p:cNvPr id="38" name="TextBox 37">
            <a:extLst>
              <a:ext uri="{FF2B5EF4-FFF2-40B4-BE49-F238E27FC236}">
                <a16:creationId xmlns:a16="http://schemas.microsoft.com/office/drawing/2014/main" id="{E405E6FA-029C-57EB-5386-FE52B6325B2F}"/>
              </a:ext>
            </a:extLst>
          </p:cNvPr>
          <p:cNvSpPr txBox="1"/>
          <p:nvPr/>
        </p:nvSpPr>
        <p:spPr>
          <a:xfrm>
            <a:off x="5887555" y="995039"/>
            <a:ext cx="3107549" cy="923330"/>
          </a:xfrm>
          <a:prstGeom prst="rect">
            <a:avLst/>
          </a:prstGeom>
          <a:noFill/>
        </p:spPr>
        <p:txBody>
          <a:bodyPr wrap="square" rtlCol="0">
            <a:spAutoFit/>
          </a:bodyPr>
          <a:lstStyle/>
          <a:p>
            <a:r>
              <a:rPr lang="en-TW" dirty="0"/>
              <a:t>Learn high-level features by </a:t>
            </a:r>
            <a:r>
              <a:rPr lang="en-US" dirty="0"/>
              <a:t>increasing</a:t>
            </a:r>
            <a:r>
              <a:rPr lang="en-TW" dirty="0"/>
              <a:t> non-linear relations between features</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AB3C55E-7BA1-6ED5-55FF-70AE5FB3A90F}"/>
                  </a:ext>
                </a:extLst>
              </p:cNvPr>
              <p:cNvSpPr txBox="1"/>
              <p:nvPr/>
            </p:nvSpPr>
            <p:spPr>
              <a:xfrm>
                <a:off x="9841042" y="1967375"/>
                <a:ext cx="1881265" cy="4105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sSup>
                            <m:sSupPr>
                              <m:ctrlPr>
                                <a:rPr lang="en-TW" i="1">
                                  <a:solidFill>
                                    <a:srgbClr val="FF0000"/>
                                  </a:solidFill>
                                  <a:latin typeface="Cambria Math" panose="02040503050406030204" pitchFamily="18" charset="0"/>
                                </a:rPr>
                              </m:ctrlPr>
                            </m:sSupPr>
                            <m:e>
                              <m:r>
                                <m:rPr>
                                  <m:sty m:val="p"/>
                                </m:rPr>
                                <a:rPr lang="en-US" i="0">
                                  <a:solidFill>
                                    <a:srgbClr val="FF0000"/>
                                  </a:solidFill>
                                  <a:latin typeface="Cambria Math" panose="02040503050406030204" pitchFamily="18" charset="0"/>
                                </a:rPr>
                                <m:t>e</m:t>
                              </m:r>
                            </m:e>
                            <m:sup>
                              <m:r>
                                <a:rPr lang="en-US" i="1">
                                  <a:solidFill>
                                    <a:srgbClr val="FF0000"/>
                                  </a:solidFill>
                                  <a:latin typeface="Cambria Math" panose="02040503050406030204" pitchFamily="18" charset="0"/>
                                  <a:ea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sSup>
                            <m:sSupPr>
                              <m:ctrlPr>
                                <a:rPr lang="en-TW" i="1">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p</m:t>
                              </m:r>
                            </m:e>
                            <m:sup>
                              <m:r>
                                <a:rPr lang="en-US" i="1">
                                  <a:solidFill>
                                    <a:srgbClr val="FF0000"/>
                                  </a:solidFill>
                                  <a:latin typeface="Cambria Math" panose="02040503050406030204" pitchFamily="18" charset="0"/>
                                  <a:ea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=1</m:t>
                      </m:r>
                    </m:oMath>
                  </m:oMathPara>
                </a14:m>
                <a:endParaRPr lang="en-TW" dirty="0"/>
              </a:p>
            </p:txBody>
          </p:sp>
        </mc:Choice>
        <mc:Fallback xmlns="">
          <p:sp>
            <p:nvSpPr>
              <p:cNvPr id="40" name="TextBox 39">
                <a:extLst>
                  <a:ext uri="{FF2B5EF4-FFF2-40B4-BE49-F238E27FC236}">
                    <a16:creationId xmlns:a16="http://schemas.microsoft.com/office/drawing/2014/main" id="{5AB3C55E-7BA1-6ED5-55FF-70AE5FB3A90F}"/>
                  </a:ext>
                </a:extLst>
              </p:cNvPr>
              <p:cNvSpPr txBox="1">
                <a:spLocks noRot="1" noChangeAspect="1" noMove="1" noResize="1" noEditPoints="1" noAdjustHandles="1" noChangeArrowheads="1" noChangeShapeType="1" noTextEdit="1"/>
              </p:cNvSpPr>
              <p:nvPr/>
            </p:nvSpPr>
            <p:spPr>
              <a:xfrm>
                <a:off x="9841042" y="1967375"/>
                <a:ext cx="1881265" cy="410562"/>
              </a:xfrm>
              <a:prstGeom prst="rect">
                <a:avLst/>
              </a:prstGeom>
              <a:blipFill>
                <a:blip r:embed="rId5"/>
                <a:stretch>
                  <a:fillRect b="-6061"/>
                </a:stretch>
              </a:blipFill>
            </p:spPr>
            <p:txBody>
              <a:bodyPr/>
              <a:lstStyle/>
              <a:p>
                <a:r>
                  <a:rPr lang="en-TW">
                    <a:noFill/>
                  </a:rPr>
                  <a:t> </a:t>
                </a:r>
              </a:p>
            </p:txBody>
          </p:sp>
        </mc:Fallback>
      </mc:AlternateContent>
      <p:sp>
        <p:nvSpPr>
          <p:cNvPr id="52" name="TextBox 51">
            <a:extLst>
              <a:ext uri="{FF2B5EF4-FFF2-40B4-BE49-F238E27FC236}">
                <a16:creationId xmlns:a16="http://schemas.microsoft.com/office/drawing/2014/main" id="{F3E9D1F8-8D61-8E20-560D-A684A07E89A5}"/>
              </a:ext>
            </a:extLst>
          </p:cNvPr>
          <p:cNvSpPr txBox="1"/>
          <p:nvPr/>
        </p:nvSpPr>
        <p:spPr>
          <a:xfrm>
            <a:off x="3044599" y="1056772"/>
            <a:ext cx="2354537" cy="923330"/>
          </a:xfrm>
          <a:prstGeom prst="rect">
            <a:avLst/>
          </a:prstGeom>
          <a:noFill/>
        </p:spPr>
        <p:txBody>
          <a:bodyPr wrap="square" rtlCol="0">
            <a:spAutoFit/>
          </a:bodyPr>
          <a:lstStyle/>
          <a:p>
            <a:r>
              <a:rPr lang="en-TW" dirty="0"/>
              <a:t>Learn abstract features and concepts from raw image pixels</a:t>
            </a:r>
          </a:p>
        </p:txBody>
      </p:sp>
    </p:spTree>
    <p:extLst>
      <p:ext uri="{BB962C8B-B14F-4D97-AF65-F5344CB8AC3E}">
        <p14:creationId xmlns:p14="http://schemas.microsoft.com/office/powerpoint/2010/main" val="3072830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AFF695-FC3B-B3E3-E97D-CB6DDB76F9D9}"/>
              </a:ext>
            </a:extLst>
          </p:cNvPr>
          <p:cNvSpPr>
            <a:spLocks noGrp="1"/>
          </p:cNvSpPr>
          <p:nvPr>
            <p:ph type="sldNum" sz="quarter" idx="12"/>
          </p:nvPr>
        </p:nvSpPr>
        <p:spPr/>
        <p:txBody>
          <a:bodyPr/>
          <a:lstStyle/>
          <a:p>
            <a:fld id="{B9099BA4-C8A4-2D45-821F-DCCB4712668D}" type="slidenum">
              <a:rPr lang="en-TW" smtClean="0"/>
              <a:t>11</a:t>
            </a:fld>
            <a:endParaRPr lang="en-TW"/>
          </a:p>
        </p:txBody>
      </p:sp>
      <p:sp>
        <p:nvSpPr>
          <p:cNvPr id="3" name="Title 1">
            <a:extLst>
              <a:ext uri="{FF2B5EF4-FFF2-40B4-BE49-F238E27FC236}">
                <a16:creationId xmlns:a16="http://schemas.microsoft.com/office/drawing/2014/main" id="{9FFC065F-39BC-80EA-CFA6-11CFE6A89737}"/>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Feature Learning (Convolution Neural Network)</a:t>
            </a:r>
          </a:p>
        </p:txBody>
      </p:sp>
      <p:pic>
        <p:nvPicPr>
          <p:cNvPr id="7" name="Picture 2">
            <a:extLst>
              <a:ext uri="{FF2B5EF4-FFF2-40B4-BE49-F238E27FC236}">
                <a16:creationId xmlns:a16="http://schemas.microsoft.com/office/drawing/2014/main" id="{CD83277B-6A4A-E98C-CB41-1EBE06668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76" t="15906"/>
          <a:stretch/>
        </p:blipFill>
        <p:spPr bwMode="auto">
          <a:xfrm>
            <a:off x="4266110" y="3651988"/>
            <a:ext cx="1923613" cy="18792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FFF7AB-76AD-CA33-06C0-94109F38BF13}"/>
              </a:ext>
            </a:extLst>
          </p:cNvPr>
          <p:cNvSpPr txBox="1"/>
          <p:nvPr/>
        </p:nvSpPr>
        <p:spPr>
          <a:xfrm>
            <a:off x="109724" y="977234"/>
            <a:ext cx="891847" cy="646331"/>
          </a:xfrm>
          <a:prstGeom prst="rect">
            <a:avLst/>
          </a:prstGeom>
          <a:noFill/>
        </p:spPr>
        <p:txBody>
          <a:bodyPr wrap="none" rtlCol="0">
            <a:spAutoFit/>
          </a:bodyPr>
          <a:lstStyle/>
          <a:p>
            <a:r>
              <a:rPr lang="en-TW" dirty="0">
                <a:solidFill>
                  <a:schemeClr val="accent1">
                    <a:lumMod val="75000"/>
                  </a:schemeClr>
                </a:solidFill>
              </a:rPr>
              <a:t>Shower</a:t>
            </a:r>
          </a:p>
          <a:p>
            <a:r>
              <a:rPr lang="en-TW" dirty="0">
                <a:solidFill>
                  <a:schemeClr val="accent1">
                    <a:lumMod val="75000"/>
                  </a:schemeClr>
                </a:solidFill>
              </a:rPr>
              <a:t>Image</a:t>
            </a:r>
          </a:p>
        </p:txBody>
      </p:sp>
      <p:sp>
        <p:nvSpPr>
          <p:cNvPr id="20" name="Cube 19">
            <a:extLst>
              <a:ext uri="{FF2B5EF4-FFF2-40B4-BE49-F238E27FC236}">
                <a16:creationId xmlns:a16="http://schemas.microsoft.com/office/drawing/2014/main" id="{01903706-C656-C966-BCBE-650135EE10EC}"/>
              </a:ext>
            </a:extLst>
          </p:cNvPr>
          <p:cNvSpPr/>
          <p:nvPr/>
        </p:nvSpPr>
        <p:spPr>
          <a:xfrm>
            <a:off x="568105" y="1072652"/>
            <a:ext cx="906905" cy="2636777"/>
          </a:xfrm>
          <a:prstGeom prst="cube">
            <a:avLst>
              <a:gd name="adj" fmla="val 87037"/>
            </a:avLst>
          </a:prstGeom>
          <a:solidFill>
            <a:srgbClr val="8FAADC">
              <a:alpha val="50196"/>
            </a:srgbClr>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Parallelogram 21">
            <a:extLst>
              <a:ext uri="{FF2B5EF4-FFF2-40B4-BE49-F238E27FC236}">
                <a16:creationId xmlns:a16="http://schemas.microsoft.com/office/drawing/2014/main" id="{2A5AA45F-971B-72A5-7BDB-010EE2A8C8CA}"/>
              </a:ext>
            </a:extLst>
          </p:cNvPr>
          <p:cNvSpPr/>
          <p:nvPr/>
        </p:nvSpPr>
        <p:spPr>
          <a:xfrm rot="16200000" flipH="1">
            <a:off x="830671" y="2413151"/>
            <a:ext cx="584374" cy="213233"/>
          </a:xfrm>
          <a:prstGeom prst="parallelogram">
            <a:avLst>
              <a:gd name="adj" fmla="val 100839"/>
            </a:avLst>
          </a:prstGeom>
          <a:solidFill>
            <a:schemeClr val="accent2">
              <a:lumMod val="60000"/>
              <a:lumOff val="40000"/>
              <a:alpha val="50196"/>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3" name="Cube 22">
            <a:extLst>
              <a:ext uri="{FF2B5EF4-FFF2-40B4-BE49-F238E27FC236}">
                <a16:creationId xmlns:a16="http://schemas.microsoft.com/office/drawing/2014/main" id="{718BC6F1-ECBF-E2E1-C6D6-C07848D5A142}"/>
              </a:ext>
            </a:extLst>
          </p:cNvPr>
          <p:cNvSpPr/>
          <p:nvPr/>
        </p:nvSpPr>
        <p:spPr>
          <a:xfrm>
            <a:off x="9301672" y="1520305"/>
            <a:ext cx="727022" cy="1875029"/>
          </a:xfrm>
          <a:prstGeom prst="cube">
            <a:avLst>
              <a:gd name="adj" fmla="val 87037"/>
            </a:avLst>
          </a:prstGeom>
          <a:solidFill>
            <a:srgbClr val="FFD966">
              <a:alpha val="50196"/>
            </a:srgb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5" name="Straight Connector 24">
            <a:extLst>
              <a:ext uri="{FF2B5EF4-FFF2-40B4-BE49-F238E27FC236}">
                <a16:creationId xmlns:a16="http://schemas.microsoft.com/office/drawing/2014/main" id="{49C4CE95-07CB-3232-717D-9A1452FEC140}"/>
              </a:ext>
            </a:extLst>
          </p:cNvPr>
          <p:cNvCxnSpPr>
            <a:cxnSpLocks/>
          </p:cNvCxnSpPr>
          <p:nvPr/>
        </p:nvCxnSpPr>
        <p:spPr>
          <a:xfrm>
            <a:off x="1229475" y="2225646"/>
            <a:ext cx="2765333" cy="279858"/>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B78C2D-FF99-85A7-1409-AE4004FD132D}"/>
              </a:ext>
            </a:extLst>
          </p:cNvPr>
          <p:cNvCxnSpPr>
            <a:cxnSpLocks/>
          </p:cNvCxnSpPr>
          <p:nvPr/>
        </p:nvCxnSpPr>
        <p:spPr>
          <a:xfrm>
            <a:off x="1025425" y="2422672"/>
            <a:ext cx="2969383" cy="99438"/>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FA13B92-FEA2-6038-8DC4-303526289E2F}"/>
              </a:ext>
            </a:extLst>
          </p:cNvPr>
          <p:cNvCxnSpPr>
            <a:cxnSpLocks/>
          </p:cNvCxnSpPr>
          <p:nvPr/>
        </p:nvCxnSpPr>
        <p:spPr>
          <a:xfrm flipV="1">
            <a:off x="1041260" y="2505504"/>
            <a:ext cx="2957790" cy="302210"/>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A9BBBF-DA93-238E-2EA3-FEEDC430FBF4}"/>
              </a:ext>
            </a:extLst>
          </p:cNvPr>
          <p:cNvCxnSpPr>
            <a:cxnSpLocks/>
          </p:cNvCxnSpPr>
          <p:nvPr/>
        </p:nvCxnSpPr>
        <p:spPr>
          <a:xfrm flipV="1">
            <a:off x="1250350" y="2505504"/>
            <a:ext cx="2691483" cy="109426"/>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Parallelogram 33">
            <a:extLst>
              <a:ext uri="{FF2B5EF4-FFF2-40B4-BE49-F238E27FC236}">
                <a16:creationId xmlns:a16="http://schemas.microsoft.com/office/drawing/2014/main" id="{EA4F53DD-73CA-3C4D-221C-EA90F113620F}"/>
              </a:ext>
            </a:extLst>
          </p:cNvPr>
          <p:cNvSpPr/>
          <p:nvPr/>
        </p:nvSpPr>
        <p:spPr>
          <a:xfrm rot="16200000" flipH="1">
            <a:off x="9531938" y="2071933"/>
            <a:ext cx="584374" cy="213233"/>
          </a:xfrm>
          <a:prstGeom prst="parallelogram">
            <a:avLst>
              <a:gd name="adj" fmla="val 100839"/>
            </a:avLst>
          </a:prstGeom>
          <a:solidFill>
            <a:srgbClr val="548235">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5" name="Cube 34">
            <a:extLst>
              <a:ext uri="{FF2B5EF4-FFF2-40B4-BE49-F238E27FC236}">
                <a16:creationId xmlns:a16="http://schemas.microsoft.com/office/drawing/2014/main" id="{88C2091B-6BCD-D74C-11CD-D1781CBB4C85}"/>
              </a:ext>
            </a:extLst>
          </p:cNvPr>
          <p:cNvSpPr/>
          <p:nvPr/>
        </p:nvSpPr>
        <p:spPr>
          <a:xfrm>
            <a:off x="10940165" y="1886362"/>
            <a:ext cx="400840" cy="1009635"/>
          </a:xfrm>
          <a:prstGeom prst="cube">
            <a:avLst>
              <a:gd name="adj" fmla="val 83297"/>
            </a:avLst>
          </a:prstGeom>
          <a:solidFill>
            <a:srgbClr val="548235">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6" name="Straight Connector 35">
            <a:extLst>
              <a:ext uri="{FF2B5EF4-FFF2-40B4-BE49-F238E27FC236}">
                <a16:creationId xmlns:a16="http://schemas.microsoft.com/office/drawing/2014/main" id="{F374F181-01F4-06EE-50B0-25F979D19367}"/>
              </a:ext>
            </a:extLst>
          </p:cNvPr>
          <p:cNvCxnSpPr>
            <a:cxnSpLocks/>
          </p:cNvCxnSpPr>
          <p:nvPr/>
        </p:nvCxnSpPr>
        <p:spPr>
          <a:xfrm>
            <a:off x="9942721" y="1893835"/>
            <a:ext cx="997444" cy="526975"/>
          </a:xfrm>
          <a:prstGeom prst="line">
            <a:avLst/>
          </a:prstGeom>
          <a:ln>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4DBD55A-02FE-8738-46EF-52BF095303A2}"/>
              </a:ext>
            </a:extLst>
          </p:cNvPr>
          <p:cNvCxnSpPr>
            <a:cxnSpLocks/>
          </p:cNvCxnSpPr>
          <p:nvPr/>
        </p:nvCxnSpPr>
        <p:spPr>
          <a:xfrm>
            <a:off x="9948521" y="2264934"/>
            <a:ext cx="976654" cy="150930"/>
          </a:xfrm>
          <a:prstGeom prst="line">
            <a:avLst/>
          </a:prstGeom>
          <a:ln>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2F6AA3-8749-9406-C427-0EC4235219C7}"/>
              </a:ext>
            </a:extLst>
          </p:cNvPr>
          <p:cNvCxnSpPr>
            <a:cxnSpLocks/>
          </p:cNvCxnSpPr>
          <p:nvPr/>
        </p:nvCxnSpPr>
        <p:spPr>
          <a:xfrm flipV="1">
            <a:off x="9743329" y="2421664"/>
            <a:ext cx="1196836" cy="49072"/>
          </a:xfrm>
          <a:prstGeom prst="line">
            <a:avLst/>
          </a:prstGeom>
          <a:ln>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66CC94-A08C-111A-B823-7D6D32995F72}"/>
              </a:ext>
            </a:extLst>
          </p:cNvPr>
          <p:cNvCxnSpPr>
            <a:cxnSpLocks/>
          </p:cNvCxnSpPr>
          <p:nvPr/>
        </p:nvCxnSpPr>
        <p:spPr>
          <a:xfrm>
            <a:off x="9717508" y="2115903"/>
            <a:ext cx="1256133" cy="322629"/>
          </a:xfrm>
          <a:prstGeom prst="line">
            <a:avLst/>
          </a:prstGeom>
          <a:ln>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6" name="Cube 55">
            <a:extLst>
              <a:ext uri="{FF2B5EF4-FFF2-40B4-BE49-F238E27FC236}">
                <a16:creationId xmlns:a16="http://schemas.microsoft.com/office/drawing/2014/main" id="{0C6E6D00-F9E1-6AA9-50C5-FE0C6B8DEA1A}"/>
              </a:ext>
            </a:extLst>
          </p:cNvPr>
          <p:cNvSpPr/>
          <p:nvPr/>
        </p:nvSpPr>
        <p:spPr>
          <a:xfrm>
            <a:off x="4019723" y="1485157"/>
            <a:ext cx="727022" cy="1875029"/>
          </a:xfrm>
          <a:prstGeom prst="cube">
            <a:avLst>
              <a:gd name="adj" fmla="val 87037"/>
            </a:avLst>
          </a:prstGeom>
          <a:solidFill>
            <a:schemeClr val="accent2">
              <a:lumMod val="60000"/>
              <a:lumOff val="40000"/>
              <a:alpha val="50196"/>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7" name="Right Arrow 56">
            <a:extLst>
              <a:ext uri="{FF2B5EF4-FFF2-40B4-BE49-F238E27FC236}">
                <a16:creationId xmlns:a16="http://schemas.microsoft.com/office/drawing/2014/main" id="{9672132E-B569-B334-80DF-7A0A9BFCBAF3}"/>
              </a:ext>
            </a:extLst>
          </p:cNvPr>
          <p:cNvSpPr/>
          <p:nvPr/>
        </p:nvSpPr>
        <p:spPr>
          <a:xfrm>
            <a:off x="4824635" y="2363350"/>
            <a:ext cx="1427492" cy="151210"/>
          </a:xfrm>
          <a:prstGeom prst="rightArrow">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7030A0"/>
              </a:solidFill>
            </a:endParaRPr>
          </a:p>
        </p:txBody>
      </p:sp>
      <p:sp>
        <p:nvSpPr>
          <p:cNvPr id="58" name="Cube 57">
            <a:extLst>
              <a:ext uri="{FF2B5EF4-FFF2-40B4-BE49-F238E27FC236}">
                <a16:creationId xmlns:a16="http://schemas.microsoft.com/office/drawing/2014/main" id="{197A405A-E186-0576-6C30-C2092FA86C24}"/>
              </a:ext>
            </a:extLst>
          </p:cNvPr>
          <p:cNvSpPr/>
          <p:nvPr/>
        </p:nvSpPr>
        <p:spPr>
          <a:xfrm>
            <a:off x="6367169" y="1478350"/>
            <a:ext cx="727022" cy="1875029"/>
          </a:xfrm>
          <a:prstGeom prst="cube">
            <a:avLst>
              <a:gd name="adj" fmla="val 87037"/>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7030A0"/>
              </a:solidFill>
            </a:endParaRPr>
          </a:p>
        </p:txBody>
      </p:sp>
      <p:sp>
        <p:nvSpPr>
          <p:cNvPr id="59" name="Right Arrow 58">
            <a:extLst>
              <a:ext uri="{FF2B5EF4-FFF2-40B4-BE49-F238E27FC236}">
                <a16:creationId xmlns:a16="http://schemas.microsoft.com/office/drawing/2014/main" id="{E80FE0D0-6133-9F04-73C6-AF1D855AA02B}"/>
              </a:ext>
            </a:extLst>
          </p:cNvPr>
          <p:cNvSpPr/>
          <p:nvPr/>
        </p:nvSpPr>
        <p:spPr>
          <a:xfrm>
            <a:off x="7201433" y="2385681"/>
            <a:ext cx="1981807" cy="143076"/>
          </a:xfrm>
          <a:prstGeom prst="rightArrow">
            <a:avLst/>
          </a:prstGeom>
          <a:solidFill>
            <a:srgbClr val="FFD966">
              <a:alpha val="50196"/>
            </a:srgb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0" name="TextBox 59">
            <a:extLst>
              <a:ext uri="{FF2B5EF4-FFF2-40B4-BE49-F238E27FC236}">
                <a16:creationId xmlns:a16="http://schemas.microsoft.com/office/drawing/2014/main" id="{D9450783-D5AE-0478-0C46-060A16C9E379}"/>
              </a:ext>
            </a:extLst>
          </p:cNvPr>
          <p:cNvSpPr txBox="1"/>
          <p:nvPr/>
        </p:nvSpPr>
        <p:spPr>
          <a:xfrm>
            <a:off x="4803962" y="2021709"/>
            <a:ext cx="1505990" cy="369332"/>
          </a:xfrm>
          <a:prstGeom prst="rect">
            <a:avLst/>
          </a:prstGeom>
          <a:noFill/>
          <a:ln>
            <a:noFill/>
          </a:ln>
        </p:spPr>
        <p:txBody>
          <a:bodyPr wrap="none" rtlCol="0">
            <a:spAutoFit/>
          </a:bodyPr>
          <a:lstStyle/>
          <a:p>
            <a:r>
              <a:rPr lang="en-TW" dirty="0">
                <a:solidFill>
                  <a:srgbClr val="7030A0"/>
                </a:solidFill>
              </a:rPr>
              <a:t>Normalization</a:t>
            </a:r>
          </a:p>
        </p:txBody>
      </p:sp>
      <p:sp>
        <p:nvSpPr>
          <p:cNvPr id="61" name="TextBox 60">
            <a:extLst>
              <a:ext uri="{FF2B5EF4-FFF2-40B4-BE49-F238E27FC236}">
                <a16:creationId xmlns:a16="http://schemas.microsoft.com/office/drawing/2014/main" id="{8345F2F4-F703-A6CD-B347-7918CBDFB346}"/>
              </a:ext>
            </a:extLst>
          </p:cNvPr>
          <p:cNvSpPr txBox="1"/>
          <p:nvPr/>
        </p:nvSpPr>
        <p:spPr>
          <a:xfrm>
            <a:off x="7124800" y="1997049"/>
            <a:ext cx="2023160" cy="369332"/>
          </a:xfrm>
          <a:prstGeom prst="rect">
            <a:avLst/>
          </a:prstGeom>
          <a:noFill/>
          <a:ln>
            <a:noFill/>
          </a:ln>
        </p:spPr>
        <p:txBody>
          <a:bodyPr wrap="square" rtlCol="0">
            <a:spAutoFit/>
          </a:bodyPr>
          <a:lstStyle/>
          <a:p>
            <a:r>
              <a:rPr lang="en-TW" dirty="0">
                <a:solidFill>
                  <a:schemeClr val="accent4">
                    <a:lumMod val="75000"/>
                  </a:schemeClr>
                </a:solidFill>
              </a:rPr>
              <a:t>Activation Function</a:t>
            </a:r>
          </a:p>
        </p:txBody>
      </p:sp>
      <p:sp>
        <p:nvSpPr>
          <p:cNvPr id="68" name="TextBox 67">
            <a:extLst>
              <a:ext uri="{FF2B5EF4-FFF2-40B4-BE49-F238E27FC236}">
                <a16:creationId xmlns:a16="http://schemas.microsoft.com/office/drawing/2014/main" id="{5FA8955B-090D-C1B8-F71F-61E31E00B4C3}"/>
              </a:ext>
            </a:extLst>
          </p:cNvPr>
          <p:cNvSpPr txBox="1"/>
          <p:nvPr/>
        </p:nvSpPr>
        <p:spPr>
          <a:xfrm>
            <a:off x="1941407" y="1961489"/>
            <a:ext cx="1320041" cy="369332"/>
          </a:xfrm>
          <a:prstGeom prst="rect">
            <a:avLst/>
          </a:prstGeom>
          <a:noFill/>
        </p:spPr>
        <p:txBody>
          <a:bodyPr wrap="none" rtlCol="0">
            <a:spAutoFit/>
          </a:bodyPr>
          <a:lstStyle/>
          <a:p>
            <a:r>
              <a:rPr lang="en-TW" dirty="0">
                <a:solidFill>
                  <a:schemeClr val="accent2"/>
                </a:solidFill>
              </a:rPr>
              <a:t>Convolution</a:t>
            </a:r>
          </a:p>
        </p:txBody>
      </p:sp>
      <p:sp>
        <p:nvSpPr>
          <p:cNvPr id="73" name="TextBox 72">
            <a:extLst>
              <a:ext uri="{FF2B5EF4-FFF2-40B4-BE49-F238E27FC236}">
                <a16:creationId xmlns:a16="http://schemas.microsoft.com/office/drawing/2014/main" id="{2627E51A-3F56-4996-740A-D35DEC938208}"/>
              </a:ext>
            </a:extLst>
          </p:cNvPr>
          <p:cNvSpPr txBox="1"/>
          <p:nvPr/>
        </p:nvSpPr>
        <p:spPr>
          <a:xfrm>
            <a:off x="10092153" y="1695046"/>
            <a:ext cx="878959" cy="369332"/>
          </a:xfrm>
          <a:prstGeom prst="rect">
            <a:avLst/>
          </a:prstGeom>
          <a:noFill/>
        </p:spPr>
        <p:txBody>
          <a:bodyPr wrap="none" rtlCol="0">
            <a:spAutoFit/>
          </a:bodyPr>
          <a:lstStyle/>
          <a:p>
            <a:r>
              <a:rPr lang="en-TW" dirty="0">
                <a:solidFill>
                  <a:schemeClr val="accent6"/>
                </a:solidFill>
              </a:rPr>
              <a:t>Pooling</a:t>
            </a:r>
          </a:p>
        </p:txBody>
      </p:sp>
      <p:sp>
        <p:nvSpPr>
          <p:cNvPr id="74" name="Rectangle 73">
            <a:extLst>
              <a:ext uri="{FF2B5EF4-FFF2-40B4-BE49-F238E27FC236}">
                <a16:creationId xmlns:a16="http://schemas.microsoft.com/office/drawing/2014/main" id="{2640652F-CD2D-05CB-051C-8835D4B2F7C3}"/>
              </a:ext>
            </a:extLst>
          </p:cNvPr>
          <p:cNvSpPr/>
          <p:nvPr/>
        </p:nvSpPr>
        <p:spPr>
          <a:xfrm>
            <a:off x="11760616" y="1376601"/>
            <a:ext cx="78788" cy="2052399"/>
          </a:xfrm>
          <a:prstGeom prst="rect">
            <a:avLst/>
          </a:prstGeom>
          <a:solidFill>
            <a:srgbClr val="FF2600">
              <a:alpha val="50196"/>
            </a:srgbClr>
          </a:solidFill>
          <a:ln>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cxnSp>
        <p:nvCxnSpPr>
          <p:cNvPr id="75" name="Straight Connector 74">
            <a:extLst>
              <a:ext uri="{FF2B5EF4-FFF2-40B4-BE49-F238E27FC236}">
                <a16:creationId xmlns:a16="http://schemas.microsoft.com/office/drawing/2014/main" id="{488DB7A7-AEAF-AF92-E79D-7275F45F3F46}"/>
              </a:ext>
            </a:extLst>
          </p:cNvPr>
          <p:cNvCxnSpPr>
            <a:cxnSpLocks/>
            <a:stCxn id="35" idx="0"/>
            <a:endCxn id="74" idx="0"/>
          </p:cNvCxnSpPr>
          <p:nvPr/>
        </p:nvCxnSpPr>
        <p:spPr>
          <a:xfrm flipV="1">
            <a:off x="11307529" y="1376601"/>
            <a:ext cx="492481" cy="509761"/>
          </a:xfrm>
          <a:prstGeom prst="line">
            <a:avLst/>
          </a:prstGeom>
          <a:ln>
            <a:solidFill>
              <a:srgbClr val="FF26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8E539DD-9710-4F76-CC6D-D08D79CDCA19}"/>
              </a:ext>
            </a:extLst>
          </p:cNvPr>
          <p:cNvCxnSpPr>
            <a:cxnSpLocks/>
            <a:stCxn id="35" idx="3"/>
            <a:endCxn id="74" idx="2"/>
          </p:cNvCxnSpPr>
          <p:nvPr/>
        </p:nvCxnSpPr>
        <p:spPr>
          <a:xfrm>
            <a:off x="10973641" y="2895997"/>
            <a:ext cx="826369" cy="533003"/>
          </a:xfrm>
          <a:prstGeom prst="line">
            <a:avLst/>
          </a:prstGeom>
          <a:ln>
            <a:solidFill>
              <a:srgbClr val="FF2600"/>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A72AEA8-ECEC-1934-9DF2-18FC8967B611}"/>
              </a:ext>
            </a:extLst>
          </p:cNvPr>
          <p:cNvSpPr txBox="1"/>
          <p:nvPr/>
        </p:nvSpPr>
        <p:spPr>
          <a:xfrm>
            <a:off x="10599397" y="1026278"/>
            <a:ext cx="1574855" cy="369332"/>
          </a:xfrm>
          <a:prstGeom prst="rect">
            <a:avLst/>
          </a:prstGeom>
          <a:noFill/>
        </p:spPr>
        <p:txBody>
          <a:bodyPr wrap="none" rtlCol="0">
            <a:spAutoFit/>
          </a:bodyPr>
          <a:lstStyle/>
          <a:p>
            <a:r>
              <a:rPr lang="en-TW" dirty="0">
                <a:solidFill>
                  <a:srgbClr val="FF0000"/>
                </a:solidFill>
              </a:rPr>
              <a:t>Full-connected</a:t>
            </a:r>
          </a:p>
        </p:txBody>
      </p:sp>
      <p:grpSp>
        <p:nvGrpSpPr>
          <p:cNvPr id="124" name="Group 123">
            <a:extLst>
              <a:ext uri="{FF2B5EF4-FFF2-40B4-BE49-F238E27FC236}">
                <a16:creationId xmlns:a16="http://schemas.microsoft.com/office/drawing/2014/main" id="{C926185B-D04D-5D71-2D09-E2A77D2A49BC}"/>
              </a:ext>
            </a:extLst>
          </p:cNvPr>
          <p:cNvGrpSpPr/>
          <p:nvPr/>
        </p:nvGrpSpPr>
        <p:grpSpPr>
          <a:xfrm>
            <a:off x="6517173" y="3573378"/>
            <a:ext cx="2945271" cy="2255794"/>
            <a:chOff x="6517173" y="3367491"/>
            <a:chExt cx="2945271" cy="2255794"/>
          </a:xfrm>
        </p:grpSpPr>
        <p:pic>
          <p:nvPicPr>
            <p:cNvPr id="13314" name="Picture 2">
              <a:extLst>
                <a:ext uri="{FF2B5EF4-FFF2-40B4-BE49-F238E27FC236}">
                  <a16:creationId xmlns:a16="http://schemas.microsoft.com/office/drawing/2014/main" id="{2BD0DBFD-972A-FD16-7B1A-FC04C1134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08" t="11572" r="9091" b="9149"/>
            <a:stretch/>
          </p:blipFill>
          <p:spPr bwMode="auto">
            <a:xfrm>
              <a:off x="6807163" y="3419490"/>
              <a:ext cx="2435293" cy="1814514"/>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87B69536-76E2-32A6-336C-77A22D371904}"/>
                </a:ext>
              </a:extLst>
            </p:cNvPr>
            <p:cNvSpPr txBox="1"/>
            <p:nvPr/>
          </p:nvSpPr>
          <p:spPr>
            <a:xfrm>
              <a:off x="7902210" y="5156822"/>
              <a:ext cx="290126" cy="307777"/>
            </a:xfrm>
            <a:prstGeom prst="rect">
              <a:avLst/>
            </a:prstGeom>
            <a:noFill/>
          </p:spPr>
          <p:txBody>
            <a:bodyPr wrap="square">
              <a:spAutoFit/>
            </a:bodyPr>
            <a:lstStyle/>
            <a:p>
              <a:r>
                <a:rPr lang="en-US" sz="1400" b="0" i="0" dirty="0">
                  <a:solidFill>
                    <a:srgbClr val="262626"/>
                  </a:solidFill>
                  <a:effectLst/>
                  <a:latin typeface="FreightSans"/>
                </a:rPr>
                <a:t>0</a:t>
              </a:r>
              <a:endParaRPr lang="en-TW" sz="1400" dirty="0"/>
            </a:p>
          </p:txBody>
        </p:sp>
        <p:sp>
          <p:nvSpPr>
            <p:cNvPr id="104" name="TextBox 103">
              <a:extLst>
                <a:ext uri="{FF2B5EF4-FFF2-40B4-BE49-F238E27FC236}">
                  <a16:creationId xmlns:a16="http://schemas.microsoft.com/office/drawing/2014/main" id="{4119AA29-4ADE-B1B1-3B3F-9C77398A6B8E}"/>
                </a:ext>
              </a:extLst>
            </p:cNvPr>
            <p:cNvSpPr txBox="1"/>
            <p:nvPr/>
          </p:nvSpPr>
          <p:spPr>
            <a:xfrm>
              <a:off x="6617874" y="4947009"/>
              <a:ext cx="290126" cy="307777"/>
            </a:xfrm>
            <a:prstGeom prst="rect">
              <a:avLst/>
            </a:prstGeom>
            <a:noFill/>
          </p:spPr>
          <p:txBody>
            <a:bodyPr wrap="square">
              <a:spAutoFit/>
            </a:bodyPr>
            <a:lstStyle/>
            <a:p>
              <a:r>
                <a:rPr lang="en-US" sz="1400" b="0" i="0" dirty="0">
                  <a:solidFill>
                    <a:srgbClr val="262626"/>
                  </a:solidFill>
                  <a:effectLst/>
                  <a:latin typeface="FreightSans"/>
                </a:rPr>
                <a:t>0</a:t>
              </a:r>
              <a:endParaRPr lang="en-TW" sz="1400" dirty="0"/>
            </a:p>
          </p:txBody>
        </p:sp>
        <p:cxnSp>
          <p:nvCxnSpPr>
            <p:cNvPr id="105" name="Straight Connector 104">
              <a:extLst>
                <a:ext uri="{FF2B5EF4-FFF2-40B4-BE49-F238E27FC236}">
                  <a16:creationId xmlns:a16="http://schemas.microsoft.com/office/drawing/2014/main" id="{7523E650-E463-DFC9-FE17-AC5C6D3C4916}"/>
                </a:ext>
              </a:extLst>
            </p:cNvPr>
            <p:cNvCxnSpPr>
              <a:cxnSpLocks/>
            </p:cNvCxnSpPr>
            <p:nvPr/>
          </p:nvCxnSpPr>
          <p:spPr>
            <a:xfrm>
              <a:off x="6846600" y="5083850"/>
              <a:ext cx="2395856" cy="0"/>
            </a:xfrm>
            <a:prstGeom prst="line">
              <a:avLst/>
            </a:prstGeom>
            <a:ln>
              <a:solidFill>
                <a:srgbClr val="A6A6A6">
                  <a:alpha val="49804"/>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E086CBE-2233-F946-B07F-86E8EE9BEF96}"/>
                </a:ext>
              </a:extLst>
            </p:cNvPr>
            <p:cNvCxnSpPr>
              <a:cxnSpLocks/>
            </p:cNvCxnSpPr>
            <p:nvPr/>
          </p:nvCxnSpPr>
          <p:spPr>
            <a:xfrm>
              <a:off x="8044512" y="3411095"/>
              <a:ext cx="0" cy="1782947"/>
            </a:xfrm>
            <a:prstGeom prst="line">
              <a:avLst/>
            </a:prstGeom>
            <a:ln>
              <a:solidFill>
                <a:srgbClr val="A6A6A6">
                  <a:alpha val="49804"/>
                </a:srgbClr>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C9D9B4A9-1CDF-57C5-765E-DD04FF2B1236}"/>
                </a:ext>
              </a:extLst>
            </p:cNvPr>
            <p:cNvSpPr txBox="1"/>
            <p:nvPr/>
          </p:nvSpPr>
          <p:spPr>
            <a:xfrm>
              <a:off x="9025126" y="5156822"/>
              <a:ext cx="437318" cy="307777"/>
            </a:xfrm>
            <a:prstGeom prst="rect">
              <a:avLst/>
            </a:prstGeom>
            <a:noFill/>
          </p:spPr>
          <p:txBody>
            <a:bodyPr wrap="square">
              <a:spAutoFit/>
            </a:bodyPr>
            <a:lstStyle/>
            <a:p>
              <a:r>
                <a:rPr lang="en-US" sz="1400" b="0" i="0" dirty="0">
                  <a:solidFill>
                    <a:srgbClr val="262626"/>
                  </a:solidFill>
                  <a:effectLst/>
                  <a:latin typeface="FreightSans"/>
                </a:rPr>
                <a:t>10</a:t>
              </a:r>
              <a:endParaRPr lang="en-TW" sz="1400" dirty="0"/>
            </a:p>
          </p:txBody>
        </p:sp>
        <p:sp>
          <p:nvSpPr>
            <p:cNvPr id="116" name="TextBox 115">
              <a:extLst>
                <a:ext uri="{FF2B5EF4-FFF2-40B4-BE49-F238E27FC236}">
                  <a16:creationId xmlns:a16="http://schemas.microsoft.com/office/drawing/2014/main" id="{CC791345-1FAC-82BD-867D-49DAD184E976}"/>
                </a:ext>
              </a:extLst>
            </p:cNvPr>
            <p:cNvSpPr txBox="1"/>
            <p:nvPr/>
          </p:nvSpPr>
          <p:spPr>
            <a:xfrm>
              <a:off x="6674351" y="5167213"/>
              <a:ext cx="437318" cy="307777"/>
            </a:xfrm>
            <a:prstGeom prst="rect">
              <a:avLst/>
            </a:prstGeom>
            <a:noFill/>
          </p:spPr>
          <p:txBody>
            <a:bodyPr wrap="square">
              <a:spAutoFit/>
            </a:bodyPr>
            <a:lstStyle/>
            <a:p>
              <a:r>
                <a:rPr lang="en-US" sz="1400" b="0" i="0" dirty="0">
                  <a:solidFill>
                    <a:srgbClr val="262626"/>
                  </a:solidFill>
                  <a:effectLst/>
                  <a:latin typeface="FreightSans"/>
                </a:rPr>
                <a:t>-10</a:t>
              </a:r>
              <a:endParaRPr lang="en-TW" sz="1400" dirty="0"/>
            </a:p>
          </p:txBody>
        </p:sp>
        <p:sp>
          <p:nvSpPr>
            <p:cNvPr id="117" name="TextBox 116">
              <a:extLst>
                <a:ext uri="{FF2B5EF4-FFF2-40B4-BE49-F238E27FC236}">
                  <a16:creationId xmlns:a16="http://schemas.microsoft.com/office/drawing/2014/main" id="{93CC4F0C-0889-A70C-3AC6-20A84FFEFF5D}"/>
                </a:ext>
              </a:extLst>
            </p:cNvPr>
            <p:cNvSpPr txBox="1"/>
            <p:nvPr/>
          </p:nvSpPr>
          <p:spPr>
            <a:xfrm>
              <a:off x="6546867" y="3367491"/>
              <a:ext cx="437318" cy="307777"/>
            </a:xfrm>
            <a:prstGeom prst="rect">
              <a:avLst/>
            </a:prstGeom>
            <a:noFill/>
          </p:spPr>
          <p:txBody>
            <a:bodyPr wrap="square">
              <a:spAutoFit/>
            </a:bodyPr>
            <a:lstStyle/>
            <a:p>
              <a:r>
                <a:rPr lang="en-US" sz="1400" b="0" i="0" dirty="0">
                  <a:solidFill>
                    <a:srgbClr val="262626"/>
                  </a:solidFill>
                  <a:effectLst/>
                  <a:latin typeface="FreightSans"/>
                </a:rPr>
                <a:t>10</a:t>
              </a:r>
              <a:endParaRPr lang="en-TW" sz="1400" dirty="0"/>
            </a:p>
          </p:txBody>
        </p:sp>
        <p:sp>
          <p:nvSpPr>
            <p:cNvPr id="87" name="TextBox 86">
              <a:extLst>
                <a:ext uri="{FF2B5EF4-FFF2-40B4-BE49-F238E27FC236}">
                  <a16:creationId xmlns:a16="http://schemas.microsoft.com/office/drawing/2014/main" id="{022E7BED-758F-5BEE-D345-58310A0BE1E7}"/>
                </a:ext>
              </a:extLst>
            </p:cNvPr>
            <p:cNvSpPr txBox="1"/>
            <p:nvPr/>
          </p:nvSpPr>
          <p:spPr>
            <a:xfrm>
              <a:off x="6864467" y="3474290"/>
              <a:ext cx="1753902" cy="523220"/>
            </a:xfrm>
            <a:prstGeom prst="rect">
              <a:avLst/>
            </a:prstGeom>
            <a:noFill/>
          </p:spPr>
          <p:txBody>
            <a:bodyPr wrap="square">
              <a:spAutoFit/>
            </a:bodyPr>
            <a:lstStyle/>
            <a:p>
              <a:r>
                <a:rPr lang="en-US" sz="1400" b="0" i="0" dirty="0">
                  <a:solidFill>
                    <a:schemeClr val="accent4">
                      <a:lumMod val="75000"/>
                    </a:schemeClr>
                  </a:solidFill>
                  <a:effectLst/>
                  <a:latin typeface="FreightSans"/>
                </a:rPr>
                <a:t>Gaussian Error </a:t>
              </a:r>
            </a:p>
            <a:p>
              <a:r>
                <a:rPr lang="en-US" sz="1400" b="0" i="0" dirty="0">
                  <a:solidFill>
                    <a:schemeClr val="accent4">
                      <a:lumMod val="75000"/>
                    </a:schemeClr>
                  </a:solidFill>
                  <a:effectLst/>
                  <a:latin typeface="FreightSans"/>
                </a:rPr>
                <a:t>Linear Units function</a:t>
              </a:r>
              <a:endParaRPr lang="en-TW" sz="1400" dirty="0">
                <a:solidFill>
                  <a:schemeClr val="accent4">
                    <a:lumMod val="75000"/>
                  </a:schemeClr>
                </a:solidFill>
              </a:endParaRPr>
            </a:p>
          </p:txBody>
        </p:sp>
        <p:sp>
          <p:nvSpPr>
            <p:cNvPr id="118" name="TextBox 117">
              <a:extLst>
                <a:ext uri="{FF2B5EF4-FFF2-40B4-BE49-F238E27FC236}">
                  <a16:creationId xmlns:a16="http://schemas.microsoft.com/office/drawing/2014/main" id="{B97B47AB-E493-2EAD-7C74-5C8CBD64E1BE}"/>
                </a:ext>
              </a:extLst>
            </p:cNvPr>
            <p:cNvSpPr txBox="1"/>
            <p:nvPr/>
          </p:nvSpPr>
          <p:spPr>
            <a:xfrm>
              <a:off x="7797377" y="5315508"/>
              <a:ext cx="678005" cy="307777"/>
            </a:xfrm>
            <a:prstGeom prst="rect">
              <a:avLst/>
            </a:prstGeom>
            <a:noFill/>
          </p:spPr>
          <p:txBody>
            <a:bodyPr wrap="square">
              <a:spAutoFit/>
            </a:bodyPr>
            <a:lstStyle/>
            <a:p>
              <a:r>
                <a:rPr lang="en-US" sz="1400" b="0" i="0" dirty="0">
                  <a:solidFill>
                    <a:srgbClr val="262626"/>
                  </a:solidFill>
                  <a:effectLst/>
                  <a:latin typeface="FreightSans"/>
                </a:rPr>
                <a:t>Input</a:t>
              </a:r>
              <a:endParaRPr lang="en-TW" sz="1400" dirty="0"/>
            </a:p>
          </p:txBody>
        </p:sp>
        <p:sp>
          <p:nvSpPr>
            <p:cNvPr id="119" name="TextBox 118">
              <a:extLst>
                <a:ext uri="{FF2B5EF4-FFF2-40B4-BE49-F238E27FC236}">
                  <a16:creationId xmlns:a16="http://schemas.microsoft.com/office/drawing/2014/main" id="{094DEA31-1E31-04BF-5469-A64E1D5FD5A8}"/>
                </a:ext>
              </a:extLst>
            </p:cNvPr>
            <p:cNvSpPr txBox="1"/>
            <p:nvPr/>
          </p:nvSpPr>
          <p:spPr>
            <a:xfrm rot="16200000">
              <a:off x="6274910" y="4062311"/>
              <a:ext cx="792303" cy="307777"/>
            </a:xfrm>
            <a:prstGeom prst="rect">
              <a:avLst/>
            </a:prstGeom>
            <a:noFill/>
          </p:spPr>
          <p:txBody>
            <a:bodyPr wrap="square">
              <a:spAutoFit/>
            </a:bodyPr>
            <a:lstStyle/>
            <a:p>
              <a:r>
                <a:rPr lang="en-US" sz="1400" b="0" i="0" dirty="0">
                  <a:solidFill>
                    <a:srgbClr val="262626"/>
                  </a:solidFill>
                  <a:effectLst/>
                  <a:latin typeface="FreightSans"/>
                </a:rPr>
                <a:t>Output</a:t>
              </a:r>
              <a:endParaRPr lang="en-TW" sz="1400" dirty="0"/>
            </a:p>
          </p:txBody>
        </p:sp>
      </p:grpSp>
      <p:sp>
        <p:nvSpPr>
          <p:cNvPr id="120" name="TextBox 119">
            <a:extLst>
              <a:ext uri="{FF2B5EF4-FFF2-40B4-BE49-F238E27FC236}">
                <a16:creationId xmlns:a16="http://schemas.microsoft.com/office/drawing/2014/main" id="{7295BC46-8B32-061C-8907-409370455BE3}"/>
              </a:ext>
            </a:extLst>
          </p:cNvPr>
          <p:cNvSpPr txBox="1"/>
          <p:nvPr/>
        </p:nvSpPr>
        <p:spPr>
          <a:xfrm>
            <a:off x="4741345" y="3419490"/>
            <a:ext cx="1245679" cy="307777"/>
          </a:xfrm>
          <a:prstGeom prst="rect">
            <a:avLst/>
          </a:prstGeom>
          <a:noFill/>
        </p:spPr>
        <p:txBody>
          <a:bodyPr wrap="square">
            <a:spAutoFit/>
          </a:bodyPr>
          <a:lstStyle/>
          <a:p>
            <a:r>
              <a:rPr lang="en-US" sz="1400" b="0" i="0" dirty="0">
                <a:solidFill>
                  <a:srgbClr val="7030A0"/>
                </a:solidFill>
                <a:effectLst/>
                <a:latin typeface="FreightSans"/>
              </a:rPr>
              <a:t>Instance Norm</a:t>
            </a:r>
            <a:endParaRPr lang="en-TW" sz="1400" dirty="0">
              <a:solidFill>
                <a:srgbClr val="7030A0"/>
              </a:solidFill>
            </a:endParaRPr>
          </a:p>
        </p:txBody>
      </p:sp>
      <p:sp>
        <p:nvSpPr>
          <p:cNvPr id="114" name="TextBox 113">
            <a:extLst>
              <a:ext uri="{FF2B5EF4-FFF2-40B4-BE49-F238E27FC236}">
                <a16:creationId xmlns:a16="http://schemas.microsoft.com/office/drawing/2014/main" id="{14EE2E26-9429-E3D1-73CF-733315DF648C}"/>
              </a:ext>
            </a:extLst>
          </p:cNvPr>
          <p:cNvSpPr txBox="1"/>
          <p:nvPr/>
        </p:nvSpPr>
        <p:spPr>
          <a:xfrm>
            <a:off x="4423214" y="5361833"/>
            <a:ext cx="1810094" cy="923330"/>
          </a:xfrm>
          <a:prstGeom prst="rect">
            <a:avLst/>
          </a:prstGeom>
          <a:noFill/>
        </p:spPr>
        <p:txBody>
          <a:bodyPr wrap="square" rtlCol="0">
            <a:spAutoFit/>
          </a:bodyPr>
          <a:lstStyle/>
          <a:p>
            <a:r>
              <a:rPr lang="en-TW" dirty="0"/>
              <a:t>Normalize values per each channel and image</a:t>
            </a:r>
          </a:p>
        </p:txBody>
      </p:sp>
      <p:pic>
        <p:nvPicPr>
          <p:cNvPr id="122" name="Picture 4">
            <a:extLst>
              <a:ext uri="{FF2B5EF4-FFF2-40B4-BE49-F238E27FC236}">
                <a16:creationId xmlns:a16="http://schemas.microsoft.com/office/drawing/2014/main" id="{0571F039-880D-E965-976A-4840C3EEE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47" y="4451203"/>
            <a:ext cx="3109800" cy="2270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1" name="Table 122">
            <a:extLst>
              <a:ext uri="{FF2B5EF4-FFF2-40B4-BE49-F238E27FC236}">
                <a16:creationId xmlns:a16="http://schemas.microsoft.com/office/drawing/2014/main" id="{6F099AB4-2CE1-5926-22DB-21E236AF4272}"/>
              </a:ext>
            </a:extLst>
          </p:cNvPr>
          <p:cNvGraphicFramePr>
            <a:graphicFrameLocks noGrp="1"/>
          </p:cNvGraphicFramePr>
          <p:nvPr>
            <p:extLst>
              <p:ext uri="{D42A27DB-BD31-4B8C-83A1-F6EECF244321}">
                <p14:modId xmlns:p14="http://schemas.microsoft.com/office/powerpoint/2010/main" val="3132332695"/>
              </p:ext>
            </p:extLst>
          </p:nvPr>
        </p:nvGraphicFramePr>
        <p:xfrm>
          <a:off x="1997351" y="3616982"/>
          <a:ext cx="855960" cy="914400"/>
        </p:xfrm>
        <a:graphic>
          <a:graphicData uri="http://schemas.openxmlformats.org/drawingml/2006/table">
            <a:tbl>
              <a:tblPr firstRow="1" bandRow="1">
                <a:tableStyleId>{5940675A-B579-460E-94D1-54222C63F5DA}</a:tableStyleId>
              </a:tblPr>
              <a:tblGrid>
                <a:gridCol w="285320">
                  <a:extLst>
                    <a:ext uri="{9D8B030D-6E8A-4147-A177-3AD203B41FA5}">
                      <a16:colId xmlns:a16="http://schemas.microsoft.com/office/drawing/2014/main" val="2769114020"/>
                    </a:ext>
                  </a:extLst>
                </a:gridCol>
                <a:gridCol w="285320">
                  <a:extLst>
                    <a:ext uri="{9D8B030D-6E8A-4147-A177-3AD203B41FA5}">
                      <a16:colId xmlns:a16="http://schemas.microsoft.com/office/drawing/2014/main" val="2065572846"/>
                    </a:ext>
                  </a:extLst>
                </a:gridCol>
                <a:gridCol w="285320">
                  <a:extLst>
                    <a:ext uri="{9D8B030D-6E8A-4147-A177-3AD203B41FA5}">
                      <a16:colId xmlns:a16="http://schemas.microsoft.com/office/drawing/2014/main" val="2826000898"/>
                    </a:ext>
                  </a:extLst>
                </a:gridCol>
              </a:tblGrid>
              <a:tr h="280976">
                <a:tc>
                  <a:txBody>
                    <a:bodyPr/>
                    <a:lstStyle/>
                    <a:p>
                      <a:r>
                        <a:rPr lang="en-TW" sz="1400" dirty="0"/>
                        <a:t>1</a:t>
                      </a:r>
                    </a:p>
                  </a:txBody>
                  <a:tcPr>
                    <a:solidFill>
                      <a:srgbClr val="FFC000"/>
                    </a:solidFill>
                  </a:tcPr>
                </a:tc>
                <a:tc>
                  <a:txBody>
                    <a:bodyPr/>
                    <a:lstStyle/>
                    <a:p>
                      <a:r>
                        <a:rPr lang="en-TW" sz="1400" dirty="0"/>
                        <a:t>0</a:t>
                      </a:r>
                    </a:p>
                  </a:txBody>
                  <a:tcPr>
                    <a:solidFill>
                      <a:srgbClr val="FFC000"/>
                    </a:solidFill>
                  </a:tcPr>
                </a:tc>
                <a:tc>
                  <a:txBody>
                    <a:bodyPr/>
                    <a:lstStyle/>
                    <a:p>
                      <a:r>
                        <a:rPr lang="en-TW" sz="1400" dirty="0"/>
                        <a:t>1</a:t>
                      </a:r>
                    </a:p>
                  </a:txBody>
                  <a:tcPr>
                    <a:solidFill>
                      <a:srgbClr val="FFC000"/>
                    </a:solidFill>
                  </a:tcPr>
                </a:tc>
                <a:extLst>
                  <a:ext uri="{0D108BD9-81ED-4DB2-BD59-A6C34878D82A}">
                    <a16:rowId xmlns:a16="http://schemas.microsoft.com/office/drawing/2014/main" val="538909395"/>
                  </a:ext>
                </a:extLst>
              </a:tr>
              <a:tr h="280976">
                <a:tc>
                  <a:txBody>
                    <a:bodyPr/>
                    <a:lstStyle/>
                    <a:p>
                      <a:r>
                        <a:rPr lang="en-TW" sz="1400" dirty="0"/>
                        <a:t>0</a:t>
                      </a:r>
                    </a:p>
                  </a:txBody>
                  <a:tcPr>
                    <a:solidFill>
                      <a:srgbClr val="FFC000"/>
                    </a:solidFill>
                  </a:tcPr>
                </a:tc>
                <a:tc>
                  <a:txBody>
                    <a:bodyPr/>
                    <a:lstStyle/>
                    <a:p>
                      <a:r>
                        <a:rPr lang="en-TW" sz="1400" dirty="0"/>
                        <a:t>1</a:t>
                      </a:r>
                    </a:p>
                  </a:txBody>
                  <a:tcPr>
                    <a:solidFill>
                      <a:srgbClr val="FFC000"/>
                    </a:solidFill>
                  </a:tcPr>
                </a:tc>
                <a:tc>
                  <a:txBody>
                    <a:bodyPr/>
                    <a:lstStyle/>
                    <a:p>
                      <a:r>
                        <a:rPr lang="en-TW" sz="1400" dirty="0"/>
                        <a:t>0</a:t>
                      </a:r>
                    </a:p>
                  </a:txBody>
                  <a:tcPr>
                    <a:solidFill>
                      <a:srgbClr val="FFC000"/>
                    </a:solidFill>
                  </a:tcPr>
                </a:tc>
                <a:extLst>
                  <a:ext uri="{0D108BD9-81ED-4DB2-BD59-A6C34878D82A}">
                    <a16:rowId xmlns:a16="http://schemas.microsoft.com/office/drawing/2014/main" val="956858588"/>
                  </a:ext>
                </a:extLst>
              </a:tr>
              <a:tr h="280976">
                <a:tc>
                  <a:txBody>
                    <a:bodyPr/>
                    <a:lstStyle/>
                    <a:p>
                      <a:r>
                        <a:rPr lang="en-TW" sz="1400" dirty="0"/>
                        <a:t>1</a:t>
                      </a:r>
                    </a:p>
                  </a:txBody>
                  <a:tcPr>
                    <a:solidFill>
                      <a:srgbClr val="FFC000"/>
                    </a:solidFill>
                  </a:tcPr>
                </a:tc>
                <a:tc>
                  <a:txBody>
                    <a:bodyPr/>
                    <a:lstStyle/>
                    <a:p>
                      <a:r>
                        <a:rPr lang="en-TW" sz="1400" dirty="0"/>
                        <a:t>0</a:t>
                      </a:r>
                    </a:p>
                  </a:txBody>
                  <a:tcPr>
                    <a:solidFill>
                      <a:srgbClr val="FFC000"/>
                    </a:solidFill>
                  </a:tcPr>
                </a:tc>
                <a:tc>
                  <a:txBody>
                    <a:bodyPr/>
                    <a:lstStyle/>
                    <a:p>
                      <a:r>
                        <a:rPr lang="en-TW" sz="1400" dirty="0"/>
                        <a:t>1</a:t>
                      </a:r>
                    </a:p>
                  </a:txBody>
                  <a:tcPr>
                    <a:solidFill>
                      <a:srgbClr val="FFC000"/>
                    </a:solidFill>
                  </a:tcPr>
                </a:tc>
                <a:extLst>
                  <a:ext uri="{0D108BD9-81ED-4DB2-BD59-A6C34878D82A}">
                    <a16:rowId xmlns:a16="http://schemas.microsoft.com/office/drawing/2014/main" val="949337112"/>
                  </a:ext>
                </a:extLst>
              </a:tr>
            </a:tbl>
          </a:graphicData>
        </a:graphic>
      </p:graphicFrame>
      <p:sp>
        <p:nvSpPr>
          <p:cNvPr id="125" name="TextBox 124">
            <a:extLst>
              <a:ext uri="{FF2B5EF4-FFF2-40B4-BE49-F238E27FC236}">
                <a16:creationId xmlns:a16="http://schemas.microsoft.com/office/drawing/2014/main" id="{980EE9E5-BF88-CAE7-A521-EFFD40139EDF}"/>
              </a:ext>
            </a:extLst>
          </p:cNvPr>
          <p:cNvSpPr txBox="1"/>
          <p:nvPr/>
        </p:nvSpPr>
        <p:spPr>
          <a:xfrm>
            <a:off x="1532601" y="3102157"/>
            <a:ext cx="2002525" cy="523220"/>
          </a:xfrm>
          <a:prstGeom prst="rect">
            <a:avLst/>
          </a:prstGeom>
          <a:noFill/>
        </p:spPr>
        <p:txBody>
          <a:bodyPr wrap="square">
            <a:spAutoFit/>
          </a:bodyPr>
          <a:lstStyle/>
          <a:p>
            <a:r>
              <a:rPr lang="en-TW" sz="1400" dirty="0">
                <a:solidFill>
                  <a:schemeClr val="accent2"/>
                </a:solidFill>
              </a:rPr>
              <a:t>Convolution Filter (3 X 3)</a:t>
            </a:r>
          </a:p>
          <a:p>
            <a:r>
              <a:rPr lang="en-TW" sz="1400" dirty="0">
                <a:solidFill>
                  <a:schemeClr val="accent2"/>
                </a:solidFill>
              </a:rPr>
              <a:t>Channels = # of filters</a:t>
            </a:r>
          </a:p>
        </p:txBody>
      </p:sp>
      <p:pic>
        <p:nvPicPr>
          <p:cNvPr id="127" name="Picture 4" descr="Everything about Pooling layers and different types of Pooling">
            <a:extLst>
              <a:ext uri="{FF2B5EF4-FFF2-40B4-BE49-F238E27FC236}">
                <a16:creationId xmlns:a16="http://schemas.microsoft.com/office/drawing/2014/main" id="{91CC28A4-603B-0711-26B5-4226A60F5F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4960" y="3837051"/>
            <a:ext cx="2366704" cy="1307541"/>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23F2E21D-4947-F0B8-06CB-9B5DC55C36FA}"/>
              </a:ext>
            </a:extLst>
          </p:cNvPr>
          <p:cNvSpPr txBox="1"/>
          <p:nvPr/>
        </p:nvSpPr>
        <p:spPr>
          <a:xfrm>
            <a:off x="9861869" y="3480371"/>
            <a:ext cx="1990930" cy="369332"/>
          </a:xfrm>
          <a:prstGeom prst="rect">
            <a:avLst/>
          </a:prstGeom>
          <a:noFill/>
        </p:spPr>
        <p:txBody>
          <a:bodyPr wrap="none" rtlCol="0">
            <a:spAutoFit/>
          </a:bodyPr>
          <a:lstStyle/>
          <a:p>
            <a:r>
              <a:rPr lang="en-TW" dirty="0">
                <a:solidFill>
                  <a:schemeClr val="accent6"/>
                </a:solidFill>
              </a:rPr>
              <a:t>Max Pooling (2 X 2)</a:t>
            </a:r>
          </a:p>
        </p:txBody>
      </p:sp>
      <p:sp>
        <p:nvSpPr>
          <p:cNvPr id="4" name="Left Brace 3">
            <a:extLst>
              <a:ext uri="{FF2B5EF4-FFF2-40B4-BE49-F238E27FC236}">
                <a16:creationId xmlns:a16="http://schemas.microsoft.com/office/drawing/2014/main" id="{26A52F74-CC01-7ABA-37FA-3B2F97817CEB}"/>
              </a:ext>
            </a:extLst>
          </p:cNvPr>
          <p:cNvSpPr/>
          <p:nvPr/>
        </p:nvSpPr>
        <p:spPr>
          <a:xfrm rot="5400000">
            <a:off x="5427286" y="-3469249"/>
            <a:ext cx="302208" cy="880762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TW"/>
          </a:p>
        </p:txBody>
      </p:sp>
    </p:spTree>
    <p:extLst>
      <p:ext uri="{BB962C8B-B14F-4D97-AF65-F5344CB8AC3E}">
        <p14:creationId xmlns:p14="http://schemas.microsoft.com/office/powerpoint/2010/main" val="92507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A45448-86DB-7B52-02CA-9E86ED613A96}"/>
              </a:ext>
            </a:extLst>
          </p:cNvPr>
          <p:cNvSpPr>
            <a:spLocks noGrp="1"/>
          </p:cNvSpPr>
          <p:nvPr>
            <p:ph type="sldNum" sz="quarter" idx="12"/>
          </p:nvPr>
        </p:nvSpPr>
        <p:spPr/>
        <p:txBody>
          <a:bodyPr/>
          <a:lstStyle/>
          <a:p>
            <a:fld id="{B9099BA4-C8A4-2D45-821F-DCCB4712668D}" type="slidenum">
              <a:rPr lang="en-TW" smtClean="0"/>
              <a:t>12</a:t>
            </a:fld>
            <a:endParaRPr lang="en-TW"/>
          </a:p>
        </p:txBody>
      </p:sp>
      <p:pic>
        <p:nvPicPr>
          <p:cNvPr id="3" name="Picture 2">
            <a:extLst>
              <a:ext uri="{FF2B5EF4-FFF2-40B4-BE49-F238E27FC236}">
                <a16:creationId xmlns:a16="http://schemas.microsoft.com/office/drawing/2014/main" id="{A358C27D-1AF4-1847-4FAC-98B2CC10B5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2" t="17046" r="49477" b="1"/>
          <a:stretch/>
        </p:blipFill>
        <p:spPr bwMode="auto">
          <a:xfrm>
            <a:off x="2751348" y="3711143"/>
            <a:ext cx="1959899" cy="20315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B8A5908-1068-C04F-E8DE-E80A770CA0A2}"/>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Classification (Dense Neural Network)</a:t>
            </a:r>
          </a:p>
        </p:txBody>
      </p:sp>
      <p:sp>
        <p:nvSpPr>
          <p:cNvPr id="6" name="Rectangle 5">
            <a:extLst>
              <a:ext uri="{FF2B5EF4-FFF2-40B4-BE49-F238E27FC236}">
                <a16:creationId xmlns:a16="http://schemas.microsoft.com/office/drawing/2014/main" id="{8639D860-C6D4-A60B-81D5-CBF6D8B64B88}"/>
              </a:ext>
            </a:extLst>
          </p:cNvPr>
          <p:cNvSpPr/>
          <p:nvPr/>
        </p:nvSpPr>
        <p:spPr>
          <a:xfrm>
            <a:off x="4711247" y="1601508"/>
            <a:ext cx="78788" cy="2052399"/>
          </a:xfrm>
          <a:prstGeom prst="rect">
            <a:avLst/>
          </a:prstGeom>
          <a:solidFill>
            <a:srgbClr val="7030A0">
              <a:alpha val="49804"/>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cxnSp>
        <p:nvCxnSpPr>
          <p:cNvPr id="8" name="Straight Arrow Connector 7">
            <a:extLst>
              <a:ext uri="{FF2B5EF4-FFF2-40B4-BE49-F238E27FC236}">
                <a16:creationId xmlns:a16="http://schemas.microsoft.com/office/drawing/2014/main" id="{424BE2CB-3FE3-9E6A-140E-192C8621DEB9}"/>
              </a:ext>
            </a:extLst>
          </p:cNvPr>
          <p:cNvCxnSpPr>
            <a:cxnSpLocks/>
          </p:cNvCxnSpPr>
          <p:nvPr/>
        </p:nvCxnSpPr>
        <p:spPr>
          <a:xfrm>
            <a:off x="9106035" y="2591712"/>
            <a:ext cx="1479436" cy="0"/>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C231DAC-D2D2-194B-D769-B61F5AFB6D0D}"/>
                  </a:ext>
                </a:extLst>
              </p:cNvPr>
              <p:cNvSpPr txBox="1"/>
              <p:nvPr/>
            </p:nvSpPr>
            <p:spPr>
              <a:xfrm>
                <a:off x="9174942" y="2681958"/>
                <a:ext cx="1348959" cy="6362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𝑖</m:t>
                                  </m:r>
                                </m:sub>
                              </m:sSub>
                            </m:sup>
                          </m:sSup>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𝑖</m:t>
                                      </m:r>
                                    </m:sub>
                                  </m:sSub>
                                </m:sup>
                              </m:sSup>
                            </m:e>
                          </m:nary>
                        </m:den>
                      </m:f>
                    </m:oMath>
                  </m:oMathPara>
                </a14:m>
                <a:endParaRPr lang="en-TW" dirty="0"/>
              </a:p>
            </p:txBody>
          </p:sp>
        </mc:Choice>
        <mc:Fallback xmlns="">
          <p:sp>
            <p:nvSpPr>
              <p:cNvPr id="9" name="TextBox 8">
                <a:extLst>
                  <a:ext uri="{FF2B5EF4-FFF2-40B4-BE49-F238E27FC236}">
                    <a16:creationId xmlns:a16="http://schemas.microsoft.com/office/drawing/2014/main" id="{0C231DAC-D2D2-194B-D769-B61F5AFB6D0D}"/>
                  </a:ext>
                </a:extLst>
              </p:cNvPr>
              <p:cNvSpPr txBox="1">
                <a:spLocks noRot="1" noChangeAspect="1" noMove="1" noResize="1" noEditPoints="1" noAdjustHandles="1" noChangeArrowheads="1" noChangeShapeType="1" noTextEdit="1"/>
              </p:cNvSpPr>
              <p:nvPr/>
            </p:nvSpPr>
            <p:spPr>
              <a:xfrm>
                <a:off x="9174942" y="2681958"/>
                <a:ext cx="1348959" cy="636200"/>
              </a:xfrm>
              <a:prstGeom prst="rect">
                <a:avLst/>
              </a:prstGeom>
              <a:blipFill>
                <a:blip r:embed="rId4"/>
                <a:stretch>
                  <a:fillRect l="-3738" t="-23529" b="-98039"/>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22F90170-57C6-4830-FA91-3DF49CFF8695}"/>
              </a:ext>
            </a:extLst>
          </p:cNvPr>
          <p:cNvSpPr txBox="1"/>
          <p:nvPr/>
        </p:nvSpPr>
        <p:spPr>
          <a:xfrm>
            <a:off x="9358926" y="2220861"/>
            <a:ext cx="951992" cy="369332"/>
          </a:xfrm>
          <a:prstGeom prst="rect">
            <a:avLst/>
          </a:prstGeom>
          <a:noFill/>
        </p:spPr>
        <p:txBody>
          <a:bodyPr wrap="none" rtlCol="0">
            <a:spAutoFit/>
          </a:bodyPr>
          <a:lstStyle/>
          <a:p>
            <a:r>
              <a:rPr lang="en-TW" dirty="0"/>
              <a:t>Softmax</a:t>
            </a:r>
          </a:p>
        </p:txBody>
      </p:sp>
      <p:sp>
        <p:nvSpPr>
          <p:cNvPr id="12" name="Right Arrow 11">
            <a:extLst>
              <a:ext uri="{FF2B5EF4-FFF2-40B4-BE49-F238E27FC236}">
                <a16:creationId xmlns:a16="http://schemas.microsoft.com/office/drawing/2014/main" id="{962FC793-76CC-4D0B-E1ED-7FD2C3EEE489}"/>
              </a:ext>
            </a:extLst>
          </p:cNvPr>
          <p:cNvSpPr/>
          <p:nvPr/>
        </p:nvSpPr>
        <p:spPr>
          <a:xfrm>
            <a:off x="2603143" y="2597035"/>
            <a:ext cx="2073347" cy="151210"/>
          </a:xfrm>
          <a:prstGeom prst="rightArrow">
            <a:avLst/>
          </a:prstGeom>
          <a:solidFill>
            <a:srgbClr val="7030A0">
              <a:alpha val="49804"/>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7030A0"/>
              </a:solidFill>
            </a:endParaRPr>
          </a:p>
        </p:txBody>
      </p:sp>
      <p:grpSp>
        <p:nvGrpSpPr>
          <p:cNvPr id="62" name="Group 61">
            <a:extLst>
              <a:ext uri="{FF2B5EF4-FFF2-40B4-BE49-F238E27FC236}">
                <a16:creationId xmlns:a16="http://schemas.microsoft.com/office/drawing/2014/main" id="{DE6E2108-169B-4DF2-4FD8-9F07F68B39B0}"/>
              </a:ext>
            </a:extLst>
          </p:cNvPr>
          <p:cNvGrpSpPr/>
          <p:nvPr/>
        </p:nvGrpSpPr>
        <p:grpSpPr>
          <a:xfrm>
            <a:off x="968606" y="1601508"/>
            <a:ext cx="1596708" cy="2052400"/>
            <a:chOff x="968040" y="1601508"/>
            <a:chExt cx="1596708" cy="2052400"/>
          </a:xfrm>
        </p:grpSpPr>
        <p:sp>
          <p:nvSpPr>
            <p:cNvPr id="5" name="Rectangle 4">
              <a:extLst>
                <a:ext uri="{FF2B5EF4-FFF2-40B4-BE49-F238E27FC236}">
                  <a16:creationId xmlns:a16="http://schemas.microsoft.com/office/drawing/2014/main" id="{69025E59-48F5-C717-D309-52408CA2E472}"/>
                </a:ext>
              </a:extLst>
            </p:cNvPr>
            <p:cNvSpPr/>
            <p:nvPr/>
          </p:nvSpPr>
          <p:spPr>
            <a:xfrm>
              <a:off x="968040" y="1601509"/>
              <a:ext cx="78788" cy="2052399"/>
            </a:xfrm>
            <a:prstGeom prst="rect">
              <a:avLst/>
            </a:prstGeom>
            <a:solidFill>
              <a:schemeClr val="accent1">
                <a:lumMod val="60000"/>
                <a:lumOff val="40000"/>
                <a:alpha val="50196"/>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sp>
          <p:nvSpPr>
            <p:cNvPr id="11" name="Rectangle 10">
              <a:extLst>
                <a:ext uri="{FF2B5EF4-FFF2-40B4-BE49-F238E27FC236}">
                  <a16:creationId xmlns:a16="http://schemas.microsoft.com/office/drawing/2014/main" id="{2FACC6AF-0F3F-E87D-8A92-4E5204292997}"/>
                </a:ext>
              </a:extLst>
            </p:cNvPr>
            <p:cNvSpPr/>
            <p:nvPr/>
          </p:nvSpPr>
          <p:spPr>
            <a:xfrm>
              <a:off x="2485960" y="1601508"/>
              <a:ext cx="78788" cy="2052399"/>
            </a:xfrm>
            <a:prstGeom prst="rect">
              <a:avLst/>
            </a:prstGeom>
            <a:solidFill>
              <a:schemeClr val="accent1">
                <a:lumMod val="60000"/>
                <a:lumOff val="40000"/>
                <a:alpha val="50196"/>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cxnSp>
          <p:nvCxnSpPr>
            <p:cNvPr id="17" name="Straight Connector 16">
              <a:extLst>
                <a:ext uri="{FF2B5EF4-FFF2-40B4-BE49-F238E27FC236}">
                  <a16:creationId xmlns:a16="http://schemas.microsoft.com/office/drawing/2014/main" id="{AA083CEE-BEC3-6340-49C9-D438FA926097}"/>
                </a:ext>
              </a:extLst>
            </p:cNvPr>
            <p:cNvCxnSpPr>
              <a:cxnSpLocks/>
            </p:cNvCxnSpPr>
            <p:nvPr/>
          </p:nvCxnSpPr>
          <p:spPr>
            <a:xfrm>
              <a:off x="1046828" y="3474886"/>
              <a:ext cx="1450018" cy="0"/>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1E370D-BB8A-1760-C562-C0F1A49FEABA}"/>
                </a:ext>
              </a:extLst>
            </p:cNvPr>
            <p:cNvCxnSpPr>
              <a:cxnSpLocks/>
            </p:cNvCxnSpPr>
            <p:nvPr/>
          </p:nvCxnSpPr>
          <p:spPr>
            <a:xfrm>
              <a:off x="1046828" y="2975214"/>
              <a:ext cx="1450018" cy="0"/>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198553-F6A0-7539-2FA6-FB7BC92BE972}"/>
                </a:ext>
              </a:extLst>
            </p:cNvPr>
            <p:cNvCxnSpPr>
              <a:cxnSpLocks/>
            </p:cNvCxnSpPr>
            <p:nvPr/>
          </p:nvCxnSpPr>
          <p:spPr>
            <a:xfrm>
              <a:off x="1046828" y="2380505"/>
              <a:ext cx="1450018" cy="0"/>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6D7D8D-6878-1A35-994D-EC860F44CC2F}"/>
                </a:ext>
              </a:extLst>
            </p:cNvPr>
            <p:cNvCxnSpPr>
              <a:cxnSpLocks/>
            </p:cNvCxnSpPr>
            <p:nvPr/>
          </p:nvCxnSpPr>
          <p:spPr>
            <a:xfrm>
              <a:off x="1046828" y="1903318"/>
              <a:ext cx="1450018" cy="0"/>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57DC32-CCA3-6F11-FC12-EE38D8BDDA53}"/>
                </a:ext>
              </a:extLst>
            </p:cNvPr>
            <p:cNvCxnSpPr>
              <a:cxnSpLocks/>
            </p:cNvCxnSpPr>
            <p:nvPr/>
          </p:nvCxnSpPr>
          <p:spPr>
            <a:xfrm flipV="1">
              <a:off x="1046828" y="2975214"/>
              <a:ext cx="1439132" cy="484348"/>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F2A746-57F8-043E-E062-5268A79DB45D}"/>
                </a:ext>
              </a:extLst>
            </p:cNvPr>
            <p:cNvCxnSpPr>
              <a:cxnSpLocks/>
            </p:cNvCxnSpPr>
            <p:nvPr/>
          </p:nvCxnSpPr>
          <p:spPr>
            <a:xfrm flipV="1">
              <a:off x="1045831" y="2380504"/>
              <a:ext cx="1430698" cy="1094382"/>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6B90A3-ED3A-700B-736A-B584C5EAD351}"/>
                </a:ext>
              </a:extLst>
            </p:cNvPr>
            <p:cNvCxnSpPr>
              <a:cxnSpLocks/>
            </p:cNvCxnSpPr>
            <p:nvPr/>
          </p:nvCxnSpPr>
          <p:spPr>
            <a:xfrm flipV="1">
              <a:off x="1045831" y="1903317"/>
              <a:ext cx="1440129" cy="1556245"/>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CD8842C-6A40-BA63-9F78-A3E32613009D}"/>
                </a:ext>
              </a:extLst>
            </p:cNvPr>
            <p:cNvCxnSpPr>
              <a:cxnSpLocks/>
            </p:cNvCxnSpPr>
            <p:nvPr/>
          </p:nvCxnSpPr>
          <p:spPr>
            <a:xfrm>
              <a:off x="1073099" y="1914555"/>
              <a:ext cx="1403430" cy="465949"/>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75328E-5B67-65DA-9685-7448749399DD}"/>
                </a:ext>
              </a:extLst>
            </p:cNvPr>
            <p:cNvCxnSpPr>
              <a:cxnSpLocks/>
            </p:cNvCxnSpPr>
            <p:nvPr/>
          </p:nvCxnSpPr>
          <p:spPr>
            <a:xfrm>
              <a:off x="1054616" y="1914557"/>
              <a:ext cx="1440775" cy="1060655"/>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5FC0CC-A275-EE0A-580A-FF5FDDF8706F}"/>
                </a:ext>
              </a:extLst>
            </p:cNvPr>
            <p:cNvCxnSpPr>
              <a:cxnSpLocks/>
            </p:cNvCxnSpPr>
            <p:nvPr/>
          </p:nvCxnSpPr>
          <p:spPr>
            <a:xfrm>
              <a:off x="1053161" y="1914555"/>
              <a:ext cx="1431156" cy="1575656"/>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9E29D43-CB0F-D48D-3F8D-39639D49D66C}"/>
                </a:ext>
              </a:extLst>
            </p:cNvPr>
            <p:cNvCxnSpPr>
              <a:cxnSpLocks/>
            </p:cNvCxnSpPr>
            <p:nvPr/>
          </p:nvCxnSpPr>
          <p:spPr>
            <a:xfrm>
              <a:off x="1073099" y="2986450"/>
              <a:ext cx="1422292" cy="503761"/>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8337745-CE90-B48A-AADF-337D733002D5}"/>
                </a:ext>
              </a:extLst>
            </p:cNvPr>
            <p:cNvCxnSpPr>
              <a:cxnSpLocks/>
            </p:cNvCxnSpPr>
            <p:nvPr/>
          </p:nvCxnSpPr>
          <p:spPr>
            <a:xfrm flipV="1">
              <a:off x="1052782" y="2391739"/>
              <a:ext cx="1422292" cy="575297"/>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B24CF32-802A-E6A6-70C1-D26DA59165E9}"/>
                </a:ext>
              </a:extLst>
            </p:cNvPr>
            <p:cNvCxnSpPr>
              <a:cxnSpLocks/>
            </p:cNvCxnSpPr>
            <p:nvPr/>
          </p:nvCxnSpPr>
          <p:spPr>
            <a:xfrm flipV="1">
              <a:off x="1073099" y="1913023"/>
              <a:ext cx="1424126" cy="1040505"/>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2640F16-637A-8077-D16B-4D207DC2033F}"/>
                </a:ext>
              </a:extLst>
            </p:cNvPr>
            <p:cNvCxnSpPr>
              <a:cxnSpLocks/>
            </p:cNvCxnSpPr>
            <p:nvPr/>
          </p:nvCxnSpPr>
          <p:spPr>
            <a:xfrm>
              <a:off x="1071265" y="2402990"/>
              <a:ext cx="1403809" cy="1056572"/>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C0CEA6-CEAC-92B7-80ED-5F19D1984320}"/>
                </a:ext>
              </a:extLst>
            </p:cNvPr>
            <p:cNvCxnSpPr>
              <a:cxnSpLocks/>
            </p:cNvCxnSpPr>
            <p:nvPr/>
          </p:nvCxnSpPr>
          <p:spPr>
            <a:xfrm flipV="1">
              <a:off x="1050948" y="1913021"/>
              <a:ext cx="1444443" cy="474645"/>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69374D6-45C2-861A-3DFB-94D5787802A1}"/>
                </a:ext>
              </a:extLst>
            </p:cNvPr>
            <p:cNvCxnSpPr>
              <a:cxnSpLocks/>
            </p:cNvCxnSpPr>
            <p:nvPr/>
          </p:nvCxnSpPr>
          <p:spPr>
            <a:xfrm>
              <a:off x="1055072" y="2380502"/>
              <a:ext cx="1427411" cy="584277"/>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3" name="Right Arrow 62">
            <a:extLst>
              <a:ext uri="{FF2B5EF4-FFF2-40B4-BE49-F238E27FC236}">
                <a16:creationId xmlns:a16="http://schemas.microsoft.com/office/drawing/2014/main" id="{49955BFA-CB3C-FC7F-A1E3-8D900336604F}"/>
              </a:ext>
            </a:extLst>
          </p:cNvPr>
          <p:cNvSpPr/>
          <p:nvPr/>
        </p:nvSpPr>
        <p:spPr>
          <a:xfrm>
            <a:off x="4873742" y="2597035"/>
            <a:ext cx="1239585" cy="151210"/>
          </a:xfrm>
          <a:prstGeom prst="rightArrow">
            <a:avLst/>
          </a:prstGeom>
          <a:solidFill>
            <a:schemeClr val="accent4">
              <a:lumMod val="60000"/>
              <a:lumOff val="40000"/>
              <a:alpha val="50196"/>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4" name="TextBox 63">
            <a:extLst>
              <a:ext uri="{FF2B5EF4-FFF2-40B4-BE49-F238E27FC236}">
                <a16:creationId xmlns:a16="http://schemas.microsoft.com/office/drawing/2014/main" id="{821935C7-7559-EB50-07BC-EFC63C6704E5}"/>
              </a:ext>
            </a:extLst>
          </p:cNvPr>
          <p:cNvSpPr txBox="1"/>
          <p:nvPr/>
        </p:nvSpPr>
        <p:spPr>
          <a:xfrm>
            <a:off x="2781550" y="2227703"/>
            <a:ext cx="1505990" cy="369332"/>
          </a:xfrm>
          <a:prstGeom prst="rect">
            <a:avLst/>
          </a:prstGeom>
          <a:noFill/>
          <a:ln>
            <a:noFill/>
          </a:ln>
        </p:spPr>
        <p:txBody>
          <a:bodyPr wrap="none" rtlCol="0">
            <a:spAutoFit/>
          </a:bodyPr>
          <a:lstStyle/>
          <a:p>
            <a:r>
              <a:rPr lang="en-TW" dirty="0">
                <a:solidFill>
                  <a:srgbClr val="7030A0"/>
                </a:solidFill>
              </a:rPr>
              <a:t>Normalization</a:t>
            </a:r>
          </a:p>
        </p:txBody>
      </p:sp>
      <p:sp>
        <p:nvSpPr>
          <p:cNvPr id="65" name="TextBox 64">
            <a:extLst>
              <a:ext uri="{FF2B5EF4-FFF2-40B4-BE49-F238E27FC236}">
                <a16:creationId xmlns:a16="http://schemas.microsoft.com/office/drawing/2014/main" id="{B8D1346E-3400-C3C9-D617-A1081B14EEDF}"/>
              </a:ext>
            </a:extLst>
          </p:cNvPr>
          <p:cNvSpPr txBox="1"/>
          <p:nvPr/>
        </p:nvSpPr>
        <p:spPr>
          <a:xfrm>
            <a:off x="4864476" y="1981376"/>
            <a:ext cx="1174410" cy="646331"/>
          </a:xfrm>
          <a:prstGeom prst="rect">
            <a:avLst/>
          </a:prstGeom>
          <a:noFill/>
          <a:ln>
            <a:noFill/>
          </a:ln>
        </p:spPr>
        <p:txBody>
          <a:bodyPr wrap="square" rtlCol="0">
            <a:spAutoFit/>
          </a:bodyPr>
          <a:lstStyle/>
          <a:p>
            <a:r>
              <a:rPr lang="en-TW" dirty="0">
                <a:solidFill>
                  <a:schemeClr val="accent4">
                    <a:lumMod val="75000"/>
                  </a:schemeClr>
                </a:solidFill>
              </a:rPr>
              <a:t>Activation</a:t>
            </a:r>
          </a:p>
          <a:p>
            <a:r>
              <a:rPr lang="en-TW" dirty="0">
                <a:solidFill>
                  <a:schemeClr val="accent4">
                    <a:lumMod val="75000"/>
                  </a:schemeClr>
                </a:solidFill>
              </a:rPr>
              <a:t>Function</a:t>
            </a:r>
          </a:p>
        </p:txBody>
      </p:sp>
      <p:sp>
        <p:nvSpPr>
          <p:cNvPr id="66" name="Rectangle 65">
            <a:extLst>
              <a:ext uri="{FF2B5EF4-FFF2-40B4-BE49-F238E27FC236}">
                <a16:creationId xmlns:a16="http://schemas.microsoft.com/office/drawing/2014/main" id="{607C9FB1-5A76-04D2-91B6-AB1CB023813B}"/>
              </a:ext>
            </a:extLst>
          </p:cNvPr>
          <p:cNvSpPr/>
          <p:nvPr/>
        </p:nvSpPr>
        <p:spPr>
          <a:xfrm>
            <a:off x="6183825" y="1601508"/>
            <a:ext cx="78788" cy="2052399"/>
          </a:xfrm>
          <a:prstGeom prst="rect">
            <a:avLst/>
          </a:prstGeom>
          <a:solidFill>
            <a:schemeClr val="accent4">
              <a:lumMod val="60000"/>
              <a:lumOff val="40000"/>
              <a:alpha val="49804"/>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sp>
        <p:nvSpPr>
          <p:cNvPr id="67" name="TextBox 66">
            <a:extLst>
              <a:ext uri="{FF2B5EF4-FFF2-40B4-BE49-F238E27FC236}">
                <a16:creationId xmlns:a16="http://schemas.microsoft.com/office/drawing/2014/main" id="{9E4424EE-1CB3-41FE-17F5-61721D70753C}"/>
              </a:ext>
            </a:extLst>
          </p:cNvPr>
          <p:cNvSpPr txBox="1"/>
          <p:nvPr/>
        </p:nvSpPr>
        <p:spPr>
          <a:xfrm>
            <a:off x="3199404" y="3393192"/>
            <a:ext cx="1300228" cy="369332"/>
          </a:xfrm>
          <a:prstGeom prst="rect">
            <a:avLst/>
          </a:prstGeom>
          <a:noFill/>
          <a:ln>
            <a:noFill/>
          </a:ln>
        </p:spPr>
        <p:txBody>
          <a:bodyPr wrap="none" rtlCol="0">
            <a:spAutoFit/>
          </a:bodyPr>
          <a:lstStyle/>
          <a:p>
            <a:r>
              <a:rPr lang="en-TW" dirty="0">
                <a:solidFill>
                  <a:srgbClr val="7030A0"/>
                </a:solidFill>
              </a:rPr>
              <a:t>Batch Norm</a:t>
            </a:r>
          </a:p>
        </p:txBody>
      </p:sp>
      <p:sp>
        <p:nvSpPr>
          <p:cNvPr id="68" name="TextBox 67">
            <a:extLst>
              <a:ext uri="{FF2B5EF4-FFF2-40B4-BE49-F238E27FC236}">
                <a16:creationId xmlns:a16="http://schemas.microsoft.com/office/drawing/2014/main" id="{1386789F-F235-E040-99FA-D6710C436E96}"/>
              </a:ext>
            </a:extLst>
          </p:cNvPr>
          <p:cNvSpPr txBox="1"/>
          <p:nvPr/>
        </p:nvSpPr>
        <p:spPr>
          <a:xfrm>
            <a:off x="6433473" y="2487974"/>
            <a:ext cx="1369286" cy="369332"/>
          </a:xfrm>
          <a:prstGeom prst="rect">
            <a:avLst/>
          </a:prstGeom>
          <a:noFill/>
        </p:spPr>
        <p:txBody>
          <a:bodyPr wrap="none" rtlCol="0">
            <a:spAutoFit/>
          </a:bodyPr>
          <a:lstStyle/>
          <a:p>
            <a:r>
              <a:rPr lang="en-TW" dirty="0">
                <a:solidFill>
                  <a:srgbClr val="0070C0"/>
                </a:solidFill>
              </a:rPr>
              <a:t>O  O  O  O  O</a:t>
            </a:r>
          </a:p>
        </p:txBody>
      </p:sp>
      <p:sp>
        <p:nvSpPr>
          <p:cNvPr id="69" name="Left Brace 68">
            <a:extLst>
              <a:ext uri="{FF2B5EF4-FFF2-40B4-BE49-F238E27FC236}">
                <a16:creationId xmlns:a16="http://schemas.microsoft.com/office/drawing/2014/main" id="{5238CD48-5E54-526C-4E16-01BBA332DA48}"/>
              </a:ext>
            </a:extLst>
          </p:cNvPr>
          <p:cNvSpPr/>
          <p:nvPr/>
        </p:nvSpPr>
        <p:spPr>
          <a:xfrm rot="5400000">
            <a:off x="3450641" y="-1287973"/>
            <a:ext cx="369332" cy="52546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72" name="Rectangle 71">
            <a:extLst>
              <a:ext uri="{FF2B5EF4-FFF2-40B4-BE49-F238E27FC236}">
                <a16:creationId xmlns:a16="http://schemas.microsoft.com/office/drawing/2014/main" id="{2E2AC0DB-3C6A-63C8-2B7B-DE3AE270E014}"/>
              </a:ext>
            </a:extLst>
          </p:cNvPr>
          <p:cNvSpPr/>
          <p:nvPr/>
        </p:nvSpPr>
        <p:spPr>
          <a:xfrm>
            <a:off x="8885287" y="2144642"/>
            <a:ext cx="78788" cy="841808"/>
          </a:xfrm>
          <a:prstGeom prst="rect">
            <a:avLst/>
          </a:prstGeom>
          <a:solidFill>
            <a:schemeClr val="accent1">
              <a:lumMod val="60000"/>
              <a:lumOff val="40000"/>
              <a:alpha val="50196"/>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cxnSp>
        <p:nvCxnSpPr>
          <p:cNvPr id="92" name="Straight Connector 91">
            <a:extLst>
              <a:ext uri="{FF2B5EF4-FFF2-40B4-BE49-F238E27FC236}">
                <a16:creationId xmlns:a16="http://schemas.microsoft.com/office/drawing/2014/main" id="{FD55430C-BBC8-F062-5395-50D2EC256D4E}"/>
              </a:ext>
            </a:extLst>
          </p:cNvPr>
          <p:cNvCxnSpPr>
            <a:cxnSpLocks/>
          </p:cNvCxnSpPr>
          <p:nvPr/>
        </p:nvCxnSpPr>
        <p:spPr>
          <a:xfrm>
            <a:off x="7965136" y="1785896"/>
            <a:ext cx="920151" cy="594606"/>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8ED2F2-80EE-545D-ACD8-785D2959911C}"/>
              </a:ext>
            </a:extLst>
          </p:cNvPr>
          <p:cNvCxnSpPr>
            <a:cxnSpLocks/>
          </p:cNvCxnSpPr>
          <p:nvPr/>
        </p:nvCxnSpPr>
        <p:spPr>
          <a:xfrm flipV="1">
            <a:off x="7973619" y="2748245"/>
            <a:ext cx="911668" cy="593694"/>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A6DFB3C-A31E-3D21-D2E8-CCAF384992D4}"/>
              </a:ext>
            </a:extLst>
          </p:cNvPr>
          <p:cNvCxnSpPr>
            <a:cxnSpLocks/>
          </p:cNvCxnSpPr>
          <p:nvPr/>
        </p:nvCxnSpPr>
        <p:spPr>
          <a:xfrm flipV="1">
            <a:off x="8005143" y="2748245"/>
            <a:ext cx="919538" cy="92547"/>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91C0471-D7E4-09DB-E46F-2AECA437F1FB}"/>
              </a:ext>
            </a:extLst>
          </p:cNvPr>
          <p:cNvCxnSpPr>
            <a:cxnSpLocks/>
          </p:cNvCxnSpPr>
          <p:nvPr/>
        </p:nvCxnSpPr>
        <p:spPr>
          <a:xfrm>
            <a:off x="8005143" y="2341117"/>
            <a:ext cx="880144" cy="398131"/>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EFF00D0-8EE9-4B68-E7A4-99EB2A9F3468}"/>
              </a:ext>
            </a:extLst>
          </p:cNvPr>
          <p:cNvCxnSpPr>
            <a:cxnSpLocks/>
          </p:cNvCxnSpPr>
          <p:nvPr/>
        </p:nvCxnSpPr>
        <p:spPr>
          <a:xfrm>
            <a:off x="8013626" y="1814170"/>
            <a:ext cx="880144" cy="934075"/>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DCD49DF-0D15-0CED-C95A-BDF35189152C}"/>
              </a:ext>
            </a:extLst>
          </p:cNvPr>
          <p:cNvCxnSpPr>
            <a:cxnSpLocks/>
          </p:cNvCxnSpPr>
          <p:nvPr/>
        </p:nvCxnSpPr>
        <p:spPr>
          <a:xfrm flipV="1">
            <a:off x="7965136" y="2387666"/>
            <a:ext cx="920151" cy="954273"/>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C5CEA8D-5466-414B-9FCF-0AC2970D9C76}"/>
              </a:ext>
            </a:extLst>
          </p:cNvPr>
          <p:cNvCxnSpPr>
            <a:cxnSpLocks/>
          </p:cNvCxnSpPr>
          <p:nvPr/>
        </p:nvCxnSpPr>
        <p:spPr>
          <a:xfrm flipV="1">
            <a:off x="7996660" y="2387666"/>
            <a:ext cx="888627" cy="453126"/>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C20BBD5-8AF6-1A40-FB8D-E2253EF3D977}"/>
              </a:ext>
            </a:extLst>
          </p:cNvPr>
          <p:cNvCxnSpPr>
            <a:cxnSpLocks/>
          </p:cNvCxnSpPr>
          <p:nvPr/>
        </p:nvCxnSpPr>
        <p:spPr>
          <a:xfrm>
            <a:off x="7967062" y="2349608"/>
            <a:ext cx="918225" cy="38058"/>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7A31E7CB-B075-8851-EC9A-4E1D7BB28C44}"/>
              </a:ext>
            </a:extLst>
          </p:cNvPr>
          <p:cNvSpPr/>
          <p:nvPr/>
        </p:nvSpPr>
        <p:spPr>
          <a:xfrm>
            <a:off x="10643959" y="2176131"/>
            <a:ext cx="78788" cy="841808"/>
          </a:xfrm>
          <a:prstGeom prst="rect">
            <a:avLst/>
          </a:prstGeom>
          <a:solidFill>
            <a:srgbClr val="FF0000">
              <a:alpha val="49804"/>
            </a:srgbClr>
          </a:solidFill>
          <a:ln>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p:grpSp>
        <p:nvGrpSpPr>
          <p:cNvPr id="117" name="Group 116">
            <a:extLst>
              <a:ext uri="{FF2B5EF4-FFF2-40B4-BE49-F238E27FC236}">
                <a16:creationId xmlns:a16="http://schemas.microsoft.com/office/drawing/2014/main" id="{7B401717-F9FF-A6A0-5E9F-362BF3D15402}"/>
              </a:ext>
            </a:extLst>
          </p:cNvPr>
          <p:cNvGrpSpPr/>
          <p:nvPr/>
        </p:nvGrpSpPr>
        <p:grpSpPr>
          <a:xfrm>
            <a:off x="10757775" y="2213632"/>
            <a:ext cx="596025" cy="739703"/>
            <a:chOff x="8444052" y="2451162"/>
            <a:chExt cx="596025" cy="739703"/>
          </a:xfrm>
          <a:noFill/>
        </p:grpSpPr>
        <p:sp>
          <p:nvSpPr>
            <p:cNvPr id="118" name="Rectangle 117">
              <a:extLst>
                <a:ext uri="{FF2B5EF4-FFF2-40B4-BE49-F238E27FC236}">
                  <a16:creationId xmlns:a16="http://schemas.microsoft.com/office/drawing/2014/main" id="{F477D75B-CA32-4A81-93A3-08F7D6451343}"/>
                </a:ext>
              </a:extLst>
            </p:cNvPr>
            <p:cNvSpPr/>
            <p:nvPr/>
          </p:nvSpPr>
          <p:spPr>
            <a:xfrm>
              <a:off x="8477088" y="2451162"/>
              <a:ext cx="562989" cy="739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D019A96B-2527-3334-A1FC-B929E3266140}"/>
                    </a:ext>
                  </a:extLst>
                </p:cNvPr>
                <p:cNvSpPr txBox="1"/>
                <p:nvPr/>
              </p:nvSpPr>
              <p:spPr>
                <a:xfrm>
                  <a:off x="8444052" y="2485272"/>
                  <a:ext cx="495849" cy="653128"/>
                </a:xfrm>
                <a:prstGeom prst="rect">
                  <a:avLst/>
                </a:prstGeom>
                <a:grpFill/>
                <a:ln>
                  <a:noFill/>
                </a:ln>
              </p:spPr>
              <p:txBody>
                <a:bodyPr wrap="square">
                  <a:spAutoFit/>
                </a:bodyPr>
                <a:lstStyle/>
                <a:p>
                  <a:pPr marL="171450" indent="-171450">
                    <a:buFont typeface="Courier New" panose="02070309020205020404" pitchFamily="49" charset="0"/>
                    <a:buChar char="o"/>
                  </a:pPr>
                  <a14:m>
                    <m:oMath xmlns:m="http://schemas.openxmlformats.org/officeDocument/2006/math">
                      <m:sSup>
                        <m:sSupPr>
                          <m:ctrlPr>
                            <a:rPr lang="en-TW" i="1" smtClean="0">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e</m:t>
                          </m:r>
                        </m:e>
                        <m:sup>
                          <m:r>
                            <a:rPr lang="en-US" i="1">
                              <a:solidFill>
                                <a:srgbClr val="FF0000"/>
                              </a:solidFill>
                              <a:latin typeface="Cambria Math" panose="02040503050406030204" pitchFamily="18" charset="0"/>
                              <a:ea typeface="Cambria Math" panose="02040503050406030204" pitchFamily="18" charset="0"/>
                            </a:rPr>
                            <m:t>±</m:t>
                          </m:r>
                        </m:sup>
                      </m:sSup>
                    </m:oMath>
                  </a14:m>
                  <a:endParaRPr lang="en-TW" dirty="0">
                    <a:solidFill>
                      <a:srgbClr val="FF0000"/>
                    </a:solidFill>
                  </a:endParaRPr>
                </a:p>
                <a:p>
                  <a:pPr marL="171450" indent="-171450">
                    <a:buFont typeface="Courier New" panose="02070309020205020404" pitchFamily="49" charset="0"/>
                    <a:buChar char="o"/>
                  </a:pPr>
                  <a14:m>
                    <m:oMath xmlns:m="http://schemas.openxmlformats.org/officeDocument/2006/math">
                      <m:sSup>
                        <m:sSupPr>
                          <m:ctrlPr>
                            <a:rPr lang="en-TW" i="1">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p</m:t>
                          </m:r>
                        </m:e>
                        <m:sup>
                          <m:r>
                            <a:rPr lang="en-US" i="1">
                              <a:solidFill>
                                <a:srgbClr val="FF0000"/>
                              </a:solidFill>
                              <a:latin typeface="Cambria Math" panose="02040503050406030204" pitchFamily="18" charset="0"/>
                              <a:ea typeface="Cambria Math" panose="02040503050406030204" pitchFamily="18" charset="0"/>
                            </a:rPr>
                            <m:t>±</m:t>
                          </m:r>
                        </m:sup>
                      </m:sSup>
                    </m:oMath>
                  </a14:m>
                  <a:endParaRPr lang="en-TW" dirty="0">
                    <a:solidFill>
                      <a:srgbClr val="FF0000"/>
                    </a:solidFill>
                  </a:endParaRPr>
                </a:p>
              </p:txBody>
            </p:sp>
          </mc:Choice>
          <mc:Fallback xmlns="">
            <p:sp>
              <p:nvSpPr>
                <p:cNvPr id="119" name="TextBox 118">
                  <a:extLst>
                    <a:ext uri="{FF2B5EF4-FFF2-40B4-BE49-F238E27FC236}">
                      <a16:creationId xmlns:a16="http://schemas.microsoft.com/office/drawing/2014/main" id="{D019A96B-2527-3334-A1FC-B929E3266140}"/>
                    </a:ext>
                  </a:extLst>
                </p:cNvPr>
                <p:cNvSpPr txBox="1">
                  <a:spLocks noRot="1" noChangeAspect="1" noMove="1" noResize="1" noEditPoints="1" noAdjustHandles="1" noChangeArrowheads="1" noChangeShapeType="1" noTextEdit="1"/>
                </p:cNvSpPr>
                <p:nvPr/>
              </p:nvSpPr>
              <p:spPr>
                <a:xfrm>
                  <a:off x="8444052" y="2485272"/>
                  <a:ext cx="495849" cy="653128"/>
                </a:xfrm>
                <a:prstGeom prst="rect">
                  <a:avLst/>
                </a:prstGeom>
                <a:blipFill>
                  <a:blip r:embed="rId5"/>
                  <a:stretch>
                    <a:fillRect l="-10000" r="-17500" b="-11538"/>
                  </a:stretch>
                </a:blipFill>
                <a:ln>
                  <a:noFill/>
                </a:ln>
              </p:spPr>
              <p:txBody>
                <a:bodyPr/>
                <a:lstStyle/>
                <a:p>
                  <a:r>
                    <a:rPr lang="en-TW">
                      <a:noFill/>
                    </a:rPr>
                    <a:t> </a:t>
                  </a:r>
                </a:p>
              </p:txBody>
            </p:sp>
          </mc:Fallback>
        </mc:AlternateContent>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395DFC6-5ACE-C69B-E960-460C6BEE0E6D}"/>
                  </a:ext>
                </a:extLst>
              </p:cNvPr>
              <p:cNvSpPr txBox="1"/>
              <p:nvPr/>
            </p:nvSpPr>
            <p:spPr>
              <a:xfrm>
                <a:off x="10065066" y="1748514"/>
                <a:ext cx="1881265" cy="4105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sSup>
                            <m:sSupPr>
                              <m:ctrlPr>
                                <a:rPr lang="en-TW" i="1">
                                  <a:solidFill>
                                    <a:srgbClr val="FF0000"/>
                                  </a:solidFill>
                                  <a:latin typeface="Cambria Math" panose="02040503050406030204" pitchFamily="18" charset="0"/>
                                </a:rPr>
                              </m:ctrlPr>
                            </m:sSupPr>
                            <m:e>
                              <m:r>
                                <m:rPr>
                                  <m:sty m:val="p"/>
                                </m:rPr>
                                <a:rPr lang="en-US" i="0">
                                  <a:solidFill>
                                    <a:srgbClr val="FF0000"/>
                                  </a:solidFill>
                                  <a:latin typeface="Cambria Math" panose="02040503050406030204" pitchFamily="18" charset="0"/>
                                </a:rPr>
                                <m:t>e</m:t>
                              </m:r>
                            </m:e>
                            <m:sup>
                              <m:r>
                                <a:rPr lang="en-US" i="1">
                                  <a:solidFill>
                                    <a:srgbClr val="FF0000"/>
                                  </a:solidFill>
                                  <a:latin typeface="Cambria Math" panose="02040503050406030204" pitchFamily="18" charset="0"/>
                                  <a:ea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sSup>
                            <m:sSupPr>
                              <m:ctrlPr>
                                <a:rPr lang="en-TW" i="1">
                                  <a:solidFill>
                                    <a:srgbClr val="FF0000"/>
                                  </a:solidFill>
                                  <a:latin typeface="Cambria Math" panose="02040503050406030204" pitchFamily="18" charset="0"/>
                                </a:rPr>
                              </m:ctrlPr>
                            </m:sSupPr>
                            <m:e>
                              <m:r>
                                <m:rPr>
                                  <m:sty m:val="p"/>
                                </m:rPr>
                                <a:rPr lang="en-US" b="0" i="0" smtClean="0">
                                  <a:solidFill>
                                    <a:srgbClr val="FF0000"/>
                                  </a:solidFill>
                                  <a:latin typeface="Cambria Math" panose="02040503050406030204" pitchFamily="18" charset="0"/>
                                </a:rPr>
                                <m:t>p</m:t>
                              </m:r>
                            </m:e>
                            <m:sup>
                              <m:r>
                                <a:rPr lang="en-US" i="1">
                                  <a:solidFill>
                                    <a:srgbClr val="FF0000"/>
                                  </a:solidFill>
                                  <a:latin typeface="Cambria Math" panose="02040503050406030204" pitchFamily="18" charset="0"/>
                                  <a:ea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=1</m:t>
                      </m:r>
                    </m:oMath>
                  </m:oMathPara>
                </a14:m>
                <a:endParaRPr lang="en-TW" dirty="0"/>
              </a:p>
            </p:txBody>
          </p:sp>
        </mc:Choice>
        <mc:Fallback xmlns="">
          <p:sp>
            <p:nvSpPr>
              <p:cNvPr id="120" name="TextBox 119">
                <a:extLst>
                  <a:ext uri="{FF2B5EF4-FFF2-40B4-BE49-F238E27FC236}">
                    <a16:creationId xmlns:a16="http://schemas.microsoft.com/office/drawing/2014/main" id="{3395DFC6-5ACE-C69B-E960-460C6BEE0E6D}"/>
                  </a:ext>
                </a:extLst>
              </p:cNvPr>
              <p:cNvSpPr txBox="1">
                <a:spLocks noRot="1" noChangeAspect="1" noMove="1" noResize="1" noEditPoints="1" noAdjustHandles="1" noChangeArrowheads="1" noChangeShapeType="1" noTextEdit="1"/>
              </p:cNvSpPr>
              <p:nvPr/>
            </p:nvSpPr>
            <p:spPr>
              <a:xfrm>
                <a:off x="10065066" y="1748514"/>
                <a:ext cx="1881265" cy="410562"/>
              </a:xfrm>
              <a:prstGeom prst="rect">
                <a:avLst/>
              </a:prstGeom>
              <a:blipFill>
                <a:blip r:embed="rId6"/>
                <a:stretch>
                  <a:fillRect b="-6061"/>
                </a:stretch>
              </a:blipFill>
            </p:spPr>
            <p:txBody>
              <a:bodyPr/>
              <a:lstStyle/>
              <a:p>
                <a:r>
                  <a:rPr lang="en-TW">
                    <a:noFill/>
                  </a:rPr>
                  <a:t> </a:t>
                </a:r>
              </a:p>
            </p:txBody>
          </p:sp>
        </mc:Fallback>
      </mc:AlternateContent>
      <p:sp>
        <p:nvSpPr>
          <p:cNvPr id="121" name="Rectangle 120">
            <a:extLst>
              <a:ext uri="{FF2B5EF4-FFF2-40B4-BE49-F238E27FC236}">
                <a16:creationId xmlns:a16="http://schemas.microsoft.com/office/drawing/2014/main" id="{A76C6650-3FB6-3B4D-7063-4DA9FC7C844D}"/>
              </a:ext>
            </a:extLst>
          </p:cNvPr>
          <p:cNvSpPr/>
          <p:nvPr/>
        </p:nvSpPr>
        <p:spPr>
          <a:xfrm>
            <a:off x="7876350" y="1601508"/>
            <a:ext cx="78788" cy="2052399"/>
          </a:xfrm>
          <a:prstGeom prst="rect">
            <a:avLst/>
          </a:prstGeom>
          <a:solidFill>
            <a:schemeClr val="accent4">
              <a:lumMod val="60000"/>
              <a:lumOff val="40000"/>
              <a:alpha val="49804"/>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bg2">
                  <a:lumMod val="25000"/>
                </a:schemeClr>
              </a:solidFill>
            </a:endParaRP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4FC7C005-C529-152B-C700-E2224B2D3FD9}"/>
                  </a:ext>
                </a:extLst>
              </p:cNvPr>
              <p:cNvSpPr txBox="1"/>
              <p:nvPr/>
            </p:nvSpPr>
            <p:spPr>
              <a:xfrm>
                <a:off x="641420" y="3521340"/>
                <a:ext cx="2244475" cy="11079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𝑦</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𝑥</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𝐴</m:t>
                          </m:r>
                        </m:e>
                        <m:sup>
                          <m:r>
                            <a:rPr lang="en-US" b="0" i="1" smtClean="0">
                              <a:solidFill>
                                <a:srgbClr val="0070C0"/>
                              </a:solidFill>
                              <a:latin typeface="Cambria Math" panose="02040503050406030204" pitchFamily="18" charset="0"/>
                            </a:rPr>
                            <m:t>𝑇</m:t>
                          </m:r>
                        </m:sup>
                      </m:sSup>
                    </m:oMath>
                  </m:oMathPara>
                </a14:m>
                <a:endParaRPr lang="en-US" b="0" dirty="0">
                  <a:solidFill>
                    <a:srgbClr val="0070C0"/>
                  </a:solidFill>
                </a:endParaRPr>
              </a:p>
              <a:p>
                <a:pPr/>
                <a14:m>
                  <m:oMathPara xmlns:m="http://schemas.openxmlformats.org/officeDocument/2006/math">
                    <m:oMathParaPr>
                      <m:jc m:val="left"/>
                    </m:oMathParaPr>
                    <m:oMath xmlns:m="http://schemas.openxmlformats.org/officeDocument/2006/math">
                      <m:r>
                        <a:rPr lang="en-US" i="1">
                          <a:solidFill>
                            <a:srgbClr val="0070C0"/>
                          </a:solidFill>
                          <a:latin typeface="Cambria Math" panose="02040503050406030204" pitchFamily="18" charset="0"/>
                        </a:rPr>
                        <m:t>𝑥</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is</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input</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channels</m:t>
                      </m:r>
                    </m:oMath>
                  </m:oMathPara>
                </a14:m>
                <a:endParaRPr lang="en-US" dirty="0">
                  <a:solidFill>
                    <a:srgbClr val="0070C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0070C0"/>
                          </a:solidFill>
                          <a:latin typeface="Cambria Math" panose="02040503050406030204" pitchFamily="18" charset="0"/>
                        </a:rPr>
                        <m:t>𝑦</m:t>
                      </m:r>
                      <m:r>
                        <a:rPr lang="en-US">
                          <a:solidFill>
                            <a:srgbClr val="0070C0"/>
                          </a:solidFill>
                          <a:latin typeface="Cambria Math" panose="02040503050406030204" pitchFamily="18" charset="0"/>
                        </a:rPr>
                        <m:t> </m:t>
                      </m:r>
                      <m:r>
                        <m:rPr>
                          <m:sty m:val="p"/>
                        </m:rPr>
                        <a:rPr lang="en-US">
                          <a:solidFill>
                            <a:srgbClr val="0070C0"/>
                          </a:solidFill>
                          <a:latin typeface="Cambria Math" panose="02040503050406030204" pitchFamily="18" charset="0"/>
                        </a:rPr>
                        <m:t>is</m:t>
                      </m:r>
                      <m:r>
                        <a:rPr lang="en-US">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output</m:t>
                      </m:r>
                      <m:r>
                        <a:rPr lang="en-US">
                          <a:solidFill>
                            <a:srgbClr val="0070C0"/>
                          </a:solidFill>
                          <a:latin typeface="Cambria Math" panose="02040503050406030204" pitchFamily="18" charset="0"/>
                        </a:rPr>
                        <m:t> </m:t>
                      </m:r>
                      <m:r>
                        <m:rPr>
                          <m:sty m:val="p"/>
                        </m:rPr>
                        <a:rPr lang="en-US">
                          <a:solidFill>
                            <a:srgbClr val="0070C0"/>
                          </a:solidFill>
                          <a:latin typeface="Cambria Math" panose="02040503050406030204" pitchFamily="18" charset="0"/>
                        </a:rPr>
                        <m:t>channels</m:t>
                      </m:r>
                    </m:oMath>
                  </m:oMathPara>
                </a14:m>
                <a:endParaRPr lang="en-US" dirty="0">
                  <a:solidFill>
                    <a:srgbClr val="0070C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solidFill>
                            <a:srgbClr val="0070C0"/>
                          </a:solidFill>
                          <a:latin typeface="Cambria Math" panose="02040503050406030204" pitchFamily="18" charset="0"/>
                        </a:rPr>
                        <m:t>𝐴</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is</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a</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weight</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matrix</m:t>
                      </m:r>
                    </m:oMath>
                  </m:oMathPara>
                </a14:m>
                <a:endParaRPr lang="en-US" b="0" dirty="0">
                  <a:solidFill>
                    <a:srgbClr val="0070C0"/>
                  </a:solidFill>
                  <a:latin typeface="Cambria Math" panose="02040503050406030204" pitchFamily="18" charset="0"/>
                </a:endParaRPr>
              </a:p>
            </p:txBody>
          </p:sp>
        </mc:Choice>
        <mc:Fallback xmlns="">
          <p:sp>
            <p:nvSpPr>
              <p:cNvPr id="122" name="TextBox 121">
                <a:extLst>
                  <a:ext uri="{FF2B5EF4-FFF2-40B4-BE49-F238E27FC236}">
                    <a16:creationId xmlns:a16="http://schemas.microsoft.com/office/drawing/2014/main" id="{4FC7C005-C529-152B-C700-E2224B2D3FD9}"/>
                  </a:ext>
                </a:extLst>
              </p:cNvPr>
              <p:cNvSpPr txBox="1">
                <a:spLocks noRot="1" noChangeAspect="1" noMove="1" noResize="1" noEditPoints="1" noAdjustHandles="1" noChangeArrowheads="1" noChangeShapeType="1" noTextEdit="1"/>
              </p:cNvSpPr>
              <p:nvPr/>
            </p:nvSpPr>
            <p:spPr>
              <a:xfrm>
                <a:off x="641420" y="3521340"/>
                <a:ext cx="2244475" cy="1107996"/>
              </a:xfrm>
              <a:prstGeom prst="rect">
                <a:avLst/>
              </a:prstGeom>
              <a:blipFill>
                <a:blip r:embed="rId7"/>
                <a:stretch>
                  <a:fillRect l="-3933" t="-1136" b="-9091"/>
                </a:stretch>
              </a:blipFill>
            </p:spPr>
            <p:txBody>
              <a:bodyPr/>
              <a:lstStyle/>
              <a:p>
                <a:r>
                  <a:rPr lang="en-TW">
                    <a:noFill/>
                  </a:rPr>
                  <a:t> </a:t>
                </a:r>
              </a:p>
            </p:txBody>
          </p:sp>
        </mc:Fallback>
      </mc:AlternateContent>
      <p:grpSp>
        <p:nvGrpSpPr>
          <p:cNvPr id="123" name="Group 122">
            <a:extLst>
              <a:ext uri="{FF2B5EF4-FFF2-40B4-BE49-F238E27FC236}">
                <a16:creationId xmlns:a16="http://schemas.microsoft.com/office/drawing/2014/main" id="{2E0399A3-779D-4F6A-7994-C6909873FE85}"/>
              </a:ext>
            </a:extLst>
          </p:cNvPr>
          <p:cNvGrpSpPr/>
          <p:nvPr/>
        </p:nvGrpSpPr>
        <p:grpSpPr>
          <a:xfrm>
            <a:off x="4750583" y="3821279"/>
            <a:ext cx="2945271" cy="2255794"/>
            <a:chOff x="6517173" y="3367491"/>
            <a:chExt cx="2945271" cy="2255794"/>
          </a:xfrm>
        </p:grpSpPr>
        <p:pic>
          <p:nvPicPr>
            <p:cNvPr id="124" name="Picture 2">
              <a:extLst>
                <a:ext uri="{FF2B5EF4-FFF2-40B4-BE49-F238E27FC236}">
                  <a16:creationId xmlns:a16="http://schemas.microsoft.com/office/drawing/2014/main" id="{5EE5EF61-868E-DE63-8257-04DC1C4B64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108" t="11572" r="9091" b="9149"/>
            <a:stretch/>
          </p:blipFill>
          <p:spPr bwMode="auto">
            <a:xfrm>
              <a:off x="6807163" y="3419490"/>
              <a:ext cx="2435293" cy="181451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C8684133-14C6-B9EE-E274-8B1C70C44C26}"/>
                </a:ext>
              </a:extLst>
            </p:cNvPr>
            <p:cNvSpPr txBox="1"/>
            <p:nvPr/>
          </p:nvSpPr>
          <p:spPr>
            <a:xfrm>
              <a:off x="7902210" y="5156822"/>
              <a:ext cx="290126" cy="307777"/>
            </a:xfrm>
            <a:prstGeom prst="rect">
              <a:avLst/>
            </a:prstGeom>
            <a:noFill/>
          </p:spPr>
          <p:txBody>
            <a:bodyPr wrap="square">
              <a:spAutoFit/>
            </a:bodyPr>
            <a:lstStyle/>
            <a:p>
              <a:r>
                <a:rPr lang="en-US" sz="1400" b="0" i="0" dirty="0">
                  <a:solidFill>
                    <a:srgbClr val="262626"/>
                  </a:solidFill>
                  <a:effectLst/>
                  <a:latin typeface="FreightSans"/>
                </a:rPr>
                <a:t>0</a:t>
              </a:r>
              <a:endParaRPr lang="en-TW" sz="1400" dirty="0"/>
            </a:p>
          </p:txBody>
        </p:sp>
        <p:sp>
          <p:nvSpPr>
            <p:cNvPr id="126" name="TextBox 125">
              <a:extLst>
                <a:ext uri="{FF2B5EF4-FFF2-40B4-BE49-F238E27FC236}">
                  <a16:creationId xmlns:a16="http://schemas.microsoft.com/office/drawing/2014/main" id="{1FCD6D60-1077-61A4-8829-7AC1846C3629}"/>
                </a:ext>
              </a:extLst>
            </p:cNvPr>
            <p:cNvSpPr txBox="1"/>
            <p:nvPr/>
          </p:nvSpPr>
          <p:spPr>
            <a:xfrm>
              <a:off x="6617874" y="4947009"/>
              <a:ext cx="290126" cy="307777"/>
            </a:xfrm>
            <a:prstGeom prst="rect">
              <a:avLst/>
            </a:prstGeom>
            <a:noFill/>
          </p:spPr>
          <p:txBody>
            <a:bodyPr wrap="square">
              <a:spAutoFit/>
            </a:bodyPr>
            <a:lstStyle/>
            <a:p>
              <a:r>
                <a:rPr lang="en-US" sz="1400" b="0" i="0" dirty="0">
                  <a:solidFill>
                    <a:srgbClr val="262626"/>
                  </a:solidFill>
                  <a:effectLst/>
                  <a:latin typeface="FreightSans"/>
                </a:rPr>
                <a:t>0</a:t>
              </a:r>
              <a:endParaRPr lang="en-TW" sz="1400" dirty="0"/>
            </a:p>
          </p:txBody>
        </p:sp>
        <p:cxnSp>
          <p:nvCxnSpPr>
            <p:cNvPr id="127" name="Straight Connector 126">
              <a:extLst>
                <a:ext uri="{FF2B5EF4-FFF2-40B4-BE49-F238E27FC236}">
                  <a16:creationId xmlns:a16="http://schemas.microsoft.com/office/drawing/2014/main" id="{606E5B6A-7F91-CB22-3BB3-1273A94907ED}"/>
                </a:ext>
              </a:extLst>
            </p:cNvPr>
            <p:cNvCxnSpPr>
              <a:cxnSpLocks/>
            </p:cNvCxnSpPr>
            <p:nvPr/>
          </p:nvCxnSpPr>
          <p:spPr>
            <a:xfrm>
              <a:off x="6846600" y="5083850"/>
              <a:ext cx="2395856" cy="0"/>
            </a:xfrm>
            <a:prstGeom prst="line">
              <a:avLst/>
            </a:prstGeom>
            <a:ln>
              <a:solidFill>
                <a:srgbClr val="A6A6A6">
                  <a:alpha val="49804"/>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ED197CE-7263-D0F4-91DE-69720DC5BB19}"/>
                </a:ext>
              </a:extLst>
            </p:cNvPr>
            <p:cNvCxnSpPr>
              <a:cxnSpLocks/>
            </p:cNvCxnSpPr>
            <p:nvPr/>
          </p:nvCxnSpPr>
          <p:spPr>
            <a:xfrm>
              <a:off x="8044512" y="3411095"/>
              <a:ext cx="0" cy="1782947"/>
            </a:xfrm>
            <a:prstGeom prst="line">
              <a:avLst/>
            </a:prstGeom>
            <a:ln>
              <a:solidFill>
                <a:srgbClr val="A6A6A6">
                  <a:alpha val="49804"/>
                </a:srgbClr>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C272B837-40BF-D5C3-B92D-AAF8443F97A0}"/>
                </a:ext>
              </a:extLst>
            </p:cNvPr>
            <p:cNvSpPr txBox="1"/>
            <p:nvPr/>
          </p:nvSpPr>
          <p:spPr>
            <a:xfrm>
              <a:off x="9025126" y="5156822"/>
              <a:ext cx="437318" cy="307777"/>
            </a:xfrm>
            <a:prstGeom prst="rect">
              <a:avLst/>
            </a:prstGeom>
            <a:noFill/>
          </p:spPr>
          <p:txBody>
            <a:bodyPr wrap="square">
              <a:spAutoFit/>
            </a:bodyPr>
            <a:lstStyle/>
            <a:p>
              <a:r>
                <a:rPr lang="en-US" sz="1400" b="0" i="0" dirty="0">
                  <a:solidFill>
                    <a:srgbClr val="262626"/>
                  </a:solidFill>
                  <a:effectLst/>
                  <a:latin typeface="FreightSans"/>
                </a:rPr>
                <a:t>10</a:t>
              </a:r>
              <a:endParaRPr lang="en-TW" sz="1400" dirty="0"/>
            </a:p>
          </p:txBody>
        </p:sp>
        <p:sp>
          <p:nvSpPr>
            <p:cNvPr id="130" name="TextBox 129">
              <a:extLst>
                <a:ext uri="{FF2B5EF4-FFF2-40B4-BE49-F238E27FC236}">
                  <a16:creationId xmlns:a16="http://schemas.microsoft.com/office/drawing/2014/main" id="{FBF8A7EA-4B0B-6580-334D-98D6BDFA4A1F}"/>
                </a:ext>
              </a:extLst>
            </p:cNvPr>
            <p:cNvSpPr txBox="1"/>
            <p:nvPr/>
          </p:nvSpPr>
          <p:spPr>
            <a:xfrm>
              <a:off x="6674351" y="5167213"/>
              <a:ext cx="437318" cy="307777"/>
            </a:xfrm>
            <a:prstGeom prst="rect">
              <a:avLst/>
            </a:prstGeom>
            <a:noFill/>
          </p:spPr>
          <p:txBody>
            <a:bodyPr wrap="square">
              <a:spAutoFit/>
            </a:bodyPr>
            <a:lstStyle/>
            <a:p>
              <a:r>
                <a:rPr lang="en-US" sz="1400" b="0" i="0" dirty="0">
                  <a:solidFill>
                    <a:srgbClr val="262626"/>
                  </a:solidFill>
                  <a:effectLst/>
                  <a:latin typeface="FreightSans"/>
                </a:rPr>
                <a:t>-10</a:t>
              </a:r>
              <a:endParaRPr lang="en-TW" sz="1400" dirty="0"/>
            </a:p>
          </p:txBody>
        </p:sp>
        <p:sp>
          <p:nvSpPr>
            <p:cNvPr id="131" name="TextBox 130">
              <a:extLst>
                <a:ext uri="{FF2B5EF4-FFF2-40B4-BE49-F238E27FC236}">
                  <a16:creationId xmlns:a16="http://schemas.microsoft.com/office/drawing/2014/main" id="{D23E7676-A395-A7B5-6071-0C0A0797055B}"/>
                </a:ext>
              </a:extLst>
            </p:cNvPr>
            <p:cNvSpPr txBox="1"/>
            <p:nvPr/>
          </p:nvSpPr>
          <p:spPr>
            <a:xfrm>
              <a:off x="6546867" y="3367491"/>
              <a:ext cx="437318" cy="307777"/>
            </a:xfrm>
            <a:prstGeom prst="rect">
              <a:avLst/>
            </a:prstGeom>
            <a:noFill/>
          </p:spPr>
          <p:txBody>
            <a:bodyPr wrap="square">
              <a:spAutoFit/>
            </a:bodyPr>
            <a:lstStyle/>
            <a:p>
              <a:r>
                <a:rPr lang="en-US" sz="1400" b="0" i="0" dirty="0">
                  <a:solidFill>
                    <a:srgbClr val="262626"/>
                  </a:solidFill>
                  <a:effectLst/>
                  <a:latin typeface="FreightSans"/>
                </a:rPr>
                <a:t>10</a:t>
              </a:r>
              <a:endParaRPr lang="en-TW" sz="1400" dirty="0"/>
            </a:p>
          </p:txBody>
        </p:sp>
        <p:sp>
          <p:nvSpPr>
            <p:cNvPr id="132" name="TextBox 131">
              <a:extLst>
                <a:ext uri="{FF2B5EF4-FFF2-40B4-BE49-F238E27FC236}">
                  <a16:creationId xmlns:a16="http://schemas.microsoft.com/office/drawing/2014/main" id="{138F2500-8875-6E69-34AB-CBA7A705D6C5}"/>
                </a:ext>
              </a:extLst>
            </p:cNvPr>
            <p:cNvSpPr txBox="1"/>
            <p:nvPr/>
          </p:nvSpPr>
          <p:spPr>
            <a:xfrm>
              <a:off x="6864467" y="3474290"/>
              <a:ext cx="1753902" cy="523220"/>
            </a:xfrm>
            <a:prstGeom prst="rect">
              <a:avLst/>
            </a:prstGeom>
            <a:noFill/>
          </p:spPr>
          <p:txBody>
            <a:bodyPr wrap="square">
              <a:spAutoFit/>
            </a:bodyPr>
            <a:lstStyle/>
            <a:p>
              <a:r>
                <a:rPr lang="en-US" sz="1400" b="0" i="0" dirty="0">
                  <a:solidFill>
                    <a:schemeClr val="accent4">
                      <a:lumMod val="75000"/>
                    </a:schemeClr>
                  </a:solidFill>
                  <a:effectLst/>
                  <a:latin typeface="FreightSans"/>
                </a:rPr>
                <a:t>Gaussian Error </a:t>
              </a:r>
            </a:p>
            <a:p>
              <a:r>
                <a:rPr lang="en-US" sz="1400" b="0" i="0" dirty="0">
                  <a:solidFill>
                    <a:schemeClr val="accent4">
                      <a:lumMod val="75000"/>
                    </a:schemeClr>
                  </a:solidFill>
                  <a:effectLst/>
                  <a:latin typeface="FreightSans"/>
                </a:rPr>
                <a:t>Linear Units function</a:t>
              </a:r>
              <a:endParaRPr lang="en-TW" sz="1400" dirty="0">
                <a:solidFill>
                  <a:schemeClr val="accent4">
                    <a:lumMod val="75000"/>
                  </a:schemeClr>
                </a:solidFill>
              </a:endParaRPr>
            </a:p>
          </p:txBody>
        </p:sp>
        <p:sp>
          <p:nvSpPr>
            <p:cNvPr id="133" name="TextBox 132">
              <a:extLst>
                <a:ext uri="{FF2B5EF4-FFF2-40B4-BE49-F238E27FC236}">
                  <a16:creationId xmlns:a16="http://schemas.microsoft.com/office/drawing/2014/main" id="{AF41EAC8-699D-695D-F7A9-04A1EE74A532}"/>
                </a:ext>
              </a:extLst>
            </p:cNvPr>
            <p:cNvSpPr txBox="1"/>
            <p:nvPr/>
          </p:nvSpPr>
          <p:spPr>
            <a:xfrm>
              <a:off x="7797377" y="5315508"/>
              <a:ext cx="678005" cy="307777"/>
            </a:xfrm>
            <a:prstGeom prst="rect">
              <a:avLst/>
            </a:prstGeom>
            <a:noFill/>
          </p:spPr>
          <p:txBody>
            <a:bodyPr wrap="square">
              <a:spAutoFit/>
            </a:bodyPr>
            <a:lstStyle/>
            <a:p>
              <a:r>
                <a:rPr lang="en-US" sz="1400" b="0" i="0" dirty="0">
                  <a:solidFill>
                    <a:srgbClr val="262626"/>
                  </a:solidFill>
                  <a:effectLst/>
                  <a:latin typeface="FreightSans"/>
                </a:rPr>
                <a:t>Input</a:t>
              </a:r>
              <a:endParaRPr lang="en-TW" sz="1400" dirty="0"/>
            </a:p>
          </p:txBody>
        </p:sp>
        <p:sp>
          <p:nvSpPr>
            <p:cNvPr id="134" name="TextBox 133">
              <a:extLst>
                <a:ext uri="{FF2B5EF4-FFF2-40B4-BE49-F238E27FC236}">
                  <a16:creationId xmlns:a16="http://schemas.microsoft.com/office/drawing/2014/main" id="{32AB3436-072E-37FC-F32F-D18BD7A30E4F}"/>
                </a:ext>
              </a:extLst>
            </p:cNvPr>
            <p:cNvSpPr txBox="1"/>
            <p:nvPr/>
          </p:nvSpPr>
          <p:spPr>
            <a:xfrm rot="16200000">
              <a:off x="6274910" y="4062311"/>
              <a:ext cx="792303" cy="307777"/>
            </a:xfrm>
            <a:prstGeom prst="rect">
              <a:avLst/>
            </a:prstGeom>
            <a:noFill/>
          </p:spPr>
          <p:txBody>
            <a:bodyPr wrap="square">
              <a:spAutoFit/>
            </a:bodyPr>
            <a:lstStyle/>
            <a:p>
              <a:r>
                <a:rPr lang="en-US" sz="1400" b="0" i="0" dirty="0">
                  <a:solidFill>
                    <a:srgbClr val="262626"/>
                  </a:solidFill>
                  <a:effectLst/>
                  <a:latin typeface="FreightSans"/>
                </a:rPr>
                <a:t>Output</a:t>
              </a:r>
              <a:endParaRPr lang="en-TW" sz="1400" dirty="0"/>
            </a:p>
          </p:txBody>
        </p:sp>
      </p:grpSp>
    </p:spTree>
    <p:extLst>
      <p:ext uri="{BB962C8B-B14F-4D97-AF65-F5344CB8AC3E}">
        <p14:creationId xmlns:p14="http://schemas.microsoft.com/office/powerpoint/2010/main" val="73532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970925-BB10-7CAF-42D7-CEC1EF406100}"/>
              </a:ext>
            </a:extLst>
          </p:cNvPr>
          <p:cNvSpPr>
            <a:spLocks noGrp="1"/>
          </p:cNvSpPr>
          <p:nvPr>
            <p:ph type="sldNum" sz="quarter" idx="12"/>
          </p:nvPr>
        </p:nvSpPr>
        <p:spPr/>
        <p:txBody>
          <a:bodyPr/>
          <a:lstStyle/>
          <a:p>
            <a:fld id="{B9099BA4-C8A4-2D45-821F-DCCB4712668D}" type="slidenum">
              <a:rPr lang="en-TW" smtClean="0"/>
              <a:t>13</a:t>
            </a:fld>
            <a:endParaRPr lang="en-TW"/>
          </a:p>
        </p:txBody>
      </p:sp>
      <p:sp>
        <p:nvSpPr>
          <p:cNvPr id="52" name="Parallelogram 51">
            <a:extLst>
              <a:ext uri="{FF2B5EF4-FFF2-40B4-BE49-F238E27FC236}">
                <a16:creationId xmlns:a16="http://schemas.microsoft.com/office/drawing/2014/main" id="{FE45BE86-7F6D-F103-E707-35FEDFFA241B}"/>
              </a:ext>
            </a:extLst>
          </p:cNvPr>
          <p:cNvSpPr/>
          <p:nvPr/>
        </p:nvSpPr>
        <p:spPr>
          <a:xfrm rot="9900000">
            <a:off x="10808385" y="3986605"/>
            <a:ext cx="318442" cy="201324"/>
          </a:xfrm>
          <a:prstGeom prst="parallelogram">
            <a:avLst>
              <a:gd name="adj" fmla="val 26958"/>
            </a:avLst>
          </a:prstGeom>
          <a:solidFill>
            <a:schemeClr val="accent1">
              <a:lumMod val="60000"/>
              <a:lumOff val="40000"/>
              <a:alpha val="50196"/>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5" name="TextBox 54">
            <a:extLst>
              <a:ext uri="{FF2B5EF4-FFF2-40B4-BE49-F238E27FC236}">
                <a16:creationId xmlns:a16="http://schemas.microsoft.com/office/drawing/2014/main" id="{5394E694-502E-8FAD-4534-864004DD3219}"/>
              </a:ext>
            </a:extLst>
          </p:cNvPr>
          <p:cNvSpPr txBox="1"/>
          <p:nvPr/>
        </p:nvSpPr>
        <p:spPr>
          <a:xfrm>
            <a:off x="584642" y="1268653"/>
            <a:ext cx="1198918" cy="1600438"/>
          </a:xfrm>
          <a:prstGeom prst="rect">
            <a:avLst/>
          </a:prstGeom>
          <a:noFill/>
        </p:spPr>
        <p:txBody>
          <a:bodyPr wrap="none" rtlCol="0">
            <a:spAutoFit/>
          </a:bodyPr>
          <a:lstStyle/>
          <a:p>
            <a:r>
              <a:rPr lang="en-TW" sz="1400" dirty="0"/>
              <a:t>Z-X Projection</a:t>
            </a:r>
          </a:p>
          <a:p>
            <a:r>
              <a:rPr lang="en-TW" sz="1400" dirty="0"/>
              <a:t>(Channels=1,</a:t>
            </a:r>
            <a:br>
              <a:rPr lang="en-TW" sz="1400" dirty="0"/>
            </a:br>
            <a:r>
              <a:rPr lang="en-TW" sz="1400" dirty="0"/>
              <a:t>Z=8, X=72)</a:t>
            </a:r>
          </a:p>
          <a:p>
            <a:endParaRPr lang="en-TW" sz="1400" dirty="0"/>
          </a:p>
          <a:p>
            <a:r>
              <a:rPr lang="en-TW" sz="1400" dirty="0"/>
              <a:t>Z-Y Projection</a:t>
            </a:r>
          </a:p>
          <a:p>
            <a:r>
              <a:rPr lang="en-TW" sz="1400" dirty="0"/>
              <a:t>(Channels=1,</a:t>
            </a:r>
          </a:p>
          <a:p>
            <a:r>
              <a:rPr lang="en-TW" sz="1400" dirty="0"/>
              <a:t>Z=10, Y=72)</a:t>
            </a:r>
          </a:p>
        </p:txBody>
      </p:sp>
      <p:cxnSp>
        <p:nvCxnSpPr>
          <p:cNvPr id="66" name="Straight Connector 65">
            <a:extLst>
              <a:ext uri="{FF2B5EF4-FFF2-40B4-BE49-F238E27FC236}">
                <a16:creationId xmlns:a16="http://schemas.microsoft.com/office/drawing/2014/main" id="{85856EC7-D424-8555-EDC9-1AB897D9973D}"/>
              </a:ext>
            </a:extLst>
          </p:cNvPr>
          <p:cNvCxnSpPr>
            <a:cxnSpLocks/>
          </p:cNvCxnSpPr>
          <p:nvPr/>
        </p:nvCxnSpPr>
        <p:spPr>
          <a:xfrm>
            <a:off x="9382190" y="3443103"/>
            <a:ext cx="0" cy="50050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FE616B7-2765-A6D6-1E41-EB0DF551D6AD}"/>
              </a:ext>
            </a:extLst>
          </p:cNvPr>
          <p:cNvSpPr txBox="1"/>
          <p:nvPr/>
        </p:nvSpPr>
        <p:spPr>
          <a:xfrm>
            <a:off x="11077615" y="3423562"/>
            <a:ext cx="1125629" cy="1015663"/>
          </a:xfrm>
          <a:prstGeom prst="rect">
            <a:avLst/>
          </a:prstGeom>
          <a:noFill/>
        </p:spPr>
        <p:txBody>
          <a:bodyPr wrap="none" rtlCol="0">
            <a:spAutoFit/>
          </a:bodyPr>
          <a:lstStyle/>
          <a:p>
            <a:r>
              <a:rPr lang="en-TW" sz="1200" dirty="0"/>
              <a:t>Z-X Projection</a:t>
            </a:r>
          </a:p>
          <a:p>
            <a:r>
              <a:rPr lang="en-TW" sz="1200" dirty="0"/>
              <a:t>(C=8, Z=1, X=4)</a:t>
            </a:r>
          </a:p>
          <a:p>
            <a:endParaRPr lang="en-TW" sz="1200" dirty="0"/>
          </a:p>
          <a:p>
            <a:r>
              <a:rPr lang="en-TW" sz="1200" dirty="0"/>
              <a:t>Z-Y Projection</a:t>
            </a:r>
          </a:p>
          <a:p>
            <a:r>
              <a:rPr lang="en-TW" sz="1200" dirty="0"/>
              <a:t>(C=8, Z=2, Y=4)</a:t>
            </a:r>
          </a:p>
        </p:txBody>
      </p:sp>
      <p:grpSp>
        <p:nvGrpSpPr>
          <p:cNvPr id="6" name="Group 5">
            <a:extLst>
              <a:ext uri="{FF2B5EF4-FFF2-40B4-BE49-F238E27FC236}">
                <a16:creationId xmlns:a16="http://schemas.microsoft.com/office/drawing/2014/main" id="{6FC278D0-C943-6862-C25D-6A1ADC949DFF}"/>
              </a:ext>
            </a:extLst>
          </p:cNvPr>
          <p:cNvGrpSpPr/>
          <p:nvPr/>
        </p:nvGrpSpPr>
        <p:grpSpPr>
          <a:xfrm>
            <a:off x="5597140" y="1106498"/>
            <a:ext cx="1963888" cy="1973165"/>
            <a:chOff x="4182987" y="1706733"/>
            <a:chExt cx="1963888" cy="1973165"/>
          </a:xfrm>
        </p:grpSpPr>
        <p:grpSp>
          <p:nvGrpSpPr>
            <p:cNvPr id="39" name="Group 38">
              <a:extLst>
                <a:ext uri="{FF2B5EF4-FFF2-40B4-BE49-F238E27FC236}">
                  <a16:creationId xmlns:a16="http://schemas.microsoft.com/office/drawing/2014/main" id="{F842294A-7804-AB2A-E56B-CE6921E06C80}"/>
                </a:ext>
              </a:extLst>
            </p:cNvPr>
            <p:cNvGrpSpPr/>
            <p:nvPr/>
          </p:nvGrpSpPr>
          <p:grpSpPr>
            <a:xfrm>
              <a:off x="4182987" y="1803145"/>
              <a:ext cx="1441745" cy="1876753"/>
              <a:chOff x="3225591" y="2326544"/>
              <a:chExt cx="1441745" cy="1876753"/>
            </a:xfrm>
            <a:solidFill>
              <a:schemeClr val="accent1">
                <a:lumMod val="60000"/>
                <a:lumOff val="40000"/>
                <a:alpha val="50196"/>
              </a:schemeClr>
            </a:solidFill>
          </p:grpSpPr>
          <p:sp>
            <p:nvSpPr>
              <p:cNvPr id="29" name="Parallelogram 28">
                <a:extLst>
                  <a:ext uri="{FF2B5EF4-FFF2-40B4-BE49-F238E27FC236}">
                    <a16:creationId xmlns:a16="http://schemas.microsoft.com/office/drawing/2014/main" id="{71DB9D9B-0E93-DA3B-3083-CE7D5E086706}"/>
                  </a:ext>
                </a:extLst>
              </p:cNvPr>
              <p:cNvSpPr/>
              <p:nvPr/>
            </p:nvSpPr>
            <p:spPr>
              <a:xfrm rot="9900000">
                <a:off x="3225591" y="2326544"/>
                <a:ext cx="1129105" cy="1267299"/>
              </a:xfrm>
              <a:prstGeom prst="parallelogram">
                <a:avLst>
                  <a:gd name="adj" fmla="val 2821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2" name="Parallelogram 31">
                <a:extLst>
                  <a:ext uri="{FF2B5EF4-FFF2-40B4-BE49-F238E27FC236}">
                    <a16:creationId xmlns:a16="http://schemas.microsoft.com/office/drawing/2014/main" id="{F474DD66-C4E0-F707-8BD7-70C7C6068EFB}"/>
                  </a:ext>
                </a:extLst>
              </p:cNvPr>
              <p:cNvSpPr/>
              <p:nvPr/>
            </p:nvSpPr>
            <p:spPr>
              <a:xfrm rot="9900000">
                <a:off x="3512377" y="2558681"/>
                <a:ext cx="1002559" cy="1267299"/>
              </a:xfrm>
              <a:prstGeom prst="parallelogram">
                <a:avLst>
                  <a:gd name="adj" fmla="val 3215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33" name="Parallelogram 32">
                <a:extLst>
                  <a:ext uri="{FF2B5EF4-FFF2-40B4-BE49-F238E27FC236}">
                    <a16:creationId xmlns:a16="http://schemas.microsoft.com/office/drawing/2014/main" id="{0022D13B-F186-AF6D-CE1F-090373B5DE47}"/>
                  </a:ext>
                </a:extLst>
              </p:cNvPr>
              <p:cNvSpPr/>
              <p:nvPr/>
            </p:nvSpPr>
            <p:spPr>
              <a:xfrm rot="9900000">
                <a:off x="3664777" y="2935998"/>
                <a:ext cx="1002559" cy="1267299"/>
              </a:xfrm>
              <a:prstGeom prst="parallelogram">
                <a:avLst>
                  <a:gd name="adj" fmla="val 3215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79" name="TextBox 78">
              <a:extLst>
                <a:ext uri="{FF2B5EF4-FFF2-40B4-BE49-F238E27FC236}">
                  <a16:creationId xmlns:a16="http://schemas.microsoft.com/office/drawing/2014/main" id="{DFB11BFF-CCC5-0E82-2B38-5F9331A2B698}"/>
                </a:ext>
              </a:extLst>
            </p:cNvPr>
            <p:cNvSpPr txBox="1"/>
            <p:nvPr/>
          </p:nvSpPr>
          <p:spPr>
            <a:xfrm rot="20700000">
              <a:off x="4306276" y="1706733"/>
              <a:ext cx="1387963" cy="276999"/>
            </a:xfrm>
            <a:prstGeom prst="rect">
              <a:avLst/>
            </a:prstGeom>
            <a:noFill/>
          </p:spPr>
          <p:txBody>
            <a:bodyPr wrap="square">
              <a:spAutoFit/>
            </a:bodyPr>
            <a:lstStyle/>
            <a:p>
              <a:r>
                <a:rPr lang="en-TW" sz="1200" dirty="0">
                  <a:solidFill>
                    <a:schemeClr val="accent2">
                      <a:lumMod val="75000"/>
                    </a:schemeClr>
                  </a:solidFill>
                </a:rPr>
                <a:t>(Z=2, XY=3)</a:t>
              </a:r>
            </a:p>
          </p:txBody>
        </p:sp>
        <p:sp>
          <p:nvSpPr>
            <p:cNvPr id="80" name="TextBox 79">
              <a:extLst>
                <a:ext uri="{FF2B5EF4-FFF2-40B4-BE49-F238E27FC236}">
                  <a16:creationId xmlns:a16="http://schemas.microsoft.com/office/drawing/2014/main" id="{60BC9D43-5B09-05AA-7192-BB8C9E94FE5A}"/>
                </a:ext>
              </a:extLst>
            </p:cNvPr>
            <p:cNvSpPr txBox="1"/>
            <p:nvPr/>
          </p:nvSpPr>
          <p:spPr>
            <a:xfrm rot="20700000">
              <a:off x="4584216" y="1991822"/>
              <a:ext cx="1387963" cy="276999"/>
            </a:xfrm>
            <a:prstGeom prst="rect">
              <a:avLst/>
            </a:prstGeom>
            <a:noFill/>
          </p:spPr>
          <p:txBody>
            <a:bodyPr wrap="square">
              <a:spAutoFit/>
            </a:bodyPr>
            <a:lstStyle/>
            <a:p>
              <a:r>
                <a:rPr lang="en-TW" sz="1200" dirty="0">
                  <a:solidFill>
                    <a:schemeClr val="accent2">
                      <a:lumMod val="75000"/>
                    </a:schemeClr>
                  </a:solidFill>
                </a:rPr>
                <a:t>(Z=1, XY=3)</a:t>
              </a:r>
            </a:p>
          </p:txBody>
        </p:sp>
        <p:sp>
          <p:nvSpPr>
            <p:cNvPr id="81" name="TextBox 80">
              <a:extLst>
                <a:ext uri="{FF2B5EF4-FFF2-40B4-BE49-F238E27FC236}">
                  <a16:creationId xmlns:a16="http://schemas.microsoft.com/office/drawing/2014/main" id="{ECDD1094-99E5-FCB6-F61C-29E0A70AFD81}"/>
                </a:ext>
              </a:extLst>
            </p:cNvPr>
            <p:cNvSpPr txBox="1"/>
            <p:nvPr/>
          </p:nvSpPr>
          <p:spPr>
            <a:xfrm rot="20700000">
              <a:off x="4758912" y="2395563"/>
              <a:ext cx="1387963" cy="276999"/>
            </a:xfrm>
            <a:prstGeom prst="rect">
              <a:avLst/>
            </a:prstGeom>
            <a:noFill/>
          </p:spPr>
          <p:txBody>
            <a:bodyPr wrap="square">
              <a:spAutoFit/>
            </a:bodyPr>
            <a:lstStyle/>
            <a:p>
              <a:r>
                <a:rPr lang="en-TW" sz="1200" dirty="0">
                  <a:solidFill>
                    <a:schemeClr val="accent2">
                      <a:lumMod val="75000"/>
                    </a:schemeClr>
                  </a:solidFill>
                </a:rPr>
                <a:t>(Z=1, XY=3)</a:t>
              </a:r>
            </a:p>
          </p:txBody>
        </p:sp>
      </p:grpSp>
      <p:grpSp>
        <p:nvGrpSpPr>
          <p:cNvPr id="7" name="Group 6">
            <a:extLst>
              <a:ext uri="{FF2B5EF4-FFF2-40B4-BE49-F238E27FC236}">
                <a16:creationId xmlns:a16="http://schemas.microsoft.com/office/drawing/2014/main" id="{DF371D82-1D47-3D4C-42EE-C75F7B1A98D6}"/>
              </a:ext>
            </a:extLst>
          </p:cNvPr>
          <p:cNvGrpSpPr/>
          <p:nvPr/>
        </p:nvGrpSpPr>
        <p:grpSpPr>
          <a:xfrm>
            <a:off x="8081473" y="1243470"/>
            <a:ext cx="1827265" cy="1398868"/>
            <a:chOff x="6164673" y="2045089"/>
            <a:chExt cx="1827265" cy="1398868"/>
          </a:xfrm>
        </p:grpSpPr>
        <p:grpSp>
          <p:nvGrpSpPr>
            <p:cNvPr id="40" name="Group 39">
              <a:extLst>
                <a:ext uri="{FF2B5EF4-FFF2-40B4-BE49-F238E27FC236}">
                  <a16:creationId xmlns:a16="http://schemas.microsoft.com/office/drawing/2014/main" id="{1AF04460-7101-C8FF-45C1-3214C72CCC86}"/>
                </a:ext>
              </a:extLst>
            </p:cNvPr>
            <p:cNvGrpSpPr/>
            <p:nvPr/>
          </p:nvGrpSpPr>
          <p:grpSpPr>
            <a:xfrm>
              <a:off x="6164673" y="2117298"/>
              <a:ext cx="1044667" cy="1326659"/>
              <a:chOff x="5203120" y="2528205"/>
              <a:chExt cx="1044667" cy="1326659"/>
            </a:xfrm>
            <a:solidFill>
              <a:schemeClr val="accent1">
                <a:lumMod val="60000"/>
                <a:lumOff val="40000"/>
                <a:alpha val="50196"/>
              </a:schemeClr>
            </a:solidFill>
          </p:grpSpPr>
          <p:sp>
            <p:nvSpPr>
              <p:cNvPr id="34" name="Parallelogram 33">
                <a:extLst>
                  <a:ext uri="{FF2B5EF4-FFF2-40B4-BE49-F238E27FC236}">
                    <a16:creationId xmlns:a16="http://schemas.microsoft.com/office/drawing/2014/main" id="{5C9D987A-F808-D146-24A8-EF25F5DBDB28}"/>
                  </a:ext>
                </a:extLst>
              </p:cNvPr>
              <p:cNvSpPr/>
              <p:nvPr/>
            </p:nvSpPr>
            <p:spPr>
              <a:xfrm rot="9900000">
                <a:off x="5203120" y="2528205"/>
                <a:ext cx="741247" cy="718424"/>
              </a:xfrm>
              <a:prstGeom prst="parallelogram">
                <a:avLst>
                  <a:gd name="adj" fmla="val 27997"/>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5" name="Parallelogram 34">
                <a:extLst>
                  <a:ext uri="{FF2B5EF4-FFF2-40B4-BE49-F238E27FC236}">
                    <a16:creationId xmlns:a16="http://schemas.microsoft.com/office/drawing/2014/main" id="{6DFEF5A3-4E31-6218-E8D2-546165A086B5}"/>
                  </a:ext>
                </a:extLst>
              </p:cNvPr>
              <p:cNvSpPr/>
              <p:nvPr/>
            </p:nvSpPr>
            <p:spPr>
              <a:xfrm rot="9900000">
                <a:off x="5435231" y="2805996"/>
                <a:ext cx="660156" cy="718424"/>
              </a:xfrm>
              <a:prstGeom prst="parallelogram">
                <a:avLst>
                  <a:gd name="adj" fmla="val 28879"/>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6" name="Parallelogram 35">
                <a:extLst>
                  <a:ext uri="{FF2B5EF4-FFF2-40B4-BE49-F238E27FC236}">
                    <a16:creationId xmlns:a16="http://schemas.microsoft.com/office/drawing/2014/main" id="{6F019FBD-7466-CF3B-3B6D-31B520D7F12A}"/>
                  </a:ext>
                </a:extLst>
              </p:cNvPr>
              <p:cNvSpPr/>
              <p:nvPr/>
            </p:nvSpPr>
            <p:spPr>
              <a:xfrm rot="9900000">
                <a:off x="5587631" y="3136440"/>
                <a:ext cx="660156" cy="718424"/>
              </a:xfrm>
              <a:prstGeom prst="parallelogram">
                <a:avLst>
                  <a:gd name="adj" fmla="val 28879"/>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82" name="TextBox 81">
              <a:extLst>
                <a:ext uri="{FF2B5EF4-FFF2-40B4-BE49-F238E27FC236}">
                  <a16:creationId xmlns:a16="http://schemas.microsoft.com/office/drawing/2014/main" id="{D890EE6E-0864-6B5C-638F-5BAF497E78BD}"/>
                </a:ext>
              </a:extLst>
            </p:cNvPr>
            <p:cNvSpPr txBox="1"/>
            <p:nvPr/>
          </p:nvSpPr>
          <p:spPr>
            <a:xfrm rot="20700000">
              <a:off x="6221601" y="2045089"/>
              <a:ext cx="963352" cy="276999"/>
            </a:xfrm>
            <a:prstGeom prst="rect">
              <a:avLst/>
            </a:prstGeom>
            <a:noFill/>
          </p:spPr>
          <p:txBody>
            <a:bodyPr wrap="square">
              <a:spAutoFit/>
            </a:bodyPr>
            <a:lstStyle/>
            <a:p>
              <a:r>
                <a:rPr lang="en-TW" sz="1200" dirty="0">
                  <a:solidFill>
                    <a:schemeClr val="accent2">
                      <a:lumMod val="75000"/>
                    </a:schemeClr>
                  </a:solidFill>
                </a:rPr>
                <a:t>(Z=2, XY=3)</a:t>
              </a:r>
            </a:p>
          </p:txBody>
        </p:sp>
        <p:sp>
          <p:nvSpPr>
            <p:cNvPr id="83" name="TextBox 82">
              <a:extLst>
                <a:ext uri="{FF2B5EF4-FFF2-40B4-BE49-F238E27FC236}">
                  <a16:creationId xmlns:a16="http://schemas.microsoft.com/office/drawing/2014/main" id="{A01D935B-F899-7A7F-4AE5-766D55DFF799}"/>
                </a:ext>
              </a:extLst>
            </p:cNvPr>
            <p:cNvSpPr txBox="1"/>
            <p:nvPr/>
          </p:nvSpPr>
          <p:spPr>
            <a:xfrm rot="20700000">
              <a:off x="6452601" y="2280002"/>
              <a:ext cx="1387963" cy="276999"/>
            </a:xfrm>
            <a:prstGeom prst="rect">
              <a:avLst/>
            </a:prstGeom>
            <a:noFill/>
          </p:spPr>
          <p:txBody>
            <a:bodyPr wrap="square">
              <a:spAutoFit/>
            </a:bodyPr>
            <a:lstStyle/>
            <a:p>
              <a:r>
                <a:rPr lang="en-TW" sz="1200" dirty="0">
                  <a:solidFill>
                    <a:schemeClr val="accent2">
                      <a:lumMod val="75000"/>
                    </a:schemeClr>
                  </a:solidFill>
                </a:rPr>
                <a:t>(Z=1, XY=3)</a:t>
              </a:r>
            </a:p>
          </p:txBody>
        </p:sp>
        <p:sp>
          <p:nvSpPr>
            <p:cNvPr id="84" name="TextBox 83">
              <a:extLst>
                <a:ext uri="{FF2B5EF4-FFF2-40B4-BE49-F238E27FC236}">
                  <a16:creationId xmlns:a16="http://schemas.microsoft.com/office/drawing/2014/main" id="{D9C868F3-9ECA-F41C-E1B0-F782CA7E6A2A}"/>
                </a:ext>
              </a:extLst>
            </p:cNvPr>
            <p:cNvSpPr txBox="1"/>
            <p:nvPr/>
          </p:nvSpPr>
          <p:spPr>
            <a:xfrm rot="20700000">
              <a:off x="6603975" y="2671487"/>
              <a:ext cx="1387963" cy="276999"/>
            </a:xfrm>
            <a:prstGeom prst="rect">
              <a:avLst/>
            </a:prstGeom>
            <a:noFill/>
          </p:spPr>
          <p:txBody>
            <a:bodyPr wrap="square">
              <a:spAutoFit/>
            </a:bodyPr>
            <a:lstStyle/>
            <a:p>
              <a:r>
                <a:rPr lang="en-TW" sz="1200" dirty="0">
                  <a:solidFill>
                    <a:schemeClr val="accent2">
                      <a:lumMod val="75000"/>
                    </a:schemeClr>
                  </a:solidFill>
                </a:rPr>
                <a:t>(Z=1, XY=3)</a:t>
              </a:r>
            </a:p>
          </p:txBody>
        </p:sp>
      </p:grpSp>
      <p:grpSp>
        <p:nvGrpSpPr>
          <p:cNvPr id="8" name="Group 7">
            <a:extLst>
              <a:ext uri="{FF2B5EF4-FFF2-40B4-BE49-F238E27FC236}">
                <a16:creationId xmlns:a16="http://schemas.microsoft.com/office/drawing/2014/main" id="{A4CBDF60-98E4-B6B8-D3DA-35508F7D4AFD}"/>
              </a:ext>
            </a:extLst>
          </p:cNvPr>
          <p:cNvGrpSpPr/>
          <p:nvPr/>
        </p:nvGrpSpPr>
        <p:grpSpPr>
          <a:xfrm>
            <a:off x="10493668" y="1500786"/>
            <a:ext cx="1698332" cy="965205"/>
            <a:chOff x="8118461" y="2162838"/>
            <a:chExt cx="1698332" cy="965205"/>
          </a:xfrm>
        </p:grpSpPr>
        <p:grpSp>
          <p:nvGrpSpPr>
            <p:cNvPr id="44" name="Group 43">
              <a:extLst>
                <a:ext uri="{FF2B5EF4-FFF2-40B4-BE49-F238E27FC236}">
                  <a16:creationId xmlns:a16="http://schemas.microsoft.com/office/drawing/2014/main" id="{11E9B5BC-6839-09F5-C1A0-B9D946172C7F}"/>
                </a:ext>
              </a:extLst>
            </p:cNvPr>
            <p:cNvGrpSpPr/>
            <p:nvPr/>
          </p:nvGrpSpPr>
          <p:grpSpPr>
            <a:xfrm>
              <a:off x="8118461" y="2319430"/>
              <a:ext cx="691173" cy="808613"/>
              <a:chOff x="7207581" y="2625860"/>
              <a:chExt cx="691173" cy="808613"/>
            </a:xfrm>
            <a:solidFill>
              <a:schemeClr val="accent1">
                <a:lumMod val="60000"/>
                <a:lumOff val="40000"/>
                <a:alpha val="50196"/>
              </a:schemeClr>
            </a:solidFill>
          </p:grpSpPr>
          <p:sp>
            <p:nvSpPr>
              <p:cNvPr id="41" name="Parallelogram 40">
                <a:extLst>
                  <a:ext uri="{FF2B5EF4-FFF2-40B4-BE49-F238E27FC236}">
                    <a16:creationId xmlns:a16="http://schemas.microsoft.com/office/drawing/2014/main" id="{64412182-5858-CF03-1E33-DD304B7AD741}"/>
                  </a:ext>
                </a:extLst>
              </p:cNvPr>
              <p:cNvSpPr/>
              <p:nvPr/>
            </p:nvSpPr>
            <p:spPr>
              <a:xfrm rot="9900000">
                <a:off x="7207581" y="2625860"/>
                <a:ext cx="448651" cy="369615"/>
              </a:xfrm>
              <a:prstGeom prst="parallelogram">
                <a:avLst>
                  <a:gd name="adj" fmla="val 26958"/>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2" name="Parallelogram 41">
                <a:extLst>
                  <a:ext uri="{FF2B5EF4-FFF2-40B4-BE49-F238E27FC236}">
                    <a16:creationId xmlns:a16="http://schemas.microsoft.com/office/drawing/2014/main" id="{805F4BFB-498E-BC5B-FF5F-7E89A6BBEC39}"/>
                  </a:ext>
                </a:extLst>
              </p:cNvPr>
              <p:cNvSpPr/>
              <p:nvPr/>
            </p:nvSpPr>
            <p:spPr>
              <a:xfrm rot="9900000">
                <a:off x="7383204" y="2835667"/>
                <a:ext cx="363150" cy="369615"/>
              </a:xfrm>
              <a:prstGeom prst="parallelogram">
                <a:avLst>
                  <a:gd name="adj" fmla="val 26958"/>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3" name="Parallelogram 42">
                <a:extLst>
                  <a:ext uri="{FF2B5EF4-FFF2-40B4-BE49-F238E27FC236}">
                    <a16:creationId xmlns:a16="http://schemas.microsoft.com/office/drawing/2014/main" id="{7839415B-EBE2-AB67-622B-D4CE5CEB365B}"/>
                  </a:ext>
                </a:extLst>
              </p:cNvPr>
              <p:cNvSpPr/>
              <p:nvPr/>
            </p:nvSpPr>
            <p:spPr>
              <a:xfrm rot="9900000">
                <a:off x="7535604" y="3064858"/>
                <a:ext cx="363150" cy="369615"/>
              </a:xfrm>
              <a:prstGeom prst="parallelogram">
                <a:avLst>
                  <a:gd name="adj" fmla="val 26958"/>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85" name="TextBox 84">
              <a:extLst>
                <a:ext uri="{FF2B5EF4-FFF2-40B4-BE49-F238E27FC236}">
                  <a16:creationId xmlns:a16="http://schemas.microsoft.com/office/drawing/2014/main" id="{9F6C7F43-8FCB-684B-4ADC-D18CF4322BD0}"/>
                </a:ext>
              </a:extLst>
            </p:cNvPr>
            <p:cNvSpPr txBox="1"/>
            <p:nvPr/>
          </p:nvSpPr>
          <p:spPr>
            <a:xfrm rot="20700000">
              <a:off x="8135841" y="2162838"/>
              <a:ext cx="1387963" cy="276999"/>
            </a:xfrm>
            <a:prstGeom prst="rect">
              <a:avLst/>
            </a:prstGeom>
            <a:noFill/>
          </p:spPr>
          <p:txBody>
            <a:bodyPr wrap="square">
              <a:spAutoFit/>
            </a:bodyPr>
            <a:lstStyle/>
            <a:p>
              <a:r>
                <a:rPr lang="en-TW" sz="1200" dirty="0">
                  <a:solidFill>
                    <a:schemeClr val="accent2">
                      <a:lumMod val="75000"/>
                    </a:schemeClr>
                  </a:solidFill>
                </a:rPr>
                <a:t>(Z=2, XY=3)</a:t>
              </a:r>
            </a:p>
          </p:txBody>
        </p:sp>
        <p:sp>
          <p:nvSpPr>
            <p:cNvPr id="86" name="TextBox 85">
              <a:extLst>
                <a:ext uri="{FF2B5EF4-FFF2-40B4-BE49-F238E27FC236}">
                  <a16:creationId xmlns:a16="http://schemas.microsoft.com/office/drawing/2014/main" id="{9F7D68D2-3472-7475-F744-5737F412393C}"/>
                </a:ext>
              </a:extLst>
            </p:cNvPr>
            <p:cNvSpPr txBox="1"/>
            <p:nvPr/>
          </p:nvSpPr>
          <p:spPr>
            <a:xfrm rot="20700000">
              <a:off x="8260090" y="2369220"/>
              <a:ext cx="1387963" cy="276999"/>
            </a:xfrm>
            <a:prstGeom prst="rect">
              <a:avLst/>
            </a:prstGeom>
            <a:noFill/>
          </p:spPr>
          <p:txBody>
            <a:bodyPr wrap="square">
              <a:spAutoFit/>
            </a:bodyPr>
            <a:lstStyle/>
            <a:p>
              <a:r>
                <a:rPr lang="en-TW" sz="1200" dirty="0">
                  <a:solidFill>
                    <a:schemeClr val="accent2">
                      <a:lumMod val="75000"/>
                    </a:schemeClr>
                  </a:solidFill>
                </a:rPr>
                <a:t>(Z=1, XY=3)</a:t>
              </a:r>
            </a:p>
          </p:txBody>
        </p:sp>
        <p:sp>
          <p:nvSpPr>
            <p:cNvPr id="87" name="TextBox 86">
              <a:extLst>
                <a:ext uri="{FF2B5EF4-FFF2-40B4-BE49-F238E27FC236}">
                  <a16:creationId xmlns:a16="http://schemas.microsoft.com/office/drawing/2014/main" id="{CFB1B06F-B48E-D902-2D45-C56FF2DE28C8}"/>
                </a:ext>
              </a:extLst>
            </p:cNvPr>
            <p:cNvSpPr txBox="1"/>
            <p:nvPr/>
          </p:nvSpPr>
          <p:spPr>
            <a:xfrm rot="20700000">
              <a:off x="8428830" y="2686148"/>
              <a:ext cx="1387963" cy="276999"/>
            </a:xfrm>
            <a:prstGeom prst="rect">
              <a:avLst/>
            </a:prstGeom>
            <a:noFill/>
          </p:spPr>
          <p:txBody>
            <a:bodyPr wrap="square">
              <a:spAutoFit/>
            </a:bodyPr>
            <a:lstStyle/>
            <a:p>
              <a:r>
                <a:rPr lang="en-TW" sz="1200" dirty="0">
                  <a:solidFill>
                    <a:schemeClr val="accent2">
                      <a:lumMod val="75000"/>
                    </a:schemeClr>
                  </a:solidFill>
                </a:rPr>
                <a:t>(Z=1, XY=3)</a:t>
              </a:r>
            </a:p>
          </p:txBody>
        </p:sp>
      </p:grpSp>
      <p:grpSp>
        <p:nvGrpSpPr>
          <p:cNvPr id="11" name="Group 10">
            <a:extLst>
              <a:ext uri="{FF2B5EF4-FFF2-40B4-BE49-F238E27FC236}">
                <a16:creationId xmlns:a16="http://schemas.microsoft.com/office/drawing/2014/main" id="{A837DF11-A672-C485-06D6-1551C8BE38FF}"/>
              </a:ext>
            </a:extLst>
          </p:cNvPr>
          <p:cNvGrpSpPr/>
          <p:nvPr/>
        </p:nvGrpSpPr>
        <p:grpSpPr>
          <a:xfrm>
            <a:off x="4695621" y="1547876"/>
            <a:ext cx="920111" cy="971618"/>
            <a:chOff x="3814384" y="4297827"/>
            <a:chExt cx="920111" cy="971618"/>
          </a:xfrm>
        </p:grpSpPr>
        <p:sp>
          <p:nvSpPr>
            <p:cNvPr id="9" name="Right Arrow 8">
              <a:extLst>
                <a:ext uri="{FF2B5EF4-FFF2-40B4-BE49-F238E27FC236}">
                  <a16:creationId xmlns:a16="http://schemas.microsoft.com/office/drawing/2014/main" id="{2A038E0A-7EF1-4BEC-5976-9FE711BFA5F0}"/>
                </a:ext>
              </a:extLst>
            </p:cNvPr>
            <p:cNvSpPr/>
            <p:nvPr/>
          </p:nvSpPr>
          <p:spPr>
            <a:xfrm>
              <a:off x="3851583" y="4297827"/>
              <a:ext cx="882912" cy="971618"/>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3" name="TextBox 102">
              <a:extLst>
                <a:ext uri="{FF2B5EF4-FFF2-40B4-BE49-F238E27FC236}">
                  <a16:creationId xmlns:a16="http://schemas.microsoft.com/office/drawing/2014/main" id="{950E59EC-6272-6586-1247-E8BCB9E9F526}"/>
                </a:ext>
              </a:extLst>
            </p:cNvPr>
            <p:cNvSpPr txBox="1"/>
            <p:nvPr/>
          </p:nvSpPr>
          <p:spPr>
            <a:xfrm>
              <a:off x="3814384" y="4547311"/>
              <a:ext cx="882909" cy="461665"/>
            </a:xfrm>
            <a:prstGeom prst="rect">
              <a:avLst/>
            </a:prstGeom>
            <a:noFill/>
          </p:spPr>
          <p:txBody>
            <a:bodyPr wrap="square">
              <a:spAutoFit/>
            </a:bodyPr>
            <a:lstStyle/>
            <a:p>
              <a:r>
                <a:rPr lang="en-TW" sz="1200" dirty="0">
                  <a:solidFill>
                    <a:schemeClr val="accent2">
                      <a:lumMod val="75000"/>
                    </a:schemeClr>
                  </a:solidFill>
                </a:rPr>
                <a:t>MaxPool </a:t>
              </a:r>
            </a:p>
            <a:p>
              <a:r>
                <a:rPr lang="en-TW" sz="1200" dirty="0">
                  <a:solidFill>
                    <a:schemeClr val="accent2">
                      <a:lumMod val="75000"/>
                    </a:schemeClr>
                  </a:solidFill>
                </a:rPr>
                <a:t>(Z=1, XY=2)</a:t>
              </a:r>
              <a:endParaRPr lang="en-TW" sz="1200" dirty="0"/>
            </a:p>
          </p:txBody>
        </p:sp>
      </p:grpSp>
      <p:sp>
        <p:nvSpPr>
          <p:cNvPr id="104" name="Right Arrow 103">
            <a:extLst>
              <a:ext uri="{FF2B5EF4-FFF2-40B4-BE49-F238E27FC236}">
                <a16:creationId xmlns:a16="http://schemas.microsoft.com/office/drawing/2014/main" id="{C69BDCB5-9641-22E4-6E8E-103E4BC5E606}"/>
              </a:ext>
            </a:extLst>
          </p:cNvPr>
          <p:cNvSpPr/>
          <p:nvPr/>
        </p:nvSpPr>
        <p:spPr>
          <a:xfrm rot="10800000">
            <a:off x="9525347" y="3518981"/>
            <a:ext cx="1097750" cy="386513"/>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nvGrpSpPr>
          <p:cNvPr id="108" name="Group 107">
            <a:extLst>
              <a:ext uri="{FF2B5EF4-FFF2-40B4-BE49-F238E27FC236}">
                <a16:creationId xmlns:a16="http://schemas.microsoft.com/office/drawing/2014/main" id="{07324E88-94C8-5D13-291B-BE8B532B288E}"/>
              </a:ext>
            </a:extLst>
          </p:cNvPr>
          <p:cNvGrpSpPr/>
          <p:nvPr/>
        </p:nvGrpSpPr>
        <p:grpSpPr>
          <a:xfrm>
            <a:off x="7115358" y="1551070"/>
            <a:ext cx="920111" cy="971618"/>
            <a:chOff x="3814384" y="4297827"/>
            <a:chExt cx="920111" cy="971618"/>
          </a:xfrm>
        </p:grpSpPr>
        <p:sp>
          <p:nvSpPr>
            <p:cNvPr id="109" name="Right Arrow 108">
              <a:extLst>
                <a:ext uri="{FF2B5EF4-FFF2-40B4-BE49-F238E27FC236}">
                  <a16:creationId xmlns:a16="http://schemas.microsoft.com/office/drawing/2014/main" id="{62779786-6AC9-D8E4-263C-EB20B84883B5}"/>
                </a:ext>
              </a:extLst>
            </p:cNvPr>
            <p:cNvSpPr/>
            <p:nvPr/>
          </p:nvSpPr>
          <p:spPr>
            <a:xfrm>
              <a:off x="3851583" y="4297827"/>
              <a:ext cx="882912" cy="971618"/>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0" name="TextBox 109">
              <a:extLst>
                <a:ext uri="{FF2B5EF4-FFF2-40B4-BE49-F238E27FC236}">
                  <a16:creationId xmlns:a16="http://schemas.microsoft.com/office/drawing/2014/main" id="{72883B76-1F09-9CA4-7B36-F304D2428D1C}"/>
                </a:ext>
              </a:extLst>
            </p:cNvPr>
            <p:cNvSpPr txBox="1"/>
            <p:nvPr/>
          </p:nvSpPr>
          <p:spPr>
            <a:xfrm>
              <a:off x="3814384" y="4547311"/>
              <a:ext cx="882909" cy="461665"/>
            </a:xfrm>
            <a:prstGeom prst="rect">
              <a:avLst/>
            </a:prstGeom>
            <a:noFill/>
          </p:spPr>
          <p:txBody>
            <a:bodyPr wrap="square">
              <a:spAutoFit/>
            </a:bodyPr>
            <a:lstStyle/>
            <a:p>
              <a:r>
                <a:rPr lang="en-TW" sz="1200" dirty="0">
                  <a:solidFill>
                    <a:schemeClr val="accent2">
                      <a:lumMod val="75000"/>
                    </a:schemeClr>
                  </a:solidFill>
                </a:rPr>
                <a:t>MaxPool </a:t>
              </a:r>
            </a:p>
            <a:p>
              <a:r>
                <a:rPr lang="en-TW" sz="1200" dirty="0">
                  <a:solidFill>
                    <a:schemeClr val="accent2">
                      <a:lumMod val="75000"/>
                    </a:schemeClr>
                  </a:solidFill>
                </a:rPr>
                <a:t>(Z=1, XY=2)</a:t>
              </a:r>
              <a:endParaRPr lang="en-TW" sz="1200" dirty="0"/>
            </a:p>
          </p:txBody>
        </p:sp>
      </p:grpSp>
      <p:grpSp>
        <p:nvGrpSpPr>
          <p:cNvPr id="111" name="Group 110">
            <a:extLst>
              <a:ext uri="{FF2B5EF4-FFF2-40B4-BE49-F238E27FC236}">
                <a16:creationId xmlns:a16="http://schemas.microsoft.com/office/drawing/2014/main" id="{B003C2C6-E59E-A4FC-D3E2-54F6A3A58268}"/>
              </a:ext>
            </a:extLst>
          </p:cNvPr>
          <p:cNvGrpSpPr/>
          <p:nvPr/>
        </p:nvGrpSpPr>
        <p:grpSpPr>
          <a:xfrm>
            <a:off x="9454798" y="1558393"/>
            <a:ext cx="920111" cy="971618"/>
            <a:chOff x="3814384" y="4297827"/>
            <a:chExt cx="920111" cy="971618"/>
          </a:xfrm>
        </p:grpSpPr>
        <p:sp>
          <p:nvSpPr>
            <p:cNvPr id="112" name="Right Arrow 111">
              <a:extLst>
                <a:ext uri="{FF2B5EF4-FFF2-40B4-BE49-F238E27FC236}">
                  <a16:creationId xmlns:a16="http://schemas.microsoft.com/office/drawing/2014/main" id="{CCBA0C9D-3B0E-A45D-F1FB-B52EC0A9902A}"/>
                </a:ext>
              </a:extLst>
            </p:cNvPr>
            <p:cNvSpPr/>
            <p:nvPr/>
          </p:nvSpPr>
          <p:spPr>
            <a:xfrm>
              <a:off x="3851583" y="4297827"/>
              <a:ext cx="882912" cy="971618"/>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3" name="TextBox 112">
              <a:extLst>
                <a:ext uri="{FF2B5EF4-FFF2-40B4-BE49-F238E27FC236}">
                  <a16:creationId xmlns:a16="http://schemas.microsoft.com/office/drawing/2014/main" id="{1CDC4F17-4C96-AB14-A49B-A01B4A86D989}"/>
                </a:ext>
              </a:extLst>
            </p:cNvPr>
            <p:cNvSpPr txBox="1"/>
            <p:nvPr/>
          </p:nvSpPr>
          <p:spPr>
            <a:xfrm>
              <a:off x="3814384" y="4547311"/>
              <a:ext cx="882909" cy="461665"/>
            </a:xfrm>
            <a:prstGeom prst="rect">
              <a:avLst/>
            </a:prstGeom>
            <a:noFill/>
          </p:spPr>
          <p:txBody>
            <a:bodyPr wrap="square">
              <a:spAutoFit/>
            </a:bodyPr>
            <a:lstStyle/>
            <a:p>
              <a:r>
                <a:rPr lang="en-TW" sz="1200" dirty="0">
                  <a:solidFill>
                    <a:schemeClr val="accent2">
                      <a:lumMod val="75000"/>
                    </a:schemeClr>
                  </a:solidFill>
                </a:rPr>
                <a:t>MaxPool </a:t>
              </a:r>
            </a:p>
            <a:p>
              <a:r>
                <a:rPr lang="en-TW" sz="1200" dirty="0">
                  <a:solidFill>
                    <a:schemeClr val="accent2">
                      <a:lumMod val="75000"/>
                    </a:schemeClr>
                  </a:solidFill>
                </a:rPr>
                <a:t>(Z=1, XY=2)</a:t>
              </a:r>
              <a:endParaRPr lang="en-TW" sz="1200" dirty="0"/>
            </a:p>
          </p:txBody>
        </p:sp>
      </p:grpSp>
      <p:grpSp>
        <p:nvGrpSpPr>
          <p:cNvPr id="114" name="Group 113">
            <a:extLst>
              <a:ext uri="{FF2B5EF4-FFF2-40B4-BE49-F238E27FC236}">
                <a16:creationId xmlns:a16="http://schemas.microsoft.com/office/drawing/2014/main" id="{31E339F3-6998-19D1-1610-03962FC5A07E}"/>
              </a:ext>
            </a:extLst>
          </p:cNvPr>
          <p:cNvGrpSpPr/>
          <p:nvPr/>
        </p:nvGrpSpPr>
        <p:grpSpPr>
          <a:xfrm rot="5400000">
            <a:off x="10599275" y="2300377"/>
            <a:ext cx="583004" cy="1595978"/>
            <a:chOff x="3849941" y="4484291"/>
            <a:chExt cx="884554" cy="971618"/>
          </a:xfrm>
        </p:grpSpPr>
        <p:sp>
          <p:nvSpPr>
            <p:cNvPr id="115" name="Right Arrow 114">
              <a:extLst>
                <a:ext uri="{FF2B5EF4-FFF2-40B4-BE49-F238E27FC236}">
                  <a16:creationId xmlns:a16="http://schemas.microsoft.com/office/drawing/2014/main" id="{73995F06-A09B-2675-6104-9E669DE76FF9}"/>
                </a:ext>
              </a:extLst>
            </p:cNvPr>
            <p:cNvSpPr/>
            <p:nvPr/>
          </p:nvSpPr>
          <p:spPr>
            <a:xfrm>
              <a:off x="3851583" y="4484291"/>
              <a:ext cx="882912" cy="971618"/>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6" name="TextBox 115">
              <a:extLst>
                <a:ext uri="{FF2B5EF4-FFF2-40B4-BE49-F238E27FC236}">
                  <a16:creationId xmlns:a16="http://schemas.microsoft.com/office/drawing/2014/main" id="{4CC4D7B0-6C48-129E-A43E-5855F5576A56}"/>
                </a:ext>
              </a:extLst>
            </p:cNvPr>
            <p:cNvSpPr txBox="1"/>
            <p:nvPr/>
          </p:nvSpPr>
          <p:spPr>
            <a:xfrm rot="16200000">
              <a:off x="3890173" y="4628587"/>
              <a:ext cx="571054" cy="651517"/>
            </a:xfrm>
            <a:prstGeom prst="rect">
              <a:avLst/>
            </a:prstGeom>
            <a:noFill/>
          </p:spPr>
          <p:txBody>
            <a:bodyPr wrap="square">
              <a:spAutoFit/>
            </a:bodyPr>
            <a:lstStyle/>
            <a:p>
              <a:r>
                <a:rPr lang="en-TW" sz="1200" dirty="0">
                  <a:solidFill>
                    <a:schemeClr val="accent2">
                      <a:lumMod val="75000"/>
                    </a:schemeClr>
                  </a:solidFill>
                </a:rPr>
                <a:t>MaxPool </a:t>
              </a:r>
            </a:p>
            <a:p>
              <a:r>
                <a:rPr lang="en-TW" sz="1200" dirty="0">
                  <a:solidFill>
                    <a:schemeClr val="accent2">
                      <a:lumMod val="75000"/>
                    </a:schemeClr>
                  </a:solidFill>
                </a:rPr>
                <a:t>(Z=1, XY=2)</a:t>
              </a:r>
              <a:endParaRPr lang="en-TW" sz="1200" dirty="0"/>
            </a:p>
          </p:txBody>
        </p:sp>
      </p:grpSp>
      <p:sp>
        <p:nvSpPr>
          <p:cNvPr id="135" name="TextBox 134">
            <a:extLst>
              <a:ext uri="{FF2B5EF4-FFF2-40B4-BE49-F238E27FC236}">
                <a16:creationId xmlns:a16="http://schemas.microsoft.com/office/drawing/2014/main" id="{B71B1DD7-4649-A23B-5788-42D5CBB66BE9}"/>
              </a:ext>
            </a:extLst>
          </p:cNvPr>
          <p:cNvSpPr txBox="1"/>
          <p:nvPr/>
        </p:nvSpPr>
        <p:spPr>
          <a:xfrm>
            <a:off x="9670667" y="3580055"/>
            <a:ext cx="1044035" cy="461665"/>
          </a:xfrm>
          <a:prstGeom prst="rect">
            <a:avLst/>
          </a:prstGeom>
          <a:noFill/>
        </p:spPr>
        <p:txBody>
          <a:bodyPr wrap="square">
            <a:spAutoFit/>
          </a:bodyPr>
          <a:lstStyle/>
          <a:p>
            <a:r>
              <a:rPr lang="en-TW" sz="1200" dirty="0">
                <a:solidFill>
                  <a:schemeClr val="accent2">
                    <a:lumMod val="75000"/>
                  </a:schemeClr>
                </a:solidFill>
              </a:rPr>
              <a:t>Average Pool </a:t>
            </a:r>
          </a:p>
          <a:p>
            <a:r>
              <a:rPr lang="en-TW" sz="1200" dirty="0">
                <a:solidFill>
                  <a:schemeClr val="accent2">
                    <a:lumMod val="75000"/>
                  </a:schemeClr>
                </a:solidFill>
              </a:rPr>
              <a:t>(Z=1, X=4)</a:t>
            </a:r>
          </a:p>
        </p:txBody>
      </p:sp>
      <p:sp>
        <p:nvSpPr>
          <p:cNvPr id="138" name="Right Arrow 137">
            <a:extLst>
              <a:ext uri="{FF2B5EF4-FFF2-40B4-BE49-F238E27FC236}">
                <a16:creationId xmlns:a16="http://schemas.microsoft.com/office/drawing/2014/main" id="{BC40630D-0EC9-95CD-C650-0FB6A279990C}"/>
              </a:ext>
            </a:extLst>
          </p:cNvPr>
          <p:cNvSpPr/>
          <p:nvPr/>
        </p:nvSpPr>
        <p:spPr>
          <a:xfrm rot="10800000">
            <a:off x="9525347" y="4074995"/>
            <a:ext cx="1097748" cy="386513"/>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9" name="TextBox 138">
            <a:extLst>
              <a:ext uri="{FF2B5EF4-FFF2-40B4-BE49-F238E27FC236}">
                <a16:creationId xmlns:a16="http://schemas.microsoft.com/office/drawing/2014/main" id="{10BCA698-3054-9B5C-565C-69D3455DF854}"/>
              </a:ext>
            </a:extLst>
          </p:cNvPr>
          <p:cNvSpPr txBox="1"/>
          <p:nvPr/>
        </p:nvSpPr>
        <p:spPr>
          <a:xfrm>
            <a:off x="9670667" y="4136069"/>
            <a:ext cx="1055610" cy="461665"/>
          </a:xfrm>
          <a:prstGeom prst="rect">
            <a:avLst/>
          </a:prstGeom>
          <a:noFill/>
        </p:spPr>
        <p:txBody>
          <a:bodyPr wrap="square">
            <a:spAutoFit/>
          </a:bodyPr>
          <a:lstStyle/>
          <a:p>
            <a:r>
              <a:rPr lang="en-TW" sz="1200" dirty="0">
                <a:solidFill>
                  <a:schemeClr val="accent2">
                    <a:lumMod val="75000"/>
                  </a:schemeClr>
                </a:solidFill>
              </a:rPr>
              <a:t>Average Pool </a:t>
            </a:r>
          </a:p>
          <a:p>
            <a:r>
              <a:rPr lang="en-TW" sz="1200" dirty="0">
                <a:solidFill>
                  <a:schemeClr val="accent2">
                    <a:lumMod val="75000"/>
                  </a:schemeClr>
                </a:solidFill>
              </a:rPr>
              <a:t>(Z=2, Y=4)</a:t>
            </a:r>
          </a:p>
        </p:txBody>
      </p:sp>
      <p:cxnSp>
        <p:nvCxnSpPr>
          <p:cNvPr id="140" name="Straight Connector 139">
            <a:extLst>
              <a:ext uri="{FF2B5EF4-FFF2-40B4-BE49-F238E27FC236}">
                <a16:creationId xmlns:a16="http://schemas.microsoft.com/office/drawing/2014/main" id="{CE35E2BA-EC26-45C4-0967-85470CAA34AB}"/>
              </a:ext>
            </a:extLst>
          </p:cNvPr>
          <p:cNvCxnSpPr>
            <a:cxnSpLocks/>
          </p:cNvCxnSpPr>
          <p:nvPr/>
        </p:nvCxnSpPr>
        <p:spPr>
          <a:xfrm>
            <a:off x="9389306" y="4041114"/>
            <a:ext cx="0" cy="50050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CEC7BDE-823A-52B1-070B-1D031756FA61}"/>
              </a:ext>
            </a:extLst>
          </p:cNvPr>
          <p:cNvCxnSpPr>
            <a:cxnSpLocks/>
          </p:cNvCxnSpPr>
          <p:nvPr/>
        </p:nvCxnSpPr>
        <p:spPr>
          <a:xfrm>
            <a:off x="8971757" y="4041114"/>
            <a:ext cx="0" cy="50050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6A216DA-51A0-19B6-FDB5-6F26F1ADD3E1}"/>
              </a:ext>
            </a:extLst>
          </p:cNvPr>
          <p:cNvCxnSpPr>
            <a:cxnSpLocks/>
          </p:cNvCxnSpPr>
          <p:nvPr/>
        </p:nvCxnSpPr>
        <p:spPr>
          <a:xfrm>
            <a:off x="8961700" y="3459006"/>
            <a:ext cx="0" cy="50050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108C996-E89E-CBDF-2621-EBC7DF260ED7}"/>
              </a:ext>
            </a:extLst>
          </p:cNvPr>
          <p:cNvSpPr txBox="1"/>
          <p:nvPr/>
        </p:nvSpPr>
        <p:spPr>
          <a:xfrm>
            <a:off x="628539" y="5621523"/>
            <a:ext cx="1173719" cy="738664"/>
          </a:xfrm>
          <a:prstGeom prst="rect">
            <a:avLst/>
          </a:prstGeom>
          <a:noFill/>
        </p:spPr>
        <p:txBody>
          <a:bodyPr wrap="none" rtlCol="0">
            <a:spAutoFit/>
          </a:bodyPr>
          <a:lstStyle/>
          <a:p>
            <a:r>
              <a:rPr lang="en-TW" sz="1400" dirty="0"/>
              <a:t>Z Projection</a:t>
            </a:r>
          </a:p>
          <a:p>
            <a:r>
              <a:rPr lang="en-TW" sz="1400" dirty="0"/>
              <a:t>(Channels=1, </a:t>
            </a:r>
          </a:p>
          <a:p>
            <a:r>
              <a:rPr lang="en-TW" sz="1400" dirty="0"/>
              <a:t>Z=18)</a:t>
            </a:r>
          </a:p>
        </p:txBody>
      </p:sp>
      <p:cxnSp>
        <p:nvCxnSpPr>
          <p:cNvPr id="146" name="Straight Connector 145">
            <a:extLst>
              <a:ext uri="{FF2B5EF4-FFF2-40B4-BE49-F238E27FC236}">
                <a16:creationId xmlns:a16="http://schemas.microsoft.com/office/drawing/2014/main" id="{9062DA6F-FADF-2D92-EE24-4F07910F6A7D}"/>
              </a:ext>
            </a:extLst>
          </p:cNvPr>
          <p:cNvCxnSpPr>
            <a:cxnSpLocks/>
          </p:cNvCxnSpPr>
          <p:nvPr/>
        </p:nvCxnSpPr>
        <p:spPr>
          <a:xfrm>
            <a:off x="6997033" y="5732548"/>
            <a:ext cx="0" cy="25200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ADEF3F5-3699-8457-2712-1AB90324113C}"/>
              </a:ext>
            </a:extLst>
          </p:cNvPr>
          <p:cNvGrpSpPr/>
          <p:nvPr/>
        </p:nvGrpSpPr>
        <p:grpSpPr>
          <a:xfrm>
            <a:off x="2250951" y="5022057"/>
            <a:ext cx="4309856" cy="1521724"/>
            <a:chOff x="1810336" y="3751246"/>
            <a:chExt cx="4309856" cy="1521724"/>
          </a:xfrm>
        </p:grpSpPr>
        <p:sp>
          <p:nvSpPr>
            <p:cNvPr id="54" name="Parallelogram 53">
              <a:extLst>
                <a:ext uri="{FF2B5EF4-FFF2-40B4-BE49-F238E27FC236}">
                  <a16:creationId xmlns:a16="http://schemas.microsoft.com/office/drawing/2014/main" id="{68D5920E-650E-7BB7-83E1-D59F04F32B6C}"/>
                </a:ext>
              </a:extLst>
            </p:cNvPr>
            <p:cNvSpPr/>
            <p:nvPr/>
          </p:nvSpPr>
          <p:spPr>
            <a:xfrm rot="9541564">
              <a:off x="4771414" y="4408317"/>
              <a:ext cx="280605" cy="360906"/>
            </a:xfrm>
            <a:prstGeom prst="parallelogram">
              <a:avLst>
                <a:gd name="adj" fmla="val 47613"/>
              </a:avLst>
            </a:prstGeom>
            <a:solidFill>
              <a:schemeClr val="accent1">
                <a:lumMod val="60000"/>
                <a:lumOff val="40000"/>
                <a:alpha val="50196"/>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nvGrpSpPr>
            <p:cNvPr id="13" name="Group 12">
              <a:extLst>
                <a:ext uri="{FF2B5EF4-FFF2-40B4-BE49-F238E27FC236}">
                  <a16:creationId xmlns:a16="http://schemas.microsoft.com/office/drawing/2014/main" id="{3EC637C1-8B05-4CB2-BB8D-6BA5640ED923}"/>
                </a:ext>
              </a:extLst>
            </p:cNvPr>
            <p:cNvGrpSpPr/>
            <p:nvPr/>
          </p:nvGrpSpPr>
          <p:grpSpPr>
            <a:xfrm>
              <a:off x="1810336" y="3751246"/>
              <a:ext cx="1302463" cy="1521724"/>
              <a:chOff x="5096983" y="3813084"/>
              <a:chExt cx="1302463" cy="1521724"/>
            </a:xfrm>
          </p:grpSpPr>
          <p:grpSp>
            <p:nvGrpSpPr>
              <p:cNvPr id="68" name="Group 67">
                <a:extLst>
                  <a:ext uri="{FF2B5EF4-FFF2-40B4-BE49-F238E27FC236}">
                    <a16:creationId xmlns:a16="http://schemas.microsoft.com/office/drawing/2014/main" id="{4F57E3CF-9292-DB67-8F19-8D0BA06977F4}"/>
                  </a:ext>
                </a:extLst>
              </p:cNvPr>
              <p:cNvGrpSpPr/>
              <p:nvPr/>
            </p:nvGrpSpPr>
            <p:grpSpPr>
              <a:xfrm>
                <a:off x="5251253" y="3888314"/>
                <a:ext cx="598143" cy="1446494"/>
                <a:chOff x="1448709" y="3940771"/>
                <a:chExt cx="598143" cy="1446494"/>
              </a:xfrm>
              <a:solidFill>
                <a:schemeClr val="accent1">
                  <a:lumMod val="60000"/>
                  <a:lumOff val="40000"/>
                  <a:alpha val="50196"/>
                </a:schemeClr>
              </a:solidFill>
            </p:grpSpPr>
            <p:sp>
              <p:nvSpPr>
                <p:cNvPr id="45" name="Parallelogram 44">
                  <a:extLst>
                    <a:ext uri="{FF2B5EF4-FFF2-40B4-BE49-F238E27FC236}">
                      <a16:creationId xmlns:a16="http://schemas.microsoft.com/office/drawing/2014/main" id="{DDC7DAD4-1EEB-E6E5-493C-17DDE972F1B8}"/>
                    </a:ext>
                  </a:extLst>
                </p:cNvPr>
                <p:cNvSpPr/>
                <p:nvPr/>
              </p:nvSpPr>
              <p:spPr>
                <a:xfrm rot="9900000">
                  <a:off x="1448709" y="3940771"/>
                  <a:ext cx="493806" cy="1195302"/>
                </a:xfrm>
                <a:prstGeom prst="parallelogram">
                  <a:avLst>
                    <a:gd name="adj" fmla="val 64881"/>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7" name="Parallelogram 46">
                  <a:extLst>
                    <a:ext uri="{FF2B5EF4-FFF2-40B4-BE49-F238E27FC236}">
                      <a16:creationId xmlns:a16="http://schemas.microsoft.com/office/drawing/2014/main" id="{40285318-AA65-3D8F-F0DE-57C1C6F3B733}"/>
                    </a:ext>
                  </a:extLst>
                </p:cNvPr>
                <p:cNvSpPr/>
                <p:nvPr/>
              </p:nvSpPr>
              <p:spPr>
                <a:xfrm rot="9900000">
                  <a:off x="1584053" y="4319845"/>
                  <a:ext cx="462799" cy="1067420"/>
                </a:xfrm>
                <a:prstGeom prst="parallelogram">
                  <a:avLst>
                    <a:gd name="adj" fmla="val 60188"/>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118" name="TextBox 117">
                <a:extLst>
                  <a:ext uri="{FF2B5EF4-FFF2-40B4-BE49-F238E27FC236}">
                    <a16:creationId xmlns:a16="http://schemas.microsoft.com/office/drawing/2014/main" id="{AC9C2A30-C330-ACCD-FBA1-0F0E48E020ED}"/>
                  </a:ext>
                </a:extLst>
              </p:cNvPr>
              <p:cNvSpPr txBox="1"/>
              <p:nvPr/>
            </p:nvSpPr>
            <p:spPr>
              <a:xfrm rot="20700000">
                <a:off x="5096983" y="3813084"/>
                <a:ext cx="1302463" cy="276999"/>
              </a:xfrm>
              <a:prstGeom prst="rect">
                <a:avLst/>
              </a:prstGeom>
              <a:noFill/>
            </p:spPr>
            <p:txBody>
              <a:bodyPr wrap="square">
                <a:spAutoFit/>
              </a:bodyPr>
              <a:lstStyle/>
              <a:p>
                <a:r>
                  <a:rPr lang="en-TW" sz="1200" dirty="0">
                    <a:solidFill>
                      <a:schemeClr val="accent2">
                        <a:lumMod val="75000"/>
                      </a:schemeClr>
                    </a:solidFill>
                  </a:rPr>
                  <a:t>Channels=4, (Z=1)</a:t>
                </a:r>
              </a:p>
            </p:txBody>
          </p:sp>
          <p:sp>
            <p:nvSpPr>
              <p:cNvPr id="119" name="TextBox 118">
                <a:extLst>
                  <a:ext uri="{FF2B5EF4-FFF2-40B4-BE49-F238E27FC236}">
                    <a16:creationId xmlns:a16="http://schemas.microsoft.com/office/drawing/2014/main" id="{FBF1CC65-BBBA-1AFA-69D1-7D05F80F53C3}"/>
                  </a:ext>
                </a:extLst>
              </p:cNvPr>
              <p:cNvSpPr txBox="1"/>
              <p:nvPr/>
            </p:nvSpPr>
            <p:spPr>
              <a:xfrm rot="20700000">
                <a:off x="5495715" y="4205812"/>
                <a:ext cx="529447" cy="276999"/>
              </a:xfrm>
              <a:prstGeom prst="rect">
                <a:avLst/>
              </a:prstGeom>
              <a:noFill/>
            </p:spPr>
            <p:txBody>
              <a:bodyPr wrap="square">
                <a:spAutoFit/>
              </a:bodyPr>
              <a:lstStyle/>
              <a:p>
                <a:r>
                  <a:rPr lang="en-TW" sz="1200" dirty="0">
                    <a:solidFill>
                      <a:schemeClr val="accent2">
                        <a:lumMod val="75000"/>
                      </a:schemeClr>
                    </a:solidFill>
                  </a:rPr>
                  <a:t>(Z=3)</a:t>
                </a:r>
              </a:p>
            </p:txBody>
          </p:sp>
        </p:grpSp>
        <p:grpSp>
          <p:nvGrpSpPr>
            <p:cNvPr id="14" name="Group 13">
              <a:extLst>
                <a:ext uri="{FF2B5EF4-FFF2-40B4-BE49-F238E27FC236}">
                  <a16:creationId xmlns:a16="http://schemas.microsoft.com/office/drawing/2014/main" id="{B94948B5-63FB-4528-FECE-0973EAC2F3E4}"/>
                </a:ext>
              </a:extLst>
            </p:cNvPr>
            <p:cNvGrpSpPr/>
            <p:nvPr/>
          </p:nvGrpSpPr>
          <p:grpSpPr>
            <a:xfrm>
              <a:off x="2633041" y="4108453"/>
              <a:ext cx="756489" cy="971618"/>
              <a:chOff x="2908325" y="4398743"/>
              <a:chExt cx="756489" cy="971618"/>
            </a:xfrm>
          </p:grpSpPr>
          <p:sp>
            <p:nvSpPr>
              <p:cNvPr id="122" name="Right Arrow 121">
                <a:extLst>
                  <a:ext uri="{FF2B5EF4-FFF2-40B4-BE49-F238E27FC236}">
                    <a16:creationId xmlns:a16="http://schemas.microsoft.com/office/drawing/2014/main" id="{675F3BEE-C436-0EE7-ABFE-34680C76909F}"/>
                  </a:ext>
                </a:extLst>
              </p:cNvPr>
              <p:cNvSpPr/>
              <p:nvPr/>
            </p:nvSpPr>
            <p:spPr>
              <a:xfrm>
                <a:off x="2975503" y="4398743"/>
                <a:ext cx="689311" cy="971618"/>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3" name="TextBox 122">
                <a:extLst>
                  <a:ext uri="{FF2B5EF4-FFF2-40B4-BE49-F238E27FC236}">
                    <a16:creationId xmlns:a16="http://schemas.microsoft.com/office/drawing/2014/main" id="{8B420E19-E7CC-D400-3039-595062D933B4}"/>
                  </a:ext>
                </a:extLst>
              </p:cNvPr>
              <p:cNvSpPr txBox="1"/>
              <p:nvPr/>
            </p:nvSpPr>
            <p:spPr>
              <a:xfrm>
                <a:off x="2908325" y="4648227"/>
                <a:ext cx="726510" cy="461665"/>
              </a:xfrm>
              <a:prstGeom prst="rect">
                <a:avLst/>
              </a:prstGeom>
              <a:noFill/>
            </p:spPr>
            <p:txBody>
              <a:bodyPr wrap="square">
                <a:spAutoFit/>
              </a:bodyPr>
              <a:lstStyle/>
              <a:p>
                <a:r>
                  <a:rPr lang="en-TW" sz="1200" dirty="0">
                    <a:solidFill>
                      <a:schemeClr val="accent2">
                        <a:lumMod val="75000"/>
                      </a:schemeClr>
                    </a:solidFill>
                  </a:rPr>
                  <a:t>MaxPool </a:t>
                </a:r>
              </a:p>
              <a:p>
                <a:r>
                  <a:rPr lang="en-TW" sz="1200" dirty="0">
                    <a:solidFill>
                      <a:schemeClr val="accent2">
                        <a:lumMod val="75000"/>
                      </a:schemeClr>
                    </a:solidFill>
                  </a:rPr>
                  <a:t>(Z=2)</a:t>
                </a:r>
                <a:endParaRPr lang="en-TW" sz="1200" dirty="0"/>
              </a:p>
            </p:txBody>
          </p:sp>
        </p:grpSp>
        <p:grpSp>
          <p:nvGrpSpPr>
            <p:cNvPr id="15" name="Group 14">
              <a:extLst>
                <a:ext uri="{FF2B5EF4-FFF2-40B4-BE49-F238E27FC236}">
                  <a16:creationId xmlns:a16="http://schemas.microsoft.com/office/drawing/2014/main" id="{86B3E030-9D9A-B9DE-B50C-5D2358023A37}"/>
                </a:ext>
              </a:extLst>
            </p:cNvPr>
            <p:cNvGrpSpPr/>
            <p:nvPr/>
          </p:nvGrpSpPr>
          <p:grpSpPr>
            <a:xfrm>
              <a:off x="3405731" y="4169406"/>
              <a:ext cx="683169" cy="951997"/>
              <a:chOff x="2263797" y="5252786"/>
              <a:chExt cx="683169" cy="951997"/>
            </a:xfrm>
          </p:grpSpPr>
          <p:grpSp>
            <p:nvGrpSpPr>
              <p:cNvPr id="70" name="Group 69">
                <a:extLst>
                  <a:ext uri="{FF2B5EF4-FFF2-40B4-BE49-F238E27FC236}">
                    <a16:creationId xmlns:a16="http://schemas.microsoft.com/office/drawing/2014/main" id="{585B12D7-7607-95B0-A88C-448DCA8D25A3}"/>
                  </a:ext>
                </a:extLst>
              </p:cNvPr>
              <p:cNvGrpSpPr/>
              <p:nvPr/>
            </p:nvGrpSpPr>
            <p:grpSpPr>
              <a:xfrm>
                <a:off x="2263797" y="5329547"/>
                <a:ext cx="431777" cy="875236"/>
                <a:chOff x="2551533" y="4112248"/>
                <a:chExt cx="431777" cy="875236"/>
              </a:xfrm>
              <a:solidFill>
                <a:schemeClr val="accent1">
                  <a:lumMod val="60000"/>
                  <a:lumOff val="40000"/>
                  <a:alpha val="50196"/>
                </a:schemeClr>
              </a:solidFill>
            </p:grpSpPr>
            <p:sp>
              <p:nvSpPr>
                <p:cNvPr id="50" name="Parallelogram 49">
                  <a:extLst>
                    <a:ext uri="{FF2B5EF4-FFF2-40B4-BE49-F238E27FC236}">
                      <a16:creationId xmlns:a16="http://schemas.microsoft.com/office/drawing/2014/main" id="{9D39EE1B-AA4E-292C-B9F6-E671328B25FA}"/>
                    </a:ext>
                  </a:extLst>
                </p:cNvPr>
                <p:cNvSpPr/>
                <p:nvPr/>
              </p:nvSpPr>
              <p:spPr>
                <a:xfrm rot="9900000">
                  <a:off x="2551533" y="4112248"/>
                  <a:ext cx="326853" cy="601077"/>
                </a:xfrm>
                <a:prstGeom prst="parallelogram">
                  <a:avLst>
                    <a:gd name="adj" fmla="val 4761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3" name="Parallelogram 52">
                  <a:extLst>
                    <a:ext uri="{FF2B5EF4-FFF2-40B4-BE49-F238E27FC236}">
                      <a16:creationId xmlns:a16="http://schemas.microsoft.com/office/drawing/2014/main" id="{F7890699-8AAD-B1AE-73E2-2667256E270D}"/>
                    </a:ext>
                  </a:extLst>
                </p:cNvPr>
                <p:cNvSpPr/>
                <p:nvPr/>
              </p:nvSpPr>
              <p:spPr>
                <a:xfrm rot="9900000">
                  <a:off x="2656457" y="4386407"/>
                  <a:ext cx="326853" cy="601077"/>
                </a:xfrm>
                <a:prstGeom prst="parallelogram">
                  <a:avLst>
                    <a:gd name="adj" fmla="val 4761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124" name="TextBox 123">
                <a:extLst>
                  <a:ext uri="{FF2B5EF4-FFF2-40B4-BE49-F238E27FC236}">
                    <a16:creationId xmlns:a16="http://schemas.microsoft.com/office/drawing/2014/main" id="{11FEC8A4-6DEF-3C4C-8380-6BBFFA4EBBC3}"/>
                  </a:ext>
                </a:extLst>
              </p:cNvPr>
              <p:cNvSpPr txBox="1"/>
              <p:nvPr/>
            </p:nvSpPr>
            <p:spPr>
              <a:xfrm rot="20700000">
                <a:off x="2304942" y="5252786"/>
                <a:ext cx="529447" cy="276999"/>
              </a:xfrm>
              <a:prstGeom prst="rect">
                <a:avLst/>
              </a:prstGeom>
              <a:noFill/>
            </p:spPr>
            <p:txBody>
              <a:bodyPr wrap="square">
                <a:spAutoFit/>
              </a:bodyPr>
              <a:lstStyle/>
              <a:p>
                <a:r>
                  <a:rPr lang="en-TW" sz="1200" dirty="0">
                    <a:solidFill>
                      <a:schemeClr val="accent2">
                        <a:lumMod val="75000"/>
                      </a:schemeClr>
                    </a:solidFill>
                  </a:rPr>
                  <a:t>(Z=3)</a:t>
                </a:r>
              </a:p>
            </p:txBody>
          </p:sp>
          <p:sp>
            <p:nvSpPr>
              <p:cNvPr id="125" name="TextBox 124">
                <a:extLst>
                  <a:ext uri="{FF2B5EF4-FFF2-40B4-BE49-F238E27FC236}">
                    <a16:creationId xmlns:a16="http://schemas.microsoft.com/office/drawing/2014/main" id="{BDCB824C-6E4D-8CEE-7764-1421137BBD42}"/>
                  </a:ext>
                </a:extLst>
              </p:cNvPr>
              <p:cNvSpPr txBox="1"/>
              <p:nvPr/>
            </p:nvSpPr>
            <p:spPr>
              <a:xfrm rot="20700000">
                <a:off x="2417519" y="5587340"/>
                <a:ext cx="529447" cy="276999"/>
              </a:xfrm>
              <a:prstGeom prst="rect">
                <a:avLst/>
              </a:prstGeom>
              <a:noFill/>
            </p:spPr>
            <p:txBody>
              <a:bodyPr wrap="square">
                <a:spAutoFit/>
              </a:bodyPr>
              <a:lstStyle/>
              <a:p>
                <a:r>
                  <a:rPr lang="en-TW" sz="1200" dirty="0">
                    <a:solidFill>
                      <a:schemeClr val="accent2">
                        <a:lumMod val="75000"/>
                      </a:schemeClr>
                    </a:solidFill>
                  </a:rPr>
                  <a:t>(Z=3)</a:t>
                </a:r>
              </a:p>
            </p:txBody>
          </p:sp>
        </p:grpSp>
        <p:grpSp>
          <p:nvGrpSpPr>
            <p:cNvPr id="126" name="Group 125">
              <a:extLst>
                <a:ext uri="{FF2B5EF4-FFF2-40B4-BE49-F238E27FC236}">
                  <a16:creationId xmlns:a16="http://schemas.microsoft.com/office/drawing/2014/main" id="{AA182087-304B-C8FA-886E-05558096B721}"/>
                </a:ext>
              </a:extLst>
            </p:cNvPr>
            <p:cNvGrpSpPr/>
            <p:nvPr/>
          </p:nvGrpSpPr>
          <p:grpSpPr>
            <a:xfrm>
              <a:off x="3992846" y="4108453"/>
              <a:ext cx="756489" cy="971618"/>
              <a:chOff x="2908325" y="4398743"/>
              <a:chExt cx="756489" cy="971618"/>
            </a:xfrm>
          </p:grpSpPr>
          <p:sp>
            <p:nvSpPr>
              <p:cNvPr id="127" name="Right Arrow 126">
                <a:extLst>
                  <a:ext uri="{FF2B5EF4-FFF2-40B4-BE49-F238E27FC236}">
                    <a16:creationId xmlns:a16="http://schemas.microsoft.com/office/drawing/2014/main" id="{57BF8102-A279-F3F1-C889-958415D6D299}"/>
                  </a:ext>
                </a:extLst>
              </p:cNvPr>
              <p:cNvSpPr/>
              <p:nvPr/>
            </p:nvSpPr>
            <p:spPr>
              <a:xfrm>
                <a:off x="2975503" y="4398743"/>
                <a:ext cx="689311" cy="971618"/>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8" name="TextBox 127">
                <a:extLst>
                  <a:ext uri="{FF2B5EF4-FFF2-40B4-BE49-F238E27FC236}">
                    <a16:creationId xmlns:a16="http://schemas.microsoft.com/office/drawing/2014/main" id="{766C8C69-F0FF-7A14-48FD-EAD215EA4A6D}"/>
                  </a:ext>
                </a:extLst>
              </p:cNvPr>
              <p:cNvSpPr txBox="1"/>
              <p:nvPr/>
            </p:nvSpPr>
            <p:spPr>
              <a:xfrm>
                <a:off x="2908325" y="4648227"/>
                <a:ext cx="726510" cy="461665"/>
              </a:xfrm>
              <a:prstGeom prst="rect">
                <a:avLst/>
              </a:prstGeom>
              <a:noFill/>
            </p:spPr>
            <p:txBody>
              <a:bodyPr wrap="square">
                <a:spAutoFit/>
              </a:bodyPr>
              <a:lstStyle/>
              <a:p>
                <a:r>
                  <a:rPr lang="en-TW" sz="1200" dirty="0">
                    <a:solidFill>
                      <a:schemeClr val="accent2">
                        <a:lumMod val="75000"/>
                      </a:schemeClr>
                    </a:solidFill>
                  </a:rPr>
                  <a:t>MaxPool </a:t>
                </a:r>
              </a:p>
              <a:p>
                <a:r>
                  <a:rPr lang="en-TW" sz="1200" dirty="0">
                    <a:solidFill>
                      <a:schemeClr val="accent2">
                        <a:lumMod val="75000"/>
                      </a:schemeClr>
                    </a:solidFill>
                  </a:rPr>
                  <a:t>(Z=2)</a:t>
                </a:r>
                <a:endParaRPr lang="en-TW" sz="1200" dirty="0"/>
              </a:p>
            </p:txBody>
          </p:sp>
        </p:grpSp>
        <p:sp>
          <p:nvSpPr>
            <p:cNvPr id="147" name="Right Arrow 146">
              <a:extLst>
                <a:ext uri="{FF2B5EF4-FFF2-40B4-BE49-F238E27FC236}">
                  <a16:creationId xmlns:a16="http://schemas.microsoft.com/office/drawing/2014/main" id="{C6B2F7A2-EB29-F721-6B9C-ADB62D4FE95B}"/>
                </a:ext>
              </a:extLst>
            </p:cNvPr>
            <p:cNvSpPr/>
            <p:nvPr/>
          </p:nvSpPr>
          <p:spPr>
            <a:xfrm rot="10800000" flipH="1">
              <a:off x="5046403" y="4400266"/>
              <a:ext cx="956558" cy="386513"/>
            </a:xfrm>
            <a:prstGeom prst="rightArrow">
              <a:avLst/>
            </a:prstGeom>
            <a:solidFill>
              <a:srgbClr val="8FAA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8" name="TextBox 147">
              <a:extLst>
                <a:ext uri="{FF2B5EF4-FFF2-40B4-BE49-F238E27FC236}">
                  <a16:creationId xmlns:a16="http://schemas.microsoft.com/office/drawing/2014/main" id="{51DC34ED-6FBE-CA47-16F9-3DF93332AF66}"/>
                </a:ext>
              </a:extLst>
            </p:cNvPr>
            <p:cNvSpPr txBox="1"/>
            <p:nvPr/>
          </p:nvSpPr>
          <p:spPr>
            <a:xfrm>
              <a:off x="4997691" y="4457872"/>
              <a:ext cx="1122501" cy="461665"/>
            </a:xfrm>
            <a:prstGeom prst="rect">
              <a:avLst/>
            </a:prstGeom>
            <a:noFill/>
          </p:spPr>
          <p:txBody>
            <a:bodyPr wrap="square">
              <a:spAutoFit/>
            </a:bodyPr>
            <a:lstStyle/>
            <a:p>
              <a:r>
                <a:rPr lang="en-TW" sz="1200" dirty="0">
                  <a:solidFill>
                    <a:schemeClr val="accent2">
                      <a:lumMod val="75000"/>
                    </a:schemeClr>
                  </a:solidFill>
                </a:rPr>
                <a:t>Average Pool </a:t>
              </a:r>
            </a:p>
            <a:p>
              <a:r>
                <a:rPr lang="en-TW" sz="1200" dirty="0">
                  <a:solidFill>
                    <a:schemeClr val="accent2">
                      <a:lumMod val="75000"/>
                    </a:schemeClr>
                  </a:solidFill>
                </a:rPr>
                <a:t>(Z=4)</a:t>
              </a:r>
            </a:p>
          </p:txBody>
        </p:sp>
      </p:grpSp>
      <p:sp>
        <p:nvSpPr>
          <p:cNvPr id="149" name="Right Arrow 148">
            <a:extLst>
              <a:ext uri="{FF2B5EF4-FFF2-40B4-BE49-F238E27FC236}">
                <a16:creationId xmlns:a16="http://schemas.microsoft.com/office/drawing/2014/main" id="{272E7E81-DF78-C65A-45AB-D10BC0142484}"/>
              </a:ext>
            </a:extLst>
          </p:cNvPr>
          <p:cNvSpPr/>
          <p:nvPr/>
        </p:nvSpPr>
        <p:spPr>
          <a:xfrm>
            <a:off x="6652260" y="5797543"/>
            <a:ext cx="261507" cy="127714"/>
          </a:xfrm>
          <a:prstGeom prst="rightArrow">
            <a:avLst/>
          </a:prstGeom>
          <a:solidFill>
            <a:schemeClr val="accent6">
              <a:lumMod val="7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0" name="Right Arrow 149">
            <a:extLst>
              <a:ext uri="{FF2B5EF4-FFF2-40B4-BE49-F238E27FC236}">
                <a16:creationId xmlns:a16="http://schemas.microsoft.com/office/drawing/2014/main" id="{DFCD18FB-B024-C93B-F424-8F62AE63606B}"/>
              </a:ext>
            </a:extLst>
          </p:cNvPr>
          <p:cNvSpPr/>
          <p:nvPr/>
        </p:nvSpPr>
        <p:spPr>
          <a:xfrm flipH="1">
            <a:off x="9034826" y="3687306"/>
            <a:ext cx="261507" cy="127714"/>
          </a:xfrm>
          <a:prstGeom prst="rightArrow">
            <a:avLst/>
          </a:prstGeom>
          <a:solidFill>
            <a:schemeClr val="accent6">
              <a:lumMod val="7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1" name="Right Arrow 150">
            <a:extLst>
              <a:ext uri="{FF2B5EF4-FFF2-40B4-BE49-F238E27FC236}">
                <a16:creationId xmlns:a16="http://schemas.microsoft.com/office/drawing/2014/main" id="{CBD7A62F-641F-EFA0-BCBF-320E3F59F319}"/>
              </a:ext>
            </a:extLst>
          </p:cNvPr>
          <p:cNvSpPr/>
          <p:nvPr/>
        </p:nvSpPr>
        <p:spPr>
          <a:xfrm flipH="1">
            <a:off x="9055139" y="4216197"/>
            <a:ext cx="261507" cy="127714"/>
          </a:xfrm>
          <a:prstGeom prst="rightArrow">
            <a:avLst/>
          </a:prstGeom>
          <a:solidFill>
            <a:schemeClr val="accent6">
              <a:lumMod val="7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0" name="Straight Connector 19">
            <a:extLst>
              <a:ext uri="{FF2B5EF4-FFF2-40B4-BE49-F238E27FC236}">
                <a16:creationId xmlns:a16="http://schemas.microsoft.com/office/drawing/2014/main" id="{D44F4E2F-D75C-505B-B34F-0244D1BC6E52}"/>
              </a:ext>
            </a:extLst>
          </p:cNvPr>
          <p:cNvCxnSpPr>
            <a:cxnSpLocks/>
          </p:cNvCxnSpPr>
          <p:nvPr/>
        </p:nvCxnSpPr>
        <p:spPr>
          <a:xfrm>
            <a:off x="7068300" y="5861359"/>
            <a:ext cx="602614"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886CD6E-6E81-A86D-237D-7895D143CD42}"/>
              </a:ext>
            </a:extLst>
          </p:cNvPr>
          <p:cNvCxnSpPr>
            <a:cxnSpLocks/>
          </p:cNvCxnSpPr>
          <p:nvPr/>
        </p:nvCxnSpPr>
        <p:spPr>
          <a:xfrm>
            <a:off x="7168383" y="3749754"/>
            <a:ext cx="1707554"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3551ED4-F1B9-A0A6-D7A6-5DA939AAFD6D}"/>
              </a:ext>
            </a:extLst>
          </p:cNvPr>
          <p:cNvCxnSpPr>
            <a:cxnSpLocks/>
          </p:cNvCxnSpPr>
          <p:nvPr/>
        </p:nvCxnSpPr>
        <p:spPr>
          <a:xfrm>
            <a:off x="7351081" y="4268353"/>
            <a:ext cx="1556414"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177D06-2C06-9878-CF29-66A107C4ED8E}"/>
              </a:ext>
            </a:extLst>
          </p:cNvPr>
          <p:cNvCxnSpPr>
            <a:cxnSpLocks/>
          </p:cNvCxnSpPr>
          <p:nvPr/>
        </p:nvCxnSpPr>
        <p:spPr>
          <a:xfrm flipV="1">
            <a:off x="7168383" y="3754827"/>
            <a:ext cx="0" cy="1621593"/>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E15D7AC-8A30-AE62-D2C9-7A80505D3243}"/>
              </a:ext>
            </a:extLst>
          </p:cNvPr>
          <p:cNvCxnSpPr>
            <a:cxnSpLocks/>
          </p:cNvCxnSpPr>
          <p:nvPr/>
        </p:nvCxnSpPr>
        <p:spPr>
          <a:xfrm flipV="1">
            <a:off x="7351081" y="4268252"/>
            <a:ext cx="0" cy="820805"/>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020D2D4-C708-E96D-9BF1-9AF08F8549D3}"/>
              </a:ext>
            </a:extLst>
          </p:cNvPr>
          <p:cNvCxnSpPr>
            <a:cxnSpLocks/>
          </p:cNvCxnSpPr>
          <p:nvPr/>
        </p:nvCxnSpPr>
        <p:spPr>
          <a:xfrm>
            <a:off x="7152557" y="5355633"/>
            <a:ext cx="505056"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DB159C4-0860-916A-A438-5960A25FCF8E}"/>
              </a:ext>
            </a:extLst>
          </p:cNvPr>
          <p:cNvCxnSpPr>
            <a:cxnSpLocks/>
          </p:cNvCxnSpPr>
          <p:nvPr/>
        </p:nvCxnSpPr>
        <p:spPr>
          <a:xfrm>
            <a:off x="7351081" y="5089057"/>
            <a:ext cx="319833"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DBB801A-0749-E53A-55B9-2BB98581A97F}"/>
              </a:ext>
            </a:extLst>
          </p:cNvPr>
          <p:cNvCxnSpPr>
            <a:cxnSpLocks/>
          </p:cNvCxnSpPr>
          <p:nvPr/>
        </p:nvCxnSpPr>
        <p:spPr>
          <a:xfrm>
            <a:off x="7772960" y="5025013"/>
            <a:ext cx="0" cy="126000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8" name="Right Arrow 167">
            <a:extLst>
              <a:ext uri="{FF2B5EF4-FFF2-40B4-BE49-F238E27FC236}">
                <a16:creationId xmlns:a16="http://schemas.microsoft.com/office/drawing/2014/main" id="{425A7E00-4A62-BDC3-D374-4DB9B463385C}"/>
              </a:ext>
            </a:extLst>
          </p:cNvPr>
          <p:cNvSpPr/>
          <p:nvPr/>
        </p:nvSpPr>
        <p:spPr>
          <a:xfrm>
            <a:off x="7875007" y="5607221"/>
            <a:ext cx="261507" cy="127714"/>
          </a:xfrm>
          <a:prstGeom prst="rightArrow">
            <a:avLst/>
          </a:prstGeom>
          <a:solidFill>
            <a:schemeClr val="accent6">
              <a:lumMod val="7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70" name="Straight Connector 169">
            <a:extLst>
              <a:ext uri="{FF2B5EF4-FFF2-40B4-BE49-F238E27FC236}">
                <a16:creationId xmlns:a16="http://schemas.microsoft.com/office/drawing/2014/main" id="{4A0DCAA4-6ACC-A9EF-2E06-9F18EE7ADBE1}"/>
              </a:ext>
            </a:extLst>
          </p:cNvPr>
          <p:cNvCxnSpPr>
            <a:cxnSpLocks/>
          </p:cNvCxnSpPr>
          <p:nvPr/>
        </p:nvCxnSpPr>
        <p:spPr>
          <a:xfrm>
            <a:off x="6538019" y="5739072"/>
            <a:ext cx="0" cy="25200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147CA2C-F1F4-65D7-A7B7-C5DA7FE1CBA3}"/>
              </a:ext>
            </a:extLst>
          </p:cNvPr>
          <p:cNvCxnSpPr>
            <a:cxnSpLocks/>
          </p:cNvCxnSpPr>
          <p:nvPr/>
        </p:nvCxnSpPr>
        <p:spPr>
          <a:xfrm>
            <a:off x="8240153" y="5025013"/>
            <a:ext cx="0" cy="126000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6C11A4F-D7CB-BFB3-C739-20B709AE6D64}"/>
              </a:ext>
            </a:extLst>
          </p:cNvPr>
          <p:cNvCxnSpPr>
            <a:cxnSpLocks/>
          </p:cNvCxnSpPr>
          <p:nvPr/>
        </p:nvCxnSpPr>
        <p:spPr>
          <a:xfrm>
            <a:off x="8676886" y="5405837"/>
            <a:ext cx="0" cy="50050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4" name="Right Arrow 173">
            <a:extLst>
              <a:ext uri="{FF2B5EF4-FFF2-40B4-BE49-F238E27FC236}">
                <a16:creationId xmlns:a16="http://schemas.microsoft.com/office/drawing/2014/main" id="{7706D5FE-4692-5A61-F857-7766446B1353}"/>
              </a:ext>
            </a:extLst>
          </p:cNvPr>
          <p:cNvSpPr/>
          <p:nvPr/>
        </p:nvSpPr>
        <p:spPr>
          <a:xfrm>
            <a:off x="8324377" y="5611358"/>
            <a:ext cx="261507" cy="127714"/>
          </a:xfrm>
          <a:prstGeom prst="rightArrow">
            <a:avLst/>
          </a:prstGeom>
          <a:solidFill>
            <a:schemeClr val="accent6">
              <a:lumMod val="7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75" name="Straight Connector 174">
            <a:extLst>
              <a:ext uri="{FF2B5EF4-FFF2-40B4-BE49-F238E27FC236}">
                <a16:creationId xmlns:a16="http://schemas.microsoft.com/office/drawing/2014/main" id="{D4CB39CE-3D8C-ECD1-9847-51AFC7F16ECB}"/>
              </a:ext>
            </a:extLst>
          </p:cNvPr>
          <p:cNvCxnSpPr>
            <a:cxnSpLocks/>
          </p:cNvCxnSpPr>
          <p:nvPr/>
        </p:nvCxnSpPr>
        <p:spPr>
          <a:xfrm>
            <a:off x="9087291" y="5580831"/>
            <a:ext cx="0" cy="177832"/>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7" name="Right Arrow 176">
            <a:extLst>
              <a:ext uri="{FF2B5EF4-FFF2-40B4-BE49-F238E27FC236}">
                <a16:creationId xmlns:a16="http://schemas.microsoft.com/office/drawing/2014/main" id="{43790737-C0BD-CC4D-E77E-6DEE7C769A44}"/>
              </a:ext>
            </a:extLst>
          </p:cNvPr>
          <p:cNvSpPr/>
          <p:nvPr/>
        </p:nvSpPr>
        <p:spPr>
          <a:xfrm>
            <a:off x="8761109" y="5622320"/>
            <a:ext cx="261507" cy="127714"/>
          </a:xfrm>
          <a:prstGeom prst="rightArrow">
            <a:avLst/>
          </a:prstGeom>
          <a:solidFill>
            <a:schemeClr val="accent6">
              <a:lumMod val="7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78" name="Straight Connector 177">
            <a:extLst>
              <a:ext uri="{FF2B5EF4-FFF2-40B4-BE49-F238E27FC236}">
                <a16:creationId xmlns:a16="http://schemas.microsoft.com/office/drawing/2014/main" id="{68D93E35-B52F-08B8-868C-378357AFF01D}"/>
              </a:ext>
            </a:extLst>
          </p:cNvPr>
          <p:cNvCxnSpPr>
            <a:cxnSpLocks/>
          </p:cNvCxnSpPr>
          <p:nvPr/>
        </p:nvCxnSpPr>
        <p:spPr>
          <a:xfrm>
            <a:off x="9933312" y="5576230"/>
            <a:ext cx="0" cy="17783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0" name="Right Arrow 179">
            <a:extLst>
              <a:ext uri="{FF2B5EF4-FFF2-40B4-BE49-F238E27FC236}">
                <a16:creationId xmlns:a16="http://schemas.microsoft.com/office/drawing/2014/main" id="{3507231F-BB3A-86AB-AF20-38D880E57E96}"/>
              </a:ext>
            </a:extLst>
          </p:cNvPr>
          <p:cNvSpPr/>
          <p:nvPr/>
        </p:nvSpPr>
        <p:spPr>
          <a:xfrm rot="10800000" flipH="1">
            <a:off x="9184377" y="5479887"/>
            <a:ext cx="640597" cy="386513"/>
          </a:xfrm>
          <a:prstGeom prst="rightArrow">
            <a:avLst/>
          </a:prstGeom>
          <a:solidFill>
            <a:schemeClr val="accent2">
              <a:lumMod val="60000"/>
              <a:lumOff val="40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1" name="TextBox 180">
            <a:extLst>
              <a:ext uri="{FF2B5EF4-FFF2-40B4-BE49-F238E27FC236}">
                <a16:creationId xmlns:a16="http://schemas.microsoft.com/office/drawing/2014/main" id="{7C61AEFD-28D0-80ED-4CFE-25C0A1E25523}"/>
              </a:ext>
            </a:extLst>
          </p:cNvPr>
          <p:cNvSpPr txBox="1"/>
          <p:nvPr/>
        </p:nvSpPr>
        <p:spPr>
          <a:xfrm>
            <a:off x="9135666" y="5537492"/>
            <a:ext cx="752674" cy="276999"/>
          </a:xfrm>
          <a:prstGeom prst="rect">
            <a:avLst/>
          </a:prstGeom>
          <a:noFill/>
        </p:spPr>
        <p:txBody>
          <a:bodyPr wrap="square">
            <a:spAutoFit/>
          </a:bodyPr>
          <a:lstStyle/>
          <a:p>
            <a:r>
              <a:rPr lang="en-TW" sz="1200" b="1" dirty="0">
                <a:solidFill>
                  <a:srgbClr val="0070C0"/>
                </a:solidFill>
              </a:rPr>
              <a:t>Softmax</a:t>
            </a:r>
          </a:p>
        </p:txBody>
      </p:sp>
      <p:sp>
        <p:nvSpPr>
          <p:cNvPr id="106" name="TextBox 105">
            <a:extLst>
              <a:ext uri="{FF2B5EF4-FFF2-40B4-BE49-F238E27FC236}">
                <a16:creationId xmlns:a16="http://schemas.microsoft.com/office/drawing/2014/main" id="{18FE580B-2DFC-B3A1-3675-5A35BD1503A1}"/>
              </a:ext>
            </a:extLst>
          </p:cNvPr>
          <p:cNvSpPr txBox="1"/>
          <p:nvPr/>
        </p:nvSpPr>
        <p:spPr>
          <a:xfrm>
            <a:off x="8477404" y="3193232"/>
            <a:ext cx="1381414" cy="276999"/>
          </a:xfrm>
          <a:prstGeom prst="rect">
            <a:avLst/>
          </a:prstGeom>
          <a:noFill/>
        </p:spPr>
        <p:txBody>
          <a:bodyPr wrap="square">
            <a:spAutoFit/>
          </a:bodyPr>
          <a:lstStyle/>
          <a:p>
            <a:r>
              <a:rPr lang="en-TW" sz="1200" dirty="0">
                <a:solidFill>
                  <a:schemeClr val="accent6">
                    <a:lumMod val="75000"/>
                  </a:schemeClr>
                </a:solidFill>
              </a:rPr>
              <a:t>Chaneels=8 for Z-X</a:t>
            </a:r>
          </a:p>
        </p:txBody>
      </p:sp>
      <p:sp>
        <p:nvSpPr>
          <p:cNvPr id="107" name="TextBox 106">
            <a:extLst>
              <a:ext uri="{FF2B5EF4-FFF2-40B4-BE49-F238E27FC236}">
                <a16:creationId xmlns:a16="http://schemas.microsoft.com/office/drawing/2014/main" id="{10C23F8B-13B1-DAAA-82B5-46018A1588F1}"/>
              </a:ext>
            </a:extLst>
          </p:cNvPr>
          <p:cNvSpPr txBox="1"/>
          <p:nvPr/>
        </p:nvSpPr>
        <p:spPr>
          <a:xfrm>
            <a:off x="8506928" y="4516029"/>
            <a:ext cx="1381412" cy="276999"/>
          </a:xfrm>
          <a:prstGeom prst="rect">
            <a:avLst/>
          </a:prstGeom>
          <a:noFill/>
        </p:spPr>
        <p:txBody>
          <a:bodyPr wrap="square">
            <a:spAutoFit/>
          </a:bodyPr>
          <a:lstStyle/>
          <a:p>
            <a:r>
              <a:rPr lang="en-TW" sz="1200" dirty="0">
                <a:solidFill>
                  <a:schemeClr val="accent6">
                    <a:lumMod val="75000"/>
                  </a:schemeClr>
                </a:solidFill>
              </a:rPr>
              <a:t>Channels=8 for Z-Y</a:t>
            </a:r>
          </a:p>
        </p:txBody>
      </p:sp>
      <p:sp>
        <p:nvSpPr>
          <p:cNvPr id="120" name="TextBox 119">
            <a:extLst>
              <a:ext uri="{FF2B5EF4-FFF2-40B4-BE49-F238E27FC236}">
                <a16:creationId xmlns:a16="http://schemas.microsoft.com/office/drawing/2014/main" id="{1EB812D8-5B56-493F-2E5F-AC4B821AC366}"/>
              </a:ext>
            </a:extLst>
          </p:cNvPr>
          <p:cNvSpPr txBox="1"/>
          <p:nvPr/>
        </p:nvSpPr>
        <p:spPr>
          <a:xfrm>
            <a:off x="6144647" y="5434038"/>
            <a:ext cx="1291074" cy="276999"/>
          </a:xfrm>
          <a:prstGeom prst="rect">
            <a:avLst/>
          </a:prstGeom>
          <a:noFill/>
        </p:spPr>
        <p:txBody>
          <a:bodyPr wrap="square">
            <a:spAutoFit/>
          </a:bodyPr>
          <a:lstStyle/>
          <a:p>
            <a:r>
              <a:rPr lang="en-TW" sz="1200" dirty="0">
                <a:solidFill>
                  <a:schemeClr val="accent6">
                    <a:lumMod val="75000"/>
                  </a:schemeClr>
                </a:solidFill>
              </a:rPr>
              <a:t>Channels=4 for Z</a:t>
            </a:r>
          </a:p>
        </p:txBody>
      </p:sp>
      <p:sp>
        <p:nvSpPr>
          <p:cNvPr id="121" name="TextBox 120">
            <a:extLst>
              <a:ext uri="{FF2B5EF4-FFF2-40B4-BE49-F238E27FC236}">
                <a16:creationId xmlns:a16="http://schemas.microsoft.com/office/drawing/2014/main" id="{161B47E3-72BB-7B0F-AE31-C8834B516F31}"/>
              </a:ext>
            </a:extLst>
          </p:cNvPr>
          <p:cNvSpPr txBox="1"/>
          <p:nvPr/>
        </p:nvSpPr>
        <p:spPr>
          <a:xfrm>
            <a:off x="8455130" y="5185889"/>
            <a:ext cx="495849" cy="276999"/>
          </a:xfrm>
          <a:prstGeom prst="rect">
            <a:avLst/>
          </a:prstGeom>
          <a:noFill/>
        </p:spPr>
        <p:txBody>
          <a:bodyPr wrap="square">
            <a:spAutoFit/>
          </a:bodyPr>
          <a:lstStyle/>
          <a:p>
            <a:r>
              <a:rPr lang="en-TW" sz="1200" dirty="0">
                <a:solidFill>
                  <a:schemeClr val="accent6">
                    <a:lumMod val="75000"/>
                  </a:schemeClr>
                </a:solidFill>
              </a:rPr>
              <a:t>C=8</a:t>
            </a:r>
          </a:p>
        </p:txBody>
      </p:sp>
      <p:sp>
        <p:nvSpPr>
          <p:cNvPr id="129" name="TextBox 128">
            <a:extLst>
              <a:ext uri="{FF2B5EF4-FFF2-40B4-BE49-F238E27FC236}">
                <a16:creationId xmlns:a16="http://schemas.microsoft.com/office/drawing/2014/main" id="{4EF5D6D2-BA77-4A58-4201-323AB5484977}"/>
              </a:ext>
            </a:extLst>
          </p:cNvPr>
          <p:cNvSpPr txBox="1"/>
          <p:nvPr/>
        </p:nvSpPr>
        <p:spPr>
          <a:xfrm>
            <a:off x="8875937" y="5329418"/>
            <a:ext cx="495849" cy="276999"/>
          </a:xfrm>
          <a:prstGeom prst="rect">
            <a:avLst/>
          </a:prstGeom>
          <a:noFill/>
        </p:spPr>
        <p:txBody>
          <a:bodyPr wrap="square">
            <a:spAutoFit/>
          </a:bodyPr>
          <a:lstStyle/>
          <a:p>
            <a:r>
              <a:rPr lang="en-TW" sz="1200" dirty="0">
                <a:solidFill>
                  <a:schemeClr val="accent6">
                    <a:lumMod val="75000"/>
                  </a:schemeClr>
                </a:solidFill>
              </a:rPr>
              <a:t>C=2</a:t>
            </a:r>
          </a:p>
        </p:txBody>
      </p:sp>
      <p:sp>
        <p:nvSpPr>
          <p:cNvPr id="130" name="TextBox 129">
            <a:extLst>
              <a:ext uri="{FF2B5EF4-FFF2-40B4-BE49-F238E27FC236}">
                <a16:creationId xmlns:a16="http://schemas.microsoft.com/office/drawing/2014/main" id="{36E795C4-5F48-3FCE-2C11-D7016A030F94}"/>
              </a:ext>
            </a:extLst>
          </p:cNvPr>
          <p:cNvSpPr txBox="1"/>
          <p:nvPr/>
        </p:nvSpPr>
        <p:spPr>
          <a:xfrm>
            <a:off x="7989250" y="4797220"/>
            <a:ext cx="495849" cy="276999"/>
          </a:xfrm>
          <a:prstGeom prst="rect">
            <a:avLst/>
          </a:prstGeom>
          <a:noFill/>
        </p:spPr>
        <p:txBody>
          <a:bodyPr wrap="square">
            <a:spAutoFit/>
          </a:bodyPr>
          <a:lstStyle/>
          <a:p>
            <a:r>
              <a:rPr lang="en-TW" sz="1200" dirty="0">
                <a:solidFill>
                  <a:schemeClr val="accent6">
                    <a:lumMod val="75000"/>
                  </a:schemeClr>
                </a:solidFill>
              </a:rPr>
              <a:t>C=20</a:t>
            </a:r>
          </a:p>
        </p:txBody>
      </p:sp>
      <p:sp>
        <p:nvSpPr>
          <p:cNvPr id="131" name="TextBox 130">
            <a:extLst>
              <a:ext uri="{FF2B5EF4-FFF2-40B4-BE49-F238E27FC236}">
                <a16:creationId xmlns:a16="http://schemas.microsoft.com/office/drawing/2014/main" id="{19D632DF-FB3F-C5DA-5BD5-D502184D852C}"/>
              </a:ext>
            </a:extLst>
          </p:cNvPr>
          <p:cNvSpPr txBox="1"/>
          <p:nvPr/>
        </p:nvSpPr>
        <p:spPr>
          <a:xfrm>
            <a:off x="7433969" y="4627392"/>
            <a:ext cx="683034" cy="461665"/>
          </a:xfrm>
          <a:prstGeom prst="rect">
            <a:avLst/>
          </a:prstGeom>
          <a:noFill/>
        </p:spPr>
        <p:txBody>
          <a:bodyPr wrap="square">
            <a:spAutoFit/>
          </a:bodyPr>
          <a:lstStyle/>
          <a:p>
            <a:pPr algn="ctr"/>
            <a:r>
              <a:rPr lang="en-TW" sz="1200" dirty="0">
                <a:solidFill>
                  <a:schemeClr val="accent6">
                    <a:lumMod val="75000"/>
                  </a:schemeClr>
                </a:solidFill>
              </a:rPr>
              <a:t>C=20</a:t>
            </a:r>
          </a:p>
          <a:p>
            <a:pPr algn="ctr"/>
            <a:r>
              <a:rPr lang="en-TW" sz="1200" dirty="0">
                <a:solidFill>
                  <a:schemeClr val="accent6">
                    <a:lumMod val="75000"/>
                  </a:schemeClr>
                </a:solidFill>
              </a:rPr>
              <a:t>(8+8+4)</a:t>
            </a:r>
          </a:p>
        </p:txBody>
      </p:sp>
      <p:sp>
        <p:nvSpPr>
          <p:cNvPr id="132" name="TextBox 131">
            <a:extLst>
              <a:ext uri="{FF2B5EF4-FFF2-40B4-BE49-F238E27FC236}">
                <a16:creationId xmlns:a16="http://schemas.microsoft.com/office/drawing/2014/main" id="{2342B745-9A84-8CBE-2E63-3B3B483697AA}"/>
              </a:ext>
            </a:extLst>
          </p:cNvPr>
          <p:cNvSpPr txBox="1"/>
          <p:nvPr/>
        </p:nvSpPr>
        <p:spPr>
          <a:xfrm>
            <a:off x="9966605" y="5248909"/>
            <a:ext cx="969352" cy="276999"/>
          </a:xfrm>
          <a:prstGeom prst="rect">
            <a:avLst/>
          </a:prstGeom>
          <a:noFill/>
        </p:spPr>
        <p:txBody>
          <a:bodyPr wrap="square">
            <a:spAutoFit/>
          </a:bodyPr>
          <a:lstStyle/>
          <a:p>
            <a:r>
              <a:rPr lang="en-TW" sz="1200" dirty="0">
                <a:solidFill>
                  <a:srgbClr val="FF2600"/>
                </a:solidFill>
              </a:rPr>
              <a:t>Channels=2</a:t>
            </a:r>
          </a:p>
        </p:txBody>
      </p:sp>
      <p:sp>
        <p:nvSpPr>
          <p:cNvPr id="133" name="Right Arrow 132">
            <a:extLst>
              <a:ext uri="{FF2B5EF4-FFF2-40B4-BE49-F238E27FC236}">
                <a16:creationId xmlns:a16="http://schemas.microsoft.com/office/drawing/2014/main" id="{3F44AE22-3F77-4CBB-6EB9-FF5890C32A0C}"/>
              </a:ext>
            </a:extLst>
          </p:cNvPr>
          <p:cNvSpPr/>
          <p:nvPr/>
        </p:nvSpPr>
        <p:spPr>
          <a:xfrm rot="10800000" flipH="1">
            <a:off x="1854694" y="1366091"/>
            <a:ext cx="507932" cy="133573"/>
          </a:xfrm>
          <a:prstGeom prst="rightArrow">
            <a:avLst/>
          </a:prstGeom>
          <a:solidFill>
            <a:schemeClr val="tx1">
              <a:lumMod val="75000"/>
              <a:lumOff val="2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lumMod val="75000"/>
                  <a:lumOff val="25000"/>
                </a:schemeClr>
              </a:solidFill>
            </a:endParaRPr>
          </a:p>
        </p:txBody>
      </p:sp>
      <p:sp>
        <p:nvSpPr>
          <p:cNvPr id="134" name="Right Arrow 133">
            <a:extLst>
              <a:ext uri="{FF2B5EF4-FFF2-40B4-BE49-F238E27FC236}">
                <a16:creationId xmlns:a16="http://schemas.microsoft.com/office/drawing/2014/main" id="{3589813D-6CDC-1215-5802-210E94EB274D}"/>
              </a:ext>
            </a:extLst>
          </p:cNvPr>
          <p:cNvSpPr/>
          <p:nvPr/>
        </p:nvSpPr>
        <p:spPr>
          <a:xfrm rot="10800000" flipH="1">
            <a:off x="1856486" y="2218759"/>
            <a:ext cx="507932" cy="133573"/>
          </a:xfrm>
          <a:prstGeom prst="rightArrow">
            <a:avLst/>
          </a:prstGeom>
          <a:solidFill>
            <a:schemeClr val="tx1">
              <a:lumMod val="75000"/>
              <a:lumOff val="2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lumMod val="75000"/>
                  <a:lumOff val="25000"/>
                </a:schemeClr>
              </a:solidFill>
            </a:endParaRPr>
          </a:p>
        </p:txBody>
      </p:sp>
      <p:sp>
        <p:nvSpPr>
          <p:cNvPr id="136" name="Right Arrow 135">
            <a:extLst>
              <a:ext uri="{FF2B5EF4-FFF2-40B4-BE49-F238E27FC236}">
                <a16:creationId xmlns:a16="http://schemas.microsoft.com/office/drawing/2014/main" id="{5CBFEB23-267A-5C69-DF9F-C1B5C104A50D}"/>
              </a:ext>
            </a:extLst>
          </p:cNvPr>
          <p:cNvSpPr/>
          <p:nvPr/>
        </p:nvSpPr>
        <p:spPr>
          <a:xfrm rot="10800000" flipH="1">
            <a:off x="1840394" y="5720236"/>
            <a:ext cx="507932" cy="133573"/>
          </a:xfrm>
          <a:prstGeom prst="rightArrow">
            <a:avLst/>
          </a:prstGeom>
          <a:solidFill>
            <a:schemeClr val="tx1">
              <a:lumMod val="75000"/>
              <a:lumOff val="25000"/>
              <a:alpha val="49804"/>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lumMod val="75000"/>
                  <a:lumOff val="25000"/>
                </a:schemeClr>
              </a:solidFill>
            </a:endParaRPr>
          </a:p>
        </p:txBody>
      </p:sp>
      <p:sp>
        <p:nvSpPr>
          <p:cNvPr id="4" name="TextBox 3">
            <a:extLst>
              <a:ext uri="{FF2B5EF4-FFF2-40B4-BE49-F238E27FC236}">
                <a16:creationId xmlns:a16="http://schemas.microsoft.com/office/drawing/2014/main" id="{27538388-CCAE-1F9C-4DD3-7E19689AEFAB}"/>
              </a:ext>
            </a:extLst>
          </p:cNvPr>
          <p:cNvSpPr txBox="1"/>
          <p:nvPr/>
        </p:nvSpPr>
        <p:spPr>
          <a:xfrm>
            <a:off x="3129759" y="4251131"/>
            <a:ext cx="3660939" cy="461665"/>
          </a:xfrm>
          <a:prstGeom prst="rect">
            <a:avLst/>
          </a:prstGeom>
          <a:noFill/>
        </p:spPr>
        <p:txBody>
          <a:bodyPr wrap="none" rtlCol="0">
            <a:spAutoFit/>
          </a:bodyPr>
          <a:lstStyle/>
          <a:p>
            <a:r>
              <a:rPr lang="en-TW" sz="2400" b="1" dirty="0">
                <a:solidFill>
                  <a:schemeClr val="accent1">
                    <a:lumMod val="60000"/>
                    <a:lumOff val="40000"/>
                  </a:schemeClr>
                </a:solidFill>
              </a:rPr>
              <a:t>Feature Learning</a:t>
            </a:r>
            <a:r>
              <a:rPr lang="en-TW" sz="1400" b="1" dirty="0">
                <a:solidFill>
                  <a:schemeClr val="accent1">
                    <a:lumMod val="60000"/>
                    <a:lumOff val="40000"/>
                  </a:schemeClr>
                </a:solidFill>
              </a:rPr>
              <a:t> (Convolution NN)</a:t>
            </a:r>
          </a:p>
        </p:txBody>
      </p:sp>
      <p:sp>
        <p:nvSpPr>
          <p:cNvPr id="137" name="TextBox 136">
            <a:extLst>
              <a:ext uri="{FF2B5EF4-FFF2-40B4-BE49-F238E27FC236}">
                <a16:creationId xmlns:a16="http://schemas.microsoft.com/office/drawing/2014/main" id="{20384D02-DF29-2475-8639-15402CF21146}"/>
              </a:ext>
            </a:extLst>
          </p:cNvPr>
          <p:cNvSpPr txBox="1"/>
          <p:nvPr/>
        </p:nvSpPr>
        <p:spPr>
          <a:xfrm>
            <a:off x="7068300" y="6281973"/>
            <a:ext cx="2751202" cy="461665"/>
          </a:xfrm>
          <a:prstGeom prst="rect">
            <a:avLst/>
          </a:prstGeom>
          <a:noFill/>
        </p:spPr>
        <p:txBody>
          <a:bodyPr wrap="none" rtlCol="0">
            <a:spAutoFit/>
          </a:bodyPr>
          <a:lstStyle/>
          <a:p>
            <a:r>
              <a:rPr lang="en-TW" sz="2400" b="1" dirty="0">
                <a:solidFill>
                  <a:schemeClr val="accent6">
                    <a:lumMod val="75000"/>
                  </a:schemeClr>
                </a:solidFill>
              </a:rPr>
              <a:t>Classification</a:t>
            </a:r>
            <a:r>
              <a:rPr lang="en-TW" sz="1400" b="1" dirty="0">
                <a:solidFill>
                  <a:schemeClr val="accent6">
                    <a:lumMod val="75000"/>
                  </a:schemeClr>
                </a:solidFill>
              </a:rPr>
              <a:t> (Dense NN)</a:t>
            </a:r>
          </a:p>
        </p:txBody>
      </p:sp>
      <p:sp>
        <p:nvSpPr>
          <p:cNvPr id="143" name="TextBox 142">
            <a:extLst>
              <a:ext uri="{FF2B5EF4-FFF2-40B4-BE49-F238E27FC236}">
                <a16:creationId xmlns:a16="http://schemas.microsoft.com/office/drawing/2014/main" id="{804CBDE5-2EC4-B01C-F6D7-39B5D835358A}"/>
              </a:ext>
            </a:extLst>
          </p:cNvPr>
          <p:cNvSpPr txBox="1"/>
          <p:nvPr/>
        </p:nvSpPr>
        <p:spPr>
          <a:xfrm>
            <a:off x="4987300" y="5350169"/>
            <a:ext cx="816249" cy="276999"/>
          </a:xfrm>
          <a:prstGeom prst="rect">
            <a:avLst/>
          </a:prstGeom>
          <a:noFill/>
        </p:spPr>
        <p:txBody>
          <a:bodyPr wrap="none" rtlCol="0">
            <a:spAutoFit/>
          </a:bodyPr>
          <a:lstStyle/>
          <a:p>
            <a:r>
              <a:rPr lang="en-TW" sz="1200" dirty="0"/>
              <a:t>(C=4, Z=4)</a:t>
            </a:r>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9D5A07BE-D50A-60F0-99FA-63FAE90F8420}"/>
                  </a:ext>
                </a:extLst>
              </p:cNvPr>
              <p:cNvSpPr txBox="1"/>
              <p:nvPr/>
            </p:nvSpPr>
            <p:spPr>
              <a:xfrm>
                <a:off x="10006271" y="5465650"/>
                <a:ext cx="495849" cy="528478"/>
              </a:xfrm>
              <a:prstGeom prst="rect">
                <a:avLst/>
              </a:prstGeom>
              <a:noFill/>
            </p:spPr>
            <p:txBody>
              <a:bodyPr wrap="square">
                <a:spAutoFit/>
              </a:bodyPr>
              <a:lstStyle/>
              <a:p>
                <a:pPr marL="171450" indent="-171450">
                  <a:buFont typeface="Courier New" panose="02070309020205020404" pitchFamily="49" charset="0"/>
                  <a:buChar char="o"/>
                </a:pPr>
                <a14:m>
                  <m:oMath xmlns:m="http://schemas.openxmlformats.org/officeDocument/2006/math">
                    <m:sSup>
                      <m:sSupPr>
                        <m:ctrlPr>
                          <a:rPr lang="en-TW" sz="140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𝑒</m:t>
                        </m:r>
                      </m:e>
                      <m:sup>
                        <m:r>
                          <a:rPr lang="en-US" sz="1400" i="1">
                            <a:solidFill>
                              <a:srgbClr val="FF0000"/>
                            </a:solidFill>
                            <a:latin typeface="Cambria Math" panose="02040503050406030204" pitchFamily="18" charset="0"/>
                            <a:ea typeface="Cambria Math" panose="02040503050406030204" pitchFamily="18" charset="0"/>
                          </a:rPr>
                          <m:t>±</m:t>
                        </m:r>
                      </m:sup>
                    </m:sSup>
                  </m:oMath>
                </a14:m>
                <a:endParaRPr lang="en-TW" sz="1400" dirty="0">
                  <a:solidFill>
                    <a:srgbClr val="FF0000"/>
                  </a:solidFill>
                </a:endParaRPr>
              </a:p>
              <a:p>
                <a:pPr marL="171450" indent="-171450">
                  <a:buFont typeface="Courier New" panose="02070309020205020404" pitchFamily="49" charset="0"/>
                  <a:buChar char="o"/>
                </a:pPr>
                <a14:m>
                  <m:oMath xmlns:m="http://schemas.openxmlformats.org/officeDocument/2006/math">
                    <m:sSup>
                      <m:sSupPr>
                        <m:ctrlPr>
                          <a:rPr lang="en-TW" sz="1400" i="1">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𝑝</m:t>
                        </m:r>
                      </m:e>
                      <m:sup>
                        <m:r>
                          <a:rPr lang="en-US" sz="1400" i="1">
                            <a:solidFill>
                              <a:srgbClr val="FF0000"/>
                            </a:solidFill>
                            <a:latin typeface="Cambria Math" panose="02040503050406030204" pitchFamily="18" charset="0"/>
                            <a:ea typeface="Cambria Math" panose="02040503050406030204" pitchFamily="18" charset="0"/>
                          </a:rPr>
                          <m:t>±</m:t>
                        </m:r>
                      </m:sup>
                    </m:sSup>
                  </m:oMath>
                </a14:m>
                <a:endParaRPr lang="en-TW" sz="1400" dirty="0">
                  <a:solidFill>
                    <a:srgbClr val="FF0000"/>
                  </a:solidFill>
                </a:endParaRPr>
              </a:p>
            </p:txBody>
          </p:sp>
        </mc:Choice>
        <mc:Fallback xmlns="">
          <p:sp>
            <p:nvSpPr>
              <p:cNvPr id="144" name="TextBox 143">
                <a:extLst>
                  <a:ext uri="{FF2B5EF4-FFF2-40B4-BE49-F238E27FC236}">
                    <a16:creationId xmlns:a16="http://schemas.microsoft.com/office/drawing/2014/main" id="{9D5A07BE-D50A-60F0-99FA-63FAE90F8420}"/>
                  </a:ext>
                </a:extLst>
              </p:cNvPr>
              <p:cNvSpPr txBox="1">
                <a:spLocks noRot="1" noChangeAspect="1" noMove="1" noResize="1" noEditPoints="1" noAdjustHandles="1" noChangeArrowheads="1" noChangeShapeType="1" noTextEdit="1"/>
              </p:cNvSpPr>
              <p:nvPr/>
            </p:nvSpPr>
            <p:spPr>
              <a:xfrm>
                <a:off x="10006271" y="5465650"/>
                <a:ext cx="495849" cy="528478"/>
              </a:xfrm>
              <a:prstGeom prst="rect">
                <a:avLst/>
              </a:prstGeom>
              <a:blipFill>
                <a:blip r:embed="rId3"/>
                <a:stretch>
                  <a:fillRect l="-2439" r="-2439" b="-11905"/>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BC8170F1-3476-11D0-C074-6647CF5AE754}"/>
              </a:ext>
            </a:extLst>
          </p:cNvPr>
          <p:cNvSpPr txBox="1"/>
          <p:nvPr/>
        </p:nvSpPr>
        <p:spPr>
          <a:xfrm>
            <a:off x="10673966" y="29322"/>
            <a:ext cx="1359668" cy="923330"/>
          </a:xfrm>
          <a:prstGeom prst="rect">
            <a:avLst/>
          </a:prstGeom>
          <a:noFill/>
        </p:spPr>
        <p:txBody>
          <a:bodyPr wrap="none" rtlCol="0">
            <a:spAutoFit/>
          </a:bodyPr>
          <a:lstStyle/>
          <a:p>
            <a:r>
              <a:rPr lang="en-TW" dirty="0"/>
              <a:t>Channels (C)</a:t>
            </a:r>
          </a:p>
          <a:p>
            <a:r>
              <a:rPr lang="en-TW" dirty="0"/>
              <a:t>Layers (Z)</a:t>
            </a:r>
            <a:br>
              <a:rPr lang="en-TW" dirty="0"/>
            </a:br>
            <a:r>
              <a:rPr lang="en-TW" dirty="0"/>
              <a:t>Cells (XY)</a:t>
            </a:r>
          </a:p>
        </p:txBody>
      </p:sp>
      <p:grpSp>
        <p:nvGrpSpPr>
          <p:cNvPr id="16" name="Group 15">
            <a:extLst>
              <a:ext uri="{FF2B5EF4-FFF2-40B4-BE49-F238E27FC236}">
                <a16:creationId xmlns:a16="http://schemas.microsoft.com/office/drawing/2014/main" id="{BA802EFE-37FF-A039-BEC5-59F77CB7E3E0}"/>
              </a:ext>
            </a:extLst>
          </p:cNvPr>
          <p:cNvGrpSpPr/>
          <p:nvPr/>
        </p:nvGrpSpPr>
        <p:grpSpPr>
          <a:xfrm>
            <a:off x="1980765" y="451093"/>
            <a:ext cx="3155379" cy="3332628"/>
            <a:chOff x="1540150" y="451093"/>
            <a:chExt cx="3155379" cy="3332628"/>
          </a:xfrm>
        </p:grpSpPr>
        <p:grpSp>
          <p:nvGrpSpPr>
            <p:cNvPr id="12" name="Group 11">
              <a:extLst>
                <a:ext uri="{FF2B5EF4-FFF2-40B4-BE49-F238E27FC236}">
                  <a16:creationId xmlns:a16="http://schemas.microsoft.com/office/drawing/2014/main" id="{B9BFED14-6B2D-59E1-71D7-6CD4E9AE133E}"/>
                </a:ext>
              </a:extLst>
            </p:cNvPr>
            <p:cNvGrpSpPr/>
            <p:nvPr/>
          </p:nvGrpSpPr>
          <p:grpSpPr>
            <a:xfrm>
              <a:off x="1540150" y="451093"/>
              <a:ext cx="2843668" cy="3113572"/>
              <a:chOff x="495094" y="1211020"/>
              <a:chExt cx="2843668" cy="3113572"/>
            </a:xfrm>
          </p:grpSpPr>
          <p:sp>
            <p:nvSpPr>
              <p:cNvPr id="102" name="Parallelogram 101">
                <a:extLst>
                  <a:ext uri="{FF2B5EF4-FFF2-40B4-BE49-F238E27FC236}">
                    <a16:creationId xmlns:a16="http://schemas.microsoft.com/office/drawing/2014/main" id="{08D5FF6B-D846-455D-75B8-32E4123850EB}"/>
                  </a:ext>
                </a:extLst>
              </p:cNvPr>
              <p:cNvSpPr/>
              <p:nvPr/>
            </p:nvSpPr>
            <p:spPr>
              <a:xfrm rot="9900000">
                <a:off x="495094" y="1349713"/>
                <a:ext cx="2021618" cy="2705585"/>
              </a:xfrm>
              <a:prstGeom prst="parallelogram">
                <a:avLst>
                  <a:gd name="adj" fmla="val 36003"/>
                </a:avLst>
              </a:prstGeom>
              <a:solidFill>
                <a:schemeClr val="accent1">
                  <a:lumMod val="60000"/>
                  <a:lumOff val="40000"/>
                  <a:alpha val="50196"/>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nvGrpSpPr>
              <p:cNvPr id="5" name="Group 4">
                <a:extLst>
                  <a:ext uri="{FF2B5EF4-FFF2-40B4-BE49-F238E27FC236}">
                    <a16:creationId xmlns:a16="http://schemas.microsoft.com/office/drawing/2014/main" id="{8650A001-6FF0-A0E9-C061-A237F6E1CF63}"/>
                  </a:ext>
                </a:extLst>
              </p:cNvPr>
              <p:cNvGrpSpPr/>
              <p:nvPr/>
            </p:nvGrpSpPr>
            <p:grpSpPr>
              <a:xfrm>
                <a:off x="852015" y="1446807"/>
                <a:ext cx="2486747" cy="2877785"/>
                <a:chOff x="1162333" y="910584"/>
                <a:chExt cx="2486747" cy="2877785"/>
              </a:xfrm>
            </p:grpSpPr>
            <p:grpSp>
              <p:nvGrpSpPr>
                <p:cNvPr id="28" name="Group 27">
                  <a:extLst>
                    <a:ext uri="{FF2B5EF4-FFF2-40B4-BE49-F238E27FC236}">
                      <a16:creationId xmlns:a16="http://schemas.microsoft.com/office/drawing/2014/main" id="{12629FBE-F8C1-88BD-D5FE-A77175D2AD30}"/>
                    </a:ext>
                  </a:extLst>
                </p:cNvPr>
                <p:cNvGrpSpPr/>
                <p:nvPr/>
              </p:nvGrpSpPr>
              <p:grpSpPr>
                <a:xfrm>
                  <a:off x="1162333" y="1050871"/>
                  <a:ext cx="2246864" cy="2737498"/>
                  <a:chOff x="-382716" y="1510160"/>
                  <a:chExt cx="2246864" cy="2737498"/>
                </a:xfrm>
                <a:solidFill>
                  <a:schemeClr val="accent1">
                    <a:lumMod val="60000"/>
                    <a:lumOff val="40000"/>
                    <a:alpha val="50196"/>
                  </a:schemeClr>
                </a:solidFill>
              </p:grpSpPr>
              <p:sp>
                <p:nvSpPr>
                  <p:cNvPr id="23" name="Parallelogram 22">
                    <a:extLst>
                      <a:ext uri="{FF2B5EF4-FFF2-40B4-BE49-F238E27FC236}">
                        <a16:creationId xmlns:a16="http://schemas.microsoft.com/office/drawing/2014/main" id="{72D66A06-E855-B227-C53D-35F61FC9B8EE}"/>
                      </a:ext>
                    </a:extLst>
                  </p:cNvPr>
                  <p:cNvSpPr/>
                  <p:nvPr/>
                </p:nvSpPr>
                <p:spPr>
                  <a:xfrm rot="9900000">
                    <a:off x="-382716" y="1510160"/>
                    <a:ext cx="2021618" cy="2705585"/>
                  </a:xfrm>
                  <a:prstGeom prst="parallelogram">
                    <a:avLst>
                      <a:gd name="adj" fmla="val 3600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6" name="Parallelogram 25">
                    <a:extLst>
                      <a:ext uri="{FF2B5EF4-FFF2-40B4-BE49-F238E27FC236}">
                        <a16:creationId xmlns:a16="http://schemas.microsoft.com/office/drawing/2014/main" id="{522A2823-588F-619E-4946-DD5343C990AE}"/>
                      </a:ext>
                    </a:extLst>
                  </p:cNvPr>
                  <p:cNvSpPr/>
                  <p:nvPr/>
                </p:nvSpPr>
                <p:spPr>
                  <a:xfrm rot="9900000">
                    <a:off x="390726" y="1748938"/>
                    <a:ext cx="1473422" cy="2498720"/>
                  </a:xfrm>
                  <a:prstGeom prst="parallelogram">
                    <a:avLst>
                      <a:gd name="adj" fmla="val 459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69" name="TextBox 68">
                  <a:extLst>
                    <a:ext uri="{FF2B5EF4-FFF2-40B4-BE49-F238E27FC236}">
                      <a16:creationId xmlns:a16="http://schemas.microsoft.com/office/drawing/2014/main" id="{3CA7FDBD-1370-3E31-1078-57A2E4959D57}"/>
                    </a:ext>
                  </a:extLst>
                </p:cNvPr>
                <p:cNvSpPr txBox="1"/>
                <p:nvPr/>
              </p:nvSpPr>
              <p:spPr>
                <a:xfrm rot="20700000">
                  <a:off x="1610296" y="910584"/>
                  <a:ext cx="1387963" cy="461665"/>
                </a:xfrm>
                <a:prstGeom prst="rect">
                  <a:avLst/>
                </a:prstGeom>
                <a:noFill/>
              </p:spPr>
              <p:txBody>
                <a:bodyPr wrap="square">
                  <a:spAutoFit/>
                </a:bodyPr>
                <a:lstStyle/>
                <a:p>
                  <a:r>
                    <a:rPr lang="en-TW" sz="1200" dirty="0">
                      <a:solidFill>
                        <a:schemeClr val="accent2">
                          <a:lumMod val="75000"/>
                        </a:schemeClr>
                      </a:solidFill>
                    </a:rPr>
                    <a:t>Filter (Z=2, XY=5) Stride=(2 X 1)</a:t>
                  </a:r>
                </a:p>
              </p:txBody>
            </p:sp>
            <p:sp>
              <p:nvSpPr>
                <p:cNvPr id="77" name="TextBox 76">
                  <a:extLst>
                    <a:ext uri="{FF2B5EF4-FFF2-40B4-BE49-F238E27FC236}">
                      <a16:creationId xmlns:a16="http://schemas.microsoft.com/office/drawing/2014/main" id="{AE05FC7A-7295-C844-B9C0-12FFD1307353}"/>
                    </a:ext>
                  </a:extLst>
                </p:cNvPr>
                <p:cNvSpPr txBox="1"/>
                <p:nvPr/>
              </p:nvSpPr>
              <p:spPr>
                <a:xfrm rot="20700000">
                  <a:off x="2261117" y="1178106"/>
                  <a:ext cx="1387963" cy="276999"/>
                </a:xfrm>
                <a:prstGeom prst="rect">
                  <a:avLst/>
                </a:prstGeom>
                <a:noFill/>
              </p:spPr>
              <p:txBody>
                <a:bodyPr wrap="square">
                  <a:spAutoFit/>
                </a:bodyPr>
                <a:lstStyle/>
                <a:p>
                  <a:r>
                    <a:rPr lang="en-TW" sz="1200" dirty="0">
                      <a:solidFill>
                        <a:schemeClr val="accent2">
                          <a:lumMod val="75000"/>
                        </a:schemeClr>
                      </a:solidFill>
                    </a:rPr>
                    <a:t>Filter (Z=1, XY=3)</a:t>
                  </a:r>
                </a:p>
              </p:txBody>
            </p:sp>
          </p:grpSp>
          <p:sp>
            <p:nvSpPr>
              <p:cNvPr id="117" name="TextBox 116">
                <a:extLst>
                  <a:ext uri="{FF2B5EF4-FFF2-40B4-BE49-F238E27FC236}">
                    <a16:creationId xmlns:a16="http://schemas.microsoft.com/office/drawing/2014/main" id="{436E2203-F1D0-3365-B984-A95645C10825}"/>
                  </a:ext>
                </a:extLst>
              </p:cNvPr>
              <p:cNvSpPr txBox="1"/>
              <p:nvPr/>
            </p:nvSpPr>
            <p:spPr>
              <a:xfrm rot="20700000">
                <a:off x="826371" y="1211020"/>
                <a:ext cx="1959503" cy="276999"/>
              </a:xfrm>
              <a:prstGeom prst="rect">
                <a:avLst/>
              </a:prstGeom>
              <a:noFill/>
            </p:spPr>
            <p:txBody>
              <a:bodyPr wrap="square">
                <a:spAutoFit/>
              </a:bodyPr>
              <a:lstStyle/>
              <a:p>
                <a:r>
                  <a:rPr lang="en-TW" sz="1200" dirty="0">
                    <a:solidFill>
                      <a:schemeClr val="accent2">
                        <a:lumMod val="75000"/>
                      </a:schemeClr>
                    </a:solidFill>
                  </a:rPr>
                  <a:t>Channels=8, (Z=1, XY=1)</a:t>
                </a:r>
              </a:p>
            </p:txBody>
          </p:sp>
        </p:grpSp>
        <p:sp>
          <p:nvSpPr>
            <p:cNvPr id="152" name="Parallelogram 151">
              <a:extLst>
                <a:ext uri="{FF2B5EF4-FFF2-40B4-BE49-F238E27FC236}">
                  <a16:creationId xmlns:a16="http://schemas.microsoft.com/office/drawing/2014/main" id="{12C59442-1714-8FC1-46BD-C93A8CA1A81B}"/>
                </a:ext>
              </a:extLst>
            </p:cNvPr>
            <p:cNvSpPr/>
            <p:nvPr/>
          </p:nvSpPr>
          <p:spPr>
            <a:xfrm rot="9900000">
              <a:off x="3000559" y="1285001"/>
              <a:ext cx="1473422" cy="2498720"/>
            </a:xfrm>
            <a:prstGeom prst="parallelogram">
              <a:avLst>
                <a:gd name="adj" fmla="val 45954"/>
              </a:avLst>
            </a:prstGeom>
            <a:solidFill>
              <a:schemeClr val="accent1">
                <a:lumMod val="60000"/>
                <a:lumOff val="40000"/>
                <a:alpha val="50196"/>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8" name="TextBox 157">
              <a:extLst>
                <a:ext uri="{FF2B5EF4-FFF2-40B4-BE49-F238E27FC236}">
                  <a16:creationId xmlns:a16="http://schemas.microsoft.com/office/drawing/2014/main" id="{BBADC6A0-5891-8CD5-FEFA-483252876B70}"/>
                </a:ext>
              </a:extLst>
            </p:cNvPr>
            <p:cNvSpPr txBox="1"/>
            <p:nvPr/>
          </p:nvSpPr>
          <p:spPr>
            <a:xfrm rot="20700000">
              <a:off x="3307566" y="1208303"/>
              <a:ext cx="1387963" cy="276999"/>
            </a:xfrm>
            <a:prstGeom prst="rect">
              <a:avLst/>
            </a:prstGeom>
            <a:noFill/>
          </p:spPr>
          <p:txBody>
            <a:bodyPr wrap="square">
              <a:spAutoFit/>
            </a:bodyPr>
            <a:lstStyle/>
            <a:p>
              <a:r>
                <a:rPr lang="en-TW" sz="1200" dirty="0">
                  <a:solidFill>
                    <a:schemeClr val="accent2">
                      <a:lumMod val="75000"/>
                    </a:schemeClr>
                  </a:solidFill>
                </a:rPr>
                <a:t>Filter (Z=1, XY=3)</a:t>
              </a:r>
            </a:p>
          </p:txBody>
        </p:sp>
      </p:grpSp>
      <p:sp>
        <p:nvSpPr>
          <p:cNvPr id="159" name="Title 1">
            <a:extLst>
              <a:ext uri="{FF2B5EF4-FFF2-40B4-BE49-F238E27FC236}">
                <a16:creationId xmlns:a16="http://schemas.microsoft.com/office/drawing/2014/main" id="{434C5942-A1D9-F890-8C3B-70D10AC6199E}"/>
              </a:ext>
            </a:extLst>
          </p:cNvPr>
          <p:cNvSpPr txBox="1">
            <a:spLocks/>
          </p:cNvSpPr>
          <p:nvPr/>
        </p:nvSpPr>
        <p:spPr>
          <a:xfrm>
            <a:off x="18399" y="21163"/>
            <a:ext cx="3672590" cy="54905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Classifier</a:t>
            </a:r>
          </a:p>
        </p:txBody>
      </p:sp>
      <p:grpSp>
        <p:nvGrpSpPr>
          <p:cNvPr id="19" name="Group 18">
            <a:extLst>
              <a:ext uri="{FF2B5EF4-FFF2-40B4-BE49-F238E27FC236}">
                <a16:creationId xmlns:a16="http://schemas.microsoft.com/office/drawing/2014/main" id="{F629D279-BAC4-EAA4-C492-21562823FAF4}"/>
              </a:ext>
            </a:extLst>
          </p:cNvPr>
          <p:cNvGrpSpPr/>
          <p:nvPr/>
        </p:nvGrpSpPr>
        <p:grpSpPr>
          <a:xfrm>
            <a:off x="-4608" y="3361837"/>
            <a:ext cx="2840583" cy="1702739"/>
            <a:chOff x="67784" y="3555658"/>
            <a:chExt cx="2840583" cy="1702739"/>
          </a:xfrm>
        </p:grpSpPr>
        <p:grpSp>
          <p:nvGrpSpPr>
            <p:cNvPr id="18" name="Group 17">
              <a:extLst>
                <a:ext uri="{FF2B5EF4-FFF2-40B4-BE49-F238E27FC236}">
                  <a16:creationId xmlns:a16="http://schemas.microsoft.com/office/drawing/2014/main" id="{2A31B95B-6B4C-ED81-B48B-70C3F7E5F568}"/>
                </a:ext>
              </a:extLst>
            </p:cNvPr>
            <p:cNvGrpSpPr/>
            <p:nvPr/>
          </p:nvGrpSpPr>
          <p:grpSpPr>
            <a:xfrm>
              <a:off x="67784" y="3555658"/>
              <a:ext cx="2288812" cy="1702739"/>
              <a:chOff x="67784" y="3555658"/>
              <a:chExt cx="2288812" cy="1702739"/>
            </a:xfrm>
          </p:grpSpPr>
          <p:pic>
            <p:nvPicPr>
              <p:cNvPr id="160" name="Picture 6" descr="Example of a 1.6 TeV electron shower in the ECAL. ">
                <a:extLst>
                  <a:ext uri="{FF2B5EF4-FFF2-40B4-BE49-F238E27FC236}">
                    <a16:creationId xmlns:a16="http://schemas.microsoft.com/office/drawing/2014/main" id="{7612974F-77E9-AAD8-E468-DDFFF4CB4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087"/>
              <a:stretch/>
            </p:blipFill>
            <p:spPr bwMode="auto">
              <a:xfrm>
                <a:off x="67784" y="3555658"/>
                <a:ext cx="2232461" cy="1702739"/>
              </a:xfrm>
              <a:prstGeom prst="rect">
                <a:avLst/>
              </a:prstGeom>
              <a:noFill/>
              <a:extLst>
                <a:ext uri="{909E8E84-426E-40DD-AFC4-6F175D3DCCD1}">
                  <a14:hiddenFill xmlns:a14="http://schemas.microsoft.com/office/drawing/2010/main">
                    <a:solidFill>
                      <a:srgbClr val="FFFFFF"/>
                    </a:solidFill>
                  </a14:hiddenFill>
                </a:ext>
              </a:extLst>
            </p:spPr>
          </p:pic>
          <p:sp>
            <p:nvSpPr>
              <p:cNvPr id="162" name="Rectangle 161">
                <a:extLst>
                  <a:ext uri="{FF2B5EF4-FFF2-40B4-BE49-F238E27FC236}">
                    <a16:creationId xmlns:a16="http://schemas.microsoft.com/office/drawing/2014/main" id="{3F7E8990-0F76-0409-7943-C5E9967F8C18}"/>
                  </a:ext>
                </a:extLst>
              </p:cNvPr>
              <p:cNvSpPr/>
              <p:nvPr/>
            </p:nvSpPr>
            <p:spPr>
              <a:xfrm>
                <a:off x="2171529" y="3644606"/>
                <a:ext cx="185067" cy="1040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6" name="Rectangle 165">
                <a:extLst>
                  <a:ext uri="{FF2B5EF4-FFF2-40B4-BE49-F238E27FC236}">
                    <a16:creationId xmlns:a16="http://schemas.microsoft.com/office/drawing/2014/main" id="{C60DB8CB-8389-C359-6C3D-347870F7CD4C}"/>
                  </a:ext>
                </a:extLst>
              </p:cNvPr>
              <p:cNvSpPr/>
              <p:nvPr/>
            </p:nvSpPr>
            <p:spPr>
              <a:xfrm>
                <a:off x="1549690" y="3772631"/>
                <a:ext cx="701902" cy="1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17" name="TextBox 16">
              <a:extLst>
                <a:ext uri="{FF2B5EF4-FFF2-40B4-BE49-F238E27FC236}">
                  <a16:creationId xmlns:a16="http://schemas.microsoft.com/office/drawing/2014/main" id="{95371FB9-970B-3AB6-1EAA-4FC83DB4B670}"/>
                </a:ext>
              </a:extLst>
            </p:cNvPr>
            <p:cNvSpPr txBox="1"/>
            <p:nvPr/>
          </p:nvSpPr>
          <p:spPr>
            <a:xfrm rot="19968593">
              <a:off x="1154361" y="4909460"/>
              <a:ext cx="1754006" cy="246221"/>
            </a:xfrm>
            <a:prstGeom prst="rect">
              <a:avLst/>
            </a:prstGeom>
            <a:noFill/>
          </p:spPr>
          <p:txBody>
            <a:bodyPr wrap="none" rtlCol="0">
              <a:spAutoFit/>
            </a:bodyPr>
            <a:lstStyle/>
            <a:p>
              <a:r>
                <a:rPr lang="en-TW" sz="1000" dirty="0"/>
                <a:t>Z-(YY XX YY XX YY XX YY XX YY)</a:t>
              </a:r>
            </a:p>
          </p:txBody>
        </p:sp>
      </p:grpSp>
      <p:sp>
        <p:nvSpPr>
          <p:cNvPr id="167" name="TextBox 166">
            <a:extLst>
              <a:ext uri="{FF2B5EF4-FFF2-40B4-BE49-F238E27FC236}">
                <a16:creationId xmlns:a16="http://schemas.microsoft.com/office/drawing/2014/main" id="{82A12A7C-2283-2E85-F32D-65651C0DC761}"/>
              </a:ext>
            </a:extLst>
          </p:cNvPr>
          <p:cNvSpPr txBox="1"/>
          <p:nvPr/>
        </p:nvSpPr>
        <p:spPr>
          <a:xfrm>
            <a:off x="288352" y="3344626"/>
            <a:ext cx="1957908" cy="307777"/>
          </a:xfrm>
          <a:prstGeom prst="rect">
            <a:avLst/>
          </a:prstGeom>
          <a:noFill/>
        </p:spPr>
        <p:txBody>
          <a:bodyPr wrap="none" rtlCol="0">
            <a:spAutoFit/>
          </a:bodyPr>
          <a:lstStyle/>
          <a:p>
            <a:r>
              <a:rPr lang="en-TW" sz="1400" dirty="0"/>
              <a:t>72 cells/layer x 18 layers</a:t>
            </a:r>
          </a:p>
        </p:txBody>
      </p:sp>
      <p:sp>
        <p:nvSpPr>
          <p:cNvPr id="169" name="TextBox 168">
            <a:extLst>
              <a:ext uri="{FF2B5EF4-FFF2-40B4-BE49-F238E27FC236}">
                <a16:creationId xmlns:a16="http://schemas.microsoft.com/office/drawing/2014/main" id="{4B0FD4F6-0D7C-C0C1-5972-914E78EDE671}"/>
              </a:ext>
            </a:extLst>
          </p:cNvPr>
          <p:cNvSpPr txBox="1"/>
          <p:nvPr/>
        </p:nvSpPr>
        <p:spPr>
          <a:xfrm>
            <a:off x="4953647" y="635311"/>
            <a:ext cx="1370888" cy="523220"/>
          </a:xfrm>
          <a:prstGeom prst="rect">
            <a:avLst/>
          </a:prstGeom>
          <a:noFill/>
        </p:spPr>
        <p:txBody>
          <a:bodyPr wrap="none" rtlCol="0">
            <a:spAutoFit/>
          </a:bodyPr>
          <a:lstStyle/>
          <a:p>
            <a:r>
              <a:rPr lang="en-TW" sz="1400" dirty="0"/>
              <a:t>(C=8, Z=4, X=32)</a:t>
            </a:r>
          </a:p>
          <a:p>
            <a:r>
              <a:rPr lang="en-TW" sz="1400" dirty="0"/>
              <a:t>(C=8, Z=5, Y=32)</a:t>
            </a:r>
          </a:p>
        </p:txBody>
      </p:sp>
      <p:sp>
        <p:nvSpPr>
          <p:cNvPr id="172" name="TextBox 171">
            <a:extLst>
              <a:ext uri="{FF2B5EF4-FFF2-40B4-BE49-F238E27FC236}">
                <a16:creationId xmlns:a16="http://schemas.microsoft.com/office/drawing/2014/main" id="{D3896454-4E28-7466-4D58-E5400404179A}"/>
              </a:ext>
            </a:extLst>
          </p:cNvPr>
          <p:cNvSpPr txBox="1"/>
          <p:nvPr/>
        </p:nvSpPr>
        <p:spPr>
          <a:xfrm>
            <a:off x="7183940" y="798637"/>
            <a:ext cx="1370888" cy="523220"/>
          </a:xfrm>
          <a:prstGeom prst="rect">
            <a:avLst/>
          </a:prstGeom>
          <a:noFill/>
        </p:spPr>
        <p:txBody>
          <a:bodyPr wrap="none" rtlCol="0">
            <a:spAutoFit/>
          </a:bodyPr>
          <a:lstStyle/>
          <a:p>
            <a:r>
              <a:rPr lang="en-TW" sz="1400" dirty="0"/>
              <a:t>(C=8, Z=3, X=16)</a:t>
            </a:r>
          </a:p>
          <a:p>
            <a:r>
              <a:rPr lang="en-TW" sz="1400" dirty="0"/>
              <a:t>(C=8, Z=4, Y=16)</a:t>
            </a:r>
          </a:p>
        </p:txBody>
      </p:sp>
      <p:sp>
        <p:nvSpPr>
          <p:cNvPr id="176" name="TextBox 175">
            <a:extLst>
              <a:ext uri="{FF2B5EF4-FFF2-40B4-BE49-F238E27FC236}">
                <a16:creationId xmlns:a16="http://schemas.microsoft.com/office/drawing/2014/main" id="{64F07AFF-99A9-B67A-E6B8-01F6EA223469}"/>
              </a:ext>
            </a:extLst>
          </p:cNvPr>
          <p:cNvSpPr txBox="1"/>
          <p:nvPr/>
        </p:nvSpPr>
        <p:spPr>
          <a:xfrm>
            <a:off x="10086518" y="1067099"/>
            <a:ext cx="1279517" cy="523220"/>
          </a:xfrm>
          <a:prstGeom prst="rect">
            <a:avLst/>
          </a:prstGeom>
          <a:noFill/>
        </p:spPr>
        <p:txBody>
          <a:bodyPr wrap="none" rtlCol="0">
            <a:spAutoFit/>
          </a:bodyPr>
          <a:lstStyle/>
          <a:p>
            <a:r>
              <a:rPr lang="en-TW" sz="1400" dirty="0"/>
              <a:t>(C=8, Z=2, X=8)</a:t>
            </a:r>
          </a:p>
          <a:p>
            <a:r>
              <a:rPr lang="en-TW" sz="1400" dirty="0"/>
              <a:t>(C=8, Z=3, Y=8)</a:t>
            </a:r>
          </a:p>
        </p:txBody>
      </p:sp>
      <p:sp>
        <p:nvSpPr>
          <p:cNvPr id="179" name="TextBox 178">
            <a:extLst>
              <a:ext uri="{FF2B5EF4-FFF2-40B4-BE49-F238E27FC236}">
                <a16:creationId xmlns:a16="http://schemas.microsoft.com/office/drawing/2014/main" id="{B89F2EC9-8517-496C-F078-0B651F3FEF8D}"/>
              </a:ext>
            </a:extLst>
          </p:cNvPr>
          <p:cNvSpPr txBox="1"/>
          <p:nvPr/>
        </p:nvSpPr>
        <p:spPr>
          <a:xfrm>
            <a:off x="3608869" y="5198660"/>
            <a:ext cx="816249" cy="276999"/>
          </a:xfrm>
          <a:prstGeom prst="rect">
            <a:avLst/>
          </a:prstGeom>
          <a:noFill/>
        </p:spPr>
        <p:txBody>
          <a:bodyPr wrap="none" rtlCol="0">
            <a:spAutoFit/>
          </a:bodyPr>
          <a:lstStyle/>
          <a:p>
            <a:r>
              <a:rPr lang="en-TW" sz="1200" dirty="0"/>
              <a:t>(C=4, Z=8)</a:t>
            </a:r>
          </a:p>
        </p:txBody>
      </p:sp>
    </p:spTree>
    <p:extLst>
      <p:ext uri="{BB962C8B-B14F-4D97-AF65-F5344CB8AC3E}">
        <p14:creationId xmlns:p14="http://schemas.microsoft.com/office/powerpoint/2010/main" val="331493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4B1C1-159A-D048-B857-E1CB29320120}"/>
              </a:ext>
            </a:extLst>
          </p:cNvPr>
          <p:cNvSpPr>
            <a:spLocks noGrp="1"/>
          </p:cNvSpPr>
          <p:nvPr>
            <p:ph type="sldNum" sz="quarter" idx="12"/>
          </p:nvPr>
        </p:nvSpPr>
        <p:spPr/>
        <p:txBody>
          <a:bodyPr/>
          <a:lstStyle/>
          <a:p>
            <a:fld id="{B9099BA4-C8A4-2D45-821F-DCCB4712668D}" type="slidenum">
              <a:rPr lang="en-TW" smtClean="0"/>
              <a:t>14</a:t>
            </a:fld>
            <a:endParaRPr lang="en-TW"/>
          </a:p>
        </p:txBody>
      </p:sp>
      <p:sp>
        <p:nvSpPr>
          <p:cNvPr id="3" name="Title 1">
            <a:extLst>
              <a:ext uri="{FF2B5EF4-FFF2-40B4-BE49-F238E27FC236}">
                <a16:creationId xmlns:a16="http://schemas.microsoft.com/office/drawing/2014/main" id="{C04B15B1-A658-5C3F-063D-98A534FBBAD7}"/>
              </a:ext>
            </a:extLst>
          </p:cNvPr>
          <p:cNvSpPr txBox="1">
            <a:spLocks/>
          </p:cNvSpPr>
          <p:nvPr/>
        </p:nvSpPr>
        <p:spPr>
          <a:xfrm>
            <a:off x="0" y="155122"/>
            <a:ext cx="8194876" cy="6540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70C0"/>
                </a:solidFill>
              </a:rPr>
              <a:t>Optimization: Stochastic Gradient Descent (SGD)</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28180BCB-7323-E4C2-1B79-995F8489221A}"/>
                  </a:ext>
                </a:extLst>
              </p:cNvPr>
              <p:cNvSpPr txBox="1"/>
              <p:nvPr/>
            </p:nvSpPr>
            <p:spPr>
              <a:xfrm>
                <a:off x="104351" y="1027944"/>
                <a:ext cx="6163606"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m:t>
                      </m:r>
                      <m:d>
                        <m:dPr>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𝜂</m:t>
                              </m:r>
                            </m:e>
                            <m:sub>
                              <m:r>
                                <a:rPr lang="en-US" sz="2400" i="1">
                                  <a:latin typeface="Cambria Math" panose="02040503050406030204" pitchFamily="18" charset="0"/>
                                  <a:ea typeface="Cambria Math" panose="02040503050406030204" pitchFamily="18" charset="0"/>
                                </a:rPr>
                                <m:t>𝑠</m:t>
                              </m:r>
                            </m:sub>
                          </m:sSub>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𝑔</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𝑠</m:t>
                                  </m:r>
                                </m:sub>
                              </m:sSub>
                            </m:e>
                          </m:d>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𝜂</m:t>
                              </m:r>
                            </m:e>
                            <m:sub>
                              <m:r>
                                <a:rPr lang="en-US" sz="2400" i="1">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𝑔</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−1</m:t>
                                  </m:r>
                                </m:sub>
                              </m:sSub>
                            </m:e>
                          </m:d>
                        </m:e>
                      </m:d>
                    </m:oMath>
                  </m:oMathPara>
                </a14:m>
                <a:endParaRPr lang="en-TW" sz="2400" dirty="0"/>
              </a:p>
            </p:txBody>
          </p:sp>
        </mc:Choice>
        <mc:Fallback>
          <p:sp>
            <p:nvSpPr>
              <p:cNvPr id="13" name="TextBox 12">
                <a:extLst>
                  <a:ext uri="{FF2B5EF4-FFF2-40B4-BE49-F238E27FC236}">
                    <a16:creationId xmlns:a16="http://schemas.microsoft.com/office/drawing/2014/main" id="{28180BCB-7323-E4C2-1B79-995F8489221A}"/>
                  </a:ext>
                </a:extLst>
              </p:cNvPr>
              <p:cNvSpPr txBox="1">
                <a:spLocks noRot="1" noChangeAspect="1" noMove="1" noResize="1" noEditPoints="1" noAdjustHandles="1" noChangeArrowheads="1" noChangeShapeType="1" noTextEdit="1"/>
              </p:cNvSpPr>
              <p:nvPr/>
            </p:nvSpPr>
            <p:spPr>
              <a:xfrm>
                <a:off x="104351" y="1027944"/>
                <a:ext cx="6163606" cy="509178"/>
              </a:xfrm>
              <a:prstGeom prst="rect">
                <a:avLst/>
              </a:prstGeom>
              <a:blipFill>
                <a:blip r:embed="rId3"/>
                <a:stretch>
                  <a:fillRect b="-5000"/>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245E455B-1EA5-1741-E4D3-42F6C990C9F5}"/>
                  </a:ext>
                </a:extLst>
              </p:cNvPr>
              <p:cNvSpPr txBox="1"/>
              <p:nvPr/>
            </p:nvSpPr>
            <p:spPr>
              <a:xfrm>
                <a:off x="202323" y="2787739"/>
                <a:ext cx="5000683" cy="2308324"/>
              </a:xfrm>
              <a:prstGeom prst="rect">
                <a:avLst/>
              </a:prstGeom>
              <a:noFill/>
            </p:spPr>
            <p:txBody>
              <a:bodyPr wrap="square">
                <a:spAutoFit/>
              </a:bodyPr>
              <a:lstStyle/>
              <a:p>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ℒ</m:t>
                        </m:r>
                      </m:e>
                      <m:sub>
                        <m:r>
                          <a:rPr lang="en-US" sz="2400" i="1">
                            <a:latin typeface="Cambria Math" panose="02040503050406030204" pitchFamily="18" charset="0"/>
                            <a:ea typeface="Cambria Math" panose="02040503050406030204" pitchFamily="18" charset="0"/>
                          </a:rPr>
                          <m:t>𝑖</m:t>
                        </m:r>
                      </m:sub>
                    </m:sSub>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𝑠</m:t>
                            </m:r>
                          </m:sub>
                        </m:sSub>
                      </m:e>
                    </m:d>
                  </m:oMath>
                </a14:m>
                <a:r>
                  <a:rPr lang="en-TW" sz="2400" dirty="0"/>
                  <a:t>: loss value of sample </a:t>
                </a:r>
                <a14:m>
                  <m:oMath xmlns:m="http://schemas.openxmlformats.org/officeDocument/2006/math">
                    <m:r>
                      <a:rPr lang="en-US" sz="2400" i="1" dirty="0" smtClean="0">
                        <a:latin typeface="Cambria Math" panose="02040503050406030204" pitchFamily="18" charset="0"/>
                      </a:rPr>
                      <m:t>𝑖</m:t>
                    </m:r>
                  </m:oMath>
                </a14:m>
                <a:r>
                  <a:rPr lang="en-TW" sz="2400" dirty="0"/>
                  <a:t> at step </a:t>
                </a:r>
                <a14:m>
                  <m:oMath xmlns:m="http://schemas.openxmlformats.org/officeDocument/2006/math">
                    <m:r>
                      <a:rPr lang="en-TW" sz="2400" i="1" dirty="0" smtClean="0">
                        <a:latin typeface="Cambria Math" panose="02040503050406030204" pitchFamily="18" charset="0"/>
                      </a:rPr>
                      <m:t>𝑠</m:t>
                    </m:r>
                  </m:oMath>
                </a14:m>
                <a:endParaRPr lang="en-TW" sz="2400" dirty="0"/>
              </a:p>
              <a:p>
                <a14:m>
                  <m:oMath xmlns:m="http://schemas.openxmlformats.org/officeDocument/2006/math">
                    <m:r>
                      <a:rPr lang="en-US" sz="2400" i="1">
                        <a:latin typeface="Cambria Math" panose="02040503050406030204" pitchFamily="18" charset="0"/>
                        <a:ea typeface="Cambria Math" panose="02040503050406030204" pitchFamily="18" charset="0"/>
                      </a:rPr>
                      <m:t>𝑔</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𝑠</m:t>
                            </m:r>
                          </m:sub>
                        </m:sSub>
                      </m:e>
                    </m:d>
                    <m:r>
                      <a:rPr lang="en-US" sz="2400" i="1">
                        <a:latin typeface="Cambria Math" panose="02040503050406030204" pitchFamily="18" charset="0"/>
                        <a:ea typeface="Cambria Math" panose="02040503050406030204" pitchFamily="18" charset="0"/>
                      </a:rPr>
                      <m:t> </m:t>
                    </m:r>
                  </m:oMath>
                </a14:m>
                <a:r>
                  <a:rPr lang="en-TW" sz="2400" dirty="0"/>
                  <a:t>: gradient at step </a:t>
                </a:r>
                <a14:m>
                  <m:oMath xmlns:m="http://schemas.openxmlformats.org/officeDocument/2006/math">
                    <m:r>
                      <a:rPr lang="en-TW" sz="2400" i="1" dirty="0">
                        <a:latin typeface="Cambria Math" panose="02040503050406030204" pitchFamily="18" charset="0"/>
                      </a:rPr>
                      <m:t>𝑠</m:t>
                    </m:r>
                  </m:oMath>
                </a14:m>
                <a:endParaRPr lang="en-TW" sz="2400" dirty="0"/>
              </a:p>
              <a:p>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𝑠</m:t>
                        </m:r>
                      </m:sub>
                    </m:sSub>
                  </m:oMath>
                </a14:m>
                <a:r>
                  <a:rPr lang="en-TW" sz="2400" dirty="0"/>
                  <a:t>: model parameters at step </a:t>
                </a:r>
                <a14:m>
                  <m:oMath xmlns:m="http://schemas.openxmlformats.org/officeDocument/2006/math">
                    <m:r>
                      <a:rPr lang="en-TW" sz="2400" i="1" dirty="0">
                        <a:latin typeface="Cambria Math" panose="02040503050406030204" pitchFamily="18" charset="0"/>
                      </a:rPr>
                      <m:t>𝑠</m:t>
                    </m:r>
                  </m:oMath>
                </a14:m>
                <a:endParaRPr lang="en-TW" sz="2400" dirty="0"/>
              </a:p>
              <a:p>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𝜂</m:t>
                        </m:r>
                      </m:e>
                      <m:sub>
                        <m:r>
                          <a:rPr lang="en-US" sz="2400" i="1">
                            <a:latin typeface="Cambria Math" panose="02040503050406030204" pitchFamily="18" charset="0"/>
                            <a:ea typeface="Cambria Math" panose="02040503050406030204" pitchFamily="18" charset="0"/>
                          </a:rPr>
                          <m:t>𝑠</m:t>
                        </m:r>
                      </m:sub>
                    </m:sSub>
                  </m:oMath>
                </a14:m>
                <a:r>
                  <a:rPr lang="en-TW" sz="2400" dirty="0"/>
                  <a:t>: learning rate at step </a:t>
                </a:r>
                <a14:m>
                  <m:oMath xmlns:m="http://schemas.openxmlformats.org/officeDocument/2006/math">
                    <m:r>
                      <a:rPr lang="en-TW" sz="2400" i="1" dirty="0">
                        <a:latin typeface="Cambria Math" panose="02040503050406030204" pitchFamily="18" charset="0"/>
                      </a:rPr>
                      <m:t>𝑠</m:t>
                    </m:r>
                  </m:oMath>
                </a14:m>
                <a:endParaRPr lang="en-TW" sz="2400" dirty="0"/>
              </a:p>
              <a:p>
                <a14:m>
                  <m:oMath xmlns:m="http://schemas.openxmlformats.org/officeDocument/2006/math">
                    <m:r>
                      <a:rPr lang="en-US" sz="2400" i="1">
                        <a:latin typeface="Cambria Math" panose="02040503050406030204" pitchFamily="18" charset="0"/>
                        <a:ea typeface="Cambria Math" panose="02040503050406030204" pitchFamily="18" charset="0"/>
                      </a:rPr>
                      <m:t>𝑚</m:t>
                    </m:r>
                  </m:oMath>
                </a14:m>
                <a:r>
                  <a:rPr lang="en-TW" sz="2400" dirty="0"/>
                  <a:t>: momentum</a:t>
                </a:r>
              </a:p>
              <a:p>
                <a14:m>
                  <m:oMath xmlns:m="http://schemas.openxmlformats.org/officeDocument/2006/math">
                    <m:r>
                      <a:rPr lang="en-US" sz="2400" i="1">
                        <a:latin typeface="Cambria Math" panose="02040503050406030204" pitchFamily="18" charset="0"/>
                        <a:ea typeface="Cambria Math" panose="02040503050406030204" pitchFamily="18" charset="0"/>
                      </a:rPr>
                      <m:t>𝑁</m:t>
                    </m:r>
                  </m:oMath>
                </a14:m>
                <a:r>
                  <a:rPr lang="en-TW" sz="2400" dirty="0"/>
                  <a:t>: batch size</a:t>
                </a:r>
                <a:endParaRPr lang="en-US" sz="2400" i="1" dirty="0">
                  <a:latin typeface="Cambria Math" panose="02040503050406030204" pitchFamily="18" charset="0"/>
                  <a:ea typeface="Cambria Math" panose="02040503050406030204" pitchFamily="18" charset="0"/>
                </a:endParaRPr>
              </a:p>
            </p:txBody>
          </p:sp>
        </mc:Choice>
        <mc:Fallback>
          <p:sp>
            <p:nvSpPr>
              <p:cNvPr id="22" name="TextBox 21">
                <a:extLst>
                  <a:ext uri="{FF2B5EF4-FFF2-40B4-BE49-F238E27FC236}">
                    <a16:creationId xmlns:a16="http://schemas.microsoft.com/office/drawing/2014/main" id="{245E455B-1EA5-1741-E4D3-42F6C990C9F5}"/>
                  </a:ext>
                </a:extLst>
              </p:cNvPr>
              <p:cNvSpPr txBox="1">
                <a:spLocks noRot="1" noChangeAspect="1" noMove="1" noResize="1" noEditPoints="1" noAdjustHandles="1" noChangeArrowheads="1" noChangeShapeType="1" noTextEdit="1"/>
              </p:cNvSpPr>
              <p:nvPr/>
            </p:nvSpPr>
            <p:spPr>
              <a:xfrm>
                <a:off x="202323" y="2787739"/>
                <a:ext cx="5000683" cy="2308324"/>
              </a:xfrm>
              <a:prstGeom prst="rect">
                <a:avLst/>
              </a:prstGeom>
              <a:blipFill>
                <a:blip r:embed="rId4"/>
                <a:stretch>
                  <a:fillRect l="-253" t="-1639" b="-4372"/>
                </a:stretch>
              </a:blipFill>
            </p:spPr>
            <p:txBody>
              <a:bodyPr/>
              <a:lstStyle/>
              <a:p>
                <a:r>
                  <a:rPr lang="en-TW">
                    <a:noFill/>
                  </a:rPr>
                  <a:t> </a:t>
                </a:r>
              </a:p>
            </p:txBody>
          </p:sp>
        </mc:Fallback>
      </mc:AlternateContent>
      <p:pic>
        <p:nvPicPr>
          <p:cNvPr id="6148" name="Picture 4">
            <a:extLst>
              <a:ext uri="{FF2B5EF4-FFF2-40B4-BE49-F238E27FC236}">
                <a16:creationId xmlns:a16="http://schemas.microsoft.com/office/drawing/2014/main" id="{0DD08483-5C47-94DD-D096-3AE103EF9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426" y="727113"/>
            <a:ext cx="3961745" cy="2971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D06CC0E9-9B21-8B35-C7C1-B43EC644F075}"/>
                  </a:ext>
                </a:extLst>
              </p:cNvPr>
              <p:cNvSpPr txBox="1"/>
              <p:nvPr/>
            </p:nvSpPr>
            <p:spPr>
              <a:xfrm>
                <a:off x="104351" y="1573263"/>
                <a:ext cx="3228823"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𝑔</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𝑠</m:t>
                              </m:r>
                            </m:sub>
                          </m:sSub>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𝑁</m:t>
                          </m:r>
                        </m:den>
                      </m:f>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𝑁</m:t>
                          </m:r>
                        </m:sup>
                        <m:e>
                          <m:r>
                            <m:rPr>
                              <m:sty m:val="p"/>
                            </m:rPr>
                            <a:rPr lang="en-US" sz="2400" i="1">
                              <a:latin typeface="Cambria Math" panose="02040503050406030204" pitchFamily="18" charset="0"/>
                              <a:ea typeface="Cambria Math" panose="02040503050406030204" pitchFamily="18" charset="0"/>
                            </a:rPr>
                            <m:t>∇</m:t>
                          </m:r>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ℒ</m:t>
                              </m:r>
                            </m:e>
                            <m:sub>
                              <m:r>
                                <a:rPr lang="en-US" sz="2400" b="0" i="1" smtClean="0">
                                  <a:latin typeface="Cambria Math" panose="02040503050406030204" pitchFamily="18" charset="0"/>
                                  <a:ea typeface="Cambria Math" panose="02040503050406030204" pitchFamily="18" charset="0"/>
                                </a:rPr>
                                <m:t>𝑖</m:t>
                              </m:r>
                            </m:sub>
                          </m:sSub>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𝑠</m:t>
                                  </m:r>
                                </m:sub>
                              </m:sSub>
                            </m:e>
                          </m:d>
                        </m:e>
                      </m:nary>
                    </m:oMath>
                  </m:oMathPara>
                </a14:m>
                <a:endParaRPr lang="en-TW" sz="2400" dirty="0"/>
              </a:p>
            </p:txBody>
          </p:sp>
        </mc:Choice>
        <mc:Fallback>
          <p:sp>
            <p:nvSpPr>
              <p:cNvPr id="25" name="TextBox 24">
                <a:extLst>
                  <a:ext uri="{FF2B5EF4-FFF2-40B4-BE49-F238E27FC236}">
                    <a16:creationId xmlns:a16="http://schemas.microsoft.com/office/drawing/2014/main" id="{D06CC0E9-9B21-8B35-C7C1-B43EC644F075}"/>
                  </a:ext>
                </a:extLst>
              </p:cNvPr>
              <p:cNvSpPr txBox="1">
                <a:spLocks noRot="1" noChangeAspect="1" noMove="1" noResize="1" noEditPoints="1" noAdjustHandles="1" noChangeArrowheads="1" noChangeShapeType="1" noTextEdit="1"/>
              </p:cNvSpPr>
              <p:nvPr/>
            </p:nvSpPr>
            <p:spPr>
              <a:xfrm>
                <a:off x="104351" y="1573263"/>
                <a:ext cx="3228823" cy="1130822"/>
              </a:xfrm>
              <a:prstGeom prst="rect">
                <a:avLst/>
              </a:prstGeom>
              <a:blipFill>
                <a:blip r:embed="rId6"/>
                <a:stretch>
                  <a:fillRect t="-100000" b="-154945"/>
                </a:stretch>
              </a:blipFill>
            </p:spPr>
            <p:txBody>
              <a:bodyPr/>
              <a:lstStyle/>
              <a:p>
                <a:r>
                  <a:rPr lang="en-TW">
                    <a:noFill/>
                  </a:rPr>
                  <a:t> </a:t>
                </a:r>
              </a:p>
            </p:txBody>
          </p:sp>
        </mc:Fallback>
      </mc:AlternateContent>
      <p:grpSp>
        <p:nvGrpSpPr>
          <p:cNvPr id="26" name="Group 25">
            <a:extLst>
              <a:ext uri="{FF2B5EF4-FFF2-40B4-BE49-F238E27FC236}">
                <a16:creationId xmlns:a16="http://schemas.microsoft.com/office/drawing/2014/main" id="{A7EBBB04-B671-A244-762B-D7023DAE31FC}"/>
              </a:ext>
            </a:extLst>
          </p:cNvPr>
          <p:cNvGrpSpPr/>
          <p:nvPr/>
        </p:nvGrpSpPr>
        <p:grpSpPr>
          <a:xfrm>
            <a:off x="4679961" y="3919692"/>
            <a:ext cx="7356676" cy="2781607"/>
            <a:chOff x="50892" y="2721397"/>
            <a:chExt cx="8115605" cy="3068563"/>
          </a:xfrm>
        </p:grpSpPr>
        <p:pic>
          <p:nvPicPr>
            <p:cNvPr id="27" name="Picture 2" descr="Effects of Learning Rates on Training">
              <a:extLst>
                <a:ext uri="{FF2B5EF4-FFF2-40B4-BE49-F238E27FC236}">
                  <a16:creationId xmlns:a16="http://schemas.microsoft.com/office/drawing/2014/main" id="{826FE81F-3921-14FD-43BE-04231D5AA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99" y="2721397"/>
              <a:ext cx="7910898" cy="30685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073ED80-4D29-3BF5-F1D7-2FC04C516FDC}"/>
                    </a:ext>
                  </a:extLst>
                </p:cNvPr>
                <p:cNvSpPr txBox="1"/>
                <p:nvPr/>
              </p:nvSpPr>
              <p:spPr>
                <a:xfrm>
                  <a:off x="50892" y="3166145"/>
                  <a:ext cx="488603"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ℒ</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𝜃</m:t>
                            </m:r>
                          </m:e>
                        </m:d>
                      </m:oMath>
                    </m:oMathPara>
                  </a14:m>
                  <a:endParaRPr lang="en-TW" sz="1400" dirty="0"/>
                </a:p>
              </p:txBody>
            </p:sp>
          </mc:Choice>
          <mc:Fallback xmlns="">
            <p:sp>
              <p:nvSpPr>
                <p:cNvPr id="28" name="TextBox 27">
                  <a:extLst>
                    <a:ext uri="{FF2B5EF4-FFF2-40B4-BE49-F238E27FC236}">
                      <a16:creationId xmlns:a16="http://schemas.microsoft.com/office/drawing/2014/main" id="{1073ED80-4D29-3BF5-F1D7-2FC04C516FDC}"/>
                    </a:ext>
                  </a:extLst>
                </p:cNvPr>
                <p:cNvSpPr txBox="1">
                  <a:spLocks noRot="1" noChangeAspect="1" noMove="1" noResize="1" noEditPoints="1" noAdjustHandles="1" noChangeArrowheads="1" noChangeShapeType="1" noTextEdit="1"/>
                </p:cNvSpPr>
                <p:nvPr/>
              </p:nvSpPr>
              <p:spPr>
                <a:xfrm>
                  <a:off x="50892" y="3166145"/>
                  <a:ext cx="488603" cy="307777"/>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18DF26C-3926-E949-7235-365EDB7FA559}"/>
                    </a:ext>
                  </a:extLst>
                </p:cNvPr>
                <p:cNvSpPr txBox="1"/>
                <p:nvPr/>
              </p:nvSpPr>
              <p:spPr>
                <a:xfrm>
                  <a:off x="2638212" y="3175289"/>
                  <a:ext cx="488603"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ℒ</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𝜃</m:t>
                            </m:r>
                          </m:e>
                        </m:d>
                      </m:oMath>
                    </m:oMathPara>
                  </a14:m>
                  <a:endParaRPr lang="en-TW" sz="1400" dirty="0"/>
                </a:p>
              </p:txBody>
            </p:sp>
          </mc:Choice>
          <mc:Fallback xmlns="">
            <p:sp>
              <p:nvSpPr>
                <p:cNvPr id="29" name="TextBox 28">
                  <a:extLst>
                    <a:ext uri="{FF2B5EF4-FFF2-40B4-BE49-F238E27FC236}">
                      <a16:creationId xmlns:a16="http://schemas.microsoft.com/office/drawing/2014/main" id="{818DF26C-3926-E949-7235-365EDB7FA559}"/>
                    </a:ext>
                  </a:extLst>
                </p:cNvPr>
                <p:cNvSpPr txBox="1">
                  <a:spLocks noRot="1" noChangeAspect="1" noMove="1" noResize="1" noEditPoints="1" noAdjustHandles="1" noChangeArrowheads="1" noChangeShapeType="1" noTextEdit="1"/>
                </p:cNvSpPr>
                <p:nvPr/>
              </p:nvSpPr>
              <p:spPr>
                <a:xfrm>
                  <a:off x="2638212" y="3175289"/>
                  <a:ext cx="488603" cy="307777"/>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190135B-C45C-907E-8E78-7C32977ABDA6}"/>
                    </a:ext>
                  </a:extLst>
                </p:cNvPr>
                <p:cNvSpPr txBox="1"/>
                <p:nvPr/>
              </p:nvSpPr>
              <p:spPr>
                <a:xfrm>
                  <a:off x="5294052" y="3175289"/>
                  <a:ext cx="488603"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ℒ</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𝜃</m:t>
                            </m:r>
                          </m:e>
                        </m:d>
                      </m:oMath>
                    </m:oMathPara>
                  </a14:m>
                  <a:endParaRPr lang="en-TW" sz="1400" dirty="0"/>
                </a:p>
              </p:txBody>
            </p:sp>
          </mc:Choice>
          <mc:Fallback xmlns="">
            <p:sp>
              <p:nvSpPr>
                <p:cNvPr id="30" name="TextBox 29">
                  <a:extLst>
                    <a:ext uri="{FF2B5EF4-FFF2-40B4-BE49-F238E27FC236}">
                      <a16:creationId xmlns:a16="http://schemas.microsoft.com/office/drawing/2014/main" id="{9190135B-C45C-907E-8E78-7C32977ABDA6}"/>
                    </a:ext>
                  </a:extLst>
                </p:cNvPr>
                <p:cNvSpPr txBox="1">
                  <a:spLocks noRot="1" noChangeAspect="1" noMove="1" noResize="1" noEditPoints="1" noAdjustHandles="1" noChangeArrowheads="1" noChangeShapeType="1" noTextEdit="1"/>
                </p:cNvSpPr>
                <p:nvPr/>
              </p:nvSpPr>
              <p:spPr>
                <a:xfrm>
                  <a:off x="5294052" y="3175289"/>
                  <a:ext cx="488603" cy="307777"/>
                </a:xfrm>
                <a:prstGeom prst="rect">
                  <a:avLst/>
                </a:prstGeom>
                <a:blipFill>
                  <a:blip r:embed="rId10"/>
                  <a:stretch>
                    <a:fillRect/>
                  </a:stretch>
                </a:blipFill>
              </p:spPr>
              <p:txBody>
                <a:bodyPr/>
                <a:lstStyle/>
                <a:p>
                  <a:r>
                    <a:rPr lang="en-TW">
                      <a:noFill/>
                    </a:rPr>
                    <a:t> </a:t>
                  </a:r>
                </a:p>
              </p:txBody>
            </p:sp>
          </mc:Fallback>
        </mc:AlternateContent>
      </p:grpSp>
    </p:spTree>
    <p:extLst>
      <p:ext uri="{BB962C8B-B14F-4D97-AF65-F5344CB8AC3E}">
        <p14:creationId xmlns:p14="http://schemas.microsoft.com/office/powerpoint/2010/main" val="234634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D31B4A4-019F-D1A8-81C9-B1011FFAD529}"/>
              </a:ext>
            </a:extLst>
          </p:cNvPr>
          <p:cNvSpPr txBox="1"/>
          <p:nvPr/>
        </p:nvSpPr>
        <p:spPr>
          <a:xfrm>
            <a:off x="516367" y="853882"/>
            <a:ext cx="9518696" cy="1477328"/>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accent1">
                    <a:lumMod val="50000"/>
                  </a:schemeClr>
                </a:solidFill>
              </a:rPr>
              <a:t>Model parameters are initial to random numbers.</a:t>
            </a:r>
          </a:p>
          <a:p>
            <a:pPr marL="285750" indent="-285750">
              <a:buFont typeface="Arial" panose="020B0604020202020204" pitchFamily="34" charset="0"/>
              <a:buChar char="•"/>
            </a:pPr>
            <a:r>
              <a:rPr lang="en-US" dirty="0">
                <a:solidFill>
                  <a:schemeClr val="accent1">
                    <a:lumMod val="50000"/>
                  </a:schemeClr>
                </a:solidFill>
              </a:rPr>
              <a:t>The gradient is large in beginning iterations, which causes the gradient to be not smooth enough.</a:t>
            </a:r>
          </a:p>
          <a:p>
            <a:pPr marL="285750" indent="-285750">
              <a:buFont typeface="Arial" panose="020B0604020202020204" pitchFamily="34" charset="0"/>
              <a:buChar char="•"/>
            </a:pPr>
            <a:r>
              <a:rPr lang="en-US" dirty="0">
                <a:solidFill>
                  <a:schemeClr val="accent1">
                    <a:lumMod val="50000"/>
                  </a:schemeClr>
                </a:solidFill>
              </a:rPr>
              <a:t>The small learning rate is used in beginning iterations.</a:t>
            </a:r>
          </a:p>
          <a:p>
            <a:pPr marL="285750" indent="-285750">
              <a:buFont typeface="Arial" panose="020B0604020202020204" pitchFamily="34" charset="0"/>
              <a:buChar char="•"/>
            </a:pPr>
            <a:r>
              <a:rPr lang="en-US" dirty="0">
                <a:solidFill>
                  <a:schemeClr val="accent1">
                    <a:lumMod val="50000"/>
                  </a:schemeClr>
                </a:solidFill>
              </a:rPr>
              <a:t>The large learning rate is used to accelerate learning.</a:t>
            </a:r>
          </a:p>
          <a:p>
            <a:pPr marL="285750" indent="-285750">
              <a:buFont typeface="Arial" panose="020B0604020202020204" pitchFamily="34" charset="0"/>
              <a:buChar char="•"/>
            </a:pPr>
            <a:r>
              <a:rPr lang="en-US" dirty="0">
                <a:solidFill>
                  <a:schemeClr val="accent1">
                    <a:lumMod val="50000"/>
                  </a:schemeClr>
                </a:solidFill>
              </a:rPr>
              <a:t>The final small learning rate is used to converge the minimum loss. </a:t>
            </a:r>
            <a:endParaRPr lang="en-TW" dirty="0">
              <a:solidFill>
                <a:schemeClr val="accent1">
                  <a:lumMod val="50000"/>
                </a:schemeClr>
              </a:solidFill>
            </a:endParaRPr>
          </a:p>
        </p:txBody>
      </p:sp>
      <p:sp>
        <p:nvSpPr>
          <p:cNvPr id="2" name="Slide Number Placeholder 1">
            <a:extLst>
              <a:ext uri="{FF2B5EF4-FFF2-40B4-BE49-F238E27FC236}">
                <a16:creationId xmlns:a16="http://schemas.microsoft.com/office/drawing/2014/main" id="{ACFF4DFE-5FEA-1036-D5BC-6EDAB635C886}"/>
              </a:ext>
            </a:extLst>
          </p:cNvPr>
          <p:cNvSpPr>
            <a:spLocks noGrp="1"/>
          </p:cNvSpPr>
          <p:nvPr>
            <p:ph type="sldNum" sz="quarter" idx="12"/>
          </p:nvPr>
        </p:nvSpPr>
        <p:spPr/>
        <p:txBody>
          <a:bodyPr/>
          <a:lstStyle/>
          <a:p>
            <a:fld id="{B9099BA4-C8A4-2D45-821F-DCCB4712668D}" type="slidenum">
              <a:rPr lang="en-TW" smtClean="0"/>
              <a:t>15</a:t>
            </a:fld>
            <a:endParaRPr lang="en-TW"/>
          </a:p>
        </p:txBody>
      </p:sp>
      <p:pic>
        <p:nvPicPr>
          <p:cNvPr id="3" name="Picture 2">
            <a:extLst>
              <a:ext uri="{FF2B5EF4-FFF2-40B4-BE49-F238E27FC236}">
                <a16:creationId xmlns:a16="http://schemas.microsoft.com/office/drawing/2014/main" id="{67B1DC91-DBE8-251F-0113-0104AEEC243C}"/>
              </a:ext>
            </a:extLst>
          </p:cNvPr>
          <p:cNvPicPr>
            <a:picLocks noChangeAspect="1"/>
          </p:cNvPicPr>
          <p:nvPr/>
        </p:nvPicPr>
        <p:blipFill>
          <a:blip r:embed="rId2"/>
          <a:stretch>
            <a:fillRect/>
          </a:stretch>
        </p:blipFill>
        <p:spPr>
          <a:xfrm>
            <a:off x="142949" y="2443873"/>
            <a:ext cx="6029494" cy="3826097"/>
          </a:xfrm>
          <a:prstGeom prst="rect">
            <a:avLst/>
          </a:prstGeom>
        </p:spPr>
      </p:pic>
      <p:pic>
        <p:nvPicPr>
          <p:cNvPr id="4" name="Picture 3">
            <a:extLst>
              <a:ext uri="{FF2B5EF4-FFF2-40B4-BE49-F238E27FC236}">
                <a16:creationId xmlns:a16="http://schemas.microsoft.com/office/drawing/2014/main" id="{738E335C-BBD0-4D81-8994-4D5331362AD3}"/>
              </a:ext>
            </a:extLst>
          </p:cNvPr>
          <p:cNvPicPr>
            <a:picLocks noChangeAspect="1"/>
          </p:cNvPicPr>
          <p:nvPr/>
        </p:nvPicPr>
        <p:blipFill>
          <a:blip r:embed="rId3"/>
          <a:stretch>
            <a:fillRect/>
          </a:stretch>
        </p:blipFill>
        <p:spPr>
          <a:xfrm>
            <a:off x="6172443" y="2411012"/>
            <a:ext cx="5953051" cy="3858958"/>
          </a:xfrm>
          <a:prstGeom prst="rect">
            <a:avLst/>
          </a:prstGeom>
        </p:spPr>
      </p:pic>
      <p:sp>
        <p:nvSpPr>
          <p:cNvPr id="6" name="TextBox 5">
            <a:extLst>
              <a:ext uri="{FF2B5EF4-FFF2-40B4-BE49-F238E27FC236}">
                <a16:creationId xmlns:a16="http://schemas.microsoft.com/office/drawing/2014/main" id="{20670DDC-29E7-B815-B0AA-D6554A225D1D}"/>
              </a:ext>
            </a:extLst>
          </p:cNvPr>
          <p:cNvSpPr txBox="1"/>
          <p:nvPr/>
        </p:nvSpPr>
        <p:spPr>
          <a:xfrm>
            <a:off x="6383441" y="163466"/>
            <a:ext cx="5742053" cy="646331"/>
          </a:xfrm>
          <a:prstGeom prst="rect">
            <a:avLst/>
          </a:prstGeom>
          <a:noFill/>
        </p:spPr>
        <p:txBody>
          <a:bodyPr wrap="square">
            <a:spAutoFit/>
          </a:bodyPr>
          <a:lstStyle/>
          <a:p>
            <a:r>
              <a:rPr lang="en-US" b="0" i="0" u="none" strike="noStrike" dirty="0">
                <a:effectLst/>
                <a:latin typeface="FreightSans"/>
                <a:hlinkClick r:id="rId4">
                  <a:extLst>
                    <a:ext uri="{A12FA001-AC4F-418D-AE19-62706E023703}">
                      <ahyp:hlinkClr xmlns:ahyp="http://schemas.microsoft.com/office/drawing/2018/hyperlinkcolor" val="tx"/>
                    </a:ext>
                  </a:extLst>
                </a:hlinkClick>
              </a:rPr>
              <a:t>Super-Convergence: Very Fast Training of Neural Networks Using Large Learning Rates</a:t>
            </a:r>
            <a:r>
              <a:rPr lang="en-US" b="0" i="0" u="none" strike="noStrike" dirty="0">
                <a:effectLst/>
                <a:latin typeface="FreightSans"/>
              </a:rPr>
              <a:t> (</a:t>
            </a:r>
            <a:r>
              <a:rPr lang="en-US" dirty="0"/>
              <a:t>arXiv:1708.07120v3)</a:t>
            </a:r>
          </a:p>
        </p:txBody>
      </p:sp>
      <p:sp>
        <p:nvSpPr>
          <p:cNvPr id="9" name="Title 1">
            <a:extLst>
              <a:ext uri="{FF2B5EF4-FFF2-40B4-BE49-F238E27FC236}">
                <a16:creationId xmlns:a16="http://schemas.microsoft.com/office/drawing/2014/main" id="{90723AFF-C6A5-12C4-B37D-97C04570FC0A}"/>
              </a:ext>
            </a:extLst>
          </p:cNvPr>
          <p:cNvSpPr txBox="1">
            <a:spLocks/>
          </p:cNvSpPr>
          <p:nvPr/>
        </p:nvSpPr>
        <p:spPr>
          <a:xfrm>
            <a:off x="516367" y="136525"/>
            <a:ext cx="5451676" cy="7398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70C0"/>
                </a:solidFill>
              </a:rPr>
              <a:t>One Cycle Learning Rate Policy</a:t>
            </a:r>
          </a:p>
        </p:txBody>
      </p:sp>
      <p:sp>
        <p:nvSpPr>
          <p:cNvPr id="5" name="TextBox 4">
            <a:extLst>
              <a:ext uri="{FF2B5EF4-FFF2-40B4-BE49-F238E27FC236}">
                <a16:creationId xmlns:a16="http://schemas.microsoft.com/office/drawing/2014/main" id="{0DF99521-0B6C-544C-9A73-7CEC42F03203}"/>
              </a:ext>
            </a:extLst>
          </p:cNvPr>
          <p:cNvSpPr txBox="1"/>
          <p:nvPr/>
        </p:nvSpPr>
        <p:spPr>
          <a:xfrm>
            <a:off x="3668276" y="4024026"/>
            <a:ext cx="1177310" cy="369332"/>
          </a:xfrm>
          <a:prstGeom prst="rect">
            <a:avLst/>
          </a:prstGeom>
          <a:noFill/>
        </p:spPr>
        <p:txBody>
          <a:bodyPr wrap="none" rtlCol="0">
            <a:spAutoFit/>
          </a:bodyPr>
          <a:lstStyle/>
          <a:p>
            <a:r>
              <a:rPr lang="en-TW" dirty="0"/>
              <a:t>cool-down</a:t>
            </a:r>
          </a:p>
        </p:txBody>
      </p:sp>
      <p:sp>
        <p:nvSpPr>
          <p:cNvPr id="8" name="TextBox 7">
            <a:extLst>
              <a:ext uri="{FF2B5EF4-FFF2-40B4-BE49-F238E27FC236}">
                <a16:creationId xmlns:a16="http://schemas.microsoft.com/office/drawing/2014/main" id="{23EB2E6C-ACA3-1512-625F-0766F5FB672D}"/>
              </a:ext>
            </a:extLst>
          </p:cNvPr>
          <p:cNvSpPr txBox="1"/>
          <p:nvPr/>
        </p:nvSpPr>
        <p:spPr>
          <a:xfrm>
            <a:off x="897003" y="4024026"/>
            <a:ext cx="1008609" cy="369332"/>
          </a:xfrm>
          <a:prstGeom prst="rect">
            <a:avLst/>
          </a:prstGeom>
          <a:noFill/>
        </p:spPr>
        <p:txBody>
          <a:bodyPr wrap="none" rtlCol="0">
            <a:spAutoFit/>
          </a:bodyPr>
          <a:lstStyle/>
          <a:p>
            <a:r>
              <a:rPr lang="en-TW" dirty="0"/>
              <a:t>warn-up</a:t>
            </a:r>
          </a:p>
        </p:txBody>
      </p:sp>
      <p:sp>
        <p:nvSpPr>
          <p:cNvPr id="10" name="TextBox 9">
            <a:extLst>
              <a:ext uri="{FF2B5EF4-FFF2-40B4-BE49-F238E27FC236}">
                <a16:creationId xmlns:a16="http://schemas.microsoft.com/office/drawing/2014/main" id="{89254E2C-C044-E6F9-465B-899463CED1B8}"/>
              </a:ext>
            </a:extLst>
          </p:cNvPr>
          <p:cNvSpPr txBox="1"/>
          <p:nvPr/>
        </p:nvSpPr>
        <p:spPr>
          <a:xfrm>
            <a:off x="4105255" y="5195241"/>
            <a:ext cx="2086252" cy="369332"/>
          </a:xfrm>
          <a:prstGeom prst="rect">
            <a:avLst/>
          </a:prstGeom>
          <a:noFill/>
        </p:spPr>
        <p:txBody>
          <a:bodyPr wrap="square">
            <a:spAutoFit/>
          </a:bodyPr>
          <a:lstStyle/>
          <a:p>
            <a:r>
              <a:rPr lang="en-US" dirty="0">
                <a:solidFill>
                  <a:srgbClr val="292929"/>
                </a:solidFill>
                <a:latin typeface="charter" panose="02040503050506020203" pitchFamily="18" charset="0"/>
              </a:rPr>
              <a:t>a</a:t>
            </a:r>
            <a:r>
              <a:rPr lang="en-US" b="0" i="0" dirty="0">
                <a:solidFill>
                  <a:srgbClr val="292929"/>
                </a:solidFill>
                <a:effectLst/>
                <a:latin typeface="charter" panose="02040503050506020203" pitchFamily="18" charset="0"/>
              </a:rPr>
              <a:t>nnihilation phase</a:t>
            </a:r>
            <a:endParaRPr lang="en-TW" dirty="0"/>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8FF883CC-1787-58F3-7AF4-712040DE02E5}"/>
                  </a:ext>
                </a:extLst>
              </p:cNvPr>
              <p:cNvSpPr txBox="1"/>
              <p:nvPr/>
            </p:nvSpPr>
            <p:spPr>
              <a:xfrm>
                <a:off x="8241730" y="1407880"/>
                <a:ext cx="2253741" cy="369332"/>
              </a:xfrm>
              <a:prstGeom prst="rect">
                <a:avLst/>
              </a:prstGeom>
              <a:noFill/>
            </p:spPr>
            <p:txBody>
              <a:bodyPr wrap="square" rtlCol="0">
                <a:spAutoFit/>
              </a:bodyPr>
              <a:lstStyle/>
              <a:p>
                <a14:m>
                  <m:oMath xmlns:m="http://schemas.openxmlformats.org/officeDocument/2006/math">
                    <m:r>
                      <a:rPr lang="en-US" i="1" smtClean="0">
                        <a:solidFill>
                          <a:schemeClr val="accent1">
                            <a:lumMod val="50000"/>
                          </a:schemeClr>
                        </a:solidFill>
                        <a:latin typeface="Cambria Math" panose="02040503050406030204" pitchFamily="18" charset="0"/>
                        <a:ea typeface="Cambria Math" panose="02040503050406030204" pitchFamily="18" charset="0"/>
                      </a:rPr>
                      <m:t>𝑔</m:t>
                    </m:r>
                    <m:d>
                      <m:dPr>
                        <m:ctrlPr>
                          <a:rPr lang="en-US" i="1">
                            <a:solidFill>
                              <a:schemeClr val="accent1">
                                <a:lumMod val="50000"/>
                              </a:schemeClr>
                            </a:solidFill>
                            <a:latin typeface="Cambria Math" panose="02040503050406030204" pitchFamily="18" charset="0"/>
                            <a:ea typeface="Cambria Math" panose="02040503050406030204" pitchFamily="18" charset="0"/>
                          </a:rPr>
                        </m:ctrlPr>
                      </m:dPr>
                      <m:e>
                        <m:sSub>
                          <m:sSubPr>
                            <m:ctrlPr>
                              <a:rPr lang="en-US" i="1">
                                <a:solidFill>
                                  <a:schemeClr val="accent1">
                                    <a:lumMod val="50000"/>
                                  </a:schemeClr>
                                </a:solidFill>
                                <a:latin typeface="Cambria Math" panose="02040503050406030204" pitchFamily="18" charset="0"/>
                                <a:ea typeface="Cambria Math" panose="02040503050406030204" pitchFamily="18" charset="0"/>
                              </a:rPr>
                            </m:ctrlPr>
                          </m:sSubPr>
                          <m:e>
                            <m:r>
                              <a:rPr lang="en-US" i="1">
                                <a:solidFill>
                                  <a:schemeClr val="accent1">
                                    <a:lumMod val="50000"/>
                                  </a:schemeClr>
                                </a:solidFill>
                                <a:latin typeface="Cambria Math" panose="02040503050406030204" pitchFamily="18" charset="0"/>
                                <a:ea typeface="Cambria Math" panose="02040503050406030204" pitchFamily="18" charset="0"/>
                              </a:rPr>
                              <m:t>𝜃</m:t>
                            </m:r>
                          </m:e>
                          <m:sub>
                            <m:r>
                              <a:rPr lang="en-US" i="1">
                                <a:solidFill>
                                  <a:schemeClr val="accent1">
                                    <a:lumMod val="50000"/>
                                  </a:schemeClr>
                                </a:solidFill>
                                <a:latin typeface="Cambria Math" panose="02040503050406030204" pitchFamily="18" charset="0"/>
                                <a:ea typeface="Cambria Math" panose="02040503050406030204" pitchFamily="18" charset="0"/>
                              </a:rPr>
                              <m:t>𝑠</m:t>
                            </m:r>
                          </m:sub>
                        </m:sSub>
                      </m:e>
                    </m:d>
                    <m:r>
                      <a:rPr lang="en-US" i="1">
                        <a:solidFill>
                          <a:schemeClr val="accent1">
                            <a:lumMod val="50000"/>
                          </a:schemeClr>
                        </a:solidFill>
                        <a:latin typeface="Cambria Math" panose="02040503050406030204" pitchFamily="18" charset="0"/>
                        <a:ea typeface="Cambria Math" panose="02040503050406030204" pitchFamily="18" charset="0"/>
                      </a:rPr>
                      <m:t>≈</m:t>
                    </m:r>
                    <m:r>
                      <a:rPr lang="en-US" i="1">
                        <a:solidFill>
                          <a:schemeClr val="accent1">
                            <a:lumMod val="50000"/>
                          </a:schemeClr>
                        </a:solidFill>
                        <a:latin typeface="Cambria Math" panose="02040503050406030204" pitchFamily="18" charset="0"/>
                        <a:ea typeface="Cambria Math" panose="02040503050406030204" pitchFamily="18" charset="0"/>
                      </a:rPr>
                      <m:t>𝑔</m:t>
                    </m:r>
                    <m:d>
                      <m:dPr>
                        <m:ctrlPr>
                          <a:rPr lang="en-US" i="1">
                            <a:solidFill>
                              <a:schemeClr val="accent1">
                                <a:lumMod val="50000"/>
                              </a:schemeClr>
                            </a:solidFill>
                            <a:latin typeface="Cambria Math" panose="02040503050406030204" pitchFamily="18" charset="0"/>
                            <a:ea typeface="Cambria Math" panose="02040503050406030204" pitchFamily="18" charset="0"/>
                          </a:rPr>
                        </m:ctrlPr>
                      </m:dPr>
                      <m:e>
                        <m:sSub>
                          <m:sSubPr>
                            <m:ctrlPr>
                              <a:rPr lang="en-US" i="1">
                                <a:solidFill>
                                  <a:schemeClr val="accent1">
                                    <a:lumMod val="50000"/>
                                  </a:schemeClr>
                                </a:solidFill>
                                <a:latin typeface="Cambria Math" panose="02040503050406030204" pitchFamily="18" charset="0"/>
                                <a:ea typeface="Cambria Math" panose="02040503050406030204" pitchFamily="18" charset="0"/>
                              </a:rPr>
                            </m:ctrlPr>
                          </m:sSubPr>
                          <m:e>
                            <m:r>
                              <a:rPr lang="en-US" i="1">
                                <a:solidFill>
                                  <a:schemeClr val="accent1">
                                    <a:lumMod val="50000"/>
                                  </a:schemeClr>
                                </a:solidFill>
                                <a:latin typeface="Cambria Math" panose="02040503050406030204" pitchFamily="18" charset="0"/>
                                <a:ea typeface="Cambria Math" panose="02040503050406030204" pitchFamily="18" charset="0"/>
                              </a:rPr>
                              <m:t>𝜃</m:t>
                            </m:r>
                          </m:e>
                          <m:sub>
                            <m:r>
                              <a:rPr lang="en-US" i="1">
                                <a:solidFill>
                                  <a:schemeClr val="accent1">
                                    <a:lumMod val="50000"/>
                                  </a:schemeClr>
                                </a:solidFill>
                                <a:latin typeface="Cambria Math" panose="02040503050406030204" pitchFamily="18" charset="0"/>
                                <a:ea typeface="Cambria Math" panose="02040503050406030204" pitchFamily="18" charset="0"/>
                              </a:rPr>
                              <m:t>𝑠</m:t>
                            </m:r>
                            <m:r>
                              <a:rPr lang="en-US" i="1">
                                <a:solidFill>
                                  <a:schemeClr val="accent1">
                                    <a:lumMod val="50000"/>
                                  </a:schemeClr>
                                </a:solidFill>
                                <a:latin typeface="Cambria Math" panose="02040503050406030204" pitchFamily="18" charset="0"/>
                                <a:ea typeface="Cambria Math" panose="02040503050406030204" pitchFamily="18" charset="0"/>
                              </a:rPr>
                              <m:t>−1</m:t>
                            </m:r>
                          </m:sub>
                        </m:sSub>
                      </m:e>
                    </m:d>
                  </m:oMath>
                </a14:m>
                <a:r>
                  <a:rPr lang="en-TW" dirty="0">
                    <a:solidFill>
                      <a:schemeClr val="accent1">
                        <a:lumMod val="50000"/>
                      </a:schemeClr>
                    </a:solidFill>
                  </a:rPr>
                  <a:t> </a:t>
                </a:r>
              </a:p>
            </p:txBody>
          </p:sp>
        </mc:Choice>
        <mc:Fallback>
          <p:sp>
            <p:nvSpPr>
              <p:cNvPr id="12" name="TextBox 11">
                <a:extLst>
                  <a:ext uri="{FF2B5EF4-FFF2-40B4-BE49-F238E27FC236}">
                    <a16:creationId xmlns:a16="http://schemas.microsoft.com/office/drawing/2014/main" id="{8FF883CC-1787-58F3-7AF4-712040DE02E5}"/>
                  </a:ext>
                </a:extLst>
              </p:cNvPr>
              <p:cNvSpPr txBox="1">
                <a:spLocks noRot="1" noChangeAspect="1" noMove="1" noResize="1" noEditPoints="1" noAdjustHandles="1" noChangeArrowheads="1" noChangeShapeType="1" noTextEdit="1"/>
              </p:cNvSpPr>
              <p:nvPr/>
            </p:nvSpPr>
            <p:spPr>
              <a:xfrm>
                <a:off x="8241730" y="1407880"/>
                <a:ext cx="2253741" cy="369332"/>
              </a:xfrm>
              <a:prstGeom prst="rect">
                <a:avLst/>
              </a:prstGeom>
              <a:blipFill>
                <a:blip r:embed="rId5"/>
                <a:stretch>
                  <a:fillRect b="-6452"/>
                </a:stretch>
              </a:blipFill>
            </p:spPr>
            <p:txBody>
              <a:bodyPr/>
              <a:lstStyle/>
              <a:p>
                <a:r>
                  <a:rPr lang="en-TW">
                    <a:noFill/>
                  </a:rPr>
                  <a:t> </a:t>
                </a:r>
              </a:p>
            </p:txBody>
          </p:sp>
        </mc:Fallback>
      </mc:AlternateContent>
      <p:sp>
        <p:nvSpPr>
          <p:cNvPr id="14" name="TextBox 13">
            <a:extLst>
              <a:ext uri="{FF2B5EF4-FFF2-40B4-BE49-F238E27FC236}">
                <a16:creationId xmlns:a16="http://schemas.microsoft.com/office/drawing/2014/main" id="{D38CC5CA-0247-3FF6-9BE7-B1C2F55985B4}"/>
              </a:ext>
            </a:extLst>
          </p:cNvPr>
          <p:cNvSpPr txBox="1"/>
          <p:nvPr/>
        </p:nvSpPr>
        <p:spPr>
          <a:xfrm>
            <a:off x="4611029" y="6515042"/>
            <a:ext cx="6099716" cy="5078313"/>
          </a:xfrm>
          <a:prstGeom prst="rect">
            <a:avLst/>
          </a:prstGeom>
          <a:noFill/>
        </p:spPr>
        <p:txBody>
          <a:bodyPr wrap="square">
            <a:spAutoFit/>
          </a:bodyPr>
          <a:lstStyle/>
          <a:p>
            <a:r>
              <a:rPr lang="en-US" b="0" i="0" dirty="0">
                <a:solidFill>
                  <a:srgbClr val="292929"/>
                </a:solidFill>
                <a:effectLst/>
                <a:latin typeface="charter" panose="02040503050506020203" pitchFamily="18" charset="0"/>
              </a:rPr>
              <a:t>for large minibatches (e.g., 8k) the linear scaling rule breaks down when the network is changing rapidly, which commonly occurs in early stages of training. We find that this issue can be alleviated by a properly designed warmup [16], namely, a strategy of using less aggressive learning rates at the start of training.</a:t>
            </a:r>
            <a:endParaRPr lang="en-US" b="0" i="1" dirty="0">
              <a:solidFill>
                <a:srgbClr val="292929"/>
              </a:solidFill>
              <a:effectLst/>
              <a:latin typeface="Charter" panose="02040503050506020203" pitchFamily="18" charset="0"/>
            </a:endParaRPr>
          </a:p>
          <a:p>
            <a:pPr algn="l"/>
            <a:r>
              <a:rPr lang="zh-TW" altLang="en-US" b="0" i="0" dirty="0">
                <a:solidFill>
                  <a:srgbClr val="292929"/>
                </a:solidFill>
                <a:effectLst/>
                <a:latin typeface="charter" panose="02040503050506020203" pitchFamily="18" charset="0"/>
              </a:rPr>
              <a:t>簡單說就是在一開始訓練模型的時候，模型權重的梯度</a:t>
            </a:r>
            <a:r>
              <a:rPr lang="en-US" altLang="zh-TW" b="0" i="0" dirty="0">
                <a:solidFill>
                  <a:srgbClr val="292929"/>
                </a:solidFill>
                <a:effectLst/>
                <a:latin typeface="charter" panose="02040503050506020203" pitchFamily="18" charset="0"/>
              </a:rPr>
              <a:t>(</a:t>
            </a:r>
            <a:r>
              <a:rPr lang="zh-TW" altLang="en-US" b="0" i="0" dirty="0">
                <a:solidFill>
                  <a:srgbClr val="292929"/>
                </a:solidFill>
                <a:effectLst/>
                <a:latin typeface="charter" panose="02040503050506020203" pitchFamily="18" charset="0"/>
              </a:rPr>
              <a:t>或是</a:t>
            </a:r>
            <a:r>
              <a:rPr lang="en-US" b="0" i="0" dirty="0">
                <a:solidFill>
                  <a:srgbClr val="292929"/>
                </a:solidFill>
                <a:effectLst/>
                <a:latin typeface="charter" panose="02040503050506020203" pitchFamily="18" charset="0"/>
              </a:rPr>
              <a:t>loss)</a:t>
            </a:r>
            <a:r>
              <a:rPr lang="zh-TW" altLang="en-US" b="0" i="0" dirty="0">
                <a:solidFill>
                  <a:srgbClr val="292929"/>
                </a:solidFill>
                <a:effectLst/>
                <a:latin typeface="charter" panose="02040503050506020203" pitchFamily="18" charset="0"/>
              </a:rPr>
              <a:t>較不穩定。</a:t>
            </a:r>
          </a:p>
          <a:p>
            <a:pPr algn="l"/>
            <a:r>
              <a:rPr lang="zh-TW" altLang="en-US" b="0" i="0" dirty="0">
                <a:solidFill>
                  <a:srgbClr val="292929"/>
                </a:solidFill>
                <a:effectLst/>
                <a:latin typeface="charter" panose="02040503050506020203" pitchFamily="18" charset="0"/>
              </a:rPr>
              <a:t>有訓練過深度學習模型的讀者應該有發現一開始的</a:t>
            </a:r>
            <a:r>
              <a:rPr lang="en-US" b="0" i="0" dirty="0">
                <a:solidFill>
                  <a:srgbClr val="292929"/>
                </a:solidFill>
                <a:effectLst/>
                <a:latin typeface="charter" panose="02040503050506020203" pitchFamily="18" charset="0"/>
              </a:rPr>
              <a:t>loss</a:t>
            </a:r>
            <a:r>
              <a:rPr lang="zh-TW" altLang="en-US" b="0" i="0" dirty="0">
                <a:solidFill>
                  <a:srgbClr val="292929"/>
                </a:solidFill>
                <a:effectLst/>
                <a:latin typeface="charter" panose="02040503050506020203" pitchFamily="18" charset="0"/>
              </a:rPr>
              <a:t>通常都比較大，然後在慢慢收斂。因為在模型一開始訓練的初始值為隨機生成</a:t>
            </a:r>
            <a:r>
              <a:rPr lang="en-US" altLang="zh-TW" b="0" i="0" dirty="0">
                <a:solidFill>
                  <a:srgbClr val="292929"/>
                </a:solidFill>
                <a:effectLst/>
                <a:latin typeface="charter" panose="02040503050506020203" pitchFamily="18" charset="0"/>
              </a:rPr>
              <a:t>(</a:t>
            </a:r>
            <a:r>
              <a:rPr lang="zh-TW" altLang="en-US" b="0" i="0" dirty="0">
                <a:solidFill>
                  <a:srgbClr val="292929"/>
                </a:solidFill>
                <a:effectLst/>
                <a:latin typeface="charter" panose="02040503050506020203" pitchFamily="18" charset="0"/>
              </a:rPr>
              <a:t>可參考</a:t>
            </a:r>
            <a:r>
              <a:rPr lang="en-US" b="0" i="0" u="sng" dirty="0">
                <a:solidFill>
                  <a:srgbClr val="292929"/>
                </a:solidFill>
                <a:effectLst/>
                <a:latin typeface="charter" panose="02040503050506020203" pitchFamily="18" charset="0"/>
                <a:hlinkClick r:id="rId6"/>
              </a:rPr>
              <a:t>weight initialization</a:t>
            </a:r>
            <a:r>
              <a:rPr lang="en-US" b="0" i="0" dirty="0">
                <a:solidFill>
                  <a:srgbClr val="292929"/>
                </a:solidFill>
                <a:effectLst/>
                <a:latin typeface="charter" panose="02040503050506020203" pitchFamily="18" charset="0"/>
              </a:rPr>
              <a:t>)</a:t>
            </a:r>
            <a:r>
              <a:rPr lang="zh-TW" altLang="en-US" b="0" i="0" dirty="0">
                <a:solidFill>
                  <a:srgbClr val="292929"/>
                </a:solidFill>
                <a:effectLst/>
                <a:latin typeface="charter" panose="02040503050506020203" pitchFamily="18" charset="0"/>
              </a:rPr>
              <a:t>的，模型對於訓練資料分布的理解度為零，因此第一個</a:t>
            </a:r>
            <a:r>
              <a:rPr lang="en-US" b="0" i="0" dirty="0">
                <a:solidFill>
                  <a:srgbClr val="292929"/>
                </a:solidFill>
                <a:effectLst/>
                <a:latin typeface="charter" panose="02040503050506020203" pitchFamily="18" charset="0"/>
              </a:rPr>
              <a:t>epoch</a:t>
            </a:r>
            <a:r>
              <a:rPr lang="zh-TW" altLang="en-US" b="0" i="0" dirty="0">
                <a:solidFill>
                  <a:srgbClr val="292929"/>
                </a:solidFill>
                <a:effectLst/>
                <a:latin typeface="charter" panose="02040503050506020203" pitchFamily="18" charset="0"/>
              </a:rPr>
              <a:t>的每次模型更新的時候，每筆資料對於模型來說都是全新的，基本上</a:t>
            </a:r>
            <a:r>
              <a:rPr lang="en-US" b="1" i="0" dirty="0">
                <a:solidFill>
                  <a:srgbClr val="292929"/>
                </a:solidFill>
                <a:effectLst/>
                <a:latin typeface="Charter" panose="02040503050506020203" pitchFamily="18" charset="0"/>
              </a:rPr>
              <a:t>loss</a:t>
            </a:r>
            <a:r>
              <a:rPr lang="zh-TW" altLang="en-US" b="1" i="0" dirty="0">
                <a:solidFill>
                  <a:srgbClr val="292929"/>
                </a:solidFill>
                <a:effectLst/>
                <a:latin typeface="Charter" panose="02040503050506020203" pitchFamily="18" charset="0"/>
              </a:rPr>
              <a:t>都很大</a:t>
            </a:r>
            <a:r>
              <a:rPr lang="zh-TW" altLang="en-US" b="0" i="0" dirty="0">
                <a:solidFill>
                  <a:srgbClr val="292929"/>
                </a:solidFill>
                <a:effectLst/>
                <a:latin typeface="charter" panose="02040503050506020203" pitchFamily="18" charset="0"/>
              </a:rPr>
              <a:t>。第一個</a:t>
            </a:r>
            <a:r>
              <a:rPr lang="en-US" b="0" i="0" dirty="0">
                <a:solidFill>
                  <a:srgbClr val="292929"/>
                </a:solidFill>
                <a:effectLst/>
                <a:latin typeface="charter" panose="02040503050506020203" pitchFamily="18" charset="0"/>
              </a:rPr>
              <a:t>epoch</a:t>
            </a:r>
            <a:r>
              <a:rPr lang="zh-TW" altLang="en-US" b="0" i="0" dirty="0">
                <a:solidFill>
                  <a:srgbClr val="292929"/>
                </a:solidFill>
                <a:effectLst/>
                <a:latin typeface="charter" panose="02040503050506020203" pitchFamily="18" charset="0"/>
              </a:rPr>
              <a:t>通常每筆資料都伴隨著有較大的</a:t>
            </a:r>
            <a:r>
              <a:rPr lang="en-US" b="0" i="0" dirty="0">
                <a:solidFill>
                  <a:srgbClr val="292929"/>
                </a:solidFill>
                <a:effectLst/>
                <a:latin typeface="charter" panose="02040503050506020203" pitchFamily="18" charset="0"/>
              </a:rPr>
              <a:t>loss(</a:t>
            </a:r>
            <a:r>
              <a:rPr lang="zh-TW" altLang="en-US" b="0" i="0" dirty="0">
                <a:solidFill>
                  <a:srgbClr val="292929"/>
                </a:solidFill>
                <a:effectLst/>
                <a:latin typeface="charter" panose="02040503050506020203" pitchFamily="18" charset="0"/>
              </a:rPr>
              <a:t>相對就是較大的梯度</a:t>
            </a:r>
            <a:r>
              <a:rPr lang="en-US" altLang="zh-TW" b="0" i="0" dirty="0">
                <a:solidFill>
                  <a:srgbClr val="292929"/>
                </a:solidFill>
                <a:effectLst/>
                <a:latin typeface="charter" panose="02040503050506020203" pitchFamily="18" charset="0"/>
              </a:rPr>
              <a:t>)</a:t>
            </a:r>
            <a:r>
              <a:rPr lang="zh-TW" altLang="en-US" b="0" i="0" dirty="0">
                <a:solidFill>
                  <a:srgbClr val="292929"/>
                </a:solidFill>
                <a:effectLst/>
                <a:latin typeface="charter" panose="02040503050506020203" pitchFamily="18" charset="0"/>
              </a:rPr>
              <a:t>，因此較大的梯度使得模型權重每次改變都較大，這樣就容易讓學習一開始就往該筆資料的分佈方向修正，可能導致此筆資料的</a:t>
            </a:r>
            <a:r>
              <a:rPr lang="en-US" b="0" i="0" dirty="0">
                <a:solidFill>
                  <a:srgbClr val="292929"/>
                </a:solidFill>
                <a:effectLst/>
                <a:latin typeface="charter" panose="02040503050506020203" pitchFamily="18" charset="0"/>
              </a:rPr>
              <a:t>overfitting，</a:t>
            </a:r>
            <a:r>
              <a:rPr lang="zh-TW" altLang="en-US" b="0" i="0" dirty="0">
                <a:solidFill>
                  <a:srgbClr val="292929"/>
                </a:solidFill>
                <a:effectLst/>
                <a:latin typeface="charter" panose="02040503050506020203" pitchFamily="18" charset="0"/>
              </a:rPr>
              <a:t>後續要靠</a:t>
            </a:r>
            <a:r>
              <a:rPr lang="en-US" b="0" i="0" dirty="0">
                <a:solidFill>
                  <a:srgbClr val="292929"/>
                </a:solidFill>
                <a:effectLst/>
                <a:latin typeface="charter" panose="02040503050506020203" pitchFamily="18" charset="0"/>
              </a:rPr>
              <a:t>data random shuffle</a:t>
            </a:r>
            <a:r>
              <a:rPr lang="zh-TW" altLang="en-US" b="0" i="0" dirty="0">
                <a:solidFill>
                  <a:srgbClr val="292929"/>
                </a:solidFill>
                <a:effectLst/>
                <a:latin typeface="charter" panose="02040503050506020203" pitchFamily="18" charset="0"/>
              </a:rPr>
              <a:t>和多次訓練才能將資料分布拉回來。</a:t>
            </a:r>
          </a:p>
        </p:txBody>
      </p:sp>
      <p:sp>
        <p:nvSpPr>
          <p:cNvPr id="17" name="TextBox 16">
            <a:extLst>
              <a:ext uri="{FF2B5EF4-FFF2-40B4-BE49-F238E27FC236}">
                <a16:creationId xmlns:a16="http://schemas.microsoft.com/office/drawing/2014/main" id="{ED22F17B-D47E-37CA-0AFB-028DEF80E626}"/>
              </a:ext>
            </a:extLst>
          </p:cNvPr>
          <p:cNvSpPr txBox="1"/>
          <p:nvPr/>
        </p:nvSpPr>
        <p:spPr>
          <a:xfrm>
            <a:off x="10961802" y="2677556"/>
            <a:ext cx="972290" cy="461665"/>
          </a:xfrm>
          <a:prstGeom prst="rect">
            <a:avLst/>
          </a:prstGeom>
          <a:solidFill>
            <a:schemeClr val="bg1"/>
          </a:solidFill>
        </p:spPr>
        <p:txBody>
          <a:bodyPr wrap="square" rtlCol="0">
            <a:spAutoFit/>
          </a:bodyPr>
          <a:lstStyle/>
          <a:p>
            <a:r>
              <a:rPr lang="en-TW" sz="1200" dirty="0"/>
              <a:t>Train images</a:t>
            </a:r>
          </a:p>
          <a:p>
            <a:r>
              <a:rPr lang="en-TW" sz="1200" dirty="0"/>
              <a:t>Test images</a:t>
            </a:r>
          </a:p>
        </p:txBody>
      </p:sp>
    </p:spTree>
    <p:extLst>
      <p:ext uri="{BB962C8B-B14F-4D97-AF65-F5344CB8AC3E}">
        <p14:creationId xmlns:p14="http://schemas.microsoft.com/office/powerpoint/2010/main" val="3744734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843CE-16A6-F37A-2E06-2455D5A4DE6C}"/>
              </a:ext>
            </a:extLst>
          </p:cNvPr>
          <p:cNvSpPr>
            <a:spLocks noGrp="1"/>
          </p:cNvSpPr>
          <p:nvPr>
            <p:ph type="sldNum" sz="quarter" idx="12"/>
          </p:nvPr>
        </p:nvSpPr>
        <p:spPr/>
        <p:txBody>
          <a:bodyPr/>
          <a:lstStyle/>
          <a:p>
            <a:fld id="{B9099BA4-C8A4-2D45-821F-DCCB4712668D}" type="slidenum">
              <a:rPr lang="en-TW" smtClean="0"/>
              <a:t>16</a:t>
            </a:fld>
            <a:endParaRPr lang="en-TW"/>
          </a:p>
        </p:txBody>
      </p:sp>
      <p:sp>
        <p:nvSpPr>
          <p:cNvPr id="3" name="Title 1">
            <a:extLst>
              <a:ext uri="{FF2B5EF4-FFF2-40B4-BE49-F238E27FC236}">
                <a16:creationId xmlns:a16="http://schemas.microsoft.com/office/drawing/2014/main" id="{F275965D-D4BA-1D6C-7D7C-B518F6A3EE53}"/>
              </a:ext>
            </a:extLst>
          </p:cNvPr>
          <p:cNvSpPr txBox="1">
            <a:spLocks/>
          </p:cNvSpPr>
          <p:nvPr/>
        </p:nvSpPr>
        <p:spPr>
          <a:xfrm>
            <a:off x="167390" y="236460"/>
            <a:ext cx="4619515"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Results and Conclusion</a:t>
            </a:r>
          </a:p>
        </p:txBody>
      </p:sp>
      <p:pic>
        <p:nvPicPr>
          <p:cNvPr id="4" name="Picture 3">
            <a:extLst>
              <a:ext uri="{FF2B5EF4-FFF2-40B4-BE49-F238E27FC236}">
                <a16:creationId xmlns:a16="http://schemas.microsoft.com/office/drawing/2014/main" id="{37CDCCAD-BAA0-5480-9E8E-9CDED8735022}"/>
              </a:ext>
            </a:extLst>
          </p:cNvPr>
          <p:cNvPicPr>
            <a:picLocks noChangeAspect="1"/>
          </p:cNvPicPr>
          <p:nvPr/>
        </p:nvPicPr>
        <p:blipFill>
          <a:blip r:embed="rId3"/>
          <a:stretch>
            <a:fillRect/>
          </a:stretch>
        </p:blipFill>
        <p:spPr>
          <a:xfrm>
            <a:off x="391358" y="3007214"/>
            <a:ext cx="5388428" cy="3429000"/>
          </a:xfrm>
          <a:prstGeom prst="rect">
            <a:avLst/>
          </a:prstGeom>
        </p:spPr>
      </p:pic>
      <p:pic>
        <p:nvPicPr>
          <p:cNvPr id="5" name="Picture 4">
            <a:extLst>
              <a:ext uri="{FF2B5EF4-FFF2-40B4-BE49-F238E27FC236}">
                <a16:creationId xmlns:a16="http://schemas.microsoft.com/office/drawing/2014/main" id="{47FCABEC-8B56-0D7E-1953-01DF0C001D7A}"/>
              </a:ext>
            </a:extLst>
          </p:cNvPr>
          <p:cNvPicPr>
            <a:picLocks noChangeAspect="1"/>
          </p:cNvPicPr>
          <p:nvPr/>
        </p:nvPicPr>
        <p:blipFill>
          <a:blip r:embed="rId4"/>
          <a:stretch>
            <a:fillRect/>
          </a:stretch>
        </p:blipFill>
        <p:spPr>
          <a:xfrm>
            <a:off x="6499934" y="136525"/>
            <a:ext cx="5017152" cy="3317125"/>
          </a:xfrm>
          <a:prstGeom prst="rect">
            <a:avLst/>
          </a:prstGeom>
        </p:spPr>
      </p:pic>
      <p:grpSp>
        <p:nvGrpSpPr>
          <p:cNvPr id="16" name="Group 15">
            <a:extLst>
              <a:ext uri="{FF2B5EF4-FFF2-40B4-BE49-F238E27FC236}">
                <a16:creationId xmlns:a16="http://schemas.microsoft.com/office/drawing/2014/main" id="{C2A056FD-0516-8380-496E-C527A52BA8CE}"/>
              </a:ext>
            </a:extLst>
          </p:cNvPr>
          <p:cNvGrpSpPr/>
          <p:nvPr/>
        </p:nvGrpSpPr>
        <p:grpSpPr>
          <a:xfrm>
            <a:off x="6096000" y="3471940"/>
            <a:ext cx="5501489" cy="3386060"/>
            <a:chOff x="6103315" y="3335415"/>
            <a:chExt cx="5501489" cy="3386060"/>
          </a:xfrm>
        </p:grpSpPr>
        <p:pic>
          <p:nvPicPr>
            <p:cNvPr id="6" name="Picture 5">
              <a:extLst>
                <a:ext uri="{FF2B5EF4-FFF2-40B4-BE49-F238E27FC236}">
                  <a16:creationId xmlns:a16="http://schemas.microsoft.com/office/drawing/2014/main" id="{CB7E0C40-7840-92B5-160A-767E611976C1}"/>
                </a:ext>
              </a:extLst>
            </p:cNvPr>
            <p:cNvPicPr>
              <a:picLocks noChangeAspect="1"/>
            </p:cNvPicPr>
            <p:nvPr/>
          </p:nvPicPr>
          <p:blipFill>
            <a:blip r:embed="rId5"/>
            <a:stretch>
              <a:fillRect/>
            </a:stretch>
          </p:blipFill>
          <p:spPr>
            <a:xfrm>
              <a:off x="6412215" y="3335415"/>
              <a:ext cx="5192589" cy="3386060"/>
            </a:xfrm>
            <a:prstGeom prst="rect">
              <a:avLst/>
            </a:prstGeom>
          </p:spPr>
        </p:pic>
        <p:cxnSp>
          <p:nvCxnSpPr>
            <p:cNvPr id="9" name="Straight Connector 8">
              <a:extLst>
                <a:ext uri="{FF2B5EF4-FFF2-40B4-BE49-F238E27FC236}">
                  <a16:creationId xmlns:a16="http://schemas.microsoft.com/office/drawing/2014/main" id="{C657B5D6-9A4D-BEC4-0447-1DEEADFC6647}"/>
                </a:ext>
              </a:extLst>
            </p:cNvPr>
            <p:cNvCxnSpPr>
              <a:cxnSpLocks/>
            </p:cNvCxnSpPr>
            <p:nvPr/>
          </p:nvCxnSpPr>
          <p:spPr>
            <a:xfrm>
              <a:off x="6906986" y="5445579"/>
              <a:ext cx="4610100" cy="0"/>
            </a:xfrm>
            <a:prstGeom prst="line">
              <a:avLst/>
            </a:prstGeom>
            <a:ln w="38100">
              <a:solidFill>
                <a:schemeClr val="accent6">
                  <a:lumMod val="75000"/>
                </a:schemeClr>
              </a:solidFill>
              <a:prstDash val="sysDot"/>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32A2B0CB-ABFB-524C-AE68-B01457FB400C}"/>
                </a:ext>
              </a:extLst>
            </p:cNvPr>
            <p:cNvSpPr txBox="1"/>
            <p:nvPr/>
          </p:nvSpPr>
          <p:spPr>
            <a:xfrm>
              <a:off x="8424695" y="5076247"/>
              <a:ext cx="583814" cy="369332"/>
            </a:xfrm>
            <a:prstGeom prst="rect">
              <a:avLst/>
            </a:prstGeom>
            <a:noFill/>
          </p:spPr>
          <p:txBody>
            <a:bodyPr wrap="none" rtlCol="0">
              <a:spAutoFit/>
            </a:bodyPr>
            <a:lstStyle/>
            <a:p>
              <a:r>
                <a:rPr lang="en-TW" dirty="0">
                  <a:solidFill>
                    <a:srgbClr val="0070C0"/>
                  </a:solidFill>
                </a:rPr>
                <a:t>40%</a:t>
              </a:r>
            </a:p>
          </p:txBody>
        </p:sp>
        <p:sp>
          <p:nvSpPr>
            <p:cNvPr id="12" name="TextBox 11">
              <a:extLst>
                <a:ext uri="{FF2B5EF4-FFF2-40B4-BE49-F238E27FC236}">
                  <a16:creationId xmlns:a16="http://schemas.microsoft.com/office/drawing/2014/main" id="{5F222B57-BDCB-E9BB-B00B-394B08F1DD8A}"/>
                </a:ext>
              </a:extLst>
            </p:cNvPr>
            <p:cNvSpPr txBox="1"/>
            <p:nvPr/>
          </p:nvSpPr>
          <p:spPr>
            <a:xfrm>
              <a:off x="10863095" y="5076247"/>
              <a:ext cx="583814" cy="369332"/>
            </a:xfrm>
            <a:prstGeom prst="rect">
              <a:avLst/>
            </a:prstGeom>
            <a:noFill/>
          </p:spPr>
          <p:txBody>
            <a:bodyPr wrap="none" rtlCol="0">
              <a:spAutoFit/>
            </a:bodyPr>
            <a:lstStyle/>
            <a:p>
              <a:r>
                <a:rPr lang="en-TW" dirty="0">
                  <a:solidFill>
                    <a:srgbClr val="FF0000"/>
                  </a:solidFill>
                </a:rPr>
                <a:t>95%</a:t>
              </a:r>
            </a:p>
          </p:txBody>
        </p:sp>
        <p:sp>
          <p:nvSpPr>
            <p:cNvPr id="13" name="TextBox 12">
              <a:extLst>
                <a:ext uri="{FF2B5EF4-FFF2-40B4-BE49-F238E27FC236}">
                  <a16:creationId xmlns:a16="http://schemas.microsoft.com/office/drawing/2014/main" id="{7BADF71C-C369-B89A-9CDA-65CD6763C22B}"/>
                </a:ext>
              </a:extLst>
            </p:cNvPr>
            <p:cNvSpPr txBox="1"/>
            <p:nvPr/>
          </p:nvSpPr>
          <p:spPr>
            <a:xfrm>
              <a:off x="6103315" y="5260913"/>
              <a:ext cx="466794" cy="369332"/>
            </a:xfrm>
            <a:prstGeom prst="rect">
              <a:avLst/>
            </a:prstGeom>
            <a:noFill/>
          </p:spPr>
          <p:txBody>
            <a:bodyPr wrap="none" rtlCol="0">
              <a:spAutoFit/>
            </a:bodyPr>
            <a:lstStyle/>
            <a:p>
              <a:r>
                <a:rPr lang="en-TW" dirty="0">
                  <a:solidFill>
                    <a:schemeClr val="accent6">
                      <a:lumMod val="50000"/>
                    </a:schemeClr>
                  </a:solidFill>
                </a:rPr>
                <a:t>1%</a:t>
              </a:r>
            </a:p>
          </p:txBody>
        </p:sp>
      </p:grpSp>
      <p:sp>
        <p:nvSpPr>
          <p:cNvPr id="15" name="TextBox 14">
            <a:extLst>
              <a:ext uri="{FF2B5EF4-FFF2-40B4-BE49-F238E27FC236}">
                <a16:creationId xmlns:a16="http://schemas.microsoft.com/office/drawing/2014/main" id="{91CD4E76-8DAD-C7BA-8D44-F8667BD54E93}"/>
              </a:ext>
            </a:extLst>
          </p:cNvPr>
          <p:cNvSpPr txBox="1"/>
          <p:nvPr/>
        </p:nvSpPr>
        <p:spPr>
          <a:xfrm>
            <a:off x="1732614" y="2637882"/>
            <a:ext cx="2906486" cy="369332"/>
          </a:xfrm>
          <a:prstGeom prst="rect">
            <a:avLst/>
          </a:prstGeom>
          <a:noFill/>
        </p:spPr>
        <p:txBody>
          <a:bodyPr wrap="square">
            <a:spAutoFit/>
          </a:bodyPr>
          <a:lstStyle/>
          <a:p>
            <a:r>
              <a:rPr lang="en-US" sz="1800" b="1" dirty="0">
                <a:solidFill>
                  <a:schemeClr val="accent1">
                    <a:lumMod val="50000"/>
                  </a:schemeClr>
                </a:solidFill>
              </a:rPr>
              <a:t>Deep Neural Network (DNN)</a:t>
            </a:r>
            <a:endParaRPr lang="en-TW" dirty="0">
              <a:solidFill>
                <a:schemeClr val="accent1">
                  <a:lumMod val="50000"/>
                </a:schemeClr>
              </a:solidFill>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957D199B-661F-04F6-B1D2-2BCBE692B784}"/>
                  </a:ext>
                </a:extLst>
              </p:cNvPr>
              <p:cNvSpPr txBox="1"/>
              <p:nvPr/>
            </p:nvSpPr>
            <p:spPr>
              <a:xfrm>
                <a:off x="3085572" y="6341371"/>
                <a:ext cx="465365" cy="3801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m:t>
                          </m:r>
                        </m:e>
                        <m:sub>
                          <m:sSup>
                            <m:sSupPr>
                              <m:ctrlPr>
                                <a:rPr lang="en-TW" i="1">
                                  <a:solidFill>
                                    <a:schemeClr val="tx1"/>
                                  </a:solidFill>
                                  <a:latin typeface="Cambria Math" panose="02040503050406030204" pitchFamily="18" charset="0"/>
                                </a:rPr>
                              </m:ctrlPr>
                            </m:sSupPr>
                            <m:e>
                              <m:r>
                                <m:rPr>
                                  <m:sty m:val="p"/>
                                </m:rPr>
                                <a:rPr lang="en-US" i="0">
                                  <a:solidFill>
                                    <a:schemeClr val="tx1"/>
                                  </a:solidFill>
                                  <a:latin typeface="Cambria Math" panose="02040503050406030204" pitchFamily="18" charset="0"/>
                                </a:rPr>
                                <m:t>e</m:t>
                              </m:r>
                            </m:e>
                            <m:sup>
                              <m:r>
                                <a:rPr lang="en-US" i="1">
                                  <a:solidFill>
                                    <a:schemeClr val="tx1"/>
                                  </a:solidFill>
                                  <a:latin typeface="Cambria Math" panose="02040503050406030204" pitchFamily="18" charset="0"/>
                                  <a:ea typeface="Cambria Math" panose="02040503050406030204" pitchFamily="18" charset="0"/>
                                </a:rPr>
                                <m:t>±</m:t>
                              </m:r>
                            </m:sup>
                          </m:sSup>
                        </m:sub>
                      </m:sSub>
                    </m:oMath>
                  </m:oMathPara>
                </a14:m>
                <a:endParaRPr lang="en-TW" dirty="0">
                  <a:solidFill>
                    <a:schemeClr val="tx1"/>
                  </a:solidFill>
                </a:endParaRPr>
              </a:p>
            </p:txBody>
          </p:sp>
        </mc:Choice>
        <mc:Fallback>
          <p:sp>
            <p:nvSpPr>
              <p:cNvPr id="18" name="TextBox 17">
                <a:extLst>
                  <a:ext uri="{FF2B5EF4-FFF2-40B4-BE49-F238E27FC236}">
                    <a16:creationId xmlns:a16="http://schemas.microsoft.com/office/drawing/2014/main" id="{957D199B-661F-04F6-B1D2-2BCBE692B784}"/>
                  </a:ext>
                </a:extLst>
              </p:cNvPr>
              <p:cNvSpPr txBox="1">
                <a:spLocks noRot="1" noChangeAspect="1" noMove="1" noResize="1" noEditPoints="1" noAdjustHandles="1" noChangeArrowheads="1" noChangeShapeType="1" noTextEdit="1"/>
              </p:cNvSpPr>
              <p:nvPr/>
            </p:nvSpPr>
            <p:spPr>
              <a:xfrm>
                <a:off x="3085572" y="6341371"/>
                <a:ext cx="465365" cy="380104"/>
              </a:xfrm>
              <a:prstGeom prst="rect">
                <a:avLst/>
              </a:prstGeom>
              <a:blipFill>
                <a:blip r:embed="rId6"/>
                <a:stretch>
                  <a:fillRect r="-2632" b="-3226"/>
                </a:stretch>
              </a:blipFill>
            </p:spPr>
            <p:txBody>
              <a:bodyPr/>
              <a:lstStyle/>
              <a:p>
                <a:r>
                  <a:rPr lang="en-TW">
                    <a:noFill/>
                  </a:rPr>
                  <a:t> </a:t>
                </a:r>
              </a:p>
            </p:txBody>
          </p:sp>
        </mc:Fallback>
      </mc:AlternateContent>
      <p:sp>
        <p:nvSpPr>
          <p:cNvPr id="19" name="TextBox 18">
            <a:extLst>
              <a:ext uri="{FF2B5EF4-FFF2-40B4-BE49-F238E27FC236}">
                <a16:creationId xmlns:a16="http://schemas.microsoft.com/office/drawing/2014/main" id="{9A2165C2-D4D5-BBEE-10BC-FD6B26336E34}"/>
              </a:ext>
            </a:extLst>
          </p:cNvPr>
          <p:cNvSpPr txBox="1"/>
          <p:nvPr/>
        </p:nvSpPr>
        <p:spPr>
          <a:xfrm>
            <a:off x="228600" y="914869"/>
            <a:ext cx="5867399" cy="1323439"/>
          </a:xfrm>
          <a:prstGeom prst="rect">
            <a:avLst/>
          </a:prstGeom>
          <a:noFill/>
        </p:spPr>
        <p:txBody>
          <a:bodyPr wrap="square" rtlCol="0">
            <a:spAutoFit/>
          </a:bodyPr>
          <a:lstStyle/>
          <a:p>
            <a:pPr marL="285750" indent="-285750" algn="just">
              <a:buFont typeface="Arial" panose="020B0604020202020204" pitchFamily="34" charset="0"/>
              <a:buChar char="•"/>
            </a:pPr>
            <a:r>
              <a:rPr lang="en-TW" sz="2000" dirty="0">
                <a:solidFill>
                  <a:schemeClr val="accent1">
                    <a:lumMod val="50000"/>
                  </a:schemeClr>
                </a:solidFill>
              </a:rPr>
              <a:t>DNN shows 95% signal efficiency at 1% background remaining, and it is better than 40% from BDT.</a:t>
            </a:r>
          </a:p>
          <a:p>
            <a:pPr marL="285750" indent="-285750" algn="just">
              <a:buFont typeface="Arial" panose="020B0604020202020204" pitchFamily="34" charset="0"/>
              <a:buChar char="•"/>
            </a:pPr>
            <a:r>
              <a:rPr lang="en-TW" sz="2000" dirty="0">
                <a:solidFill>
                  <a:schemeClr val="accent1">
                    <a:lumMod val="50000"/>
                  </a:schemeClr>
                </a:solidFill>
              </a:rPr>
              <a:t>Deep Learning is useful in the electron identification with AMS-02 electromagnetic calorimeter.</a:t>
            </a:r>
          </a:p>
        </p:txBody>
      </p:sp>
    </p:spTree>
    <p:extLst>
      <p:ext uri="{BB962C8B-B14F-4D97-AF65-F5344CB8AC3E}">
        <p14:creationId xmlns:p14="http://schemas.microsoft.com/office/powerpoint/2010/main" val="413084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606" r="5560"/>
          <a:stretch/>
        </p:blipFill>
        <p:spPr>
          <a:xfrm>
            <a:off x="-29183" y="-43553"/>
            <a:ext cx="12256852" cy="6898814"/>
          </a:xfrm>
          <a:prstGeom prst="rect">
            <a:avLst/>
          </a:prstGeom>
        </p:spPr>
      </p:pic>
      <p:pic>
        <p:nvPicPr>
          <p:cNvPr id="9" name="Picture 8"/>
          <p:cNvPicPr>
            <a:picLocks noChangeAspect="1"/>
          </p:cNvPicPr>
          <p:nvPr/>
        </p:nvPicPr>
        <p:blipFill>
          <a:blip r:embed="rId4"/>
          <a:stretch>
            <a:fillRect/>
          </a:stretch>
        </p:blipFill>
        <p:spPr>
          <a:xfrm rot="18900000">
            <a:off x="7287762" y="4333451"/>
            <a:ext cx="2039434" cy="1235726"/>
          </a:xfrm>
          <a:prstGeom prst="rect">
            <a:avLst/>
          </a:prstGeom>
        </p:spPr>
      </p:pic>
      <p:sp>
        <p:nvSpPr>
          <p:cNvPr id="90" name="TextBox 89"/>
          <p:cNvSpPr txBox="1"/>
          <p:nvPr/>
        </p:nvSpPr>
        <p:spPr>
          <a:xfrm>
            <a:off x="3571622" y="4474798"/>
            <a:ext cx="3004269" cy="600164"/>
          </a:xfrm>
          <a:prstGeom prst="rect">
            <a:avLst/>
          </a:prstGeom>
          <a:noFill/>
        </p:spPr>
        <p:txBody>
          <a:bodyPr wrap="square" rtlCol="0">
            <a:spAutoFit/>
          </a:bodyPr>
          <a:lstStyle/>
          <a:p>
            <a:pPr algn="ctr" defTabSz="838883"/>
            <a:r>
              <a:rPr lang="is-IS" sz="1600" dirty="0">
                <a:solidFill>
                  <a:srgbClr val="FFFF00"/>
                </a:solidFill>
              </a:rPr>
              <a:t>Antiprotons, </a:t>
            </a:r>
            <a:r>
              <a:rPr lang="en-US" sz="1600" dirty="0">
                <a:solidFill>
                  <a:srgbClr val="FFFF00"/>
                </a:solidFill>
              </a:rPr>
              <a:t>Positrons</a:t>
            </a:r>
            <a:r>
              <a:rPr lang="is-IS" sz="1600" dirty="0">
                <a:solidFill>
                  <a:srgbClr val="FFFF00"/>
                </a:solidFill>
              </a:rPr>
              <a:t>, ...</a:t>
            </a:r>
          </a:p>
          <a:p>
            <a:pPr algn="ctr" defTabSz="838883"/>
            <a:r>
              <a:rPr lang="is-IS" sz="1600" dirty="0">
                <a:solidFill>
                  <a:srgbClr val="FFFF00"/>
                </a:solidFill>
              </a:rPr>
              <a:t>from Dark Matter Collisions</a:t>
            </a:r>
          </a:p>
        </p:txBody>
      </p:sp>
      <p:sp>
        <p:nvSpPr>
          <p:cNvPr id="77" name="Cloud 76"/>
          <p:cNvSpPr/>
          <p:nvPr/>
        </p:nvSpPr>
        <p:spPr>
          <a:xfrm rot="1160874">
            <a:off x="8057272" y="3284034"/>
            <a:ext cx="369388" cy="204738"/>
          </a:xfrm>
          <a:prstGeom prst="cloud">
            <a:avLst/>
          </a:prstGeom>
          <a:solidFill>
            <a:srgbClr val="00FDFF"/>
          </a:solid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883"/>
            <a:endParaRPr lang="en-US" sz="1650">
              <a:solidFill>
                <a:prstClr val="white"/>
              </a:solidFill>
              <a:latin typeface="Arial" panose="020B0604020202090204"/>
            </a:endParaRPr>
          </a:p>
        </p:txBody>
      </p:sp>
      <p:pic>
        <p:nvPicPr>
          <p:cNvPr id="42" name="Picture 41"/>
          <p:cNvPicPr>
            <a:picLocks noChangeAspect="1"/>
          </p:cNvPicPr>
          <p:nvPr/>
        </p:nvPicPr>
        <p:blipFill rotWithShape="1">
          <a:blip r:embed="rId5"/>
          <a:srcRect l="6798" r="4441"/>
          <a:stretch>
            <a:fillRect/>
          </a:stretch>
        </p:blipFill>
        <p:spPr>
          <a:xfrm>
            <a:off x="7687600" y="773898"/>
            <a:ext cx="2091550" cy="1885097"/>
          </a:xfrm>
          <a:prstGeom prst="rect">
            <a:avLst/>
          </a:prstGeom>
          <a:ln>
            <a:noFill/>
          </a:ln>
          <a:effectLst>
            <a:softEdge rad="112500"/>
          </a:effectLst>
        </p:spPr>
      </p:pic>
      <p:sp>
        <p:nvSpPr>
          <p:cNvPr id="57" name="Freeform 56"/>
          <p:cNvSpPr/>
          <p:nvPr/>
        </p:nvSpPr>
        <p:spPr>
          <a:xfrm rot="1919854">
            <a:off x="8153279" y="2365720"/>
            <a:ext cx="391383" cy="1013424"/>
          </a:xfrm>
          <a:custGeom>
            <a:avLst/>
            <a:gdLst>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632177 w 1061155"/>
              <a:gd name="connsiteY10" fmla="*/ 824089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1155" h="1512711">
                <a:moveTo>
                  <a:pt x="1061155" y="1512711"/>
                </a:moveTo>
                <a:cubicBezTo>
                  <a:pt x="1056365" y="1493551"/>
                  <a:pt x="1047574" y="1453483"/>
                  <a:pt x="1038577" y="1433689"/>
                </a:cubicBezTo>
                <a:cubicBezTo>
                  <a:pt x="972055" y="1287338"/>
                  <a:pt x="1018271" y="1395978"/>
                  <a:pt x="959555" y="1286933"/>
                </a:cubicBezTo>
                <a:cubicBezTo>
                  <a:pt x="943598" y="1257299"/>
                  <a:pt x="934594" y="1223547"/>
                  <a:pt x="914400" y="1196622"/>
                </a:cubicBezTo>
                <a:cubicBezTo>
                  <a:pt x="903111" y="1181570"/>
                  <a:pt x="890970" y="1167122"/>
                  <a:pt x="880533" y="1151467"/>
                </a:cubicBezTo>
                <a:cubicBezTo>
                  <a:pt x="868362" y="1133210"/>
                  <a:pt x="858295" y="1113629"/>
                  <a:pt x="846666" y="1095022"/>
                </a:cubicBezTo>
                <a:cubicBezTo>
                  <a:pt x="839475" y="1083517"/>
                  <a:pt x="831614" y="1072445"/>
                  <a:pt x="824088" y="1061156"/>
                </a:cubicBezTo>
                <a:cubicBezTo>
                  <a:pt x="770427" y="900165"/>
                  <a:pt x="824349" y="1067710"/>
                  <a:pt x="790222" y="948267"/>
                </a:cubicBezTo>
                <a:cubicBezTo>
                  <a:pt x="786953" y="936825"/>
                  <a:pt x="786239" y="923793"/>
                  <a:pt x="778933" y="914400"/>
                </a:cubicBezTo>
                <a:cubicBezTo>
                  <a:pt x="759330" y="889196"/>
                  <a:pt x="742176" y="854411"/>
                  <a:pt x="711200" y="846667"/>
                </a:cubicBezTo>
                <a:cubicBezTo>
                  <a:pt x="654500" y="832492"/>
                  <a:pt x="680763" y="840284"/>
                  <a:pt x="632177" y="824089"/>
                </a:cubicBezTo>
                <a:cubicBezTo>
                  <a:pt x="568207" y="827852"/>
                  <a:pt x="502884" y="821765"/>
                  <a:pt x="440266" y="835378"/>
                </a:cubicBezTo>
                <a:cubicBezTo>
                  <a:pt x="413750" y="841142"/>
                  <a:pt x="372533" y="880533"/>
                  <a:pt x="372533" y="880533"/>
                </a:cubicBezTo>
                <a:cubicBezTo>
                  <a:pt x="365007" y="891822"/>
                  <a:pt x="358641" y="903977"/>
                  <a:pt x="349955" y="914400"/>
                </a:cubicBezTo>
                <a:cubicBezTo>
                  <a:pt x="277523" y="1001318"/>
                  <a:pt x="349564" y="898052"/>
                  <a:pt x="293511" y="982133"/>
                </a:cubicBezTo>
                <a:cubicBezTo>
                  <a:pt x="258927" y="977193"/>
                  <a:pt x="207120" y="981390"/>
                  <a:pt x="180622" y="948267"/>
                </a:cubicBezTo>
                <a:cubicBezTo>
                  <a:pt x="144269" y="902824"/>
                  <a:pt x="199620" y="922824"/>
                  <a:pt x="146755" y="880533"/>
                </a:cubicBezTo>
                <a:cubicBezTo>
                  <a:pt x="137463" y="873100"/>
                  <a:pt x="124556" y="871579"/>
                  <a:pt x="112888" y="869245"/>
                </a:cubicBezTo>
                <a:cubicBezTo>
                  <a:pt x="86797" y="864027"/>
                  <a:pt x="60207" y="861719"/>
                  <a:pt x="33866" y="857956"/>
                </a:cubicBezTo>
                <a:cubicBezTo>
                  <a:pt x="22449" y="840831"/>
                  <a:pt x="0" y="813593"/>
                  <a:pt x="0" y="790222"/>
                </a:cubicBezTo>
                <a:cubicBezTo>
                  <a:pt x="0" y="743506"/>
                  <a:pt x="24134" y="698355"/>
                  <a:pt x="56444" y="666045"/>
                </a:cubicBezTo>
                <a:cubicBezTo>
                  <a:pt x="67733" y="654756"/>
                  <a:pt x="80091" y="644443"/>
                  <a:pt x="90311" y="632178"/>
                </a:cubicBezTo>
                <a:cubicBezTo>
                  <a:pt x="98997" y="621755"/>
                  <a:pt x="102294" y="606787"/>
                  <a:pt x="112888" y="598311"/>
                </a:cubicBezTo>
                <a:cubicBezTo>
                  <a:pt x="122180" y="590877"/>
                  <a:pt x="135466" y="590785"/>
                  <a:pt x="146755" y="587022"/>
                </a:cubicBezTo>
                <a:cubicBezTo>
                  <a:pt x="224082" y="509695"/>
                  <a:pt x="187921" y="537000"/>
                  <a:pt x="248355" y="496711"/>
                </a:cubicBezTo>
                <a:cubicBezTo>
                  <a:pt x="255881" y="485422"/>
                  <a:pt x="264865" y="474980"/>
                  <a:pt x="270933" y="462845"/>
                </a:cubicBezTo>
                <a:cubicBezTo>
                  <a:pt x="289297" y="426117"/>
                  <a:pt x="272446" y="427465"/>
                  <a:pt x="304800" y="395111"/>
                </a:cubicBezTo>
                <a:cubicBezTo>
                  <a:pt x="314394" y="385517"/>
                  <a:pt x="327377" y="380059"/>
                  <a:pt x="338666" y="372533"/>
                </a:cubicBezTo>
                <a:cubicBezTo>
                  <a:pt x="440180" y="220264"/>
                  <a:pt x="383822" y="331935"/>
                  <a:pt x="383822" y="0"/>
                </a:cubicBezTo>
              </a:path>
            </a:pathLst>
          </a:custGeom>
          <a:noFill/>
          <a:ln w="28575">
            <a:solidFill>
              <a:srgbClr val="00B0F0"/>
            </a:solidFill>
            <a:prstDash val="solid"/>
            <a:headEnd type="arrow"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883"/>
            <a:endParaRPr lang="en-US" sz="1650">
              <a:solidFill>
                <a:prstClr val="white"/>
              </a:solidFill>
              <a:latin typeface="Arial" panose="020B0604020202090204"/>
            </a:endParaRPr>
          </a:p>
        </p:txBody>
      </p:sp>
      <p:sp>
        <p:nvSpPr>
          <p:cNvPr id="78" name="TextBox 77"/>
          <p:cNvSpPr txBox="1"/>
          <p:nvPr/>
        </p:nvSpPr>
        <p:spPr>
          <a:xfrm>
            <a:off x="7193432" y="2689581"/>
            <a:ext cx="1286872" cy="830997"/>
          </a:xfrm>
          <a:prstGeom prst="rect">
            <a:avLst/>
          </a:prstGeom>
          <a:noFill/>
          <a:ln>
            <a:noFill/>
          </a:ln>
        </p:spPr>
        <p:txBody>
          <a:bodyPr wrap="square" rtlCol="0">
            <a:spAutoFit/>
          </a:bodyPr>
          <a:lstStyle/>
          <a:p>
            <a:pPr defTabSz="838883"/>
            <a:r>
              <a:rPr lang="en-US" sz="1600" b="1" dirty="0">
                <a:solidFill>
                  <a:srgbClr val="00FDFF"/>
                </a:solidFill>
              </a:rPr>
              <a:t>Interstellar</a:t>
            </a:r>
            <a:br>
              <a:rPr lang="en-US" sz="1600" b="1" dirty="0">
                <a:solidFill>
                  <a:srgbClr val="00FDFF"/>
                </a:solidFill>
              </a:rPr>
            </a:br>
            <a:r>
              <a:rPr lang="en-US" sz="1600" b="1" dirty="0">
                <a:solidFill>
                  <a:srgbClr val="00FDFF"/>
                </a:solidFill>
              </a:rPr>
              <a:t>Medium</a:t>
            </a:r>
            <a:br>
              <a:rPr lang="en-US" sz="1600" b="1" dirty="0">
                <a:solidFill>
                  <a:srgbClr val="00FDFF"/>
                </a:solidFill>
              </a:rPr>
            </a:br>
            <a:r>
              <a:rPr lang="en-US" sz="1600" b="1" dirty="0">
                <a:solidFill>
                  <a:srgbClr val="00FDFF"/>
                </a:solidFill>
              </a:rPr>
              <a:t>(ISM)</a:t>
            </a:r>
          </a:p>
        </p:txBody>
      </p:sp>
      <p:sp>
        <p:nvSpPr>
          <p:cNvPr id="92" name="TextBox 91"/>
          <p:cNvSpPr txBox="1"/>
          <p:nvPr/>
        </p:nvSpPr>
        <p:spPr>
          <a:xfrm>
            <a:off x="8450145" y="2739774"/>
            <a:ext cx="2030556" cy="346249"/>
          </a:xfrm>
          <a:prstGeom prst="rect">
            <a:avLst/>
          </a:prstGeom>
          <a:noFill/>
        </p:spPr>
        <p:txBody>
          <a:bodyPr wrap="none" rtlCol="0">
            <a:spAutoFit/>
          </a:bodyPr>
          <a:lstStyle/>
          <a:p>
            <a:pPr defTabSz="838883"/>
            <a:r>
              <a:rPr lang="en-US" sz="1600" b="1" dirty="0">
                <a:solidFill>
                  <a:srgbClr val="00B0F0"/>
                </a:solidFill>
              </a:rPr>
              <a:t>Protons, Electrons, </a:t>
            </a:r>
            <a:r>
              <a:rPr lang="is-IS" sz="1600" b="1" dirty="0">
                <a:solidFill>
                  <a:srgbClr val="00B0F0"/>
                </a:solidFill>
              </a:rPr>
              <a:t>…</a:t>
            </a:r>
            <a:endParaRPr lang="en-US" sz="1600" b="1" dirty="0">
              <a:solidFill>
                <a:srgbClr val="00B0F0"/>
              </a:solidFill>
            </a:endParaRPr>
          </a:p>
        </p:txBody>
      </p:sp>
      <p:sp>
        <p:nvSpPr>
          <p:cNvPr id="32" name="TextBox 31"/>
          <p:cNvSpPr txBox="1"/>
          <p:nvPr/>
        </p:nvSpPr>
        <p:spPr>
          <a:xfrm>
            <a:off x="7896925" y="1504602"/>
            <a:ext cx="1703736" cy="461665"/>
          </a:xfrm>
          <a:prstGeom prst="rect">
            <a:avLst/>
          </a:prstGeom>
          <a:noFill/>
        </p:spPr>
        <p:txBody>
          <a:bodyPr wrap="none" rtlCol="0">
            <a:spAutoFit/>
          </a:bodyPr>
          <a:lstStyle/>
          <a:p>
            <a:pPr algn="ctr" defTabSz="838883"/>
            <a:r>
              <a:rPr lang="en-US" sz="2400" b="1" dirty="0">
                <a:solidFill>
                  <a:srgbClr val="FFFFFF"/>
                </a:solidFill>
              </a:rPr>
              <a:t>Supernovae</a:t>
            </a:r>
          </a:p>
        </p:txBody>
      </p:sp>
      <p:sp>
        <p:nvSpPr>
          <p:cNvPr id="39" name="TextBox 38"/>
          <p:cNvSpPr txBox="1"/>
          <p:nvPr/>
        </p:nvSpPr>
        <p:spPr>
          <a:xfrm>
            <a:off x="17530419" y="4576596"/>
            <a:ext cx="2093843" cy="374718"/>
          </a:xfrm>
          <a:prstGeom prst="rect">
            <a:avLst/>
          </a:prstGeom>
          <a:noFill/>
        </p:spPr>
        <p:txBody>
          <a:bodyPr wrap="none" rtlCol="0">
            <a:spAutoFit/>
          </a:bodyPr>
          <a:lstStyle/>
          <a:p>
            <a:pPr defTabSz="838883"/>
            <a:r>
              <a:rPr lang="en-US" sz="1835" b="1" dirty="0">
                <a:solidFill>
                  <a:srgbClr val="91FFF0"/>
                </a:solidFill>
                <a:latin typeface="Calibri"/>
              </a:rPr>
              <a:t>Magnetic field lines</a:t>
            </a:r>
          </a:p>
        </p:txBody>
      </p:sp>
      <p:sp>
        <p:nvSpPr>
          <p:cNvPr id="56" name="Freeform 55"/>
          <p:cNvSpPr/>
          <p:nvPr/>
        </p:nvSpPr>
        <p:spPr>
          <a:xfrm rot="6300000">
            <a:off x="7485060" y="3941227"/>
            <a:ext cx="1214635" cy="141876"/>
          </a:xfrm>
          <a:custGeom>
            <a:avLst/>
            <a:gdLst>
              <a:gd name="connsiteX0" fmla="*/ 1875197 w 1875197"/>
              <a:gd name="connsiteY0" fmla="*/ 474133 h 745066"/>
              <a:gd name="connsiteX1" fmla="*/ 1807464 w 1875197"/>
              <a:gd name="connsiteY1" fmla="*/ 519289 h 745066"/>
              <a:gd name="connsiteX2" fmla="*/ 1751019 w 1875197"/>
              <a:gd name="connsiteY2" fmla="*/ 553155 h 745066"/>
              <a:gd name="connsiteX3" fmla="*/ 1694575 w 1875197"/>
              <a:gd name="connsiteY3" fmla="*/ 598311 h 745066"/>
              <a:gd name="connsiteX4" fmla="*/ 1604264 w 1875197"/>
              <a:gd name="connsiteY4" fmla="*/ 643466 h 745066"/>
              <a:gd name="connsiteX5" fmla="*/ 1570397 w 1875197"/>
              <a:gd name="connsiteY5" fmla="*/ 666044 h 745066"/>
              <a:gd name="connsiteX6" fmla="*/ 1491375 w 1875197"/>
              <a:gd name="connsiteY6" fmla="*/ 688622 h 745066"/>
              <a:gd name="connsiteX7" fmla="*/ 1412353 w 1875197"/>
              <a:gd name="connsiteY7" fmla="*/ 711200 h 745066"/>
              <a:gd name="connsiteX8" fmla="*/ 1333330 w 1875197"/>
              <a:gd name="connsiteY8" fmla="*/ 722489 h 745066"/>
              <a:gd name="connsiteX9" fmla="*/ 1186575 w 1875197"/>
              <a:gd name="connsiteY9" fmla="*/ 745066 h 745066"/>
              <a:gd name="connsiteX10" fmla="*/ 1005953 w 1875197"/>
              <a:gd name="connsiteY10" fmla="*/ 733778 h 745066"/>
              <a:gd name="connsiteX11" fmla="*/ 938219 w 1875197"/>
              <a:gd name="connsiteY11" fmla="*/ 711200 h 745066"/>
              <a:gd name="connsiteX12" fmla="*/ 915642 w 1875197"/>
              <a:gd name="connsiteY12" fmla="*/ 677333 h 745066"/>
              <a:gd name="connsiteX13" fmla="*/ 881775 w 1875197"/>
              <a:gd name="connsiteY13" fmla="*/ 666044 h 745066"/>
              <a:gd name="connsiteX14" fmla="*/ 836619 w 1875197"/>
              <a:gd name="connsiteY14" fmla="*/ 598311 h 745066"/>
              <a:gd name="connsiteX15" fmla="*/ 802753 w 1875197"/>
              <a:gd name="connsiteY15" fmla="*/ 530578 h 745066"/>
              <a:gd name="connsiteX16" fmla="*/ 768886 w 1875197"/>
              <a:gd name="connsiteY16" fmla="*/ 508000 h 745066"/>
              <a:gd name="connsiteX17" fmla="*/ 701153 w 1875197"/>
              <a:gd name="connsiteY17" fmla="*/ 451555 h 745066"/>
              <a:gd name="connsiteX18" fmla="*/ 678575 w 1875197"/>
              <a:gd name="connsiteY18" fmla="*/ 417689 h 745066"/>
              <a:gd name="connsiteX19" fmla="*/ 644708 w 1875197"/>
              <a:gd name="connsiteY19" fmla="*/ 395111 h 745066"/>
              <a:gd name="connsiteX20" fmla="*/ 610842 w 1875197"/>
              <a:gd name="connsiteY20" fmla="*/ 361244 h 745066"/>
              <a:gd name="connsiteX21" fmla="*/ 520530 w 1875197"/>
              <a:gd name="connsiteY21" fmla="*/ 372533 h 745066"/>
              <a:gd name="connsiteX22" fmla="*/ 486664 w 1875197"/>
              <a:gd name="connsiteY22" fmla="*/ 406400 h 745066"/>
              <a:gd name="connsiteX23" fmla="*/ 373775 w 1875197"/>
              <a:gd name="connsiteY23" fmla="*/ 440266 h 745066"/>
              <a:gd name="connsiteX24" fmla="*/ 238308 w 1875197"/>
              <a:gd name="connsiteY24" fmla="*/ 428978 h 745066"/>
              <a:gd name="connsiteX25" fmla="*/ 170575 w 1875197"/>
              <a:gd name="connsiteY25" fmla="*/ 406400 h 745066"/>
              <a:gd name="connsiteX26" fmla="*/ 136708 w 1875197"/>
              <a:gd name="connsiteY26" fmla="*/ 395111 h 745066"/>
              <a:gd name="connsiteX27" fmla="*/ 102842 w 1875197"/>
              <a:gd name="connsiteY27" fmla="*/ 383822 h 745066"/>
              <a:gd name="connsiteX28" fmla="*/ 57686 w 1875197"/>
              <a:gd name="connsiteY28" fmla="*/ 372533 h 745066"/>
              <a:gd name="connsiteX29" fmla="*/ 23819 w 1875197"/>
              <a:gd name="connsiteY29" fmla="*/ 338666 h 745066"/>
              <a:gd name="connsiteX30" fmla="*/ 12530 w 1875197"/>
              <a:gd name="connsiteY30" fmla="*/ 270933 h 745066"/>
              <a:gd name="connsiteX31" fmla="*/ 46397 w 1875197"/>
              <a:gd name="connsiteY31" fmla="*/ 259644 h 745066"/>
              <a:gd name="connsiteX32" fmla="*/ 80264 w 1875197"/>
              <a:gd name="connsiteY32" fmla="*/ 237066 h 745066"/>
              <a:gd name="connsiteX33" fmla="*/ 102842 w 1875197"/>
              <a:gd name="connsiteY33" fmla="*/ 203200 h 745066"/>
              <a:gd name="connsiteX34" fmla="*/ 125419 w 1875197"/>
              <a:gd name="connsiteY34" fmla="*/ 135466 h 745066"/>
              <a:gd name="connsiteX35" fmla="*/ 114130 w 1875197"/>
              <a:gd name="connsiteY35" fmla="*/ 45155 h 745066"/>
              <a:gd name="connsiteX36" fmla="*/ 91553 w 1875197"/>
              <a:gd name="connsiteY36" fmla="*/ 11289 h 745066"/>
              <a:gd name="connsiteX37" fmla="*/ 57686 w 1875197"/>
              <a:gd name="connsiteY37" fmla="*/ 0 h 745066"/>
              <a:gd name="connsiteX0-1" fmla="*/ 1875197 w 1875197"/>
              <a:gd name="connsiteY0-2" fmla="*/ 462844 h 733777"/>
              <a:gd name="connsiteX1-3" fmla="*/ 1807464 w 1875197"/>
              <a:gd name="connsiteY1-4" fmla="*/ 508000 h 733777"/>
              <a:gd name="connsiteX2-5" fmla="*/ 1751019 w 1875197"/>
              <a:gd name="connsiteY2-6" fmla="*/ 541866 h 733777"/>
              <a:gd name="connsiteX3-7" fmla="*/ 1694575 w 1875197"/>
              <a:gd name="connsiteY3-8" fmla="*/ 587022 h 733777"/>
              <a:gd name="connsiteX4-9" fmla="*/ 1604264 w 1875197"/>
              <a:gd name="connsiteY4-10" fmla="*/ 632177 h 733777"/>
              <a:gd name="connsiteX5-11" fmla="*/ 1570397 w 1875197"/>
              <a:gd name="connsiteY5-12" fmla="*/ 654755 h 733777"/>
              <a:gd name="connsiteX6-13" fmla="*/ 1491375 w 1875197"/>
              <a:gd name="connsiteY6-14" fmla="*/ 677333 h 733777"/>
              <a:gd name="connsiteX7-15" fmla="*/ 1412353 w 1875197"/>
              <a:gd name="connsiteY7-16" fmla="*/ 699911 h 733777"/>
              <a:gd name="connsiteX8-17" fmla="*/ 1333330 w 1875197"/>
              <a:gd name="connsiteY8-18" fmla="*/ 711200 h 733777"/>
              <a:gd name="connsiteX9-19" fmla="*/ 1186575 w 1875197"/>
              <a:gd name="connsiteY9-20" fmla="*/ 733777 h 733777"/>
              <a:gd name="connsiteX10-21" fmla="*/ 1005953 w 1875197"/>
              <a:gd name="connsiteY10-22" fmla="*/ 722489 h 733777"/>
              <a:gd name="connsiteX11-23" fmla="*/ 938219 w 1875197"/>
              <a:gd name="connsiteY11-24" fmla="*/ 699911 h 733777"/>
              <a:gd name="connsiteX12-25" fmla="*/ 915642 w 1875197"/>
              <a:gd name="connsiteY12-26" fmla="*/ 666044 h 733777"/>
              <a:gd name="connsiteX13-27" fmla="*/ 881775 w 1875197"/>
              <a:gd name="connsiteY13-28" fmla="*/ 654755 h 733777"/>
              <a:gd name="connsiteX14-29" fmla="*/ 836619 w 1875197"/>
              <a:gd name="connsiteY14-30" fmla="*/ 587022 h 733777"/>
              <a:gd name="connsiteX15-31" fmla="*/ 802753 w 1875197"/>
              <a:gd name="connsiteY15-32" fmla="*/ 519289 h 733777"/>
              <a:gd name="connsiteX16-33" fmla="*/ 768886 w 1875197"/>
              <a:gd name="connsiteY16-34" fmla="*/ 496711 h 733777"/>
              <a:gd name="connsiteX17-35" fmla="*/ 701153 w 1875197"/>
              <a:gd name="connsiteY17-36" fmla="*/ 440266 h 733777"/>
              <a:gd name="connsiteX18-37" fmla="*/ 678575 w 1875197"/>
              <a:gd name="connsiteY18-38" fmla="*/ 406400 h 733777"/>
              <a:gd name="connsiteX19-39" fmla="*/ 644708 w 1875197"/>
              <a:gd name="connsiteY19-40" fmla="*/ 383822 h 733777"/>
              <a:gd name="connsiteX20-41" fmla="*/ 610842 w 1875197"/>
              <a:gd name="connsiteY20-42" fmla="*/ 349955 h 733777"/>
              <a:gd name="connsiteX21-43" fmla="*/ 520530 w 1875197"/>
              <a:gd name="connsiteY21-44" fmla="*/ 361244 h 733777"/>
              <a:gd name="connsiteX22-45" fmla="*/ 486664 w 1875197"/>
              <a:gd name="connsiteY22-46" fmla="*/ 395111 h 733777"/>
              <a:gd name="connsiteX23-47" fmla="*/ 373775 w 1875197"/>
              <a:gd name="connsiteY23-48" fmla="*/ 428977 h 733777"/>
              <a:gd name="connsiteX24-49" fmla="*/ 238308 w 1875197"/>
              <a:gd name="connsiteY24-50" fmla="*/ 417689 h 733777"/>
              <a:gd name="connsiteX25-51" fmla="*/ 170575 w 1875197"/>
              <a:gd name="connsiteY25-52" fmla="*/ 395111 h 733777"/>
              <a:gd name="connsiteX26-53" fmla="*/ 136708 w 1875197"/>
              <a:gd name="connsiteY26-54" fmla="*/ 383822 h 733777"/>
              <a:gd name="connsiteX27-55" fmla="*/ 102842 w 1875197"/>
              <a:gd name="connsiteY27-56" fmla="*/ 372533 h 733777"/>
              <a:gd name="connsiteX28-57" fmla="*/ 57686 w 1875197"/>
              <a:gd name="connsiteY28-58" fmla="*/ 361244 h 733777"/>
              <a:gd name="connsiteX29-59" fmla="*/ 23819 w 1875197"/>
              <a:gd name="connsiteY29-60" fmla="*/ 327377 h 733777"/>
              <a:gd name="connsiteX30-61" fmla="*/ 12530 w 1875197"/>
              <a:gd name="connsiteY30-62" fmla="*/ 259644 h 733777"/>
              <a:gd name="connsiteX31-63" fmla="*/ 46397 w 1875197"/>
              <a:gd name="connsiteY31-64" fmla="*/ 248355 h 733777"/>
              <a:gd name="connsiteX32-65" fmla="*/ 80264 w 1875197"/>
              <a:gd name="connsiteY32-66" fmla="*/ 225777 h 733777"/>
              <a:gd name="connsiteX33-67" fmla="*/ 102842 w 1875197"/>
              <a:gd name="connsiteY33-68" fmla="*/ 191911 h 733777"/>
              <a:gd name="connsiteX34-69" fmla="*/ 125419 w 1875197"/>
              <a:gd name="connsiteY34-70" fmla="*/ 124177 h 733777"/>
              <a:gd name="connsiteX35-71" fmla="*/ 114130 w 1875197"/>
              <a:gd name="connsiteY35-72" fmla="*/ 33866 h 733777"/>
              <a:gd name="connsiteX36-73" fmla="*/ 91553 w 1875197"/>
              <a:gd name="connsiteY36-74" fmla="*/ 0 h 733777"/>
              <a:gd name="connsiteX0-75" fmla="*/ 1875197 w 1875197"/>
              <a:gd name="connsiteY0-76" fmla="*/ 428978 h 699911"/>
              <a:gd name="connsiteX1-77" fmla="*/ 1807464 w 1875197"/>
              <a:gd name="connsiteY1-78" fmla="*/ 474134 h 699911"/>
              <a:gd name="connsiteX2-79" fmla="*/ 1751019 w 1875197"/>
              <a:gd name="connsiteY2-80" fmla="*/ 508000 h 699911"/>
              <a:gd name="connsiteX3-81" fmla="*/ 1694575 w 1875197"/>
              <a:gd name="connsiteY3-82" fmla="*/ 553156 h 699911"/>
              <a:gd name="connsiteX4-83" fmla="*/ 1604264 w 1875197"/>
              <a:gd name="connsiteY4-84" fmla="*/ 598311 h 699911"/>
              <a:gd name="connsiteX5-85" fmla="*/ 1570397 w 1875197"/>
              <a:gd name="connsiteY5-86" fmla="*/ 620889 h 699911"/>
              <a:gd name="connsiteX6-87" fmla="*/ 1491375 w 1875197"/>
              <a:gd name="connsiteY6-88" fmla="*/ 643467 h 699911"/>
              <a:gd name="connsiteX7-89" fmla="*/ 1412353 w 1875197"/>
              <a:gd name="connsiteY7-90" fmla="*/ 666045 h 699911"/>
              <a:gd name="connsiteX8-91" fmla="*/ 1333330 w 1875197"/>
              <a:gd name="connsiteY8-92" fmla="*/ 677334 h 699911"/>
              <a:gd name="connsiteX9-93" fmla="*/ 1186575 w 1875197"/>
              <a:gd name="connsiteY9-94" fmla="*/ 699911 h 699911"/>
              <a:gd name="connsiteX10-95" fmla="*/ 1005953 w 1875197"/>
              <a:gd name="connsiteY10-96" fmla="*/ 688623 h 699911"/>
              <a:gd name="connsiteX11-97" fmla="*/ 938219 w 1875197"/>
              <a:gd name="connsiteY11-98" fmla="*/ 666045 h 699911"/>
              <a:gd name="connsiteX12-99" fmla="*/ 915642 w 1875197"/>
              <a:gd name="connsiteY12-100" fmla="*/ 632178 h 699911"/>
              <a:gd name="connsiteX13-101" fmla="*/ 881775 w 1875197"/>
              <a:gd name="connsiteY13-102" fmla="*/ 620889 h 699911"/>
              <a:gd name="connsiteX14-103" fmla="*/ 836619 w 1875197"/>
              <a:gd name="connsiteY14-104" fmla="*/ 553156 h 699911"/>
              <a:gd name="connsiteX15-105" fmla="*/ 802753 w 1875197"/>
              <a:gd name="connsiteY15-106" fmla="*/ 485423 h 699911"/>
              <a:gd name="connsiteX16-107" fmla="*/ 768886 w 1875197"/>
              <a:gd name="connsiteY16-108" fmla="*/ 462845 h 699911"/>
              <a:gd name="connsiteX17-109" fmla="*/ 701153 w 1875197"/>
              <a:gd name="connsiteY17-110" fmla="*/ 406400 h 699911"/>
              <a:gd name="connsiteX18-111" fmla="*/ 678575 w 1875197"/>
              <a:gd name="connsiteY18-112" fmla="*/ 372534 h 699911"/>
              <a:gd name="connsiteX19-113" fmla="*/ 644708 w 1875197"/>
              <a:gd name="connsiteY19-114" fmla="*/ 349956 h 699911"/>
              <a:gd name="connsiteX20-115" fmla="*/ 610842 w 1875197"/>
              <a:gd name="connsiteY20-116" fmla="*/ 316089 h 699911"/>
              <a:gd name="connsiteX21-117" fmla="*/ 520530 w 1875197"/>
              <a:gd name="connsiteY21-118" fmla="*/ 327378 h 699911"/>
              <a:gd name="connsiteX22-119" fmla="*/ 486664 w 1875197"/>
              <a:gd name="connsiteY22-120" fmla="*/ 361245 h 699911"/>
              <a:gd name="connsiteX23-121" fmla="*/ 373775 w 1875197"/>
              <a:gd name="connsiteY23-122" fmla="*/ 395111 h 699911"/>
              <a:gd name="connsiteX24-123" fmla="*/ 238308 w 1875197"/>
              <a:gd name="connsiteY24-124" fmla="*/ 383823 h 699911"/>
              <a:gd name="connsiteX25-125" fmla="*/ 170575 w 1875197"/>
              <a:gd name="connsiteY25-126" fmla="*/ 361245 h 699911"/>
              <a:gd name="connsiteX26-127" fmla="*/ 136708 w 1875197"/>
              <a:gd name="connsiteY26-128" fmla="*/ 349956 h 699911"/>
              <a:gd name="connsiteX27-129" fmla="*/ 102842 w 1875197"/>
              <a:gd name="connsiteY27-130" fmla="*/ 338667 h 699911"/>
              <a:gd name="connsiteX28-131" fmla="*/ 57686 w 1875197"/>
              <a:gd name="connsiteY28-132" fmla="*/ 327378 h 699911"/>
              <a:gd name="connsiteX29-133" fmla="*/ 23819 w 1875197"/>
              <a:gd name="connsiteY29-134" fmla="*/ 293511 h 699911"/>
              <a:gd name="connsiteX30-135" fmla="*/ 12530 w 1875197"/>
              <a:gd name="connsiteY30-136" fmla="*/ 225778 h 699911"/>
              <a:gd name="connsiteX31-137" fmla="*/ 46397 w 1875197"/>
              <a:gd name="connsiteY31-138" fmla="*/ 214489 h 699911"/>
              <a:gd name="connsiteX32-139" fmla="*/ 80264 w 1875197"/>
              <a:gd name="connsiteY32-140" fmla="*/ 191911 h 699911"/>
              <a:gd name="connsiteX33-141" fmla="*/ 102842 w 1875197"/>
              <a:gd name="connsiteY33-142" fmla="*/ 158045 h 699911"/>
              <a:gd name="connsiteX34-143" fmla="*/ 125419 w 1875197"/>
              <a:gd name="connsiteY34-144" fmla="*/ 90311 h 699911"/>
              <a:gd name="connsiteX35-145" fmla="*/ 114130 w 1875197"/>
              <a:gd name="connsiteY35-146" fmla="*/ 0 h 699911"/>
              <a:gd name="connsiteX0-147" fmla="*/ 1875197 w 1875197"/>
              <a:gd name="connsiteY0-148" fmla="*/ 338667 h 609600"/>
              <a:gd name="connsiteX1-149" fmla="*/ 1807464 w 1875197"/>
              <a:gd name="connsiteY1-150" fmla="*/ 383823 h 609600"/>
              <a:gd name="connsiteX2-151" fmla="*/ 1751019 w 1875197"/>
              <a:gd name="connsiteY2-152" fmla="*/ 417689 h 609600"/>
              <a:gd name="connsiteX3-153" fmla="*/ 1694575 w 1875197"/>
              <a:gd name="connsiteY3-154" fmla="*/ 462845 h 609600"/>
              <a:gd name="connsiteX4-155" fmla="*/ 1604264 w 1875197"/>
              <a:gd name="connsiteY4-156" fmla="*/ 508000 h 609600"/>
              <a:gd name="connsiteX5-157" fmla="*/ 1570397 w 1875197"/>
              <a:gd name="connsiteY5-158" fmla="*/ 530578 h 609600"/>
              <a:gd name="connsiteX6-159" fmla="*/ 1491375 w 1875197"/>
              <a:gd name="connsiteY6-160" fmla="*/ 553156 h 609600"/>
              <a:gd name="connsiteX7-161" fmla="*/ 1412353 w 1875197"/>
              <a:gd name="connsiteY7-162" fmla="*/ 575734 h 609600"/>
              <a:gd name="connsiteX8-163" fmla="*/ 1333330 w 1875197"/>
              <a:gd name="connsiteY8-164" fmla="*/ 587023 h 609600"/>
              <a:gd name="connsiteX9-165" fmla="*/ 1186575 w 1875197"/>
              <a:gd name="connsiteY9-166" fmla="*/ 609600 h 609600"/>
              <a:gd name="connsiteX10-167" fmla="*/ 1005953 w 1875197"/>
              <a:gd name="connsiteY10-168" fmla="*/ 598312 h 609600"/>
              <a:gd name="connsiteX11-169" fmla="*/ 938219 w 1875197"/>
              <a:gd name="connsiteY11-170" fmla="*/ 575734 h 609600"/>
              <a:gd name="connsiteX12-171" fmla="*/ 915642 w 1875197"/>
              <a:gd name="connsiteY12-172" fmla="*/ 541867 h 609600"/>
              <a:gd name="connsiteX13-173" fmla="*/ 881775 w 1875197"/>
              <a:gd name="connsiteY13-174" fmla="*/ 530578 h 609600"/>
              <a:gd name="connsiteX14-175" fmla="*/ 836619 w 1875197"/>
              <a:gd name="connsiteY14-176" fmla="*/ 462845 h 609600"/>
              <a:gd name="connsiteX15-177" fmla="*/ 802753 w 1875197"/>
              <a:gd name="connsiteY15-178" fmla="*/ 395112 h 609600"/>
              <a:gd name="connsiteX16-179" fmla="*/ 768886 w 1875197"/>
              <a:gd name="connsiteY16-180" fmla="*/ 372534 h 609600"/>
              <a:gd name="connsiteX17-181" fmla="*/ 701153 w 1875197"/>
              <a:gd name="connsiteY17-182" fmla="*/ 316089 h 609600"/>
              <a:gd name="connsiteX18-183" fmla="*/ 678575 w 1875197"/>
              <a:gd name="connsiteY18-184" fmla="*/ 282223 h 609600"/>
              <a:gd name="connsiteX19-185" fmla="*/ 644708 w 1875197"/>
              <a:gd name="connsiteY19-186" fmla="*/ 259645 h 609600"/>
              <a:gd name="connsiteX20-187" fmla="*/ 610842 w 1875197"/>
              <a:gd name="connsiteY20-188" fmla="*/ 225778 h 609600"/>
              <a:gd name="connsiteX21-189" fmla="*/ 520530 w 1875197"/>
              <a:gd name="connsiteY21-190" fmla="*/ 237067 h 609600"/>
              <a:gd name="connsiteX22-191" fmla="*/ 486664 w 1875197"/>
              <a:gd name="connsiteY22-192" fmla="*/ 270934 h 609600"/>
              <a:gd name="connsiteX23-193" fmla="*/ 373775 w 1875197"/>
              <a:gd name="connsiteY23-194" fmla="*/ 304800 h 609600"/>
              <a:gd name="connsiteX24-195" fmla="*/ 238308 w 1875197"/>
              <a:gd name="connsiteY24-196" fmla="*/ 293512 h 609600"/>
              <a:gd name="connsiteX25-197" fmla="*/ 170575 w 1875197"/>
              <a:gd name="connsiteY25-198" fmla="*/ 270934 h 609600"/>
              <a:gd name="connsiteX26-199" fmla="*/ 136708 w 1875197"/>
              <a:gd name="connsiteY26-200" fmla="*/ 259645 h 609600"/>
              <a:gd name="connsiteX27-201" fmla="*/ 102842 w 1875197"/>
              <a:gd name="connsiteY27-202" fmla="*/ 248356 h 609600"/>
              <a:gd name="connsiteX28-203" fmla="*/ 57686 w 1875197"/>
              <a:gd name="connsiteY28-204" fmla="*/ 237067 h 609600"/>
              <a:gd name="connsiteX29-205" fmla="*/ 23819 w 1875197"/>
              <a:gd name="connsiteY29-206" fmla="*/ 203200 h 609600"/>
              <a:gd name="connsiteX30-207" fmla="*/ 12530 w 1875197"/>
              <a:gd name="connsiteY30-208" fmla="*/ 135467 h 609600"/>
              <a:gd name="connsiteX31-209" fmla="*/ 46397 w 1875197"/>
              <a:gd name="connsiteY31-210" fmla="*/ 124178 h 609600"/>
              <a:gd name="connsiteX32-211" fmla="*/ 80264 w 1875197"/>
              <a:gd name="connsiteY32-212" fmla="*/ 101600 h 609600"/>
              <a:gd name="connsiteX33-213" fmla="*/ 102842 w 1875197"/>
              <a:gd name="connsiteY33-214" fmla="*/ 67734 h 609600"/>
              <a:gd name="connsiteX34-215" fmla="*/ 125419 w 1875197"/>
              <a:gd name="connsiteY34-216" fmla="*/ 0 h 609600"/>
              <a:gd name="connsiteX0-217" fmla="*/ 3122323 w 3122323"/>
              <a:gd name="connsiteY0-218" fmla="*/ 296037 h 566970"/>
              <a:gd name="connsiteX1-219" fmla="*/ 3054590 w 3122323"/>
              <a:gd name="connsiteY1-220" fmla="*/ 341193 h 566970"/>
              <a:gd name="connsiteX2-221" fmla="*/ 2998145 w 3122323"/>
              <a:gd name="connsiteY2-222" fmla="*/ 375059 h 566970"/>
              <a:gd name="connsiteX3-223" fmla="*/ 2941701 w 3122323"/>
              <a:gd name="connsiteY3-224" fmla="*/ 420215 h 566970"/>
              <a:gd name="connsiteX4-225" fmla="*/ 2851390 w 3122323"/>
              <a:gd name="connsiteY4-226" fmla="*/ 465370 h 566970"/>
              <a:gd name="connsiteX5-227" fmla="*/ 2817523 w 3122323"/>
              <a:gd name="connsiteY5-228" fmla="*/ 487948 h 566970"/>
              <a:gd name="connsiteX6-229" fmla="*/ 2738501 w 3122323"/>
              <a:gd name="connsiteY6-230" fmla="*/ 510526 h 566970"/>
              <a:gd name="connsiteX7-231" fmla="*/ 2659479 w 3122323"/>
              <a:gd name="connsiteY7-232" fmla="*/ 533104 h 566970"/>
              <a:gd name="connsiteX8-233" fmla="*/ 2580456 w 3122323"/>
              <a:gd name="connsiteY8-234" fmla="*/ 544393 h 566970"/>
              <a:gd name="connsiteX9-235" fmla="*/ 2433701 w 3122323"/>
              <a:gd name="connsiteY9-236" fmla="*/ 566970 h 566970"/>
              <a:gd name="connsiteX10-237" fmla="*/ 2253079 w 3122323"/>
              <a:gd name="connsiteY10-238" fmla="*/ 555682 h 566970"/>
              <a:gd name="connsiteX11-239" fmla="*/ 2185345 w 3122323"/>
              <a:gd name="connsiteY11-240" fmla="*/ 533104 h 566970"/>
              <a:gd name="connsiteX12-241" fmla="*/ 2162768 w 3122323"/>
              <a:gd name="connsiteY12-242" fmla="*/ 499237 h 566970"/>
              <a:gd name="connsiteX13-243" fmla="*/ 2128901 w 3122323"/>
              <a:gd name="connsiteY13-244" fmla="*/ 487948 h 566970"/>
              <a:gd name="connsiteX14-245" fmla="*/ 2083745 w 3122323"/>
              <a:gd name="connsiteY14-246" fmla="*/ 420215 h 566970"/>
              <a:gd name="connsiteX15-247" fmla="*/ 2049879 w 3122323"/>
              <a:gd name="connsiteY15-248" fmla="*/ 352482 h 566970"/>
              <a:gd name="connsiteX16-249" fmla="*/ 2016012 w 3122323"/>
              <a:gd name="connsiteY16-250" fmla="*/ 329904 h 566970"/>
              <a:gd name="connsiteX17-251" fmla="*/ 1948279 w 3122323"/>
              <a:gd name="connsiteY17-252" fmla="*/ 273459 h 566970"/>
              <a:gd name="connsiteX18-253" fmla="*/ 1925701 w 3122323"/>
              <a:gd name="connsiteY18-254" fmla="*/ 239593 h 566970"/>
              <a:gd name="connsiteX19-255" fmla="*/ 1891834 w 3122323"/>
              <a:gd name="connsiteY19-256" fmla="*/ 217015 h 566970"/>
              <a:gd name="connsiteX20-257" fmla="*/ 1857968 w 3122323"/>
              <a:gd name="connsiteY20-258" fmla="*/ 183148 h 566970"/>
              <a:gd name="connsiteX21-259" fmla="*/ 1767656 w 3122323"/>
              <a:gd name="connsiteY21-260" fmla="*/ 194437 h 566970"/>
              <a:gd name="connsiteX22-261" fmla="*/ 1733790 w 3122323"/>
              <a:gd name="connsiteY22-262" fmla="*/ 228304 h 566970"/>
              <a:gd name="connsiteX23-263" fmla="*/ 1620901 w 3122323"/>
              <a:gd name="connsiteY23-264" fmla="*/ 262170 h 566970"/>
              <a:gd name="connsiteX24-265" fmla="*/ 1485434 w 3122323"/>
              <a:gd name="connsiteY24-266" fmla="*/ 250882 h 566970"/>
              <a:gd name="connsiteX25-267" fmla="*/ 1417701 w 3122323"/>
              <a:gd name="connsiteY25-268" fmla="*/ 228304 h 566970"/>
              <a:gd name="connsiteX26-269" fmla="*/ 1383834 w 3122323"/>
              <a:gd name="connsiteY26-270" fmla="*/ 217015 h 566970"/>
              <a:gd name="connsiteX27-271" fmla="*/ 1349968 w 3122323"/>
              <a:gd name="connsiteY27-272" fmla="*/ 205726 h 566970"/>
              <a:gd name="connsiteX28-273" fmla="*/ 1304812 w 3122323"/>
              <a:gd name="connsiteY28-274" fmla="*/ 194437 h 566970"/>
              <a:gd name="connsiteX29-275" fmla="*/ 1270945 w 3122323"/>
              <a:gd name="connsiteY29-276" fmla="*/ 160570 h 566970"/>
              <a:gd name="connsiteX30-277" fmla="*/ 1259656 w 3122323"/>
              <a:gd name="connsiteY30-278" fmla="*/ 92837 h 566970"/>
              <a:gd name="connsiteX31-279" fmla="*/ 1293523 w 3122323"/>
              <a:gd name="connsiteY31-280" fmla="*/ 81548 h 566970"/>
              <a:gd name="connsiteX32-281" fmla="*/ 1327390 w 3122323"/>
              <a:gd name="connsiteY32-282" fmla="*/ 58970 h 566970"/>
              <a:gd name="connsiteX33-283" fmla="*/ 1349968 w 3122323"/>
              <a:gd name="connsiteY33-284" fmla="*/ 25104 h 566970"/>
              <a:gd name="connsiteX34-285" fmla="*/ 1 w 3122323"/>
              <a:gd name="connsiteY34-286" fmla="*/ 467274 h 566970"/>
              <a:gd name="connsiteX0-287" fmla="*/ 3122321 w 3122321"/>
              <a:gd name="connsiteY0-288" fmla="*/ 237271 h 533747"/>
              <a:gd name="connsiteX1-289" fmla="*/ 3054588 w 3122321"/>
              <a:gd name="connsiteY1-290" fmla="*/ 282427 h 533747"/>
              <a:gd name="connsiteX2-291" fmla="*/ 2998143 w 3122321"/>
              <a:gd name="connsiteY2-292" fmla="*/ 316293 h 533747"/>
              <a:gd name="connsiteX3-293" fmla="*/ 2941699 w 3122321"/>
              <a:gd name="connsiteY3-294" fmla="*/ 361449 h 533747"/>
              <a:gd name="connsiteX4-295" fmla="*/ 2851388 w 3122321"/>
              <a:gd name="connsiteY4-296" fmla="*/ 406604 h 533747"/>
              <a:gd name="connsiteX5-297" fmla="*/ 2817521 w 3122321"/>
              <a:gd name="connsiteY5-298" fmla="*/ 429182 h 533747"/>
              <a:gd name="connsiteX6-299" fmla="*/ 2738499 w 3122321"/>
              <a:gd name="connsiteY6-300" fmla="*/ 451760 h 533747"/>
              <a:gd name="connsiteX7-301" fmla="*/ 2659477 w 3122321"/>
              <a:gd name="connsiteY7-302" fmla="*/ 474338 h 533747"/>
              <a:gd name="connsiteX8-303" fmla="*/ 2580454 w 3122321"/>
              <a:gd name="connsiteY8-304" fmla="*/ 485627 h 533747"/>
              <a:gd name="connsiteX9-305" fmla="*/ 2433699 w 3122321"/>
              <a:gd name="connsiteY9-306" fmla="*/ 508204 h 533747"/>
              <a:gd name="connsiteX10-307" fmla="*/ 2253077 w 3122321"/>
              <a:gd name="connsiteY10-308" fmla="*/ 496916 h 533747"/>
              <a:gd name="connsiteX11-309" fmla="*/ 2185343 w 3122321"/>
              <a:gd name="connsiteY11-310" fmla="*/ 474338 h 533747"/>
              <a:gd name="connsiteX12-311" fmla="*/ 2162766 w 3122321"/>
              <a:gd name="connsiteY12-312" fmla="*/ 440471 h 533747"/>
              <a:gd name="connsiteX13-313" fmla="*/ 2128899 w 3122321"/>
              <a:gd name="connsiteY13-314" fmla="*/ 429182 h 533747"/>
              <a:gd name="connsiteX14-315" fmla="*/ 2083743 w 3122321"/>
              <a:gd name="connsiteY14-316" fmla="*/ 361449 h 533747"/>
              <a:gd name="connsiteX15-317" fmla="*/ 2049877 w 3122321"/>
              <a:gd name="connsiteY15-318" fmla="*/ 293716 h 533747"/>
              <a:gd name="connsiteX16-319" fmla="*/ 2016010 w 3122321"/>
              <a:gd name="connsiteY16-320" fmla="*/ 271138 h 533747"/>
              <a:gd name="connsiteX17-321" fmla="*/ 1948277 w 3122321"/>
              <a:gd name="connsiteY17-322" fmla="*/ 214693 h 533747"/>
              <a:gd name="connsiteX18-323" fmla="*/ 1925699 w 3122321"/>
              <a:gd name="connsiteY18-324" fmla="*/ 180827 h 533747"/>
              <a:gd name="connsiteX19-325" fmla="*/ 1891832 w 3122321"/>
              <a:gd name="connsiteY19-326" fmla="*/ 158249 h 533747"/>
              <a:gd name="connsiteX20-327" fmla="*/ 1857966 w 3122321"/>
              <a:gd name="connsiteY20-328" fmla="*/ 124382 h 533747"/>
              <a:gd name="connsiteX21-329" fmla="*/ 1767654 w 3122321"/>
              <a:gd name="connsiteY21-330" fmla="*/ 135671 h 533747"/>
              <a:gd name="connsiteX22-331" fmla="*/ 1733788 w 3122321"/>
              <a:gd name="connsiteY22-332" fmla="*/ 169538 h 533747"/>
              <a:gd name="connsiteX23-333" fmla="*/ 1620899 w 3122321"/>
              <a:gd name="connsiteY23-334" fmla="*/ 203404 h 533747"/>
              <a:gd name="connsiteX24-335" fmla="*/ 1485432 w 3122321"/>
              <a:gd name="connsiteY24-336" fmla="*/ 192116 h 533747"/>
              <a:gd name="connsiteX25-337" fmla="*/ 1417699 w 3122321"/>
              <a:gd name="connsiteY25-338" fmla="*/ 169538 h 533747"/>
              <a:gd name="connsiteX26-339" fmla="*/ 1383832 w 3122321"/>
              <a:gd name="connsiteY26-340" fmla="*/ 158249 h 533747"/>
              <a:gd name="connsiteX27-341" fmla="*/ 1349966 w 3122321"/>
              <a:gd name="connsiteY27-342" fmla="*/ 146960 h 533747"/>
              <a:gd name="connsiteX28-343" fmla="*/ 1304810 w 3122321"/>
              <a:gd name="connsiteY28-344" fmla="*/ 135671 h 533747"/>
              <a:gd name="connsiteX29-345" fmla="*/ 1270943 w 3122321"/>
              <a:gd name="connsiteY29-346" fmla="*/ 101804 h 533747"/>
              <a:gd name="connsiteX30-347" fmla="*/ 1259654 w 3122321"/>
              <a:gd name="connsiteY30-348" fmla="*/ 34071 h 533747"/>
              <a:gd name="connsiteX31-349" fmla="*/ 1293521 w 3122321"/>
              <a:gd name="connsiteY31-350" fmla="*/ 22782 h 533747"/>
              <a:gd name="connsiteX32-351" fmla="*/ 1327388 w 3122321"/>
              <a:gd name="connsiteY32-352" fmla="*/ 204 h 533747"/>
              <a:gd name="connsiteX33-353" fmla="*/ 623022 w 3122321"/>
              <a:gd name="connsiteY33-354" fmla="*/ 518226 h 533747"/>
              <a:gd name="connsiteX34-355" fmla="*/ -1 w 3122321"/>
              <a:gd name="connsiteY34-356" fmla="*/ 408508 h 533747"/>
              <a:gd name="connsiteX0-357" fmla="*/ 3122323 w 3122323"/>
              <a:gd name="connsiteY0-358" fmla="*/ 258834 h 668179"/>
              <a:gd name="connsiteX1-359" fmla="*/ 3054590 w 3122323"/>
              <a:gd name="connsiteY1-360" fmla="*/ 303990 h 668179"/>
              <a:gd name="connsiteX2-361" fmla="*/ 2998145 w 3122323"/>
              <a:gd name="connsiteY2-362" fmla="*/ 337856 h 668179"/>
              <a:gd name="connsiteX3-363" fmla="*/ 2941701 w 3122323"/>
              <a:gd name="connsiteY3-364" fmla="*/ 383012 h 668179"/>
              <a:gd name="connsiteX4-365" fmla="*/ 2851390 w 3122323"/>
              <a:gd name="connsiteY4-366" fmla="*/ 428167 h 668179"/>
              <a:gd name="connsiteX5-367" fmla="*/ 2817523 w 3122323"/>
              <a:gd name="connsiteY5-368" fmla="*/ 450745 h 668179"/>
              <a:gd name="connsiteX6-369" fmla="*/ 2738501 w 3122323"/>
              <a:gd name="connsiteY6-370" fmla="*/ 473323 h 668179"/>
              <a:gd name="connsiteX7-371" fmla="*/ 2659479 w 3122323"/>
              <a:gd name="connsiteY7-372" fmla="*/ 495901 h 668179"/>
              <a:gd name="connsiteX8-373" fmla="*/ 2580456 w 3122323"/>
              <a:gd name="connsiteY8-374" fmla="*/ 507190 h 668179"/>
              <a:gd name="connsiteX9-375" fmla="*/ 2433701 w 3122323"/>
              <a:gd name="connsiteY9-376" fmla="*/ 529767 h 668179"/>
              <a:gd name="connsiteX10-377" fmla="*/ 2253079 w 3122323"/>
              <a:gd name="connsiteY10-378" fmla="*/ 518479 h 668179"/>
              <a:gd name="connsiteX11-379" fmla="*/ 2185345 w 3122323"/>
              <a:gd name="connsiteY11-380" fmla="*/ 495901 h 668179"/>
              <a:gd name="connsiteX12-381" fmla="*/ 2162768 w 3122323"/>
              <a:gd name="connsiteY12-382" fmla="*/ 462034 h 668179"/>
              <a:gd name="connsiteX13-383" fmla="*/ 2128901 w 3122323"/>
              <a:gd name="connsiteY13-384" fmla="*/ 450745 h 668179"/>
              <a:gd name="connsiteX14-385" fmla="*/ 2083745 w 3122323"/>
              <a:gd name="connsiteY14-386" fmla="*/ 383012 h 668179"/>
              <a:gd name="connsiteX15-387" fmla="*/ 2049879 w 3122323"/>
              <a:gd name="connsiteY15-388" fmla="*/ 315279 h 668179"/>
              <a:gd name="connsiteX16-389" fmla="*/ 2016012 w 3122323"/>
              <a:gd name="connsiteY16-390" fmla="*/ 292701 h 668179"/>
              <a:gd name="connsiteX17-391" fmla="*/ 1948279 w 3122323"/>
              <a:gd name="connsiteY17-392" fmla="*/ 236256 h 668179"/>
              <a:gd name="connsiteX18-393" fmla="*/ 1925701 w 3122323"/>
              <a:gd name="connsiteY18-394" fmla="*/ 202390 h 668179"/>
              <a:gd name="connsiteX19-395" fmla="*/ 1891834 w 3122323"/>
              <a:gd name="connsiteY19-396" fmla="*/ 179812 h 668179"/>
              <a:gd name="connsiteX20-397" fmla="*/ 1857968 w 3122323"/>
              <a:gd name="connsiteY20-398" fmla="*/ 145945 h 668179"/>
              <a:gd name="connsiteX21-399" fmla="*/ 1767656 w 3122323"/>
              <a:gd name="connsiteY21-400" fmla="*/ 157234 h 668179"/>
              <a:gd name="connsiteX22-401" fmla="*/ 1733790 w 3122323"/>
              <a:gd name="connsiteY22-402" fmla="*/ 191101 h 668179"/>
              <a:gd name="connsiteX23-403" fmla="*/ 1620901 w 3122323"/>
              <a:gd name="connsiteY23-404" fmla="*/ 224967 h 668179"/>
              <a:gd name="connsiteX24-405" fmla="*/ 1485434 w 3122323"/>
              <a:gd name="connsiteY24-406" fmla="*/ 213679 h 668179"/>
              <a:gd name="connsiteX25-407" fmla="*/ 1417701 w 3122323"/>
              <a:gd name="connsiteY25-408" fmla="*/ 191101 h 668179"/>
              <a:gd name="connsiteX26-409" fmla="*/ 1383834 w 3122323"/>
              <a:gd name="connsiteY26-410" fmla="*/ 179812 h 668179"/>
              <a:gd name="connsiteX27-411" fmla="*/ 1349968 w 3122323"/>
              <a:gd name="connsiteY27-412" fmla="*/ 168523 h 668179"/>
              <a:gd name="connsiteX28-413" fmla="*/ 1304812 w 3122323"/>
              <a:gd name="connsiteY28-414" fmla="*/ 157234 h 668179"/>
              <a:gd name="connsiteX29-415" fmla="*/ 1270945 w 3122323"/>
              <a:gd name="connsiteY29-416" fmla="*/ 123367 h 668179"/>
              <a:gd name="connsiteX30-417" fmla="*/ 1259656 w 3122323"/>
              <a:gd name="connsiteY30-418" fmla="*/ 55634 h 668179"/>
              <a:gd name="connsiteX31-419" fmla="*/ 1293523 w 3122323"/>
              <a:gd name="connsiteY31-420" fmla="*/ 44345 h 668179"/>
              <a:gd name="connsiteX32-421" fmla="*/ 1149463 w 3122323"/>
              <a:gd name="connsiteY32-422" fmla="*/ 668100 h 668179"/>
              <a:gd name="connsiteX33-423" fmla="*/ 623024 w 3122323"/>
              <a:gd name="connsiteY33-424" fmla="*/ 539789 h 668179"/>
              <a:gd name="connsiteX34-425" fmla="*/ 1 w 3122323"/>
              <a:gd name="connsiteY34-426" fmla="*/ 430071 h 668179"/>
              <a:gd name="connsiteX0-427" fmla="*/ 3122321 w 3122321"/>
              <a:gd name="connsiteY0-428" fmla="*/ 224681 h 634861"/>
              <a:gd name="connsiteX1-429" fmla="*/ 3054588 w 3122321"/>
              <a:gd name="connsiteY1-430" fmla="*/ 269837 h 634861"/>
              <a:gd name="connsiteX2-431" fmla="*/ 2998143 w 3122321"/>
              <a:gd name="connsiteY2-432" fmla="*/ 303703 h 634861"/>
              <a:gd name="connsiteX3-433" fmla="*/ 2941699 w 3122321"/>
              <a:gd name="connsiteY3-434" fmla="*/ 348859 h 634861"/>
              <a:gd name="connsiteX4-435" fmla="*/ 2851388 w 3122321"/>
              <a:gd name="connsiteY4-436" fmla="*/ 394014 h 634861"/>
              <a:gd name="connsiteX5-437" fmla="*/ 2817521 w 3122321"/>
              <a:gd name="connsiteY5-438" fmla="*/ 416592 h 634861"/>
              <a:gd name="connsiteX6-439" fmla="*/ 2738499 w 3122321"/>
              <a:gd name="connsiteY6-440" fmla="*/ 439170 h 634861"/>
              <a:gd name="connsiteX7-441" fmla="*/ 2659477 w 3122321"/>
              <a:gd name="connsiteY7-442" fmla="*/ 461748 h 634861"/>
              <a:gd name="connsiteX8-443" fmla="*/ 2580454 w 3122321"/>
              <a:gd name="connsiteY8-444" fmla="*/ 473037 h 634861"/>
              <a:gd name="connsiteX9-445" fmla="*/ 2433699 w 3122321"/>
              <a:gd name="connsiteY9-446" fmla="*/ 495614 h 634861"/>
              <a:gd name="connsiteX10-447" fmla="*/ 2253077 w 3122321"/>
              <a:gd name="connsiteY10-448" fmla="*/ 484326 h 634861"/>
              <a:gd name="connsiteX11-449" fmla="*/ 2185343 w 3122321"/>
              <a:gd name="connsiteY11-450" fmla="*/ 461748 h 634861"/>
              <a:gd name="connsiteX12-451" fmla="*/ 2162766 w 3122321"/>
              <a:gd name="connsiteY12-452" fmla="*/ 427881 h 634861"/>
              <a:gd name="connsiteX13-453" fmla="*/ 2128899 w 3122321"/>
              <a:gd name="connsiteY13-454" fmla="*/ 416592 h 634861"/>
              <a:gd name="connsiteX14-455" fmla="*/ 2083743 w 3122321"/>
              <a:gd name="connsiteY14-456" fmla="*/ 348859 h 634861"/>
              <a:gd name="connsiteX15-457" fmla="*/ 2049877 w 3122321"/>
              <a:gd name="connsiteY15-458" fmla="*/ 281126 h 634861"/>
              <a:gd name="connsiteX16-459" fmla="*/ 2016010 w 3122321"/>
              <a:gd name="connsiteY16-460" fmla="*/ 258548 h 634861"/>
              <a:gd name="connsiteX17-461" fmla="*/ 1948277 w 3122321"/>
              <a:gd name="connsiteY17-462" fmla="*/ 202103 h 634861"/>
              <a:gd name="connsiteX18-463" fmla="*/ 1925699 w 3122321"/>
              <a:gd name="connsiteY18-464" fmla="*/ 168237 h 634861"/>
              <a:gd name="connsiteX19-465" fmla="*/ 1891832 w 3122321"/>
              <a:gd name="connsiteY19-466" fmla="*/ 145659 h 634861"/>
              <a:gd name="connsiteX20-467" fmla="*/ 1857966 w 3122321"/>
              <a:gd name="connsiteY20-468" fmla="*/ 111792 h 634861"/>
              <a:gd name="connsiteX21-469" fmla="*/ 1767654 w 3122321"/>
              <a:gd name="connsiteY21-470" fmla="*/ 123081 h 634861"/>
              <a:gd name="connsiteX22-471" fmla="*/ 1733788 w 3122321"/>
              <a:gd name="connsiteY22-472" fmla="*/ 156948 h 634861"/>
              <a:gd name="connsiteX23-473" fmla="*/ 1620899 w 3122321"/>
              <a:gd name="connsiteY23-474" fmla="*/ 190814 h 634861"/>
              <a:gd name="connsiteX24-475" fmla="*/ 1485432 w 3122321"/>
              <a:gd name="connsiteY24-476" fmla="*/ 179526 h 634861"/>
              <a:gd name="connsiteX25-477" fmla="*/ 1417699 w 3122321"/>
              <a:gd name="connsiteY25-478" fmla="*/ 156948 h 634861"/>
              <a:gd name="connsiteX26-479" fmla="*/ 1383832 w 3122321"/>
              <a:gd name="connsiteY26-480" fmla="*/ 145659 h 634861"/>
              <a:gd name="connsiteX27-481" fmla="*/ 1349966 w 3122321"/>
              <a:gd name="connsiteY27-482" fmla="*/ 134370 h 634861"/>
              <a:gd name="connsiteX28-483" fmla="*/ 1304810 w 3122321"/>
              <a:gd name="connsiteY28-484" fmla="*/ 123081 h 634861"/>
              <a:gd name="connsiteX29-485" fmla="*/ 1270943 w 3122321"/>
              <a:gd name="connsiteY29-486" fmla="*/ 89214 h 634861"/>
              <a:gd name="connsiteX30-487" fmla="*/ 1259654 w 3122321"/>
              <a:gd name="connsiteY30-488" fmla="*/ 21481 h 634861"/>
              <a:gd name="connsiteX31-489" fmla="*/ 1421283 w 3122321"/>
              <a:gd name="connsiteY31-490" fmla="*/ 500963 h 634861"/>
              <a:gd name="connsiteX32-491" fmla="*/ 1149461 w 3122321"/>
              <a:gd name="connsiteY32-492" fmla="*/ 633947 h 634861"/>
              <a:gd name="connsiteX33-493" fmla="*/ 623022 w 3122321"/>
              <a:gd name="connsiteY33-494" fmla="*/ 505636 h 634861"/>
              <a:gd name="connsiteX34-495" fmla="*/ -1 w 3122321"/>
              <a:gd name="connsiteY34-496" fmla="*/ 395918 h 634861"/>
              <a:gd name="connsiteX0-497" fmla="*/ 3122323 w 3122323"/>
              <a:gd name="connsiteY0-498" fmla="*/ 224681 h 634861"/>
              <a:gd name="connsiteX1-499" fmla="*/ 3054590 w 3122323"/>
              <a:gd name="connsiteY1-500" fmla="*/ 269837 h 634861"/>
              <a:gd name="connsiteX2-501" fmla="*/ 2998145 w 3122323"/>
              <a:gd name="connsiteY2-502" fmla="*/ 303703 h 634861"/>
              <a:gd name="connsiteX3-503" fmla="*/ 2941701 w 3122323"/>
              <a:gd name="connsiteY3-504" fmla="*/ 348859 h 634861"/>
              <a:gd name="connsiteX4-505" fmla="*/ 2851390 w 3122323"/>
              <a:gd name="connsiteY4-506" fmla="*/ 394014 h 634861"/>
              <a:gd name="connsiteX5-507" fmla="*/ 2817523 w 3122323"/>
              <a:gd name="connsiteY5-508" fmla="*/ 416592 h 634861"/>
              <a:gd name="connsiteX6-509" fmla="*/ 2738501 w 3122323"/>
              <a:gd name="connsiteY6-510" fmla="*/ 439170 h 634861"/>
              <a:gd name="connsiteX7-511" fmla="*/ 2659479 w 3122323"/>
              <a:gd name="connsiteY7-512" fmla="*/ 461748 h 634861"/>
              <a:gd name="connsiteX8-513" fmla="*/ 2580456 w 3122323"/>
              <a:gd name="connsiteY8-514" fmla="*/ 473037 h 634861"/>
              <a:gd name="connsiteX9-515" fmla="*/ 2433701 w 3122323"/>
              <a:gd name="connsiteY9-516" fmla="*/ 495614 h 634861"/>
              <a:gd name="connsiteX10-517" fmla="*/ 2253079 w 3122323"/>
              <a:gd name="connsiteY10-518" fmla="*/ 484326 h 634861"/>
              <a:gd name="connsiteX11-519" fmla="*/ 2185345 w 3122323"/>
              <a:gd name="connsiteY11-520" fmla="*/ 461748 h 634861"/>
              <a:gd name="connsiteX12-521" fmla="*/ 2162768 w 3122323"/>
              <a:gd name="connsiteY12-522" fmla="*/ 427881 h 634861"/>
              <a:gd name="connsiteX13-523" fmla="*/ 2128901 w 3122323"/>
              <a:gd name="connsiteY13-524" fmla="*/ 416592 h 634861"/>
              <a:gd name="connsiteX14-525" fmla="*/ 2083745 w 3122323"/>
              <a:gd name="connsiteY14-526" fmla="*/ 348859 h 634861"/>
              <a:gd name="connsiteX15-527" fmla="*/ 2049879 w 3122323"/>
              <a:gd name="connsiteY15-528" fmla="*/ 281126 h 634861"/>
              <a:gd name="connsiteX16-529" fmla="*/ 2016012 w 3122323"/>
              <a:gd name="connsiteY16-530" fmla="*/ 258548 h 634861"/>
              <a:gd name="connsiteX17-531" fmla="*/ 1948279 w 3122323"/>
              <a:gd name="connsiteY17-532" fmla="*/ 202103 h 634861"/>
              <a:gd name="connsiteX18-533" fmla="*/ 1925701 w 3122323"/>
              <a:gd name="connsiteY18-534" fmla="*/ 168237 h 634861"/>
              <a:gd name="connsiteX19-535" fmla="*/ 1891834 w 3122323"/>
              <a:gd name="connsiteY19-536" fmla="*/ 145659 h 634861"/>
              <a:gd name="connsiteX20-537" fmla="*/ 1857968 w 3122323"/>
              <a:gd name="connsiteY20-538" fmla="*/ 111792 h 634861"/>
              <a:gd name="connsiteX21-539" fmla="*/ 1767656 w 3122323"/>
              <a:gd name="connsiteY21-540" fmla="*/ 123081 h 634861"/>
              <a:gd name="connsiteX22-541" fmla="*/ 1733790 w 3122323"/>
              <a:gd name="connsiteY22-542" fmla="*/ 156948 h 634861"/>
              <a:gd name="connsiteX23-543" fmla="*/ 1620901 w 3122323"/>
              <a:gd name="connsiteY23-544" fmla="*/ 190814 h 634861"/>
              <a:gd name="connsiteX24-545" fmla="*/ 1485434 w 3122323"/>
              <a:gd name="connsiteY24-546" fmla="*/ 179526 h 634861"/>
              <a:gd name="connsiteX25-547" fmla="*/ 1417701 w 3122323"/>
              <a:gd name="connsiteY25-548" fmla="*/ 156948 h 634861"/>
              <a:gd name="connsiteX26-549" fmla="*/ 1383834 w 3122323"/>
              <a:gd name="connsiteY26-550" fmla="*/ 145659 h 634861"/>
              <a:gd name="connsiteX27-551" fmla="*/ 1349968 w 3122323"/>
              <a:gd name="connsiteY27-552" fmla="*/ 134370 h 634861"/>
              <a:gd name="connsiteX28-553" fmla="*/ 1304812 w 3122323"/>
              <a:gd name="connsiteY28-554" fmla="*/ 123081 h 634861"/>
              <a:gd name="connsiteX29-555" fmla="*/ 1270945 w 3122323"/>
              <a:gd name="connsiteY29-556" fmla="*/ 89214 h 634861"/>
              <a:gd name="connsiteX30-557" fmla="*/ 1259656 w 3122323"/>
              <a:gd name="connsiteY30-558" fmla="*/ 21481 h 634861"/>
              <a:gd name="connsiteX31-559" fmla="*/ 1421285 w 3122323"/>
              <a:gd name="connsiteY31-560" fmla="*/ 500963 h 634861"/>
              <a:gd name="connsiteX32-561" fmla="*/ 1149463 w 3122323"/>
              <a:gd name="connsiteY32-562" fmla="*/ 633947 h 634861"/>
              <a:gd name="connsiteX33-563" fmla="*/ 306493 w 3122323"/>
              <a:gd name="connsiteY33-564" fmla="*/ 342505 h 634861"/>
              <a:gd name="connsiteX34-565" fmla="*/ 1 w 3122323"/>
              <a:gd name="connsiteY34-566" fmla="*/ 395918 h 634861"/>
              <a:gd name="connsiteX0-567" fmla="*/ 3122321 w 3122321"/>
              <a:gd name="connsiteY0-568" fmla="*/ 224681 h 514121"/>
              <a:gd name="connsiteX1-569" fmla="*/ 3054588 w 3122321"/>
              <a:gd name="connsiteY1-570" fmla="*/ 269837 h 514121"/>
              <a:gd name="connsiteX2-571" fmla="*/ 2998143 w 3122321"/>
              <a:gd name="connsiteY2-572" fmla="*/ 303703 h 514121"/>
              <a:gd name="connsiteX3-573" fmla="*/ 2941699 w 3122321"/>
              <a:gd name="connsiteY3-574" fmla="*/ 348859 h 514121"/>
              <a:gd name="connsiteX4-575" fmla="*/ 2851388 w 3122321"/>
              <a:gd name="connsiteY4-576" fmla="*/ 394014 h 514121"/>
              <a:gd name="connsiteX5-577" fmla="*/ 2817521 w 3122321"/>
              <a:gd name="connsiteY5-578" fmla="*/ 416592 h 514121"/>
              <a:gd name="connsiteX6-579" fmla="*/ 2738499 w 3122321"/>
              <a:gd name="connsiteY6-580" fmla="*/ 439170 h 514121"/>
              <a:gd name="connsiteX7-581" fmla="*/ 2659477 w 3122321"/>
              <a:gd name="connsiteY7-582" fmla="*/ 461748 h 514121"/>
              <a:gd name="connsiteX8-583" fmla="*/ 2580454 w 3122321"/>
              <a:gd name="connsiteY8-584" fmla="*/ 473037 h 514121"/>
              <a:gd name="connsiteX9-585" fmla="*/ 2433699 w 3122321"/>
              <a:gd name="connsiteY9-586" fmla="*/ 495614 h 514121"/>
              <a:gd name="connsiteX10-587" fmla="*/ 2253077 w 3122321"/>
              <a:gd name="connsiteY10-588" fmla="*/ 484326 h 514121"/>
              <a:gd name="connsiteX11-589" fmla="*/ 2185343 w 3122321"/>
              <a:gd name="connsiteY11-590" fmla="*/ 461748 h 514121"/>
              <a:gd name="connsiteX12-591" fmla="*/ 2162766 w 3122321"/>
              <a:gd name="connsiteY12-592" fmla="*/ 427881 h 514121"/>
              <a:gd name="connsiteX13-593" fmla="*/ 2128899 w 3122321"/>
              <a:gd name="connsiteY13-594" fmla="*/ 416592 h 514121"/>
              <a:gd name="connsiteX14-595" fmla="*/ 2083743 w 3122321"/>
              <a:gd name="connsiteY14-596" fmla="*/ 348859 h 514121"/>
              <a:gd name="connsiteX15-597" fmla="*/ 2049877 w 3122321"/>
              <a:gd name="connsiteY15-598" fmla="*/ 281126 h 514121"/>
              <a:gd name="connsiteX16-599" fmla="*/ 2016010 w 3122321"/>
              <a:gd name="connsiteY16-600" fmla="*/ 258548 h 514121"/>
              <a:gd name="connsiteX17-601" fmla="*/ 1948277 w 3122321"/>
              <a:gd name="connsiteY17-602" fmla="*/ 202103 h 514121"/>
              <a:gd name="connsiteX18-603" fmla="*/ 1925699 w 3122321"/>
              <a:gd name="connsiteY18-604" fmla="*/ 168237 h 514121"/>
              <a:gd name="connsiteX19-605" fmla="*/ 1891832 w 3122321"/>
              <a:gd name="connsiteY19-606" fmla="*/ 145659 h 514121"/>
              <a:gd name="connsiteX20-607" fmla="*/ 1857966 w 3122321"/>
              <a:gd name="connsiteY20-608" fmla="*/ 111792 h 514121"/>
              <a:gd name="connsiteX21-609" fmla="*/ 1767654 w 3122321"/>
              <a:gd name="connsiteY21-610" fmla="*/ 123081 h 514121"/>
              <a:gd name="connsiteX22-611" fmla="*/ 1733788 w 3122321"/>
              <a:gd name="connsiteY22-612" fmla="*/ 156948 h 514121"/>
              <a:gd name="connsiteX23-613" fmla="*/ 1620899 w 3122321"/>
              <a:gd name="connsiteY23-614" fmla="*/ 190814 h 514121"/>
              <a:gd name="connsiteX24-615" fmla="*/ 1485432 w 3122321"/>
              <a:gd name="connsiteY24-616" fmla="*/ 179526 h 514121"/>
              <a:gd name="connsiteX25-617" fmla="*/ 1417699 w 3122321"/>
              <a:gd name="connsiteY25-618" fmla="*/ 156948 h 514121"/>
              <a:gd name="connsiteX26-619" fmla="*/ 1383832 w 3122321"/>
              <a:gd name="connsiteY26-620" fmla="*/ 145659 h 514121"/>
              <a:gd name="connsiteX27-621" fmla="*/ 1349966 w 3122321"/>
              <a:gd name="connsiteY27-622" fmla="*/ 134370 h 514121"/>
              <a:gd name="connsiteX28-623" fmla="*/ 1304810 w 3122321"/>
              <a:gd name="connsiteY28-624" fmla="*/ 123081 h 514121"/>
              <a:gd name="connsiteX29-625" fmla="*/ 1270943 w 3122321"/>
              <a:gd name="connsiteY29-626" fmla="*/ 89214 h 514121"/>
              <a:gd name="connsiteX30-627" fmla="*/ 1259654 w 3122321"/>
              <a:gd name="connsiteY30-628" fmla="*/ 21481 h 514121"/>
              <a:gd name="connsiteX31-629" fmla="*/ 1421283 w 3122321"/>
              <a:gd name="connsiteY31-630" fmla="*/ 500963 h 514121"/>
              <a:gd name="connsiteX32-631" fmla="*/ 642807 w 3122321"/>
              <a:gd name="connsiteY32-632" fmla="*/ 385613 h 514121"/>
              <a:gd name="connsiteX33-633" fmla="*/ 306491 w 3122321"/>
              <a:gd name="connsiteY33-634" fmla="*/ 342505 h 514121"/>
              <a:gd name="connsiteX34-635" fmla="*/ -1 w 3122321"/>
              <a:gd name="connsiteY34-636" fmla="*/ 395918 h 514121"/>
              <a:gd name="connsiteX0-637" fmla="*/ 3122323 w 3122323"/>
              <a:gd name="connsiteY0-638" fmla="*/ 226667 h 543822"/>
              <a:gd name="connsiteX1-639" fmla="*/ 3054590 w 3122323"/>
              <a:gd name="connsiteY1-640" fmla="*/ 271823 h 543822"/>
              <a:gd name="connsiteX2-641" fmla="*/ 2998145 w 3122323"/>
              <a:gd name="connsiteY2-642" fmla="*/ 305689 h 543822"/>
              <a:gd name="connsiteX3-643" fmla="*/ 2941701 w 3122323"/>
              <a:gd name="connsiteY3-644" fmla="*/ 350845 h 543822"/>
              <a:gd name="connsiteX4-645" fmla="*/ 2851390 w 3122323"/>
              <a:gd name="connsiteY4-646" fmla="*/ 396000 h 543822"/>
              <a:gd name="connsiteX5-647" fmla="*/ 2817523 w 3122323"/>
              <a:gd name="connsiteY5-648" fmla="*/ 418578 h 543822"/>
              <a:gd name="connsiteX6-649" fmla="*/ 2738501 w 3122323"/>
              <a:gd name="connsiteY6-650" fmla="*/ 441156 h 543822"/>
              <a:gd name="connsiteX7-651" fmla="*/ 2659479 w 3122323"/>
              <a:gd name="connsiteY7-652" fmla="*/ 463734 h 543822"/>
              <a:gd name="connsiteX8-653" fmla="*/ 2580456 w 3122323"/>
              <a:gd name="connsiteY8-654" fmla="*/ 475023 h 543822"/>
              <a:gd name="connsiteX9-655" fmla="*/ 2433701 w 3122323"/>
              <a:gd name="connsiteY9-656" fmla="*/ 497600 h 543822"/>
              <a:gd name="connsiteX10-657" fmla="*/ 2253079 w 3122323"/>
              <a:gd name="connsiteY10-658" fmla="*/ 486312 h 543822"/>
              <a:gd name="connsiteX11-659" fmla="*/ 2185345 w 3122323"/>
              <a:gd name="connsiteY11-660" fmla="*/ 463734 h 543822"/>
              <a:gd name="connsiteX12-661" fmla="*/ 2162768 w 3122323"/>
              <a:gd name="connsiteY12-662" fmla="*/ 429867 h 543822"/>
              <a:gd name="connsiteX13-663" fmla="*/ 2128901 w 3122323"/>
              <a:gd name="connsiteY13-664" fmla="*/ 418578 h 543822"/>
              <a:gd name="connsiteX14-665" fmla="*/ 2083745 w 3122323"/>
              <a:gd name="connsiteY14-666" fmla="*/ 350845 h 543822"/>
              <a:gd name="connsiteX15-667" fmla="*/ 2049879 w 3122323"/>
              <a:gd name="connsiteY15-668" fmla="*/ 283112 h 543822"/>
              <a:gd name="connsiteX16-669" fmla="*/ 2016012 w 3122323"/>
              <a:gd name="connsiteY16-670" fmla="*/ 260534 h 543822"/>
              <a:gd name="connsiteX17-671" fmla="*/ 1948279 w 3122323"/>
              <a:gd name="connsiteY17-672" fmla="*/ 204089 h 543822"/>
              <a:gd name="connsiteX18-673" fmla="*/ 1925701 w 3122323"/>
              <a:gd name="connsiteY18-674" fmla="*/ 170223 h 543822"/>
              <a:gd name="connsiteX19-675" fmla="*/ 1891834 w 3122323"/>
              <a:gd name="connsiteY19-676" fmla="*/ 147645 h 543822"/>
              <a:gd name="connsiteX20-677" fmla="*/ 1857968 w 3122323"/>
              <a:gd name="connsiteY20-678" fmla="*/ 113778 h 543822"/>
              <a:gd name="connsiteX21-679" fmla="*/ 1767656 w 3122323"/>
              <a:gd name="connsiteY21-680" fmla="*/ 125067 h 543822"/>
              <a:gd name="connsiteX22-681" fmla="*/ 1733790 w 3122323"/>
              <a:gd name="connsiteY22-682" fmla="*/ 158934 h 543822"/>
              <a:gd name="connsiteX23-683" fmla="*/ 1620901 w 3122323"/>
              <a:gd name="connsiteY23-684" fmla="*/ 192800 h 543822"/>
              <a:gd name="connsiteX24-685" fmla="*/ 1485434 w 3122323"/>
              <a:gd name="connsiteY24-686" fmla="*/ 181512 h 543822"/>
              <a:gd name="connsiteX25-687" fmla="*/ 1417701 w 3122323"/>
              <a:gd name="connsiteY25-688" fmla="*/ 158934 h 543822"/>
              <a:gd name="connsiteX26-689" fmla="*/ 1383834 w 3122323"/>
              <a:gd name="connsiteY26-690" fmla="*/ 147645 h 543822"/>
              <a:gd name="connsiteX27-691" fmla="*/ 1349968 w 3122323"/>
              <a:gd name="connsiteY27-692" fmla="*/ 136356 h 543822"/>
              <a:gd name="connsiteX28-693" fmla="*/ 1304812 w 3122323"/>
              <a:gd name="connsiteY28-694" fmla="*/ 125067 h 543822"/>
              <a:gd name="connsiteX29-695" fmla="*/ 1270945 w 3122323"/>
              <a:gd name="connsiteY29-696" fmla="*/ 91200 h 543822"/>
              <a:gd name="connsiteX30-697" fmla="*/ 1259656 w 3122323"/>
              <a:gd name="connsiteY30-698" fmla="*/ 23467 h 543822"/>
              <a:gd name="connsiteX31-699" fmla="*/ 936774 w 3122323"/>
              <a:gd name="connsiteY31-700" fmla="*/ 532271 h 543822"/>
              <a:gd name="connsiteX32-701" fmla="*/ 642809 w 3122323"/>
              <a:gd name="connsiteY32-702" fmla="*/ 387599 h 543822"/>
              <a:gd name="connsiteX33-703" fmla="*/ 306493 w 3122323"/>
              <a:gd name="connsiteY33-704" fmla="*/ 344491 h 543822"/>
              <a:gd name="connsiteX34-705" fmla="*/ 1 w 3122323"/>
              <a:gd name="connsiteY34-706" fmla="*/ 397904 h 543822"/>
              <a:gd name="connsiteX0-707" fmla="*/ 3122321 w 3122321"/>
              <a:gd name="connsiteY0-708" fmla="*/ 149124 h 454765"/>
              <a:gd name="connsiteX1-709" fmla="*/ 3054588 w 3122321"/>
              <a:gd name="connsiteY1-710" fmla="*/ 194280 h 454765"/>
              <a:gd name="connsiteX2-711" fmla="*/ 2998143 w 3122321"/>
              <a:gd name="connsiteY2-712" fmla="*/ 228146 h 454765"/>
              <a:gd name="connsiteX3-713" fmla="*/ 2941699 w 3122321"/>
              <a:gd name="connsiteY3-714" fmla="*/ 273302 h 454765"/>
              <a:gd name="connsiteX4-715" fmla="*/ 2851388 w 3122321"/>
              <a:gd name="connsiteY4-716" fmla="*/ 318457 h 454765"/>
              <a:gd name="connsiteX5-717" fmla="*/ 2817521 w 3122321"/>
              <a:gd name="connsiteY5-718" fmla="*/ 341035 h 454765"/>
              <a:gd name="connsiteX6-719" fmla="*/ 2738499 w 3122321"/>
              <a:gd name="connsiteY6-720" fmla="*/ 363613 h 454765"/>
              <a:gd name="connsiteX7-721" fmla="*/ 2659477 w 3122321"/>
              <a:gd name="connsiteY7-722" fmla="*/ 386191 h 454765"/>
              <a:gd name="connsiteX8-723" fmla="*/ 2580454 w 3122321"/>
              <a:gd name="connsiteY8-724" fmla="*/ 397480 h 454765"/>
              <a:gd name="connsiteX9-725" fmla="*/ 2433699 w 3122321"/>
              <a:gd name="connsiteY9-726" fmla="*/ 420057 h 454765"/>
              <a:gd name="connsiteX10-727" fmla="*/ 2253077 w 3122321"/>
              <a:gd name="connsiteY10-728" fmla="*/ 408769 h 454765"/>
              <a:gd name="connsiteX11-729" fmla="*/ 2185343 w 3122321"/>
              <a:gd name="connsiteY11-730" fmla="*/ 386191 h 454765"/>
              <a:gd name="connsiteX12-731" fmla="*/ 2162766 w 3122321"/>
              <a:gd name="connsiteY12-732" fmla="*/ 352324 h 454765"/>
              <a:gd name="connsiteX13-733" fmla="*/ 2128899 w 3122321"/>
              <a:gd name="connsiteY13-734" fmla="*/ 341035 h 454765"/>
              <a:gd name="connsiteX14-735" fmla="*/ 2083743 w 3122321"/>
              <a:gd name="connsiteY14-736" fmla="*/ 273302 h 454765"/>
              <a:gd name="connsiteX15-737" fmla="*/ 2049877 w 3122321"/>
              <a:gd name="connsiteY15-738" fmla="*/ 205569 h 454765"/>
              <a:gd name="connsiteX16-739" fmla="*/ 2016010 w 3122321"/>
              <a:gd name="connsiteY16-740" fmla="*/ 182991 h 454765"/>
              <a:gd name="connsiteX17-741" fmla="*/ 1948277 w 3122321"/>
              <a:gd name="connsiteY17-742" fmla="*/ 126546 h 454765"/>
              <a:gd name="connsiteX18-743" fmla="*/ 1925699 w 3122321"/>
              <a:gd name="connsiteY18-744" fmla="*/ 92680 h 454765"/>
              <a:gd name="connsiteX19-745" fmla="*/ 1891832 w 3122321"/>
              <a:gd name="connsiteY19-746" fmla="*/ 70102 h 454765"/>
              <a:gd name="connsiteX20-747" fmla="*/ 1857966 w 3122321"/>
              <a:gd name="connsiteY20-748" fmla="*/ 36235 h 454765"/>
              <a:gd name="connsiteX21-749" fmla="*/ 1767654 w 3122321"/>
              <a:gd name="connsiteY21-750" fmla="*/ 47524 h 454765"/>
              <a:gd name="connsiteX22-751" fmla="*/ 1733788 w 3122321"/>
              <a:gd name="connsiteY22-752" fmla="*/ 81391 h 454765"/>
              <a:gd name="connsiteX23-753" fmla="*/ 1620899 w 3122321"/>
              <a:gd name="connsiteY23-754" fmla="*/ 115257 h 454765"/>
              <a:gd name="connsiteX24-755" fmla="*/ 1485432 w 3122321"/>
              <a:gd name="connsiteY24-756" fmla="*/ 103969 h 454765"/>
              <a:gd name="connsiteX25-757" fmla="*/ 1417699 w 3122321"/>
              <a:gd name="connsiteY25-758" fmla="*/ 81391 h 454765"/>
              <a:gd name="connsiteX26-759" fmla="*/ 1383832 w 3122321"/>
              <a:gd name="connsiteY26-760" fmla="*/ 70102 h 454765"/>
              <a:gd name="connsiteX27-761" fmla="*/ 1349966 w 3122321"/>
              <a:gd name="connsiteY27-762" fmla="*/ 58813 h 454765"/>
              <a:gd name="connsiteX28-763" fmla="*/ 1304810 w 3122321"/>
              <a:gd name="connsiteY28-764" fmla="*/ 47524 h 454765"/>
              <a:gd name="connsiteX29-765" fmla="*/ 1270943 w 3122321"/>
              <a:gd name="connsiteY29-766" fmla="*/ 13657 h 454765"/>
              <a:gd name="connsiteX30-767" fmla="*/ 1065237 w 3122321"/>
              <a:gd name="connsiteY30-768" fmla="*/ 294084 h 454765"/>
              <a:gd name="connsiteX31-769" fmla="*/ 936772 w 3122321"/>
              <a:gd name="connsiteY31-770" fmla="*/ 454728 h 454765"/>
              <a:gd name="connsiteX32-771" fmla="*/ 642807 w 3122321"/>
              <a:gd name="connsiteY32-772" fmla="*/ 310056 h 454765"/>
              <a:gd name="connsiteX33-773" fmla="*/ 306491 w 3122321"/>
              <a:gd name="connsiteY33-774" fmla="*/ 266948 h 454765"/>
              <a:gd name="connsiteX34-775" fmla="*/ -1 w 3122321"/>
              <a:gd name="connsiteY34-776" fmla="*/ 320361 h 454765"/>
              <a:gd name="connsiteX0-777" fmla="*/ 3122323 w 3122323"/>
              <a:gd name="connsiteY0-778" fmla="*/ 112889 h 418530"/>
              <a:gd name="connsiteX1-779" fmla="*/ 3054590 w 3122323"/>
              <a:gd name="connsiteY1-780" fmla="*/ 158045 h 418530"/>
              <a:gd name="connsiteX2-781" fmla="*/ 2998145 w 3122323"/>
              <a:gd name="connsiteY2-782" fmla="*/ 191911 h 418530"/>
              <a:gd name="connsiteX3-783" fmla="*/ 2941701 w 3122323"/>
              <a:gd name="connsiteY3-784" fmla="*/ 237067 h 418530"/>
              <a:gd name="connsiteX4-785" fmla="*/ 2851390 w 3122323"/>
              <a:gd name="connsiteY4-786" fmla="*/ 282222 h 418530"/>
              <a:gd name="connsiteX5-787" fmla="*/ 2817523 w 3122323"/>
              <a:gd name="connsiteY5-788" fmla="*/ 304800 h 418530"/>
              <a:gd name="connsiteX6-789" fmla="*/ 2738501 w 3122323"/>
              <a:gd name="connsiteY6-790" fmla="*/ 327378 h 418530"/>
              <a:gd name="connsiteX7-791" fmla="*/ 2659479 w 3122323"/>
              <a:gd name="connsiteY7-792" fmla="*/ 349956 h 418530"/>
              <a:gd name="connsiteX8-793" fmla="*/ 2580456 w 3122323"/>
              <a:gd name="connsiteY8-794" fmla="*/ 361245 h 418530"/>
              <a:gd name="connsiteX9-795" fmla="*/ 2433701 w 3122323"/>
              <a:gd name="connsiteY9-796" fmla="*/ 383822 h 418530"/>
              <a:gd name="connsiteX10-797" fmla="*/ 2253079 w 3122323"/>
              <a:gd name="connsiteY10-798" fmla="*/ 372534 h 418530"/>
              <a:gd name="connsiteX11-799" fmla="*/ 2185345 w 3122323"/>
              <a:gd name="connsiteY11-800" fmla="*/ 349956 h 418530"/>
              <a:gd name="connsiteX12-801" fmla="*/ 2162768 w 3122323"/>
              <a:gd name="connsiteY12-802" fmla="*/ 316089 h 418530"/>
              <a:gd name="connsiteX13-803" fmla="*/ 2128901 w 3122323"/>
              <a:gd name="connsiteY13-804" fmla="*/ 304800 h 418530"/>
              <a:gd name="connsiteX14-805" fmla="*/ 2083745 w 3122323"/>
              <a:gd name="connsiteY14-806" fmla="*/ 237067 h 418530"/>
              <a:gd name="connsiteX15-807" fmla="*/ 2049879 w 3122323"/>
              <a:gd name="connsiteY15-808" fmla="*/ 169334 h 418530"/>
              <a:gd name="connsiteX16-809" fmla="*/ 2016012 w 3122323"/>
              <a:gd name="connsiteY16-810" fmla="*/ 146756 h 418530"/>
              <a:gd name="connsiteX17-811" fmla="*/ 1948279 w 3122323"/>
              <a:gd name="connsiteY17-812" fmla="*/ 90311 h 418530"/>
              <a:gd name="connsiteX18-813" fmla="*/ 1925701 w 3122323"/>
              <a:gd name="connsiteY18-814" fmla="*/ 56445 h 418530"/>
              <a:gd name="connsiteX19-815" fmla="*/ 1891834 w 3122323"/>
              <a:gd name="connsiteY19-816" fmla="*/ 33867 h 418530"/>
              <a:gd name="connsiteX20-817" fmla="*/ 1857968 w 3122323"/>
              <a:gd name="connsiteY20-818" fmla="*/ 0 h 418530"/>
              <a:gd name="connsiteX21-819" fmla="*/ 1767656 w 3122323"/>
              <a:gd name="connsiteY21-820" fmla="*/ 11289 h 418530"/>
              <a:gd name="connsiteX22-821" fmla="*/ 1733790 w 3122323"/>
              <a:gd name="connsiteY22-822" fmla="*/ 45156 h 418530"/>
              <a:gd name="connsiteX23-823" fmla="*/ 1620901 w 3122323"/>
              <a:gd name="connsiteY23-824" fmla="*/ 79022 h 418530"/>
              <a:gd name="connsiteX24-825" fmla="*/ 1485434 w 3122323"/>
              <a:gd name="connsiteY24-826" fmla="*/ 67734 h 418530"/>
              <a:gd name="connsiteX25-827" fmla="*/ 1417701 w 3122323"/>
              <a:gd name="connsiteY25-828" fmla="*/ 45156 h 418530"/>
              <a:gd name="connsiteX26-829" fmla="*/ 1383834 w 3122323"/>
              <a:gd name="connsiteY26-830" fmla="*/ 33867 h 418530"/>
              <a:gd name="connsiteX27-831" fmla="*/ 1349968 w 3122323"/>
              <a:gd name="connsiteY27-832" fmla="*/ 22578 h 418530"/>
              <a:gd name="connsiteX28-833" fmla="*/ 1304812 w 3122323"/>
              <a:gd name="connsiteY28-834" fmla="*/ 11289 h 418530"/>
              <a:gd name="connsiteX29-835" fmla="*/ 1301557 w 3122323"/>
              <a:gd name="connsiteY29-836" fmla="*/ 224300 h 418530"/>
              <a:gd name="connsiteX30-837" fmla="*/ 1065239 w 3122323"/>
              <a:gd name="connsiteY30-838" fmla="*/ 257849 h 418530"/>
              <a:gd name="connsiteX31-839" fmla="*/ 936774 w 3122323"/>
              <a:gd name="connsiteY31-840" fmla="*/ 418493 h 418530"/>
              <a:gd name="connsiteX32-841" fmla="*/ 642809 w 3122323"/>
              <a:gd name="connsiteY32-842" fmla="*/ 273821 h 418530"/>
              <a:gd name="connsiteX33-843" fmla="*/ 306493 w 3122323"/>
              <a:gd name="connsiteY33-844" fmla="*/ 230713 h 418530"/>
              <a:gd name="connsiteX34-845" fmla="*/ 1 w 3122323"/>
              <a:gd name="connsiteY34-846" fmla="*/ 284126 h 418530"/>
              <a:gd name="connsiteX0-847" fmla="*/ 3122321 w 3122321"/>
              <a:gd name="connsiteY0-848" fmla="*/ 112889 h 383822"/>
              <a:gd name="connsiteX1-849" fmla="*/ 3054588 w 3122321"/>
              <a:gd name="connsiteY1-850" fmla="*/ 158045 h 383822"/>
              <a:gd name="connsiteX2-851" fmla="*/ 2998143 w 3122321"/>
              <a:gd name="connsiteY2-852" fmla="*/ 191911 h 383822"/>
              <a:gd name="connsiteX3-853" fmla="*/ 2941699 w 3122321"/>
              <a:gd name="connsiteY3-854" fmla="*/ 237067 h 383822"/>
              <a:gd name="connsiteX4-855" fmla="*/ 2851388 w 3122321"/>
              <a:gd name="connsiteY4-856" fmla="*/ 282222 h 383822"/>
              <a:gd name="connsiteX5-857" fmla="*/ 2817521 w 3122321"/>
              <a:gd name="connsiteY5-858" fmla="*/ 304800 h 383822"/>
              <a:gd name="connsiteX6-859" fmla="*/ 2738499 w 3122321"/>
              <a:gd name="connsiteY6-860" fmla="*/ 327378 h 383822"/>
              <a:gd name="connsiteX7-861" fmla="*/ 2659477 w 3122321"/>
              <a:gd name="connsiteY7-862" fmla="*/ 349956 h 383822"/>
              <a:gd name="connsiteX8-863" fmla="*/ 2580454 w 3122321"/>
              <a:gd name="connsiteY8-864" fmla="*/ 361245 h 383822"/>
              <a:gd name="connsiteX9-865" fmla="*/ 2433699 w 3122321"/>
              <a:gd name="connsiteY9-866" fmla="*/ 383822 h 383822"/>
              <a:gd name="connsiteX10-867" fmla="*/ 2253077 w 3122321"/>
              <a:gd name="connsiteY10-868" fmla="*/ 372534 h 383822"/>
              <a:gd name="connsiteX11-869" fmla="*/ 2185343 w 3122321"/>
              <a:gd name="connsiteY11-870" fmla="*/ 349956 h 383822"/>
              <a:gd name="connsiteX12-871" fmla="*/ 2162766 w 3122321"/>
              <a:gd name="connsiteY12-872" fmla="*/ 316089 h 383822"/>
              <a:gd name="connsiteX13-873" fmla="*/ 2128899 w 3122321"/>
              <a:gd name="connsiteY13-874" fmla="*/ 304800 h 383822"/>
              <a:gd name="connsiteX14-875" fmla="*/ 2083743 w 3122321"/>
              <a:gd name="connsiteY14-876" fmla="*/ 237067 h 383822"/>
              <a:gd name="connsiteX15-877" fmla="*/ 2049877 w 3122321"/>
              <a:gd name="connsiteY15-878" fmla="*/ 169334 h 383822"/>
              <a:gd name="connsiteX16-879" fmla="*/ 2016010 w 3122321"/>
              <a:gd name="connsiteY16-880" fmla="*/ 146756 h 383822"/>
              <a:gd name="connsiteX17-881" fmla="*/ 1948277 w 3122321"/>
              <a:gd name="connsiteY17-882" fmla="*/ 90311 h 383822"/>
              <a:gd name="connsiteX18-883" fmla="*/ 1925699 w 3122321"/>
              <a:gd name="connsiteY18-884" fmla="*/ 56445 h 383822"/>
              <a:gd name="connsiteX19-885" fmla="*/ 1891832 w 3122321"/>
              <a:gd name="connsiteY19-886" fmla="*/ 33867 h 383822"/>
              <a:gd name="connsiteX20-887" fmla="*/ 1857966 w 3122321"/>
              <a:gd name="connsiteY20-888" fmla="*/ 0 h 383822"/>
              <a:gd name="connsiteX21-889" fmla="*/ 1767654 w 3122321"/>
              <a:gd name="connsiteY21-890" fmla="*/ 11289 h 383822"/>
              <a:gd name="connsiteX22-891" fmla="*/ 1733788 w 3122321"/>
              <a:gd name="connsiteY22-892" fmla="*/ 45156 h 383822"/>
              <a:gd name="connsiteX23-893" fmla="*/ 1620899 w 3122321"/>
              <a:gd name="connsiteY23-894" fmla="*/ 79022 h 383822"/>
              <a:gd name="connsiteX24-895" fmla="*/ 1485432 w 3122321"/>
              <a:gd name="connsiteY24-896" fmla="*/ 67734 h 383822"/>
              <a:gd name="connsiteX25-897" fmla="*/ 1417699 w 3122321"/>
              <a:gd name="connsiteY25-898" fmla="*/ 45156 h 383822"/>
              <a:gd name="connsiteX26-899" fmla="*/ 1383832 w 3122321"/>
              <a:gd name="connsiteY26-900" fmla="*/ 33867 h 383822"/>
              <a:gd name="connsiteX27-901" fmla="*/ 1349966 w 3122321"/>
              <a:gd name="connsiteY27-902" fmla="*/ 22578 h 383822"/>
              <a:gd name="connsiteX28-903" fmla="*/ 1304810 w 3122321"/>
              <a:gd name="connsiteY28-904" fmla="*/ 11289 h 383822"/>
              <a:gd name="connsiteX29-905" fmla="*/ 1301555 w 3122321"/>
              <a:gd name="connsiteY29-906" fmla="*/ 224300 h 383822"/>
              <a:gd name="connsiteX30-907" fmla="*/ 1065237 w 3122321"/>
              <a:gd name="connsiteY30-908" fmla="*/ 257849 h 383822"/>
              <a:gd name="connsiteX31-909" fmla="*/ 809573 w 3122321"/>
              <a:gd name="connsiteY31-910" fmla="*/ 224076 h 383822"/>
              <a:gd name="connsiteX32-911" fmla="*/ 642807 w 3122321"/>
              <a:gd name="connsiteY32-912" fmla="*/ 273821 h 383822"/>
              <a:gd name="connsiteX33-913" fmla="*/ 306491 w 3122321"/>
              <a:gd name="connsiteY33-914" fmla="*/ 230713 h 383822"/>
              <a:gd name="connsiteX34-915" fmla="*/ -1 w 3122321"/>
              <a:gd name="connsiteY34-916" fmla="*/ 284126 h 383822"/>
              <a:gd name="connsiteX0-917" fmla="*/ 3122323 w 3122323"/>
              <a:gd name="connsiteY0-918" fmla="*/ 112889 h 383822"/>
              <a:gd name="connsiteX1-919" fmla="*/ 3054590 w 3122323"/>
              <a:gd name="connsiteY1-920" fmla="*/ 158045 h 383822"/>
              <a:gd name="connsiteX2-921" fmla="*/ 2998145 w 3122323"/>
              <a:gd name="connsiteY2-922" fmla="*/ 191911 h 383822"/>
              <a:gd name="connsiteX3-923" fmla="*/ 2941701 w 3122323"/>
              <a:gd name="connsiteY3-924" fmla="*/ 237067 h 383822"/>
              <a:gd name="connsiteX4-925" fmla="*/ 2851390 w 3122323"/>
              <a:gd name="connsiteY4-926" fmla="*/ 282222 h 383822"/>
              <a:gd name="connsiteX5-927" fmla="*/ 2817523 w 3122323"/>
              <a:gd name="connsiteY5-928" fmla="*/ 304800 h 383822"/>
              <a:gd name="connsiteX6-929" fmla="*/ 2738501 w 3122323"/>
              <a:gd name="connsiteY6-930" fmla="*/ 327378 h 383822"/>
              <a:gd name="connsiteX7-931" fmla="*/ 2659479 w 3122323"/>
              <a:gd name="connsiteY7-932" fmla="*/ 349956 h 383822"/>
              <a:gd name="connsiteX8-933" fmla="*/ 2580456 w 3122323"/>
              <a:gd name="connsiteY8-934" fmla="*/ 361245 h 383822"/>
              <a:gd name="connsiteX9-935" fmla="*/ 2433701 w 3122323"/>
              <a:gd name="connsiteY9-936" fmla="*/ 383822 h 383822"/>
              <a:gd name="connsiteX10-937" fmla="*/ 2253079 w 3122323"/>
              <a:gd name="connsiteY10-938" fmla="*/ 372534 h 383822"/>
              <a:gd name="connsiteX11-939" fmla="*/ 2185345 w 3122323"/>
              <a:gd name="connsiteY11-940" fmla="*/ 349956 h 383822"/>
              <a:gd name="connsiteX12-941" fmla="*/ 2162768 w 3122323"/>
              <a:gd name="connsiteY12-942" fmla="*/ 316089 h 383822"/>
              <a:gd name="connsiteX13-943" fmla="*/ 2128901 w 3122323"/>
              <a:gd name="connsiteY13-944" fmla="*/ 304800 h 383822"/>
              <a:gd name="connsiteX14-945" fmla="*/ 2083745 w 3122323"/>
              <a:gd name="connsiteY14-946" fmla="*/ 237067 h 383822"/>
              <a:gd name="connsiteX15-947" fmla="*/ 2049879 w 3122323"/>
              <a:gd name="connsiteY15-948" fmla="*/ 169334 h 383822"/>
              <a:gd name="connsiteX16-949" fmla="*/ 2016012 w 3122323"/>
              <a:gd name="connsiteY16-950" fmla="*/ 146756 h 383822"/>
              <a:gd name="connsiteX17-951" fmla="*/ 1948279 w 3122323"/>
              <a:gd name="connsiteY17-952" fmla="*/ 90311 h 383822"/>
              <a:gd name="connsiteX18-953" fmla="*/ 1925701 w 3122323"/>
              <a:gd name="connsiteY18-954" fmla="*/ 56445 h 383822"/>
              <a:gd name="connsiteX19-955" fmla="*/ 1891834 w 3122323"/>
              <a:gd name="connsiteY19-956" fmla="*/ 33867 h 383822"/>
              <a:gd name="connsiteX20-957" fmla="*/ 1857968 w 3122323"/>
              <a:gd name="connsiteY20-958" fmla="*/ 0 h 383822"/>
              <a:gd name="connsiteX21-959" fmla="*/ 1767656 w 3122323"/>
              <a:gd name="connsiteY21-960" fmla="*/ 11289 h 383822"/>
              <a:gd name="connsiteX22-961" fmla="*/ 1733790 w 3122323"/>
              <a:gd name="connsiteY22-962" fmla="*/ 45156 h 383822"/>
              <a:gd name="connsiteX23-963" fmla="*/ 1620901 w 3122323"/>
              <a:gd name="connsiteY23-964" fmla="*/ 79022 h 383822"/>
              <a:gd name="connsiteX24-965" fmla="*/ 1485434 w 3122323"/>
              <a:gd name="connsiteY24-966" fmla="*/ 67734 h 383822"/>
              <a:gd name="connsiteX25-967" fmla="*/ 1417701 w 3122323"/>
              <a:gd name="connsiteY25-968" fmla="*/ 45156 h 383822"/>
              <a:gd name="connsiteX26-969" fmla="*/ 1383834 w 3122323"/>
              <a:gd name="connsiteY26-970" fmla="*/ 33867 h 383822"/>
              <a:gd name="connsiteX27-971" fmla="*/ 1349968 w 3122323"/>
              <a:gd name="connsiteY27-972" fmla="*/ 22578 h 383822"/>
              <a:gd name="connsiteX28-973" fmla="*/ 1407611 w 3122323"/>
              <a:gd name="connsiteY28-974" fmla="*/ 234664 h 383822"/>
              <a:gd name="connsiteX29-975" fmla="*/ 1301557 w 3122323"/>
              <a:gd name="connsiteY29-976" fmla="*/ 224300 h 383822"/>
              <a:gd name="connsiteX30-977" fmla="*/ 1065239 w 3122323"/>
              <a:gd name="connsiteY30-978" fmla="*/ 257849 h 383822"/>
              <a:gd name="connsiteX31-979" fmla="*/ 809575 w 3122323"/>
              <a:gd name="connsiteY31-980" fmla="*/ 224076 h 383822"/>
              <a:gd name="connsiteX32-981" fmla="*/ 642809 w 3122323"/>
              <a:gd name="connsiteY32-982" fmla="*/ 273821 h 383822"/>
              <a:gd name="connsiteX33-983" fmla="*/ 306493 w 3122323"/>
              <a:gd name="connsiteY33-984" fmla="*/ 230713 h 383822"/>
              <a:gd name="connsiteX34-985" fmla="*/ 1 w 3122323"/>
              <a:gd name="connsiteY34-986" fmla="*/ 284126 h 383822"/>
              <a:gd name="connsiteX0-987" fmla="*/ 3122321 w 3122321"/>
              <a:gd name="connsiteY0-988" fmla="*/ 112889 h 383822"/>
              <a:gd name="connsiteX1-989" fmla="*/ 3054588 w 3122321"/>
              <a:gd name="connsiteY1-990" fmla="*/ 158045 h 383822"/>
              <a:gd name="connsiteX2-991" fmla="*/ 2998143 w 3122321"/>
              <a:gd name="connsiteY2-992" fmla="*/ 191911 h 383822"/>
              <a:gd name="connsiteX3-993" fmla="*/ 2941699 w 3122321"/>
              <a:gd name="connsiteY3-994" fmla="*/ 237067 h 383822"/>
              <a:gd name="connsiteX4-995" fmla="*/ 2851388 w 3122321"/>
              <a:gd name="connsiteY4-996" fmla="*/ 282222 h 383822"/>
              <a:gd name="connsiteX5-997" fmla="*/ 2817521 w 3122321"/>
              <a:gd name="connsiteY5-998" fmla="*/ 304800 h 383822"/>
              <a:gd name="connsiteX6-999" fmla="*/ 2738499 w 3122321"/>
              <a:gd name="connsiteY6-1000" fmla="*/ 327378 h 383822"/>
              <a:gd name="connsiteX7-1001" fmla="*/ 2659477 w 3122321"/>
              <a:gd name="connsiteY7-1002" fmla="*/ 349956 h 383822"/>
              <a:gd name="connsiteX8-1003" fmla="*/ 2580454 w 3122321"/>
              <a:gd name="connsiteY8-1004" fmla="*/ 361245 h 383822"/>
              <a:gd name="connsiteX9-1005" fmla="*/ 2433699 w 3122321"/>
              <a:gd name="connsiteY9-1006" fmla="*/ 383822 h 383822"/>
              <a:gd name="connsiteX10-1007" fmla="*/ 2253077 w 3122321"/>
              <a:gd name="connsiteY10-1008" fmla="*/ 372534 h 383822"/>
              <a:gd name="connsiteX11-1009" fmla="*/ 2185343 w 3122321"/>
              <a:gd name="connsiteY11-1010" fmla="*/ 349956 h 383822"/>
              <a:gd name="connsiteX12-1011" fmla="*/ 2162766 w 3122321"/>
              <a:gd name="connsiteY12-1012" fmla="*/ 316089 h 383822"/>
              <a:gd name="connsiteX13-1013" fmla="*/ 2128899 w 3122321"/>
              <a:gd name="connsiteY13-1014" fmla="*/ 304800 h 383822"/>
              <a:gd name="connsiteX14-1015" fmla="*/ 2083743 w 3122321"/>
              <a:gd name="connsiteY14-1016" fmla="*/ 237067 h 383822"/>
              <a:gd name="connsiteX15-1017" fmla="*/ 2049877 w 3122321"/>
              <a:gd name="connsiteY15-1018" fmla="*/ 169334 h 383822"/>
              <a:gd name="connsiteX16-1019" fmla="*/ 2016010 w 3122321"/>
              <a:gd name="connsiteY16-1020" fmla="*/ 146756 h 383822"/>
              <a:gd name="connsiteX17-1021" fmla="*/ 1948277 w 3122321"/>
              <a:gd name="connsiteY17-1022" fmla="*/ 90311 h 383822"/>
              <a:gd name="connsiteX18-1023" fmla="*/ 1925699 w 3122321"/>
              <a:gd name="connsiteY18-1024" fmla="*/ 56445 h 383822"/>
              <a:gd name="connsiteX19-1025" fmla="*/ 1891832 w 3122321"/>
              <a:gd name="connsiteY19-1026" fmla="*/ 33867 h 383822"/>
              <a:gd name="connsiteX20-1027" fmla="*/ 1857966 w 3122321"/>
              <a:gd name="connsiteY20-1028" fmla="*/ 0 h 383822"/>
              <a:gd name="connsiteX21-1029" fmla="*/ 1767654 w 3122321"/>
              <a:gd name="connsiteY21-1030" fmla="*/ 11289 h 383822"/>
              <a:gd name="connsiteX22-1031" fmla="*/ 1733788 w 3122321"/>
              <a:gd name="connsiteY22-1032" fmla="*/ 45156 h 383822"/>
              <a:gd name="connsiteX23-1033" fmla="*/ 1620899 w 3122321"/>
              <a:gd name="connsiteY23-1034" fmla="*/ 79022 h 383822"/>
              <a:gd name="connsiteX24-1035" fmla="*/ 1529375 w 3122321"/>
              <a:gd name="connsiteY24-1036" fmla="*/ 146825 h 383822"/>
              <a:gd name="connsiteX25-1037" fmla="*/ 1417699 w 3122321"/>
              <a:gd name="connsiteY25-1038" fmla="*/ 45156 h 383822"/>
              <a:gd name="connsiteX26-1039" fmla="*/ 1383832 w 3122321"/>
              <a:gd name="connsiteY26-1040" fmla="*/ 33867 h 383822"/>
              <a:gd name="connsiteX27-1041" fmla="*/ 1349966 w 3122321"/>
              <a:gd name="connsiteY27-1042" fmla="*/ 22578 h 383822"/>
              <a:gd name="connsiteX28-1043" fmla="*/ 1407609 w 3122321"/>
              <a:gd name="connsiteY28-1044" fmla="*/ 234664 h 383822"/>
              <a:gd name="connsiteX29-1045" fmla="*/ 1301555 w 3122321"/>
              <a:gd name="connsiteY29-1046" fmla="*/ 224300 h 383822"/>
              <a:gd name="connsiteX30-1047" fmla="*/ 1065237 w 3122321"/>
              <a:gd name="connsiteY30-1048" fmla="*/ 257849 h 383822"/>
              <a:gd name="connsiteX31-1049" fmla="*/ 809573 w 3122321"/>
              <a:gd name="connsiteY31-1050" fmla="*/ 224076 h 383822"/>
              <a:gd name="connsiteX32-1051" fmla="*/ 642807 w 3122321"/>
              <a:gd name="connsiteY32-1052" fmla="*/ 273821 h 383822"/>
              <a:gd name="connsiteX33-1053" fmla="*/ 306491 w 3122321"/>
              <a:gd name="connsiteY33-1054" fmla="*/ 230713 h 383822"/>
              <a:gd name="connsiteX34-1055" fmla="*/ -1 w 3122321"/>
              <a:gd name="connsiteY34-1056" fmla="*/ 284126 h 383822"/>
              <a:gd name="connsiteX0-1057" fmla="*/ 3122323 w 3122323"/>
              <a:gd name="connsiteY0-1058" fmla="*/ 112889 h 383822"/>
              <a:gd name="connsiteX1-1059" fmla="*/ 3054590 w 3122323"/>
              <a:gd name="connsiteY1-1060" fmla="*/ 158045 h 383822"/>
              <a:gd name="connsiteX2-1061" fmla="*/ 2998145 w 3122323"/>
              <a:gd name="connsiteY2-1062" fmla="*/ 191911 h 383822"/>
              <a:gd name="connsiteX3-1063" fmla="*/ 2941701 w 3122323"/>
              <a:gd name="connsiteY3-1064" fmla="*/ 237067 h 383822"/>
              <a:gd name="connsiteX4-1065" fmla="*/ 2851390 w 3122323"/>
              <a:gd name="connsiteY4-1066" fmla="*/ 282222 h 383822"/>
              <a:gd name="connsiteX5-1067" fmla="*/ 2817523 w 3122323"/>
              <a:gd name="connsiteY5-1068" fmla="*/ 304800 h 383822"/>
              <a:gd name="connsiteX6-1069" fmla="*/ 2738501 w 3122323"/>
              <a:gd name="connsiteY6-1070" fmla="*/ 327378 h 383822"/>
              <a:gd name="connsiteX7-1071" fmla="*/ 2659479 w 3122323"/>
              <a:gd name="connsiteY7-1072" fmla="*/ 349956 h 383822"/>
              <a:gd name="connsiteX8-1073" fmla="*/ 2580456 w 3122323"/>
              <a:gd name="connsiteY8-1074" fmla="*/ 361245 h 383822"/>
              <a:gd name="connsiteX9-1075" fmla="*/ 2433701 w 3122323"/>
              <a:gd name="connsiteY9-1076" fmla="*/ 383822 h 383822"/>
              <a:gd name="connsiteX10-1077" fmla="*/ 2253079 w 3122323"/>
              <a:gd name="connsiteY10-1078" fmla="*/ 372534 h 383822"/>
              <a:gd name="connsiteX11-1079" fmla="*/ 2185345 w 3122323"/>
              <a:gd name="connsiteY11-1080" fmla="*/ 349956 h 383822"/>
              <a:gd name="connsiteX12-1081" fmla="*/ 2162768 w 3122323"/>
              <a:gd name="connsiteY12-1082" fmla="*/ 316089 h 383822"/>
              <a:gd name="connsiteX13-1083" fmla="*/ 2128901 w 3122323"/>
              <a:gd name="connsiteY13-1084" fmla="*/ 304800 h 383822"/>
              <a:gd name="connsiteX14-1085" fmla="*/ 2083745 w 3122323"/>
              <a:gd name="connsiteY14-1086" fmla="*/ 237067 h 383822"/>
              <a:gd name="connsiteX15-1087" fmla="*/ 2049879 w 3122323"/>
              <a:gd name="connsiteY15-1088" fmla="*/ 169334 h 383822"/>
              <a:gd name="connsiteX16-1089" fmla="*/ 2016012 w 3122323"/>
              <a:gd name="connsiteY16-1090" fmla="*/ 146756 h 383822"/>
              <a:gd name="connsiteX17-1091" fmla="*/ 1948279 w 3122323"/>
              <a:gd name="connsiteY17-1092" fmla="*/ 90311 h 383822"/>
              <a:gd name="connsiteX18-1093" fmla="*/ 1925701 w 3122323"/>
              <a:gd name="connsiteY18-1094" fmla="*/ 56445 h 383822"/>
              <a:gd name="connsiteX19-1095" fmla="*/ 1891834 w 3122323"/>
              <a:gd name="connsiteY19-1096" fmla="*/ 33867 h 383822"/>
              <a:gd name="connsiteX20-1097" fmla="*/ 1857968 w 3122323"/>
              <a:gd name="connsiteY20-1098" fmla="*/ 0 h 383822"/>
              <a:gd name="connsiteX21-1099" fmla="*/ 1767656 w 3122323"/>
              <a:gd name="connsiteY21-1100" fmla="*/ 11289 h 383822"/>
              <a:gd name="connsiteX22-1101" fmla="*/ 1733790 w 3122323"/>
              <a:gd name="connsiteY22-1102" fmla="*/ 45156 h 383822"/>
              <a:gd name="connsiteX23-1103" fmla="*/ 1620901 w 3122323"/>
              <a:gd name="connsiteY23-1104" fmla="*/ 79022 h 383822"/>
              <a:gd name="connsiteX24-1105" fmla="*/ 1529377 w 3122323"/>
              <a:gd name="connsiteY24-1106" fmla="*/ 146825 h 383822"/>
              <a:gd name="connsiteX25-1107" fmla="*/ 1417701 w 3122323"/>
              <a:gd name="connsiteY25-1108" fmla="*/ 45156 h 383822"/>
              <a:gd name="connsiteX26-1109" fmla="*/ 1383834 w 3122323"/>
              <a:gd name="connsiteY26-1110" fmla="*/ 33867 h 383822"/>
              <a:gd name="connsiteX27-1111" fmla="*/ 1439664 w 3122323"/>
              <a:gd name="connsiteY27-1112" fmla="*/ 233876 h 383822"/>
              <a:gd name="connsiteX28-1113" fmla="*/ 1407611 w 3122323"/>
              <a:gd name="connsiteY28-1114" fmla="*/ 234664 h 383822"/>
              <a:gd name="connsiteX29-1115" fmla="*/ 1301557 w 3122323"/>
              <a:gd name="connsiteY29-1116" fmla="*/ 224300 h 383822"/>
              <a:gd name="connsiteX30-1117" fmla="*/ 1065239 w 3122323"/>
              <a:gd name="connsiteY30-1118" fmla="*/ 257849 h 383822"/>
              <a:gd name="connsiteX31-1119" fmla="*/ 809575 w 3122323"/>
              <a:gd name="connsiteY31-1120" fmla="*/ 224076 h 383822"/>
              <a:gd name="connsiteX32-1121" fmla="*/ 642809 w 3122323"/>
              <a:gd name="connsiteY32-1122" fmla="*/ 273821 h 383822"/>
              <a:gd name="connsiteX33-1123" fmla="*/ 306493 w 3122323"/>
              <a:gd name="connsiteY33-1124" fmla="*/ 230713 h 383822"/>
              <a:gd name="connsiteX34-1125" fmla="*/ 1 w 3122323"/>
              <a:gd name="connsiteY34-1126" fmla="*/ 284126 h 383822"/>
              <a:gd name="connsiteX0-1127" fmla="*/ 3122321 w 3122321"/>
              <a:gd name="connsiteY0-1128" fmla="*/ 112889 h 383822"/>
              <a:gd name="connsiteX1-1129" fmla="*/ 3054588 w 3122321"/>
              <a:gd name="connsiteY1-1130" fmla="*/ 158045 h 383822"/>
              <a:gd name="connsiteX2-1131" fmla="*/ 2998143 w 3122321"/>
              <a:gd name="connsiteY2-1132" fmla="*/ 191911 h 383822"/>
              <a:gd name="connsiteX3-1133" fmla="*/ 2941699 w 3122321"/>
              <a:gd name="connsiteY3-1134" fmla="*/ 237067 h 383822"/>
              <a:gd name="connsiteX4-1135" fmla="*/ 2851388 w 3122321"/>
              <a:gd name="connsiteY4-1136" fmla="*/ 282222 h 383822"/>
              <a:gd name="connsiteX5-1137" fmla="*/ 2817521 w 3122321"/>
              <a:gd name="connsiteY5-1138" fmla="*/ 304800 h 383822"/>
              <a:gd name="connsiteX6-1139" fmla="*/ 2738499 w 3122321"/>
              <a:gd name="connsiteY6-1140" fmla="*/ 327378 h 383822"/>
              <a:gd name="connsiteX7-1141" fmla="*/ 2659477 w 3122321"/>
              <a:gd name="connsiteY7-1142" fmla="*/ 349956 h 383822"/>
              <a:gd name="connsiteX8-1143" fmla="*/ 2580454 w 3122321"/>
              <a:gd name="connsiteY8-1144" fmla="*/ 361245 h 383822"/>
              <a:gd name="connsiteX9-1145" fmla="*/ 2433699 w 3122321"/>
              <a:gd name="connsiteY9-1146" fmla="*/ 383822 h 383822"/>
              <a:gd name="connsiteX10-1147" fmla="*/ 2253077 w 3122321"/>
              <a:gd name="connsiteY10-1148" fmla="*/ 372534 h 383822"/>
              <a:gd name="connsiteX11-1149" fmla="*/ 2185343 w 3122321"/>
              <a:gd name="connsiteY11-1150" fmla="*/ 349956 h 383822"/>
              <a:gd name="connsiteX12-1151" fmla="*/ 2162766 w 3122321"/>
              <a:gd name="connsiteY12-1152" fmla="*/ 316089 h 383822"/>
              <a:gd name="connsiteX13-1153" fmla="*/ 2128899 w 3122321"/>
              <a:gd name="connsiteY13-1154" fmla="*/ 304800 h 383822"/>
              <a:gd name="connsiteX14-1155" fmla="*/ 2083743 w 3122321"/>
              <a:gd name="connsiteY14-1156" fmla="*/ 237067 h 383822"/>
              <a:gd name="connsiteX15-1157" fmla="*/ 2049877 w 3122321"/>
              <a:gd name="connsiteY15-1158" fmla="*/ 169334 h 383822"/>
              <a:gd name="connsiteX16-1159" fmla="*/ 2016010 w 3122321"/>
              <a:gd name="connsiteY16-1160" fmla="*/ 146756 h 383822"/>
              <a:gd name="connsiteX17-1161" fmla="*/ 1948277 w 3122321"/>
              <a:gd name="connsiteY17-1162" fmla="*/ 90311 h 383822"/>
              <a:gd name="connsiteX18-1163" fmla="*/ 1925699 w 3122321"/>
              <a:gd name="connsiteY18-1164" fmla="*/ 56445 h 383822"/>
              <a:gd name="connsiteX19-1165" fmla="*/ 1891832 w 3122321"/>
              <a:gd name="connsiteY19-1166" fmla="*/ 33867 h 383822"/>
              <a:gd name="connsiteX20-1167" fmla="*/ 1857966 w 3122321"/>
              <a:gd name="connsiteY20-1168" fmla="*/ 0 h 383822"/>
              <a:gd name="connsiteX21-1169" fmla="*/ 1767654 w 3122321"/>
              <a:gd name="connsiteY21-1170" fmla="*/ 11289 h 383822"/>
              <a:gd name="connsiteX22-1171" fmla="*/ 1733788 w 3122321"/>
              <a:gd name="connsiteY22-1172" fmla="*/ 45156 h 383822"/>
              <a:gd name="connsiteX23-1173" fmla="*/ 1620899 w 3122321"/>
              <a:gd name="connsiteY23-1174" fmla="*/ 79022 h 383822"/>
              <a:gd name="connsiteX24-1175" fmla="*/ 1529375 w 3122321"/>
              <a:gd name="connsiteY24-1176" fmla="*/ 146825 h 383822"/>
              <a:gd name="connsiteX25-1177" fmla="*/ 1417699 w 3122321"/>
              <a:gd name="connsiteY25-1178" fmla="*/ 45156 h 383822"/>
              <a:gd name="connsiteX26-1179" fmla="*/ 1561641 w 3122321"/>
              <a:gd name="connsiteY26-1180" fmla="*/ 223482 h 383822"/>
              <a:gd name="connsiteX27-1181" fmla="*/ 1439662 w 3122321"/>
              <a:gd name="connsiteY27-1182" fmla="*/ 233876 h 383822"/>
              <a:gd name="connsiteX28-1183" fmla="*/ 1407609 w 3122321"/>
              <a:gd name="connsiteY28-1184" fmla="*/ 234664 h 383822"/>
              <a:gd name="connsiteX29-1185" fmla="*/ 1301555 w 3122321"/>
              <a:gd name="connsiteY29-1186" fmla="*/ 224300 h 383822"/>
              <a:gd name="connsiteX30-1187" fmla="*/ 1065237 w 3122321"/>
              <a:gd name="connsiteY30-1188" fmla="*/ 257849 h 383822"/>
              <a:gd name="connsiteX31-1189" fmla="*/ 809573 w 3122321"/>
              <a:gd name="connsiteY31-1190" fmla="*/ 224076 h 383822"/>
              <a:gd name="connsiteX32-1191" fmla="*/ 642807 w 3122321"/>
              <a:gd name="connsiteY32-1192" fmla="*/ 273821 h 383822"/>
              <a:gd name="connsiteX33-1193" fmla="*/ 306491 w 3122321"/>
              <a:gd name="connsiteY33-1194" fmla="*/ 230713 h 383822"/>
              <a:gd name="connsiteX34-1195" fmla="*/ -1 w 3122321"/>
              <a:gd name="connsiteY34-1196" fmla="*/ 284126 h 383822"/>
              <a:gd name="connsiteX0-1197" fmla="*/ 3122323 w 3122323"/>
              <a:gd name="connsiteY0-1198" fmla="*/ 112889 h 383822"/>
              <a:gd name="connsiteX1-1199" fmla="*/ 3054590 w 3122323"/>
              <a:gd name="connsiteY1-1200" fmla="*/ 158045 h 383822"/>
              <a:gd name="connsiteX2-1201" fmla="*/ 2998145 w 3122323"/>
              <a:gd name="connsiteY2-1202" fmla="*/ 191911 h 383822"/>
              <a:gd name="connsiteX3-1203" fmla="*/ 2941701 w 3122323"/>
              <a:gd name="connsiteY3-1204" fmla="*/ 237067 h 383822"/>
              <a:gd name="connsiteX4-1205" fmla="*/ 2851390 w 3122323"/>
              <a:gd name="connsiteY4-1206" fmla="*/ 282222 h 383822"/>
              <a:gd name="connsiteX5-1207" fmla="*/ 2817523 w 3122323"/>
              <a:gd name="connsiteY5-1208" fmla="*/ 304800 h 383822"/>
              <a:gd name="connsiteX6-1209" fmla="*/ 2738501 w 3122323"/>
              <a:gd name="connsiteY6-1210" fmla="*/ 327378 h 383822"/>
              <a:gd name="connsiteX7-1211" fmla="*/ 2659479 w 3122323"/>
              <a:gd name="connsiteY7-1212" fmla="*/ 349956 h 383822"/>
              <a:gd name="connsiteX8-1213" fmla="*/ 2580456 w 3122323"/>
              <a:gd name="connsiteY8-1214" fmla="*/ 361245 h 383822"/>
              <a:gd name="connsiteX9-1215" fmla="*/ 2433701 w 3122323"/>
              <a:gd name="connsiteY9-1216" fmla="*/ 383822 h 383822"/>
              <a:gd name="connsiteX10-1217" fmla="*/ 2253079 w 3122323"/>
              <a:gd name="connsiteY10-1218" fmla="*/ 372534 h 383822"/>
              <a:gd name="connsiteX11-1219" fmla="*/ 2185345 w 3122323"/>
              <a:gd name="connsiteY11-1220" fmla="*/ 349956 h 383822"/>
              <a:gd name="connsiteX12-1221" fmla="*/ 2162768 w 3122323"/>
              <a:gd name="connsiteY12-1222" fmla="*/ 316089 h 383822"/>
              <a:gd name="connsiteX13-1223" fmla="*/ 2128901 w 3122323"/>
              <a:gd name="connsiteY13-1224" fmla="*/ 304800 h 383822"/>
              <a:gd name="connsiteX14-1225" fmla="*/ 2083745 w 3122323"/>
              <a:gd name="connsiteY14-1226" fmla="*/ 237067 h 383822"/>
              <a:gd name="connsiteX15-1227" fmla="*/ 2049879 w 3122323"/>
              <a:gd name="connsiteY15-1228" fmla="*/ 169334 h 383822"/>
              <a:gd name="connsiteX16-1229" fmla="*/ 2016012 w 3122323"/>
              <a:gd name="connsiteY16-1230" fmla="*/ 146756 h 383822"/>
              <a:gd name="connsiteX17-1231" fmla="*/ 1948279 w 3122323"/>
              <a:gd name="connsiteY17-1232" fmla="*/ 90311 h 383822"/>
              <a:gd name="connsiteX18-1233" fmla="*/ 1925701 w 3122323"/>
              <a:gd name="connsiteY18-1234" fmla="*/ 56445 h 383822"/>
              <a:gd name="connsiteX19-1235" fmla="*/ 1891834 w 3122323"/>
              <a:gd name="connsiteY19-1236" fmla="*/ 33867 h 383822"/>
              <a:gd name="connsiteX20-1237" fmla="*/ 1857968 w 3122323"/>
              <a:gd name="connsiteY20-1238" fmla="*/ 0 h 383822"/>
              <a:gd name="connsiteX21-1239" fmla="*/ 1767656 w 3122323"/>
              <a:gd name="connsiteY21-1240" fmla="*/ 11289 h 383822"/>
              <a:gd name="connsiteX22-1241" fmla="*/ 1733790 w 3122323"/>
              <a:gd name="connsiteY22-1242" fmla="*/ 45156 h 383822"/>
              <a:gd name="connsiteX23-1243" fmla="*/ 1620901 w 3122323"/>
              <a:gd name="connsiteY23-1244" fmla="*/ 79022 h 383822"/>
              <a:gd name="connsiteX24-1245" fmla="*/ 1529377 w 3122323"/>
              <a:gd name="connsiteY24-1246" fmla="*/ 146825 h 383822"/>
              <a:gd name="connsiteX25-1247" fmla="*/ 1561643 w 3122323"/>
              <a:gd name="connsiteY25-1248" fmla="*/ 223482 h 383822"/>
              <a:gd name="connsiteX26-1249" fmla="*/ 1439664 w 3122323"/>
              <a:gd name="connsiteY26-1250" fmla="*/ 233876 h 383822"/>
              <a:gd name="connsiteX27-1251" fmla="*/ 1407611 w 3122323"/>
              <a:gd name="connsiteY27-1252" fmla="*/ 234664 h 383822"/>
              <a:gd name="connsiteX28-1253" fmla="*/ 1301557 w 3122323"/>
              <a:gd name="connsiteY28-1254" fmla="*/ 224300 h 383822"/>
              <a:gd name="connsiteX29-1255" fmla="*/ 1065239 w 3122323"/>
              <a:gd name="connsiteY29-1256" fmla="*/ 257849 h 383822"/>
              <a:gd name="connsiteX30-1257" fmla="*/ 809575 w 3122323"/>
              <a:gd name="connsiteY30-1258" fmla="*/ 224076 h 383822"/>
              <a:gd name="connsiteX31-1259" fmla="*/ 642809 w 3122323"/>
              <a:gd name="connsiteY31-1260" fmla="*/ 273821 h 383822"/>
              <a:gd name="connsiteX32-1261" fmla="*/ 306493 w 3122323"/>
              <a:gd name="connsiteY32-1262" fmla="*/ 230713 h 383822"/>
              <a:gd name="connsiteX33-1263" fmla="*/ 1 w 3122323"/>
              <a:gd name="connsiteY33-1264" fmla="*/ 284126 h 3838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3122323" h="383822">
                <a:moveTo>
                  <a:pt x="3122323" y="112889"/>
                </a:moveTo>
                <a:cubicBezTo>
                  <a:pt x="3099745" y="127941"/>
                  <a:pt x="3077483" y="143477"/>
                  <a:pt x="3054590" y="158045"/>
                </a:cubicBezTo>
                <a:cubicBezTo>
                  <a:pt x="3036079" y="169825"/>
                  <a:pt x="3016120" y="179328"/>
                  <a:pt x="2998145" y="191911"/>
                </a:cubicBezTo>
                <a:cubicBezTo>
                  <a:pt x="2978406" y="205728"/>
                  <a:pt x="2962221" y="224439"/>
                  <a:pt x="2941701" y="237067"/>
                </a:cubicBezTo>
                <a:cubicBezTo>
                  <a:pt x="2913037" y="254707"/>
                  <a:pt x="2879394" y="263553"/>
                  <a:pt x="2851390" y="282222"/>
                </a:cubicBezTo>
                <a:cubicBezTo>
                  <a:pt x="2840101" y="289748"/>
                  <a:pt x="2829658" y="298732"/>
                  <a:pt x="2817523" y="304800"/>
                </a:cubicBezTo>
                <a:cubicBezTo>
                  <a:pt x="2799479" y="313822"/>
                  <a:pt x="2755379" y="322556"/>
                  <a:pt x="2738501" y="327378"/>
                </a:cubicBezTo>
                <a:cubicBezTo>
                  <a:pt x="2696189" y="339467"/>
                  <a:pt x="2707999" y="341134"/>
                  <a:pt x="2659479" y="349956"/>
                </a:cubicBezTo>
                <a:cubicBezTo>
                  <a:pt x="2633300" y="354716"/>
                  <a:pt x="2606702" y="356871"/>
                  <a:pt x="2580456" y="361245"/>
                </a:cubicBezTo>
                <a:cubicBezTo>
                  <a:pt x="2425322" y="387101"/>
                  <a:pt x="2652057" y="356530"/>
                  <a:pt x="2433701" y="383822"/>
                </a:cubicBezTo>
                <a:cubicBezTo>
                  <a:pt x="2373494" y="380059"/>
                  <a:pt x="2312851" y="380685"/>
                  <a:pt x="2253079" y="372534"/>
                </a:cubicBezTo>
                <a:cubicBezTo>
                  <a:pt x="2229498" y="369318"/>
                  <a:pt x="2185345" y="349956"/>
                  <a:pt x="2185345" y="349956"/>
                </a:cubicBezTo>
                <a:cubicBezTo>
                  <a:pt x="2177819" y="338667"/>
                  <a:pt x="2173362" y="324565"/>
                  <a:pt x="2162768" y="316089"/>
                </a:cubicBezTo>
                <a:cubicBezTo>
                  <a:pt x="2153476" y="308655"/>
                  <a:pt x="2137315" y="313214"/>
                  <a:pt x="2128901" y="304800"/>
                </a:cubicBezTo>
                <a:cubicBezTo>
                  <a:pt x="2109713" y="285613"/>
                  <a:pt x="2092326" y="262810"/>
                  <a:pt x="2083745" y="237067"/>
                </a:cubicBezTo>
                <a:cubicBezTo>
                  <a:pt x="2074564" y="209523"/>
                  <a:pt x="2071762" y="191217"/>
                  <a:pt x="2049879" y="169334"/>
                </a:cubicBezTo>
                <a:cubicBezTo>
                  <a:pt x="2040285" y="159740"/>
                  <a:pt x="2026435" y="155442"/>
                  <a:pt x="2016012" y="146756"/>
                </a:cubicBezTo>
                <a:cubicBezTo>
                  <a:pt x="1929086" y="74317"/>
                  <a:pt x="2032367" y="146371"/>
                  <a:pt x="1948279" y="90311"/>
                </a:cubicBezTo>
                <a:cubicBezTo>
                  <a:pt x="1940753" y="79022"/>
                  <a:pt x="1935295" y="66039"/>
                  <a:pt x="1925701" y="56445"/>
                </a:cubicBezTo>
                <a:cubicBezTo>
                  <a:pt x="1916107" y="46851"/>
                  <a:pt x="1902257" y="42553"/>
                  <a:pt x="1891834" y="33867"/>
                </a:cubicBezTo>
                <a:cubicBezTo>
                  <a:pt x="1879570" y="23646"/>
                  <a:pt x="1869257" y="11289"/>
                  <a:pt x="1857968" y="0"/>
                </a:cubicBezTo>
                <a:cubicBezTo>
                  <a:pt x="1827864" y="3763"/>
                  <a:pt x="1796168" y="921"/>
                  <a:pt x="1767656" y="11289"/>
                </a:cubicBezTo>
                <a:cubicBezTo>
                  <a:pt x="1752652" y="16745"/>
                  <a:pt x="1747746" y="37403"/>
                  <a:pt x="1733790" y="45156"/>
                </a:cubicBezTo>
                <a:cubicBezTo>
                  <a:pt x="1711300" y="57651"/>
                  <a:pt x="1650055" y="71734"/>
                  <a:pt x="1620901" y="79022"/>
                </a:cubicBezTo>
                <a:cubicBezTo>
                  <a:pt x="1575745" y="75259"/>
                  <a:pt x="1539253" y="122748"/>
                  <a:pt x="1529377" y="146825"/>
                </a:cubicBezTo>
                <a:cubicBezTo>
                  <a:pt x="1519501" y="170902"/>
                  <a:pt x="1576595" y="208973"/>
                  <a:pt x="1561643" y="223482"/>
                </a:cubicBezTo>
                <a:cubicBezTo>
                  <a:pt x="1550354" y="219719"/>
                  <a:pt x="1451208" y="236762"/>
                  <a:pt x="1439664" y="233876"/>
                </a:cubicBezTo>
                <a:lnTo>
                  <a:pt x="1407611" y="234664"/>
                </a:lnTo>
                <a:cubicBezTo>
                  <a:pt x="1396322" y="223375"/>
                  <a:pt x="1358619" y="220436"/>
                  <a:pt x="1301557" y="224300"/>
                </a:cubicBezTo>
                <a:cubicBezTo>
                  <a:pt x="1244495" y="228164"/>
                  <a:pt x="1147236" y="257886"/>
                  <a:pt x="1065239" y="257849"/>
                </a:cubicBezTo>
                <a:cubicBezTo>
                  <a:pt x="983242" y="257812"/>
                  <a:pt x="879980" y="221414"/>
                  <a:pt x="809575" y="224076"/>
                </a:cubicBezTo>
                <a:cubicBezTo>
                  <a:pt x="739170" y="226738"/>
                  <a:pt x="631520" y="281347"/>
                  <a:pt x="642809" y="273821"/>
                </a:cubicBezTo>
                <a:cubicBezTo>
                  <a:pt x="650335" y="262532"/>
                  <a:pt x="413628" y="228996"/>
                  <a:pt x="306493" y="230713"/>
                </a:cubicBezTo>
                <a:cubicBezTo>
                  <a:pt x="199358" y="232431"/>
                  <a:pt x="1" y="284126"/>
                  <a:pt x="1" y="284126"/>
                </a:cubicBezTo>
              </a:path>
            </a:pathLst>
          </a:custGeom>
          <a:noFill/>
          <a:ln w="28575">
            <a:solidFill>
              <a:srgbClr val="FFFF00"/>
            </a:solidFill>
            <a:prstDash val="solid"/>
            <a:headEnd type="arrow"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883"/>
            <a:endParaRPr lang="en-US" sz="1650">
              <a:solidFill>
                <a:prstClr val="white"/>
              </a:solidFill>
              <a:latin typeface="Arial" panose="020B0604020202090204"/>
            </a:endParaRPr>
          </a:p>
        </p:txBody>
      </p:sp>
      <p:sp>
        <p:nvSpPr>
          <p:cNvPr id="25" name="Freeform 24"/>
          <p:cNvSpPr/>
          <p:nvPr/>
        </p:nvSpPr>
        <p:spPr>
          <a:xfrm rot="5972388" flipH="1" flipV="1">
            <a:off x="5171238" y="1879065"/>
            <a:ext cx="539766" cy="5134112"/>
          </a:xfrm>
          <a:custGeom>
            <a:avLst/>
            <a:gdLst>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632177 w 1061155"/>
              <a:gd name="connsiteY10" fmla="*/ 824089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1" fmla="*/ 1061155 w 1061155"/>
              <a:gd name="connsiteY0-2" fmla="*/ 1512711 h 1512711"/>
              <a:gd name="connsiteX1-3" fmla="*/ 1038577 w 1061155"/>
              <a:gd name="connsiteY1-4" fmla="*/ 1433689 h 1512711"/>
              <a:gd name="connsiteX2-5" fmla="*/ 959555 w 1061155"/>
              <a:gd name="connsiteY2-6" fmla="*/ 1286933 h 1512711"/>
              <a:gd name="connsiteX3-7" fmla="*/ 914400 w 1061155"/>
              <a:gd name="connsiteY3-8" fmla="*/ 1196622 h 1512711"/>
              <a:gd name="connsiteX4-9" fmla="*/ 880533 w 1061155"/>
              <a:gd name="connsiteY4-10" fmla="*/ 1151467 h 1512711"/>
              <a:gd name="connsiteX5-11" fmla="*/ 846666 w 1061155"/>
              <a:gd name="connsiteY5-12" fmla="*/ 1095022 h 1512711"/>
              <a:gd name="connsiteX6-13" fmla="*/ 824088 w 1061155"/>
              <a:gd name="connsiteY6-14" fmla="*/ 1061156 h 1512711"/>
              <a:gd name="connsiteX7-15" fmla="*/ 790222 w 1061155"/>
              <a:gd name="connsiteY7-16" fmla="*/ 948267 h 1512711"/>
              <a:gd name="connsiteX8-17" fmla="*/ 778933 w 1061155"/>
              <a:gd name="connsiteY8-18" fmla="*/ 914400 h 1512711"/>
              <a:gd name="connsiteX9-19" fmla="*/ 711200 w 1061155"/>
              <a:gd name="connsiteY9-20" fmla="*/ 846667 h 1512711"/>
              <a:gd name="connsiteX10-21" fmla="*/ 515576 w 1061155"/>
              <a:gd name="connsiteY10-22" fmla="*/ 1002780 h 1512711"/>
              <a:gd name="connsiteX11-23" fmla="*/ 440266 w 1061155"/>
              <a:gd name="connsiteY11-24" fmla="*/ 835378 h 1512711"/>
              <a:gd name="connsiteX12-25" fmla="*/ 372533 w 1061155"/>
              <a:gd name="connsiteY12-26" fmla="*/ 880533 h 1512711"/>
              <a:gd name="connsiteX13-27" fmla="*/ 349955 w 1061155"/>
              <a:gd name="connsiteY13-28" fmla="*/ 914400 h 1512711"/>
              <a:gd name="connsiteX14-29" fmla="*/ 293511 w 1061155"/>
              <a:gd name="connsiteY14-30" fmla="*/ 982133 h 1512711"/>
              <a:gd name="connsiteX15-31" fmla="*/ 180622 w 1061155"/>
              <a:gd name="connsiteY15-32" fmla="*/ 948267 h 1512711"/>
              <a:gd name="connsiteX16-33" fmla="*/ 146755 w 1061155"/>
              <a:gd name="connsiteY16-34" fmla="*/ 880533 h 1512711"/>
              <a:gd name="connsiteX17-35" fmla="*/ 112888 w 1061155"/>
              <a:gd name="connsiteY17-36" fmla="*/ 869245 h 1512711"/>
              <a:gd name="connsiteX18-37" fmla="*/ 33866 w 1061155"/>
              <a:gd name="connsiteY18-38" fmla="*/ 857956 h 1512711"/>
              <a:gd name="connsiteX19-39" fmla="*/ 0 w 1061155"/>
              <a:gd name="connsiteY19-40" fmla="*/ 790222 h 1512711"/>
              <a:gd name="connsiteX20-41" fmla="*/ 56444 w 1061155"/>
              <a:gd name="connsiteY20-42" fmla="*/ 666045 h 1512711"/>
              <a:gd name="connsiteX21-43" fmla="*/ 90311 w 1061155"/>
              <a:gd name="connsiteY21-44" fmla="*/ 632178 h 1512711"/>
              <a:gd name="connsiteX22-45" fmla="*/ 112888 w 1061155"/>
              <a:gd name="connsiteY22-46" fmla="*/ 598311 h 1512711"/>
              <a:gd name="connsiteX23-47" fmla="*/ 146755 w 1061155"/>
              <a:gd name="connsiteY23-48" fmla="*/ 587022 h 1512711"/>
              <a:gd name="connsiteX24-49" fmla="*/ 248355 w 1061155"/>
              <a:gd name="connsiteY24-50" fmla="*/ 496711 h 1512711"/>
              <a:gd name="connsiteX25-51" fmla="*/ 270933 w 1061155"/>
              <a:gd name="connsiteY25-52" fmla="*/ 462845 h 1512711"/>
              <a:gd name="connsiteX26-53" fmla="*/ 304800 w 1061155"/>
              <a:gd name="connsiteY26-54" fmla="*/ 395111 h 1512711"/>
              <a:gd name="connsiteX27-55" fmla="*/ 338666 w 1061155"/>
              <a:gd name="connsiteY27-56" fmla="*/ 372533 h 1512711"/>
              <a:gd name="connsiteX28-57" fmla="*/ 383822 w 1061155"/>
              <a:gd name="connsiteY28-58" fmla="*/ 0 h 1512711"/>
              <a:gd name="connsiteX0-59" fmla="*/ 1061155 w 1061155"/>
              <a:gd name="connsiteY0-60" fmla="*/ 1512711 h 1512711"/>
              <a:gd name="connsiteX1-61" fmla="*/ 1038577 w 1061155"/>
              <a:gd name="connsiteY1-62" fmla="*/ 1433689 h 1512711"/>
              <a:gd name="connsiteX2-63" fmla="*/ 959555 w 1061155"/>
              <a:gd name="connsiteY2-64" fmla="*/ 1286933 h 1512711"/>
              <a:gd name="connsiteX3-65" fmla="*/ 914400 w 1061155"/>
              <a:gd name="connsiteY3-66" fmla="*/ 1196622 h 1512711"/>
              <a:gd name="connsiteX4-67" fmla="*/ 880533 w 1061155"/>
              <a:gd name="connsiteY4-68" fmla="*/ 1151467 h 1512711"/>
              <a:gd name="connsiteX5-69" fmla="*/ 846666 w 1061155"/>
              <a:gd name="connsiteY5-70" fmla="*/ 1095022 h 1512711"/>
              <a:gd name="connsiteX6-71" fmla="*/ 824088 w 1061155"/>
              <a:gd name="connsiteY6-72" fmla="*/ 1061156 h 1512711"/>
              <a:gd name="connsiteX7-73" fmla="*/ 790222 w 1061155"/>
              <a:gd name="connsiteY7-74" fmla="*/ 948267 h 1512711"/>
              <a:gd name="connsiteX8-75" fmla="*/ 778933 w 1061155"/>
              <a:gd name="connsiteY8-76" fmla="*/ 914400 h 1512711"/>
              <a:gd name="connsiteX9-77" fmla="*/ 711200 w 1061155"/>
              <a:gd name="connsiteY9-78" fmla="*/ 846667 h 1512711"/>
              <a:gd name="connsiteX10-79" fmla="*/ 515576 w 1061155"/>
              <a:gd name="connsiteY10-80" fmla="*/ 1002780 h 1512711"/>
              <a:gd name="connsiteX11-81" fmla="*/ 302141 w 1061155"/>
              <a:gd name="connsiteY11-82" fmla="*/ 1029614 h 1512711"/>
              <a:gd name="connsiteX12-83" fmla="*/ 372533 w 1061155"/>
              <a:gd name="connsiteY12-84" fmla="*/ 880533 h 1512711"/>
              <a:gd name="connsiteX13-85" fmla="*/ 349955 w 1061155"/>
              <a:gd name="connsiteY13-86" fmla="*/ 914400 h 1512711"/>
              <a:gd name="connsiteX14-87" fmla="*/ 293511 w 1061155"/>
              <a:gd name="connsiteY14-88" fmla="*/ 982133 h 1512711"/>
              <a:gd name="connsiteX15-89" fmla="*/ 180622 w 1061155"/>
              <a:gd name="connsiteY15-90" fmla="*/ 948267 h 1512711"/>
              <a:gd name="connsiteX16-91" fmla="*/ 146755 w 1061155"/>
              <a:gd name="connsiteY16-92" fmla="*/ 880533 h 1512711"/>
              <a:gd name="connsiteX17-93" fmla="*/ 112888 w 1061155"/>
              <a:gd name="connsiteY17-94" fmla="*/ 869245 h 1512711"/>
              <a:gd name="connsiteX18-95" fmla="*/ 33866 w 1061155"/>
              <a:gd name="connsiteY18-96" fmla="*/ 857956 h 1512711"/>
              <a:gd name="connsiteX19-97" fmla="*/ 0 w 1061155"/>
              <a:gd name="connsiteY19-98" fmla="*/ 790222 h 1512711"/>
              <a:gd name="connsiteX20-99" fmla="*/ 56444 w 1061155"/>
              <a:gd name="connsiteY20-100" fmla="*/ 666045 h 1512711"/>
              <a:gd name="connsiteX21-101" fmla="*/ 90311 w 1061155"/>
              <a:gd name="connsiteY21-102" fmla="*/ 632178 h 1512711"/>
              <a:gd name="connsiteX22-103" fmla="*/ 112888 w 1061155"/>
              <a:gd name="connsiteY22-104" fmla="*/ 598311 h 1512711"/>
              <a:gd name="connsiteX23-105" fmla="*/ 146755 w 1061155"/>
              <a:gd name="connsiteY23-106" fmla="*/ 587022 h 1512711"/>
              <a:gd name="connsiteX24-107" fmla="*/ 248355 w 1061155"/>
              <a:gd name="connsiteY24-108" fmla="*/ 496711 h 1512711"/>
              <a:gd name="connsiteX25-109" fmla="*/ 270933 w 1061155"/>
              <a:gd name="connsiteY25-110" fmla="*/ 462845 h 1512711"/>
              <a:gd name="connsiteX26-111" fmla="*/ 304800 w 1061155"/>
              <a:gd name="connsiteY26-112" fmla="*/ 395111 h 1512711"/>
              <a:gd name="connsiteX27-113" fmla="*/ 338666 w 1061155"/>
              <a:gd name="connsiteY27-114" fmla="*/ 372533 h 1512711"/>
              <a:gd name="connsiteX28-115" fmla="*/ 383822 w 1061155"/>
              <a:gd name="connsiteY28-116" fmla="*/ 0 h 1512711"/>
              <a:gd name="connsiteX0-117" fmla="*/ 1061155 w 1061155"/>
              <a:gd name="connsiteY0-118" fmla="*/ 1512711 h 1512711"/>
              <a:gd name="connsiteX1-119" fmla="*/ 1038577 w 1061155"/>
              <a:gd name="connsiteY1-120" fmla="*/ 1433689 h 1512711"/>
              <a:gd name="connsiteX2-121" fmla="*/ 959555 w 1061155"/>
              <a:gd name="connsiteY2-122" fmla="*/ 1286933 h 1512711"/>
              <a:gd name="connsiteX3-123" fmla="*/ 914400 w 1061155"/>
              <a:gd name="connsiteY3-124" fmla="*/ 1196622 h 1512711"/>
              <a:gd name="connsiteX4-125" fmla="*/ 880533 w 1061155"/>
              <a:gd name="connsiteY4-126" fmla="*/ 1151467 h 1512711"/>
              <a:gd name="connsiteX5-127" fmla="*/ 846666 w 1061155"/>
              <a:gd name="connsiteY5-128" fmla="*/ 1095022 h 1512711"/>
              <a:gd name="connsiteX6-129" fmla="*/ 824088 w 1061155"/>
              <a:gd name="connsiteY6-130" fmla="*/ 1061156 h 1512711"/>
              <a:gd name="connsiteX7-131" fmla="*/ 790222 w 1061155"/>
              <a:gd name="connsiteY7-132" fmla="*/ 948267 h 1512711"/>
              <a:gd name="connsiteX8-133" fmla="*/ 778933 w 1061155"/>
              <a:gd name="connsiteY8-134" fmla="*/ 914400 h 1512711"/>
              <a:gd name="connsiteX9-135" fmla="*/ 314562 w 1061155"/>
              <a:gd name="connsiteY9-136" fmla="*/ 1185576 h 1512711"/>
              <a:gd name="connsiteX10-137" fmla="*/ 515576 w 1061155"/>
              <a:gd name="connsiteY10-138" fmla="*/ 1002780 h 1512711"/>
              <a:gd name="connsiteX11-139" fmla="*/ 302141 w 1061155"/>
              <a:gd name="connsiteY11-140" fmla="*/ 1029614 h 1512711"/>
              <a:gd name="connsiteX12-141" fmla="*/ 372533 w 1061155"/>
              <a:gd name="connsiteY12-142" fmla="*/ 880533 h 1512711"/>
              <a:gd name="connsiteX13-143" fmla="*/ 349955 w 1061155"/>
              <a:gd name="connsiteY13-144" fmla="*/ 914400 h 1512711"/>
              <a:gd name="connsiteX14-145" fmla="*/ 293511 w 1061155"/>
              <a:gd name="connsiteY14-146" fmla="*/ 982133 h 1512711"/>
              <a:gd name="connsiteX15-147" fmla="*/ 180622 w 1061155"/>
              <a:gd name="connsiteY15-148" fmla="*/ 948267 h 1512711"/>
              <a:gd name="connsiteX16-149" fmla="*/ 146755 w 1061155"/>
              <a:gd name="connsiteY16-150" fmla="*/ 880533 h 1512711"/>
              <a:gd name="connsiteX17-151" fmla="*/ 112888 w 1061155"/>
              <a:gd name="connsiteY17-152" fmla="*/ 869245 h 1512711"/>
              <a:gd name="connsiteX18-153" fmla="*/ 33866 w 1061155"/>
              <a:gd name="connsiteY18-154" fmla="*/ 857956 h 1512711"/>
              <a:gd name="connsiteX19-155" fmla="*/ 0 w 1061155"/>
              <a:gd name="connsiteY19-156" fmla="*/ 790222 h 1512711"/>
              <a:gd name="connsiteX20-157" fmla="*/ 56444 w 1061155"/>
              <a:gd name="connsiteY20-158" fmla="*/ 666045 h 1512711"/>
              <a:gd name="connsiteX21-159" fmla="*/ 90311 w 1061155"/>
              <a:gd name="connsiteY21-160" fmla="*/ 632178 h 1512711"/>
              <a:gd name="connsiteX22-161" fmla="*/ 112888 w 1061155"/>
              <a:gd name="connsiteY22-162" fmla="*/ 598311 h 1512711"/>
              <a:gd name="connsiteX23-163" fmla="*/ 146755 w 1061155"/>
              <a:gd name="connsiteY23-164" fmla="*/ 587022 h 1512711"/>
              <a:gd name="connsiteX24-165" fmla="*/ 248355 w 1061155"/>
              <a:gd name="connsiteY24-166" fmla="*/ 496711 h 1512711"/>
              <a:gd name="connsiteX25-167" fmla="*/ 270933 w 1061155"/>
              <a:gd name="connsiteY25-168" fmla="*/ 462845 h 1512711"/>
              <a:gd name="connsiteX26-169" fmla="*/ 304800 w 1061155"/>
              <a:gd name="connsiteY26-170" fmla="*/ 395111 h 1512711"/>
              <a:gd name="connsiteX27-171" fmla="*/ 338666 w 1061155"/>
              <a:gd name="connsiteY27-172" fmla="*/ 372533 h 1512711"/>
              <a:gd name="connsiteX28-173" fmla="*/ 383822 w 1061155"/>
              <a:gd name="connsiteY28-174" fmla="*/ 0 h 1512711"/>
              <a:gd name="connsiteX0-175" fmla="*/ 1061155 w 1061155"/>
              <a:gd name="connsiteY0-176" fmla="*/ 1512711 h 1512711"/>
              <a:gd name="connsiteX1-177" fmla="*/ 1038577 w 1061155"/>
              <a:gd name="connsiteY1-178" fmla="*/ 1433689 h 1512711"/>
              <a:gd name="connsiteX2-179" fmla="*/ 959555 w 1061155"/>
              <a:gd name="connsiteY2-180" fmla="*/ 1286933 h 1512711"/>
              <a:gd name="connsiteX3-181" fmla="*/ 914400 w 1061155"/>
              <a:gd name="connsiteY3-182" fmla="*/ 1196622 h 1512711"/>
              <a:gd name="connsiteX4-183" fmla="*/ 880533 w 1061155"/>
              <a:gd name="connsiteY4-184" fmla="*/ 1151467 h 1512711"/>
              <a:gd name="connsiteX5-185" fmla="*/ 846666 w 1061155"/>
              <a:gd name="connsiteY5-186" fmla="*/ 1095022 h 1512711"/>
              <a:gd name="connsiteX6-187" fmla="*/ 824088 w 1061155"/>
              <a:gd name="connsiteY6-188" fmla="*/ 1061156 h 1512711"/>
              <a:gd name="connsiteX7-189" fmla="*/ 790222 w 1061155"/>
              <a:gd name="connsiteY7-190" fmla="*/ 948267 h 1512711"/>
              <a:gd name="connsiteX8-191" fmla="*/ 295994 w 1061155"/>
              <a:gd name="connsiteY8-192" fmla="*/ 1273631 h 1512711"/>
              <a:gd name="connsiteX9-193" fmla="*/ 314562 w 1061155"/>
              <a:gd name="connsiteY9-194" fmla="*/ 1185576 h 1512711"/>
              <a:gd name="connsiteX10-195" fmla="*/ 515576 w 1061155"/>
              <a:gd name="connsiteY10-196" fmla="*/ 1002780 h 1512711"/>
              <a:gd name="connsiteX11-197" fmla="*/ 302141 w 1061155"/>
              <a:gd name="connsiteY11-198" fmla="*/ 1029614 h 1512711"/>
              <a:gd name="connsiteX12-199" fmla="*/ 372533 w 1061155"/>
              <a:gd name="connsiteY12-200" fmla="*/ 880533 h 1512711"/>
              <a:gd name="connsiteX13-201" fmla="*/ 349955 w 1061155"/>
              <a:gd name="connsiteY13-202" fmla="*/ 914400 h 1512711"/>
              <a:gd name="connsiteX14-203" fmla="*/ 293511 w 1061155"/>
              <a:gd name="connsiteY14-204" fmla="*/ 982133 h 1512711"/>
              <a:gd name="connsiteX15-205" fmla="*/ 180622 w 1061155"/>
              <a:gd name="connsiteY15-206" fmla="*/ 948267 h 1512711"/>
              <a:gd name="connsiteX16-207" fmla="*/ 146755 w 1061155"/>
              <a:gd name="connsiteY16-208" fmla="*/ 880533 h 1512711"/>
              <a:gd name="connsiteX17-209" fmla="*/ 112888 w 1061155"/>
              <a:gd name="connsiteY17-210" fmla="*/ 869245 h 1512711"/>
              <a:gd name="connsiteX18-211" fmla="*/ 33866 w 1061155"/>
              <a:gd name="connsiteY18-212" fmla="*/ 857956 h 1512711"/>
              <a:gd name="connsiteX19-213" fmla="*/ 0 w 1061155"/>
              <a:gd name="connsiteY19-214" fmla="*/ 790222 h 1512711"/>
              <a:gd name="connsiteX20-215" fmla="*/ 56444 w 1061155"/>
              <a:gd name="connsiteY20-216" fmla="*/ 666045 h 1512711"/>
              <a:gd name="connsiteX21-217" fmla="*/ 90311 w 1061155"/>
              <a:gd name="connsiteY21-218" fmla="*/ 632178 h 1512711"/>
              <a:gd name="connsiteX22-219" fmla="*/ 112888 w 1061155"/>
              <a:gd name="connsiteY22-220" fmla="*/ 598311 h 1512711"/>
              <a:gd name="connsiteX23-221" fmla="*/ 146755 w 1061155"/>
              <a:gd name="connsiteY23-222" fmla="*/ 587022 h 1512711"/>
              <a:gd name="connsiteX24-223" fmla="*/ 248355 w 1061155"/>
              <a:gd name="connsiteY24-224" fmla="*/ 496711 h 1512711"/>
              <a:gd name="connsiteX25-225" fmla="*/ 270933 w 1061155"/>
              <a:gd name="connsiteY25-226" fmla="*/ 462845 h 1512711"/>
              <a:gd name="connsiteX26-227" fmla="*/ 304800 w 1061155"/>
              <a:gd name="connsiteY26-228" fmla="*/ 395111 h 1512711"/>
              <a:gd name="connsiteX27-229" fmla="*/ 338666 w 1061155"/>
              <a:gd name="connsiteY27-230" fmla="*/ 372533 h 1512711"/>
              <a:gd name="connsiteX28-231" fmla="*/ 383822 w 1061155"/>
              <a:gd name="connsiteY28-232" fmla="*/ 0 h 1512711"/>
              <a:gd name="connsiteX0-233" fmla="*/ 1061155 w 1061155"/>
              <a:gd name="connsiteY0-234" fmla="*/ 1512711 h 1512711"/>
              <a:gd name="connsiteX1-235" fmla="*/ 1038577 w 1061155"/>
              <a:gd name="connsiteY1-236" fmla="*/ 1433689 h 1512711"/>
              <a:gd name="connsiteX2-237" fmla="*/ 959555 w 1061155"/>
              <a:gd name="connsiteY2-238" fmla="*/ 1286933 h 1512711"/>
              <a:gd name="connsiteX3-239" fmla="*/ 914400 w 1061155"/>
              <a:gd name="connsiteY3-240" fmla="*/ 1196622 h 1512711"/>
              <a:gd name="connsiteX4-241" fmla="*/ 880533 w 1061155"/>
              <a:gd name="connsiteY4-242" fmla="*/ 1151467 h 1512711"/>
              <a:gd name="connsiteX5-243" fmla="*/ 846666 w 1061155"/>
              <a:gd name="connsiteY5-244" fmla="*/ 1095022 h 1512711"/>
              <a:gd name="connsiteX6-245" fmla="*/ 824088 w 1061155"/>
              <a:gd name="connsiteY6-246" fmla="*/ 1061156 h 1512711"/>
              <a:gd name="connsiteX7-247" fmla="*/ 538885 w 1061155"/>
              <a:gd name="connsiteY7-248" fmla="*/ 1182254 h 1512711"/>
              <a:gd name="connsiteX8-249" fmla="*/ 295994 w 1061155"/>
              <a:gd name="connsiteY8-250" fmla="*/ 1273631 h 1512711"/>
              <a:gd name="connsiteX9-251" fmla="*/ 314562 w 1061155"/>
              <a:gd name="connsiteY9-252" fmla="*/ 1185576 h 1512711"/>
              <a:gd name="connsiteX10-253" fmla="*/ 515576 w 1061155"/>
              <a:gd name="connsiteY10-254" fmla="*/ 1002780 h 1512711"/>
              <a:gd name="connsiteX11-255" fmla="*/ 302141 w 1061155"/>
              <a:gd name="connsiteY11-256" fmla="*/ 1029614 h 1512711"/>
              <a:gd name="connsiteX12-257" fmla="*/ 372533 w 1061155"/>
              <a:gd name="connsiteY12-258" fmla="*/ 880533 h 1512711"/>
              <a:gd name="connsiteX13-259" fmla="*/ 349955 w 1061155"/>
              <a:gd name="connsiteY13-260" fmla="*/ 914400 h 1512711"/>
              <a:gd name="connsiteX14-261" fmla="*/ 293511 w 1061155"/>
              <a:gd name="connsiteY14-262" fmla="*/ 982133 h 1512711"/>
              <a:gd name="connsiteX15-263" fmla="*/ 180622 w 1061155"/>
              <a:gd name="connsiteY15-264" fmla="*/ 948267 h 1512711"/>
              <a:gd name="connsiteX16-265" fmla="*/ 146755 w 1061155"/>
              <a:gd name="connsiteY16-266" fmla="*/ 880533 h 1512711"/>
              <a:gd name="connsiteX17-267" fmla="*/ 112888 w 1061155"/>
              <a:gd name="connsiteY17-268" fmla="*/ 869245 h 1512711"/>
              <a:gd name="connsiteX18-269" fmla="*/ 33866 w 1061155"/>
              <a:gd name="connsiteY18-270" fmla="*/ 857956 h 1512711"/>
              <a:gd name="connsiteX19-271" fmla="*/ 0 w 1061155"/>
              <a:gd name="connsiteY19-272" fmla="*/ 790222 h 1512711"/>
              <a:gd name="connsiteX20-273" fmla="*/ 56444 w 1061155"/>
              <a:gd name="connsiteY20-274" fmla="*/ 666045 h 1512711"/>
              <a:gd name="connsiteX21-275" fmla="*/ 90311 w 1061155"/>
              <a:gd name="connsiteY21-276" fmla="*/ 632178 h 1512711"/>
              <a:gd name="connsiteX22-277" fmla="*/ 112888 w 1061155"/>
              <a:gd name="connsiteY22-278" fmla="*/ 598311 h 1512711"/>
              <a:gd name="connsiteX23-279" fmla="*/ 146755 w 1061155"/>
              <a:gd name="connsiteY23-280" fmla="*/ 587022 h 1512711"/>
              <a:gd name="connsiteX24-281" fmla="*/ 248355 w 1061155"/>
              <a:gd name="connsiteY24-282" fmla="*/ 496711 h 1512711"/>
              <a:gd name="connsiteX25-283" fmla="*/ 270933 w 1061155"/>
              <a:gd name="connsiteY25-284" fmla="*/ 462845 h 1512711"/>
              <a:gd name="connsiteX26-285" fmla="*/ 304800 w 1061155"/>
              <a:gd name="connsiteY26-286" fmla="*/ 395111 h 1512711"/>
              <a:gd name="connsiteX27-287" fmla="*/ 338666 w 1061155"/>
              <a:gd name="connsiteY27-288" fmla="*/ 372533 h 1512711"/>
              <a:gd name="connsiteX28-289" fmla="*/ 383822 w 1061155"/>
              <a:gd name="connsiteY28-290" fmla="*/ 0 h 1512711"/>
              <a:gd name="connsiteX0-291" fmla="*/ 1061155 w 1061155"/>
              <a:gd name="connsiteY0-292" fmla="*/ 1512711 h 1512711"/>
              <a:gd name="connsiteX1-293" fmla="*/ 1038577 w 1061155"/>
              <a:gd name="connsiteY1-294" fmla="*/ 1433689 h 1512711"/>
              <a:gd name="connsiteX2-295" fmla="*/ 959555 w 1061155"/>
              <a:gd name="connsiteY2-296" fmla="*/ 1286933 h 1512711"/>
              <a:gd name="connsiteX3-297" fmla="*/ 914400 w 1061155"/>
              <a:gd name="connsiteY3-298" fmla="*/ 1196622 h 1512711"/>
              <a:gd name="connsiteX4-299" fmla="*/ 880533 w 1061155"/>
              <a:gd name="connsiteY4-300" fmla="*/ 1151467 h 1512711"/>
              <a:gd name="connsiteX5-301" fmla="*/ 846666 w 1061155"/>
              <a:gd name="connsiteY5-302" fmla="*/ 1095022 h 1512711"/>
              <a:gd name="connsiteX6-303" fmla="*/ 696725 w 1061155"/>
              <a:gd name="connsiteY6-304" fmla="*/ 1247620 h 1512711"/>
              <a:gd name="connsiteX7-305" fmla="*/ 538885 w 1061155"/>
              <a:gd name="connsiteY7-306" fmla="*/ 1182254 h 1512711"/>
              <a:gd name="connsiteX8-307" fmla="*/ 295994 w 1061155"/>
              <a:gd name="connsiteY8-308" fmla="*/ 1273631 h 1512711"/>
              <a:gd name="connsiteX9-309" fmla="*/ 314562 w 1061155"/>
              <a:gd name="connsiteY9-310" fmla="*/ 1185576 h 1512711"/>
              <a:gd name="connsiteX10-311" fmla="*/ 515576 w 1061155"/>
              <a:gd name="connsiteY10-312" fmla="*/ 1002780 h 1512711"/>
              <a:gd name="connsiteX11-313" fmla="*/ 302141 w 1061155"/>
              <a:gd name="connsiteY11-314" fmla="*/ 1029614 h 1512711"/>
              <a:gd name="connsiteX12-315" fmla="*/ 372533 w 1061155"/>
              <a:gd name="connsiteY12-316" fmla="*/ 880533 h 1512711"/>
              <a:gd name="connsiteX13-317" fmla="*/ 349955 w 1061155"/>
              <a:gd name="connsiteY13-318" fmla="*/ 914400 h 1512711"/>
              <a:gd name="connsiteX14-319" fmla="*/ 293511 w 1061155"/>
              <a:gd name="connsiteY14-320" fmla="*/ 982133 h 1512711"/>
              <a:gd name="connsiteX15-321" fmla="*/ 180622 w 1061155"/>
              <a:gd name="connsiteY15-322" fmla="*/ 948267 h 1512711"/>
              <a:gd name="connsiteX16-323" fmla="*/ 146755 w 1061155"/>
              <a:gd name="connsiteY16-324" fmla="*/ 880533 h 1512711"/>
              <a:gd name="connsiteX17-325" fmla="*/ 112888 w 1061155"/>
              <a:gd name="connsiteY17-326" fmla="*/ 869245 h 1512711"/>
              <a:gd name="connsiteX18-327" fmla="*/ 33866 w 1061155"/>
              <a:gd name="connsiteY18-328" fmla="*/ 857956 h 1512711"/>
              <a:gd name="connsiteX19-329" fmla="*/ 0 w 1061155"/>
              <a:gd name="connsiteY19-330" fmla="*/ 790222 h 1512711"/>
              <a:gd name="connsiteX20-331" fmla="*/ 56444 w 1061155"/>
              <a:gd name="connsiteY20-332" fmla="*/ 666045 h 1512711"/>
              <a:gd name="connsiteX21-333" fmla="*/ 90311 w 1061155"/>
              <a:gd name="connsiteY21-334" fmla="*/ 632178 h 1512711"/>
              <a:gd name="connsiteX22-335" fmla="*/ 112888 w 1061155"/>
              <a:gd name="connsiteY22-336" fmla="*/ 598311 h 1512711"/>
              <a:gd name="connsiteX23-337" fmla="*/ 146755 w 1061155"/>
              <a:gd name="connsiteY23-338" fmla="*/ 587022 h 1512711"/>
              <a:gd name="connsiteX24-339" fmla="*/ 248355 w 1061155"/>
              <a:gd name="connsiteY24-340" fmla="*/ 496711 h 1512711"/>
              <a:gd name="connsiteX25-341" fmla="*/ 270933 w 1061155"/>
              <a:gd name="connsiteY25-342" fmla="*/ 462845 h 1512711"/>
              <a:gd name="connsiteX26-343" fmla="*/ 304800 w 1061155"/>
              <a:gd name="connsiteY26-344" fmla="*/ 395111 h 1512711"/>
              <a:gd name="connsiteX27-345" fmla="*/ 338666 w 1061155"/>
              <a:gd name="connsiteY27-346" fmla="*/ 372533 h 1512711"/>
              <a:gd name="connsiteX28-347" fmla="*/ 383822 w 1061155"/>
              <a:gd name="connsiteY28-348" fmla="*/ 0 h 1512711"/>
              <a:gd name="connsiteX0-349" fmla="*/ 1061155 w 1061155"/>
              <a:gd name="connsiteY0-350" fmla="*/ 1512711 h 1512711"/>
              <a:gd name="connsiteX1-351" fmla="*/ 1038577 w 1061155"/>
              <a:gd name="connsiteY1-352" fmla="*/ 1433689 h 1512711"/>
              <a:gd name="connsiteX2-353" fmla="*/ 959555 w 1061155"/>
              <a:gd name="connsiteY2-354" fmla="*/ 1286933 h 1512711"/>
              <a:gd name="connsiteX3-355" fmla="*/ 914400 w 1061155"/>
              <a:gd name="connsiteY3-356" fmla="*/ 1196622 h 1512711"/>
              <a:gd name="connsiteX4-357" fmla="*/ 880533 w 1061155"/>
              <a:gd name="connsiteY4-358" fmla="*/ 1151467 h 1512711"/>
              <a:gd name="connsiteX5-359" fmla="*/ 846666 w 1061155"/>
              <a:gd name="connsiteY5-360" fmla="*/ 1095022 h 1512711"/>
              <a:gd name="connsiteX6-361" fmla="*/ 696725 w 1061155"/>
              <a:gd name="connsiteY6-362" fmla="*/ 1247620 h 1512711"/>
              <a:gd name="connsiteX7-363" fmla="*/ 538885 w 1061155"/>
              <a:gd name="connsiteY7-364" fmla="*/ 1182254 h 1512711"/>
              <a:gd name="connsiteX8-365" fmla="*/ 295994 w 1061155"/>
              <a:gd name="connsiteY8-366" fmla="*/ 1273631 h 1512711"/>
              <a:gd name="connsiteX9-367" fmla="*/ 314562 w 1061155"/>
              <a:gd name="connsiteY9-368" fmla="*/ 1185576 h 1512711"/>
              <a:gd name="connsiteX10-369" fmla="*/ 310880 w 1061155"/>
              <a:gd name="connsiteY10-370" fmla="*/ 1108594 h 1512711"/>
              <a:gd name="connsiteX11-371" fmla="*/ 302141 w 1061155"/>
              <a:gd name="connsiteY11-372" fmla="*/ 1029614 h 1512711"/>
              <a:gd name="connsiteX12-373" fmla="*/ 372533 w 1061155"/>
              <a:gd name="connsiteY12-374" fmla="*/ 880533 h 1512711"/>
              <a:gd name="connsiteX13-375" fmla="*/ 349955 w 1061155"/>
              <a:gd name="connsiteY13-376" fmla="*/ 914400 h 1512711"/>
              <a:gd name="connsiteX14-377" fmla="*/ 293511 w 1061155"/>
              <a:gd name="connsiteY14-378" fmla="*/ 982133 h 1512711"/>
              <a:gd name="connsiteX15-379" fmla="*/ 180622 w 1061155"/>
              <a:gd name="connsiteY15-380" fmla="*/ 948267 h 1512711"/>
              <a:gd name="connsiteX16-381" fmla="*/ 146755 w 1061155"/>
              <a:gd name="connsiteY16-382" fmla="*/ 880533 h 1512711"/>
              <a:gd name="connsiteX17-383" fmla="*/ 112888 w 1061155"/>
              <a:gd name="connsiteY17-384" fmla="*/ 869245 h 1512711"/>
              <a:gd name="connsiteX18-385" fmla="*/ 33866 w 1061155"/>
              <a:gd name="connsiteY18-386" fmla="*/ 857956 h 1512711"/>
              <a:gd name="connsiteX19-387" fmla="*/ 0 w 1061155"/>
              <a:gd name="connsiteY19-388" fmla="*/ 790222 h 1512711"/>
              <a:gd name="connsiteX20-389" fmla="*/ 56444 w 1061155"/>
              <a:gd name="connsiteY20-390" fmla="*/ 666045 h 1512711"/>
              <a:gd name="connsiteX21-391" fmla="*/ 90311 w 1061155"/>
              <a:gd name="connsiteY21-392" fmla="*/ 632178 h 1512711"/>
              <a:gd name="connsiteX22-393" fmla="*/ 112888 w 1061155"/>
              <a:gd name="connsiteY22-394" fmla="*/ 598311 h 1512711"/>
              <a:gd name="connsiteX23-395" fmla="*/ 146755 w 1061155"/>
              <a:gd name="connsiteY23-396" fmla="*/ 587022 h 1512711"/>
              <a:gd name="connsiteX24-397" fmla="*/ 248355 w 1061155"/>
              <a:gd name="connsiteY24-398" fmla="*/ 496711 h 1512711"/>
              <a:gd name="connsiteX25-399" fmla="*/ 270933 w 1061155"/>
              <a:gd name="connsiteY25-400" fmla="*/ 462845 h 1512711"/>
              <a:gd name="connsiteX26-401" fmla="*/ 304800 w 1061155"/>
              <a:gd name="connsiteY26-402" fmla="*/ 395111 h 1512711"/>
              <a:gd name="connsiteX27-403" fmla="*/ 338666 w 1061155"/>
              <a:gd name="connsiteY27-404" fmla="*/ 372533 h 1512711"/>
              <a:gd name="connsiteX28-405" fmla="*/ 383822 w 1061155"/>
              <a:gd name="connsiteY28-406" fmla="*/ 0 h 1512711"/>
              <a:gd name="connsiteX0-407" fmla="*/ 1061155 w 1061155"/>
              <a:gd name="connsiteY0-408" fmla="*/ 1512711 h 1512711"/>
              <a:gd name="connsiteX1-409" fmla="*/ 1038577 w 1061155"/>
              <a:gd name="connsiteY1-410" fmla="*/ 1433689 h 1512711"/>
              <a:gd name="connsiteX2-411" fmla="*/ 959555 w 1061155"/>
              <a:gd name="connsiteY2-412" fmla="*/ 1286933 h 1512711"/>
              <a:gd name="connsiteX3-413" fmla="*/ 914400 w 1061155"/>
              <a:gd name="connsiteY3-414" fmla="*/ 1196622 h 1512711"/>
              <a:gd name="connsiteX4-415" fmla="*/ 880533 w 1061155"/>
              <a:gd name="connsiteY4-416" fmla="*/ 1151467 h 1512711"/>
              <a:gd name="connsiteX5-417" fmla="*/ 846666 w 1061155"/>
              <a:gd name="connsiteY5-418" fmla="*/ 1095022 h 1512711"/>
              <a:gd name="connsiteX6-419" fmla="*/ 696725 w 1061155"/>
              <a:gd name="connsiteY6-420" fmla="*/ 1247620 h 1512711"/>
              <a:gd name="connsiteX7-421" fmla="*/ 538885 w 1061155"/>
              <a:gd name="connsiteY7-422" fmla="*/ 1182254 h 1512711"/>
              <a:gd name="connsiteX8-423" fmla="*/ 295994 w 1061155"/>
              <a:gd name="connsiteY8-424" fmla="*/ 1273631 h 1512711"/>
              <a:gd name="connsiteX9-425" fmla="*/ 314562 w 1061155"/>
              <a:gd name="connsiteY9-426" fmla="*/ 1185576 h 1512711"/>
              <a:gd name="connsiteX10-427" fmla="*/ 302141 w 1061155"/>
              <a:gd name="connsiteY10-428" fmla="*/ 1029614 h 1512711"/>
              <a:gd name="connsiteX11-429" fmla="*/ 372533 w 1061155"/>
              <a:gd name="connsiteY11-430" fmla="*/ 880533 h 1512711"/>
              <a:gd name="connsiteX12-431" fmla="*/ 349955 w 1061155"/>
              <a:gd name="connsiteY12-432" fmla="*/ 914400 h 1512711"/>
              <a:gd name="connsiteX13-433" fmla="*/ 293511 w 1061155"/>
              <a:gd name="connsiteY13-434" fmla="*/ 982133 h 1512711"/>
              <a:gd name="connsiteX14-435" fmla="*/ 180622 w 1061155"/>
              <a:gd name="connsiteY14-436" fmla="*/ 948267 h 1512711"/>
              <a:gd name="connsiteX15-437" fmla="*/ 146755 w 1061155"/>
              <a:gd name="connsiteY15-438" fmla="*/ 880533 h 1512711"/>
              <a:gd name="connsiteX16-439" fmla="*/ 112888 w 1061155"/>
              <a:gd name="connsiteY16-440" fmla="*/ 869245 h 1512711"/>
              <a:gd name="connsiteX17-441" fmla="*/ 33866 w 1061155"/>
              <a:gd name="connsiteY17-442" fmla="*/ 857956 h 1512711"/>
              <a:gd name="connsiteX18-443" fmla="*/ 0 w 1061155"/>
              <a:gd name="connsiteY18-444" fmla="*/ 790222 h 1512711"/>
              <a:gd name="connsiteX19-445" fmla="*/ 56444 w 1061155"/>
              <a:gd name="connsiteY19-446" fmla="*/ 666045 h 1512711"/>
              <a:gd name="connsiteX20-447" fmla="*/ 90311 w 1061155"/>
              <a:gd name="connsiteY20-448" fmla="*/ 632178 h 1512711"/>
              <a:gd name="connsiteX21-449" fmla="*/ 112888 w 1061155"/>
              <a:gd name="connsiteY21-450" fmla="*/ 598311 h 1512711"/>
              <a:gd name="connsiteX22-451" fmla="*/ 146755 w 1061155"/>
              <a:gd name="connsiteY22-452" fmla="*/ 587022 h 1512711"/>
              <a:gd name="connsiteX23-453" fmla="*/ 248355 w 1061155"/>
              <a:gd name="connsiteY23-454" fmla="*/ 496711 h 1512711"/>
              <a:gd name="connsiteX24-455" fmla="*/ 270933 w 1061155"/>
              <a:gd name="connsiteY24-456" fmla="*/ 462845 h 1512711"/>
              <a:gd name="connsiteX25-457" fmla="*/ 304800 w 1061155"/>
              <a:gd name="connsiteY25-458" fmla="*/ 395111 h 1512711"/>
              <a:gd name="connsiteX26-459" fmla="*/ 338666 w 1061155"/>
              <a:gd name="connsiteY26-460" fmla="*/ 372533 h 1512711"/>
              <a:gd name="connsiteX27-461" fmla="*/ 383822 w 1061155"/>
              <a:gd name="connsiteY27-462" fmla="*/ 0 h 1512711"/>
              <a:gd name="connsiteX0-463" fmla="*/ 1061155 w 1061155"/>
              <a:gd name="connsiteY0-464" fmla="*/ 1512711 h 1512711"/>
              <a:gd name="connsiteX1-465" fmla="*/ 1038577 w 1061155"/>
              <a:gd name="connsiteY1-466" fmla="*/ 1433689 h 1512711"/>
              <a:gd name="connsiteX2-467" fmla="*/ 959555 w 1061155"/>
              <a:gd name="connsiteY2-468" fmla="*/ 1286933 h 1512711"/>
              <a:gd name="connsiteX3-469" fmla="*/ 914400 w 1061155"/>
              <a:gd name="connsiteY3-470" fmla="*/ 1196622 h 1512711"/>
              <a:gd name="connsiteX4-471" fmla="*/ 880533 w 1061155"/>
              <a:gd name="connsiteY4-472" fmla="*/ 1151467 h 1512711"/>
              <a:gd name="connsiteX5-473" fmla="*/ 846666 w 1061155"/>
              <a:gd name="connsiteY5-474" fmla="*/ 1095022 h 1512711"/>
              <a:gd name="connsiteX6-475" fmla="*/ 696725 w 1061155"/>
              <a:gd name="connsiteY6-476" fmla="*/ 1247620 h 1512711"/>
              <a:gd name="connsiteX7-477" fmla="*/ 538885 w 1061155"/>
              <a:gd name="connsiteY7-478" fmla="*/ 1182254 h 1512711"/>
              <a:gd name="connsiteX8-479" fmla="*/ 295994 w 1061155"/>
              <a:gd name="connsiteY8-480" fmla="*/ 1273631 h 1512711"/>
              <a:gd name="connsiteX9-481" fmla="*/ 314562 w 1061155"/>
              <a:gd name="connsiteY9-482" fmla="*/ 1185576 h 1512711"/>
              <a:gd name="connsiteX10-483" fmla="*/ 302141 w 1061155"/>
              <a:gd name="connsiteY10-484" fmla="*/ 1029614 h 1512711"/>
              <a:gd name="connsiteX11-485" fmla="*/ 372533 w 1061155"/>
              <a:gd name="connsiteY11-486" fmla="*/ 880533 h 1512711"/>
              <a:gd name="connsiteX12-487" fmla="*/ 293511 w 1061155"/>
              <a:gd name="connsiteY12-488" fmla="*/ 982133 h 1512711"/>
              <a:gd name="connsiteX13-489" fmla="*/ 180622 w 1061155"/>
              <a:gd name="connsiteY13-490" fmla="*/ 948267 h 1512711"/>
              <a:gd name="connsiteX14-491" fmla="*/ 146755 w 1061155"/>
              <a:gd name="connsiteY14-492" fmla="*/ 880533 h 1512711"/>
              <a:gd name="connsiteX15-493" fmla="*/ 112888 w 1061155"/>
              <a:gd name="connsiteY15-494" fmla="*/ 869245 h 1512711"/>
              <a:gd name="connsiteX16-495" fmla="*/ 33866 w 1061155"/>
              <a:gd name="connsiteY16-496" fmla="*/ 857956 h 1512711"/>
              <a:gd name="connsiteX17-497" fmla="*/ 0 w 1061155"/>
              <a:gd name="connsiteY17-498" fmla="*/ 790222 h 1512711"/>
              <a:gd name="connsiteX18-499" fmla="*/ 56444 w 1061155"/>
              <a:gd name="connsiteY18-500" fmla="*/ 666045 h 1512711"/>
              <a:gd name="connsiteX19-501" fmla="*/ 90311 w 1061155"/>
              <a:gd name="connsiteY19-502" fmla="*/ 632178 h 1512711"/>
              <a:gd name="connsiteX20-503" fmla="*/ 112888 w 1061155"/>
              <a:gd name="connsiteY20-504" fmla="*/ 598311 h 1512711"/>
              <a:gd name="connsiteX21-505" fmla="*/ 146755 w 1061155"/>
              <a:gd name="connsiteY21-506" fmla="*/ 587022 h 1512711"/>
              <a:gd name="connsiteX22-507" fmla="*/ 248355 w 1061155"/>
              <a:gd name="connsiteY22-508" fmla="*/ 496711 h 1512711"/>
              <a:gd name="connsiteX23-509" fmla="*/ 270933 w 1061155"/>
              <a:gd name="connsiteY23-510" fmla="*/ 462845 h 1512711"/>
              <a:gd name="connsiteX24-511" fmla="*/ 304800 w 1061155"/>
              <a:gd name="connsiteY24-512" fmla="*/ 395111 h 1512711"/>
              <a:gd name="connsiteX25-513" fmla="*/ 338666 w 1061155"/>
              <a:gd name="connsiteY25-514" fmla="*/ 372533 h 1512711"/>
              <a:gd name="connsiteX26-515" fmla="*/ 383822 w 1061155"/>
              <a:gd name="connsiteY26-516" fmla="*/ 0 h 1512711"/>
              <a:gd name="connsiteX0-517" fmla="*/ 1061155 w 1061155"/>
              <a:gd name="connsiteY0-518" fmla="*/ 1512711 h 1512711"/>
              <a:gd name="connsiteX1-519" fmla="*/ 1038577 w 1061155"/>
              <a:gd name="connsiteY1-520" fmla="*/ 1433689 h 1512711"/>
              <a:gd name="connsiteX2-521" fmla="*/ 959555 w 1061155"/>
              <a:gd name="connsiteY2-522" fmla="*/ 1286933 h 1512711"/>
              <a:gd name="connsiteX3-523" fmla="*/ 914400 w 1061155"/>
              <a:gd name="connsiteY3-524" fmla="*/ 1196622 h 1512711"/>
              <a:gd name="connsiteX4-525" fmla="*/ 880533 w 1061155"/>
              <a:gd name="connsiteY4-526" fmla="*/ 1151467 h 1512711"/>
              <a:gd name="connsiteX5-527" fmla="*/ 846666 w 1061155"/>
              <a:gd name="connsiteY5-528" fmla="*/ 1095022 h 1512711"/>
              <a:gd name="connsiteX6-529" fmla="*/ 696725 w 1061155"/>
              <a:gd name="connsiteY6-530" fmla="*/ 1247620 h 1512711"/>
              <a:gd name="connsiteX7-531" fmla="*/ 538885 w 1061155"/>
              <a:gd name="connsiteY7-532" fmla="*/ 1182254 h 1512711"/>
              <a:gd name="connsiteX8-533" fmla="*/ 295994 w 1061155"/>
              <a:gd name="connsiteY8-534" fmla="*/ 1273631 h 1512711"/>
              <a:gd name="connsiteX9-535" fmla="*/ 314562 w 1061155"/>
              <a:gd name="connsiteY9-536" fmla="*/ 1185576 h 1512711"/>
              <a:gd name="connsiteX10-537" fmla="*/ 302141 w 1061155"/>
              <a:gd name="connsiteY10-538" fmla="*/ 1029614 h 1512711"/>
              <a:gd name="connsiteX11-539" fmla="*/ 293511 w 1061155"/>
              <a:gd name="connsiteY11-540" fmla="*/ 982133 h 1512711"/>
              <a:gd name="connsiteX12-541" fmla="*/ 180622 w 1061155"/>
              <a:gd name="connsiteY12-542" fmla="*/ 948267 h 1512711"/>
              <a:gd name="connsiteX13-543" fmla="*/ 146755 w 1061155"/>
              <a:gd name="connsiteY13-544" fmla="*/ 880533 h 1512711"/>
              <a:gd name="connsiteX14-545" fmla="*/ 112888 w 1061155"/>
              <a:gd name="connsiteY14-546" fmla="*/ 869245 h 1512711"/>
              <a:gd name="connsiteX15-547" fmla="*/ 33866 w 1061155"/>
              <a:gd name="connsiteY15-548" fmla="*/ 857956 h 1512711"/>
              <a:gd name="connsiteX16-549" fmla="*/ 0 w 1061155"/>
              <a:gd name="connsiteY16-550" fmla="*/ 790222 h 1512711"/>
              <a:gd name="connsiteX17-551" fmla="*/ 56444 w 1061155"/>
              <a:gd name="connsiteY17-552" fmla="*/ 666045 h 1512711"/>
              <a:gd name="connsiteX18-553" fmla="*/ 90311 w 1061155"/>
              <a:gd name="connsiteY18-554" fmla="*/ 632178 h 1512711"/>
              <a:gd name="connsiteX19-555" fmla="*/ 112888 w 1061155"/>
              <a:gd name="connsiteY19-556" fmla="*/ 598311 h 1512711"/>
              <a:gd name="connsiteX20-557" fmla="*/ 146755 w 1061155"/>
              <a:gd name="connsiteY20-558" fmla="*/ 587022 h 1512711"/>
              <a:gd name="connsiteX21-559" fmla="*/ 248355 w 1061155"/>
              <a:gd name="connsiteY21-560" fmla="*/ 496711 h 1512711"/>
              <a:gd name="connsiteX22-561" fmla="*/ 270933 w 1061155"/>
              <a:gd name="connsiteY22-562" fmla="*/ 462845 h 1512711"/>
              <a:gd name="connsiteX23-563" fmla="*/ 304800 w 1061155"/>
              <a:gd name="connsiteY23-564" fmla="*/ 395111 h 1512711"/>
              <a:gd name="connsiteX24-565" fmla="*/ 338666 w 1061155"/>
              <a:gd name="connsiteY24-566" fmla="*/ 372533 h 1512711"/>
              <a:gd name="connsiteX25-567" fmla="*/ 383822 w 1061155"/>
              <a:gd name="connsiteY25-568" fmla="*/ 0 h 1512711"/>
              <a:gd name="connsiteX0-569" fmla="*/ 1061155 w 1061155"/>
              <a:gd name="connsiteY0-570" fmla="*/ 1512711 h 1512711"/>
              <a:gd name="connsiteX1-571" fmla="*/ 1038577 w 1061155"/>
              <a:gd name="connsiteY1-572" fmla="*/ 1433689 h 1512711"/>
              <a:gd name="connsiteX2-573" fmla="*/ 959555 w 1061155"/>
              <a:gd name="connsiteY2-574" fmla="*/ 1286933 h 1512711"/>
              <a:gd name="connsiteX3-575" fmla="*/ 914400 w 1061155"/>
              <a:gd name="connsiteY3-576" fmla="*/ 1196622 h 1512711"/>
              <a:gd name="connsiteX4-577" fmla="*/ 880533 w 1061155"/>
              <a:gd name="connsiteY4-578" fmla="*/ 1151467 h 1512711"/>
              <a:gd name="connsiteX5-579" fmla="*/ 696725 w 1061155"/>
              <a:gd name="connsiteY5-580" fmla="*/ 1247620 h 1512711"/>
              <a:gd name="connsiteX6-581" fmla="*/ 538885 w 1061155"/>
              <a:gd name="connsiteY6-582" fmla="*/ 1182254 h 1512711"/>
              <a:gd name="connsiteX7-583" fmla="*/ 295994 w 1061155"/>
              <a:gd name="connsiteY7-584" fmla="*/ 1273631 h 1512711"/>
              <a:gd name="connsiteX8-585" fmla="*/ 314562 w 1061155"/>
              <a:gd name="connsiteY8-586" fmla="*/ 1185576 h 1512711"/>
              <a:gd name="connsiteX9-587" fmla="*/ 302141 w 1061155"/>
              <a:gd name="connsiteY9-588" fmla="*/ 1029614 h 1512711"/>
              <a:gd name="connsiteX10-589" fmla="*/ 293511 w 1061155"/>
              <a:gd name="connsiteY10-590" fmla="*/ 982133 h 1512711"/>
              <a:gd name="connsiteX11-591" fmla="*/ 180622 w 1061155"/>
              <a:gd name="connsiteY11-592" fmla="*/ 948267 h 1512711"/>
              <a:gd name="connsiteX12-593" fmla="*/ 146755 w 1061155"/>
              <a:gd name="connsiteY12-594" fmla="*/ 880533 h 1512711"/>
              <a:gd name="connsiteX13-595" fmla="*/ 112888 w 1061155"/>
              <a:gd name="connsiteY13-596" fmla="*/ 869245 h 1512711"/>
              <a:gd name="connsiteX14-597" fmla="*/ 33866 w 1061155"/>
              <a:gd name="connsiteY14-598" fmla="*/ 857956 h 1512711"/>
              <a:gd name="connsiteX15-599" fmla="*/ 0 w 1061155"/>
              <a:gd name="connsiteY15-600" fmla="*/ 790222 h 1512711"/>
              <a:gd name="connsiteX16-601" fmla="*/ 56444 w 1061155"/>
              <a:gd name="connsiteY16-602" fmla="*/ 666045 h 1512711"/>
              <a:gd name="connsiteX17-603" fmla="*/ 90311 w 1061155"/>
              <a:gd name="connsiteY17-604" fmla="*/ 632178 h 1512711"/>
              <a:gd name="connsiteX18-605" fmla="*/ 112888 w 1061155"/>
              <a:gd name="connsiteY18-606" fmla="*/ 598311 h 1512711"/>
              <a:gd name="connsiteX19-607" fmla="*/ 146755 w 1061155"/>
              <a:gd name="connsiteY19-608" fmla="*/ 587022 h 1512711"/>
              <a:gd name="connsiteX20-609" fmla="*/ 248355 w 1061155"/>
              <a:gd name="connsiteY20-610" fmla="*/ 496711 h 1512711"/>
              <a:gd name="connsiteX21-611" fmla="*/ 270933 w 1061155"/>
              <a:gd name="connsiteY21-612" fmla="*/ 462845 h 1512711"/>
              <a:gd name="connsiteX22-613" fmla="*/ 304800 w 1061155"/>
              <a:gd name="connsiteY22-614" fmla="*/ 395111 h 1512711"/>
              <a:gd name="connsiteX23-615" fmla="*/ 338666 w 1061155"/>
              <a:gd name="connsiteY23-616" fmla="*/ 372533 h 1512711"/>
              <a:gd name="connsiteX24-617" fmla="*/ 383822 w 1061155"/>
              <a:gd name="connsiteY24-618" fmla="*/ 0 h 1512711"/>
              <a:gd name="connsiteX0-619" fmla="*/ 1061155 w 1061155"/>
              <a:gd name="connsiteY0-620" fmla="*/ 1512711 h 1512711"/>
              <a:gd name="connsiteX1-621" fmla="*/ 1038577 w 1061155"/>
              <a:gd name="connsiteY1-622" fmla="*/ 1433689 h 1512711"/>
              <a:gd name="connsiteX2-623" fmla="*/ 959555 w 1061155"/>
              <a:gd name="connsiteY2-624" fmla="*/ 1286933 h 1512711"/>
              <a:gd name="connsiteX3-625" fmla="*/ 914400 w 1061155"/>
              <a:gd name="connsiteY3-626" fmla="*/ 1196622 h 1512711"/>
              <a:gd name="connsiteX4-627" fmla="*/ 880533 w 1061155"/>
              <a:gd name="connsiteY4-628" fmla="*/ 1151467 h 1512711"/>
              <a:gd name="connsiteX5-629" fmla="*/ 696725 w 1061155"/>
              <a:gd name="connsiteY5-630" fmla="*/ 1247620 h 1512711"/>
              <a:gd name="connsiteX6-631" fmla="*/ 538885 w 1061155"/>
              <a:gd name="connsiteY6-632" fmla="*/ 1182254 h 1512711"/>
              <a:gd name="connsiteX7-633" fmla="*/ 314562 w 1061155"/>
              <a:gd name="connsiteY7-634" fmla="*/ 1185576 h 1512711"/>
              <a:gd name="connsiteX8-635" fmla="*/ 302141 w 1061155"/>
              <a:gd name="connsiteY8-636" fmla="*/ 1029614 h 1512711"/>
              <a:gd name="connsiteX9-637" fmla="*/ 293511 w 1061155"/>
              <a:gd name="connsiteY9-638" fmla="*/ 982133 h 1512711"/>
              <a:gd name="connsiteX10-639" fmla="*/ 180622 w 1061155"/>
              <a:gd name="connsiteY10-640" fmla="*/ 948267 h 1512711"/>
              <a:gd name="connsiteX11-641" fmla="*/ 146755 w 1061155"/>
              <a:gd name="connsiteY11-642" fmla="*/ 880533 h 1512711"/>
              <a:gd name="connsiteX12-643" fmla="*/ 112888 w 1061155"/>
              <a:gd name="connsiteY12-644" fmla="*/ 869245 h 1512711"/>
              <a:gd name="connsiteX13-645" fmla="*/ 33866 w 1061155"/>
              <a:gd name="connsiteY13-646" fmla="*/ 857956 h 1512711"/>
              <a:gd name="connsiteX14-647" fmla="*/ 0 w 1061155"/>
              <a:gd name="connsiteY14-648" fmla="*/ 790222 h 1512711"/>
              <a:gd name="connsiteX15-649" fmla="*/ 56444 w 1061155"/>
              <a:gd name="connsiteY15-650" fmla="*/ 666045 h 1512711"/>
              <a:gd name="connsiteX16-651" fmla="*/ 90311 w 1061155"/>
              <a:gd name="connsiteY16-652" fmla="*/ 632178 h 1512711"/>
              <a:gd name="connsiteX17-653" fmla="*/ 112888 w 1061155"/>
              <a:gd name="connsiteY17-654" fmla="*/ 598311 h 1512711"/>
              <a:gd name="connsiteX18-655" fmla="*/ 146755 w 1061155"/>
              <a:gd name="connsiteY18-656" fmla="*/ 587022 h 1512711"/>
              <a:gd name="connsiteX19-657" fmla="*/ 248355 w 1061155"/>
              <a:gd name="connsiteY19-658" fmla="*/ 496711 h 1512711"/>
              <a:gd name="connsiteX20-659" fmla="*/ 270933 w 1061155"/>
              <a:gd name="connsiteY20-660" fmla="*/ 462845 h 1512711"/>
              <a:gd name="connsiteX21-661" fmla="*/ 304800 w 1061155"/>
              <a:gd name="connsiteY21-662" fmla="*/ 395111 h 1512711"/>
              <a:gd name="connsiteX22-663" fmla="*/ 338666 w 1061155"/>
              <a:gd name="connsiteY22-664" fmla="*/ 372533 h 1512711"/>
              <a:gd name="connsiteX23-665" fmla="*/ 383822 w 1061155"/>
              <a:gd name="connsiteY23-666" fmla="*/ 0 h 1512711"/>
              <a:gd name="connsiteX0-667" fmla="*/ 1061155 w 1061155"/>
              <a:gd name="connsiteY0-668" fmla="*/ 1512711 h 1512711"/>
              <a:gd name="connsiteX1-669" fmla="*/ 1038577 w 1061155"/>
              <a:gd name="connsiteY1-670" fmla="*/ 1433689 h 1512711"/>
              <a:gd name="connsiteX2-671" fmla="*/ 959555 w 1061155"/>
              <a:gd name="connsiteY2-672" fmla="*/ 1286933 h 1512711"/>
              <a:gd name="connsiteX3-673" fmla="*/ 914400 w 1061155"/>
              <a:gd name="connsiteY3-674" fmla="*/ 1196622 h 1512711"/>
              <a:gd name="connsiteX4-675" fmla="*/ 880533 w 1061155"/>
              <a:gd name="connsiteY4-676" fmla="*/ 1151467 h 1512711"/>
              <a:gd name="connsiteX5-677" fmla="*/ 696725 w 1061155"/>
              <a:gd name="connsiteY5-678" fmla="*/ 1247620 h 1512711"/>
              <a:gd name="connsiteX6-679" fmla="*/ 538885 w 1061155"/>
              <a:gd name="connsiteY6-680" fmla="*/ 1182254 h 1512711"/>
              <a:gd name="connsiteX7-681" fmla="*/ 302141 w 1061155"/>
              <a:gd name="connsiteY7-682" fmla="*/ 1029614 h 1512711"/>
              <a:gd name="connsiteX8-683" fmla="*/ 293511 w 1061155"/>
              <a:gd name="connsiteY8-684" fmla="*/ 982133 h 1512711"/>
              <a:gd name="connsiteX9-685" fmla="*/ 180622 w 1061155"/>
              <a:gd name="connsiteY9-686" fmla="*/ 948267 h 1512711"/>
              <a:gd name="connsiteX10-687" fmla="*/ 146755 w 1061155"/>
              <a:gd name="connsiteY10-688" fmla="*/ 880533 h 1512711"/>
              <a:gd name="connsiteX11-689" fmla="*/ 112888 w 1061155"/>
              <a:gd name="connsiteY11-690" fmla="*/ 869245 h 1512711"/>
              <a:gd name="connsiteX12-691" fmla="*/ 33866 w 1061155"/>
              <a:gd name="connsiteY12-692" fmla="*/ 857956 h 1512711"/>
              <a:gd name="connsiteX13-693" fmla="*/ 0 w 1061155"/>
              <a:gd name="connsiteY13-694" fmla="*/ 790222 h 1512711"/>
              <a:gd name="connsiteX14-695" fmla="*/ 56444 w 1061155"/>
              <a:gd name="connsiteY14-696" fmla="*/ 666045 h 1512711"/>
              <a:gd name="connsiteX15-697" fmla="*/ 90311 w 1061155"/>
              <a:gd name="connsiteY15-698" fmla="*/ 632178 h 1512711"/>
              <a:gd name="connsiteX16-699" fmla="*/ 112888 w 1061155"/>
              <a:gd name="connsiteY16-700" fmla="*/ 598311 h 1512711"/>
              <a:gd name="connsiteX17-701" fmla="*/ 146755 w 1061155"/>
              <a:gd name="connsiteY17-702" fmla="*/ 587022 h 1512711"/>
              <a:gd name="connsiteX18-703" fmla="*/ 248355 w 1061155"/>
              <a:gd name="connsiteY18-704" fmla="*/ 496711 h 1512711"/>
              <a:gd name="connsiteX19-705" fmla="*/ 270933 w 1061155"/>
              <a:gd name="connsiteY19-706" fmla="*/ 462845 h 1512711"/>
              <a:gd name="connsiteX20-707" fmla="*/ 304800 w 1061155"/>
              <a:gd name="connsiteY20-708" fmla="*/ 395111 h 1512711"/>
              <a:gd name="connsiteX21-709" fmla="*/ 338666 w 1061155"/>
              <a:gd name="connsiteY21-710" fmla="*/ 372533 h 1512711"/>
              <a:gd name="connsiteX22-711" fmla="*/ 383822 w 1061155"/>
              <a:gd name="connsiteY22-712" fmla="*/ 0 h 1512711"/>
              <a:gd name="connsiteX0-713" fmla="*/ 1061155 w 1061155"/>
              <a:gd name="connsiteY0-714" fmla="*/ 1512711 h 1512711"/>
              <a:gd name="connsiteX1-715" fmla="*/ 1038577 w 1061155"/>
              <a:gd name="connsiteY1-716" fmla="*/ 1433689 h 1512711"/>
              <a:gd name="connsiteX2-717" fmla="*/ 959555 w 1061155"/>
              <a:gd name="connsiteY2-718" fmla="*/ 1286933 h 1512711"/>
              <a:gd name="connsiteX3-719" fmla="*/ 914400 w 1061155"/>
              <a:gd name="connsiteY3-720" fmla="*/ 1196622 h 1512711"/>
              <a:gd name="connsiteX4-721" fmla="*/ 880533 w 1061155"/>
              <a:gd name="connsiteY4-722" fmla="*/ 1151467 h 1512711"/>
              <a:gd name="connsiteX5-723" fmla="*/ 696725 w 1061155"/>
              <a:gd name="connsiteY5-724" fmla="*/ 1247620 h 1512711"/>
              <a:gd name="connsiteX6-725" fmla="*/ 538885 w 1061155"/>
              <a:gd name="connsiteY6-726" fmla="*/ 1182254 h 1512711"/>
              <a:gd name="connsiteX7-727" fmla="*/ 293511 w 1061155"/>
              <a:gd name="connsiteY7-728" fmla="*/ 982133 h 1512711"/>
              <a:gd name="connsiteX8-729" fmla="*/ 180622 w 1061155"/>
              <a:gd name="connsiteY8-730" fmla="*/ 948267 h 1512711"/>
              <a:gd name="connsiteX9-731" fmla="*/ 146755 w 1061155"/>
              <a:gd name="connsiteY9-732" fmla="*/ 880533 h 1512711"/>
              <a:gd name="connsiteX10-733" fmla="*/ 112888 w 1061155"/>
              <a:gd name="connsiteY10-734" fmla="*/ 869245 h 1512711"/>
              <a:gd name="connsiteX11-735" fmla="*/ 33866 w 1061155"/>
              <a:gd name="connsiteY11-736" fmla="*/ 857956 h 1512711"/>
              <a:gd name="connsiteX12-737" fmla="*/ 0 w 1061155"/>
              <a:gd name="connsiteY12-738" fmla="*/ 790222 h 1512711"/>
              <a:gd name="connsiteX13-739" fmla="*/ 56444 w 1061155"/>
              <a:gd name="connsiteY13-740" fmla="*/ 666045 h 1512711"/>
              <a:gd name="connsiteX14-741" fmla="*/ 90311 w 1061155"/>
              <a:gd name="connsiteY14-742" fmla="*/ 632178 h 1512711"/>
              <a:gd name="connsiteX15-743" fmla="*/ 112888 w 1061155"/>
              <a:gd name="connsiteY15-744" fmla="*/ 598311 h 1512711"/>
              <a:gd name="connsiteX16-745" fmla="*/ 146755 w 1061155"/>
              <a:gd name="connsiteY16-746" fmla="*/ 587022 h 1512711"/>
              <a:gd name="connsiteX17-747" fmla="*/ 248355 w 1061155"/>
              <a:gd name="connsiteY17-748" fmla="*/ 496711 h 1512711"/>
              <a:gd name="connsiteX18-749" fmla="*/ 270933 w 1061155"/>
              <a:gd name="connsiteY18-750" fmla="*/ 462845 h 1512711"/>
              <a:gd name="connsiteX19-751" fmla="*/ 304800 w 1061155"/>
              <a:gd name="connsiteY19-752" fmla="*/ 395111 h 1512711"/>
              <a:gd name="connsiteX20-753" fmla="*/ 338666 w 1061155"/>
              <a:gd name="connsiteY20-754" fmla="*/ 372533 h 1512711"/>
              <a:gd name="connsiteX21-755" fmla="*/ 383822 w 1061155"/>
              <a:gd name="connsiteY21-756" fmla="*/ 0 h 1512711"/>
              <a:gd name="connsiteX0-757" fmla="*/ 2424267 w 2424267"/>
              <a:gd name="connsiteY0-758" fmla="*/ 2293779 h 2293779"/>
              <a:gd name="connsiteX1-759" fmla="*/ 2401689 w 2424267"/>
              <a:gd name="connsiteY1-760" fmla="*/ 2214757 h 2293779"/>
              <a:gd name="connsiteX2-761" fmla="*/ 2322667 w 2424267"/>
              <a:gd name="connsiteY2-762" fmla="*/ 2068001 h 2293779"/>
              <a:gd name="connsiteX3-763" fmla="*/ 2277512 w 2424267"/>
              <a:gd name="connsiteY3-764" fmla="*/ 1977690 h 2293779"/>
              <a:gd name="connsiteX4-765" fmla="*/ 2243645 w 2424267"/>
              <a:gd name="connsiteY4-766" fmla="*/ 1932535 h 2293779"/>
              <a:gd name="connsiteX5-767" fmla="*/ 2059837 w 2424267"/>
              <a:gd name="connsiteY5-768" fmla="*/ 2028688 h 2293779"/>
              <a:gd name="connsiteX6-769" fmla="*/ 1901997 w 2424267"/>
              <a:gd name="connsiteY6-770" fmla="*/ 1963322 h 2293779"/>
              <a:gd name="connsiteX7-771" fmla="*/ 1656623 w 2424267"/>
              <a:gd name="connsiteY7-772" fmla="*/ 1763201 h 2293779"/>
              <a:gd name="connsiteX8-773" fmla="*/ 1543734 w 2424267"/>
              <a:gd name="connsiteY8-774" fmla="*/ 1729335 h 2293779"/>
              <a:gd name="connsiteX9-775" fmla="*/ 1509867 w 2424267"/>
              <a:gd name="connsiteY9-776" fmla="*/ 1661601 h 2293779"/>
              <a:gd name="connsiteX10-777" fmla="*/ 1476000 w 2424267"/>
              <a:gd name="connsiteY10-778" fmla="*/ 1650313 h 2293779"/>
              <a:gd name="connsiteX11-779" fmla="*/ 1396978 w 2424267"/>
              <a:gd name="connsiteY11-780" fmla="*/ 1639024 h 2293779"/>
              <a:gd name="connsiteX12-781" fmla="*/ 1363112 w 2424267"/>
              <a:gd name="connsiteY12-782" fmla="*/ 1571290 h 2293779"/>
              <a:gd name="connsiteX13-783" fmla="*/ 1419556 w 2424267"/>
              <a:gd name="connsiteY13-784" fmla="*/ 1447113 h 2293779"/>
              <a:gd name="connsiteX14-785" fmla="*/ 1453423 w 2424267"/>
              <a:gd name="connsiteY14-786" fmla="*/ 1413246 h 2293779"/>
              <a:gd name="connsiteX15-787" fmla="*/ 1476000 w 2424267"/>
              <a:gd name="connsiteY15-788" fmla="*/ 1379379 h 2293779"/>
              <a:gd name="connsiteX16-789" fmla="*/ 1509867 w 2424267"/>
              <a:gd name="connsiteY16-790" fmla="*/ 1368090 h 2293779"/>
              <a:gd name="connsiteX17-791" fmla="*/ 1611467 w 2424267"/>
              <a:gd name="connsiteY17-792" fmla="*/ 1277779 h 2293779"/>
              <a:gd name="connsiteX18-793" fmla="*/ 1634045 w 2424267"/>
              <a:gd name="connsiteY18-794" fmla="*/ 1243913 h 2293779"/>
              <a:gd name="connsiteX19-795" fmla="*/ 1667912 w 2424267"/>
              <a:gd name="connsiteY19-796" fmla="*/ 1176179 h 2293779"/>
              <a:gd name="connsiteX20-797" fmla="*/ 1701778 w 2424267"/>
              <a:gd name="connsiteY20-798" fmla="*/ 1153601 h 2293779"/>
              <a:gd name="connsiteX21-799" fmla="*/ 0 w 2424267"/>
              <a:gd name="connsiteY21-800" fmla="*/ 0 h 2293779"/>
              <a:gd name="connsiteX0-801" fmla="*/ 2424267 w 2424267"/>
              <a:gd name="connsiteY0-802" fmla="*/ 2293779 h 2293779"/>
              <a:gd name="connsiteX1-803" fmla="*/ 2401689 w 2424267"/>
              <a:gd name="connsiteY1-804" fmla="*/ 2214757 h 2293779"/>
              <a:gd name="connsiteX2-805" fmla="*/ 2322667 w 2424267"/>
              <a:gd name="connsiteY2-806" fmla="*/ 2068001 h 2293779"/>
              <a:gd name="connsiteX3-807" fmla="*/ 2277512 w 2424267"/>
              <a:gd name="connsiteY3-808" fmla="*/ 1977690 h 2293779"/>
              <a:gd name="connsiteX4-809" fmla="*/ 2243645 w 2424267"/>
              <a:gd name="connsiteY4-810" fmla="*/ 1932535 h 2293779"/>
              <a:gd name="connsiteX5-811" fmla="*/ 2059837 w 2424267"/>
              <a:gd name="connsiteY5-812" fmla="*/ 2028688 h 2293779"/>
              <a:gd name="connsiteX6-813" fmla="*/ 1901997 w 2424267"/>
              <a:gd name="connsiteY6-814" fmla="*/ 1963322 h 2293779"/>
              <a:gd name="connsiteX7-815" fmla="*/ 1656623 w 2424267"/>
              <a:gd name="connsiteY7-816" fmla="*/ 1763201 h 2293779"/>
              <a:gd name="connsiteX8-817" fmla="*/ 1543734 w 2424267"/>
              <a:gd name="connsiteY8-818" fmla="*/ 1729335 h 2293779"/>
              <a:gd name="connsiteX9-819" fmla="*/ 1509867 w 2424267"/>
              <a:gd name="connsiteY9-820" fmla="*/ 1661601 h 2293779"/>
              <a:gd name="connsiteX10-821" fmla="*/ 1476000 w 2424267"/>
              <a:gd name="connsiteY10-822" fmla="*/ 1650313 h 2293779"/>
              <a:gd name="connsiteX11-823" fmla="*/ 1396978 w 2424267"/>
              <a:gd name="connsiteY11-824" fmla="*/ 1639024 h 2293779"/>
              <a:gd name="connsiteX12-825" fmla="*/ 1363112 w 2424267"/>
              <a:gd name="connsiteY12-826" fmla="*/ 1571290 h 2293779"/>
              <a:gd name="connsiteX13-827" fmla="*/ 1419556 w 2424267"/>
              <a:gd name="connsiteY13-828" fmla="*/ 1447113 h 2293779"/>
              <a:gd name="connsiteX14-829" fmla="*/ 1453423 w 2424267"/>
              <a:gd name="connsiteY14-830" fmla="*/ 1413246 h 2293779"/>
              <a:gd name="connsiteX15-831" fmla="*/ 1476000 w 2424267"/>
              <a:gd name="connsiteY15-832" fmla="*/ 1379379 h 2293779"/>
              <a:gd name="connsiteX16-833" fmla="*/ 1509867 w 2424267"/>
              <a:gd name="connsiteY16-834" fmla="*/ 1368090 h 2293779"/>
              <a:gd name="connsiteX17-835" fmla="*/ 1611467 w 2424267"/>
              <a:gd name="connsiteY17-836" fmla="*/ 1277779 h 2293779"/>
              <a:gd name="connsiteX18-837" fmla="*/ 1634045 w 2424267"/>
              <a:gd name="connsiteY18-838" fmla="*/ 1243913 h 2293779"/>
              <a:gd name="connsiteX19-839" fmla="*/ 1667912 w 2424267"/>
              <a:gd name="connsiteY19-840" fmla="*/ 1176179 h 2293779"/>
              <a:gd name="connsiteX20-841" fmla="*/ 1518206 w 2424267"/>
              <a:gd name="connsiteY20-842" fmla="*/ 630408 h 2293779"/>
              <a:gd name="connsiteX21-843" fmla="*/ 0 w 2424267"/>
              <a:gd name="connsiteY21-844" fmla="*/ 0 h 2293779"/>
              <a:gd name="connsiteX0-845" fmla="*/ 2424267 w 2424267"/>
              <a:gd name="connsiteY0-846" fmla="*/ 2293779 h 2293779"/>
              <a:gd name="connsiteX1-847" fmla="*/ 2401689 w 2424267"/>
              <a:gd name="connsiteY1-848" fmla="*/ 2214757 h 2293779"/>
              <a:gd name="connsiteX2-849" fmla="*/ 2322667 w 2424267"/>
              <a:gd name="connsiteY2-850" fmla="*/ 2068001 h 2293779"/>
              <a:gd name="connsiteX3-851" fmla="*/ 2277512 w 2424267"/>
              <a:gd name="connsiteY3-852" fmla="*/ 1977690 h 2293779"/>
              <a:gd name="connsiteX4-853" fmla="*/ 2243645 w 2424267"/>
              <a:gd name="connsiteY4-854" fmla="*/ 1932535 h 2293779"/>
              <a:gd name="connsiteX5-855" fmla="*/ 2059837 w 2424267"/>
              <a:gd name="connsiteY5-856" fmla="*/ 2028688 h 2293779"/>
              <a:gd name="connsiteX6-857" fmla="*/ 1901997 w 2424267"/>
              <a:gd name="connsiteY6-858" fmla="*/ 1963322 h 2293779"/>
              <a:gd name="connsiteX7-859" fmla="*/ 1656623 w 2424267"/>
              <a:gd name="connsiteY7-860" fmla="*/ 1763201 h 2293779"/>
              <a:gd name="connsiteX8-861" fmla="*/ 1543734 w 2424267"/>
              <a:gd name="connsiteY8-862" fmla="*/ 1729335 h 2293779"/>
              <a:gd name="connsiteX9-863" fmla="*/ 1509867 w 2424267"/>
              <a:gd name="connsiteY9-864" fmla="*/ 1661601 h 2293779"/>
              <a:gd name="connsiteX10-865" fmla="*/ 1476000 w 2424267"/>
              <a:gd name="connsiteY10-866" fmla="*/ 1650313 h 2293779"/>
              <a:gd name="connsiteX11-867" fmla="*/ 1396978 w 2424267"/>
              <a:gd name="connsiteY11-868" fmla="*/ 1639024 h 2293779"/>
              <a:gd name="connsiteX12-869" fmla="*/ 1363112 w 2424267"/>
              <a:gd name="connsiteY12-870" fmla="*/ 1571290 h 2293779"/>
              <a:gd name="connsiteX13-871" fmla="*/ 1419556 w 2424267"/>
              <a:gd name="connsiteY13-872" fmla="*/ 1447113 h 2293779"/>
              <a:gd name="connsiteX14-873" fmla="*/ 1453423 w 2424267"/>
              <a:gd name="connsiteY14-874" fmla="*/ 1413246 h 2293779"/>
              <a:gd name="connsiteX15-875" fmla="*/ 1476000 w 2424267"/>
              <a:gd name="connsiteY15-876" fmla="*/ 1379379 h 2293779"/>
              <a:gd name="connsiteX16-877" fmla="*/ 1509867 w 2424267"/>
              <a:gd name="connsiteY16-878" fmla="*/ 1368090 h 2293779"/>
              <a:gd name="connsiteX17-879" fmla="*/ 1611467 w 2424267"/>
              <a:gd name="connsiteY17-880" fmla="*/ 1277779 h 2293779"/>
              <a:gd name="connsiteX18-881" fmla="*/ 1634045 w 2424267"/>
              <a:gd name="connsiteY18-882" fmla="*/ 1243913 h 2293779"/>
              <a:gd name="connsiteX19-883" fmla="*/ 1768254 w 2424267"/>
              <a:gd name="connsiteY19-884" fmla="*/ 839096 h 2293779"/>
              <a:gd name="connsiteX20-885" fmla="*/ 1518206 w 2424267"/>
              <a:gd name="connsiteY20-886" fmla="*/ 630408 h 2293779"/>
              <a:gd name="connsiteX21-887" fmla="*/ 0 w 2424267"/>
              <a:gd name="connsiteY21-888" fmla="*/ 0 h 2293779"/>
              <a:gd name="connsiteX0-889" fmla="*/ 2424267 w 2424267"/>
              <a:gd name="connsiteY0-890" fmla="*/ 2293779 h 2293779"/>
              <a:gd name="connsiteX1-891" fmla="*/ 2401689 w 2424267"/>
              <a:gd name="connsiteY1-892" fmla="*/ 2214757 h 2293779"/>
              <a:gd name="connsiteX2-893" fmla="*/ 2322667 w 2424267"/>
              <a:gd name="connsiteY2-894" fmla="*/ 2068001 h 2293779"/>
              <a:gd name="connsiteX3-895" fmla="*/ 2277512 w 2424267"/>
              <a:gd name="connsiteY3-896" fmla="*/ 1977690 h 2293779"/>
              <a:gd name="connsiteX4-897" fmla="*/ 2243645 w 2424267"/>
              <a:gd name="connsiteY4-898" fmla="*/ 1932535 h 2293779"/>
              <a:gd name="connsiteX5-899" fmla="*/ 2059837 w 2424267"/>
              <a:gd name="connsiteY5-900" fmla="*/ 2028688 h 2293779"/>
              <a:gd name="connsiteX6-901" fmla="*/ 1901997 w 2424267"/>
              <a:gd name="connsiteY6-902" fmla="*/ 1963322 h 2293779"/>
              <a:gd name="connsiteX7-903" fmla="*/ 1656623 w 2424267"/>
              <a:gd name="connsiteY7-904" fmla="*/ 1763201 h 2293779"/>
              <a:gd name="connsiteX8-905" fmla="*/ 1543734 w 2424267"/>
              <a:gd name="connsiteY8-906" fmla="*/ 1729335 h 2293779"/>
              <a:gd name="connsiteX9-907" fmla="*/ 1509867 w 2424267"/>
              <a:gd name="connsiteY9-908" fmla="*/ 1661601 h 2293779"/>
              <a:gd name="connsiteX10-909" fmla="*/ 1476000 w 2424267"/>
              <a:gd name="connsiteY10-910" fmla="*/ 1650313 h 2293779"/>
              <a:gd name="connsiteX11-911" fmla="*/ 1396978 w 2424267"/>
              <a:gd name="connsiteY11-912" fmla="*/ 1639024 h 2293779"/>
              <a:gd name="connsiteX12-913" fmla="*/ 1363112 w 2424267"/>
              <a:gd name="connsiteY12-914" fmla="*/ 1571290 h 2293779"/>
              <a:gd name="connsiteX13-915" fmla="*/ 1419556 w 2424267"/>
              <a:gd name="connsiteY13-916" fmla="*/ 1447113 h 2293779"/>
              <a:gd name="connsiteX14-917" fmla="*/ 1453423 w 2424267"/>
              <a:gd name="connsiteY14-918" fmla="*/ 1413246 h 2293779"/>
              <a:gd name="connsiteX15-919" fmla="*/ 1476000 w 2424267"/>
              <a:gd name="connsiteY15-920" fmla="*/ 1379379 h 2293779"/>
              <a:gd name="connsiteX16-921" fmla="*/ 1509867 w 2424267"/>
              <a:gd name="connsiteY16-922" fmla="*/ 1368090 h 2293779"/>
              <a:gd name="connsiteX17-923" fmla="*/ 1611467 w 2424267"/>
              <a:gd name="connsiteY17-924" fmla="*/ 1277779 h 2293779"/>
              <a:gd name="connsiteX18-925" fmla="*/ 1634045 w 2424267"/>
              <a:gd name="connsiteY18-926" fmla="*/ 1243913 h 2293779"/>
              <a:gd name="connsiteX19-927" fmla="*/ 1768254 w 2424267"/>
              <a:gd name="connsiteY19-928" fmla="*/ 839096 h 2293779"/>
              <a:gd name="connsiteX20-929" fmla="*/ 1426595 w 2424267"/>
              <a:gd name="connsiteY20-930" fmla="*/ 448470 h 2293779"/>
              <a:gd name="connsiteX21-931" fmla="*/ 0 w 2424267"/>
              <a:gd name="connsiteY21-932" fmla="*/ 0 h 2293779"/>
              <a:gd name="connsiteX0-933" fmla="*/ 2424267 w 2424267"/>
              <a:gd name="connsiteY0-934" fmla="*/ 2293779 h 2293779"/>
              <a:gd name="connsiteX1-935" fmla="*/ 2401689 w 2424267"/>
              <a:gd name="connsiteY1-936" fmla="*/ 2214757 h 2293779"/>
              <a:gd name="connsiteX2-937" fmla="*/ 2322667 w 2424267"/>
              <a:gd name="connsiteY2-938" fmla="*/ 2068001 h 2293779"/>
              <a:gd name="connsiteX3-939" fmla="*/ 2277512 w 2424267"/>
              <a:gd name="connsiteY3-940" fmla="*/ 1977690 h 2293779"/>
              <a:gd name="connsiteX4-941" fmla="*/ 2243645 w 2424267"/>
              <a:gd name="connsiteY4-942" fmla="*/ 1932535 h 2293779"/>
              <a:gd name="connsiteX5-943" fmla="*/ 2059837 w 2424267"/>
              <a:gd name="connsiteY5-944" fmla="*/ 2028688 h 2293779"/>
              <a:gd name="connsiteX6-945" fmla="*/ 1901997 w 2424267"/>
              <a:gd name="connsiteY6-946" fmla="*/ 1963322 h 2293779"/>
              <a:gd name="connsiteX7-947" fmla="*/ 1656623 w 2424267"/>
              <a:gd name="connsiteY7-948" fmla="*/ 1763201 h 2293779"/>
              <a:gd name="connsiteX8-949" fmla="*/ 1543734 w 2424267"/>
              <a:gd name="connsiteY8-950" fmla="*/ 1729335 h 2293779"/>
              <a:gd name="connsiteX9-951" fmla="*/ 1509867 w 2424267"/>
              <a:gd name="connsiteY9-952" fmla="*/ 1661601 h 2293779"/>
              <a:gd name="connsiteX10-953" fmla="*/ 1476000 w 2424267"/>
              <a:gd name="connsiteY10-954" fmla="*/ 1650313 h 2293779"/>
              <a:gd name="connsiteX11-955" fmla="*/ 1396978 w 2424267"/>
              <a:gd name="connsiteY11-956" fmla="*/ 1639024 h 2293779"/>
              <a:gd name="connsiteX12-957" fmla="*/ 1363112 w 2424267"/>
              <a:gd name="connsiteY12-958" fmla="*/ 1571290 h 2293779"/>
              <a:gd name="connsiteX13-959" fmla="*/ 1419556 w 2424267"/>
              <a:gd name="connsiteY13-960" fmla="*/ 1447113 h 2293779"/>
              <a:gd name="connsiteX14-961" fmla="*/ 1453423 w 2424267"/>
              <a:gd name="connsiteY14-962" fmla="*/ 1413246 h 2293779"/>
              <a:gd name="connsiteX15-963" fmla="*/ 1476000 w 2424267"/>
              <a:gd name="connsiteY15-964" fmla="*/ 1379379 h 2293779"/>
              <a:gd name="connsiteX16-965" fmla="*/ 1509867 w 2424267"/>
              <a:gd name="connsiteY16-966" fmla="*/ 1368090 h 2293779"/>
              <a:gd name="connsiteX17-967" fmla="*/ 1611467 w 2424267"/>
              <a:gd name="connsiteY17-968" fmla="*/ 1277779 h 2293779"/>
              <a:gd name="connsiteX18-969" fmla="*/ 1634045 w 2424267"/>
              <a:gd name="connsiteY18-970" fmla="*/ 1243913 h 2293779"/>
              <a:gd name="connsiteX19-971" fmla="*/ 1544172 w 2424267"/>
              <a:gd name="connsiteY19-972" fmla="*/ 708036 h 2293779"/>
              <a:gd name="connsiteX20-973" fmla="*/ 1426595 w 2424267"/>
              <a:gd name="connsiteY20-974" fmla="*/ 448470 h 2293779"/>
              <a:gd name="connsiteX21-975" fmla="*/ 0 w 2424267"/>
              <a:gd name="connsiteY21-976" fmla="*/ 0 h 2293779"/>
              <a:gd name="connsiteX0-977" fmla="*/ 2424267 w 2424267"/>
              <a:gd name="connsiteY0-978" fmla="*/ 2293779 h 2293779"/>
              <a:gd name="connsiteX1-979" fmla="*/ 2401689 w 2424267"/>
              <a:gd name="connsiteY1-980" fmla="*/ 2214757 h 2293779"/>
              <a:gd name="connsiteX2-981" fmla="*/ 2322667 w 2424267"/>
              <a:gd name="connsiteY2-982" fmla="*/ 2068001 h 2293779"/>
              <a:gd name="connsiteX3-983" fmla="*/ 2277512 w 2424267"/>
              <a:gd name="connsiteY3-984" fmla="*/ 1977690 h 2293779"/>
              <a:gd name="connsiteX4-985" fmla="*/ 2243645 w 2424267"/>
              <a:gd name="connsiteY4-986" fmla="*/ 1932535 h 2293779"/>
              <a:gd name="connsiteX5-987" fmla="*/ 2059837 w 2424267"/>
              <a:gd name="connsiteY5-988" fmla="*/ 2028688 h 2293779"/>
              <a:gd name="connsiteX6-989" fmla="*/ 1901997 w 2424267"/>
              <a:gd name="connsiteY6-990" fmla="*/ 1963322 h 2293779"/>
              <a:gd name="connsiteX7-991" fmla="*/ 1656623 w 2424267"/>
              <a:gd name="connsiteY7-992" fmla="*/ 1763201 h 2293779"/>
              <a:gd name="connsiteX8-993" fmla="*/ 1543734 w 2424267"/>
              <a:gd name="connsiteY8-994" fmla="*/ 1729335 h 2293779"/>
              <a:gd name="connsiteX9-995" fmla="*/ 1509867 w 2424267"/>
              <a:gd name="connsiteY9-996" fmla="*/ 1661601 h 2293779"/>
              <a:gd name="connsiteX10-997" fmla="*/ 1476000 w 2424267"/>
              <a:gd name="connsiteY10-998" fmla="*/ 1650313 h 2293779"/>
              <a:gd name="connsiteX11-999" fmla="*/ 1396978 w 2424267"/>
              <a:gd name="connsiteY11-1000" fmla="*/ 1639024 h 2293779"/>
              <a:gd name="connsiteX12-1001" fmla="*/ 1363112 w 2424267"/>
              <a:gd name="connsiteY12-1002" fmla="*/ 1571290 h 2293779"/>
              <a:gd name="connsiteX13-1003" fmla="*/ 1419556 w 2424267"/>
              <a:gd name="connsiteY13-1004" fmla="*/ 1447113 h 2293779"/>
              <a:gd name="connsiteX14-1005" fmla="*/ 1453423 w 2424267"/>
              <a:gd name="connsiteY14-1006" fmla="*/ 1413246 h 2293779"/>
              <a:gd name="connsiteX15-1007" fmla="*/ 1476000 w 2424267"/>
              <a:gd name="connsiteY15-1008" fmla="*/ 1379379 h 2293779"/>
              <a:gd name="connsiteX16-1009" fmla="*/ 1509867 w 2424267"/>
              <a:gd name="connsiteY16-1010" fmla="*/ 1368090 h 2293779"/>
              <a:gd name="connsiteX17-1011" fmla="*/ 1611467 w 2424267"/>
              <a:gd name="connsiteY17-1012" fmla="*/ 1277779 h 2293779"/>
              <a:gd name="connsiteX18-1013" fmla="*/ 1938038 w 2424267"/>
              <a:gd name="connsiteY18-1014" fmla="*/ 1154298 h 2293779"/>
              <a:gd name="connsiteX19-1015" fmla="*/ 1544172 w 2424267"/>
              <a:gd name="connsiteY19-1016" fmla="*/ 708036 h 2293779"/>
              <a:gd name="connsiteX20-1017" fmla="*/ 1426595 w 2424267"/>
              <a:gd name="connsiteY20-1018" fmla="*/ 448470 h 2293779"/>
              <a:gd name="connsiteX21-1019" fmla="*/ 0 w 2424267"/>
              <a:gd name="connsiteY21-1020" fmla="*/ 0 h 2293779"/>
              <a:gd name="connsiteX0-1021" fmla="*/ 2424267 w 2424267"/>
              <a:gd name="connsiteY0-1022" fmla="*/ 2293779 h 2293779"/>
              <a:gd name="connsiteX1-1023" fmla="*/ 2401689 w 2424267"/>
              <a:gd name="connsiteY1-1024" fmla="*/ 2214757 h 2293779"/>
              <a:gd name="connsiteX2-1025" fmla="*/ 2322667 w 2424267"/>
              <a:gd name="connsiteY2-1026" fmla="*/ 2068001 h 2293779"/>
              <a:gd name="connsiteX3-1027" fmla="*/ 2277512 w 2424267"/>
              <a:gd name="connsiteY3-1028" fmla="*/ 1977690 h 2293779"/>
              <a:gd name="connsiteX4-1029" fmla="*/ 2243645 w 2424267"/>
              <a:gd name="connsiteY4-1030" fmla="*/ 1932535 h 2293779"/>
              <a:gd name="connsiteX5-1031" fmla="*/ 2059837 w 2424267"/>
              <a:gd name="connsiteY5-1032" fmla="*/ 2028688 h 2293779"/>
              <a:gd name="connsiteX6-1033" fmla="*/ 1901997 w 2424267"/>
              <a:gd name="connsiteY6-1034" fmla="*/ 1963322 h 2293779"/>
              <a:gd name="connsiteX7-1035" fmla="*/ 1656623 w 2424267"/>
              <a:gd name="connsiteY7-1036" fmla="*/ 1763201 h 2293779"/>
              <a:gd name="connsiteX8-1037" fmla="*/ 1543734 w 2424267"/>
              <a:gd name="connsiteY8-1038" fmla="*/ 1729335 h 2293779"/>
              <a:gd name="connsiteX9-1039" fmla="*/ 1509867 w 2424267"/>
              <a:gd name="connsiteY9-1040" fmla="*/ 1661601 h 2293779"/>
              <a:gd name="connsiteX10-1041" fmla="*/ 1476000 w 2424267"/>
              <a:gd name="connsiteY10-1042" fmla="*/ 1650313 h 2293779"/>
              <a:gd name="connsiteX11-1043" fmla="*/ 1396978 w 2424267"/>
              <a:gd name="connsiteY11-1044" fmla="*/ 1639024 h 2293779"/>
              <a:gd name="connsiteX12-1045" fmla="*/ 1363112 w 2424267"/>
              <a:gd name="connsiteY12-1046" fmla="*/ 1571290 h 2293779"/>
              <a:gd name="connsiteX13-1047" fmla="*/ 1419556 w 2424267"/>
              <a:gd name="connsiteY13-1048" fmla="*/ 1447113 h 2293779"/>
              <a:gd name="connsiteX14-1049" fmla="*/ 1453423 w 2424267"/>
              <a:gd name="connsiteY14-1050" fmla="*/ 1413246 h 2293779"/>
              <a:gd name="connsiteX15-1051" fmla="*/ 1476000 w 2424267"/>
              <a:gd name="connsiteY15-1052" fmla="*/ 1379379 h 2293779"/>
              <a:gd name="connsiteX16-1053" fmla="*/ 1509867 w 2424267"/>
              <a:gd name="connsiteY16-1054" fmla="*/ 1368090 h 2293779"/>
              <a:gd name="connsiteX17-1055" fmla="*/ 1829660 w 2424267"/>
              <a:gd name="connsiteY17-1056" fmla="*/ 1295755 h 2293779"/>
              <a:gd name="connsiteX18-1057" fmla="*/ 1938038 w 2424267"/>
              <a:gd name="connsiteY18-1058" fmla="*/ 1154298 h 2293779"/>
              <a:gd name="connsiteX19-1059" fmla="*/ 1544172 w 2424267"/>
              <a:gd name="connsiteY19-1060" fmla="*/ 708036 h 2293779"/>
              <a:gd name="connsiteX20-1061" fmla="*/ 1426595 w 2424267"/>
              <a:gd name="connsiteY20-1062" fmla="*/ 448470 h 2293779"/>
              <a:gd name="connsiteX21-1063" fmla="*/ 0 w 2424267"/>
              <a:gd name="connsiteY21-1064" fmla="*/ 0 h 2293779"/>
              <a:gd name="connsiteX0-1065" fmla="*/ 2424267 w 2424267"/>
              <a:gd name="connsiteY0-1066" fmla="*/ 2293779 h 2293779"/>
              <a:gd name="connsiteX1-1067" fmla="*/ 2401689 w 2424267"/>
              <a:gd name="connsiteY1-1068" fmla="*/ 2214757 h 2293779"/>
              <a:gd name="connsiteX2-1069" fmla="*/ 2322667 w 2424267"/>
              <a:gd name="connsiteY2-1070" fmla="*/ 2068001 h 2293779"/>
              <a:gd name="connsiteX3-1071" fmla="*/ 2277512 w 2424267"/>
              <a:gd name="connsiteY3-1072" fmla="*/ 1977690 h 2293779"/>
              <a:gd name="connsiteX4-1073" fmla="*/ 2243645 w 2424267"/>
              <a:gd name="connsiteY4-1074" fmla="*/ 1932535 h 2293779"/>
              <a:gd name="connsiteX5-1075" fmla="*/ 2059837 w 2424267"/>
              <a:gd name="connsiteY5-1076" fmla="*/ 2028688 h 2293779"/>
              <a:gd name="connsiteX6-1077" fmla="*/ 1901997 w 2424267"/>
              <a:gd name="connsiteY6-1078" fmla="*/ 1963322 h 2293779"/>
              <a:gd name="connsiteX7-1079" fmla="*/ 1656623 w 2424267"/>
              <a:gd name="connsiteY7-1080" fmla="*/ 1763201 h 2293779"/>
              <a:gd name="connsiteX8-1081" fmla="*/ 1543734 w 2424267"/>
              <a:gd name="connsiteY8-1082" fmla="*/ 1729335 h 2293779"/>
              <a:gd name="connsiteX9-1083" fmla="*/ 1509867 w 2424267"/>
              <a:gd name="connsiteY9-1084" fmla="*/ 1661601 h 2293779"/>
              <a:gd name="connsiteX10-1085" fmla="*/ 1476000 w 2424267"/>
              <a:gd name="connsiteY10-1086" fmla="*/ 1650313 h 2293779"/>
              <a:gd name="connsiteX11-1087" fmla="*/ 1396978 w 2424267"/>
              <a:gd name="connsiteY11-1088" fmla="*/ 1639024 h 2293779"/>
              <a:gd name="connsiteX12-1089" fmla="*/ 1363112 w 2424267"/>
              <a:gd name="connsiteY12-1090" fmla="*/ 1571290 h 2293779"/>
              <a:gd name="connsiteX13-1091" fmla="*/ 1419556 w 2424267"/>
              <a:gd name="connsiteY13-1092" fmla="*/ 1447113 h 2293779"/>
              <a:gd name="connsiteX14-1093" fmla="*/ 1453423 w 2424267"/>
              <a:gd name="connsiteY14-1094" fmla="*/ 1413246 h 2293779"/>
              <a:gd name="connsiteX15-1095" fmla="*/ 1476000 w 2424267"/>
              <a:gd name="connsiteY15-1096" fmla="*/ 1379379 h 2293779"/>
              <a:gd name="connsiteX16-1097" fmla="*/ 1745030 w 2424267"/>
              <a:gd name="connsiteY16-1098" fmla="*/ 1406688 h 2293779"/>
              <a:gd name="connsiteX17-1099" fmla="*/ 1829660 w 2424267"/>
              <a:gd name="connsiteY17-1100" fmla="*/ 1295755 h 2293779"/>
              <a:gd name="connsiteX18-1101" fmla="*/ 1938038 w 2424267"/>
              <a:gd name="connsiteY18-1102" fmla="*/ 1154298 h 2293779"/>
              <a:gd name="connsiteX19-1103" fmla="*/ 1544172 w 2424267"/>
              <a:gd name="connsiteY19-1104" fmla="*/ 708036 h 2293779"/>
              <a:gd name="connsiteX20-1105" fmla="*/ 1426595 w 2424267"/>
              <a:gd name="connsiteY20-1106" fmla="*/ 448470 h 2293779"/>
              <a:gd name="connsiteX21-1107" fmla="*/ 0 w 2424267"/>
              <a:gd name="connsiteY21-1108" fmla="*/ 0 h 2293779"/>
              <a:gd name="connsiteX0-1109" fmla="*/ 2424267 w 2424267"/>
              <a:gd name="connsiteY0-1110" fmla="*/ 2293779 h 2293779"/>
              <a:gd name="connsiteX1-1111" fmla="*/ 2401689 w 2424267"/>
              <a:gd name="connsiteY1-1112" fmla="*/ 2214757 h 2293779"/>
              <a:gd name="connsiteX2-1113" fmla="*/ 2322667 w 2424267"/>
              <a:gd name="connsiteY2-1114" fmla="*/ 2068001 h 2293779"/>
              <a:gd name="connsiteX3-1115" fmla="*/ 2277512 w 2424267"/>
              <a:gd name="connsiteY3-1116" fmla="*/ 1977690 h 2293779"/>
              <a:gd name="connsiteX4-1117" fmla="*/ 2243645 w 2424267"/>
              <a:gd name="connsiteY4-1118" fmla="*/ 1932535 h 2293779"/>
              <a:gd name="connsiteX5-1119" fmla="*/ 2059837 w 2424267"/>
              <a:gd name="connsiteY5-1120" fmla="*/ 2028688 h 2293779"/>
              <a:gd name="connsiteX6-1121" fmla="*/ 1901997 w 2424267"/>
              <a:gd name="connsiteY6-1122" fmla="*/ 1963322 h 2293779"/>
              <a:gd name="connsiteX7-1123" fmla="*/ 1656623 w 2424267"/>
              <a:gd name="connsiteY7-1124" fmla="*/ 1763201 h 2293779"/>
              <a:gd name="connsiteX8-1125" fmla="*/ 1543734 w 2424267"/>
              <a:gd name="connsiteY8-1126" fmla="*/ 1729335 h 2293779"/>
              <a:gd name="connsiteX9-1127" fmla="*/ 1509867 w 2424267"/>
              <a:gd name="connsiteY9-1128" fmla="*/ 1661601 h 2293779"/>
              <a:gd name="connsiteX10-1129" fmla="*/ 1476000 w 2424267"/>
              <a:gd name="connsiteY10-1130" fmla="*/ 1650313 h 2293779"/>
              <a:gd name="connsiteX11-1131" fmla="*/ 1396978 w 2424267"/>
              <a:gd name="connsiteY11-1132" fmla="*/ 1639024 h 2293779"/>
              <a:gd name="connsiteX12-1133" fmla="*/ 1363112 w 2424267"/>
              <a:gd name="connsiteY12-1134" fmla="*/ 1571290 h 2293779"/>
              <a:gd name="connsiteX13-1135" fmla="*/ 1419556 w 2424267"/>
              <a:gd name="connsiteY13-1136" fmla="*/ 1447113 h 2293779"/>
              <a:gd name="connsiteX14-1137" fmla="*/ 1643132 w 2424267"/>
              <a:gd name="connsiteY14-1138" fmla="*/ 1520191 h 2293779"/>
              <a:gd name="connsiteX15-1139" fmla="*/ 1476000 w 2424267"/>
              <a:gd name="connsiteY15-1140" fmla="*/ 1379379 h 2293779"/>
              <a:gd name="connsiteX16-1141" fmla="*/ 1745030 w 2424267"/>
              <a:gd name="connsiteY16-1142" fmla="*/ 1406688 h 2293779"/>
              <a:gd name="connsiteX17-1143" fmla="*/ 1829660 w 2424267"/>
              <a:gd name="connsiteY17-1144" fmla="*/ 1295755 h 2293779"/>
              <a:gd name="connsiteX18-1145" fmla="*/ 1938038 w 2424267"/>
              <a:gd name="connsiteY18-1146" fmla="*/ 1154298 h 2293779"/>
              <a:gd name="connsiteX19-1147" fmla="*/ 1544172 w 2424267"/>
              <a:gd name="connsiteY19-1148" fmla="*/ 708036 h 2293779"/>
              <a:gd name="connsiteX20-1149" fmla="*/ 1426595 w 2424267"/>
              <a:gd name="connsiteY20-1150" fmla="*/ 448470 h 2293779"/>
              <a:gd name="connsiteX21-1151" fmla="*/ 0 w 2424267"/>
              <a:gd name="connsiteY21-1152" fmla="*/ 0 h 2293779"/>
              <a:gd name="connsiteX0-1153" fmla="*/ 2424267 w 2424267"/>
              <a:gd name="connsiteY0-1154" fmla="*/ 2293779 h 2293779"/>
              <a:gd name="connsiteX1-1155" fmla="*/ 2401689 w 2424267"/>
              <a:gd name="connsiteY1-1156" fmla="*/ 2214757 h 2293779"/>
              <a:gd name="connsiteX2-1157" fmla="*/ 2322667 w 2424267"/>
              <a:gd name="connsiteY2-1158" fmla="*/ 2068001 h 2293779"/>
              <a:gd name="connsiteX3-1159" fmla="*/ 2277512 w 2424267"/>
              <a:gd name="connsiteY3-1160" fmla="*/ 1977690 h 2293779"/>
              <a:gd name="connsiteX4-1161" fmla="*/ 2243645 w 2424267"/>
              <a:gd name="connsiteY4-1162" fmla="*/ 1932535 h 2293779"/>
              <a:gd name="connsiteX5-1163" fmla="*/ 2059837 w 2424267"/>
              <a:gd name="connsiteY5-1164" fmla="*/ 2028688 h 2293779"/>
              <a:gd name="connsiteX6-1165" fmla="*/ 1901997 w 2424267"/>
              <a:gd name="connsiteY6-1166" fmla="*/ 1963322 h 2293779"/>
              <a:gd name="connsiteX7-1167" fmla="*/ 1656623 w 2424267"/>
              <a:gd name="connsiteY7-1168" fmla="*/ 1763201 h 2293779"/>
              <a:gd name="connsiteX8-1169" fmla="*/ 1543734 w 2424267"/>
              <a:gd name="connsiteY8-1170" fmla="*/ 1729335 h 2293779"/>
              <a:gd name="connsiteX9-1171" fmla="*/ 1509867 w 2424267"/>
              <a:gd name="connsiteY9-1172" fmla="*/ 1661601 h 2293779"/>
              <a:gd name="connsiteX10-1173" fmla="*/ 1476000 w 2424267"/>
              <a:gd name="connsiteY10-1174" fmla="*/ 1650313 h 2293779"/>
              <a:gd name="connsiteX11-1175" fmla="*/ 1396978 w 2424267"/>
              <a:gd name="connsiteY11-1176" fmla="*/ 1639024 h 2293779"/>
              <a:gd name="connsiteX12-1177" fmla="*/ 1363112 w 2424267"/>
              <a:gd name="connsiteY12-1178" fmla="*/ 1571290 h 2293779"/>
              <a:gd name="connsiteX13-1179" fmla="*/ 1419556 w 2424267"/>
              <a:gd name="connsiteY13-1180" fmla="*/ 1447113 h 2293779"/>
              <a:gd name="connsiteX14-1181" fmla="*/ 1643132 w 2424267"/>
              <a:gd name="connsiteY14-1182" fmla="*/ 1520191 h 2293779"/>
              <a:gd name="connsiteX15-1183" fmla="*/ 1749348 w 2424267"/>
              <a:gd name="connsiteY15-1184" fmla="*/ 1464377 h 2293779"/>
              <a:gd name="connsiteX16-1185" fmla="*/ 1745030 w 2424267"/>
              <a:gd name="connsiteY16-1186" fmla="*/ 1406688 h 2293779"/>
              <a:gd name="connsiteX17-1187" fmla="*/ 1829660 w 2424267"/>
              <a:gd name="connsiteY17-1188" fmla="*/ 1295755 h 2293779"/>
              <a:gd name="connsiteX18-1189" fmla="*/ 1938038 w 2424267"/>
              <a:gd name="connsiteY18-1190" fmla="*/ 1154298 h 2293779"/>
              <a:gd name="connsiteX19-1191" fmla="*/ 1544172 w 2424267"/>
              <a:gd name="connsiteY19-1192" fmla="*/ 708036 h 2293779"/>
              <a:gd name="connsiteX20-1193" fmla="*/ 1426595 w 2424267"/>
              <a:gd name="connsiteY20-1194" fmla="*/ 448470 h 2293779"/>
              <a:gd name="connsiteX21-1195" fmla="*/ 0 w 2424267"/>
              <a:gd name="connsiteY21-1196" fmla="*/ 0 h 2293779"/>
              <a:gd name="connsiteX0-1197" fmla="*/ 2424267 w 2424267"/>
              <a:gd name="connsiteY0-1198" fmla="*/ 2293779 h 2293779"/>
              <a:gd name="connsiteX1-1199" fmla="*/ 2401689 w 2424267"/>
              <a:gd name="connsiteY1-1200" fmla="*/ 2214757 h 2293779"/>
              <a:gd name="connsiteX2-1201" fmla="*/ 2322667 w 2424267"/>
              <a:gd name="connsiteY2-1202" fmla="*/ 2068001 h 2293779"/>
              <a:gd name="connsiteX3-1203" fmla="*/ 2277512 w 2424267"/>
              <a:gd name="connsiteY3-1204" fmla="*/ 1977690 h 2293779"/>
              <a:gd name="connsiteX4-1205" fmla="*/ 2243645 w 2424267"/>
              <a:gd name="connsiteY4-1206" fmla="*/ 1932535 h 2293779"/>
              <a:gd name="connsiteX5-1207" fmla="*/ 2059837 w 2424267"/>
              <a:gd name="connsiteY5-1208" fmla="*/ 2028688 h 2293779"/>
              <a:gd name="connsiteX6-1209" fmla="*/ 1901997 w 2424267"/>
              <a:gd name="connsiteY6-1210" fmla="*/ 1963322 h 2293779"/>
              <a:gd name="connsiteX7-1211" fmla="*/ 1656623 w 2424267"/>
              <a:gd name="connsiteY7-1212" fmla="*/ 1763201 h 2293779"/>
              <a:gd name="connsiteX8-1213" fmla="*/ 1543734 w 2424267"/>
              <a:gd name="connsiteY8-1214" fmla="*/ 1729335 h 2293779"/>
              <a:gd name="connsiteX9-1215" fmla="*/ 1509867 w 2424267"/>
              <a:gd name="connsiteY9-1216" fmla="*/ 1661601 h 2293779"/>
              <a:gd name="connsiteX10-1217" fmla="*/ 1476000 w 2424267"/>
              <a:gd name="connsiteY10-1218" fmla="*/ 1650313 h 2293779"/>
              <a:gd name="connsiteX11-1219" fmla="*/ 1396978 w 2424267"/>
              <a:gd name="connsiteY11-1220" fmla="*/ 1639024 h 2293779"/>
              <a:gd name="connsiteX12-1221" fmla="*/ 1363112 w 2424267"/>
              <a:gd name="connsiteY12-1222" fmla="*/ 1571290 h 2293779"/>
              <a:gd name="connsiteX13-1223" fmla="*/ 1415745 w 2424267"/>
              <a:gd name="connsiteY13-1224" fmla="*/ 1424828 h 2293779"/>
              <a:gd name="connsiteX14-1225" fmla="*/ 1643132 w 2424267"/>
              <a:gd name="connsiteY14-1226" fmla="*/ 1520191 h 2293779"/>
              <a:gd name="connsiteX15-1227" fmla="*/ 1749348 w 2424267"/>
              <a:gd name="connsiteY15-1228" fmla="*/ 1464377 h 2293779"/>
              <a:gd name="connsiteX16-1229" fmla="*/ 1745030 w 2424267"/>
              <a:gd name="connsiteY16-1230" fmla="*/ 1406688 h 2293779"/>
              <a:gd name="connsiteX17-1231" fmla="*/ 1829660 w 2424267"/>
              <a:gd name="connsiteY17-1232" fmla="*/ 1295755 h 2293779"/>
              <a:gd name="connsiteX18-1233" fmla="*/ 1938038 w 2424267"/>
              <a:gd name="connsiteY18-1234" fmla="*/ 1154298 h 2293779"/>
              <a:gd name="connsiteX19-1235" fmla="*/ 1544172 w 2424267"/>
              <a:gd name="connsiteY19-1236" fmla="*/ 708036 h 2293779"/>
              <a:gd name="connsiteX20-1237" fmla="*/ 1426595 w 2424267"/>
              <a:gd name="connsiteY20-1238" fmla="*/ 448470 h 2293779"/>
              <a:gd name="connsiteX21-1239" fmla="*/ 0 w 2424267"/>
              <a:gd name="connsiteY21-1240" fmla="*/ 0 h 2293779"/>
              <a:gd name="connsiteX0-1241" fmla="*/ 2424267 w 2424267"/>
              <a:gd name="connsiteY0-1242" fmla="*/ 2293779 h 2293779"/>
              <a:gd name="connsiteX1-1243" fmla="*/ 2401689 w 2424267"/>
              <a:gd name="connsiteY1-1244" fmla="*/ 2214757 h 2293779"/>
              <a:gd name="connsiteX2-1245" fmla="*/ 2322667 w 2424267"/>
              <a:gd name="connsiteY2-1246" fmla="*/ 2068001 h 2293779"/>
              <a:gd name="connsiteX3-1247" fmla="*/ 2277512 w 2424267"/>
              <a:gd name="connsiteY3-1248" fmla="*/ 1977690 h 2293779"/>
              <a:gd name="connsiteX4-1249" fmla="*/ 2243645 w 2424267"/>
              <a:gd name="connsiteY4-1250" fmla="*/ 1932535 h 2293779"/>
              <a:gd name="connsiteX5-1251" fmla="*/ 2059837 w 2424267"/>
              <a:gd name="connsiteY5-1252" fmla="*/ 2028688 h 2293779"/>
              <a:gd name="connsiteX6-1253" fmla="*/ 1901997 w 2424267"/>
              <a:gd name="connsiteY6-1254" fmla="*/ 1963322 h 2293779"/>
              <a:gd name="connsiteX7-1255" fmla="*/ 1901137 w 2424267"/>
              <a:gd name="connsiteY7-1256" fmla="*/ 1777853 h 2293779"/>
              <a:gd name="connsiteX8-1257" fmla="*/ 1543734 w 2424267"/>
              <a:gd name="connsiteY8-1258" fmla="*/ 1729335 h 2293779"/>
              <a:gd name="connsiteX9-1259" fmla="*/ 1509867 w 2424267"/>
              <a:gd name="connsiteY9-1260" fmla="*/ 1661601 h 2293779"/>
              <a:gd name="connsiteX10-1261" fmla="*/ 1476000 w 2424267"/>
              <a:gd name="connsiteY10-1262" fmla="*/ 1650313 h 2293779"/>
              <a:gd name="connsiteX11-1263" fmla="*/ 1396978 w 2424267"/>
              <a:gd name="connsiteY11-1264" fmla="*/ 1639024 h 2293779"/>
              <a:gd name="connsiteX12-1265" fmla="*/ 1363112 w 2424267"/>
              <a:gd name="connsiteY12-1266" fmla="*/ 1571290 h 2293779"/>
              <a:gd name="connsiteX13-1267" fmla="*/ 1415745 w 2424267"/>
              <a:gd name="connsiteY13-1268" fmla="*/ 1424828 h 2293779"/>
              <a:gd name="connsiteX14-1269" fmla="*/ 1643132 w 2424267"/>
              <a:gd name="connsiteY14-1270" fmla="*/ 1520191 h 2293779"/>
              <a:gd name="connsiteX15-1271" fmla="*/ 1749348 w 2424267"/>
              <a:gd name="connsiteY15-1272" fmla="*/ 1464377 h 2293779"/>
              <a:gd name="connsiteX16-1273" fmla="*/ 1745030 w 2424267"/>
              <a:gd name="connsiteY16-1274" fmla="*/ 1406688 h 2293779"/>
              <a:gd name="connsiteX17-1275" fmla="*/ 1829660 w 2424267"/>
              <a:gd name="connsiteY17-1276" fmla="*/ 1295755 h 2293779"/>
              <a:gd name="connsiteX18-1277" fmla="*/ 1938038 w 2424267"/>
              <a:gd name="connsiteY18-1278" fmla="*/ 1154298 h 2293779"/>
              <a:gd name="connsiteX19-1279" fmla="*/ 1544172 w 2424267"/>
              <a:gd name="connsiteY19-1280" fmla="*/ 708036 h 2293779"/>
              <a:gd name="connsiteX20-1281" fmla="*/ 1426595 w 2424267"/>
              <a:gd name="connsiteY20-1282" fmla="*/ 448470 h 2293779"/>
              <a:gd name="connsiteX21-1283" fmla="*/ 0 w 2424267"/>
              <a:gd name="connsiteY21-1284" fmla="*/ 0 h 2293779"/>
              <a:gd name="connsiteX0-1285" fmla="*/ 2424267 w 2424267"/>
              <a:gd name="connsiteY0-1286" fmla="*/ 2293779 h 2293779"/>
              <a:gd name="connsiteX1-1287" fmla="*/ 2401689 w 2424267"/>
              <a:gd name="connsiteY1-1288" fmla="*/ 2214757 h 2293779"/>
              <a:gd name="connsiteX2-1289" fmla="*/ 2322667 w 2424267"/>
              <a:gd name="connsiteY2-1290" fmla="*/ 2068001 h 2293779"/>
              <a:gd name="connsiteX3-1291" fmla="*/ 2277512 w 2424267"/>
              <a:gd name="connsiteY3-1292" fmla="*/ 1977690 h 2293779"/>
              <a:gd name="connsiteX4-1293" fmla="*/ 2243645 w 2424267"/>
              <a:gd name="connsiteY4-1294" fmla="*/ 1932535 h 2293779"/>
              <a:gd name="connsiteX5-1295" fmla="*/ 2059837 w 2424267"/>
              <a:gd name="connsiteY5-1296" fmla="*/ 2028688 h 2293779"/>
              <a:gd name="connsiteX6-1297" fmla="*/ 1901997 w 2424267"/>
              <a:gd name="connsiteY6-1298" fmla="*/ 1963322 h 2293779"/>
              <a:gd name="connsiteX7-1299" fmla="*/ 1901137 w 2424267"/>
              <a:gd name="connsiteY7-1300" fmla="*/ 1777853 h 2293779"/>
              <a:gd name="connsiteX8-1301" fmla="*/ 1850673 w 2424267"/>
              <a:gd name="connsiteY8-1302" fmla="*/ 1696263 h 2293779"/>
              <a:gd name="connsiteX9-1303" fmla="*/ 1509867 w 2424267"/>
              <a:gd name="connsiteY9-1304" fmla="*/ 1661601 h 2293779"/>
              <a:gd name="connsiteX10-1305" fmla="*/ 1476000 w 2424267"/>
              <a:gd name="connsiteY10-1306" fmla="*/ 1650313 h 2293779"/>
              <a:gd name="connsiteX11-1307" fmla="*/ 1396978 w 2424267"/>
              <a:gd name="connsiteY11-1308" fmla="*/ 1639024 h 2293779"/>
              <a:gd name="connsiteX12-1309" fmla="*/ 1363112 w 2424267"/>
              <a:gd name="connsiteY12-1310" fmla="*/ 1571290 h 2293779"/>
              <a:gd name="connsiteX13-1311" fmla="*/ 1415745 w 2424267"/>
              <a:gd name="connsiteY13-1312" fmla="*/ 1424828 h 2293779"/>
              <a:gd name="connsiteX14-1313" fmla="*/ 1643132 w 2424267"/>
              <a:gd name="connsiteY14-1314" fmla="*/ 1520191 h 2293779"/>
              <a:gd name="connsiteX15-1315" fmla="*/ 1749348 w 2424267"/>
              <a:gd name="connsiteY15-1316" fmla="*/ 1464377 h 2293779"/>
              <a:gd name="connsiteX16-1317" fmla="*/ 1745030 w 2424267"/>
              <a:gd name="connsiteY16-1318" fmla="*/ 1406688 h 2293779"/>
              <a:gd name="connsiteX17-1319" fmla="*/ 1829660 w 2424267"/>
              <a:gd name="connsiteY17-1320" fmla="*/ 1295755 h 2293779"/>
              <a:gd name="connsiteX18-1321" fmla="*/ 1938038 w 2424267"/>
              <a:gd name="connsiteY18-1322" fmla="*/ 1154298 h 2293779"/>
              <a:gd name="connsiteX19-1323" fmla="*/ 1544172 w 2424267"/>
              <a:gd name="connsiteY19-1324" fmla="*/ 708036 h 2293779"/>
              <a:gd name="connsiteX20-1325" fmla="*/ 1426595 w 2424267"/>
              <a:gd name="connsiteY20-1326" fmla="*/ 448470 h 2293779"/>
              <a:gd name="connsiteX21-1327" fmla="*/ 0 w 2424267"/>
              <a:gd name="connsiteY21-1328" fmla="*/ 0 h 2293779"/>
              <a:gd name="connsiteX0-1329" fmla="*/ 2424267 w 2424267"/>
              <a:gd name="connsiteY0-1330" fmla="*/ 2293779 h 2293779"/>
              <a:gd name="connsiteX1-1331" fmla="*/ 2401689 w 2424267"/>
              <a:gd name="connsiteY1-1332" fmla="*/ 2214757 h 2293779"/>
              <a:gd name="connsiteX2-1333" fmla="*/ 2322667 w 2424267"/>
              <a:gd name="connsiteY2-1334" fmla="*/ 2068001 h 2293779"/>
              <a:gd name="connsiteX3-1335" fmla="*/ 2277512 w 2424267"/>
              <a:gd name="connsiteY3-1336" fmla="*/ 1977690 h 2293779"/>
              <a:gd name="connsiteX4-1337" fmla="*/ 2243645 w 2424267"/>
              <a:gd name="connsiteY4-1338" fmla="*/ 1932535 h 2293779"/>
              <a:gd name="connsiteX5-1339" fmla="*/ 2059837 w 2424267"/>
              <a:gd name="connsiteY5-1340" fmla="*/ 2028688 h 2293779"/>
              <a:gd name="connsiteX6-1341" fmla="*/ 1901997 w 2424267"/>
              <a:gd name="connsiteY6-1342" fmla="*/ 1963322 h 2293779"/>
              <a:gd name="connsiteX7-1343" fmla="*/ 1901137 w 2424267"/>
              <a:gd name="connsiteY7-1344" fmla="*/ 1777853 h 2293779"/>
              <a:gd name="connsiteX8-1345" fmla="*/ 1850673 w 2424267"/>
              <a:gd name="connsiteY8-1346" fmla="*/ 1696263 h 2293779"/>
              <a:gd name="connsiteX9-1347" fmla="*/ 1509867 w 2424267"/>
              <a:gd name="connsiteY9-1348" fmla="*/ 1661601 h 2293779"/>
              <a:gd name="connsiteX10-1349" fmla="*/ 1791426 w 2424267"/>
              <a:gd name="connsiteY10-1350" fmla="*/ 1627552 h 2293779"/>
              <a:gd name="connsiteX11-1351" fmla="*/ 1396978 w 2424267"/>
              <a:gd name="connsiteY11-1352" fmla="*/ 1639024 h 2293779"/>
              <a:gd name="connsiteX12-1353" fmla="*/ 1363112 w 2424267"/>
              <a:gd name="connsiteY12-1354" fmla="*/ 1571290 h 2293779"/>
              <a:gd name="connsiteX13-1355" fmla="*/ 1415745 w 2424267"/>
              <a:gd name="connsiteY13-1356" fmla="*/ 1424828 h 2293779"/>
              <a:gd name="connsiteX14-1357" fmla="*/ 1643132 w 2424267"/>
              <a:gd name="connsiteY14-1358" fmla="*/ 1520191 h 2293779"/>
              <a:gd name="connsiteX15-1359" fmla="*/ 1749348 w 2424267"/>
              <a:gd name="connsiteY15-1360" fmla="*/ 1464377 h 2293779"/>
              <a:gd name="connsiteX16-1361" fmla="*/ 1745030 w 2424267"/>
              <a:gd name="connsiteY16-1362" fmla="*/ 1406688 h 2293779"/>
              <a:gd name="connsiteX17-1363" fmla="*/ 1829660 w 2424267"/>
              <a:gd name="connsiteY17-1364" fmla="*/ 1295755 h 2293779"/>
              <a:gd name="connsiteX18-1365" fmla="*/ 1938038 w 2424267"/>
              <a:gd name="connsiteY18-1366" fmla="*/ 1154298 h 2293779"/>
              <a:gd name="connsiteX19-1367" fmla="*/ 1544172 w 2424267"/>
              <a:gd name="connsiteY19-1368" fmla="*/ 708036 h 2293779"/>
              <a:gd name="connsiteX20-1369" fmla="*/ 1426595 w 2424267"/>
              <a:gd name="connsiteY20-1370" fmla="*/ 448470 h 2293779"/>
              <a:gd name="connsiteX21-1371" fmla="*/ 0 w 2424267"/>
              <a:gd name="connsiteY21-1372" fmla="*/ 0 h 2293779"/>
              <a:gd name="connsiteX0-1373" fmla="*/ 2424267 w 2424267"/>
              <a:gd name="connsiteY0-1374" fmla="*/ 2293779 h 2293779"/>
              <a:gd name="connsiteX1-1375" fmla="*/ 2401689 w 2424267"/>
              <a:gd name="connsiteY1-1376" fmla="*/ 2214757 h 2293779"/>
              <a:gd name="connsiteX2-1377" fmla="*/ 2322667 w 2424267"/>
              <a:gd name="connsiteY2-1378" fmla="*/ 2068001 h 2293779"/>
              <a:gd name="connsiteX3-1379" fmla="*/ 2277512 w 2424267"/>
              <a:gd name="connsiteY3-1380" fmla="*/ 1977690 h 2293779"/>
              <a:gd name="connsiteX4-1381" fmla="*/ 2243645 w 2424267"/>
              <a:gd name="connsiteY4-1382" fmla="*/ 1932535 h 2293779"/>
              <a:gd name="connsiteX5-1383" fmla="*/ 2059837 w 2424267"/>
              <a:gd name="connsiteY5-1384" fmla="*/ 2028688 h 2293779"/>
              <a:gd name="connsiteX6-1385" fmla="*/ 1901997 w 2424267"/>
              <a:gd name="connsiteY6-1386" fmla="*/ 1963322 h 2293779"/>
              <a:gd name="connsiteX7-1387" fmla="*/ 1901137 w 2424267"/>
              <a:gd name="connsiteY7-1388" fmla="*/ 1777853 h 2293779"/>
              <a:gd name="connsiteX8-1389" fmla="*/ 1850673 w 2424267"/>
              <a:gd name="connsiteY8-1390" fmla="*/ 1696263 h 2293779"/>
              <a:gd name="connsiteX9-1391" fmla="*/ 1509867 w 2424267"/>
              <a:gd name="connsiteY9-1392" fmla="*/ 1661601 h 2293779"/>
              <a:gd name="connsiteX10-1393" fmla="*/ 1791426 w 2424267"/>
              <a:gd name="connsiteY10-1394" fmla="*/ 1627552 h 2293779"/>
              <a:gd name="connsiteX11-1395" fmla="*/ 1734912 w 2424267"/>
              <a:gd name="connsiteY11-1396" fmla="*/ 1590655 h 2293779"/>
              <a:gd name="connsiteX12-1397" fmla="*/ 1363112 w 2424267"/>
              <a:gd name="connsiteY12-1398" fmla="*/ 1571290 h 2293779"/>
              <a:gd name="connsiteX13-1399" fmla="*/ 1415745 w 2424267"/>
              <a:gd name="connsiteY13-1400" fmla="*/ 1424828 h 2293779"/>
              <a:gd name="connsiteX14-1401" fmla="*/ 1643132 w 2424267"/>
              <a:gd name="connsiteY14-1402" fmla="*/ 1520191 h 2293779"/>
              <a:gd name="connsiteX15-1403" fmla="*/ 1749348 w 2424267"/>
              <a:gd name="connsiteY15-1404" fmla="*/ 1464377 h 2293779"/>
              <a:gd name="connsiteX16-1405" fmla="*/ 1745030 w 2424267"/>
              <a:gd name="connsiteY16-1406" fmla="*/ 1406688 h 2293779"/>
              <a:gd name="connsiteX17-1407" fmla="*/ 1829660 w 2424267"/>
              <a:gd name="connsiteY17-1408" fmla="*/ 1295755 h 2293779"/>
              <a:gd name="connsiteX18-1409" fmla="*/ 1938038 w 2424267"/>
              <a:gd name="connsiteY18-1410" fmla="*/ 1154298 h 2293779"/>
              <a:gd name="connsiteX19-1411" fmla="*/ 1544172 w 2424267"/>
              <a:gd name="connsiteY19-1412" fmla="*/ 708036 h 2293779"/>
              <a:gd name="connsiteX20-1413" fmla="*/ 1426595 w 2424267"/>
              <a:gd name="connsiteY20-1414" fmla="*/ 448470 h 2293779"/>
              <a:gd name="connsiteX21-1415" fmla="*/ 0 w 2424267"/>
              <a:gd name="connsiteY21-1416" fmla="*/ 0 h 2293779"/>
              <a:gd name="connsiteX0-1417" fmla="*/ 2424267 w 2424267"/>
              <a:gd name="connsiteY0-1418" fmla="*/ 2293779 h 2293779"/>
              <a:gd name="connsiteX1-1419" fmla="*/ 2401689 w 2424267"/>
              <a:gd name="connsiteY1-1420" fmla="*/ 2214757 h 2293779"/>
              <a:gd name="connsiteX2-1421" fmla="*/ 2322667 w 2424267"/>
              <a:gd name="connsiteY2-1422" fmla="*/ 2068001 h 2293779"/>
              <a:gd name="connsiteX3-1423" fmla="*/ 2277512 w 2424267"/>
              <a:gd name="connsiteY3-1424" fmla="*/ 1977690 h 2293779"/>
              <a:gd name="connsiteX4-1425" fmla="*/ 2243645 w 2424267"/>
              <a:gd name="connsiteY4-1426" fmla="*/ 1932535 h 2293779"/>
              <a:gd name="connsiteX5-1427" fmla="*/ 2059837 w 2424267"/>
              <a:gd name="connsiteY5-1428" fmla="*/ 2028688 h 2293779"/>
              <a:gd name="connsiteX6-1429" fmla="*/ 1901997 w 2424267"/>
              <a:gd name="connsiteY6-1430" fmla="*/ 1963322 h 2293779"/>
              <a:gd name="connsiteX7-1431" fmla="*/ 1901137 w 2424267"/>
              <a:gd name="connsiteY7-1432" fmla="*/ 1777853 h 2293779"/>
              <a:gd name="connsiteX8-1433" fmla="*/ 1850673 w 2424267"/>
              <a:gd name="connsiteY8-1434" fmla="*/ 1696263 h 2293779"/>
              <a:gd name="connsiteX9-1435" fmla="*/ 1509867 w 2424267"/>
              <a:gd name="connsiteY9-1436" fmla="*/ 1661601 h 2293779"/>
              <a:gd name="connsiteX10-1437" fmla="*/ 1791426 w 2424267"/>
              <a:gd name="connsiteY10-1438" fmla="*/ 1627552 h 2293779"/>
              <a:gd name="connsiteX11-1439" fmla="*/ 1734912 w 2424267"/>
              <a:gd name="connsiteY11-1440" fmla="*/ 1590655 h 2293779"/>
              <a:gd name="connsiteX12-1441" fmla="*/ 1415745 w 2424267"/>
              <a:gd name="connsiteY12-1442" fmla="*/ 1424828 h 2293779"/>
              <a:gd name="connsiteX13-1443" fmla="*/ 1643132 w 2424267"/>
              <a:gd name="connsiteY13-1444" fmla="*/ 1520191 h 2293779"/>
              <a:gd name="connsiteX14-1445" fmla="*/ 1749348 w 2424267"/>
              <a:gd name="connsiteY14-1446" fmla="*/ 1464377 h 2293779"/>
              <a:gd name="connsiteX15-1447" fmla="*/ 1745030 w 2424267"/>
              <a:gd name="connsiteY15-1448" fmla="*/ 1406688 h 2293779"/>
              <a:gd name="connsiteX16-1449" fmla="*/ 1829660 w 2424267"/>
              <a:gd name="connsiteY16-1450" fmla="*/ 1295755 h 2293779"/>
              <a:gd name="connsiteX17-1451" fmla="*/ 1938038 w 2424267"/>
              <a:gd name="connsiteY17-1452" fmla="*/ 1154298 h 2293779"/>
              <a:gd name="connsiteX18-1453" fmla="*/ 1544172 w 2424267"/>
              <a:gd name="connsiteY18-1454" fmla="*/ 708036 h 2293779"/>
              <a:gd name="connsiteX19-1455" fmla="*/ 1426595 w 2424267"/>
              <a:gd name="connsiteY19-1456" fmla="*/ 448470 h 2293779"/>
              <a:gd name="connsiteX20-1457" fmla="*/ 0 w 2424267"/>
              <a:gd name="connsiteY20-1458" fmla="*/ 0 h 2293779"/>
              <a:gd name="connsiteX0-1459" fmla="*/ 2424267 w 2424267"/>
              <a:gd name="connsiteY0-1460" fmla="*/ 2293779 h 2293779"/>
              <a:gd name="connsiteX1-1461" fmla="*/ 2401689 w 2424267"/>
              <a:gd name="connsiteY1-1462" fmla="*/ 2214757 h 2293779"/>
              <a:gd name="connsiteX2-1463" fmla="*/ 2322667 w 2424267"/>
              <a:gd name="connsiteY2-1464" fmla="*/ 2068001 h 2293779"/>
              <a:gd name="connsiteX3-1465" fmla="*/ 2277512 w 2424267"/>
              <a:gd name="connsiteY3-1466" fmla="*/ 1977690 h 2293779"/>
              <a:gd name="connsiteX4-1467" fmla="*/ 2243645 w 2424267"/>
              <a:gd name="connsiteY4-1468" fmla="*/ 1932535 h 2293779"/>
              <a:gd name="connsiteX5-1469" fmla="*/ 2059837 w 2424267"/>
              <a:gd name="connsiteY5-1470" fmla="*/ 2028688 h 2293779"/>
              <a:gd name="connsiteX6-1471" fmla="*/ 1901997 w 2424267"/>
              <a:gd name="connsiteY6-1472" fmla="*/ 1963322 h 2293779"/>
              <a:gd name="connsiteX7-1473" fmla="*/ 1901137 w 2424267"/>
              <a:gd name="connsiteY7-1474" fmla="*/ 1777853 h 2293779"/>
              <a:gd name="connsiteX8-1475" fmla="*/ 1850673 w 2424267"/>
              <a:gd name="connsiteY8-1476" fmla="*/ 1696263 h 2293779"/>
              <a:gd name="connsiteX9-1477" fmla="*/ 1509867 w 2424267"/>
              <a:gd name="connsiteY9-1478" fmla="*/ 1661601 h 2293779"/>
              <a:gd name="connsiteX10-1479" fmla="*/ 1791426 w 2424267"/>
              <a:gd name="connsiteY10-1480" fmla="*/ 1627552 h 2293779"/>
              <a:gd name="connsiteX11-1481" fmla="*/ 1734912 w 2424267"/>
              <a:gd name="connsiteY11-1482" fmla="*/ 1590655 h 2293779"/>
              <a:gd name="connsiteX12-1483" fmla="*/ 1643132 w 2424267"/>
              <a:gd name="connsiteY12-1484" fmla="*/ 1520191 h 2293779"/>
              <a:gd name="connsiteX13-1485" fmla="*/ 1749348 w 2424267"/>
              <a:gd name="connsiteY13-1486" fmla="*/ 1464377 h 2293779"/>
              <a:gd name="connsiteX14-1487" fmla="*/ 1745030 w 2424267"/>
              <a:gd name="connsiteY14-1488" fmla="*/ 1406688 h 2293779"/>
              <a:gd name="connsiteX15-1489" fmla="*/ 1829660 w 2424267"/>
              <a:gd name="connsiteY15-1490" fmla="*/ 1295755 h 2293779"/>
              <a:gd name="connsiteX16-1491" fmla="*/ 1938038 w 2424267"/>
              <a:gd name="connsiteY16-1492" fmla="*/ 1154298 h 2293779"/>
              <a:gd name="connsiteX17-1493" fmla="*/ 1544172 w 2424267"/>
              <a:gd name="connsiteY17-1494" fmla="*/ 708036 h 2293779"/>
              <a:gd name="connsiteX18-1495" fmla="*/ 1426595 w 2424267"/>
              <a:gd name="connsiteY18-1496" fmla="*/ 448470 h 2293779"/>
              <a:gd name="connsiteX19-1497" fmla="*/ 0 w 2424267"/>
              <a:gd name="connsiteY19-1498" fmla="*/ 0 h 2293779"/>
              <a:gd name="connsiteX0-1499" fmla="*/ 2736231 w 2736231"/>
              <a:gd name="connsiteY0-1500" fmla="*/ 2408049 h 2408049"/>
              <a:gd name="connsiteX1-1501" fmla="*/ 2713653 w 2736231"/>
              <a:gd name="connsiteY1-1502" fmla="*/ 2329027 h 2408049"/>
              <a:gd name="connsiteX2-1503" fmla="*/ 2634631 w 2736231"/>
              <a:gd name="connsiteY2-1504" fmla="*/ 2182271 h 2408049"/>
              <a:gd name="connsiteX3-1505" fmla="*/ 2589476 w 2736231"/>
              <a:gd name="connsiteY3-1506" fmla="*/ 2091960 h 2408049"/>
              <a:gd name="connsiteX4-1507" fmla="*/ 2555609 w 2736231"/>
              <a:gd name="connsiteY4-1508" fmla="*/ 2046805 h 2408049"/>
              <a:gd name="connsiteX5-1509" fmla="*/ 2371801 w 2736231"/>
              <a:gd name="connsiteY5-1510" fmla="*/ 2142958 h 2408049"/>
              <a:gd name="connsiteX6-1511" fmla="*/ 2213961 w 2736231"/>
              <a:gd name="connsiteY6-1512" fmla="*/ 2077592 h 2408049"/>
              <a:gd name="connsiteX7-1513" fmla="*/ 2213101 w 2736231"/>
              <a:gd name="connsiteY7-1514" fmla="*/ 1892123 h 2408049"/>
              <a:gd name="connsiteX8-1515" fmla="*/ 2162637 w 2736231"/>
              <a:gd name="connsiteY8-1516" fmla="*/ 1810533 h 2408049"/>
              <a:gd name="connsiteX9-1517" fmla="*/ 1821831 w 2736231"/>
              <a:gd name="connsiteY9-1518" fmla="*/ 1775871 h 2408049"/>
              <a:gd name="connsiteX10-1519" fmla="*/ 2103390 w 2736231"/>
              <a:gd name="connsiteY10-1520" fmla="*/ 1741822 h 2408049"/>
              <a:gd name="connsiteX11-1521" fmla="*/ 2046876 w 2736231"/>
              <a:gd name="connsiteY11-1522" fmla="*/ 1704925 h 2408049"/>
              <a:gd name="connsiteX12-1523" fmla="*/ 1955096 w 2736231"/>
              <a:gd name="connsiteY12-1524" fmla="*/ 1634461 h 2408049"/>
              <a:gd name="connsiteX13-1525" fmla="*/ 2061312 w 2736231"/>
              <a:gd name="connsiteY13-1526" fmla="*/ 1578647 h 2408049"/>
              <a:gd name="connsiteX14-1527" fmla="*/ 2056994 w 2736231"/>
              <a:gd name="connsiteY14-1528" fmla="*/ 1520958 h 2408049"/>
              <a:gd name="connsiteX15-1529" fmla="*/ 2141624 w 2736231"/>
              <a:gd name="connsiteY15-1530" fmla="*/ 1410025 h 2408049"/>
              <a:gd name="connsiteX16-1531" fmla="*/ 2250002 w 2736231"/>
              <a:gd name="connsiteY16-1532" fmla="*/ 1268568 h 2408049"/>
              <a:gd name="connsiteX17-1533" fmla="*/ 1856136 w 2736231"/>
              <a:gd name="connsiteY17-1534" fmla="*/ 822306 h 2408049"/>
              <a:gd name="connsiteX18-1535" fmla="*/ 1738559 w 2736231"/>
              <a:gd name="connsiteY18-1536" fmla="*/ 562740 h 2408049"/>
              <a:gd name="connsiteX19-1537" fmla="*/ 0 w 2736231"/>
              <a:gd name="connsiteY19-1538" fmla="*/ 0 h 2408049"/>
              <a:gd name="connsiteX0-1539" fmla="*/ 2736231 w 2736231"/>
              <a:gd name="connsiteY0-1540" fmla="*/ 2408049 h 2408049"/>
              <a:gd name="connsiteX1-1541" fmla="*/ 2713653 w 2736231"/>
              <a:gd name="connsiteY1-1542" fmla="*/ 2329027 h 2408049"/>
              <a:gd name="connsiteX2-1543" fmla="*/ 2634631 w 2736231"/>
              <a:gd name="connsiteY2-1544" fmla="*/ 2182271 h 2408049"/>
              <a:gd name="connsiteX3-1545" fmla="*/ 2589476 w 2736231"/>
              <a:gd name="connsiteY3-1546" fmla="*/ 2091960 h 2408049"/>
              <a:gd name="connsiteX4-1547" fmla="*/ 2555609 w 2736231"/>
              <a:gd name="connsiteY4-1548" fmla="*/ 2046805 h 2408049"/>
              <a:gd name="connsiteX5-1549" fmla="*/ 2371801 w 2736231"/>
              <a:gd name="connsiteY5-1550" fmla="*/ 2142958 h 2408049"/>
              <a:gd name="connsiteX6-1551" fmla="*/ 2213961 w 2736231"/>
              <a:gd name="connsiteY6-1552" fmla="*/ 2077592 h 2408049"/>
              <a:gd name="connsiteX7-1553" fmla="*/ 2213101 w 2736231"/>
              <a:gd name="connsiteY7-1554" fmla="*/ 1892123 h 2408049"/>
              <a:gd name="connsiteX8-1555" fmla="*/ 2162637 w 2736231"/>
              <a:gd name="connsiteY8-1556" fmla="*/ 1810533 h 2408049"/>
              <a:gd name="connsiteX9-1557" fmla="*/ 1821831 w 2736231"/>
              <a:gd name="connsiteY9-1558" fmla="*/ 1775871 h 2408049"/>
              <a:gd name="connsiteX10-1559" fmla="*/ 2103390 w 2736231"/>
              <a:gd name="connsiteY10-1560" fmla="*/ 1741822 h 2408049"/>
              <a:gd name="connsiteX11-1561" fmla="*/ 2046876 w 2736231"/>
              <a:gd name="connsiteY11-1562" fmla="*/ 1704925 h 2408049"/>
              <a:gd name="connsiteX12-1563" fmla="*/ 1955096 w 2736231"/>
              <a:gd name="connsiteY12-1564" fmla="*/ 1634461 h 2408049"/>
              <a:gd name="connsiteX13-1565" fmla="*/ 2061312 w 2736231"/>
              <a:gd name="connsiteY13-1566" fmla="*/ 1578647 h 2408049"/>
              <a:gd name="connsiteX14-1567" fmla="*/ 2056994 w 2736231"/>
              <a:gd name="connsiteY14-1568" fmla="*/ 1520958 h 2408049"/>
              <a:gd name="connsiteX15-1569" fmla="*/ 2141624 w 2736231"/>
              <a:gd name="connsiteY15-1570" fmla="*/ 1410025 h 2408049"/>
              <a:gd name="connsiteX16-1571" fmla="*/ 2250002 w 2736231"/>
              <a:gd name="connsiteY16-1572" fmla="*/ 1268568 h 2408049"/>
              <a:gd name="connsiteX17-1573" fmla="*/ 1856136 w 2736231"/>
              <a:gd name="connsiteY17-1574" fmla="*/ 822306 h 2408049"/>
              <a:gd name="connsiteX18-1575" fmla="*/ 1738559 w 2736231"/>
              <a:gd name="connsiteY18-1576" fmla="*/ 562740 h 2408049"/>
              <a:gd name="connsiteX19-1577" fmla="*/ 0 w 2736231"/>
              <a:gd name="connsiteY19-1578" fmla="*/ 0 h 2408049"/>
              <a:gd name="connsiteX0-1579" fmla="*/ 2736231 w 2736231"/>
              <a:gd name="connsiteY0-1580" fmla="*/ 2408049 h 2408049"/>
              <a:gd name="connsiteX1-1581" fmla="*/ 2713653 w 2736231"/>
              <a:gd name="connsiteY1-1582" fmla="*/ 2329027 h 2408049"/>
              <a:gd name="connsiteX2-1583" fmla="*/ 2634631 w 2736231"/>
              <a:gd name="connsiteY2-1584" fmla="*/ 2182271 h 2408049"/>
              <a:gd name="connsiteX3-1585" fmla="*/ 2589476 w 2736231"/>
              <a:gd name="connsiteY3-1586" fmla="*/ 2091960 h 2408049"/>
              <a:gd name="connsiteX4-1587" fmla="*/ 2555609 w 2736231"/>
              <a:gd name="connsiteY4-1588" fmla="*/ 2046805 h 2408049"/>
              <a:gd name="connsiteX5-1589" fmla="*/ 2371801 w 2736231"/>
              <a:gd name="connsiteY5-1590" fmla="*/ 2142958 h 2408049"/>
              <a:gd name="connsiteX6-1591" fmla="*/ 2213961 w 2736231"/>
              <a:gd name="connsiteY6-1592" fmla="*/ 2077592 h 2408049"/>
              <a:gd name="connsiteX7-1593" fmla="*/ 2213101 w 2736231"/>
              <a:gd name="connsiteY7-1594" fmla="*/ 1892123 h 2408049"/>
              <a:gd name="connsiteX8-1595" fmla="*/ 2162637 w 2736231"/>
              <a:gd name="connsiteY8-1596" fmla="*/ 1810533 h 2408049"/>
              <a:gd name="connsiteX9-1597" fmla="*/ 1821831 w 2736231"/>
              <a:gd name="connsiteY9-1598" fmla="*/ 1775871 h 2408049"/>
              <a:gd name="connsiteX10-1599" fmla="*/ 2103390 w 2736231"/>
              <a:gd name="connsiteY10-1600" fmla="*/ 1741822 h 2408049"/>
              <a:gd name="connsiteX11-1601" fmla="*/ 2046876 w 2736231"/>
              <a:gd name="connsiteY11-1602" fmla="*/ 1704925 h 2408049"/>
              <a:gd name="connsiteX12-1603" fmla="*/ 1955096 w 2736231"/>
              <a:gd name="connsiteY12-1604" fmla="*/ 1634461 h 2408049"/>
              <a:gd name="connsiteX13-1605" fmla="*/ 2061312 w 2736231"/>
              <a:gd name="connsiteY13-1606" fmla="*/ 1578647 h 2408049"/>
              <a:gd name="connsiteX14-1607" fmla="*/ 2056994 w 2736231"/>
              <a:gd name="connsiteY14-1608" fmla="*/ 1520958 h 2408049"/>
              <a:gd name="connsiteX15-1609" fmla="*/ 2141624 w 2736231"/>
              <a:gd name="connsiteY15-1610" fmla="*/ 1410025 h 2408049"/>
              <a:gd name="connsiteX16-1611" fmla="*/ 2250002 w 2736231"/>
              <a:gd name="connsiteY16-1612" fmla="*/ 1268568 h 2408049"/>
              <a:gd name="connsiteX17-1613" fmla="*/ 1856136 w 2736231"/>
              <a:gd name="connsiteY17-1614" fmla="*/ 822306 h 2408049"/>
              <a:gd name="connsiteX18-1615" fmla="*/ 1334821 w 2736231"/>
              <a:gd name="connsiteY18-1616" fmla="*/ 619419 h 2408049"/>
              <a:gd name="connsiteX19-1617" fmla="*/ 0 w 2736231"/>
              <a:gd name="connsiteY19-1618" fmla="*/ 0 h 2408049"/>
              <a:gd name="connsiteX0-1619" fmla="*/ 2736231 w 2736231"/>
              <a:gd name="connsiteY0-1620" fmla="*/ 2408049 h 2408049"/>
              <a:gd name="connsiteX1-1621" fmla="*/ 2713653 w 2736231"/>
              <a:gd name="connsiteY1-1622" fmla="*/ 2329027 h 2408049"/>
              <a:gd name="connsiteX2-1623" fmla="*/ 2634631 w 2736231"/>
              <a:gd name="connsiteY2-1624" fmla="*/ 2182271 h 2408049"/>
              <a:gd name="connsiteX3-1625" fmla="*/ 2589476 w 2736231"/>
              <a:gd name="connsiteY3-1626" fmla="*/ 2091960 h 2408049"/>
              <a:gd name="connsiteX4-1627" fmla="*/ 2555609 w 2736231"/>
              <a:gd name="connsiteY4-1628" fmla="*/ 2046805 h 2408049"/>
              <a:gd name="connsiteX5-1629" fmla="*/ 2371801 w 2736231"/>
              <a:gd name="connsiteY5-1630" fmla="*/ 2142958 h 2408049"/>
              <a:gd name="connsiteX6-1631" fmla="*/ 2213961 w 2736231"/>
              <a:gd name="connsiteY6-1632" fmla="*/ 2077592 h 2408049"/>
              <a:gd name="connsiteX7-1633" fmla="*/ 2213101 w 2736231"/>
              <a:gd name="connsiteY7-1634" fmla="*/ 1892123 h 2408049"/>
              <a:gd name="connsiteX8-1635" fmla="*/ 2162637 w 2736231"/>
              <a:gd name="connsiteY8-1636" fmla="*/ 1810533 h 2408049"/>
              <a:gd name="connsiteX9-1637" fmla="*/ 2103390 w 2736231"/>
              <a:gd name="connsiteY9-1638" fmla="*/ 1741822 h 2408049"/>
              <a:gd name="connsiteX10-1639" fmla="*/ 2046876 w 2736231"/>
              <a:gd name="connsiteY10-1640" fmla="*/ 1704925 h 2408049"/>
              <a:gd name="connsiteX11-1641" fmla="*/ 1955096 w 2736231"/>
              <a:gd name="connsiteY11-1642" fmla="*/ 1634461 h 2408049"/>
              <a:gd name="connsiteX12-1643" fmla="*/ 2061312 w 2736231"/>
              <a:gd name="connsiteY12-1644" fmla="*/ 1578647 h 2408049"/>
              <a:gd name="connsiteX13-1645" fmla="*/ 2056994 w 2736231"/>
              <a:gd name="connsiteY13-1646" fmla="*/ 1520958 h 2408049"/>
              <a:gd name="connsiteX14-1647" fmla="*/ 2141624 w 2736231"/>
              <a:gd name="connsiteY14-1648" fmla="*/ 1410025 h 2408049"/>
              <a:gd name="connsiteX15-1649" fmla="*/ 2250002 w 2736231"/>
              <a:gd name="connsiteY15-1650" fmla="*/ 1268568 h 2408049"/>
              <a:gd name="connsiteX16-1651" fmla="*/ 1856136 w 2736231"/>
              <a:gd name="connsiteY16-1652" fmla="*/ 822306 h 2408049"/>
              <a:gd name="connsiteX17-1653" fmla="*/ 1334821 w 2736231"/>
              <a:gd name="connsiteY17-1654" fmla="*/ 619419 h 2408049"/>
              <a:gd name="connsiteX18-1655" fmla="*/ 0 w 2736231"/>
              <a:gd name="connsiteY18-1656" fmla="*/ 0 h 2408049"/>
              <a:gd name="connsiteX0-1657" fmla="*/ 2736231 w 2736231"/>
              <a:gd name="connsiteY0-1658" fmla="*/ 2408049 h 2408049"/>
              <a:gd name="connsiteX1-1659" fmla="*/ 2713653 w 2736231"/>
              <a:gd name="connsiteY1-1660" fmla="*/ 2329027 h 2408049"/>
              <a:gd name="connsiteX2-1661" fmla="*/ 2634631 w 2736231"/>
              <a:gd name="connsiteY2-1662" fmla="*/ 2182271 h 2408049"/>
              <a:gd name="connsiteX3-1663" fmla="*/ 2589476 w 2736231"/>
              <a:gd name="connsiteY3-1664" fmla="*/ 2091960 h 2408049"/>
              <a:gd name="connsiteX4-1665" fmla="*/ 2555609 w 2736231"/>
              <a:gd name="connsiteY4-1666" fmla="*/ 2046805 h 2408049"/>
              <a:gd name="connsiteX5-1667" fmla="*/ 2371801 w 2736231"/>
              <a:gd name="connsiteY5-1668" fmla="*/ 2142958 h 2408049"/>
              <a:gd name="connsiteX6-1669" fmla="*/ 2213961 w 2736231"/>
              <a:gd name="connsiteY6-1670" fmla="*/ 2077592 h 2408049"/>
              <a:gd name="connsiteX7-1671" fmla="*/ 2213101 w 2736231"/>
              <a:gd name="connsiteY7-1672" fmla="*/ 1892123 h 2408049"/>
              <a:gd name="connsiteX8-1673" fmla="*/ 2162637 w 2736231"/>
              <a:gd name="connsiteY8-1674" fmla="*/ 1810533 h 2408049"/>
              <a:gd name="connsiteX9-1675" fmla="*/ 2103390 w 2736231"/>
              <a:gd name="connsiteY9-1676" fmla="*/ 1741822 h 2408049"/>
              <a:gd name="connsiteX10-1677" fmla="*/ 2046876 w 2736231"/>
              <a:gd name="connsiteY10-1678" fmla="*/ 1704925 h 2408049"/>
              <a:gd name="connsiteX11-1679" fmla="*/ 1955096 w 2736231"/>
              <a:gd name="connsiteY11-1680" fmla="*/ 1634461 h 2408049"/>
              <a:gd name="connsiteX12-1681" fmla="*/ 2061312 w 2736231"/>
              <a:gd name="connsiteY12-1682" fmla="*/ 1578647 h 2408049"/>
              <a:gd name="connsiteX13-1683" fmla="*/ 2056994 w 2736231"/>
              <a:gd name="connsiteY13-1684" fmla="*/ 1520958 h 2408049"/>
              <a:gd name="connsiteX14-1685" fmla="*/ 2141624 w 2736231"/>
              <a:gd name="connsiteY14-1686" fmla="*/ 1410025 h 2408049"/>
              <a:gd name="connsiteX15-1687" fmla="*/ 2250002 w 2736231"/>
              <a:gd name="connsiteY15-1688" fmla="*/ 1268568 h 2408049"/>
              <a:gd name="connsiteX16-1689" fmla="*/ 1856136 w 2736231"/>
              <a:gd name="connsiteY16-1690" fmla="*/ 822306 h 2408049"/>
              <a:gd name="connsiteX17-1691" fmla="*/ 1701589 w 2736231"/>
              <a:gd name="connsiteY17-1692" fmla="*/ 641397 h 2408049"/>
              <a:gd name="connsiteX18-1693" fmla="*/ 0 w 2736231"/>
              <a:gd name="connsiteY18-1694" fmla="*/ 0 h 2408049"/>
              <a:gd name="connsiteX0-1695" fmla="*/ 2736231 w 2736231"/>
              <a:gd name="connsiteY0-1696" fmla="*/ 2408049 h 2408049"/>
              <a:gd name="connsiteX1-1697" fmla="*/ 2713653 w 2736231"/>
              <a:gd name="connsiteY1-1698" fmla="*/ 2329027 h 2408049"/>
              <a:gd name="connsiteX2-1699" fmla="*/ 2634631 w 2736231"/>
              <a:gd name="connsiteY2-1700" fmla="*/ 2182271 h 2408049"/>
              <a:gd name="connsiteX3-1701" fmla="*/ 2589476 w 2736231"/>
              <a:gd name="connsiteY3-1702" fmla="*/ 2091960 h 2408049"/>
              <a:gd name="connsiteX4-1703" fmla="*/ 2555609 w 2736231"/>
              <a:gd name="connsiteY4-1704" fmla="*/ 2046805 h 2408049"/>
              <a:gd name="connsiteX5-1705" fmla="*/ 2371801 w 2736231"/>
              <a:gd name="connsiteY5-1706" fmla="*/ 2142958 h 2408049"/>
              <a:gd name="connsiteX6-1707" fmla="*/ 2213961 w 2736231"/>
              <a:gd name="connsiteY6-1708" fmla="*/ 2077592 h 2408049"/>
              <a:gd name="connsiteX7-1709" fmla="*/ 2213101 w 2736231"/>
              <a:gd name="connsiteY7-1710" fmla="*/ 1892123 h 2408049"/>
              <a:gd name="connsiteX8-1711" fmla="*/ 2162637 w 2736231"/>
              <a:gd name="connsiteY8-1712" fmla="*/ 1810533 h 2408049"/>
              <a:gd name="connsiteX9-1713" fmla="*/ 2103390 w 2736231"/>
              <a:gd name="connsiteY9-1714" fmla="*/ 1741822 h 2408049"/>
              <a:gd name="connsiteX10-1715" fmla="*/ 2046876 w 2736231"/>
              <a:gd name="connsiteY10-1716" fmla="*/ 1704925 h 2408049"/>
              <a:gd name="connsiteX11-1717" fmla="*/ 1955096 w 2736231"/>
              <a:gd name="connsiteY11-1718" fmla="*/ 1634461 h 2408049"/>
              <a:gd name="connsiteX12-1719" fmla="*/ 2061312 w 2736231"/>
              <a:gd name="connsiteY12-1720" fmla="*/ 1578647 h 2408049"/>
              <a:gd name="connsiteX13-1721" fmla="*/ 2056994 w 2736231"/>
              <a:gd name="connsiteY13-1722" fmla="*/ 1520958 h 2408049"/>
              <a:gd name="connsiteX14-1723" fmla="*/ 2141624 w 2736231"/>
              <a:gd name="connsiteY14-1724" fmla="*/ 1410025 h 2408049"/>
              <a:gd name="connsiteX15-1725" fmla="*/ 2250002 w 2736231"/>
              <a:gd name="connsiteY15-1726" fmla="*/ 1268568 h 2408049"/>
              <a:gd name="connsiteX16-1727" fmla="*/ 1856136 w 2736231"/>
              <a:gd name="connsiteY16-1728" fmla="*/ 822306 h 2408049"/>
              <a:gd name="connsiteX17-1729" fmla="*/ 1701589 w 2736231"/>
              <a:gd name="connsiteY17-1730" fmla="*/ 641397 h 2408049"/>
              <a:gd name="connsiteX18-1731" fmla="*/ 0 w 2736231"/>
              <a:gd name="connsiteY18-1732" fmla="*/ 0 h 2408049"/>
              <a:gd name="connsiteX0-1733" fmla="*/ 2736231 w 2736231"/>
              <a:gd name="connsiteY0-1734" fmla="*/ 2408049 h 2408049"/>
              <a:gd name="connsiteX1-1735" fmla="*/ 2713653 w 2736231"/>
              <a:gd name="connsiteY1-1736" fmla="*/ 2329027 h 2408049"/>
              <a:gd name="connsiteX2-1737" fmla="*/ 2634631 w 2736231"/>
              <a:gd name="connsiteY2-1738" fmla="*/ 2182271 h 2408049"/>
              <a:gd name="connsiteX3-1739" fmla="*/ 2589476 w 2736231"/>
              <a:gd name="connsiteY3-1740" fmla="*/ 2091960 h 2408049"/>
              <a:gd name="connsiteX4-1741" fmla="*/ 2555609 w 2736231"/>
              <a:gd name="connsiteY4-1742" fmla="*/ 2046805 h 2408049"/>
              <a:gd name="connsiteX5-1743" fmla="*/ 2371801 w 2736231"/>
              <a:gd name="connsiteY5-1744" fmla="*/ 2142958 h 2408049"/>
              <a:gd name="connsiteX6-1745" fmla="*/ 2213961 w 2736231"/>
              <a:gd name="connsiteY6-1746" fmla="*/ 2077592 h 2408049"/>
              <a:gd name="connsiteX7-1747" fmla="*/ 2213101 w 2736231"/>
              <a:gd name="connsiteY7-1748" fmla="*/ 1892123 h 2408049"/>
              <a:gd name="connsiteX8-1749" fmla="*/ 2162637 w 2736231"/>
              <a:gd name="connsiteY8-1750" fmla="*/ 1810533 h 2408049"/>
              <a:gd name="connsiteX9-1751" fmla="*/ 2103390 w 2736231"/>
              <a:gd name="connsiteY9-1752" fmla="*/ 1741822 h 2408049"/>
              <a:gd name="connsiteX10-1753" fmla="*/ 2046876 w 2736231"/>
              <a:gd name="connsiteY10-1754" fmla="*/ 1704925 h 2408049"/>
              <a:gd name="connsiteX11-1755" fmla="*/ 1955096 w 2736231"/>
              <a:gd name="connsiteY11-1756" fmla="*/ 1634461 h 2408049"/>
              <a:gd name="connsiteX12-1757" fmla="*/ 2061312 w 2736231"/>
              <a:gd name="connsiteY12-1758" fmla="*/ 1578647 h 2408049"/>
              <a:gd name="connsiteX13-1759" fmla="*/ 2056994 w 2736231"/>
              <a:gd name="connsiteY13-1760" fmla="*/ 1520958 h 2408049"/>
              <a:gd name="connsiteX14-1761" fmla="*/ 2141624 w 2736231"/>
              <a:gd name="connsiteY14-1762" fmla="*/ 1410025 h 2408049"/>
              <a:gd name="connsiteX15-1763" fmla="*/ 2250002 w 2736231"/>
              <a:gd name="connsiteY15-1764" fmla="*/ 1268568 h 2408049"/>
              <a:gd name="connsiteX16-1765" fmla="*/ 1856136 w 2736231"/>
              <a:gd name="connsiteY16-1766" fmla="*/ 822306 h 2408049"/>
              <a:gd name="connsiteX17-1767" fmla="*/ 1701589 w 2736231"/>
              <a:gd name="connsiteY17-1768" fmla="*/ 641397 h 2408049"/>
              <a:gd name="connsiteX18-1769" fmla="*/ 0 w 2736231"/>
              <a:gd name="connsiteY18-1770" fmla="*/ 0 h 2408049"/>
              <a:gd name="connsiteX0-1771" fmla="*/ 2017068 w 2017068"/>
              <a:gd name="connsiteY0-1772" fmla="*/ 2487489 h 2487489"/>
              <a:gd name="connsiteX1-1773" fmla="*/ 1994490 w 2017068"/>
              <a:gd name="connsiteY1-1774" fmla="*/ 2408467 h 2487489"/>
              <a:gd name="connsiteX2-1775" fmla="*/ 1915468 w 2017068"/>
              <a:gd name="connsiteY2-1776" fmla="*/ 2261711 h 2487489"/>
              <a:gd name="connsiteX3-1777" fmla="*/ 1870313 w 2017068"/>
              <a:gd name="connsiteY3-1778" fmla="*/ 2171400 h 2487489"/>
              <a:gd name="connsiteX4-1779" fmla="*/ 1836446 w 2017068"/>
              <a:gd name="connsiteY4-1780" fmla="*/ 2126245 h 2487489"/>
              <a:gd name="connsiteX5-1781" fmla="*/ 1652638 w 2017068"/>
              <a:gd name="connsiteY5-1782" fmla="*/ 2222398 h 2487489"/>
              <a:gd name="connsiteX6-1783" fmla="*/ 1494798 w 2017068"/>
              <a:gd name="connsiteY6-1784" fmla="*/ 2157032 h 2487489"/>
              <a:gd name="connsiteX7-1785" fmla="*/ 1493938 w 2017068"/>
              <a:gd name="connsiteY7-1786" fmla="*/ 1971563 h 2487489"/>
              <a:gd name="connsiteX8-1787" fmla="*/ 1443474 w 2017068"/>
              <a:gd name="connsiteY8-1788" fmla="*/ 1889973 h 2487489"/>
              <a:gd name="connsiteX9-1789" fmla="*/ 1384227 w 2017068"/>
              <a:gd name="connsiteY9-1790" fmla="*/ 1821262 h 2487489"/>
              <a:gd name="connsiteX10-1791" fmla="*/ 1327713 w 2017068"/>
              <a:gd name="connsiteY10-1792" fmla="*/ 1784365 h 2487489"/>
              <a:gd name="connsiteX11-1793" fmla="*/ 1235933 w 2017068"/>
              <a:gd name="connsiteY11-1794" fmla="*/ 1713901 h 2487489"/>
              <a:gd name="connsiteX12-1795" fmla="*/ 1342149 w 2017068"/>
              <a:gd name="connsiteY12-1796" fmla="*/ 1658087 h 2487489"/>
              <a:gd name="connsiteX13-1797" fmla="*/ 1337831 w 2017068"/>
              <a:gd name="connsiteY13-1798" fmla="*/ 1600398 h 2487489"/>
              <a:gd name="connsiteX14-1799" fmla="*/ 1422461 w 2017068"/>
              <a:gd name="connsiteY14-1800" fmla="*/ 1489465 h 2487489"/>
              <a:gd name="connsiteX15-1801" fmla="*/ 1530839 w 2017068"/>
              <a:gd name="connsiteY15-1802" fmla="*/ 1348008 h 2487489"/>
              <a:gd name="connsiteX16-1803" fmla="*/ 1136973 w 2017068"/>
              <a:gd name="connsiteY16-1804" fmla="*/ 901746 h 2487489"/>
              <a:gd name="connsiteX17-1805" fmla="*/ 982426 w 2017068"/>
              <a:gd name="connsiteY17-1806" fmla="*/ 720837 h 2487489"/>
              <a:gd name="connsiteX18-1807" fmla="*/ 0 w 2017068"/>
              <a:gd name="connsiteY18-1808" fmla="*/ 0 h 2487489"/>
              <a:gd name="connsiteX0-1809" fmla="*/ 2017068 w 2017068"/>
              <a:gd name="connsiteY0-1810" fmla="*/ 2487489 h 2487489"/>
              <a:gd name="connsiteX1-1811" fmla="*/ 1994490 w 2017068"/>
              <a:gd name="connsiteY1-1812" fmla="*/ 2408467 h 2487489"/>
              <a:gd name="connsiteX2-1813" fmla="*/ 1915468 w 2017068"/>
              <a:gd name="connsiteY2-1814" fmla="*/ 2261711 h 2487489"/>
              <a:gd name="connsiteX3-1815" fmla="*/ 1870313 w 2017068"/>
              <a:gd name="connsiteY3-1816" fmla="*/ 2171400 h 2487489"/>
              <a:gd name="connsiteX4-1817" fmla="*/ 1836446 w 2017068"/>
              <a:gd name="connsiteY4-1818" fmla="*/ 2126245 h 2487489"/>
              <a:gd name="connsiteX5-1819" fmla="*/ 1652638 w 2017068"/>
              <a:gd name="connsiteY5-1820" fmla="*/ 2222398 h 2487489"/>
              <a:gd name="connsiteX6-1821" fmla="*/ 1494798 w 2017068"/>
              <a:gd name="connsiteY6-1822" fmla="*/ 2157032 h 2487489"/>
              <a:gd name="connsiteX7-1823" fmla="*/ 1493938 w 2017068"/>
              <a:gd name="connsiteY7-1824" fmla="*/ 1971563 h 2487489"/>
              <a:gd name="connsiteX8-1825" fmla="*/ 1443474 w 2017068"/>
              <a:gd name="connsiteY8-1826" fmla="*/ 1889973 h 2487489"/>
              <a:gd name="connsiteX9-1827" fmla="*/ 1384227 w 2017068"/>
              <a:gd name="connsiteY9-1828" fmla="*/ 1821262 h 2487489"/>
              <a:gd name="connsiteX10-1829" fmla="*/ 1327713 w 2017068"/>
              <a:gd name="connsiteY10-1830" fmla="*/ 1784365 h 2487489"/>
              <a:gd name="connsiteX11-1831" fmla="*/ 1235933 w 2017068"/>
              <a:gd name="connsiteY11-1832" fmla="*/ 1713901 h 2487489"/>
              <a:gd name="connsiteX12-1833" fmla="*/ 1342149 w 2017068"/>
              <a:gd name="connsiteY12-1834" fmla="*/ 1658087 h 2487489"/>
              <a:gd name="connsiteX13-1835" fmla="*/ 1337831 w 2017068"/>
              <a:gd name="connsiteY13-1836" fmla="*/ 1600398 h 2487489"/>
              <a:gd name="connsiteX14-1837" fmla="*/ 1422461 w 2017068"/>
              <a:gd name="connsiteY14-1838" fmla="*/ 1489465 h 2487489"/>
              <a:gd name="connsiteX15-1839" fmla="*/ 1530839 w 2017068"/>
              <a:gd name="connsiteY15-1840" fmla="*/ 1348008 h 2487489"/>
              <a:gd name="connsiteX16-1841" fmla="*/ 1136973 w 2017068"/>
              <a:gd name="connsiteY16-1842" fmla="*/ 901746 h 2487489"/>
              <a:gd name="connsiteX17-1843" fmla="*/ 982426 w 2017068"/>
              <a:gd name="connsiteY17-1844" fmla="*/ 720837 h 2487489"/>
              <a:gd name="connsiteX18-1845" fmla="*/ 0 w 2017068"/>
              <a:gd name="connsiteY18-1846" fmla="*/ 0 h 2487489"/>
              <a:gd name="connsiteX0-1847" fmla="*/ 2017068 w 2017068"/>
              <a:gd name="connsiteY0-1848" fmla="*/ 2487489 h 2487489"/>
              <a:gd name="connsiteX1-1849" fmla="*/ 1994490 w 2017068"/>
              <a:gd name="connsiteY1-1850" fmla="*/ 2408467 h 2487489"/>
              <a:gd name="connsiteX2-1851" fmla="*/ 1915468 w 2017068"/>
              <a:gd name="connsiteY2-1852" fmla="*/ 2261711 h 2487489"/>
              <a:gd name="connsiteX3-1853" fmla="*/ 1870313 w 2017068"/>
              <a:gd name="connsiteY3-1854" fmla="*/ 2171400 h 2487489"/>
              <a:gd name="connsiteX4-1855" fmla="*/ 1836446 w 2017068"/>
              <a:gd name="connsiteY4-1856" fmla="*/ 2126245 h 2487489"/>
              <a:gd name="connsiteX5-1857" fmla="*/ 1652638 w 2017068"/>
              <a:gd name="connsiteY5-1858" fmla="*/ 2222398 h 2487489"/>
              <a:gd name="connsiteX6-1859" fmla="*/ 1494798 w 2017068"/>
              <a:gd name="connsiteY6-1860" fmla="*/ 2157032 h 2487489"/>
              <a:gd name="connsiteX7-1861" fmla="*/ 1493938 w 2017068"/>
              <a:gd name="connsiteY7-1862" fmla="*/ 1971563 h 2487489"/>
              <a:gd name="connsiteX8-1863" fmla="*/ 1443474 w 2017068"/>
              <a:gd name="connsiteY8-1864" fmla="*/ 1889973 h 2487489"/>
              <a:gd name="connsiteX9-1865" fmla="*/ 1384227 w 2017068"/>
              <a:gd name="connsiteY9-1866" fmla="*/ 1821262 h 2487489"/>
              <a:gd name="connsiteX10-1867" fmla="*/ 1327713 w 2017068"/>
              <a:gd name="connsiteY10-1868" fmla="*/ 1784365 h 2487489"/>
              <a:gd name="connsiteX11-1869" fmla="*/ 1235933 w 2017068"/>
              <a:gd name="connsiteY11-1870" fmla="*/ 1713901 h 2487489"/>
              <a:gd name="connsiteX12-1871" fmla="*/ 1342149 w 2017068"/>
              <a:gd name="connsiteY12-1872" fmla="*/ 1658087 h 2487489"/>
              <a:gd name="connsiteX13-1873" fmla="*/ 1337831 w 2017068"/>
              <a:gd name="connsiteY13-1874" fmla="*/ 1600398 h 2487489"/>
              <a:gd name="connsiteX14-1875" fmla="*/ 1422461 w 2017068"/>
              <a:gd name="connsiteY14-1876" fmla="*/ 1489465 h 2487489"/>
              <a:gd name="connsiteX15-1877" fmla="*/ 1530839 w 2017068"/>
              <a:gd name="connsiteY15-1878" fmla="*/ 1348008 h 2487489"/>
              <a:gd name="connsiteX16-1879" fmla="*/ 1136973 w 2017068"/>
              <a:gd name="connsiteY16-1880" fmla="*/ 901746 h 2487489"/>
              <a:gd name="connsiteX17-1881" fmla="*/ 1169704 w 2017068"/>
              <a:gd name="connsiteY17-1882" fmla="*/ 577666 h 2487489"/>
              <a:gd name="connsiteX18-1883" fmla="*/ 0 w 2017068"/>
              <a:gd name="connsiteY18-1884" fmla="*/ 0 h 2487489"/>
              <a:gd name="connsiteX0-1885" fmla="*/ 2017068 w 2017068"/>
              <a:gd name="connsiteY0-1886" fmla="*/ 2487489 h 2487489"/>
              <a:gd name="connsiteX1-1887" fmla="*/ 1994490 w 2017068"/>
              <a:gd name="connsiteY1-1888" fmla="*/ 2408467 h 2487489"/>
              <a:gd name="connsiteX2-1889" fmla="*/ 1915468 w 2017068"/>
              <a:gd name="connsiteY2-1890" fmla="*/ 2261711 h 2487489"/>
              <a:gd name="connsiteX3-1891" fmla="*/ 1870313 w 2017068"/>
              <a:gd name="connsiteY3-1892" fmla="*/ 2171400 h 2487489"/>
              <a:gd name="connsiteX4-1893" fmla="*/ 1836446 w 2017068"/>
              <a:gd name="connsiteY4-1894" fmla="*/ 2126245 h 2487489"/>
              <a:gd name="connsiteX5-1895" fmla="*/ 1652638 w 2017068"/>
              <a:gd name="connsiteY5-1896" fmla="*/ 2222398 h 2487489"/>
              <a:gd name="connsiteX6-1897" fmla="*/ 1494798 w 2017068"/>
              <a:gd name="connsiteY6-1898" fmla="*/ 2157032 h 2487489"/>
              <a:gd name="connsiteX7-1899" fmla="*/ 1493938 w 2017068"/>
              <a:gd name="connsiteY7-1900" fmla="*/ 1971563 h 2487489"/>
              <a:gd name="connsiteX8-1901" fmla="*/ 1443474 w 2017068"/>
              <a:gd name="connsiteY8-1902" fmla="*/ 1889973 h 2487489"/>
              <a:gd name="connsiteX9-1903" fmla="*/ 1384227 w 2017068"/>
              <a:gd name="connsiteY9-1904" fmla="*/ 1821262 h 2487489"/>
              <a:gd name="connsiteX10-1905" fmla="*/ 1327713 w 2017068"/>
              <a:gd name="connsiteY10-1906" fmla="*/ 1784365 h 2487489"/>
              <a:gd name="connsiteX11-1907" fmla="*/ 1235933 w 2017068"/>
              <a:gd name="connsiteY11-1908" fmla="*/ 1713901 h 2487489"/>
              <a:gd name="connsiteX12-1909" fmla="*/ 1342149 w 2017068"/>
              <a:gd name="connsiteY12-1910" fmla="*/ 1658087 h 2487489"/>
              <a:gd name="connsiteX13-1911" fmla="*/ 1337831 w 2017068"/>
              <a:gd name="connsiteY13-1912" fmla="*/ 1600398 h 2487489"/>
              <a:gd name="connsiteX14-1913" fmla="*/ 1422461 w 2017068"/>
              <a:gd name="connsiteY14-1914" fmla="*/ 1489465 h 2487489"/>
              <a:gd name="connsiteX15-1915" fmla="*/ 1530839 w 2017068"/>
              <a:gd name="connsiteY15-1916" fmla="*/ 1348008 h 2487489"/>
              <a:gd name="connsiteX16-1917" fmla="*/ 1058009 w 2017068"/>
              <a:gd name="connsiteY16-1918" fmla="*/ 911718 h 2487489"/>
              <a:gd name="connsiteX17-1919" fmla="*/ 1169704 w 2017068"/>
              <a:gd name="connsiteY17-1920" fmla="*/ 577666 h 2487489"/>
              <a:gd name="connsiteX18-1921" fmla="*/ 0 w 2017068"/>
              <a:gd name="connsiteY18-1922" fmla="*/ 0 h 2487489"/>
              <a:gd name="connsiteX0-1923" fmla="*/ 2017068 w 2017068"/>
              <a:gd name="connsiteY0-1924" fmla="*/ 2487489 h 2487489"/>
              <a:gd name="connsiteX1-1925" fmla="*/ 1994490 w 2017068"/>
              <a:gd name="connsiteY1-1926" fmla="*/ 2408467 h 2487489"/>
              <a:gd name="connsiteX2-1927" fmla="*/ 1915468 w 2017068"/>
              <a:gd name="connsiteY2-1928" fmla="*/ 2261711 h 2487489"/>
              <a:gd name="connsiteX3-1929" fmla="*/ 1870313 w 2017068"/>
              <a:gd name="connsiteY3-1930" fmla="*/ 2171400 h 2487489"/>
              <a:gd name="connsiteX4-1931" fmla="*/ 1836446 w 2017068"/>
              <a:gd name="connsiteY4-1932" fmla="*/ 2126245 h 2487489"/>
              <a:gd name="connsiteX5-1933" fmla="*/ 1652638 w 2017068"/>
              <a:gd name="connsiteY5-1934" fmla="*/ 2222398 h 2487489"/>
              <a:gd name="connsiteX6-1935" fmla="*/ 1494798 w 2017068"/>
              <a:gd name="connsiteY6-1936" fmla="*/ 2157032 h 2487489"/>
              <a:gd name="connsiteX7-1937" fmla="*/ 1493938 w 2017068"/>
              <a:gd name="connsiteY7-1938" fmla="*/ 1971563 h 2487489"/>
              <a:gd name="connsiteX8-1939" fmla="*/ 1443474 w 2017068"/>
              <a:gd name="connsiteY8-1940" fmla="*/ 1889973 h 2487489"/>
              <a:gd name="connsiteX9-1941" fmla="*/ 1384227 w 2017068"/>
              <a:gd name="connsiteY9-1942" fmla="*/ 1821262 h 2487489"/>
              <a:gd name="connsiteX10-1943" fmla="*/ 1327713 w 2017068"/>
              <a:gd name="connsiteY10-1944" fmla="*/ 1784365 h 2487489"/>
              <a:gd name="connsiteX11-1945" fmla="*/ 1235933 w 2017068"/>
              <a:gd name="connsiteY11-1946" fmla="*/ 1713901 h 2487489"/>
              <a:gd name="connsiteX12-1947" fmla="*/ 1342149 w 2017068"/>
              <a:gd name="connsiteY12-1948" fmla="*/ 1658087 h 2487489"/>
              <a:gd name="connsiteX13-1949" fmla="*/ 1337831 w 2017068"/>
              <a:gd name="connsiteY13-1950" fmla="*/ 1600398 h 2487489"/>
              <a:gd name="connsiteX14-1951" fmla="*/ 1552337 w 2017068"/>
              <a:gd name="connsiteY14-1952" fmla="*/ 1541360 h 2487489"/>
              <a:gd name="connsiteX15-1953" fmla="*/ 1530839 w 2017068"/>
              <a:gd name="connsiteY15-1954" fmla="*/ 1348008 h 2487489"/>
              <a:gd name="connsiteX16-1955" fmla="*/ 1058009 w 2017068"/>
              <a:gd name="connsiteY16-1956" fmla="*/ 911718 h 2487489"/>
              <a:gd name="connsiteX17-1957" fmla="*/ 1169704 w 2017068"/>
              <a:gd name="connsiteY17-1958" fmla="*/ 577666 h 2487489"/>
              <a:gd name="connsiteX18-1959" fmla="*/ 0 w 2017068"/>
              <a:gd name="connsiteY18-1960" fmla="*/ 0 h 2487489"/>
              <a:gd name="connsiteX0-1961" fmla="*/ 2017068 w 2017068"/>
              <a:gd name="connsiteY0-1962" fmla="*/ 2487489 h 2487489"/>
              <a:gd name="connsiteX1-1963" fmla="*/ 1994490 w 2017068"/>
              <a:gd name="connsiteY1-1964" fmla="*/ 2408467 h 2487489"/>
              <a:gd name="connsiteX2-1965" fmla="*/ 1915468 w 2017068"/>
              <a:gd name="connsiteY2-1966" fmla="*/ 2261711 h 2487489"/>
              <a:gd name="connsiteX3-1967" fmla="*/ 1870313 w 2017068"/>
              <a:gd name="connsiteY3-1968" fmla="*/ 2171400 h 2487489"/>
              <a:gd name="connsiteX4-1969" fmla="*/ 1836446 w 2017068"/>
              <a:gd name="connsiteY4-1970" fmla="*/ 2126245 h 2487489"/>
              <a:gd name="connsiteX5-1971" fmla="*/ 1652638 w 2017068"/>
              <a:gd name="connsiteY5-1972" fmla="*/ 2222398 h 2487489"/>
              <a:gd name="connsiteX6-1973" fmla="*/ 1494798 w 2017068"/>
              <a:gd name="connsiteY6-1974" fmla="*/ 2157032 h 2487489"/>
              <a:gd name="connsiteX7-1975" fmla="*/ 1493938 w 2017068"/>
              <a:gd name="connsiteY7-1976" fmla="*/ 1971563 h 2487489"/>
              <a:gd name="connsiteX8-1977" fmla="*/ 1443474 w 2017068"/>
              <a:gd name="connsiteY8-1978" fmla="*/ 1889973 h 2487489"/>
              <a:gd name="connsiteX9-1979" fmla="*/ 1384227 w 2017068"/>
              <a:gd name="connsiteY9-1980" fmla="*/ 1821262 h 2487489"/>
              <a:gd name="connsiteX10-1981" fmla="*/ 1327713 w 2017068"/>
              <a:gd name="connsiteY10-1982" fmla="*/ 1784365 h 2487489"/>
              <a:gd name="connsiteX11-1983" fmla="*/ 1235933 w 2017068"/>
              <a:gd name="connsiteY11-1984" fmla="*/ 1713901 h 2487489"/>
              <a:gd name="connsiteX12-1985" fmla="*/ 1342149 w 2017068"/>
              <a:gd name="connsiteY12-1986" fmla="*/ 1658087 h 2487489"/>
              <a:gd name="connsiteX13-1987" fmla="*/ 1337831 w 2017068"/>
              <a:gd name="connsiteY13-1988" fmla="*/ 1600398 h 2487489"/>
              <a:gd name="connsiteX14-1989" fmla="*/ 1392329 w 2017068"/>
              <a:gd name="connsiteY14-1990" fmla="*/ 1470505 h 2487489"/>
              <a:gd name="connsiteX15-1991" fmla="*/ 1530839 w 2017068"/>
              <a:gd name="connsiteY15-1992" fmla="*/ 1348008 h 2487489"/>
              <a:gd name="connsiteX16-1993" fmla="*/ 1058009 w 2017068"/>
              <a:gd name="connsiteY16-1994" fmla="*/ 911718 h 2487489"/>
              <a:gd name="connsiteX17-1995" fmla="*/ 1169704 w 2017068"/>
              <a:gd name="connsiteY17-1996" fmla="*/ 577666 h 2487489"/>
              <a:gd name="connsiteX18-1997" fmla="*/ 0 w 2017068"/>
              <a:gd name="connsiteY18-1998" fmla="*/ 0 h 2487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2017068" h="2487489">
                <a:moveTo>
                  <a:pt x="2017068" y="2487489"/>
                </a:moveTo>
                <a:cubicBezTo>
                  <a:pt x="2012278" y="2468329"/>
                  <a:pt x="2003487" y="2428261"/>
                  <a:pt x="1994490" y="2408467"/>
                </a:cubicBezTo>
                <a:cubicBezTo>
                  <a:pt x="1927968" y="2262116"/>
                  <a:pt x="1974184" y="2370756"/>
                  <a:pt x="1915468" y="2261711"/>
                </a:cubicBezTo>
                <a:cubicBezTo>
                  <a:pt x="1899511" y="2232077"/>
                  <a:pt x="1890507" y="2198325"/>
                  <a:pt x="1870313" y="2171400"/>
                </a:cubicBezTo>
                <a:cubicBezTo>
                  <a:pt x="1859024" y="2156348"/>
                  <a:pt x="1872725" y="2117745"/>
                  <a:pt x="1836446" y="2126245"/>
                </a:cubicBezTo>
                <a:cubicBezTo>
                  <a:pt x="1800167" y="2134745"/>
                  <a:pt x="1709579" y="2217267"/>
                  <a:pt x="1652638" y="2222398"/>
                </a:cubicBezTo>
                <a:cubicBezTo>
                  <a:pt x="1595697" y="2227529"/>
                  <a:pt x="1521248" y="2198838"/>
                  <a:pt x="1494798" y="2157032"/>
                </a:cubicBezTo>
                <a:cubicBezTo>
                  <a:pt x="1468348" y="2115226"/>
                  <a:pt x="1553649" y="2010561"/>
                  <a:pt x="1493938" y="1971563"/>
                </a:cubicBezTo>
                <a:cubicBezTo>
                  <a:pt x="1459354" y="1966623"/>
                  <a:pt x="1461759" y="1915023"/>
                  <a:pt x="1443474" y="1889973"/>
                </a:cubicBezTo>
                <a:cubicBezTo>
                  <a:pt x="1425189" y="1864923"/>
                  <a:pt x="1403520" y="1838863"/>
                  <a:pt x="1384227" y="1821262"/>
                </a:cubicBezTo>
                <a:cubicBezTo>
                  <a:pt x="1364934" y="1803661"/>
                  <a:pt x="1354054" y="1788128"/>
                  <a:pt x="1327713" y="1784365"/>
                </a:cubicBezTo>
                <a:cubicBezTo>
                  <a:pt x="1302997" y="1766472"/>
                  <a:pt x="1233527" y="1734947"/>
                  <a:pt x="1235933" y="1713901"/>
                </a:cubicBezTo>
                <a:cubicBezTo>
                  <a:pt x="1238339" y="1692855"/>
                  <a:pt x="1325166" y="1677004"/>
                  <a:pt x="1342149" y="1658087"/>
                </a:cubicBezTo>
                <a:cubicBezTo>
                  <a:pt x="1359132" y="1639170"/>
                  <a:pt x="1326542" y="1604161"/>
                  <a:pt x="1337831" y="1600398"/>
                </a:cubicBezTo>
                <a:cubicBezTo>
                  <a:pt x="1415158" y="1523071"/>
                  <a:pt x="1331895" y="1510794"/>
                  <a:pt x="1392329" y="1470505"/>
                </a:cubicBezTo>
                <a:cubicBezTo>
                  <a:pt x="1399855" y="1459216"/>
                  <a:pt x="1586559" y="1441139"/>
                  <a:pt x="1530839" y="1348008"/>
                </a:cubicBezTo>
                <a:cubicBezTo>
                  <a:pt x="1475119" y="1254877"/>
                  <a:pt x="1118198" y="1040108"/>
                  <a:pt x="1058009" y="911718"/>
                </a:cubicBezTo>
                <a:cubicBezTo>
                  <a:pt x="997820" y="783328"/>
                  <a:pt x="1158415" y="585192"/>
                  <a:pt x="1169704" y="577666"/>
                </a:cubicBezTo>
                <a:cubicBezTo>
                  <a:pt x="774220" y="192210"/>
                  <a:pt x="815882" y="405331"/>
                  <a:pt x="0" y="0"/>
                </a:cubicBezTo>
              </a:path>
            </a:pathLst>
          </a:custGeom>
          <a:noFill/>
          <a:ln w="28575">
            <a:solidFill>
              <a:srgbClr val="FFFF00"/>
            </a:solidFill>
            <a:prstDash val="solid"/>
            <a:headEnd type="arrow"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883"/>
            <a:endParaRPr lang="en-US" sz="1650">
              <a:solidFill>
                <a:prstClr val="white"/>
              </a:solidFill>
              <a:latin typeface="Arial" panose="020B0604020202090204"/>
            </a:endParaRPr>
          </a:p>
        </p:txBody>
      </p:sp>
      <p:sp>
        <p:nvSpPr>
          <p:cNvPr id="61" name="TextBox 60"/>
          <p:cNvSpPr txBox="1"/>
          <p:nvPr/>
        </p:nvSpPr>
        <p:spPr>
          <a:xfrm>
            <a:off x="8189316" y="3481560"/>
            <a:ext cx="2354485" cy="584775"/>
          </a:xfrm>
          <a:prstGeom prst="rect">
            <a:avLst/>
          </a:prstGeom>
          <a:noFill/>
        </p:spPr>
        <p:txBody>
          <a:bodyPr wrap="square" rtlCol="0">
            <a:spAutoFit/>
          </a:bodyPr>
          <a:lstStyle/>
          <a:p>
            <a:pPr algn="ctr" defTabSz="838883"/>
            <a:r>
              <a:rPr lang="en-US" sz="1600" b="1" dirty="0">
                <a:solidFill>
                  <a:srgbClr val="FFFF00"/>
                </a:solidFill>
              </a:rPr>
              <a:t>Antiprotons, Positrons, …</a:t>
            </a:r>
          </a:p>
          <a:p>
            <a:pPr algn="ctr" defTabSz="838883"/>
            <a:r>
              <a:rPr lang="en-US" sz="1600" b="1" dirty="0">
                <a:solidFill>
                  <a:srgbClr val="FFFF00"/>
                </a:solidFill>
              </a:rPr>
              <a:t>from Collisions</a:t>
            </a:r>
          </a:p>
        </p:txBody>
      </p:sp>
      <p:sp>
        <p:nvSpPr>
          <p:cNvPr id="36" name="TextBox 35"/>
          <p:cNvSpPr txBox="1"/>
          <p:nvPr/>
        </p:nvSpPr>
        <p:spPr>
          <a:xfrm>
            <a:off x="4243360" y="1827853"/>
            <a:ext cx="2489939" cy="584775"/>
          </a:xfrm>
          <a:prstGeom prst="rect">
            <a:avLst/>
          </a:prstGeom>
          <a:noFill/>
        </p:spPr>
        <p:txBody>
          <a:bodyPr wrap="square" rtlCol="0">
            <a:spAutoFit/>
          </a:bodyPr>
          <a:lstStyle/>
          <a:p>
            <a:pPr algn="ctr" defTabSz="838883"/>
            <a:r>
              <a:rPr lang="en-US" sz="1600" b="1" dirty="0">
                <a:solidFill>
                  <a:srgbClr val="FFFF00"/>
                </a:solidFill>
              </a:rPr>
              <a:t>Positrons, …</a:t>
            </a:r>
            <a:br>
              <a:rPr lang="en-US" sz="1600" b="1" dirty="0">
                <a:solidFill>
                  <a:srgbClr val="FFFF00"/>
                </a:solidFill>
              </a:rPr>
            </a:br>
            <a:r>
              <a:rPr lang="is-IS" sz="1600" b="1" dirty="0">
                <a:solidFill>
                  <a:srgbClr val="FFFF00"/>
                </a:solidFill>
              </a:rPr>
              <a:t>from Pulsars</a:t>
            </a:r>
          </a:p>
        </p:txBody>
      </p:sp>
      <p:sp>
        <p:nvSpPr>
          <p:cNvPr id="5" name="Title 4"/>
          <p:cNvSpPr>
            <a:spLocks noGrp="1"/>
          </p:cNvSpPr>
          <p:nvPr>
            <p:ph type="title"/>
          </p:nvPr>
        </p:nvSpPr>
        <p:spPr>
          <a:xfrm>
            <a:off x="1569489" y="85234"/>
            <a:ext cx="9053022" cy="752409"/>
          </a:xfrm>
        </p:spPr>
        <p:txBody>
          <a:bodyPr>
            <a:normAutofit/>
          </a:bodyPr>
          <a:lstStyle/>
          <a:p>
            <a:pPr algn="ctr" defTabSz="838883"/>
            <a:r>
              <a:rPr lang="en-US" sz="3200" b="1" dirty="0">
                <a:solidFill>
                  <a:srgbClr val="FFFF00"/>
                </a:solidFill>
                <a:latin typeface="+mn-lt"/>
                <a:ea typeface="Gill Sans MT" panose="020B0802020104020203" charset="0"/>
                <a:cs typeface="Gill Sans MT" panose="020B0802020104020203" charset="0"/>
              </a:rPr>
              <a:t>On the Origins of Cosmic Antimatters</a:t>
            </a:r>
            <a:endParaRPr lang="en-US" sz="3200" dirty="0">
              <a:latin typeface="+mn-lt"/>
            </a:endParaRPr>
          </a:p>
        </p:txBody>
      </p:sp>
      <p:pic>
        <p:nvPicPr>
          <p:cNvPr id="3" name="Picture 2"/>
          <p:cNvPicPr>
            <a:picLocks noChangeAspect="1"/>
          </p:cNvPicPr>
          <p:nvPr/>
        </p:nvPicPr>
        <p:blipFill>
          <a:blip r:embed="rId6"/>
          <a:stretch>
            <a:fillRect/>
          </a:stretch>
        </p:blipFill>
        <p:spPr>
          <a:xfrm>
            <a:off x="2304183" y="1183317"/>
            <a:ext cx="2240815" cy="1387171"/>
          </a:xfrm>
          <a:prstGeom prst="rect">
            <a:avLst/>
          </a:prstGeom>
        </p:spPr>
      </p:pic>
      <p:sp>
        <p:nvSpPr>
          <p:cNvPr id="70" name="Freeform 69"/>
          <p:cNvSpPr/>
          <p:nvPr/>
        </p:nvSpPr>
        <p:spPr>
          <a:xfrm rot="7308468" flipV="1">
            <a:off x="5755297" y="555991"/>
            <a:ext cx="334062" cy="5121085"/>
          </a:xfrm>
          <a:custGeom>
            <a:avLst/>
            <a:gdLst>
              <a:gd name="connsiteX0" fmla="*/ 667860 w 667860"/>
              <a:gd name="connsiteY0" fmla="*/ 0 h 1749777"/>
              <a:gd name="connsiteX1" fmla="*/ 622704 w 667860"/>
              <a:gd name="connsiteY1" fmla="*/ 11289 h 1749777"/>
              <a:gd name="connsiteX2" fmla="*/ 498526 w 667860"/>
              <a:gd name="connsiteY2" fmla="*/ 79022 h 1749777"/>
              <a:gd name="connsiteX3" fmla="*/ 453371 w 667860"/>
              <a:gd name="connsiteY3" fmla="*/ 112889 h 1749777"/>
              <a:gd name="connsiteX4" fmla="*/ 419504 w 667860"/>
              <a:gd name="connsiteY4" fmla="*/ 146755 h 1749777"/>
              <a:gd name="connsiteX5" fmla="*/ 329193 w 667860"/>
              <a:gd name="connsiteY5" fmla="*/ 191911 h 1749777"/>
              <a:gd name="connsiteX6" fmla="*/ 216304 w 667860"/>
              <a:gd name="connsiteY6" fmla="*/ 270933 h 1749777"/>
              <a:gd name="connsiteX7" fmla="*/ 182437 w 667860"/>
              <a:gd name="connsiteY7" fmla="*/ 338666 h 1749777"/>
              <a:gd name="connsiteX8" fmla="*/ 193726 w 667860"/>
              <a:gd name="connsiteY8" fmla="*/ 451555 h 1749777"/>
              <a:gd name="connsiteX9" fmla="*/ 306615 w 667860"/>
              <a:gd name="connsiteY9" fmla="*/ 587022 h 1749777"/>
              <a:gd name="connsiteX10" fmla="*/ 351771 w 667860"/>
              <a:gd name="connsiteY10" fmla="*/ 654755 h 1749777"/>
              <a:gd name="connsiteX11" fmla="*/ 442082 w 667860"/>
              <a:gd name="connsiteY11" fmla="*/ 711200 h 1749777"/>
              <a:gd name="connsiteX12" fmla="*/ 487237 w 667860"/>
              <a:gd name="connsiteY12" fmla="*/ 722489 h 1749777"/>
              <a:gd name="connsiteX13" fmla="*/ 600126 w 667860"/>
              <a:gd name="connsiteY13" fmla="*/ 756355 h 1749777"/>
              <a:gd name="connsiteX14" fmla="*/ 543682 w 667860"/>
              <a:gd name="connsiteY14" fmla="*/ 857955 h 1749777"/>
              <a:gd name="connsiteX15" fmla="*/ 475948 w 667860"/>
              <a:gd name="connsiteY15" fmla="*/ 903111 h 1749777"/>
              <a:gd name="connsiteX16" fmla="*/ 408215 w 667860"/>
              <a:gd name="connsiteY16" fmla="*/ 936977 h 1749777"/>
              <a:gd name="connsiteX17" fmla="*/ 385637 w 667860"/>
              <a:gd name="connsiteY17" fmla="*/ 970844 h 1749777"/>
              <a:gd name="connsiteX18" fmla="*/ 351771 w 667860"/>
              <a:gd name="connsiteY18" fmla="*/ 1038577 h 1749777"/>
              <a:gd name="connsiteX19" fmla="*/ 317904 w 667860"/>
              <a:gd name="connsiteY19" fmla="*/ 1162755 h 1749777"/>
              <a:gd name="connsiteX20" fmla="*/ 306615 w 667860"/>
              <a:gd name="connsiteY20" fmla="*/ 1196622 h 1749777"/>
              <a:gd name="connsiteX21" fmla="*/ 261460 w 667860"/>
              <a:gd name="connsiteY21" fmla="*/ 1264355 h 1749777"/>
              <a:gd name="connsiteX22" fmla="*/ 182437 w 667860"/>
              <a:gd name="connsiteY22" fmla="*/ 1286933 h 1749777"/>
              <a:gd name="connsiteX23" fmla="*/ 69548 w 667860"/>
              <a:gd name="connsiteY23" fmla="*/ 1275644 h 1749777"/>
              <a:gd name="connsiteX24" fmla="*/ 1815 w 667860"/>
              <a:gd name="connsiteY24" fmla="*/ 1286933 h 1749777"/>
              <a:gd name="connsiteX25" fmla="*/ 35682 w 667860"/>
              <a:gd name="connsiteY25" fmla="*/ 1320800 h 1749777"/>
              <a:gd name="connsiteX26" fmla="*/ 103415 w 667860"/>
              <a:gd name="connsiteY26" fmla="*/ 1365955 h 1749777"/>
              <a:gd name="connsiteX27" fmla="*/ 125993 w 667860"/>
              <a:gd name="connsiteY27" fmla="*/ 1399822 h 1749777"/>
              <a:gd name="connsiteX28" fmla="*/ 193726 w 667860"/>
              <a:gd name="connsiteY28" fmla="*/ 1456266 h 1749777"/>
              <a:gd name="connsiteX29" fmla="*/ 238882 w 667860"/>
              <a:gd name="connsiteY29" fmla="*/ 1524000 h 1749777"/>
              <a:gd name="connsiteX30" fmla="*/ 261460 w 667860"/>
              <a:gd name="connsiteY30" fmla="*/ 1557866 h 1749777"/>
              <a:gd name="connsiteX31" fmla="*/ 317904 w 667860"/>
              <a:gd name="connsiteY31" fmla="*/ 1659466 h 1749777"/>
              <a:gd name="connsiteX32" fmla="*/ 351771 w 667860"/>
              <a:gd name="connsiteY32" fmla="*/ 1682044 h 1749777"/>
              <a:gd name="connsiteX33" fmla="*/ 363060 w 667860"/>
              <a:gd name="connsiteY33" fmla="*/ 1749777 h 1749777"/>
              <a:gd name="connsiteX0-1" fmla="*/ 667860 w 667860"/>
              <a:gd name="connsiteY0-2" fmla="*/ 0 h 1749777"/>
              <a:gd name="connsiteX1-3" fmla="*/ 622704 w 667860"/>
              <a:gd name="connsiteY1-4" fmla="*/ 11289 h 1749777"/>
              <a:gd name="connsiteX2-5" fmla="*/ 498526 w 667860"/>
              <a:gd name="connsiteY2-6" fmla="*/ 79022 h 1749777"/>
              <a:gd name="connsiteX3-7" fmla="*/ 453371 w 667860"/>
              <a:gd name="connsiteY3-8" fmla="*/ 112889 h 1749777"/>
              <a:gd name="connsiteX4-9" fmla="*/ 419504 w 667860"/>
              <a:gd name="connsiteY4-10" fmla="*/ 146755 h 1749777"/>
              <a:gd name="connsiteX5-11" fmla="*/ 329193 w 667860"/>
              <a:gd name="connsiteY5-12" fmla="*/ 191911 h 1749777"/>
              <a:gd name="connsiteX6-13" fmla="*/ 216304 w 667860"/>
              <a:gd name="connsiteY6-14" fmla="*/ 270933 h 1749777"/>
              <a:gd name="connsiteX7-15" fmla="*/ 182437 w 667860"/>
              <a:gd name="connsiteY7-16" fmla="*/ 338666 h 1749777"/>
              <a:gd name="connsiteX8-17" fmla="*/ 193726 w 667860"/>
              <a:gd name="connsiteY8-18" fmla="*/ 451555 h 1749777"/>
              <a:gd name="connsiteX9-19" fmla="*/ 306615 w 667860"/>
              <a:gd name="connsiteY9-20" fmla="*/ 587022 h 1749777"/>
              <a:gd name="connsiteX10-21" fmla="*/ 351771 w 667860"/>
              <a:gd name="connsiteY10-22" fmla="*/ 654755 h 1749777"/>
              <a:gd name="connsiteX11-23" fmla="*/ 442082 w 667860"/>
              <a:gd name="connsiteY11-24" fmla="*/ 711200 h 1749777"/>
              <a:gd name="connsiteX12-25" fmla="*/ 487237 w 667860"/>
              <a:gd name="connsiteY12-26" fmla="*/ 722489 h 1749777"/>
              <a:gd name="connsiteX13-27" fmla="*/ 300499 w 667860"/>
              <a:gd name="connsiteY13-28" fmla="*/ 767130 h 1749777"/>
              <a:gd name="connsiteX14-29" fmla="*/ 543682 w 667860"/>
              <a:gd name="connsiteY14-30" fmla="*/ 857955 h 1749777"/>
              <a:gd name="connsiteX15-31" fmla="*/ 475948 w 667860"/>
              <a:gd name="connsiteY15-32" fmla="*/ 903111 h 1749777"/>
              <a:gd name="connsiteX16-33" fmla="*/ 408215 w 667860"/>
              <a:gd name="connsiteY16-34" fmla="*/ 936977 h 1749777"/>
              <a:gd name="connsiteX17-35" fmla="*/ 385637 w 667860"/>
              <a:gd name="connsiteY17-36" fmla="*/ 970844 h 1749777"/>
              <a:gd name="connsiteX18-37" fmla="*/ 351771 w 667860"/>
              <a:gd name="connsiteY18-38" fmla="*/ 1038577 h 1749777"/>
              <a:gd name="connsiteX19-39" fmla="*/ 317904 w 667860"/>
              <a:gd name="connsiteY19-40" fmla="*/ 1162755 h 1749777"/>
              <a:gd name="connsiteX20-41" fmla="*/ 306615 w 667860"/>
              <a:gd name="connsiteY20-42" fmla="*/ 1196622 h 1749777"/>
              <a:gd name="connsiteX21-43" fmla="*/ 261460 w 667860"/>
              <a:gd name="connsiteY21-44" fmla="*/ 1264355 h 1749777"/>
              <a:gd name="connsiteX22-45" fmla="*/ 182437 w 667860"/>
              <a:gd name="connsiteY22-46" fmla="*/ 1286933 h 1749777"/>
              <a:gd name="connsiteX23-47" fmla="*/ 69548 w 667860"/>
              <a:gd name="connsiteY23-48" fmla="*/ 1275644 h 1749777"/>
              <a:gd name="connsiteX24-49" fmla="*/ 1815 w 667860"/>
              <a:gd name="connsiteY24-50" fmla="*/ 1286933 h 1749777"/>
              <a:gd name="connsiteX25-51" fmla="*/ 35682 w 667860"/>
              <a:gd name="connsiteY25-52" fmla="*/ 1320800 h 1749777"/>
              <a:gd name="connsiteX26-53" fmla="*/ 103415 w 667860"/>
              <a:gd name="connsiteY26-54" fmla="*/ 1365955 h 1749777"/>
              <a:gd name="connsiteX27-55" fmla="*/ 125993 w 667860"/>
              <a:gd name="connsiteY27-56" fmla="*/ 1399822 h 1749777"/>
              <a:gd name="connsiteX28-57" fmla="*/ 193726 w 667860"/>
              <a:gd name="connsiteY28-58" fmla="*/ 1456266 h 1749777"/>
              <a:gd name="connsiteX29-59" fmla="*/ 238882 w 667860"/>
              <a:gd name="connsiteY29-60" fmla="*/ 1524000 h 1749777"/>
              <a:gd name="connsiteX30-61" fmla="*/ 261460 w 667860"/>
              <a:gd name="connsiteY30-62" fmla="*/ 1557866 h 1749777"/>
              <a:gd name="connsiteX31-63" fmla="*/ 317904 w 667860"/>
              <a:gd name="connsiteY31-64" fmla="*/ 1659466 h 1749777"/>
              <a:gd name="connsiteX32-65" fmla="*/ 351771 w 667860"/>
              <a:gd name="connsiteY32-66" fmla="*/ 1682044 h 1749777"/>
              <a:gd name="connsiteX33-67" fmla="*/ 363060 w 667860"/>
              <a:gd name="connsiteY33-68" fmla="*/ 1749777 h 1749777"/>
              <a:gd name="connsiteX0-69" fmla="*/ 667860 w 667860"/>
              <a:gd name="connsiteY0-70" fmla="*/ 0 h 1749777"/>
              <a:gd name="connsiteX1-71" fmla="*/ 622704 w 667860"/>
              <a:gd name="connsiteY1-72" fmla="*/ 11289 h 1749777"/>
              <a:gd name="connsiteX2-73" fmla="*/ 498526 w 667860"/>
              <a:gd name="connsiteY2-74" fmla="*/ 79022 h 1749777"/>
              <a:gd name="connsiteX3-75" fmla="*/ 453371 w 667860"/>
              <a:gd name="connsiteY3-76" fmla="*/ 112889 h 1749777"/>
              <a:gd name="connsiteX4-77" fmla="*/ 419504 w 667860"/>
              <a:gd name="connsiteY4-78" fmla="*/ 146755 h 1749777"/>
              <a:gd name="connsiteX5-79" fmla="*/ 329193 w 667860"/>
              <a:gd name="connsiteY5-80" fmla="*/ 191911 h 1749777"/>
              <a:gd name="connsiteX6-81" fmla="*/ 216304 w 667860"/>
              <a:gd name="connsiteY6-82" fmla="*/ 270933 h 1749777"/>
              <a:gd name="connsiteX7-83" fmla="*/ 182437 w 667860"/>
              <a:gd name="connsiteY7-84" fmla="*/ 338666 h 1749777"/>
              <a:gd name="connsiteX8-85" fmla="*/ 193726 w 667860"/>
              <a:gd name="connsiteY8-86" fmla="*/ 451555 h 1749777"/>
              <a:gd name="connsiteX9-87" fmla="*/ 306615 w 667860"/>
              <a:gd name="connsiteY9-88" fmla="*/ 587022 h 1749777"/>
              <a:gd name="connsiteX10-89" fmla="*/ 351771 w 667860"/>
              <a:gd name="connsiteY10-90" fmla="*/ 654755 h 1749777"/>
              <a:gd name="connsiteX11-91" fmla="*/ 442082 w 667860"/>
              <a:gd name="connsiteY11-92" fmla="*/ 711200 h 1749777"/>
              <a:gd name="connsiteX12-93" fmla="*/ 487237 w 667860"/>
              <a:gd name="connsiteY12-94" fmla="*/ 722489 h 1749777"/>
              <a:gd name="connsiteX13-95" fmla="*/ 300499 w 667860"/>
              <a:gd name="connsiteY13-96" fmla="*/ 767130 h 1749777"/>
              <a:gd name="connsiteX14-97" fmla="*/ 259354 w 667860"/>
              <a:gd name="connsiteY14-98" fmla="*/ 857247 h 1749777"/>
              <a:gd name="connsiteX15-99" fmla="*/ 475948 w 667860"/>
              <a:gd name="connsiteY15-100" fmla="*/ 903111 h 1749777"/>
              <a:gd name="connsiteX16-101" fmla="*/ 408215 w 667860"/>
              <a:gd name="connsiteY16-102" fmla="*/ 936977 h 1749777"/>
              <a:gd name="connsiteX17-103" fmla="*/ 385637 w 667860"/>
              <a:gd name="connsiteY17-104" fmla="*/ 970844 h 1749777"/>
              <a:gd name="connsiteX18-105" fmla="*/ 351771 w 667860"/>
              <a:gd name="connsiteY18-106" fmla="*/ 1038577 h 1749777"/>
              <a:gd name="connsiteX19-107" fmla="*/ 317904 w 667860"/>
              <a:gd name="connsiteY19-108" fmla="*/ 1162755 h 1749777"/>
              <a:gd name="connsiteX20-109" fmla="*/ 306615 w 667860"/>
              <a:gd name="connsiteY20-110" fmla="*/ 1196622 h 1749777"/>
              <a:gd name="connsiteX21-111" fmla="*/ 261460 w 667860"/>
              <a:gd name="connsiteY21-112" fmla="*/ 1264355 h 1749777"/>
              <a:gd name="connsiteX22-113" fmla="*/ 182437 w 667860"/>
              <a:gd name="connsiteY22-114" fmla="*/ 1286933 h 1749777"/>
              <a:gd name="connsiteX23-115" fmla="*/ 69548 w 667860"/>
              <a:gd name="connsiteY23-116" fmla="*/ 1275644 h 1749777"/>
              <a:gd name="connsiteX24-117" fmla="*/ 1815 w 667860"/>
              <a:gd name="connsiteY24-118" fmla="*/ 1286933 h 1749777"/>
              <a:gd name="connsiteX25-119" fmla="*/ 35682 w 667860"/>
              <a:gd name="connsiteY25-120" fmla="*/ 1320800 h 1749777"/>
              <a:gd name="connsiteX26-121" fmla="*/ 103415 w 667860"/>
              <a:gd name="connsiteY26-122" fmla="*/ 1365955 h 1749777"/>
              <a:gd name="connsiteX27-123" fmla="*/ 125993 w 667860"/>
              <a:gd name="connsiteY27-124" fmla="*/ 1399822 h 1749777"/>
              <a:gd name="connsiteX28-125" fmla="*/ 193726 w 667860"/>
              <a:gd name="connsiteY28-126" fmla="*/ 1456266 h 1749777"/>
              <a:gd name="connsiteX29-127" fmla="*/ 238882 w 667860"/>
              <a:gd name="connsiteY29-128" fmla="*/ 1524000 h 1749777"/>
              <a:gd name="connsiteX30-129" fmla="*/ 261460 w 667860"/>
              <a:gd name="connsiteY30-130" fmla="*/ 1557866 h 1749777"/>
              <a:gd name="connsiteX31-131" fmla="*/ 317904 w 667860"/>
              <a:gd name="connsiteY31-132" fmla="*/ 1659466 h 1749777"/>
              <a:gd name="connsiteX32-133" fmla="*/ 351771 w 667860"/>
              <a:gd name="connsiteY32-134" fmla="*/ 1682044 h 1749777"/>
              <a:gd name="connsiteX33-135" fmla="*/ 363060 w 667860"/>
              <a:gd name="connsiteY33-136" fmla="*/ 1749777 h 1749777"/>
              <a:gd name="connsiteX0-137" fmla="*/ 667860 w 667860"/>
              <a:gd name="connsiteY0-138" fmla="*/ 0 h 1749777"/>
              <a:gd name="connsiteX1-139" fmla="*/ 622704 w 667860"/>
              <a:gd name="connsiteY1-140" fmla="*/ 11289 h 1749777"/>
              <a:gd name="connsiteX2-141" fmla="*/ 498526 w 667860"/>
              <a:gd name="connsiteY2-142" fmla="*/ 79022 h 1749777"/>
              <a:gd name="connsiteX3-143" fmla="*/ 453371 w 667860"/>
              <a:gd name="connsiteY3-144" fmla="*/ 112889 h 1749777"/>
              <a:gd name="connsiteX4-145" fmla="*/ 419504 w 667860"/>
              <a:gd name="connsiteY4-146" fmla="*/ 146755 h 1749777"/>
              <a:gd name="connsiteX5-147" fmla="*/ 329193 w 667860"/>
              <a:gd name="connsiteY5-148" fmla="*/ 191911 h 1749777"/>
              <a:gd name="connsiteX6-149" fmla="*/ 216304 w 667860"/>
              <a:gd name="connsiteY6-150" fmla="*/ 270933 h 1749777"/>
              <a:gd name="connsiteX7-151" fmla="*/ 182437 w 667860"/>
              <a:gd name="connsiteY7-152" fmla="*/ 338666 h 1749777"/>
              <a:gd name="connsiteX8-153" fmla="*/ 193726 w 667860"/>
              <a:gd name="connsiteY8-154" fmla="*/ 451555 h 1749777"/>
              <a:gd name="connsiteX9-155" fmla="*/ 306615 w 667860"/>
              <a:gd name="connsiteY9-156" fmla="*/ 587022 h 1749777"/>
              <a:gd name="connsiteX10-157" fmla="*/ 351771 w 667860"/>
              <a:gd name="connsiteY10-158" fmla="*/ 654755 h 1749777"/>
              <a:gd name="connsiteX11-159" fmla="*/ 442082 w 667860"/>
              <a:gd name="connsiteY11-160" fmla="*/ 711200 h 1749777"/>
              <a:gd name="connsiteX12-161" fmla="*/ 487237 w 667860"/>
              <a:gd name="connsiteY12-162" fmla="*/ 722489 h 1749777"/>
              <a:gd name="connsiteX13-163" fmla="*/ 300499 w 667860"/>
              <a:gd name="connsiteY13-164" fmla="*/ 767130 h 1749777"/>
              <a:gd name="connsiteX14-165" fmla="*/ 259354 w 667860"/>
              <a:gd name="connsiteY14-166" fmla="*/ 857247 h 1749777"/>
              <a:gd name="connsiteX15-167" fmla="*/ 306665 w 667860"/>
              <a:gd name="connsiteY15-168" fmla="*/ 947289 h 1749777"/>
              <a:gd name="connsiteX16-169" fmla="*/ 408215 w 667860"/>
              <a:gd name="connsiteY16-170" fmla="*/ 936977 h 1749777"/>
              <a:gd name="connsiteX17-171" fmla="*/ 385637 w 667860"/>
              <a:gd name="connsiteY17-172" fmla="*/ 970844 h 1749777"/>
              <a:gd name="connsiteX18-173" fmla="*/ 351771 w 667860"/>
              <a:gd name="connsiteY18-174" fmla="*/ 1038577 h 1749777"/>
              <a:gd name="connsiteX19-175" fmla="*/ 317904 w 667860"/>
              <a:gd name="connsiteY19-176" fmla="*/ 1162755 h 1749777"/>
              <a:gd name="connsiteX20-177" fmla="*/ 306615 w 667860"/>
              <a:gd name="connsiteY20-178" fmla="*/ 1196622 h 1749777"/>
              <a:gd name="connsiteX21-179" fmla="*/ 261460 w 667860"/>
              <a:gd name="connsiteY21-180" fmla="*/ 1264355 h 1749777"/>
              <a:gd name="connsiteX22-181" fmla="*/ 182437 w 667860"/>
              <a:gd name="connsiteY22-182" fmla="*/ 1286933 h 1749777"/>
              <a:gd name="connsiteX23-183" fmla="*/ 69548 w 667860"/>
              <a:gd name="connsiteY23-184" fmla="*/ 1275644 h 1749777"/>
              <a:gd name="connsiteX24-185" fmla="*/ 1815 w 667860"/>
              <a:gd name="connsiteY24-186" fmla="*/ 1286933 h 1749777"/>
              <a:gd name="connsiteX25-187" fmla="*/ 35682 w 667860"/>
              <a:gd name="connsiteY25-188" fmla="*/ 1320800 h 1749777"/>
              <a:gd name="connsiteX26-189" fmla="*/ 103415 w 667860"/>
              <a:gd name="connsiteY26-190" fmla="*/ 1365955 h 1749777"/>
              <a:gd name="connsiteX27-191" fmla="*/ 125993 w 667860"/>
              <a:gd name="connsiteY27-192" fmla="*/ 1399822 h 1749777"/>
              <a:gd name="connsiteX28-193" fmla="*/ 193726 w 667860"/>
              <a:gd name="connsiteY28-194" fmla="*/ 1456266 h 1749777"/>
              <a:gd name="connsiteX29-195" fmla="*/ 238882 w 667860"/>
              <a:gd name="connsiteY29-196" fmla="*/ 1524000 h 1749777"/>
              <a:gd name="connsiteX30-197" fmla="*/ 261460 w 667860"/>
              <a:gd name="connsiteY30-198" fmla="*/ 1557866 h 1749777"/>
              <a:gd name="connsiteX31-199" fmla="*/ 317904 w 667860"/>
              <a:gd name="connsiteY31-200" fmla="*/ 1659466 h 1749777"/>
              <a:gd name="connsiteX32-201" fmla="*/ 351771 w 667860"/>
              <a:gd name="connsiteY32-202" fmla="*/ 1682044 h 1749777"/>
              <a:gd name="connsiteX33-203" fmla="*/ 363060 w 667860"/>
              <a:gd name="connsiteY33-204" fmla="*/ 1749777 h 1749777"/>
              <a:gd name="connsiteX0-205" fmla="*/ 667860 w 667860"/>
              <a:gd name="connsiteY0-206" fmla="*/ 0 h 1749777"/>
              <a:gd name="connsiteX1-207" fmla="*/ 622704 w 667860"/>
              <a:gd name="connsiteY1-208" fmla="*/ 11289 h 1749777"/>
              <a:gd name="connsiteX2-209" fmla="*/ 498526 w 667860"/>
              <a:gd name="connsiteY2-210" fmla="*/ 79022 h 1749777"/>
              <a:gd name="connsiteX3-211" fmla="*/ 453371 w 667860"/>
              <a:gd name="connsiteY3-212" fmla="*/ 112889 h 1749777"/>
              <a:gd name="connsiteX4-213" fmla="*/ 419504 w 667860"/>
              <a:gd name="connsiteY4-214" fmla="*/ 146755 h 1749777"/>
              <a:gd name="connsiteX5-215" fmla="*/ 329193 w 667860"/>
              <a:gd name="connsiteY5-216" fmla="*/ 191911 h 1749777"/>
              <a:gd name="connsiteX6-217" fmla="*/ 216304 w 667860"/>
              <a:gd name="connsiteY6-218" fmla="*/ 270933 h 1749777"/>
              <a:gd name="connsiteX7-219" fmla="*/ 182437 w 667860"/>
              <a:gd name="connsiteY7-220" fmla="*/ 338666 h 1749777"/>
              <a:gd name="connsiteX8-221" fmla="*/ 193726 w 667860"/>
              <a:gd name="connsiteY8-222" fmla="*/ 451555 h 1749777"/>
              <a:gd name="connsiteX9-223" fmla="*/ 306615 w 667860"/>
              <a:gd name="connsiteY9-224" fmla="*/ 587022 h 1749777"/>
              <a:gd name="connsiteX10-225" fmla="*/ 351771 w 667860"/>
              <a:gd name="connsiteY10-226" fmla="*/ 654755 h 1749777"/>
              <a:gd name="connsiteX11-227" fmla="*/ 442082 w 667860"/>
              <a:gd name="connsiteY11-228" fmla="*/ 711200 h 1749777"/>
              <a:gd name="connsiteX12-229" fmla="*/ 291060 w 667860"/>
              <a:gd name="connsiteY12-230" fmla="*/ 706266 h 1749777"/>
              <a:gd name="connsiteX13-231" fmla="*/ 300499 w 667860"/>
              <a:gd name="connsiteY13-232" fmla="*/ 767130 h 1749777"/>
              <a:gd name="connsiteX14-233" fmla="*/ 259354 w 667860"/>
              <a:gd name="connsiteY14-234" fmla="*/ 857247 h 1749777"/>
              <a:gd name="connsiteX15-235" fmla="*/ 306665 w 667860"/>
              <a:gd name="connsiteY15-236" fmla="*/ 947289 h 1749777"/>
              <a:gd name="connsiteX16-237" fmla="*/ 408215 w 667860"/>
              <a:gd name="connsiteY16-238" fmla="*/ 936977 h 1749777"/>
              <a:gd name="connsiteX17-239" fmla="*/ 385637 w 667860"/>
              <a:gd name="connsiteY17-240" fmla="*/ 970844 h 1749777"/>
              <a:gd name="connsiteX18-241" fmla="*/ 351771 w 667860"/>
              <a:gd name="connsiteY18-242" fmla="*/ 1038577 h 1749777"/>
              <a:gd name="connsiteX19-243" fmla="*/ 317904 w 667860"/>
              <a:gd name="connsiteY19-244" fmla="*/ 1162755 h 1749777"/>
              <a:gd name="connsiteX20-245" fmla="*/ 306615 w 667860"/>
              <a:gd name="connsiteY20-246" fmla="*/ 1196622 h 1749777"/>
              <a:gd name="connsiteX21-247" fmla="*/ 261460 w 667860"/>
              <a:gd name="connsiteY21-248" fmla="*/ 1264355 h 1749777"/>
              <a:gd name="connsiteX22-249" fmla="*/ 182437 w 667860"/>
              <a:gd name="connsiteY22-250" fmla="*/ 1286933 h 1749777"/>
              <a:gd name="connsiteX23-251" fmla="*/ 69548 w 667860"/>
              <a:gd name="connsiteY23-252" fmla="*/ 1275644 h 1749777"/>
              <a:gd name="connsiteX24-253" fmla="*/ 1815 w 667860"/>
              <a:gd name="connsiteY24-254" fmla="*/ 1286933 h 1749777"/>
              <a:gd name="connsiteX25-255" fmla="*/ 35682 w 667860"/>
              <a:gd name="connsiteY25-256" fmla="*/ 1320800 h 1749777"/>
              <a:gd name="connsiteX26-257" fmla="*/ 103415 w 667860"/>
              <a:gd name="connsiteY26-258" fmla="*/ 1365955 h 1749777"/>
              <a:gd name="connsiteX27-259" fmla="*/ 125993 w 667860"/>
              <a:gd name="connsiteY27-260" fmla="*/ 1399822 h 1749777"/>
              <a:gd name="connsiteX28-261" fmla="*/ 193726 w 667860"/>
              <a:gd name="connsiteY28-262" fmla="*/ 1456266 h 1749777"/>
              <a:gd name="connsiteX29-263" fmla="*/ 238882 w 667860"/>
              <a:gd name="connsiteY29-264" fmla="*/ 1524000 h 1749777"/>
              <a:gd name="connsiteX30-265" fmla="*/ 261460 w 667860"/>
              <a:gd name="connsiteY30-266" fmla="*/ 1557866 h 1749777"/>
              <a:gd name="connsiteX31-267" fmla="*/ 317904 w 667860"/>
              <a:gd name="connsiteY31-268" fmla="*/ 1659466 h 1749777"/>
              <a:gd name="connsiteX32-269" fmla="*/ 351771 w 667860"/>
              <a:gd name="connsiteY32-270" fmla="*/ 1682044 h 1749777"/>
              <a:gd name="connsiteX33-271" fmla="*/ 363060 w 667860"/>
              <a:gd name="connsiteY33-272" fmla="*/ 1749777 h 1749777"/>
              <a:gd name="connsiteX0-273" fmla="*/ 667860 w 667860"/>
              <a:gd name="connsiteY0-274" fmla="*/ 0 h 1749777"/>
              <a:gd name="connsiteX1-275" fmla="*/ 622704 w 667860"/>
              <a:gd name="connsiteY1-276" fmla="*/ 11289 h 1749777"/>
              <a:gd name="connsiteX2-277" fmla="*/ 498526 w 667860"/>
              <a:gd name="connsiteY2-278" fmla="*/ 79022 h 1749777"/>
              <a:gd name="connsiteX3-279" fmla="*/ 453371 w 667860"/>
              <a:gd name="connsiteY3-280" fmla="*/ 112889 h 1749777"/>
              <a:gd name="connsiteX4-281" fmla="*/ 419504 w 667860"/>
              <a:gd name="connsiteY4-282" fmla="*/ 146755 h 1749777"/>
              <a:gd name="connsiteX5-283" fmla="*/ 329193 w 667860"/>
              <a:gd name="connsiteY5-284" fmla="*/ 191911 h 1749777"/>
              <a:gd name="connsiteX6-285" fmla="*/ 216304 w 667860"/>
              <a:gd name="connsiteY6-286" fmla="*/ 270933 h 1749777"/>
              <a:gd name="connsiteX7-287" fmla="*/ 182437 w 667860"/>
              <a:gd name="connsiteY7-288" fmla="*/ 338666 h 1749777"/>
              <a:gd name="connsiteX8-289" fmla="*/ 193726 w 667860"/>
              <a:gd name="connsiteY8-290" fmla="*/ 451555 h 1749777"/>
              <a:gd name="connsiteX9-291" fmla="*/ 306615 w 667860"/>
              <a:gd name="connsiteY9-292" fmla="*/ 587022 h 1749777"/>
              <a:gd name="connsiteX10-293" fmla="*/ 351771 w 667860"/>
              <a:gd name="connsiteY10-294" fmla="*/ 654755 h 1749777"/>
              <a:gd name="connsiteX11-295" fmla="*/ 240704 w 667860"/>
              <a:gd name="connsiteY11-296" fmla="*/ 655134 h 1749777"/>
              <a:gd name="connsiteX12-297" fmla="*/ 291060 w 667860"/>
              <a:gd name="connsiteY12-298" fmla="*/ 706266 h 1749777"/>
              <a:gd name="connsiteX13-299" fmla="*/ 300499 w 667860"/>
              <a:gd name="connsiteY13-300" fmla="*/ 767130 h 1749777"/>
              <a:gd name="connsiteX14-301" fmla="*/ 259354 w 667860"/>
              <a:gd name="connsiteY14-302" fmla="*/ 857247 h 1749777"/>
              <a:gd name="connsiteX15-303" fmla="*/ 306665 w 667860"/>
              <a:gd name="connsiteY15-304" fmla="*/ 947289 h 1749777"/>
              <a:gd name="connsiteX16-305" fmla="*/ 408215 w 667860"/>
              <a:gd name="connsiteY16-306" fmla="*/ 936977 h 1749777"/>
              <a:gd name="connsiteX17-307" fmla="*/ 385637 w 667860"/>
              <a:gd name="connsiteY17-308" fmla="*/ 970844 h 1749777"/>
              <a:gd name="connsiteX18-309" fmla="*/ 351771 w 667860"/>
              <a:gd name="connsiteY18-310" fmla="*/ 1038577 h 1749777"/>
              <a:gd name="connsiteX19-311" fmla="*/ 317904 w 667860"/>
              <a:gd name="connsiteY19-312" fmla="*/ 1162755 h 1749777"/>
              <a:gd name="connsiteX20-313" fmla="*/ 306615 w 667860"/>
              <a:gd name="connsiteY20-314" fmla="*/ 1196622 h 1749777"/>
              <a:gd name="connsiteX21-315" fmla="*/ 261460 w 667860"/>
              <a:gd name="connsiteY21-316" fmla="*/ 1264355 h 1749777"/>
              <a:gd name="connsiteX22-317" fmla="*/ 182437 w 667860"/>
              <a:gd name="connsiteY22-318" fmla="*/ 1286933 h 1749777"/>
              <a:gd name="connsiteX23-319" fmla="*/ 69548 w 667860"/>
              <a:gd name="connsiteY23-320" fmla="*/ 1275644 h 1749777"/>
              <a:gd name="connsiteX24-321" fmla="*/ 1815 w 667860"/>
              <a:gd name="connsiteY24-322" fmla="*/ 1286933 h 1749777"/>
              <a:gd name="connsiteX25-323" fmla="*/ 35682 w 667860"/>
              <a:gd name="connsiteY25-324" fmla="*/ 1320800 h 1749777"/>
              <a:gd name="connsiteX26-325" fmla="*/ 103415 w 667860"/>
              <a:gd name="connsiteY26-326" fmla="*/ 1365955 h 1749777"/>
              <a:gd name="connsiteX27-327" fmla="*/ 125993 w 667860"/>
              <a:gd name="connsiteY27-328" fmla="*/ 1399822 h 1749777"/>
              <a:gd name="connsiteX28-329" fmla="*/ 193726 w 667860"/>
              <a:gd name="connsiteY28-330" fmla="*/ 1456266 h 1749777"/>
              <a:gd name="connsiteX29-331" fmla="*/ 238882 w 667860"/>
              <a:gd name="connsiteY29-332" fmla="*/ 1524000 h 1749777"/>
              <a:gd name="connsiteX30-333" fmla="*/ 261460 w 667860"/>
              <a:gd name="connsiteY30-334" fmla="*/ 1557866 h 1749777"/>
              <a:gd name="connsiteX31-335" fmla="*/ 317904 w 667860"/>
              <a:gd name="connsiteY31-336" fmla="*/ 1659466 h 1749777"/>
              <a:gd name="connsiteX32-337" fmla="*/ 351771 w 667860"/>
              <a:gd name="connsiteY32-338" fmla="*/ 1682044 h 1749777"/>
              <a:gd name="connsiteX33-339" fmla="*/ 363060 w 667860"/>
              <a:gd name="connsiteY33-340" fmla="*/ 1749777 h 1749777"/>
              <a:gd name="connsiteX0-341" fmla="*/ 667860 w 667860"/>
              <a:gd name="connsiteY0-342" fmla="*/ 0 h 1749777"/>
              <a:gd name="connsiteX1-343" fmla="*/ 622704 w 667860"/>
              <a:gd name="connsiteY1-344" fmla="*/ 11289 h 1749777"/>
              <a:gd name="connsiteX2-345" fmla="*/ 498526 w 667860"/>
              <a:gd name="connsiteY2-346" fmla="*/ 79022 h 1749777"/>
              <a:gd name="connsiteX3-347" fmla="*/ 453371 w 667860"/>
              <a:gd name="connsiteY3-348" fmla="*/ 112889 h 1749777"/>
              <a:gd name="connsiteX4-349" fmla="*/ 419504 w 667860"/>
              <a:gd name="connsiteY4-350" fmla="*/ 146755 h 1749777"/>
              <a:gd name="connsiteX5-351" fmla="*/ 329193 w 667860"/>
              <a:gd name="connsiteY5-352" fmla="*/ 191911 h 1749777"/>
              <a:gd name="connsiteX6-353" fmla="*/ 216304 w 667860"/>
              <a:gd name="connsiteY6-354" fmla="*/ 270933 h 1749777"/>
              <a:gd name="connsiteX7-355" fmla="*/ 182437 w 667860"/>
              <a:gd name="connsiteY7-356" fmla="*/ 338666 h 1749777"/>
              <a:gd name="connsiteX8-357" fmla="*/ 193726 w 667860"/>
              <a:gd name="connsiteY8-358" fmla="*/ 451555 h 1749777"/>
              <a:gd name="connsiteX9-359" fmla="*/ 306615 w 667860"/>
              <a:gd name="connsiteY9-360" fmla="*/ 587022 h 1749777"/>
              <a:gd name="connsiteX10-361" fmla="*/ 240800 w 667860"/>
              <a:gd name="connsiteY10-362" fmla="*/ 627533 h 1749777"/>
              <a:gd name="connsiteX11-363" fmla="*/ 240704 w 667860"/>
              <a:gd name="connsiteY11-364" fmla="*/ 655134 h 1749777"/>
              <a:gd name="connsiteX12-365" fmla="*/ 291060 w 667860"/>
              <a:gd name="connsiteY12-366" fmla="*/ 706266 h 1749777"/>
              <a:gd name="connsiteX13-367" fmla="*/ 300499 w 667860"/>
              <a:gd name="connsiteY13-368" fmla="*/ 767130 h 1749777"/>
              <a:gd name="connsiteX14-369" fmla="*/ 259354 w 667860"/>
              <a:gd name="connsiteY14-370" fmla="*/ 857247 h 1749777"/>
              <a:gd name="connsiteX15-371" fmla="*/ 306665 w 667860"/>
              <a:gd name="connsiteY15-372" fmla="*/ 947289 h 1749777"/>
              <a:gd name="connsiteX16-373" fmla="*/ 408215 w 667860"/>
              <a:gd name="connsiteY16-374" fmla="*/ 936977 h 1749777"/>
              <a:gd name="connsiteX17-375" fmla="*/ 385637 w 667860"/>
              <a:gd name="connsiteY17-376" fmla="*/ 970844 h 1749777"/>
              <a:gd name="connsiteX18-377" fmla="*/ 351771 w 667860"/>
              <a:gd name="connsiteY18-378" fmla="*/ 1038577 h 1749777"/>
              <a:gd name="connsiteX19-379" fmla="*/ 317904 w 667860"/>
              <a:gd name="connsiteY19-380" fmla="*/ 1162755 h 1749777"/>
              <a:gd name="connsiteX20-381" fmla="*/ 306615 w 667860"/>
              <a:gd name="connsiteY20-382" fmla="*/ 1196622 h 1749777"/>
              <a:gd name="connsiteX21-383" fmla="*/ 261460 w 667860"/>
              <a:gd name="connsiteY21-384" fmla="*/ 1264355 h 1749777"/>
              <a:gd name="connsiteX22-385" fmla="*/ 182437 w 667860"/>
              <a:gd name="connsiteY22-386" fmla="*/ 1286933 h 1749777"/>
              <a:gd name="connsiteX23-387" fmla="*/ 69548 w 667860"/>
              <a:gd name="connsiteY23-388" fmla="*/ 1275644 h 1749777"/>
              <a:gd name="connsiteX24-389" fmla="*/ 1815 w 667860"/>
              <a:gd name="connsiteY24-390" fmla="*/ 1286933 h 1749777"/>
              <a:gd name="connsiteX25-391" fmla="*/ 35682 w 667860"/>
              <a:gd name="connsiteY25-392" fmla="*/ 1320800 h 1749777"/>
              <a:gd name="connsiteX26-393" fmla="*/ 103415 w 667860"/>
              <a:gd name="connsiteY26-394" fmla="*/ 1365955 h 1749777"/>
              <a:gd name="connsiteX27-395" fmla="*/ 125993 w 667860"/>
              <a:gd name="connsiteY27-396" fmla="*/ 1399822 h 1749777"/>
              <a:gd name="connsiteX28-397" fmla="*/ 193726 w 667860"/>
              <a:gd name="connsiteY28-398" fmla="*/ 1456266 h 1749777"/>
              <a:gd name="connsiteX29-399" fmla="*/ 238882 w 667860"/>
              <a:gd name="connsiteY29-400" fmla="*/ 1524000 h 1749777"/>
              <a:gd name="connsiteX30-401" fmla="*/ 261460 w 667860"/>
              <a:gd name="connsiteY30-402" fmla="*/ 1557866 h 1749777"/>
              <a:gd name="connsiteX31-403" fmla="*/ 317904 w 667860"/>
              <a:gd name="connsiteY31-404" fmla="*/ 1659466 h 1749777"/>
              <a:gd name="connsiteX32-405" fmla="*/ 351771 w 667860"/>
              <a:gd name="connsiteY32-406" fmla="*/ 1682044 h 1749777"/>
              <a:gd name="connsiteX33-407" fmla="*/ 363060 w 667860"/>
              <a:gd name="connsiteY33-408" fmla="*/ 1749777 h 1749777"/>
              <a:gd name="connsiteX0-409" fmla="*/ 667860 w 667860"/>
              <a:gd name="connsiteY0-410" fmla="*/ 0 h 1749777"/>
              <a:gd name="connsiteX1-411" fmla="*/ 622704 w 667860"/>
              <a:gd name="connsiteY1-412" fmla="*/ 11289 h 1749777"/>
              <a:gd name="connsiteX2-413" fmla="*/ 498526 w 667860"/>
              <a:gd name="connsiteY2-414" fmla="*/ 79022 h 1749777"/>
              <a:gd name="connsiteX3-415" fmla="*/ 453371 w 667860"/>
              <a:gd name="connsiteY3-416" fmla="*/ 112889 h 1749777"/>
              <a:gd name="connsiteX4-417" fmla="*/ 419504 w 667860"/>
              <a:gd name="connsiteY4-418" fmla="*/ 146755 h 1749777"/>
              <a:gd name="connsiteX5-419" fmla="*/ 329193 w 667860"/>
              <a:gd name="connsiteY5-420" fmla="*/ 191911 h 1749777"/>
              <a:gd name="connsiteX6-421" fmla="*/ 216304 w 667860"/>
              <a:gd name="connsiteY6-422" fmla="*/ 270933 h 1749777"/>
              <a:gd name="connsiteX7-423" fmla="*/ 182437 w 667860"/>
              <a:gd name="connsiteY7-424" fmla="*/ 338666 h 1749777"/>
              <a:gd name="connsiteX8-425" fmla="*/ 193726 w 667860"/>
              <a:gd name="connsiteY8-426" fmla="*/ 451555 h 1749777"/>
              <a:gd name="connsiteX9-427" fmla="*/ 191005 w 667860"/>
              <a:gd name="connsiteY9-428" fmla="*/ 531046 h 1749777"/>
              <a:gd name="connsiteX10-429" fmla="*/ 240800 w 667860"/>
              <a:gd name="connsiteY10-430" fmla="*/ 627533 h 1749777"/>
              <a:gd name="connsiteX11-431" fmla="*/ 240704 w 667860"/>
              <a:gd name="connsiteY11-432" fmla="*/ 655134 h 1749777"/>
              <a:gd name="connsiteX12-433" fmla="*/ 291060 w 667860"/>
              <a:gd name="connsiteY12-434" fmla="*/ 706266 h 1749777"/>
              <a:gd name="connsiteX13-435" fmla="*/ 300499 w 667860"/>
              <a:gd name="connsiteY13-436" fmla="*/ 767130 h 1749777"/>
              <a:gd name="connsiteX14-437" fmla="*/ 259354 w 667860"/>
              <a:gd name="connsiteY14-438" fmla="*/ 857247 h 1749777"/>
              <a:gd name="connsiteX15-439" fmla="*/ 306665 w 667860"/>
              <a:gd name="connsiteY15-440" fmla="*/ 947289 h 1749777"/>
              <a:gd name="connsiteX16-441" fmla="*/ 408215 w 667860"/>
              <a:gd name="connsiteY16-442" fmla="*/ 936977 h 1749777"/>
              <a:gd name="connsiteX17-443" fmla="*/ 385637 w 667860"/>
              <a:gd name="connsiteY17-444" fmla="*/ 970844 h 1749777"/>
              <a:gd name="connsiteX18-445" fmla="*/ 351771 w 667860"/>
              <a:gd name="connsiteY18-446" fmla="*/ 1038577 h 1749777"/>
              <a:gd name="connsiteX19-447" fmla="*/ 317904 w 667860"/>
              <a:gd name="connsiteY19-448" fmla="*/ 1162755 h 1749777"/>
              <a:gd name="connsiteX20-449" fmla="*/ 306615 w 667860"/>
              <a:gd name="connsiteY20-450" fmla="*/ 1196622 h 1749777"/>
              <a:gd name="connsiteX21-451" fmla="*/ 261460 w 667860"/>
              <a:gd name="connsiteY21-452" fmla="*/ 1264355 h 1749777"/>
              <a:gd name="connsiteX22-453" fmla="*/ 182437 w 667860"/>
              <a:gd name="connsiteY22-454" fmla="*/ 1286933 h 1749777"/>
              <a:gd name="connsiteX23-455" fmla="*/ 69548 w 667860"/>
              <a:gd name="connsiteY23-456" fmla="*/ 1275644 h 1749777"/>
              <a:gd name="connsiteX24-457" fmla="*/ 1815 w 667860"/>
              <a:gd name="connsiteY24-458" fmla="*/ 1286933 h 1749777"/>
              <a:gd name="connsiteX25-459" fmla="*/ 35682 w 667860"/>
              <a:gd name="connsiteY25-460" fmla="*/ 1320800 h 1749777"/>
              <a:gd name="connsiteX26-461" fmla="*/ 103415 w 667860"/>
              <a:gd name="connsiteY26-462" fmla="*/ 1365955 h 1749777"/>
              <a:gd name="connsiteX27-463" fmla="*/ 125993 w 667860"/>
              <a:gd name="connsiteY27-464" fmla="*/ 1399822 h 1749777"/>
              <a:gd name="connsiteX28-465" fmla="*/ 193726 w 667860"/>
              <a:gd name="connsiteY28-466" fmla="*/ 1456266 h 1749777"/>
              <a:gd name="connsiteX29-467" fmla="*/ 238882 w 667860"/>
              <a:gd name="connsiteY29-468" fmla="*/ 1524000 h 1749777"/>
              <a:gd name="connsiteX30-469" fmla="*/ 261460 w 667860"/>
              <a:gd name="connsiteY30-470" fmla="*/ 1557866 h 1749777"/>
              <a:gd name="connsiteX31-471" fmla="*/ 317904 w 667860"/>
              <a:gd name="connsiteY31-472" fmla="*/ 1659466 h 1749777"/>
              <a:gd name="connsiteX32-473" fmla="*/ 351771 w 667860"/>
              <a:gd name="connsiteY32-474" fmla="*/ 1682044 h 1749777"/>
              <a:gd name="connsiteX33-475" fmla="*/ 363060 w 667860"/>
              <a:gd name="connsiteY33-476" fmla="*/ 1749777 h 1749777"/>
              <a:gd name="connsiteX0-477" fmla="*/ 667860 w 667860"/>
              <a:gd name="connsiteY0-478" fmla="*/ 0 h 1749777"/>
              <a:gd name="connsiteX1-479" fmla="*/ 622704 w 667860"/>
              <a:gd name="connsiteY1-480" fmla="*/ 11289 h 1749777"/>
              <a:gd name="connsiteX2-481" fmla="*/ 498526 w 667860"/>
              <a:gd name="connsiteY2-482" fmla="*/ 79022 h 1749777"/>
              <a:gd name="connsiteX3-483" fmla="*/ 453371 w 667860"/>
              <a:gd name="connsiteY3-484" fmla="*/ 112889 h 1749777"/>
              <a:gd name="connsiteX4-485" fmla="*/ 419504 w 667860"/>
              <a:gd name="connsiteY4-486" fmla="*/ 146755 h 1749777"/>
              <a:gd name="connsiteX5-487" fmla="*/ 329193 w 667860"/>
              <a:gd name="connsiteY5-488" fmla="*/ 191911 h 1749777"/>
              <a:gd name="connsiteX6-489" fmla="*/ 216304 w 667860"/>
              <a:gd name="connsiteY6-490" fmla="*/ 270933 h 1749777"/>
              <a:gd name="connsiteX7-491" fmla="*/ 182437 w 667860"/>
              <a:gd name="connsiteY7-492" fmla="*/ 338666 h 1749777"/>
              <a:gd name="connsiteX8-493" fmla="*/ 193726 w 667860"/>
              <a:gd name="connsiteY8-494" fmla="*/ 451555 h 1749777"/>
              <a:gd name="connsiteX9-495" fmla="*/ 191005 w 667860"/>
              <a:gd name="connsiteY9-496" fmla="*/ 531046 h 1749777"/>
              <a:gd name="connsiteX10-497" fmla="*/ 240800 w 667860"/>
              <a:gd name="connsiteY10-498" fmla="*/ 627533 h 1749777"/>
              <a:gd name="connsiteX11-499" fmla="*/ 240704 w 667860"/>
              <a:gd name="connsiteY11-500" fmla="*/ 655134 h 1749777"/>
              <a:gd name="connsiteX12-501" fmla="*/ 291060 w 667860"/>
              <a:gd name="connsiteY12-502" fmla="*/ 706266 h 1749777"/>
              <a:gd name="connsiteX13-503" fmla="*/ 300499 w 667860"/>
              <a:gd name="connsiteY13-504" fmla="*/ 767130 h 1749777"/>
              <a:gd name="connsiteX14-505" fmla="*/ 259354 w 667860"/>
              <a:gd name="connsiteY14-506" fmla="*/ 857247 h 1749777"/>
              <a:gd name="connsiteX15-507" fmla="*/ 306665 w 667860"/>
              <a:gd name="connsiteY15-508" fmla="*/ 947289 h 1749777"/>
              <a:gd name="connsiteX16-509" fmla="*/ 305892 w 667860"/>
              <a:gd name="connsiteY16-510" fmla="*/ 986154 h 1749777"/>
              <a:gd name="connsiteX17-511" fmla="*/ 385637 w 667860"/>
              <a:gd name="connsiteY17-512" fmla="*/ 970844 h 1749777"/>
              <a:gd name="connsiteX18-513" fmla="*/ 351771 w 667860"/>
              <a:gd name="connsiteY18-514" fmla="*/ 1038577 h 1749777"/>
              <a:gd name="connsiteX19-515" fmla="*/ 317904 w 667860"/>
              <a:gd name="connsiteY19-516" fmla="*/ 1162755 h 1749777"/>
              <a:gd name="connsiteX20-517" fmla="*/ 306615 w 667860"/>
              <a:gd name="connsiteY20-518" fmla="*/ 1196622 h 1749777"/>
              <a:gd name="connsiteX21-519" fmla="*/ 261460 w 667860"/>
              <a:gd name="connsiteY21-520" fmla="*/ 1264355 h 1749777"/>
              <a:gd name="connsiteX22-521" fmla="*/ 182437 w 667860"/>
              <a:gd name="connsiteY22-522" fmla="*/ 1286933 h 1749777"/>
              <a:gd name="connsiteX23-523" fmla="*/ 69548 w 667860"/>
              <a:gd name="connsiteY23-524" fmla="*/ 1275644 h 1749777"/>
              <a:gd name="connsiteX24-525" fmla="*/ 1815 w 667860"/>
              <a:gd name="connsiteY24-526" fmla="*/ 1286933 h 1749777"/>
              <a:gd name="connsiteX25-527" fmla="*/ 35682 w 667860"/>
              <a:gd name="connsiteY25-528" fmla="*/ 1320800 h 1749777"/>
              <a:gd name="connsiteX26-529" fmla="*/ 103415 w 667860"/>
              <a:gd name="connsiteY26-530" fmla="*/ 1365955 h 1749777"/>
              <a:gd name="connsiteX27-531" fmla="*/ 125993 w 667860"/>
              <a:gd name="connsiteY27-532" fmla="*/ 1399822 h 1749777"/>
              <a:gd name="connsiteX28-533" fmla="*/ 193726 w 667860"/>
              <a:gd name="connsiteY28-534" fmla="*/ 1456266 h 1749777"/>
              <a:gd name="connsiteX29-535" fmla="*/ 238882 w 667860"/>
              <a:gd name="connsiteY29-536" fmla="*/ 1524000 h 1749777"/>
              <a:gd name="connsiteX30-537" fmla="*/ 261460 w 667860"/>
              <a:gd name="connsiteY30-538" fmla="*/ 1557866 h 1749777"/>
              <a:gd name="connsiteX31-539" fmla="*/ 317904 w 667860"/>
              <a:gd name="connsiteY31-540" fmla="*/ 1659466 h 1749777"/>
              <a:gd name="connsiteX32-541" fmla="*/ 351771 w 667860"/>
              <a:gd name="connsiteY32-542" fmla="*/ 1682044 h 1749777"/>
              <a:gd name="connsiteX33-543" fmla="*/ 363060 w 667860"/>
              <a:gd name="connsiteY33-544" fmla="*/ 1749777 h 1749777"/>
              <a:gd name="connsiteX0-545" fmla="*/ 667860 w 667860"/>
              <a:gd name="connsiteY0-546" fmla="*/ 0 h 1749777"/>
              <a:gd name="connsiteX1-547" fmla="*/ 622704 w 667860"/>
              <a:gd name="connsiteY1-548" fmla="*/ 11289 h 1749777"/>
              <a:gd name="connsiteX2-549" fmla="*/ 498526 w 667860"/>
              <a:gd name="connsiteY2-550" fmla="*/ 79022 h 1749777"/>
              <a:gd name="connsiteX3-551" fmla="*/ 453371 w 667860"/>
              <a:gd name="connsiteY3-552" fmla="*/ 112889 h 1749777"/>
              <a:gd name="connsiteX4-553" fmla="*/ 419504 w 667860"/>
              <a:gd name="connsiteY4-554" fmla="*/ 146755 h 1749777"/>
              <a:gd name="connsiteX5-555" fmla="*/ 329193 w 667860"/>
              <a:gd name="connsiteY5-556" fmla="*/ 191911 h 1749777"/>
              <a:gd name="connsiteX6-557" fmla="*/ 216304 w 667860"/>
              <a:gd name="connsiteY6-558" fmla="*/ 270933 h 1749777"/>
              <a:gd name="connsiteX7-559" fmla="*/ 182437 w 667860"/>
              <a:gd name="connsiteY7-560" fmla="*/ 338666 h 1749777"/>
              <a:gd name="connsiteX8-561" fmla="*/ 193726 w 667860"/>
              <a:gd name="connsiteY8-562" fmla="*/ 451555 h 1749777"/>
              <a:gd name="connsiteX9-563" fmla="*/ 191005 w 667860"/>
              <a:gd name="connsiteY9-564" fmla="*/ 531046 h 1749777"/>
              <a:gd name="connsiteX10-565" fmla="*/ 240800 w 667860"/>
              <a:gd name="connsiteY10-566" fmla="*/ 627533 h 1749777"/>
              <a:gd name="connsiteX11-567" fmla="*/ 240704 w 667860"/>
              <a:gd name="connsiteY11-568" fmla="*/ 655134 h 1749777"/>
              <a:gd name="connsiteX12-569" fmla="*/ 291060 w 667860"/>
              <a:gd name="connsiteY12-570" fmla="*/ 706266 h 1749777"/>
              <a:gd name="connsiteX13-571" fmla="*/ 300499 w 667860"/>
              <a:gd name="connsiteY13-572" fmla="*/ 767130 h 1749777"/>
              <a:gd name="connsiteX14-573" fmla="*/ 259354 w 667860"/>
              <a:gd name="connsiteY14-574" fmla="*/ 857247 h 1749777"/>
              <a:gd name="connsiteX15-575" fmla="*/ 306665 w 667860"/>
              <a:gd name="connsiteY15-576" fmla="*/ 947289 h 1749777"/>
              <a:gd name="connsiteX16-577" fmla="*/ 305892 w 667860"/>
              <a:gd name="connsiteY16-578" fmla="*/ 986154 h 1749777"/>
              <a:gd name="connsiteX17-579" fmla="*/ 426074 w 667860"/>
              <a:gd name="connsiteY17-580" fmla="*/ 1016474 h 1749777"/>
              <a:gd name="connsiteX18-581" fmla="*/ 351771 w 667860"/>
              <a:gd name="connsiteY18-582" fmla="*/ 1038577 h 1749777"/>
              <a:gd name="connsiteX19-583" fmla="*/ 317904 w 667860"/>
              <a:gd name="connsiteY19-584" fmla="*/ 1162755 h 1749777"/>
              <a:gd name="connsiteX20-585" fmla="*/ 306615 w 667860"/>
              <a:gd name="connsiteY20-586" fmla="*/ 1196622 h 1749777"/>
              <a:gd name="connsiteX21-587" fmla="*/ 261460 w 667860"/>
              <a:gd name="connsiteY21-588" fmla="*/ 1264355 h 1749777"/>
              <a:gd name="connsiteX22-589" fmla="*/ 182437 w 667860"/>
              <a:gd name="connsiteY22-590" fmla="*/ 1286933 h 1749777"/>
              <a:gd name="connsiteX23-591" fmla="*/ 69548 w 667860"/>
              <a:gd name="connsiteY23-592" fmla="*/ 1275644 h 1749777"/>
              <a:gd name="connsiteX24-593" fmla="*/ 1815 w 667860"/>
              <a:gd name="connsiteY24-594" fmla="*/ 1286933 h 1749777"/>
              <a:gd name="connsiteX25-595" fmla="*/ 35682 w 667860"/>
              <a:gd name="connsiteY25-596" fmla="*/ 1320800 h 1749777"/>
              <a:gd name="connsiteX26-597" fmla="*/ 103415 w 667860"/>
              <a:gd name="connsiteY26-598" fmla="*/ 1365955 h 1749777"/>
              <a:gd name="connsiteX27-599" fmla="*/ 125993 w 667860"/>
              <a:gd name="connsiteY27-600" fmla="*/ 1399822 h 1749777"/>
              <a:gd name="connsiteX28-601" fmla="*/ 193726 w 667860"/>
              <a:gd name="connsiteY28-602" fmla="*/ 1456266 h 1749777"/>
              <a:gd name="connsiteX29-603" fmla="*/ 238882 w 667860"/>
              <a:gd name="connsiteY29-604" fmla="*/ 1524000 h 1749777"/>
              <a:gd name="connsiteX30-605" fmla="*/ 261460 w 667860"/>
              <a:gd name="connsiteY30-606" fmla="*/ 1557866 h 1749777"/>
              <a:gd name="connsiteX31-607" fmla="*/ 317904 w 667860"/>
              <a:gd name="connsiteY31-608" fmla="*/ 1659466 h 1749777"/>
              <a:gd name="connsiteX32-609" fmla="*/ 351771 w 667860"/>
              <a:gd name="connsiteY32-610" fmla="*/ 1682044 h 1749777"/>
              <a:gd name="connsiteX33-611" fmla="*/ 363060 w 667860"/>
              <a:gd name="connsiteY33-612" fmla="*/ 1749777 h 1749777"/>
              <a:gd name="connsiteX0-613" fmla="*/ 667860 w 667860"/>
              <a:gd name="connsiteY0-614" fmla="*/ 0 h 1749777"/>
              <a:gd name="connsiteX1-615" fmla="*/ 622704 w 667860"/>
              <a:gd name="connsiteY1-616" fmla="*/ 11289 h 1749777"/>
              <a:gd name="connsiteX2-617" fmla="*/ 498526 w 667860"/>
              <a:gd name="connsiteY2-618" fmla="*/ 79022 h 1749777"/>
              <a:gd name="connsiteX3-619" fmla="*/ 453371 w 667860"/>
              <a:gd name="connsiteY3-620" fmla="*/ 112889 h 1749777"/>
              <a:gd name="connsiteX4-621" fmla="*/ 419504 w 667860"/>
              <a:gd name="connsiteY4-622" fmla="*/ 146755 h 1749777"/>
              <a:gd name="connsiteX5-623" fmla="*/ 329193 w 667860"/>
              <a:gd name="connsiteY5-624" fmla="*/ 191911 h 1749777"/>
              <a:gd name="connsiteX6-625" fmla="*/ 216304 w 667860"/>
              <a:gd name="connsiteY6-626" fmla="*/ 270933 h 1749777"/>
              <a:gd name="connsiteX7-627" fmla="*/ 182437 w 667860"/>
              <a:gd name="connsiteY7-628" fmla="*/ 338666 h 1749777"/>
              <a:gd name="connsiteX8-629" fmla="*/ 193726 w 667860"/>
              <a:gd name="connsiteY8-630" fmla="*/ 451555 h 1749777"/>
              <a:gd name="connsiteX9-631" fmla="*/ 191005 w 667860"/>
              <a:gd name="connsiteY9-632" fmla="*/ 531046 h 1749777"/>
              <a:gd name="connsiteX10-633" fmla="*/ 240800 w 667860"/>
              <a:gd name="connsiteY10-634" fmla="*/ 627533 h 1749777"/>
              <a:gd name="connsiteX11-635" fmla="*/ 240704 w 667860"/>
              <a:gd name="connsiteY11-636" fmla="*/ 655134 h 1749777"/>
              <a:gd name="connsiteX12-637" fmla="*/ 291060 w 667860"/>
              <a:gd name="connsiteY12-638" fmla="*/ 706266 h 1749777"/>
              <a:gd name="connsiteX13-639" fmla="*/ 300499 w 667860"/>
              <a:gd name="connsiteY13-640" fmla="*/ 767130 h 1749777"/>
              <a:gd name="connsiteX14-641" fmla="*/ 259354 w 667860"/>
              <a:gd name="connsiteY14-642" fmla="*/ 857247 h 1749777"/>
              <a:gd name="connsiteX15-643" fmla="*/ 306665 w 667860"/>
              <a:gd name="connsiteY15-644" fmla="*/ 947289 h 1749777"/>
              <a:gd name="connsiteX16-645" fmla="*/ 305892 w 667860"/>
              <a:gd name="connsiteY16-646" fmla="*/ 986154 h 1749777"/>
              <a:gd name="connsiteX17-647" fmla="*/ 426074 w 667860"/>
              <a:gd name="connsiteY17-648" fmla="*/ 1016474 h 1749777"/>
              <a:gd name="connsiteX18-649" fmla="*/ 330449 w 667860"/>
              <a:gd name="connsiteY18-650" fmla="*/ 1119052 h 1749777"/>
              <a:gd name="connsiteX19-651" fmla="*/ 317904 w 667860"/>
              <a:gd name="connsiteY19-652" fmla="*/ 1162755 h 1749777"/>
              <a:gd name="connsiteX20-653" fmla="*/ 306615 w 667860"/>
              <a:gd name="connsiteY20-654" fmla="*/ 1196622 h 1749777"/>
              <a:gd name="connsiteX21-655" fmla="*/ 261460 w 667860"/>
              <a:gd name="connsiteY21-656" fmla="*/ 1264355 h 1749777"/>
              <a:gd name="connsiteX22-657" fmla="*/ 182437 w 667860"/>
              <a:gd name="connsiteY22-658" fmla="*/ 1286933 h 1749777"/>
              <a:gd name="connsiteX23-659" fmla="*/ 69548 w 667860"/>
              <a:gd name="connsiteY23-660" fmla="*/ 1275644 h 1749777"/>
              <a:gd name="connsiteX24-661" fmla="*/ 1815 w 667860"/>
              <a:gd name="connsiteY24-662" fmla="*/ 1286933 h 1749777"/>
              <a:gd name="connsiteX25-663" fmla="*/ 35682 w 667860"/>
              <a:gd name="connsiteY25-664" fmla="*/ 1320800 h 1749777"/>
              <a:gd name="connsiteX26-665" fmla="*/ 103415 w 667860"/>
              <a:gd name="connsiteY26-666" fmla="*/ 1365955 h 1749777"/>
              <a:gd name="connsiteX27-667" fmla="*/ 125993 w 667860"/>
              <a:gd name="connsiteY27-668" fmla="*/ 1399822 h 1749777"/>
              <a:gd name="connsiteX28-669" fmla="*/ 193726 w 667860"/>
              <a:gd name="connsiteY28-670" fmla="*/ 1456266 h 1749777"/>
              <a:gd name="connsiteX29-671" fmla="*/ 238882 w 667860"/>
              <a:gd name="connsiteY29-672" fmla="*/ 1524000 h 1749777"/>
              <a:gd name="connsiteX30-673" fmla="*/ 261460 w 667860"/>
              <a:gd name="connsiteY30-674" fmla="*/ 1557866 h 1749777"/>
              <a:gd name="connsiteX31-675" fmla="*/ 317904 w 667860"/>
              <a:gd name="connsiteY31-676" fmla="*/ 1659466 h 1749777"/>
              <a:gd name="connsiteX32-677" fmla="*/ 351771 w 667860"/>
              <a:gd name="connsiteY32-678" fmla="*/ 1682044 h 1749777"/>
              <a:gd name="connsiteX33-679" fmla="*/ 363060 w 667860"/>
              <a:gd name="connsiteY33-680" fmla="*/ 1749777 h 1749777"/>
              <a:gd name="connsiteX0-681" fmla="*/ 667860 w 667860"/>
              <a:gd name="connsiteY0-682" fmla="*/ 0 h 1749777"/>
              <a:gd name="connsiteX1-683" fmla="*/ 622704 w 667860"/>
              <a:gd name="connsiteY1-684" fmla="*/ 11289 h 1749777"/>
              <a:gd name="connsiteX2-685" fmla="*/ 498526 w 667860"/>
              <a:gd name="connsiteY2-686" fmla="*/ 79022 h 1749777"/>
              <a:gd name="connsiteX3-687" fmla="*/ 453371 w 667860"/>
              <a:gd name="connsiteY3-688" fmla="*/ 112889 h 1749777"/>
              <a:gd name="connsiteX4-689" fmla="*/ 419504 w 667860"/>
              <a:gd name="connsiteY4-690" fmla="*/ 146755 h 1749777"/>
              <a:gd name="connsiteX5-691" fmla="*/ 329193 w 667860"/>
              <a:gd name="connsiteY5-692" fmla="*/ 191911 h 1749777"/>
              <a:gd name="connsiteX6-693" fmla="*/ 216304 w 667860"/>
              <a:gd name="connsiteY6-694" fmla="*/ 270933 h 1749777"/>
              <a:gd name="connsiteX7-695" fmla="*/ 182437 w 667860"/>
              <a:gd name="connsiteY7-696" fmla="*/ 338666 h 1749777"/>
              <a:gd name="connsiteX8-697" fmla="*/ 193726 w 667860"/>
              <a:gd name="connsiteY8-698" fmla="*/ 451555 h 1749777"/>
              <a:gd name="connsiteX9-699" fmla="*/ 191005 w 667860"/>
              <a:gd name="connsiteY9-700" fmla="*/ 531046 h 1749777"/>
              <a:gd name="connsiteX10-701" fmla="*/ 240800 w 667860"/>
              <a:gd name="connsiteY10-702" fmla="*/ 627533 h 1749777"/>
              <a:gd name="connsiteX11-703" fmla="*/ 240704 w 667860"/>
              <a:gd name="connsiteY11-704" fmla="*/ 655134 h 1749777"/>
              <a:gd name="connsiteX12-705" fmla="*/ 291060 w 667860"/>
              <a:gd name="connsiteY12-706" fmla="*/ 706266 h 1749777"/>
              <a:gd name="connsiteX13-707" fmla="*/ 300499 w 667860"/>
              <a:gd name="connsiteY13-708" fmla="*/ 767130 h 1749777"/>
              <a:gd name="connsiteX14-709" fmla="*/ 259354 w 667860"/>
              <a:gd name="connsiteY14-710" fmla="*/ 857247 h 1749777"/>
              <a:gd name="connsiteX15-711" fmla="*/ 306665 w 667860"/>
              <a:gd name="connsiteY15-712" fmla="*/ 947289 h 1749777"/>
              <a:gd name="connsiteX16-713" fmla="*/ 382321 w 667860"/>
              <a:gd name="connsiteY16-714" fmla="*/ 958718 h 1749777"/>
              <a:gd name="connsiteX17-715" fmla="*/ 426074 w 667860"/>
              <a:gd name="connsiteY17-716" fmla="*/ 1016474 h 1749777"/>
              <a:gd name="connsiteX18-717" fmla="*/ 330449 w 667860"/>
              <a:gd name="connsiteY18-718" fmla="*/ 1119052 h 1749777"/>
              <a:gd name="connsiteX19-719" fmla="*/ 317904 w 667860"/>
              <a:gd name="connsiteY19-720" fmla="*/ 1162755 h 1749777"/>
              <a:gd name="connsiteX20-721" fmla="*/ 306615 w 667860"/>
              <a:gd name="connsiteY20-722" fmla="*/ 1196622 h 1749777"/>
              <a:gd name="connsiteX21-723" fmla="*/ 261460 w 667860"/>
              <a:gd name="connsiteY21-724" fmla="*/ 1264355 h 1749777"/>
              <a:gd name="connsiteX22-725" fmla="*/ 182437 w 667860"/>
              <a:gd name="connsiteY22-726" fmla="*/ 1286933 h 1749777"/>
              <a:gd name="connsiteX23-727" fmla="*/ 69548 w 667860"/>
              <a:gd name="connsiteY23-728" fmla="*/ 1275644 h 1749777"/>
              <a:gd name="connsiteX24-729" fmla="*/ 1815 w 667860"/>
              <a:gd name="connsiteY24-730" fmla="*/ 1286933 h 1749777"/>
              <a:gd name="connsiteX25-731" fmla="*/ 35682 w 667860"/>
              <a:gd name="connsiteY25-732" fmla="*/ 1320800 h 1749777"/>
              <a:gd name="connsiteX26-733" fmla="*/ 103415 w 667860"/>
              <a:gd name="connsiteY26-734" fmla="*/ 1365955 h 1749777"/>
              <a:gd name="connsiteX27-735" fmla="*/ 125993 w 667860"/>
              <a:gd name="connsiteY27-736" fmla="*/ 1399822 h 1749777"/>
              <a:gd name="connsiteX28-737" fmla="*/ 193726 w 667860"/>
              <a:gd name="connsiteY28-738" fmla="*/ 1456266 h 1749777"/>
              <a:gd name="connsiteX29-739" fmla="*/ 238882 w 667860"/>
              <a:gd name="connsiteY29-740" fmla="*/ 1524000 h 1749777"/>
              <a:gd name="connsiteX30-741" fmla="*/ 261460 w 667860"/>
              <a:gd name="connsiteY30-742" fmla="*/ 1557866 h 1749777"/>
              <a:gd name="connsiteX31-743" fmla="*/ 317904 w 667860"/>
              <a:gd name="connsiteY31-744" fmla="*/ 1659466 h 1749777"/>
              <a:gd name="connsiteX32-745" fmla="*/ 351771 w 667860"/>
              <a:gd name="connsiteY32-746" fmla="*/ 1682044 h 1749777"/>
              <a:gd name="connsiteX33-747" fmla="*/ 363060 w 667860"/>
              <a:gd name="connsiteY33-748" fmla="*/ 1749777 h 1749777"/>
              <a:gd name="connsiteX0-749" fmla="*/ 633363 w 633363"/>
              <a:gd name="connsiteY0-750" fmla="*/ 0 h 1749777"/>
              <a:gd name="connsiteX1-751" fmla="*/ 588207 w 633363"/>
              <a:gd name="connsiteY1-752" fmla="*/ 11289 h 1749777"/>
              <a:gd name="connsiteX2-753" fmla="*/ 464029 w 633363"/>
              <a:gd name="connsiteY2-754" fmla="*/ 79022 h 1749777"/>
              <a:gd name="connsiteX3-755" fmla="*/ 418874 w 633363"/>
              <a:gd name="connsiteY3-756" fmla="*/ 112889 h 1749777"/>
              <a:gd name="connsiteX4-757" fmla="*/ 385007 w 633363"/>
              <a:gd name="connsiteY4-758" fmla="*/ 146755 h 1749777"/>
              <a:gd name="connsiteX5-759" fmla="*/ 294696 w 633363"/>
              <a:gd name="connsiteY5-760" fmla="*/ 191911 h 1749777"/>
              <a:gd name="connsiteX6-761" fmla="*/ 181807 w 633363"/>
              <a:gd name="connsiteY6-762" fmla="*/ 270933 h 1749777"/>
              <a:gd name="connsiteX7-763" fmla="*/ 147940 w 633363"/>
              <a:gd name="connsiteY7-764" fmla="*/ 338666 h 1749777"/>
              <a:gd name="connsiteX8-765" fmla="*/ 159229 w 633363"/>
              <a:gd name="connsiteY8-766" fmla="*/ 451555 h 1749777"/>
              <a:gd name="connsiteX9-767" fmla="*/ 156508 w 633363"/>
              <a:gd name="connsiteY9-768" fmla="*/ 531046 h 1749777"/>
              <a:gd name="connsiteX10-769" fmla="*/ 206303 w 633363"/>
              <a:gd name="connsiteY10-770" fmla="*/ 627533 h 1749777"/>
              <a:gd name="connsiteX11-771" fmla="*/ 206207 w 633363"/>
              <a:gd name="connsiteY11-772" fmla="*/ 655134 h 1749777"/>
              <a:gd name="connsiteX12-773" fmla="*/ 256563 w 633363"/>
              <a:gd name="connsiteY12-774" fmla="*/ 706266 h 1749777"/>
              <a:gd name="connsiteX13-775" fmla="*/ 266002 w 633363"/>
              <a:gd name="connsiteY13-776" fmla="*/ 767130 h 1749777"/>
              <a:gd name="connsiteX14-777" fmla="*/ 224857 w 633363"/>
              <a:gd name="connsiteY14-778" fmla="*/ 857247 h 1749777"/>
              <a:gd name="connsiteX15-779" fmla="*/ 272168 w 633363"/>
              <a:gd name="connsiteY15-780" fmla="*/ 947289 h 1749777"/>
              <a:gd name="connsiteX16-781" fmla="*/ 347824 w 633363"/>
              <a:gd name="connsiteY16-782" fmla="*/ 958718 h 1749777"/>
              <a:gd name="connsiteX17-783" fmla="*/ 391577 w 633363"/>
              <a:gd name="connsiteY17-784" fmla="*/ 1016474 h 1749777"/>
              <a:gd name="connsiteX18-785" fmla="*/ 295952 w 633363"/>
              <a:gd name="connsiteY18-786" fmla="*/ 1119052 h 1749777"/>
              <a:gd name="connsiteX19-787" fmla="*/ 283407 w 633363"/>
              <a:gd name="connsiteY19-788" fmla="*/ 1162755 h 1749777"/>
              <a:gd name="connsiteX20-789" fmla="*/ 272118 w 633363"/>
              <a:gd name="connsiteY20-790" fmla="*/ 1196622 h 1749777"/>
              <a:gd name="connsiteX21-791" fmla="*/ 226963 w 633363"/>
              <a:gd name="connsiteY21-792" fmla="*/ 1264355 h 1749777"/>
              <a:gd name="connsiteX22-793" fmla="*/ 147940 w 633363"/>
              <a:gd name="connsiteY22-794" fmla="*/ 1286933 h 1749777"/>
              <a:gd name="connsiteX23-795" fmla="*/ 35051 w 633363"/>
              <a:gd name="connsiteY23-796" fmla="*/ 1275644 h 1749777"/>
              <a:gd name="connsiteX24-797" fmla="*/ 1185 w 633363"/>
              <a:gd name="connsiteY24-798" fmla="*/ 1320800 h 1749777"/>
              <a:gd name="connsiteX25-799" fmla="*/ 68918 w 633363"/>
              <a:gd name="connsiteY25-800" fmla="*/ 1365955 h 1749777"/>
              <a:gd name="connsiteX26-801" fmla="*/ 91496 w 633363"/>
              <a:gd name="connsiteY26-802" fmla="*/ 1399822 h 1749777"/>
              <a:gd name="connsiteX27-803" fmla="*/ 159229 w 633363"/>
              <a:gd name="connsiteY27-804" fmla="*/ 1456266 h 1749777"/>
              <a:gd name="connsiteX28-805" fmla="*/ 204385 w 633363"/>
              <a:gd name="connsiteY28-806" fmla="*/ 1524000 h 1749777"/>
              <a:gd name="connsiteX29-807" fmla="*/ 226963 w 633363"/>
              <a:gd name="connsiteY29-808" fmla="*/ 1557866 h 1749777"/>
              <a:gd name="connsiteX30-809" fmla="*/ 283407 w 633363"/>
              <a:gd name="connsiteY30-810" fmla="*/ 1659466 h 1749777"/>
              <a:gd name="connsiteX31-811" fmla="*/ 317274 w 633363"/>
              <a:gd name="connsiteY31-812" fmla="*/ 1682044 h 1749777"/>
              <a:gd name="connsiteX32-813" fmla="*/ 328563 w 633363"/>
              <a:gd name="connsiteY32-814" fmla="*/ 1749777 h 1749777"/>
              <a:gd name="connsiteX0-815" fmla="*/ 601078 w 601078"/>
              <a:gd name="connsiteY0-816" fmla="*/ 0 h 1749777"/>
              <a:gd name="connsiteX1-817" fmla="*/ 555922 w 601078"/>
              <a:gd name="connsiteY1-818" fmla="*/ 11289 h 1749777"/>
              <a:gd name="connsiteX2-819" fmla="*/ 431744 w 601078"/>
              <a:gd name="connsiteY2-820" fmla="*/ 79022 h 1749777"/>
              <a:gd name="connsiteX3-821" fmla="*/ 386589 w 601078"/>
              <a:gd name="connsiteY3-822" fmla="*/ 112889 h 1749777"/>
              <a:gd name="connsiteX4-823" fmla="*/ 352722 w 601078"/>
              <a:gd name="connsiteY4-824" fmla="*/ 146755 h 1749777"/>
              <a:gd name="connsiteX5-825" fmla="*/ 262411 w 601078"/>
              <a:gd name="connsiteY5-826" fmla="*/ 191911 h 1749777"/>
              <a:gd name="connsiteX6-827" fmla="*/ 149522 w 601078"/>
              <a:gd name="connsiteY6-828" fmla="*/ 270933 h 1749777"/>
              <a:gd name="connsiteX7-829" fmla="*/ 115655 w 601078"/>
              <a:gd name="connsiteY7-830" fmla="*/ 338666 h 1749777"/>
              <a:gd name="connsiteX8-831" fmla="*/ 126944 w 601078"/>
              <a:gd name="connsiteY8-832" fmla="*/ 451555 h 1749777"/>
              <a:gd name="connsiteX9-833" fmla="*/ 124223 w 601078"/>
              <a:gd name="connsiteY9-834" fmla="*/ 531046 h 1749777"/>
              <a:gd name="connsiteX10-835" fmla="*/ 174018 w 601078"/>
              <a:gd name="connsiteY10-836" fmla="*/ 627533 h 1749777"/>
              <a:gd name="connsiteX11-837" fmla="*/ 173922 w 601078"/>
              <a:gd name="connsiteY11-838" fmla="*/ 655134 h 1749777"/>
              <a:gd name="connsiteX12-839" fmla="*/ 224278 w 601078"/>
              <a:gd name="connsiteY12-840" fmla="*/ 706266 h 1749777"/>
              <a:gd name="connsiteX13-841" fmla="*/ 233717 w 601078"/>
              <a:gd name="connsiteY13-842" fmla="*/ 767130 h 1749777"/>
              <a:gd name="connsiteX14-843" fmla="*/ 192572 w 601078"/>
              <a:gd name="connsiteY14-844" fmla="*/ 857247 h 1749777"/>
              <a:gd name="connsiteX15-845" fmla="*/ 239883 w 601078"/>
              <a:gd name="connsiteY15-846" fmla="*/ 947289 h 1749777"/>
              <a:gd name="connsiteX16-847" fmla="*/ 315539 w 601078"/>
              <a:gd name="connsiteY16-848" fmla="*/ 958718 h 1749777"/>
              <a:gd name="connsiteX17-849" fmla="*/ 359292 w 601078"/>
              <a:gd name="connsiteY17-850" fmla="*/ 1016474 h 1749777"/>
              <a:gd name="connsiteX18-851" fmla="*/ 263667 w 601078"/>
              <a:gd name="connsiteY18-852" fmla="*/ 1119052 h 1749777"/>
              <a:gd name="connsiteX19-853" fmla="*/ 251122 w 601078"/>
              <a:gd name="connsiteY19-854" fmla="*/ 1162755 h 1749777"/>
              <a:gd name="connsiteX20-855" fmla="*/ 239833 w 601078"/>
              <a:gd name="connsiteY20-856" fmla="*/ 1196622 h 1749777"/>
              <a:gd name="connsiteX21-857" fmla="*/ 194678 w 601078"/>
              <a:gd name="connsiteY21-858" fmla="*/ 1264355 h 1749777"/>
              <a:gd name="connsiteX22-859" fmla="*/ 115655 w 601078"/>
              <a:gd name="connsiteY22-860" fmla="*/ 1286933 h 1749777"/>
              <a:gd name="connsiteX23-861" fmla="*/ 2766 w 601078"/>
              <a:gd name="connsiteY23-862" fmla="*/ 1275644 h 1749777"/>
              <a:gd name="connsiteX24-863" fmla="*/ 36633 w 601078"/>
              <a:gd name="connsiteY24-864" fmla="*/ 1365955 h 1749777"/>
              <a:gd name="connsiteX25-865" fmla="*/ 59211 w 601078"/>
              <a:gd name="connsiteY25-866" fmla="*/ 1399822 h 1749777"/>
              <a:gd name="connsiteX26-867" fmla="*/ 126944 w 601078"/>
              <a:gd name="connsiteY26-868" fmla="*/ 1456266 h 1749777"/>
              <a:gd name="connsiteX27-869" fmla="*/ 172100 w 601078"/>
              <a:gd name="connsiteY27-870" fmla="*/ 1524000 h 1749777"/>
              <a:gd name="connsiteX28-871" fmla="*/ 194678 w 601078"/>
              <a:gd name="connsiteY28-872" fmla="*/ 1557866 h 1749777"/>
              <a:gd name="connsiteX29-873" fmla="*/ 251122 w 601078"/>
              <a:gd name="connsiteY29-874" fmla="*/ 1659466 h 1749777"/>
              <a:gd name="connsiteX30-875" fmla="*/ 284989 w 601078"/>
              <a:gd name="connsiteY30-876" fmla="*/ 1682044 h 1749777"/>
              <a:gd name="connsiteX31-877" fmla="*/ 296278 w 601078"/>
              <a:gd name="connsiteY31-878" fmla="*/ 1749777 h 1749777"/>
              <a:gd name="connsiteX0-879" fmla="*/ 566706 w 566706"/>
              <a:gd name="connsiteY0-880" fmla="*/ 0 h 1749777"/>
              <a:gd name="connsiteX1-881" fmla="*/ 521550 w 566706"/>
              <a:gd name="connsiteY1-882" fmla="*/ 11289 h 1749777"/>
              <a:gd name="connsiteX2-883" fmla="*/ 397372 w 566706"/>
              <a:gd name="connsiteY2-884" fmla="*/ 79022 h 1749777"/>
              <a:gd name="connsiteX3-885" fmla="*/ 352217 w 566706"/>
              <a:gd name="connsiteY3-886" fmla="*/ 112889 h 1749777"/>
              <a:gd name="connsiteX4-887" fmla="*/ 318350 w 566706"/>
              <a:gd name="connsiteY4-888" fmla="*/ 146755 h 1749777"/>
              <a:gd name="connsiteX5-889" fmla="*/ 228039 w 566706"/>
              <a:gd name="connsiteY5-890" fmla="*/ 191911 h 1749777"/>
              <a:gd name="connsiteX6-891" fmla="*/ 115150 w 566706"/>
              <a:gd name="connsiteY6-892" fmla="*/ 270933 h 1749777"/>
              <a:gd name="connsiteX7-893" fmla="*/ 81283 w 566706"/>
              <a:gd name="connsiteY7-894" fmla="*/ 338666 h 1749777"/>
              <a:gd name="connsiteX8-895" fmla="*/ 92572 w 566706"/>
              <a:gd name="connsiteY8-896" fmla="*/ 451555 h 1749777"/>
              <a:gd name="connsiteX9-897" fmla="*/ 89851 w 566706"/>
              <a:gd name="connsiteY9-898" fmla="*/ 531046 h 1749777"/>
              <a:gd name="connsiteX10-899" fmla="*/ 139646 w 566706"/>
              <a:gd name="connsiteY10-900" fmla="*/ 627533 h 1749777"/>
              <a:gd name="connsiteX11-901" fmla="*/ 139550 w 566706"/>
              <a:gd name="connsiteY11-902" fmla="*/ 655134 h 1749777"/>
              <a:gd name="connsiteX12-903" fmla="*/ 189906 w 566706"/>
              <a:gd name="connsiteY12-904" fmla="*/ 706266 h 1749777"/>
              <a:gd name="connsiteX13-905" fmla="*/ 199345 w 566706"/>
              <a:gd name="connsiteY13-906" fmla="*/ 767130 h 1749777"/>
              <a:gd name="connsiteX14-907" fmla="*/ 158200 w 566706"/>
              <a:gd name="connsiteY14-908" fmla="*/ 857247 h 1749777"/>
              <a:gd name="connsiteX15-909" fmla="*/ 205511 w 566706"/>
              <a:gd name="connsiteY15-910" fmla="*/ 947289 h 1749777"/>
              <a:gd name="connsiteX16-911" fmla="*/ 281167 w 566706"/>
              <a:gd name="connsiteY16-912" fmla="*/ 958718 h 1749777"/>
              <a:gd name="connsiteX17-913" fmla="*/ 324920 w 566706"/>
              <a:gd name="connsiteY17-914" fmla="*/ 1016474 h 1749777"/>
              <a:gd name="connsiteX18-915" fmla="*/ 229295 w 566706"/>
              <a:gd name="connsiteY18-916" fmla="*/ 1119052 h 1749777"/>
              <a:gd name="connsiteX19-917" fmla="*/ 216750 w 566706"/>
              <a:gd name="connsiteY19-918" fmla="*/ 1162755 h 1749777"/>
              <a:gd name="connsiteX20-919" fmla="*/ 205461 w 566706"/>
              <a:gd name="connsiteY20-920" fmla="*/ 1196622 h 1749777"/>
              <a:gd name="connsiteX21-921" fmla="*/ 160306 w 566706"/>
              <a:gd name="connsiteY21-922" fmla="*/ 1264355 h 1749777"/>
              <a:gd name="connsiteX22-923" fmla="*/ 81283 w 566706"/>
              <a:gd name="connsiteY22-924" fmla="*/ 1286933 h 1749777"/>
              <a:gd name="connsiteX23-925" fmla="*/ 2261 w 566706"/>
              <a:gd name="connsiteY23-926" fmla="*/ 1365955 h 1749777"/>
              <a:gd name="connsiteX24-927" fmla="*/ 24839 w 566706"/>
              <a:gd name="connsiteY24-928" fmla="*/ 1399822 h 1749777"/>
              <a:gd name="connsiteX25-929" fmla="*/ 92572 w 566706"/>
              <a:gd name="connsiteY25-930" fmla="*/ 1456266 h 1749777"/>
              <a:gd name="connsiteX26-931" fmla="*/ 137728 w 566706"/>
              <a:gd name="connsiteY26-932" fmla="*/ 1524000 h 1749777"/>
              <a:gd name="connsiteX27-933" fmla="*/ 160306 w 566706"/>
              <a:gd name="connsiteY27-934" fmla="*/ 1557866 h 1749777"/>
              <a:gd name="connsiteX28-935" fmla="*/ 216750 w 566706"/>
              <a:gd name="connsiteY28-936" fmla="*/ 1659466 h 1749777"/>
              <a:gd name="connsiteX29-937" fmla="*/ 250617 w 566706"/>
              <a:gd name="connsiteY29-938" fmla="*/ 1682044 h 1749777"/>
              <a:gd name="connsiteX30-939" fmla="*/ 261906 w 566706"/>
              <a:gd name="connsiteY30-940" fmla="*/ 1749777 h 1749777"/>
              <a:gd name="connsiteX0-941" fmla="*/ 541939 w 541939"/>
              <a:gd name="connsiteY0-942" fmla="*/ 0 h 1749777"/>
              <a:gd name="connsiteX1-943" fmla="*/ 496783 w 541939"/>
              <a:gd name="connsiteY1-944" fmla="*/ 11289 h 1749777"/>
              <a:gd name="connsiteX2-945" fmla="*/ 372605 w 541939"/>
              <a:gd name="connsiteY2-946" fmla="*/ 79022 h 1749777"/>
              <a:gd name="connsiteX3-947" fmla="*/ 327450 w 541939"/>
              <a:gd name="connsiteY3-948" fmla="*/ 112889 h 1749777"/>
              <a:gd name="connsiteX4-949" fmla="*/ 293583 w 541939"/>
              <a:gd name="connsiteY4-950" fmla="*/ 146755 h 1749777"/>
              <a:gd name="connsiteX5-951" fmla="*/ 203272 w 541939"/>
              <a:gd name="connsiteY5-952" fmla="*/ 191911 h 1749777"/>
              <a:gd name="connsiteX6-953" fmla="*/ 90383 w 541939"/>
              <a:gd name="connsiteY6-954" fmla="*/ 270933 h 1749777"/>
              <a:gd name="connsiteX7-955" fmla="*/ 56516 w 541939"/>
              <a:gd name="connsiteY7-956" fmla="*/ 338666 h 1749777"/>
              <a:gd name="connsiteX8-957" fmla="*/ 67805 w 541939"/>
              <a:gd name="connsiteY8-958" fmla="*/ 451555 h 1749777"/>
              <a:gd name="connsiteX9-959" fmla="*/ 65084 w 541939"/>
              <a:gd name="connsiteY9-960" fmla="*/ 531046 h 1749777"/>
              <a:gd name="connsiteX10-961" fmla="*/ 114879 w 541939"/>
              <a:gd name="connsiteY10-962" fmla="*/ 627533 h 1749777"/>
              <a:gd name="connsiteX11-963" fmla="*/ 114783 w 541939"/>
              <a:gd name="connsiteY11-964" fmla="*/ 655134 h 1749777"/>
              <a:gd name="connsiteX12-965" fmla="*/ 165139 w 541939"/>
              <a:gd name="connsiteY12-966" fmla="*/ 706266 h 1749777"/>
              <a:gd name="connsiteX13-967" fmla="*/ 174578 w 541939"/>
              <a:gd name="connsiteY13-968" fmla="*/ 767130 h 1749777"/>
              <a:gd name="connsiteX14-969" fmla="*/ 133433 w 541939"/>
              <a:gd name="connsiteY14-970" fmla="*/ 857247 h 1749777"/>
              <a:gd name="connsiteX15-971" fmla="*/ 180744 w 541939"/>
              <a:gd name="connsiteY15-972" fmla="*/ 947289 h 1749777"/>
              <a:gd name="connsiteX16-973" fmla="*/ 256400 w 541939"/>
              <a:gd name="connsiteY16-974" fmla="*/ 958718 h 1749777"/>
              <a:gd name="connsiteX17-975" fmla="*/ 300153 w 541939"/>
              <a:gd name="connsiteY17-976" fmla="*/ 1016474 h 1749777"/>
              <a:gd name="connsiteX18-977" fmla="*/ 204528 w 541939"/>
              <a:gd name="connsiteY18-978" fmla="*/ 1119052 h 1749777"/>
              <a:gd name="connsiteX19-979" fmla="*/ 191983 w 541939"/>
              <a:gd name="connsiteY19-980" fmla="*/ 1162755 h 1749777"/>
              <a:gd name="connsiteX20-981" fmla="*/ 180694 w 541939"/>
              <a:gd name="connsiteY20-982" fmla="*/ 1196622 h 1749777"/>
              <a:gd name="connsiteX21-983" fmla="*/ 135539 w 541939"/>
              <a:gd name="connsiteY21-984" fmla="*/ 1264355 h 1749777"/>
              <a:gd name="connsiteX22-985" fmla="*/ 56516 w 541939"/>
              <a:gd name="connsiteY22-986" fmla="*/ 1286933 h 1749777"/>
              <a:gd name="connsiteX23-987" fmla="*/ 72 w 541939"/>
              <a:gd name="connsiteY23-988" fmla="*/ 1399822 h 1749777"/>
              <a:gd name="connsiteX24-989" fmla="*/ 67805 w 541939"/>
              <a:gd name="connsiteY24-990" fmla="*/ 1456266 h 1749777"/>
              <a:gd name="connsiteX25-991" fmla="*/ 112961 w 541939"/>
              <a:gd name="connsiteY25-992" fmla="*/ 1524000 h 1749777"/>
              <a:gd name="connsiteX26-993" fmla="*/ 135539 w 541939"/>
              <a:gd name="connsiteY26-994" fmla="*/ 1557866 h 1749777"/>
              <a:gd name="connsiteX27-995" fmla="*/ 191983 w 541939"/>
              <a:gd name="connsiteY27-996" fmla="*/ 1659466 h 1749777"/>
              <a:gd name="connsiteX28-997" fmla="*/ 225850 w 541939"/>
              <a:gd name="connsiteY28-998" fmla="*/ 1682044 h 1749777"/>
              <a:gd name="connsiteX29-999" fmla="*/ 237139 w 541939"/>
              <a:gd name="connsiteY29-1000" fmla="*/ 1749777 h 1749777"/>
              <a:gd name="connsiteX0-1001" fmla="*/ 541939 w 541939"/>
              <a:gd name="connsiteY0-1002" fmla="*/ 0 h 1749777"/>
              <a:gd name="connsiteX1-1003" fmla="*/ 496783 w 541939"/>
              <a:gd name="connsiteY1-1004" fmla="*/ 11289 h 1749777"/>
              <a:gd name="connsiteX2-1005" fmla="*/ 372605 w 541939"/>
              <a:gd name="connsiteY2-1006" fmla="*/ 79022 h 1749777"/>
              <a:gd name="connsiteX3-1007" fmla="*/ 327450 w 541939"/>
              <a:gd name="connsiteY3-1008" fmla="*/ 112889 h 1749777"/>
              <a:gd name="connsiteX4-1009" fmla="*/ 293583 w 541939"/>
              <a:gd name="connsiteY4-1010" fmla="*/ 146755 h 1749777"/>
              <a:gd name="connsiteX5-1011" fmla="*/ 203272 w 541939"/>
              <a:gd name="connsiteY5-1012" fmla="*/ 191911 h 1749777"/>
              <a:gd name="connsiteX6-1013" fmla="*/ 90383 w 541939"/>
              <a:gd name="connsiteY6-1014" fmla="*/ 270933 h 1749777"/>
              <a:gd name="connsiteX7-1015" fmla="*/ 56516 w 541939"/>
              <a:gd name="connsiteY7-1016" fmla="*/ 338666 h 1749777"/>
              <a:gd name="connsiteX8-1017" fmla="*/ 67805 w 541939"/>
              <a:gd name="connsiteY8-1018" fmla="*/ 451555 h 1749777"/>
              <a:gd name="connsiteX9-1019" fmla="*/ 65084 w 541939"/>
              <a:gd name="connsiteY9-1020" fmla="*/ 531046 h 1749777"/>
              <a:gd name="connsiteX10-1021" fmla="*/ 114879 w 541939"/>
              <a:gd name="connsiteY10-1022" fmla="*/ 627533 h 1749777"/>
              <a:gd name="connsiteX11-1023" fmla="*/ 114783 w 541939"/>
              <a:gd name="connsiteY11-1024" fmla="*/ 655134 h 1749777"/>
              <a:gd name="connsiteX12-1025" fmla="*/ 165139 w 541939"/>
              <a:gd name="connsiteY12-1026" fmla="*/ 706266 h 1749777"/>
              <a:gd name="connsiteX13-1027" fmla="*/ 174578 w 541939"/>
              <a:gd name="connsiteY13-1028" fmla="*/ 767130 h 1749777"/>
              <a:gd name="connsiteX14-1029" fmla="*/ 133433 w 541939"/>
              <a:gd name="connsiteY14-1030" fmla="*/ 857247 h 1749777"/>
              <a:gd name="connsiteX15-1031" fmla="*/ 180744 w 541939"/>
              <a:gd name="connsiteY15-1032" fmla="*/ 947289 h 1749777"/>
              <a:gd name="connsiteX16-1033" fmla="*/ 256400 w 541939"/>
              <a:gd name="connsiteY16-1034" fmla="*/ 958718 h 1749777"/>
              <a:gd name="connsiteX17-1035" fmla="*/ 204528 w 541939"/>
              <a:gd name="connsiteY17-1036" fmla="*/ 1119052 h 1749777"/>
              <a:gd name="connsiteX18-1037" fmla="*/ 191983 w 541939"/>
              <a:gd name="connsiteY18-1038" fmla="*/ 1162755 h 1749777"/>
              <a:gd name="connsiteX19-1039" fmla="*/ 180694 w 541939"/>
              <a:gd name="connsiteY19-1040" fmla="*/ 1196622 h 1749777"/>
              <a:gd name="connsiteX20-1041" fmla="*/ 135539 w 541939"/>
              <a:gd name="connsiteY20-1042" fmla="*/ 1264355 h 1749777"/>
              <a:gd name="connsiteX21-1043" fmla="*/ 56516 w 541939"/>
              <a:gd name="connsiteY21-1044" fmla="*/ 1286933 h 1749777"/>
              <a:gd name="connsiteX22-1045" fmla="*/ 72 w 541939"/>
              <a:gd name="connsiteY22-1046" fmla="*/ 1399822 h 1749777"/>
              <a:gd name="connsiteX23-1047" fmla="*/ 67805 w 541939"/>
              <a:gd name="connsiteY23-1048" fmla="*/ 1456266 h 1749777"/>
              <a:gd name="connsiteX24-1049" fmla="*/ 112961 w 541939"/>
              <a:gd name="connsiteY24-1050" fmla="*/ 1524000 h 1749777"/>
              <a:gd name="connsiteX25-1051" fmla="*/ 135539 w 541939"/>
              <a:gd name="connsiteY25-1052" fmla="*/ 1557866 h 1749777"/>
              <a:gd name="connsiteX26-1053" fmla="*/ 191983 w 541939"/>
              <a:gd name="connsiteY26-1054" fmla="*/ 1659466 h 1749777"/>
              <a:gd name="connsiteX27-1055" fmla="*/ 225850 w 541939"/>
              <a:gd name="connsiteY27-1056" fmla="*/ 1682044 h 1749777"/>
              <a:gd name="connsiteX28-1057" fmla="*/ 237139 w 541939"/>
              <a:gd name="connsiteY28-1058" fmla="*/ 1749777 h 1749777"/>
              <a:gd name="connsiteX0-1059" fmla="*/ 541939 w 541939"/>
              <a:gd name="connsiteY0-1060" fmla="*/ 0 h 1749777"/>
              <a:gd name="connsiteX1-1061" fmla="*/ 496783 w 541939"/>
              <a:gd name="connsiteY1-1062" fmla="*/ 11289 h 1749777"/>
              <a:gd name="connsiteX2-1063" fmla="*/ 372605 w 541939"/>
              <a:gd name="connsiteY2-1064" fmla="*/ 79022 h 1749777"/>
              <a:gd name="connsiteX3-1065" fmla="*/ 327450 w 541939"/>
              <a:gd name="connsiteY3-1066" fmla="*/ 112889 h 1749777"/>
              <a:gd name="connsiteX4-1067" fmla="*/ 293583 w 541939"/>
              <a:gd name="connsiteY4-1068" fmla="*/ 146755 h 1749777"/>
              <a:gd name="connsiteX5-1069" fmla="*/ 203272 w 541939"/>
              <a:gd name="connsiteY5-1070" fmla="*/ 191911 h 1749777"/>
              <a:gd name="connsiteX6-1071" fmla="*/ 90383 w 541939"/>
              <a:gd name="connsiteY6-1072" fmla="*/ 270933 h 1749777"/>
              <a:gd name="connsiteX7-1073" fmla="*/ 56516 w 541939"/>
              <a:gd name="connsiteY7-1074" fmla="*/ 338666 h 1749777"/>
              <a:gd name="connsiteX8-1075" fmla="*/ 67805 w 541939"/>
              <a:gd name="connsiteY8-1076" fmla="*/ 451555 h 1749777"/>
              <a:gd name="connsiteX9-1077" fmla="*/ 65084 w 541939"/>
              <a:gd name="connsiteY9-1078" fmla="*/ 531046 h 1749777"/>
              <a:gd name="connsiteX10-1079" fmla="*/ 114879 w 541939"/>
              <a:gd name="connsiteY10-1080" fmla="*/ 627533 h 1749777"/>
              <a:gd name="connsiteX11-1081" fmla="*/ 114783 w 541939"/>
              <a:gd name="connsiteY11-1082" fmla="*/ 655134 h 1749777"/>
              <a:gd name="connsiteX12-1083" fmla="*/ 165139 w 541939"/>
              <a:gd name="connsiteY12-1084" fmla="*/ 706266 h 1749777"/>
              <a:gd name="connsiteX13-1085" fmla="*/ 174578 w 541939"/>
              <a:gd name="connsiteY13-1086" fmla="*/ 767130 h 1749777"/>
              <a:gd name="connsiteX14-1087" fmla="*/ 133433 w 541939"/>
              <a:gd name="connsiteY14-1088" fmla="*/ 857247 h 1749777"/>
              <a:gd name="connsiteX15-1089" fmla="*/ 180744 w 541939"/>
              <a:gd name="connsiteY15-1090" fmla="*/ 947289 h 1749777"/>
              <a:gd name="connsiteX16-1091" fmla="*/ 204528 w 541939"/>
              <a:gd name="connsiteY16-1092" fmla="*/ 1119052 h 1749777"/>
              <a:gd name="connsiteX17-1093" fmla="*/ 191983 w 541939"/>
              <a:gd name="connsiteY17-1094" fmla="*/ 1162755 h 1749777"/>
              <a:gd name="connsiteX18-1095" fmla="*/ 180694 w 541939"/>
              <a:gd name="connsiteY18-1096" fmla="*/ 1196622 h 1749777"/>
              <a:gd name="connsiteX19-1097" fmla="*/ 135539 w 541939"/>
              <a:gd name="connsiteY19-1098" fmla="*/ 1264355 h 1749777"/>
              <a:gd name="connsiteX20-1099" fmla="*/ 56516 w 541939"/>
              <a:gd name="connsiteY20-1100" fmla="*/ 1286933 h 1749777"/>
              <a:gd name="connsiteX21-1101" fmla="*/ 72 w 541939"/>
              <a:gd name="connsiteY21-1102" fmla="*/ 1399822 h 1749777"/>
              <a:gd name="connsiteX22-1103" fmla="*/ 67805 w 541939"/>
              <a:gd name="connsiteY22-1104" fmla="*/ 1456266 h 1749777"/>
              <a:gd name="connsiteX23-1105" fmla="*/ 112961 w 541939"/>
              <a:gd name="connsiteY23-1106" fmla="*/ 1524000 h 1749777"/>
              <a:gd name="connsiteX24-1107" fmla="*/ 135539 w 541939"/>
              <a:gd name="connsiteY24-1108" fmla="*/ 1557866 h 1749777"/>
              <a:gd name="connsiteX25-1109" fmla="*/ 191983 w 541939"/>
              <a:gd name="connsiteY25-1110" fmla="*/ 1659466 h 1749777"/>
              <a:gd name="connsiteX26-1111" fmla="*/ 225850 w 541939"/>
              <a:gd name="connsiteY26-1112" fmla="*/ 1682044 h 1749777"/>
              <a:gd name="connsiteX27-1113" fmla="*/ 237139 w 541939"/>
              <a:gd name="connsiteY27-1114" fmla="*/ 1749777 h 1749777"/>
              <a:gd name="connsiteX0-1115" fmla="*/ 489775 w 489775"/>
              <a:gd name="connsiteY0-1116" fmla="*/ 0 h 1749777"/>
              <a:gd name="connsiteX1-1117" fmla="*/ 444619 w 489775"/>
              <a:gd name="connsiteY1-1118" fmla="*/ 11289 h 1749777"/>
              <a:gd name="connsiteX2-1119" fmla="*/ 320441 w 489775"/>
              <a:gd name="connsiteY2-1120" fmla="*/ 79022 h 1749777"/>
              <a:gd name="connsiteX3-1121" fmla="*/ 275286 w 489775"/>
              <a:gd name="connsiteY3-1122" fmla="*/ 112889 h 1749777"/>
              <a:gd name="connsiteX4-1123" fmla="*/ 241419 w 489775"/>
              <a:gd name="connsiteY4-1124" fmla="*/ 146755 h 1749777"/>
              <a:gd name="connsiteX5-1125" fmla="*/ 151108 w 489775"/>
              <a:gd name="connsiteY5-1126" fmla="*/ 191911 h 1749777"/>
              <a:gd name="connsiteX6-1127" fmla="*/ 38219 w 489775"/>
              <a:gd name="connsiteY6-1128" fmla="*/ 270933 h 1749777"/>
              <a:gd name="connsiteX7-1129" fmla="*/ 4352 w 489775"/>
              <a:gd name="connsiteY7-1130" fmla="*/ 338666 h 1749777"/>
              <a:gd name="connsiteX8-1131" fmla="*/ 15641 w 489775"/>
              <a:gd name="connsiteY8-1132" fmla="*/ 451555 h 1749777"/>
              <a:gd name="connsiteX9-1133" fmla="*/ 12920 w 489775"/>
              <a:gd name="connsiteY9-1134" fmla="*/ 531046 h 1749777"/>
              <a:gd name="connsiteX10-1135" fmla="*/ 62715 w 489775"/>
              <a:gd name="connsiteY10-1136" fmla="*/ 627533 h 1749777"/>
              <a:gd name="connsiteX11-1137" fmla="*/ 62619 w 489775"/>
              <a:gd name="connsiteY11-1138" fmla="*/ 655134 h 1749777"/>
              <a:gd name="connsiteX12-1139" fmla="*/ 112975 w 489775"/>
              <a:gd name="connsiteY12-1140" fmla="*/ 706266 h 1749777"/>
              <a:gd name="connsiteX13-1141" fmla="*/ 122414 w 489775"/>
              <a:gd name="connsiteY13-1142" fmla="*/ 767130 h 1749777"/>
              <a:gd name="connsiteX14-1143" fmla="*/ 81269 w 489775"/>
              <a:gd name="connsiteY14-1144" fmla="*/ 857247 h 1749777"/>
              <a:gd name="connsiteX15-1145" fmla="*/ 128580 w 489775"/>
              <a:gd name="connsiteY15-1146" fmla="*/ 947289 h 1749777"/>
              <a:gd name="connsiteX16-1147" fmla="*/ 152364 w 489775"/>
              <a:gd name="connsiteY16-1148" fmla="*/ 1119052 h 1749777"/>
              <a:gd name="connsiteX17-1149" fmla="*/ 139819 w 489775"/>
              <a:gd name="connsiteY17-1150" fmla="*/ 1162755 h 1749777"/>
              <a:gd name="connsiteX18-1151" fmla="*/ 128530 w 489775"/>
              <a:gd name="connsiteY18-1152" fmla="*/ 1196622 h 1749777"/>
              <a:gd name="connsiteX19-1153" fmla="*/ 83375 w 489775"/>
              <a:gd name="connsiteY19-1154" fmla="*/ 1264355 h 1749777"/>
              <a:gd name="connsiteX20-1155" fmla="*/ 4352 w 489775"/>
              <a:gd name="connsiteY20-1156" fmla="*/ 1286933 h 1749777"/>
              <a:gd name="connsiteX21-1157" fmla="*/ 15641 w 489775"/>
              <a:gd name="connsiteY21-1158" fmla="*/ 1456266 h 1749777"/>
              <a:gd name="connsiteX22-1159" fmla="*/ 60797 w 489775"/>
              <a:gd name="connsiteY22-1160" fmla="*/ 1524000 h 1749777"/>
              <a:gd name="connsiteX23-1161" fmla="*/ 83375 w 489775"/>
              <a:gd name="connsiteY23-1162" fmla="*/ 1557866 h 1749777"/>
              <a:gd name="connsiteX24-1163" fmla="*/ 139819 w 489775"/>
              <a:gd name="connsiteY24-1164" fmla="*/ 1659466 h 1749777"/>
              <a:gd name="connsiteX25-1165" fmla="*/ 173686 w 489775"/>
              <a:gd name="connsiteY25-1166" fmla="*/ 1682044 h 1749777"/>
              <a:gd name="connsiteX26-1167" fmla="*/ 184975 w 489775"/>
              <a:gd name="connsiteY26-1168" fmla="*/ 1749777 h 1749777"/>
              <a:gd name="connsiteX0-1169" fmla="*/ 485637 w 485637"/>
              <a:gd name="connsiteY0-1170" fmla="*/ 0 h 1749777"/>
              <a:gd name="connsiteX1-1171" fmla="*/ 440481 w 485637"/>
              <a:gd name="connsiteY1-1172" fmla="*/ 11289 h 1749777"/>
              <a:gd name="connsiteX2-1173" fmla="*/ 316303 w 485637"/>
              <a:gd name="connsiteY2-1174" fmla="*/ 79022 h 1749777"/>
              <a:gd name="connsiteX3-1175" fmla="*/ 271148 w 485637"/>
              <a:gd name="connsiteY3-1176" fmla="*/ 112889 h 1749777"/>
              <a:gd name="connsiteX4-1177" fmla="*/ 237281 w 485637"/>
              <a:gd name="connsiteY4-1178" fmla="*/ 146755 h 1749777"/>
              <a:gd name="connsiteX5-1179" fmla="*/ 146970 w 485637"/>
              <a:gd name="connsiteY5-1180" fmla="*/ 191911 h 1749777"/>
              <a:gd name="connsiteX6-1181" fmla="*/ 34081 w 485637"/>
              <a:gd name="connsiteY6-1182" fmla="*/ 270933 h 1749777"/>
              <a:gd name="connsiteX7-1183" fmla="*/ 214 w 485637"/>
              <a:gd name="connsiteY7-1184" fmla="*/ 338666 h 1749777"/>
              <a:gd name="connsiteX8-1185" fmla="*/ 11503 w 485637"/>
              <a:gd name="connsiteY8-1186" fmla="*/ 451555 h 1749777"/>
              <a:gd name="connsiteX9-1187" fmla="*/ 8782 w 485637"/>
              <a:gd name="connsiteY9-1188" fmla="*/ 531046 h 1749777"/>
              <a:gd name="connsiteX10-1189" fmla="*/ 58577 w 485637"/>
              <a:gd name="connsiteY10-1190" fmla="*/ 627533 h 1749777"/>
              <a:gd name="connsiteX11-1191" fmla="*/ 58481 w 485637"/>
              <a:gd name="connsiteY11-1192" fmla="*/ 655134 h 1749777"/>
              <a:gd name="connsiteX12-1193" fmla="*/ 108837 w 485637"/>
              <a:gd name="connsiteY12-1194" fmla="*/ 706266 h 1749777"/>
              <a:gd name="connsiteX13-1195" fmla="*/ 118276 w 485637"/>
              <a:gd name="connsiteY13-1196" fmla="*/ 767130 h 1749777"/>
              <a:gd name="connsiteX14-1197" fmla="*/ 77131 w 485637"/>
              <a:gd name="connsiteY14-1198" fmla="*/ 857247 h 1749777"/>
              <a:gd name="connsiteX15-1199" fmla="*/ 124442 w 485637"/>
              <a:gd name="connsiteY15-1200" fmla="*/ 947289 h 1749777"/>
              <a:gd name="connsiteX16-1201" fmla="*/ 148226 w 485637"/>
              <a:gd name="connsiteY16-1202" fmla="*/ 1119052 h 1749777"/>
              <a:gd name="connsiteX17-1203" fmla="*/ 135681 w 485637"/>
              <a:gd name="connsiteY17-1204" fmla="*/ 1162755 h 1749777"/>
              <a:gd name="connsiteX18-1205" fmla="*/ 124392 w 485637"/>
              <a:gd name="connsiteY18-1206" fmla="*/ 1196622 h 1749777"/>
              <a:gd name="connsiteX19-1207" fmla="*/ 79237 w 485637"/>
              <a:gd name="connsiteY19-1208" fmla="*/ 1264355 h 1749777"/>
              <a:gd name="connsiteX20-1209" fmla="*/ 214 w 485637"/>
              <a:gd name="connsiteY20-1210" fmla="*/ 1286933 h 1749777"/>
              <a:gd name="connsiteX21-1211" fmla="*/ 56659 w 485637"/>
              <a:gd name="connsiteY21-1212" fmla="*/ 1524000 h 1749777"/>
              <a:gd name="connsiteX22-1213" fmla="*/ 79237 w 485637"/>
              <a:gd name="connsiteY22-1214" fmla="*/ 1557866 h 1749777"/>
              <a:gd name="connsiteX23-1215" fmla="*/ 135681 w 485637"/>
              <a:gd name="connsiteY23-1216" fmla="*/ 1659466 h 1749777"/>
              <a:gd name="connsiteX24-1217" fmla="*/ 169548 w 485637"/>
              <a:gd name="connsiteY24-1218" fmla="*/ 1682044 h 1749777"/>
              <a:gd name="connsiteX25-1219" fmla="*/ 180837 w 485637"/>
              <a:gd name="connsiteY25-1220" fmla="*/ 1749777 h 1749777"/>
              <a:gd name="connsiteX0-1221" fmla="*/ 485423 w 485423"/>
              <a:gd name="connsiteY0-1222" fmla="*/ 0 h 1749777"/>
              <a:gd name="connsiteX1-1223" fmla="*/ 440267 w 485423"/>
              <a:gd name="connsiteY1-1224" fmla="*/ 11289 h 1749777"/>
              <a:gd name="connsiteX2-1225" fmla="*/ 316089 w 485423"/>
              <a:gd name="connsiteY2-1226" fmla="*/ 79022 h 1749777"/>
              <a:gd name="connsiteX3-1227" fmla="*/ 270934 w 485423"/>
              <a:gd name="connsiteY3-1228" fmla="*/ 112889 h 1749777"/>
              <a:gd name="connsiteX4-1229" fmla="*/ 237067 w 485423"/>
              <a:gd name="connsiteY4-1230" fmla="*/ 146755 h 1749777"/>
              <a:gd name="connsiteX5-1231" fmla="*/ 146756 w 485423"/>
              <a:gd name="connsiteY5-1232" fmla="*/ 191911 h 1749777"/>
              <a:gd name="connsiteX6-1233" fmla="*/ 33867 w 485423"/>
              <a:gd name="connsiteY6-1234" fmla="*/ 270933 h 1749777"/>
              <a:gd name="connsiteX7-1235" fmla="*/ 0 w 485423"/>
              <a:gd name="connsiteY7-1236" fmla="*/ 338666 h 1749777"/>
              <a:gd name="connsiteX8-1237" fmla="*/ 11289 w 485423"/>
              <a:gd name="connsiteY8-1238" fmla="*/ 451555 h 1749777"/>
              <a:gd name="connsiteX9-1239" fmla="*/ 8568 w 485423"/>
              <a:gd name="connsiteY9-1240" fmla="*/ 531046 h 1749777"/>
              <a:gd name="connsiteX10-1241" fmla="*/ 58363 w 485423"/>
              <a:gd name="connsiteY10-1242" fmla="*/ 627533 h 1749777"/>
              <a:gd name="connsiteX11-1243" fmla="*/ 58267 w 485423"/>
              <a:gd name="connsiteY11-1244" fmla="*/ 655134 h 1749777"/>
              <a:gd name="connsiteX12-1245" fmla="*/ 108623 w 485423"/>
              <a:gd name="connsiteY12-1246" fmla="*/ 706266 h 1749777"/>
              <a:gd name="connsiteX13-1247" fmla="*/ 118062 w 485423"/>
              <a:gd name="connsiteY13-1248" fmla="*/ 767130 h 1749777"/>
              <a:gd name="connsiteX14-1249" fmla="*/ 76917 w 485423"/>
              <a:gd name="connsiteY14-1250" fmla="*/ 857247 h 1749777"/>
              <a:gd name="connsiteX15-1251" fmla="*/ 124228 w 485423"/>
              <a:gd name="connsiteY15-1252" fmla="*/ 947289 h 1749777"/>
              <a:gd name="connsiteX16-1253" fmla="*/ 148012 w 485423"/>
              <a:gd name="connsiteY16-1254" fmla="*/ 1119052 h 1749777"/>
              <a:gd name="connsiteX17-1255" fmla="*/ 135467 w 485423"/>
              <a:gd name="connsiteY17-1256" fmla="*/ 1162755 h 1749777"/>
              <a:gd name="connsiteX18-1257" fmla="*/ 124178 w 485423"/>
              <a:gd name="connsiteY18-1258" fmla="*/ 1196622 h 1749777"/>
              <a:gd name="connsiteX19-1259" fmla="*/ 79023 w 485423"/>
              <a:gd name="connsiteY19-1260" fmla="*/ 1264355 h 1749777"/>
              <a:gd name="connsiteX20-1261" fmla="*/ 56445 w 485423"/>
              <a:gd name="connsiteY20-1262" fmla="*/ 1524000 h 1749777"/>
              <a:gd name="connsiteX21-1263" fmla="*/ 79023 w 485423"/>
              <a:gd name="connsiteY21-1264" fmla="*/ 1557866 h 1749777"/>
              <a:gd name="connsiteX22-1265" fmla="*/ 135467 w 485423"/>
              <a:gd name="connsiteY22-1266" fmla="*/ 1659466 h 1749777"/>
              <a:gd name="connsiteX23-1267" fmla="*/ 169334 w 485423"/>
              <a:gd name="connsiteY23-1268" fmla="*/ 1682044 h 1749777"/>
              <a:gd name="connsiteX24-1269" fmla="*/ 180623 w 485423"/>
              <a:gd name="connsiteY24-1270" fmla="*/ 1749777 h 1749777"/>
              <a:gd name="connsiteX0-1271" fmla="*/ 485423 w 485423"/>
              <a:gd name="connsiteY0-1272" fmla="*/ 0 h 1749777"/>
              <a:gd name="connsiteX1-1273" fmla="*/ 440267 w 485423"/>
              <a:gd name="connsiteY1-1274" fmla="*/ 11289 h 1749777"/>
              <a:gd name="connsiteX2-1275" fmla="*/ 316089 w 485423"/>
              <a:gd name="connsiteY2-1276" fmla="*/ 79022 h 1749777"/>
              <a:gd name="connsiteX3-1277" fmla="*/ 270934 w 485423"/>
              <a:gd name="connsiteY3-1278" fmla="*/ 112889 h 1749777"/>
              <a:gd name="connsiteX4-1279" fmla="*/ 237067 w 485423"/>
              <a:gd name="connsiteY4-1280" fmla="*/ 146755 h 1749777"/>
              <a:gd name="connsiteX5-1281" fmla="*/ 146756 w 485423"/>
              <a:gd name="connsiteY5-1282" fmla="*/ 191911 h 1749777"/>
              <a:gd name="connsiteX6-1283" fmla="*/ 33867 w 485423"/>
              <a:gd name="connsiteY6-1284" fmla="*/ 270933 h 1749777"/>
              <a:gd name="connsiteX7-1285" fmla="*/ 0 w 485423"/>
              <a:gd name="connsiteY7-1286" fmla="*/ 338666 h 1749777"/>
              <a:gd name="connsiteX8-1287" fmla="*/ 11289 w 485423"/>
              <a:gd name="connsiteY8-1288" fmla="*/ 451555 h 1749777"/>
              <a:gd name="connsiteX9-1289" fmla="*/ 8568 w 485423"/>
              <a:gd name="connsiteY9-1290" fmla="*/ 531046 h 1749777"/>
              <a:gd name="connsiteX10-1291" fmla="*/ 58363 w 485423"/>
              <a:gd name="connsiteY10-1292" fmla="*/ 627533 h 1749777"/>
              <a:gd name="connsiteX11-1293" fmla="*/ 58267 w 485423"/>
              <a:gd name="connsiteY11-1294" fmla="*/ 655134 h 1749777"/>
              <a:gd name="connsiteX12-1295" fmla="*/ 108623 w 485423"/>
              <a:gd name="connsiteY12-1296" fmla="*/ 706266 h 1749777"/>
              <a:gd name="connsiteX13-1297" fmla="*/ 118062 w 485423"/>
              <a:gd name="connsiteY13-1298" fmla="*/ 767130 h 1749777"/>
              <a:gd name="connsiteX14-1299" fmla="*/ 76917 w 485423"/>
              <a:gd name="connsiteY14-1300" fmla="*/ 857247 h 1749777"/>
              <a:gd name="connsiteX15-1301" fmla="*/ 124228 w 485423"/>
              <a:gd name="connsiteY15-1302" fmla="*/ 947289 h 1749777"/>
              <a:gd name="connsiteX16-1303" fmla="*/ 148012 w 485423"/>
              <a:gd name="connsiteY16-1304" fmla="*/ 1119052 h 1749777"/>
              <a:gd name="connsiteX17-1305" fmla="*/ 135467 w 485423"/>
              <a:gd name="connsiteY17-1306" fmla="*/ 1162755 h 1749777"/>
              <a:gd name="connsiteX18-1307" fmla="*/ 124178 w 485423"/>
              <a:gd name="connsiteY18-1308" fmla="*/ 1196622 h 1749777"/>
              <a:gd name="connsiteX19-1309" fmla="*/ 56445 w 485423"/>
              <a:gd name="connsiteY19-1310" fmla="*/ 1524000 h 1749777"/>
              <a:gd name="connsiteX20-1311" fmla="*/ 79023 w 485423"/>
              <a:gd name="connsiteY20-1312" fmla="*/ 1557866 h 1749777"/>
              <a:gd name="connsiteX21-1313" fmla="*/ 135467 w 485423"/>
              <a:gd name="connsiteY21-1314" fmla="*/ 1659466 h 1749777"/>
              <a:gd name="connsiteX22-1315" fmla="*/ 169334 w 485423"/>
              <a:gd name="connsiteY22-1316" fmla="*/ 1682044 h 1749777"/>
              <a:gd name="connsiteX23-1317" fmla="*/ 180623 w 485423"/>
              <a:gd name="connsiteY23-1318" fmla="*/ 1749777 h 1749777"/>
              <a:gd name="connsiteX0-1319" fmla="*/ 485423 w 485423"/>
              <a:gd name="connsiteY0-1320" fmla="*/ 0 h 1749777"/>
              <a:gd name="connsiteX1-1321" fmla="*/ 440267 w 485423"/>
              <a:gd name="connsiteY1-1322" fmla="*/ 11289 h 1749777"/>
              <a:gd name="connsiteX2-1323" fmla="*/ 316089 w 485423"/>
              <a:gd name="connsiteY2-1324" fmla="*/ 79022 h 1749777"/>
              <a:gd name="connsiteX3-1325" fmla="*/ 270934 w 485423"/>
              <a:gd name="connsiteY3-1326" fmla="*/ 112889 h 1749777"/>
              <a:gd name="connsiteX4-1327" fmla="*/ 237067 w 485423"/>
              <a:gd name="connsiteY4-1328" fmla="*/ 146755 h 1749777"/>
              <a:gd name="connsiteX5-1329" fmla="*/ 146756 w 485423"/>
              <a:gd name="connsiteY5-1330" fmla="*/ 191911 h 1749777"/>
              <a:gd name="connsiteX6-1331" fmla="*/ 33867 w 485423"/>
              <a:gd name="connsiteY6-1332" fmla="*/ 270933 h 1749777"/>
              <a:gd name="connsiteX7-1333" fmla="*/ 0 w 485423"/>
              <a:gd name="connsiteY7-1334" fmla="*/ 338666 h 1749777"/>
              <a:gd name="connsiteX8-1335" fmla="*/ 11289 w 485423"/>
              <a:gd name="connsiteY8-1336" fmla="*/ 451555 h 1749777"/>
              <a:gd name="connsiteX9-1337" fmla="*/ 8568 w 485423"/>
              <a:gd name="connsiteY9-1338" fmla="*/ 531046 h 1749777"/>
              <a:gd name="connsiteX10-1339" fmla="*/ 58363 w 485423"/>
              <a:gd name="connsiteY10-1340" fmla="*/ 627533 h 1749777"/>
              <a:gd name="connsiteX11-1341" fmla="*/ 58267 w 485423"/>
              <a:gd name="connsiteY11-1342" fmla="*/ 655134 h 1749777"/>
              <a:gd name="connsiteX12-1343" fmla="*/ 108623 w 485423"/>
              <a:gd name="connsiteY12-1344" fmla="*/ 706266 h 1749777"/>
              <a:gd name="connsiteX13-1345" fmla="*/ 118062 w 485423"/>
              <a:gd name="connsiteY13-1346" fmla="*/ 767130 h 1749777"/>
              <a:gd name="connsiteX14-1347" fmla="*/ 76917 w 485423"/>
              <a:gd name="connsiteY14-1348" fmla="*/ 857247 h 1749777"/>
              <a:gd name="connsiteX15-1349" fmla="*/ 124228 w 485423"/>
              <a:gd name="connsiteY15-1350" fmla="*/ 947289 h 1749777"/>
              <a:gd name="connsiteX16-1351" fmla="*/ 148012 w 485423"/>
              <a:gd name="connsiteY16-1352" fmla="*/ 1119052 h 1749777"/>
              <a:gd name="connsiteX17-1353" fmla="*/ 135467 w 485423"/>
              <a:gd name="connsiteY17-1354" fmla="*/ 1162755 h 1749777"/>
              <a:gd name="connsiteX18-1355" fmla="*/ 124178 w 485423"/>
              <a:gd name="connsiteY18-1356" fmla="*/ 1196622 h 1749777"/>
              <a:gd name="connsiteX19-1357" fmla="*/ 79023 w 485423"/>
              <a:gd name="connsiteY19-1358" fmla="*/ 1557866 h 1749777"/>
              <a:gd name="connsiteX20-1359" fmla="*/ 135467 w 485423"/>
              <a:gd name="connsiteY20-1360" fmla="*/ 1659466 h 1749777"/>
              <a:gd name="connsiteX21-1361" fmla="*/ 169334 w 485423"/>
              <a:gd name="connsiteY21-1362" fmla="*/ 1682044 h 1749777"/>
              <a:gd name="connsiteX22-1363" fmla="*/ 180623 w 485423"/>
              <a:gd name="connsiteY22-1364" fmla="*/ 1749777 h 1749777"/>
              <a:gd name="connsiteX0-1365" fmla="*/ 485423 w 485423"/>
              <a:gd name="connsiteY0-1366" fmla="*/ 0 h 1749777"/>
              <a:gd name="connsiteX1-1367" fmla="*/ 440267 w 485423"/>
              <a:gd name="connsiteY1-1368" fmla="*/ 11289 h 1749777"/>
              <a:gd name="connsiteX2-1369" fmla="*/ 316089 w 485423"/>
              <a:gd name="connsiteY2-1370" fmla="*/ 79022 h 1749777"/>
              <a:gd name="connsiteX3-1371" fmla="*/ 270934 w 485423"/>
              <a:gd name="connsiteY3-1372" fmla="*/ 112889 h 1749777"/>
              <a:gd name="connsiteX4-1373" fmla="*/ 237067 w 485423"/>
              <a:gd name="connsiteY4-1374" fmla="*/ 146755 h 1749777"/>
              <a:gd name="connsiteX5-1375" fmla="*/ 146756 w 485423"/>
              <a:gd name="connsiteY5-1376" fmla="*/ 191911 h 1749777"/>
              <a:gd name="connsiteX6-1377" fmla="*/ 33867 w 485423"/>
              <a:gd name="connsiteY6-1378" fmla="*/ 270933 h 1749777"/>
              <a:gd name="connsiteX7-1379" fmla="*/ 0 w 485423"/>
              <a:gd name="connsiteY7-1380" fmla="*/ 338666 h 1749777"/>
              <a:gd name="connsiteX8-1381" fmla="*/ 11289 w 485423"/>
              <a:gd name="connsiteY8-1382" fmla="*/ 451555 h 1749777"/>
              <a:gd name="connsiteX9-1383" fmla="*/ 8568 w 485423"/>
              <a:gd name="connsiteY9-1384" fmla="*/ 531046 h 1749777"/>
              <a:gd name="connsiteX10-1385" fmla="*/ 58363 w 485423"/>
              <a:gd name="connsiteY10-1386" fmla="*/ 627533 h 1749777"/>
              <a:gd name="connsiteX11-1387" fmla="*/ 58267 w 485423"/>
              <a:gd name="connsiteY11-1388" fmla="*/ 655134 h 1749777"/>
              <a:gd name="connsiteX12-1389" fmla="*/ 108623 w 485423"/>
              <a:gd name="connsiteY12-1390" fmla="*/ 706266 h 1749777"/>
              <a:gd name="connsiteX13-1391" fmla="*/ 118062 w 485423"/>
              <a:gd name="connsiteY13-1392" fmla="*/ 767130 h 1749777"/>
              <a:gd name="connsiteX14-1393" fmla="*/ 76917 w 485423"/>
              <a:gd name="connsiteY14-1394" fmla="*/ 857247 h 1749777"/>
              <a:gd name="connsiteX15-1395" fmla="*/ 124228 w 485423"/>
              <a:gd name="connsiteY15-1396" fmla="*/ 947289 h 1749777"/>
              <a:gd name="connsiteX16-1397" fmla="*/ 148012 w 485423"/>
              <a:gd name="connsiteY16-1398" fmla="*/ 1119052 h 1749777"/>
              <a:gd name="connsiteX17-1399" fmla="*/ 135467 w 485423"/>
              <a:gd name="connsiteY17-1400" fmla="*/ 1162755 h 1749777"/>
              <a:gd name="connsiteX18-1401" fmla="*/ 124178 w 485423"/>
              <a:gd name="connsiteY18-1402" fmla="*/ 1196622 h 1749777"/>
              <a:gd name="connsiteX19-1403" fmla="*/ 79023 w 485423"/>
              <a:gd name="connsiteY19-1404" fmla="*/ 1557866 h 1749777"/>
              <a:gd name="connsiteX20-1405" fmla="*/ 169334 w 485423"/>
              <a:gd name="connsiteY20-1406" fmla="*/ 1682044 h 1749777"/>
              <a:gd name="connsiteX21-1407" fmla="*/ 180623 w 485423"/>
              <a:gd name="connsiteY21-1408" fmla="*/ 1749777 h 1749777"/>
              <a:gd name="connsiteX0-1409" fmla="*/ 485423 w 485423"/>
              <a:gd name="connsiteY0-1410" fmla="*/ 0 h 1749777"/>
              <a:gd name="connsiteX1-1411" fmla="*/ 440267 w 485423"/>
              <a:gd name="connsiteY1-1412" fmla="*/ 11289 h 1749777"/>
              <a:gd name="connsiteX2-1413" fmla="*/ 316089 w 485423"/>
              <a:gd name="connsiteY2-1414" fmla="*/ 79022 h 1749777"/>
              <a:gd name="connsiteX3-1415" fmla="*/ 270934 w 485423"/>
              <a:gd name="connsiteY3-1416" fmla="*/ 112889 h 1749777"/>
              <a:gd name="connsiteX4-1417" fmla="*/ 237067 w 485423"/>
              <a:gd name="connsiteY4-1418" fmla="*/ 146755 h 1749777"/>
              <a:gd name="connsiteX5-1419" fmla="*/ 146756 w 485423"/>
              <a:gd name="connsiteY5-1420" fmla="*/ 191911 h 1749777"/>
              <a:gd name="connsiteX6-1421" fmla="*/ 33867 w 485423"/>
              <a:gd name="connsiteY6-1422" fmla="*/ 270933 h 1749777"/>
              <a:gd name="connsiteX7-1423" fmla="*/ 0 w 485423"/>
              <a:gd name="connsiteY7-1424" fmla="*/ 338666 h 1749777"/>
              <a:gd name="connsiteX8-1425" fmla="*/ 11289 w 485423"/>
              <a:gd name="connsiteY8-1426" fmla="*/ 451555 h 1749777"/>
              <a:gd name="connsiteX9-1427" fmla="*/ 8568 w 485423"/>
              <a:gd name="connsiteY9-1428" fmla="*/ 531046 h 1749777"/>
              <a:gd name="connsiteX10-1429" fmla="*/ 58363 w 485423"/>
              <a:gd name="connsiteY10-1430" fmla="*/ 627533 h 1749777"/>
              <a:gd name="connsiteX11-1431" fmla="*/ 58267 w 485423"/>
              <a:gd name="connsiteY11-1432" fmla="*/ 655134 h 1749777"/>
              <a:gd name="connsiteX12-1433" fmla="*/ 108623 w 485423"/>
              <a:gd name="connsiteY12-1434" fmla="*/ 706266 h 1749777"/>
              <a:gd name="connsiteX13-1435" fmla="*/ 118062 w 485423"/>
              <a:gd name="connsiteY13-1436" fmla="*/ 767130 h 1749777"/>
              <a:gd name="connsiteX14-1437" fmla="*/ 76917 w 485423"/>
              <a:gd name="connsiteY14-1438" fmla="*/ 857247 h 1749777"/>
              <a:gd name="connsiteX15-1439" fmla="*/ 124228 w 485423"/>
              <a:gd name="connsiteY15-1440" fmla="*/ 947289 h 1749777"/>
              <a:gd name="connsiteX16-1441" fmla="*/ 148012 w 485423"/>
              <a:gd name="connsiteY16-1442" fmla="*/ 1119052 h 1749777"/>
              <a:gd name="connsiteX17-1443" fmla="*/ 135467 w 485423"/>
              <a:gd name="connsiteY17-1444" fmla="*/ 1162755 h 1749777"/>
              <a:gd name="connsiteX18-1445" fmla="*/ 124178 w 485423"/>
              <a:gd name="connsiteY18-1446" fmla="*/ 1196622 h 1749777"/>
              <a:gd name="connsiteX19-1447" fmla="*/ 169334 w 485423"/>
              <a:gd name="connsiteY19-1448" fmla="*/ 1682044 h 1749777"/>
              <a:gd name="connsiteX20-1449" fmla="*/ 180623 w 485423"/>
              <a:gd name="connsiteY20-1450" fmla="*/ 1749777 h 1749777"/>
              <a:gd name="connsiteX0-1451" fmla="*/ 485423 w 485423"/>
              <a:gd name="connsiteY0-1452" fmla="*/ 0 h 1749777"/>
              <a:gd name="connsiteX1-1453" fmla="*/ 440267 w 485423"/>
              <a:gd name="connsiteY1-1454" fmla="*/ 11289 h 1749777"/>
              <a:gd name="connsiteX2-1455" fmla="*/ 316089 w 485423"/>
              <a:gd name="connsiteY2-1456" fmla="*/ 79022 h 1749777"/>
              <a:gd name="connsiteX3-1457" fmla="*/ 270934 w 485423"/>
              <a:gd name="connsiteY3-1458" fmla="*/ 112889 h 1749777"/>
              <a:gd name="connsiteX4-1459" fmla="*/ 237067 w 485423"/>
              <a:gd name="connsiteY4-1460" fmla="*/ 146755 h 1749777"/>
              <a:gd name="connsiteX5-1461" fmla="*/ 12493 w 485423"/>
              <a:gd name="connsiteY5-1462" fmla="*/ 177600 h 1749777"/>
              <a:gd name="connsiteX6-1463" fmla="*/ 33867 w 485423"/>
              <a:gd name="connsiteY6-1464" fmla="*/ 270933 h 1749777"/>
              <a:gd name="connsiteX7-1465" fmla="*/ 0 w 485423"/>
              <a:gd name="connsiteY7-1466" fmla="*/ 338666 h 1749777"/>
              <a:gd name="connsiteX8-1467" fmla="*/ 11289 w 485423"/>
              <a:gd name="connsiteY8-1468" fmla="*/ 451555 h 1749777"/>
              <a:gd name="connsiteX9-1469" fmla="*/ 8568 w 485423"/>
              <a:gd name="connsiteY9-1470" fmla="*/ 531046 h 1749777"/>
              <a:gd name="connsiteX10-1471" fmla="*/ 58363 w 485423"/>
              <a:gd name="connsiteY10-1472" fmla="*/ 627533 h 1749777"/>
              <a:gd name="connsiteX11-1473" fmla="*/ 58267 w 485423"/>
              <a:gd name="connsiteY11-1474" fmla="*/ 655134 h 1749777"/>
              <a:gd name="connsiteX12-1475" fmla="*/ 108623 w 485423"/>
              <a:gd name="connsiteY12-1476" fmla="*/ 706266 h 1749777"/>
              <a:gd name="connsiteX13-1477" fmla="*/ 118062 w 485423"/>
              <a:gd name="connsiteY13-1478" fmla="*/ 767130 h 1749777"/>
              <a:gd name="connsiteX14-1479" fmla="*/ 76917 w 485423"/>
              <a:gd name="connsiteY14-1480" fmla="*/ 857247 h 1749777"/>
              <a:gd name="connsiteX15-1481" fmla="*/ 124228 w 485423"/>
              <a:gd name="connsiteY15-1482" fmla="*/ 947289 h 1749777"/>
              <a:gd name="connsiteX16-1483" fmla="*/ 148012 w 485423"/>
              <a:gd name="connsiteY16-1484" fmla="*/ 1119052 h 1749777"/>
              <a:gd name="connsiteX17-1485" fmla="*/ 135467 w 485423"/>
              <a:gd name="connsiteY17-1486" fmla="*/ 1162755 h 1749777"/>
              <a:gd name="connsiteX18-1487" fmla="*/ 124178 w 485423"/>
              <a:gd name="connsiteY18-1488" fmla="*/ 1196622 h 1749777"/>
              <a:gd name="connsiteX19-1489" fmla="*/ 169334 w 485423"/>
              <a:gd name="connsiteY19-1490" fmla="*/ 1682044 h 1749777"/>
              <a:gd name="connsiteX20-1491" fmla="*/ 180623 w 485423"/>
              <a:gd name="connsiteY20-1492" fmla="*/ 1749777 h 1749777"/>
              <a:gd name="connsiteX0-1493" fmla="*/ 505384 w 505384"/>
              <a:gd name="connsiteY0-1494" fmla="*/ 0 h 1749777"/>
              <a:gd name="connsiteX1-1495" fmla="*/ 460228 w 505384"/>
              <a:gd name="connsiteY1-1496" fmla="*/ 11289 h 1749777"/>
              <a:gd name="connsiteX2-1497" fmla="*/ 336050 w 505384"/>
              <a:gd name="connsiteY2-1498" fmla="*/ 79022 h 1749777"/>
              <a:gd name="connsiteX3-1499" fmla="*/ 290895 w 505384"/>
              <a:gd name="connsiteY3-1500" fmla="*/ 112889 h 1749777"/>
              <a:gd name="connsiteX4-1501" fmla="*/ 16815 w 505384"/>
              <a:gd name="connsiteY4-1502" fmla="*/ 84723 h 1749777"/>
              <a:gd name="connsiteX5-1503" fmla="*/ 32454 w 505384"/>
              <a:gd name="connsiteY5-1504" fmla="*/ 177600 h 1749777"/>
              <a:gd name="connsiteX6-1505" fmla="*/ 53828 w 505384"/>
              <a:gd name="connsiteY6-1506" fmla="*/ 270933 h 1749777"/>
              <a:gd name="connsiteX7-1507" fmla="*/ 19961 w 505384"/>
              <a:gd name="connsiteY7-1508" fmla="*/ 338666 h 1749777"/>
              <a:gd name="connsiteX8-1509" fmla="*/ 31250 w 505384"/>
              <a:gd name="connsiteY8-1510" fmla="*/ 451555 h 1749777"/>
              <a:gd name="connsiteX9-1511" fmla="*/ 28529 w 505384"/>
              <a:gd name="connsiteY9-1512" fmla="*/ 531046 h 1749777"/>
              <a:gd name="connsiteX10-1513" fmla="*/ 78324 w 505384"/>
              <a:gd name="connsiteY10-1514" fmla="*/ 627533 h 1749777"/>
              <a:gd name="connsiteX11-1515" fmla="*/ 78228 w 505384"/>
              <a:gd name="connsiteY11-1516" fmla="*/ 655134 h 1749777"/>
              <a:gd name="connsiteX12-1517" fmla="*/ 128584 w 505384"/>
              <a:gd name="connsiteY12-1518" fmla="*/ 706266 h 1749777"/>
              <a:gd name="connsiteX13-1519" fmla="*/ 138023 w 505384"/>
              <a:gd name="connsiteY13-1520" fmla="*/ 767130 h 1749777"/>
              <a:gd name="connsiteX14-1521" fmla="*/ 96878 w 505384"/>
              <a:gd name="connsiteY14-1522" fmla="*/ 857247 h 1749777"/>
              <a:gd name="connsiteX15-1523" fmla="*/ 144189 w 505384"/>
              <a:gd name="connsiteY15-1524" fmla="*/ 947289 h 1749777"/>
              <a:gd name="connsiteX16-1525" fmla="*/ 167973 w 505384"/>
              <a:gd name="connsiteY16-1526" fmla="*/ 1119052 h 1749777"/>
              <a:gd name="connsiteX17-1527" fmla="*/ 155428 w 505384"/>
              <a:gd name="connsiteY17-1528" fmla="*/ 1162755 h 1749777"/>
              <a:gd name="connsiteX18-1529" fmla="*/ 144139 w 505384"/>
              <a:gd name="connsiteY18-1530" fmla="*/ 1196622 h 1749777"/>
              <a:gd name="connsiteX19-1531" fmla="*/ 189295 w 505384"/>
              <a:gd name="connsiteY19-1532" fmla="*/ 1682044 h 1749777"/>
              <a:gd name="connsiteX20-1533" fmla="*/ 200584 w 505384"/>
              <a:gd name="connsiteY20-1534" fmla="*/ 1749777 h 1749777"/>
              <a:gd name="connsiteX0-1535" fmla="*/ 570128 w 570128"/>
              <a:gd name="connsiteY0-1536" fmla="*/ 18186 h 1767963"/>
              <a:gd name="connsiteX1-1537" fmla="*/ 524972 w 570128"/>
              <a:gd name="connsiteY1-1538" fmla="*/ 29475 h 1767963"/>
              <a:gd name="connsiteX2-1539" fmla="*/ 400794 w 570128"/>
              <a:gd name="connsiteY2-1540" fmla="*/ 97208 h 1767963"/>
              <a:gd name="connsiteX3-1541" fmla="*/ 14808 w 570128"/>
              <a:gd name="connsiteY3-1542" fmla="*/ 7 h 1767963"/>
              <a:gd name="connsiteX4-1543" fmla="*/ 81559 w 570128"/>
              <a:gd name="connsiteY4-1544" fmla="*/ 102909 h 1767963"/>
              <a:gd name="connsiteX5-1545" fmla="*/ 97198 w 570128"/>
              <a:gd name="connsiteY5-1546" fmla="*/ 195786 h 1767963"/>
              <a:gd name="connsiteX6-1547" fmla="*/ 118572 w 570128"/>
              <a:gd name="connsiteY6-1548" fmla="*/ 289119 h 1767963"/>
              <a:gd name="connsiteX7-1549" fmla="*/ 84705 w 570128"/>
              <a:gd name="connsiteY7-1550" fmla="*/ 356852 h 1767963"/>
              <a:gd name="connsiteX8-1551" fmla="*/ 95994 w 570128"/>
              <a:gd name="connsiteY8-1552" fmla="*/ 469741 h 1767963"/>
              <a:gd name="connsiteX9-1553" fmla="*/ 93273 w 570128"/>
              <a:gd name="connsiteY9-1554" fmla="*/ 549232 h 1767963"/>
              <a:gd name="connsiteX10-1555" fmla="*/ 143068 w 570128"/>
              <a:gd name="connsiteY10-1556" fmla="*/ 645719 h 1767963"/>
              <a:gd name="connsiteX11-1557" fmla="*/ 142972 w 570128"/>
              <a:gd name="connsiteY11-1558" fmla="*/ 673320 h 1767963"/>
              <a:gd name="connsiteX12-1559" fmla="*/ 193328 w 570128"/>
              <a:gd name="connsiteY12-1560" fmla="*/ 724452 h 1767963"/>
              <a:gd name="connsiteX13-1561" fmla="*/ 202767 w 570128"/>
              <a:gd name="connsiteY13-1562" fmla="*/ 785316 h 1767963"/>
              <a:gd name="connsiteX14-1563" fmla="*/ 161622 w 570128"/>
              <a:gd name="connsiteY14-1564" fmla="*/ 875433 h 1767963"/>
              <a:gd name="connsiteX15-1565" fmla="*/ 208933 w 570128"/>
              <a:gd name="connsiteY15-1566" fmla="*/ 965475 h 1767963"/>
              <a:gd name="connsiteX16-1567" fmla="*/ 232717 w 570128"/>
              <a:gd name="connsiteY16-1568" fmla="*/ 1137238 h 1767963"/>
              <a:gd name="connsiteX17-1569" fmla="*/ 220172 w 570128"/>
              <a:gd name="connsiteY17-1570" fmla="*/ 1180941 h 1767963"/>
              <a:gd name="connsiteX18-1571" fmla="*/ 208883 w 570128"/>
              <a:gd name="connsiteY18-1572" fmla="*/ 1214808 h 1767963"/>
              <a:gd name="connsiteX19-1573" fmla="*/ 254039 w 570128"/>
              <a:gd name="connsiteY19-1574" fmla="*/ 1700230 h 1767963"/>
              <a:gd name="connsiteX20-1575" fmla="*/ 265328 w 570128"/>
              <a:gd name="connsiteY20-1576" fmla="*/ 1767963 h 1767963"/>
              <a:gd name="connsiteX0-1577" fmla="*/ 634331 w 644426"/>
              <a:gd name="connsiteY0-1578" fmla="*/ 122803 h 1872580"/>
              <a:gd name="connsiteX1-1579" fmla="*/ 589175 w 644426"/>
              <a:gd name="connsiteY1-1580" fmla="*/ 134092 h 1872580"/>
              <a:gd name="connsiteX2-1581" fmla="*/ 31177 w 644426"/>
              <a:gd name="connsiteY2-1582" fmla="*/ 230 h 1872580"/>
              <a:gd name="connsiteX3-1583" fmla="*/ 79011 w 644426"/>
              <a:gd name="connsiteY3-1584" fmla="*/ 104624 h 1872580"/>
              <a:gd name="connsiteX4-1585" fmla="*/ 145762 w 644426"/>
              <a:gd name="connsiteY4-1586" fmla="*/ 207526 h 1872580"/>
              <a:gd name="connsiteX5-1587" fmla="*/ 161401 w 644426"/>
              <a:gd name="connsiteY5-1588" fmla="*/ 300403 h 1872580"/>
              <a:gd name="connsiteX6-1589" fmla="*/ 182775 w 644426"/>
              <a:gd name="connsiteY6-1590" fmla="*/ 393736 h 1872580"/>
              <a:gd name="connsiteX7-1591" fmla="*/ 148908 w 644426"/>
              <a:gd name="connsiteY7-1592" fmla="*/ 461469 h 1872580"/>
              <a:gd name="connsiteX8-1593" fmla="*/ 160197 w 644426"/>
              <a:gd name="connsiteY8-1594" fmla="*/ 574358 h 1872580"/>
              <a:gd name="connsiteX9-1595" fmla="*/ 157476 w 644426"/>
              <a:gd name="connsiteY9-1596" fmla="*/ 653849 h 1872580"/>
              <a:gd name="connsiteX10-1597" fmla="*/ 207271 w 644426"/>
              <a:gd name="connsiteY10-1598" fmla="*/ 750336 h 1872580"/>
              <a:gd name="connsiteX11-1599" fmla="*/ 207175 w 644426"/>
              <a:gd name="connsiteY11-1600" fmla="*/ 777937 h 1872580"/>
              <a:gd name="connsiteX12-1601" fmla="*/ 257531 w 644426"/>
              <a:gd name="connsiteY12-1602" fmla="*/ 829069 h 1872580"/>
              <a:gd name="connsiteX13-1603" fmla="*/ 266970 w 644426"/>
              <a:gd name="connsiteY13-1604" fmla="*/ 889933 h 1872580"/>
              <a:gd name="connsiteX14-1605" fmla="*/ 225825 w 644426"/>
              <a:gd name="connsiteY14-1606" fmla="*/ 980050 h 1872580"/>
              <a:gd name="connsiteX15-1607" fmla="*/ 273136 w 644426"/>
              <a:gd name="connsiteY15-1608" fmla="*/ 1070092 h 1872580"/>
              <a:gd name="connsiteX16-1609" fmla="*/ 296920 w 644426"/>
              <a:gd name="connsiteY16-1610" fmla="*/ 1241855 h 1872580"/>
              <a:gd name="connsiteX17-1611" fmla="*/ 284375 w 644426"/>
              <a:gd name="connsiteY17-1612" fmla="*/ 1285558 h 1872580"/>
              <a:gd name="connsiteX18-1613" fmla="*/ 273086 w 644426"/>
              <a:gd name="connsiteY18-1614" fmla="*/ 1319425 h 1872580"/>
              <a:gd name="connsiteX19-1615" fmla="*/ 318242 w 644426"/>
              <a:gd name="connsiteY19-1616" fmla="*/ 1804847 h 1872580"/>
              <a:gd name="connsiteX20-1617" fmla="*/ 329531 w 644426"/>
              <a:gd name="connsiteY20-1618" fmla="*/ 1872580 h 1872580"/>
              <a:gd name="connsiteX0-1619" fmla="*/ 605220 w 605220"/>
              <a:gd name="connsiteY0-1620" fmla="*/ 274836 h 2024613"/>
              <a:gd name="connsiteX1-1621" fmla="*/ 119641 w 605220"/>
              <a:gd name="connsiteY1-1622" fmla="*/ 2190 h 2024613"/>
              <a:gd name="connsiteX2-1623" fmla="*/ 2066 w 605220"/>
              <a:gd name="connsiteY2-1624" fmla="*/ 152263 h 2024613"/>
              <a:gd name="connsiteX3-1625" fmla="*/ 49900 w 605220"/>
              <a:gd name="connsiteY3-1626" fmla="*/ 256657 h 2024613"/>
              <a:gd name="connsiteX4-1627" fmla="*/ 116651 w 605220"/>
              <a:gd name="connsiteY4-1628" fmla="*/ 359559 h 2024613"/>
              <a:gd name="connsiteX5-1629" fmla="*/ 132290 w 605220"/>
              <a:gd name="connsiteY5-1630" fmla="*/ 452436 h 2024613"/>
              <a:gd name="connsiteX6-1631" fmla="*/ 153664 w 605220"/>
              <a:gd name="connsiteY6-1632" fmla="*/ 545769 h 2024613"/>
              <a:gd name="connsiteX7-1633" fmla="*/ 119797 w 605220"/>
              <a:gd name="connsiteY7-1634" fmla="*/ 613502 h 2024613"/>
              <a:gd name="connsiteX8-1635" fmla="*/ 131086 w 605220"/>
              <a:gd name="connsiteY8-1636" fmla="*/ 726391 h 2024613"/>
              <a:gd name="connsiteX9-1637" fmla="*/ 128365 w 605220"/>
              <a:gd name="connsiteY9-1638" fmla="*/ 805882 h 2024613"/>
              <a:gd name="connsiteX10-1639" fmla="*/ 178160 w 605220"/>
              <a:gd name="connsiteY10-1640" fmla="*/ 902369 h 2024613"/>
              <a:gd name="connsiteX11-1641" fmla="*/ 178064 w 605220"/>
              <a:gd name="connsiteY11-1642" fmla="*/ 929970 h 2024613"/>
              <a:gd name="connsiteX12-1643" fmla="*/ 228420 w 605220"/>
              <a:gd name="connsiteY12-1644" fmla="*/ 981102 h 2024613"/>
              <a:gd name="connsiteX13-1645" fmla="*/ 237859 w 605220"/>
              <a:gd name="connsiteY13-1646" fmla="*/ 1041966 h 2024613"/>
              <a:gd name="connsiteX14-1647" fmla="*/ 196714 w 605220"/>
              <a:gd name="connsiteY14-1648" fmla="*/ 1132083 h 2024613"/>
              <a:gd name="connsiteX15-1649" fmla="*/ 244025 w 605220"/>
              <a:gd name="connsiteY15-1650" fmla="*/ 1222125 h 2024613"/>
              <a:gd name="connsiteX16-1651" fmla="*/ 267809 w 605220"/>
              <a:gd name="connsiteY16-1652" fmla="*/ 1393888 h 2024613"/>
              <a:gd name="connsiteX17-1653" fmla="*/ 255264 w 605220"/>
              <a:gd name="connsiteY17-1654" fmla="*/ 1437591 h 2024613"/>
              <a:gd name="connsiteX18-1655" fmla="*/ 243975 w 605220"/>
              <a:gd name="connsiteY18-1656" fmla="*/ 1471458 h 2024613"/>
              <a:gd name="connsiteX19-1657" fmla="*/ 289131 w 605220"/>
              <a:gd name="connsiteY19-1658" fmla="*/ 1956880 h 2024613"/>
              <a:gd name="connsiteX20-1659" fmla="*/ 300420 w 605220"/>
              <a:gd name="connsiteY20-1660" fmla="*/ 2024613 h 2024613"/>
              <a:gd name="connsiteX0-1661" fmla="*/ 255344 w 300796"/>
              <a:gd name="connsiteY0-1662" fmla="*/ 0 h 2178117"/>
              <a:gd name="connsiteX1-1663" fmla="*/ 119641 w 300796"/>
              <a:gd name="connsiteY1-1664" fmla="*/ 155694 h 2178117"/>
              <a:gd name="connsiteX2-1665" fmla="*/ 2066 w 300796"/>
              <a:gd name="connsiteY2-1666" fmla="*/ 305767 h 2178117"/>
              <a:gd name="connsiteX3-1667" fmla="*/ 49900 w 300796"/>
              <a:gd name="connsiteY3-1668" fmla="*/ 410161 h 2178117"/>
              <a:gd name="connsiteX4-1669" fmla="*/ 116651 w 300796"/>
              <a:gd name="connsiteY4-1670" fmla="*/ 513063 h 2178117"/>
              <a:gd name="connsiteX5-1671" fmla="*/ 132290 w 300796"/>
              <a:gd name="connsiteY5-1672" fmla="*/ 605940 h 2178117"/>
              <a:gd name="connsiteX6-1673" fmla="*/ 153664 w 300796"/>
              <a:gd name="connsiteY6-1674" fmla="*/ 699273 h 2178117"/>
              <a:gd name="connsiteX7-1675" fmla="*/ 119797 w 300796"/>
              <a:gd name="connsiteY7-1676" fmla="*/ 767006 h 2178117"/>
              <a:gd name="connsiteX8-1677" fmla="*/ 131086 w 300796"/>
              <a:gd name="connsiteY8-1678" fmla="*/ 879895 h 2178117"/>
              <a:gd name="connsiteX9-1679" fmla="*/ 128365 w 300796"/>
              <a:gd name="connsiteY9-1680" fmla="*/ 959386 h 2178117"/>
              <a:gd name="connsiteX10-1681" fmla="*/ 178160 w 300796"/>
              <a:gd name="connsiteY10-1682" fmla="*/ 1055873 h 2178117"/>
              <a:gd name="connsiteX11-1683" fmla="*/ 178064 w 300796"/>
              <a:gd name="connsiteY11-1684" fmla="*/ 1083474 h 2178117"/>
              <a:gd name="connsiteX12-1685" fmla="*/ 228420 w 300796"/>
              <a:gd name="connsiteY12-1686" fmla="*/ 1134606 h 2178117"/>
              <a:gd name="connsiteX13-1687" fmla="*/ 237859 w 300796"/>
              <a:gd name="connsiteY13-1688" fmla="*/ 1195470 h 2178117"/>
              <a:gd name="connsiteX14-1689" fmla="*/ 196714 w 300796"/>
              <a:gd name="connsiteY14-1690" fmla="*/ 1285587 h 2178117"/>
              <a:gd name="connsiteX15-1691" fmla="*/ 244025 w 300796"/>
              <a:gd name="connsiteY15-1692" fmla="*/ 1375629 h 2178117"/>
              <a:gd name="connsiteX16-1693" fmla="*/ 267809 w 300796"/>
              <a:gd name="connsiteY16-1694" fmla="*/ 1547392 h 2178117"/>
              <a:gd name="connsiteX17-1695" fmla="*/ 255264 w 300796"/>
              <a:gd name="connsiteY17-1696" fmla="*/ 1591095 h 2178117"/>
              <a:gd name="connsiteX18-1697" fmla="*/ 243975 w 300796"/>
              <a:gd name="connsiteY18-1698" fmla="*/ 1624962 h 2178117"/>
              <a:gd name="connsiteX19-1699" fmla="*/ 289131 w 300796"/>
              <a:gd name="connsiteY19-1700" fmla="*/ 2110384 h 2178117"/>
              <a:gd name="connsiteX20-1701" fmla="*/ 300420 w 300796"/>
              <a:gd name="connsiteY20-1702" fmla="*/ 2178117 h 2178117"/>
              <a:gd name="connsiteX0-1703" fmla="*/ 254170 w 299622"/>
              <a:gd name="connsiteY0-1704" fmla="*/ 0 h 2178117"/>
              <a:gd name="connsiteX1-1705" fmla="*/ 90623 w 299622"/>
              <a:gd name="connsiteY1-1706" fmla="*/ 150998 h 2178117"/>
              <a:gd name="connsiteX2-1707" fmla="*/ 892 w 299622"/>
              <a:gd name="connsiteY2-1708" fmla="*/ 305767 h 2178117"/>
              <a:gd name="connsiteX3-1709" fmla="*/ 48726 w 299622"/>
              <a:gd name="connsiteY3-1710" fmla="*/ 410161 h 2178117"/>
              <a:gd name="connsiteX4-1711" fmla="*/ 115477 w 299622"/>
              <a:gd name="connsiteY4-1712" fmla="*/ 513063 h 2178117"/>
              <a:gd name="connsiteX5-1713" fmla="*/ 131116 w 299622"/>
              <a:gd name="connsiteY5-1714" fmla="*/ 605940 h 2178117"/>
              <a:gd name="connsiteX6-1715" fmla="*/ 152490 w 299622"/>
              <a:gd name="connsiteY6-1716" fmla="*/ 699273 h 2178117"/>
              <a:gd name="connsiteX7-1717" fmla="*/ 118623 w 299622"/>
              <a:gd name="connsiteY7-1718" fmla="*/ 767006 h 2178117"/>
              <a:gd name="connsiteX8-1719" fmla="*/ 129912 w 299622"/>
              <a:gd name="connsiteY8-1720" fmla="*/ 879895 h 2178117"/>
              <a:gd name="connsiteX9-1721" fmla="*/ 127191 w 299622"/>
              <a:gd name="connsiteY9-1722" fmla="*/ 959386 h 2178117"/>
              <a:gd name="connsiteX10-1723" fmla="*/ 176986 w 299622"/>
              <a:gd name="connsiteY10-1724" fmla="*/ 1055873 h 2178117"/>
              <a:gd name="connsiteX11-1725" fmla="*/ 176890 w 299622"/>
              <a:gd name="connsiteY11-1726" fmla="*/ 1083474 h 2178117"/>
              <a:gd name="connsiteX12-1727" fmla="*/ 227246 w 299622"/>
              <a:gd name="connsiteY12-1728" fmla="*/ 1134606 h 2178117"/>
              <a:gd name="connsiteX13-1729" fmla="*/ 236685 w 299622"/>
              <a:gd name="connsiteY13-1730" fmla="*/ 1195470 h 2178117"/>
              <a:gd name="connsiteX14-1731" fmla="*/ 195540 w 299622"/>
              <a:gd name="connsiteY14-1732" fmla="*/ 1285587 h 2178117"/>
              <a:gd name="connsiteX15-1733" fmla="*/ 242851 w 299622"/>
              <a:gd name="connsiteY15-1734" fmla="*/ 1375629 h 2178117"/>
              <a:gd name="connsiteX16-1735" fmla="*/ 266635 w 299622"/>
              <a:gd name="connsiteY16-1736" fmla="*/ 1547392 h 2178117"/>
              <a:gd name="connsiteX17-1737" fmla="*/ 254090 w 299622"/>
              <a:gd name="connsiteY17-1738" fmla="*/ 1591095 h 2178117"/>
              <a:gd name="connsiteX18-1739" fmla="*/ 242801 w 299622"/>
              <a:gd name="connsiteY18-1740" fmla="*/ 1624962 h 2178117"/>
              <a:gd name="connsiteX19-1741" fmla="*/ 287957 w 299622"/>
              <a:gd name="connsiteY19-1742" fmla="*/ 2110384 h 2178117"/>
              <a:gd name="connsiteX20-1743" fmla="*/ 299246 w 299622"/>
              <a:gd name="connsiteY20-1744" fmla="*/ 2178117 h 21781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99622" h="2178117">
                <a:moveTo>
                  <a:pt x="254170" y="0"/>
                </a:moveTo>
                <a:cubicBezTo>
                  <a:pt x="239118" y="3763"/>
                  <a:pt x="132836" y="100037"/>
                  <a:pt x="90623" y="150998"/>
                </a:cubicBezTo>
                <a:cubicBezTo>
                  <a:pt x="48410" y="201959"/>
                  <a:pt x="7875" y="262573"/>
                  <a:pt x="892" y="305767"/>
                </a:cubicBezTo>
                <a:cubicBezTo>
                  <a:pt x="-6091" y="348961"/>
                  <a:pt x="29629" y="375612"/>
                  <a:pt x="48726" y="410161"/>
                </a:cubicBezTo>
                <a:cubicBezTo>
                  <a:pt x="67823" y="444710"/>
                  <a:pt x="101745" y="480433"/>
                  <a:pt x="115477" y="513063"/>
                </a:cubicBezTo>
                <a:cubicBezTo>
                  <a:pt x="129209" y="545693"/>
                  <a:pt x="124947" y="574905"/>
                  <a:pt x="131116" y="605940"/>
                </a:cubicBezTo>
                <a:cubicBezTo>
                  <a:pt x="137285" y="636975"/>
                  <a:pt x="154572" y="672429"/>
                  <a:pt x="152490" y="699273"/>
                </a:cubicBezTo>
                <a:cubicBezTo>
                  <a:pt x="150408" y="726117"/>
                  <a:pt x="127805" y="739462"/>
                  <a:pt x="118623" y="767006"/>
                </a:cubicBezTo>
                <a:cubicBezTo>
                  <a:pt x="122386" y="804636"/>
                  <a:pt x="128484" y="847832"/>
                  <a:pt x="129912" y="879895"/>
                </a:cubicBezTo>
                <a:cubicBezTo>
                  <a:pt x="131340" y="911958"/>
                  <a:pt x="119345" y="930056"/>
                  <a:pt x="127191" y="959386"/>
                </a:cubicBezTo>
                <a:cubicBezTo>
                  <a:pt x="135037" y="988716"/>
                  <a:pt x="168703" y="1035192"/>
                  <a:pt x="176986" y="1055873"/>
                </a:cubicBezTo>
                <a:cubicBezTo>
                  <a:pt x="185269" y="1076554"/>
                  <a:pt x="168513" y="1070352"/>
                  <a:pt x="176890" y="1083474"/>
                </a:cubicBezTo>
                <a:cubicBezTo>
                  <a:pt x="185267" y="1096596"/>
                  <a:pt x="217280" y="1115940"/>
                  <a:pt x="227246" y="1134606"/>
                </a:cubicBezTo>
                <a:cubicBezTo>
                  <a:pt x="237212" y="1153272"/>
                  <a:pt x="132608" y="1169450"/>
                  <a:pt x="236685" y="1195470"/>
                </a:cubicBezTo>
                <a:cubicBezTo>
                  <a:pt x="224921" y="1230761"/>
                  <a:pt x="194512" y="1255561"/>
                  <a:pt x="195540" y="1285587"/>
                </a:cubicBezTo>
                <a:cubicBezTo>
                  <a:pt x="196568" y="1315613"/>
                  <a:pt x="231002" y="1331995"/>
                  <a:pt x="242851" y="1375629"/>
                </a:cubicBezTo>
                <a:cubicBezTo>
                  <a:pt x="254700" y="1419263"/>
                  <a:pt x="264762" y="1511481"/>
                  <a:pt x="266635" y="1547392"/>
                </a:cubicBezTo>
                <a:cubicBezTo>
                  <a:pt x="250678" y="1627175"/>
                  <a:pt x="282736" y="1505158"/>
                  <a:pt x="254090" y="1591095"/>
                </a:cubicBezTo>
                <a:lnTo>
                  <a:pt x="242801" y="1624962"/>
                </a:lnTo>
                <a:cubicBezTo>
                  <a:pt x="248446" y="1711510"/>
                  <a:pt x="278550" y="2018192"/>
                  <a:pt x="287957" y="2110384"/>
                </a:cubicBezTo>
                <a:cubicBezTo>
                  <a:pt x="302816" y="2154960"/>
                  <a:pt x="299246" y="2132351"/>
                  <a:pt x="299246" y="2178117"/>
                </a:cubicBezTo>
              </a:path>
            </a:pathLst>
          </a:custGeom>
          <a:noFill/>
          <a:ln w="28575">
            <a:solidFill>
              <a:srgbClr val="FFFF00"/>
            </a:solidFill>
            <a:prstDash val="solid"/>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8883"/>
            <a:endParaRPr lang="en-US" sz="1650">
              <a:solidFill>
                <a:prstClr val="white"/>
              </a:solidFill>
              <a:latin typeface="Arial" panose="020B0604020202090204"/>
            </a:endParaRPr>
          </a:p>
        </p:txBody>
      </p:sp>
      <p:sp>
        <p:nvSpPr>
          <p:cNvPr id="26" name="TextBox 25"/>
          <p:cNvSpPr txBox="1"/>
          <p:nvPr/>
        </p:nvSpPr>
        <p:spPr>
          <a:xfrm>
            <a:off x="1343491" y="796159"/>
            <a:ext cx="4106814" cy="707886"/>
          </a:xfrm>
          <a:prstGeom prst="rect">
            <a:avLst/>
          </a:prstGeom>
          <a:noFill/>
        </p:spPr>
        <p:txBody>
          <a:bodyPr wrap="square" rtlCol="0">
            <a:spAutoFit/>
          </a:bodyPr>
          <a:lstStyle/>
          <a:p>
            <a:pPr algn="ctr" defTabSz="838883"/>
            <a:r>
              <a:rPr lang="en-US" sz="2000" b="1" dirty="0">
                <a:solidFill>
                  <a:srgbClr val="FFFFFF"/>
                </a:solidFill>
              </a:rPr>
              <a:t>New Astrophysical Sources: </a:t>
            </a:r>
            <a:br>
              <a:rPr lang="en-US" sz="2000" b="1" dirty="0">
                <a:solidFill>
                  <a:srgbClr val="FFFFFF"/>
                </a:solidFill>
              </a:rPr>
            </a:br>
            <a:r>
              <a:rPr lang="en-US" sz="2000" b="1" dirty="0">
                <a:solidFill>
                  <a:srgbClr val="FFFFFF"/>
                </a:solidFill>
              </a:rPr>
              <a:t>Pulsars, </a:t>
            </a:r>
            <a:r>
              <a:rPr lang="is-IS" sz="2000" b="1" dirty="0">
                <a:solidFill>
                  <a:srgbClr val="FFFFFF"/>
                </a:solidFill>
              </a:rPr>
              <a:t>…</a:t>
            </a:r>
            <a:endParaRPr lang="en-US" sz="2000" b="1" dirty="0">
              <a:solidFill>
                <a:srgbClr val="FFFFFF"/>
              </a:solidFill>
            </a:endParaRPr>
          </a:p>
        </p:txBody>
      </p:sp>
      <p:sp>
        <p:nvSpPr>
          <p:cNvPr id="10" name="TextBox 9"/>
          <p:cNvSpPr txBox="1"/>
          <p:nvPr/>
        </p:nvSpPr>
        <p:spPr>
          <a:xfrm>
            <a:off x="8845361" y="4732026"/>
            <a:ext cx="2074607" cy="461665"/>
          </a:xfrm>
          <a:prstGeom prst="rect">
            <a:avLst/>
          </a:prstGeom>
          <a:noFill/>
        </p:spPr>
        <p:txBody>
          <a:bodyPr wrap="none" rtlCol="0">
            <a:spAutoFit/>
          </a:bodyPr>
          <a:lstStyle/>
          <a:p>
            <a:r>
              <a:rPr lang="en-US" sz="2400" dirty="0">
                <a:solidFill>
                  <a:schemeClr val="bg1"/>
                </a:solidFill>
              </a:rPr>
              <a:t>AMS on the ISS</a:t>
            </a:r>
          </a:p>
        </p:txBody>
      </p:sp>
      <p:sp>
        <p:nvSpPr>
          <p:cNvPr id="35" name="Rectangle 34"/>
          <p:cNvSpPr/>
          <p:nvPr/>
        </p:nvSpPr>
        <p:spPr>
          <a:xfrm>
            <a:off x="-74140" y="5571286"/>
            <a:ext cx="12314246" cy="1336766"/>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5" name="Rectangle 74"/>
          <p:cNvSpPr/>
          <p:nvPr/>
        </p:nvSpPr>
        <p:spPr>
          <a:xfrm>
            <a:off x="1202724" y="5623896"/>
            <a:ext cx="9786552" cy="1200329"/>
          </a:xfrm>
          <a:prstGeom prst="rect">
            <a:avLst/>
          </a:prstGeom>
        </p:spPr>
        <p:txBody>
          <a:bodyPr wrap="square">
            <a:spAutoFit/>
          </a:bodyPr>
          <a:lstStyle/>
          <a:p>
            <a:pPr algn="ctr"/>
            <a:r>
              <a:rPr lang="en-US" sz="2400" dirty="0">
                <a:solidFill>
                  <a:srgbClr val="00E266"/>
                </a:solidFill>
                <a:latin typeface="+mj-lt"/>
                <a:cs typeface="Calibri" pitchFamily="34" charset="0"/>
              </a:rPr>
              <a:t>Four elementary particles </a:t>
            </a:r>
            <a:r>
              <a:rPr lang="en-US" sz="2400" dirty="0">
                <a:solidFill>
                  <a:schemeClr val="bg1"/>
                </a:solidFill>
                <a:latin typeface="+mj-lt"/>
                <a:cs typeface="Calibri" pitchFamily="34" charset="0"/>
              </a:rPr>
              <a:t>(</a:t>
            </a:r>
            <a:r>
              <a:rPr lang="en-US" sz="2400" dirty="0">
                <a:solidFill>
                  <a:srgbClr val="00B0F0"/>
                </a:solidFill>
                <a:latin typeface="+mj-lt"/>
                <a:cs typeface="Calibri" pitchFamily="34" charset="0"/>
              </a:rPr>
              <a:t>Protons Electrons </a:t>
            </a:r>
            <a:r>
              <a:rPr lang="en-US" sz="2400" dirty="0">
                <a:solidFill>
                  <a:srgbClr val="FFFF00"/>
                </a:solidFill>
                <a:latin typeface="+mj-lt"/>
                <a:cs typeface="Calibri" pitchFamily="34" charset="0"/>
              </a:rPr>
              <a:t>Antiprotons Positrons</a:t>
            </a:r>
            <a:r>
              <a:rPr lang="en-US" sz="2400" dirty="0">
                <a:solidFill>
                  <a:schemeClr val="bg1"/>
                </a:solidFill>
                <a:latin typeface="+mj-lt"/>
                <a:cs typeface="Calibri" pitchFamily="34" charset="0"/>
              </a:rPr>
              <a:t>)</a:t>
            </a:r>
            <a:br>
              <a:rPr lang="en-US" sz="2400" dirty="0">
                <a:solidFill>
                  <a:srgbClr val="00E266"/>
                </a:solidFill>
                <a:latin typeface="+mj-lt"/>
                <a:cs typeface="Calibri" pitchFamily="34" charset="0"/>
              </a:rPr>
            </a:br>
            <a:r>
              <a:rPr lang="en-US" sz="2400" dirty="0">
                <a:solidFill>
                  <a:srgbClr val="00E266"/>
                </a:solidFill>
                <a:latin typeface="+mj-lt"/>
                <a:cs typeface="Calibri" pitchFamily="34" charset="0"/>
              </a:rPr>
              <a:t>are stable and could travel through the Galaxy.</a:t>
            </a:r>
            <a:br>
              <a:rPr lang="en-US" sz="2400" dirty="0">
                <a:solidFill>
                  <a:srgbClr val="00E266"/>
                </a:solidFill>
                <a:latin typeface="+mj-lt"/>
                <a:cs typeface="Calibri" pitchFamily="34" charset="0"/>
              </a:rPr>
            </a:br>
            <a:r>
              <a:rPr lang="en-US" sz="2400" dirty="0">
                <a:solidFill>
                  <a:srgbClr val="00E266"/>
                </a:solidFill>
                <a:latin typeface="+mj-lt"/>
                <a:cs typeface="Calibri" pitchFamily="34" charset="0"/>
              </a:rPr>
              <a:t>They carry information of the origin and propagation history of cosmic rays.</a:t>
            </a:r>
            <a:endParaRPr lang="en-US" sz="2400" dirty="0">
              <a:solidFill>
                <a:srgbClr val="FFFF00"/>
              </a:solidFill>
              <a:latin typeface="+mj-lt"/>
              <a:cs typeface="Calibri" pitchFamily="34" charset="0"/>
            </a:endParaRPr>
          </a:p>
        </p:txBody>
      </p:sp>
      <p:grpSp>
        <p:nvGrpSpPr>
          <p:cNvPr id="76" name="Group 75"/>
          <p:cNvGrpSpPr/>
          <p:nvPr/>
        </p:nvGrpSpPr>
        <p:grpSpPr>
          <a:xfrm>
            <a:off x="273189" y="3564746"/>
            <a:ext cx="3269422" cy="1736005"/>
            <a:chOff x="626242" y="3935738"/>
            <a:chExt cx="3269422" cy="1736005"/>
          </a:xfrm>
        </p:grpSpPr>
        <p:grpSp>
          <p:nvGrpSpPr>
            <p:cNvPr id="74" name="Group 73"/>
            <p:cNvGrpSpPr/>
            <p:nvPr/>
          </p:nvGrpSpPr>
          <p:grpSpPr>
            <a:xfrm>
              <a:off x="1587709" y="3935738"/>
              <a:ext cx="2307955" cy="1736005"/>
              <a:chOff x="1616893" y="3935738"/>
              <a:chExt cx="2307955" cy="1736005"/>
            </a:xfrm>
          </p:grpSpPr>
          <p:sp>
            <p:nvSpPr>
              <p:cNvPr id="80" name="TextBox 79"/>
              <p:cNvSpPr txBox="1"/>
              <p:nvPr/>
            </p:nvSpPr>
            <p:spPr>
              <a:xfrm>
                <a:off x="2052066" y="5302411"/>
                <a:ext cx="1872782" cy="369332"/>
              </a:xfrm>
              <a:prstGeom prst="rect">
                <a:avLst/>
              </a:prstGeom>
              <a:noFill/>
            </p:spPr>
            <p:txBody>
              <a:bodyPr wrap="square" rtlCol="0">
                <a:spAutoFit/>
              </a:bodyPr>
              <a:lstStyle/>
              <a:p>
                <a:pPr algn="ctr" defTabSz="838883"/>
                <a:r>
                  <a:rPr lang="en-US" b="1" dirty="0">
                    <a:solidFill>
                      <a:srgbClr val="FFFFFF"/>
                    </a:solidFill>
                  </a:rPr>
                  <a:t>Dark Matter</a:t>
                </a:r>
              </a:p>
            </p:txBody>
          </p:sp>
          <p:sp>
            <p:nvSpPr>
              <p:cNvPr id="84" name="TextBox 83"/>
              <p:cNvSpPr txBox="1"/>
              <p:nvPr/>
            </p:nvSpPr>
            <p:spPr>
              <a:xfrm>
                <a:off x="1616893" y="3935738"/>
                <a:ext cx="1872782" cy="369332"/>
              </a:xfrm>
              <a:prstGeom prst="rect">
                <a:avLst/>
              </a:prstGeom>
              <a:noFill/>
            </p:spPr>
            <p:txBody>
              <a:bodyPr wrap="square" rtlCol="0">
                <a:spAutoFit/>
              </a:bodyPr>
              <a:lstStyle/>
              <a:p>
                <a:pPr algn="ctr" defTabSz="838883"/>
                <a:r>
                  <a:rPr lang="en-US" b="1" dirty="0">
                    <a:solidFill>
                      <a:srgbClr val="FFFFFF"/>
                    </a:solidFill>
                  </a:rPr>
                  <a:t>Dark Matter</a:t>
                </a:r>
              </a:p>
            </p:txBody>
          </p:sp>
          <p:grpSp>
            <p:nvGrpSpPr>
              <p:cNvPr id="73" name="Group 72"/>
              <p:cNvGrpSpPr/>
              <p:nvPr/>
            </p:nvGrpSpPr>
            <p:grpSpPr>
              <a:xfrm rot="20700000">
                <a:off x="2268721" y="4298126"/>
                <a:ext cx="982531" cy="1005469"/>
                <a:chOff x="2235359" y="4181301"/>
                <a:chExt cx="982531" cy="1005469"/>
              </a:xfrm>
            </p:grpSpPr>
            <p:grpSp>
              <p:nvGrpSpPr>
                <p:cNvPr id="71" name="Group 70"/>
                <p:cNvGrpSpPr/>
                <p:nvPr/>
              </p:nvGrpSpPr>
              <p:grpSpPr>
                <a:xfrm>
                  <a:off x="2235359" y="4181301"/>
                  <a:ext cx="982531" cy="1005469"/>
                  <a:chOff x="2235359" y="4181301"/>
                  <a:chExt cx="982531" cy="1005469"/>
                </a:xfrm>
              </p:grpSpPr>
              <p:cxnSp>
                <p:nvCxnSpPr>
                  <p:cNvPr id="52" name="Straight Arrow Connector 51"/>
                  <p:cNvCxnSpPr/>
                  <p:nvPr/>
                </p:nvCxnSpPr>
                <p:spPr>
                  <a:xfrm>
                    <a:off x="2760690" y="4667685"/>
                    <a:ext cx="45720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2235359" y="4667685"/>
                    <a:ext cx="457200" cy="0"/>
                  </a:xfrm>
                  <a:prstGeom prst="straightConnector1">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flipV="1">
                    <a:off x="2497691" y="4958170"/>
                    <a:ext cx="457200" cy="0"/>
                  </a:xfrm>
                  <a:prstGeom prst="straightConnector1">
                    <a:avLst/>
                  </a:prstGeom>
                  <a:ln w="38100">
                    <a:solidFill>
                      <a:srgbClr val="FFFF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6200000">
                    <a:off x="2496994" y="4409901"/>
                    <a:ext cx="457200" cy="0"/>
                  </a:xfrm>
                  <a:prstGeom prst="straightConnector1">
                    <a:avLst/>
                  </a:prstGeom>
                  <a:ln w="38100">
                    <a:solidFill>
                      <a:srgbClr val="FFFF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662706" y="4609317"/>
                  <a:ext cx="120253" cy="120253"/>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TextBox 86"/>
            <p:cNvSpPr txBox="1"/>
            <p:nvPr/>
          </p:nvSpPr>
          <p:spPr>
            <a:xfrm>
              <a:off x="626242" y="4877248"/>
              <a:ext cx="2030556" cy="346249"/>
            </a:xfrm>
            <a:prstGeom prst="rect">
              <a:avLst/>
            </a:prstGeom>
            <a:noFill/>
          </p:spPr>
          <p:txBody>
            <a:bodyPr wrap="none" rtlCol="0">
              <a:spAutoFit/>
            </a:bodyPr>
            <a:lstStyle/>
            <a:p>
              <a:pPr defTabSz="838883"/>
              <a:r>
                <a:rPr lang="en-US" sz="1600" b="1" dirty="0">
                  <a:solidFill>
                    <a:srgbClr val="00B0F0"/>
                  </a:solidFill>
                </a:rPr>
                <a:t>Protons, Electrons, </a:t>
              </a:r>
              <a:r>
                <a:rPr lang="is-IS" sz="1600" b="1" dirty="0">
                  <a:solidFill>
                    <a:srgbClr val="00B0F0"/>
                  </a:solidFill>
                </a:rPr>
                <a:t>…</a:t>
              </a:r>
              <a:endParaRPr lang="en-US" sz="1600" b="1" dirty="0">
                <a:solidFill>
                  <a:srgbClr val="00B0F0"/>
                </a:solidFill>
              </a:endParaRPr>
            </a:p>
          </p:txBody>
        </p:sp>
      </p:grpSp>
      <p:sp>
        <p:nvSpPr>
          <p:cNvPr id="4" name="Slide Number Placeholder 3"/>
          <p:cNvSpPr>
            <a:spLocks noGrp="1"/>
          </p:cNvSpPr>
          <p:nvPr>
            <p:ph type="sldNum" sz="quarter" idx="12"/>
          </p:nvPr>
        </p:nvSpPr>
        <p:spPr/>
        <p:txBody>
          <a:bodyPr/>
          <a:lstStyle/>
          <a:p>
            <a:fld id="{16CB605A-C005-4A0D-B498-2FE3E8BEF1A3}" type="slidenum">
              <a:rPr lang="en-US" smtClean="0"/>
              <a:t>2</a:t>
            </a:fld>
            <a:endParaRPr lang="en-US"/>
          </a:p>
        </p:txBody>
      </p:sp>
    </p:spTree>
    <p:extLst>
      <p:ext uri="{BB962C8B-B14F-4D97-AF65-F5344CB8AC3E}">
        <p14:creationId xmlns:p14="http://schemas.microsoft.com/office/powerpoint/2010/main" val="2180639078"/>
      </p:ext>
    </p:extLst>
  </p:cSld>
  <p:clrMapOvr>
    <a:masterClrMapping/>
  </p:clrMapOvr>
  <mc:AlternateContent xmlns:mc="http://schemas.openxmlformats.org/markup-compatibility/2006" xmlns:p14="http://schemas.microsoft.com/office/powerpoint/2010/main">
    <mc:Choice Requires="p14">
      <p:transition spd="slow" p14:dur="2000" advTm="52294"/>
    </mc:Choice>
    <mc:Fallback xmlns="">
      <p:transition spd="slow" advTm="5229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82FAFEF-E794-9668-67CD-3B0235B62CD8}"/>
              </a:ext>
            </a:extLst>
          </p:cNvPr>
          <p:cNvSpPr/>
          <p:nvPr/>
        </p:nvSpPr>
        <p:spPr>
          <a:xfrm>
            <a:off x="6878085" y="4871677"/>
            <a:ext cx="2992196" cy="1918581"/>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Title 1"/>
          <p:cNvSpPr>
            <a:spLocks noGrp="1"/>
          </p:cNvSpPr>
          <p:nvPr>
            <p:ph type="title"/>
          </p:nvPr>
        </p:nvSpPr>
        <p:spPr>
          <a:xfrm>
            <a:off x="-1" y="0"/>
            <a:ext cx="11749635" cy="1325563"/>
          </a:xfrm>
        </p:spPr>
        <p:txBody>
          <a:bodyPr>
            <a:normAutofit/>
          </a:bodyPr>
          <a:lstStyle/>
          <a:p>
            <a:r>
              <a:rPr lang="en-US" b="1" dirty="0">
                <a:solidFill>
                  <a:srgbClr val="C00000"/>
                </a:solidFill>
              </a:rPr>
              <a:t>AMS</a:t>
            </a:r>
            <a:r>
              <a:rPr lang="en-US" sz="3200" dirty="0">
                <a:solidFill>
                  <a:srgbClr val="C00000"/>
                </a:solidFill>
              </a:rPr>
              <a:t> (A </a:t>
            </a:r>
            <a:r>
              <a:rPr lang="en-US" sz="3200" dirty="0" err="1">
                <a:solidFill>
                  <a:srgbClr val="C00000"/>
                </a:solidFill>
              </a:rPr>
              <a:t>TeV</a:t>
            </a:r>
            <a:r>
              <a:rPr lang="en-US" sz="3200" dirty="0">
                <a:solidFill>
                  <a:srgbClr val="C00000"/>
                </a:solidFill>
              </a:rPr>
              <a:t> precision, multipurpose magnetic spectrometer)</a:t>
            </a:r>
          </a:p>
        </p:txBody>
      </p:sp>
      <p:sp>
        <p:nvSpPr>
          <p:cNvPr id="3" name="Slide Number Placeholder 2"/>
          <p:cNvSpPr>
            <a:spLocks noGrp="1"/>
          </p:cNvSpPr>
          <p:nvPr>
            <p:ph type="sldNum" sz="quarter" idx="12"/>
          </p:nvPr>
        </p:nvSpPr>
        <p:spPr/>
        <p:txBody>
          <a:bodyPr/>
          <a:lstStyle/>
          <a:p>
            <a:fld id="{16CB605A-C005-4A0D-B498-2FE3E8BEF1A3}" type="slidenum">
              <a:rPr lang="en-US" smtClean="0">
                <a:latin typeface="+mj-lt"/>
              </a:rPr>
              <a:t>3</a:t>
            </a:fld>
            <a:endParaRPr lang="en-US">
              <a:latin typeface="+mj-lt"/>
            </a:endParaRPr>
          </a:p>
        </p:txBody>
      </p:sp>
      <p:pic>
        <p:nvPicPr>
          <p:cNvPr id="67" name="Picture 2" descr="ting_edit"/>
          <p:cNvPicPr>
            <a:picLocks noChangeAspect="1" noChangeArrowheads="1"/>
          </p:cNvPicPr>
          <p:nvPr/>
        </p:nvPicPr>
        <p:blipFill>
          <a:blip r:embed="rId3">
            <a:extLst>
              <a:ext uri="{28A0092B-C50C-407E-A947-70E740481C1C}">
                <a14:useLocalDpi xmlns:a14="http://schemas.microsoft.com/office/drawing/2010/main" val="0"/>
              </a:ext>
            </a:extLst>
          </a:blip>
          <a:srcRect l="7622" r="11086"/>
          <a:stretch>
            <a:fillRect/>
          </a:stretch>
        </p:blipFill>
        <p:spPr bwMode="auto">
          <a:xfrm>
            <a:off x="3168077" y="1748068"/>
            <a:ext cx="3683000" cy="424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
          <p:cNvSpPr txBox="1">
            <a:spLocks noChangeArrowheads="1"/>
          </p:cNvSpPr>
          <p:nvPr/>
        </p:nvSpPr>
        <p:spPr bwMode="auto">
          <a:xfrm rot="210034">
            <a:off x="4090459" y="2447478"/>
            <a:ext cx="1322387" cy="318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000000"/>
                </a:solidFill>
                <a:latin typeface="+mj-lt"/>
              </a:rPr>
              <a:t>TRD</a:t>
            </a:r>
          </a:p>
        </p:txBody>
      </p:sp>
      <p:sp>
        <p:nvSpPr>
          <p:cNvPr id="69" name="Text Box 4"/>
          <p:cNvSpPr txBox="1">
            <a:spLocks noChangeArrowheads="1"/>
          </p:cNvSpPr>
          <p:nvPr/>
        </p:nvSpPr>
        <p:spPr bwMode="auto">
          <a:xfrm rot="357158">
            <a:off x="4468944" y="3040621"/>
            <a:ext cx="465349" cy="307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000000"/>
                </a:solidFill>
                <a:latin typeface="+mj-lt"/>
              </a:rPr>
              <a:t>TOF</a:t>
            </a:r>
          </a:p>
        </p:txBody>
      </p:sp>
      <p:sp>
        <p:nvSpPr>
          <p:cNvPr id="70" name="Text Box 5"/>
          <p:cNvSpPr txBox="1">
            <a:spLocks noChangeArrowheads="1"/>
          </p:cNvSpPr>
          <p:nvPr/>
        </p:nvSpPr>
        <p:spPr bwMode="auto">
          <a:xfrm rot="-5400000">
            <a:off x="4745306" y="3865554"/>
            <a:ext cx="82708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a:solidFill>
                  <a:srgbClr val="000000"/>
                </a:solidFill>
                <a:latin typeface="+mj-lt"/>
              </a:rPr>
              <a:t>Tracker</a:t>
            </a:r>
          </a:p>
        </p:txBody>
      </p:sp>
      <p:sp>
        <p:nvSpPr>
          <p:cNvPr id="71" name="Text Box 6"/>
          <p:cNvSpPr txBox="1">
            <a:spLocks noChangeArrowheads="1"/>
          </p:cNvSpPr>
          <p:nvPr/>
        </p:nvSpPr>
        <p:spPr bwMode="auto">
          <a:xfrm rot="611893">
            <a:off x="4503871" y="4636054"/>
            <a:ext cx="465349" cy="307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000000"/>
                </a:solidFill>
                <a:latin typeface="+mj-lt"/>
              </a:rPr>
              <a:t>TOF</a:t>
            </a:r>
          </a:p>
        </p:txBody>
      </p:sp>
      <p:sp>
        <p:nvSpPr>
          <p:cNvPr id="72" name="Text Box 7"/>
          <p:cNvSpPr txBox="1">
            <a:spLocks noChangeArrowheads="1"/>
          </p:cNvSpPr>
          <p:nvPr/>
        </p:nvSpPr>
        <p:spPr bwMode="auto">
          <a:xfrm rot="481191">
            <a:off x="4500958" y="4918634"/>
            <a:ext cx="529919" cy="307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000000"/>
                </a:solidFill>
                <a:latin typeface="+mj-lt"/>
              </a:rPr>
              <a:t>RICH</a:t>
            </a:r>
          </a:p>
        </p:txBody>
      </p:sp>
      <p:sp>
        <p:nvSpPr>
          <p:cNvPr id="73" name="Text Box 8"/>
          <p:cNvSpPr txBox="1">
            <a:spLocks noChangeArrowheads="1"/>
          </p:cNvSpPr>
          <p:nvPr/>
        </p:nvSpPr>
        <p:spPr bwMode="auto">
          <a:xfrm rot="513089">
            <a:off x="4515254" y="5655503"/>
            <a:ext cx="542615" cy="27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pPr>
            <a:r>
              <a:rPr lang="en-US" sz="1400">
                <a:solidFill>
                  <a:srgbClr val="000000"/>
                </a:solidFill>
                <a:latin typeface="+mj-lt"/>
              </a:rPr>
              <a:t>ECAL</a:t>
            </a:r>
          </a:p>
        </p:txBody>
      </p:sp>
      <p:sp>
        <p:nvSpPr>
          <p:cNvPr id="75" name="Line 19"/>
          <p:cNvSpPr>
            <a:spLocks noChangeShapeType="1"/>
          </p:cNvSpPr>
          <p:nvPr/>
        </p:nvSpPr>
        <p:spPr bwMode="auto">
          <a:xfrm>
            <a:off x="2487051" y="2098893"/>
            <a:ext cx="1404921" cy="436514"/>
          </a:xfrm>
          <a:prstGeom prst="line">
            <a:avLst/>
          </a:prstGeom>
          <a:noFill/>
          <a:ln w="12700">
            <a:solidFill>
              <a:srgbClr val="0000FF"/>
            </a:solidFill>
            <a:round/>
            <a:headEnd/>
            <a:tailEnd type="none"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76" name="Line 21"/>
          <p:cNvSpPr>
            <a:spLocks noChangeShapeType="1"/>
          </p:cNvSpPr>
          <p:nvPr/>
        </p:nvSpPr>
        <p:spPr bwMode="auto">
          <a:xfrm flipV="1">
            <a:off x="2409116" y="5032546"/>
            <a:ext cx="1940055" cy="826424"/>
          </a:xfrm>
          <a:prstGeom prst="line">
            <a:avLst/>
          </a:prstGeom>
          <a:noFill/>
          <a:ln w="12700">
            <a:solidFill>
              <a:srgbClr val="0000FF"/>
            </a:solidFill>
            <a:round/>
            <a:headEnd/>
            <a:tailEnd type="none"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77" name="Line 22"/>
          <p:cNvSpPr>
            <a:spLocks noChangeShapeType="1"/>
          </p:cNvSpPr>
          <p:nvPr/>
        </p:nvSpPr>
        <p:spPr bwMode="auto">
          <a:xfrm flipH="1">
            <a:off x="5288974" y="2192817"/>
            <a:ext cx="1853455" cy="1002990"/>
          </a:xfrm>
          <a:prstGeom prst="line">
            <a:avLst/>
          </a:prstGeom>
          <a:noFill/>
          <a:ln w="12700">
            <a:solidFill>
              <a:srgbClr val="0000FF"/>
            </a:solidFill>
            <a:round/>
            <a:headEnd/>
            <a:tailEnd type="none"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pic>
        <p:nvPicPr>
          <p:cNvPr id="78" name="Picture 27" descr=" picture"/>
          <p:cNvPicPr>
            <a:picLocks noChangeAspect="1" noChangeArrowheads="1"/>
          </p:cNvPicPr>
          <p:nvPr/>
        </p:nvPicPr>
        <p:blipFill>
          <a:blip r:embed="rId4">
            <a:extLst>
              <a:ext uri="{28A0092B-C50C-407E-A947-70E740481C1C}">
                <a14:useLocalDpi xmlns:a14="http://schemas.microsoft.com/office/drawing/2010/main" val="0"/>
              </a:ext>
            </a:extLst>
          </a:blip>
          <a:srcRect l="4930" r="1703"/>
          <a:stretch>
            <a:fillRect/>
          </a:stretch>
        </p:blipFill>
        <p:spPr bwMode="auto">
          <a:xfrm>
            <a:off x="392384" y="5249809"/>
            <a:ext cx="2068871" cy="1476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 name="Line 24"/>
          <p:cNvSpPr>
            <a:spLocks noChangeShapeType="1"/>
          </p:cNvSpPr>
          <p:nvPr/>
        </p:nvSpPr>
        <p:spPr bwMode="auto">
          <a:xfrm flipH="1" flipV="1">
            <a:off x="5068738" y="5840135"/>
            <a:ext cx="2178239" cy="147967"/>
          </a:xfrm>
          <a:prstGeom prst="line">
            <a:avLst/>
          </a:prstGeom>
          <a:noFill/>
          <a:ln w="12700">
            <a:solidFill>
              <a:srgbClr val="0000FF"/>
            </a:solidFill>
            <a:round/>
            <a:headEnd/>
            <a:tailEnd type="none"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0" name="Line 23"/>
          <p:cNvSpPr>
            <a:spLocks noChangeShapeType="1"/>
          </p:cNvSpPr>
          <p:nvPr/>
        </p:nvSpPr>
        <p:spPr bwMode="auto">
          <a:xfrm flipH="1">
            <a:off x="5504871" y="3975936"/>
            <a:ext cx="1756211" cy="350170"/>
          </a:xfrm>
          <a:prstGeom prst="line">
            <a:avLst/>
          </a:prstGeom>
          <a:noFill/>
          <a:ln w="28575">
            <a:solidFill>
              <a:srgbClr val="00FFFF"/>
            </a:solidFill>
            <a:round/>
            <a:headEnd/>
            <a:tailEnd type="oval"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1" name="Line 19"/>
          <p:cNvSpPr>
            <a:spLocks noChangeShapeType="1"/>
          </p:cNvSpPr>
          <p:nvPr/>
        </p:nvSpPr>
        <p:spPr bwMode="auto">
          <a:xfrm>
            <a:off x="2565804" y="4389611"/>
            <a:ext cx="2092930" cy="1108132"/>
          </a:xfrm>
          <a:prstGeom prst="line">
            <a:avLst/>
          </a:prstGeom>
          <a:noFill/>
          <a:ln w="12700">
            <a:solidFill>
              <a:srgbClr val="FF0000"/>
            </a:solidFill>
            <a:round/>
            <a:headEnd/>
            <a:tailEnd type="arrow"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2" name="Line 19"/>
          <p:cNvSpPr>
            <a:spLocks noChangeShapeType="1"/>
          </p:cNvSpPr>
          <p:nvPr/>
        </p:nvSpPr>
        <p:spPr bwMode="auto">
          <a:xfrm flipV="1">
            <a:off x="2541120" y="4280083"/>
            <a:ext cx="1952514" cy="109528"/>
          </a:xfrm>
          <a:prstGeom prst="line">
            <a:avLst/>
          </a:prstGeom>
          <a:noFill/>
          <a:ln w="12700">
            <a:solidFill>
              <a:srgbClr val="FF0000"/>
            </a:solidFill>
            <a:round/>
            <a:headEnd/>
            <a:tailEnd type="arrow"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3" name="Line 19"/>
          <p:cNvSpPr>
            <a:spLocks noChangeShapeType="1"/>
          </p:cNvSpPr>
          <p:nvPr/>
        </p:nvSpPr>
        <p:spPr bwMode="auto">
          <a:xfrm flipV="1">
            <a:off x="2552610" y="3995906"/>
            <a:ext cx="1898170" cy="376515"/>
          </a:xfrm>
          <a:prstGeom prst="line">
            <a:avLst/>
          </a:prstGeom>
          <a:noFill/>
          <a:ln w="12700">
            <a:solidFill>
              <a:srgbClr val="FF0000"/>
            </a:solidFill>
            <a:round/>
            <a:headEnd/>
            <a:tailEnd type="arrow"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4" name="Line 19"/>
          <p:cNvSpPr>
            <a:spLocks noChangeShapeType="1"/>
          </p:cNvSpPr>
          <p:nvPr/>
        </p:nvSpPr>
        <p:spPr bwMode="auto">
          <a:xfrm flipV="1">
            <a:off x="2487052" y="3410123"/>
            <a:ext cx="1987578" cy="962297"/>
          </a:xfrm>
          <a:prstGeom prst="line">
            <a:avLst/>
          </a:prstGeom>
          <a:noFill/>
          <a:ln w="12700">
            <a:solidFill>
              <a:srgbClr val="FF0000"/>
            </a:solidFill>
            <a:round/>
            <a:headEnd/>
            <a:tailEnd type="arrow"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5" name="Line 19"/>
          <p:cNvSpPr>
            <a:spLocks noChangeShapeType="1"/>
          </p:cNvSpPr>
          <p:nvPr/>
        </p:nvSpPr>
        <p:spPr bwMode="auto">
          <a:xfrm flipV="1">
            <a:off x="2492844" y="3640306"/>
            <a:ext cx="2000844" cy="741212"/>
          </a:xfrm>
          <a:prstGeom prst="line">
            <a:avLst/>
          </a:prstGeom>
          <a:noFill/>
          <a:ln w="12700">
            <a:solidFill>
              <a:srgbClr val="FF0000"/>
            </a:solidFill>
            <a:round/>
            <a:headEnd/>
            <a:tailEnd type="arrow"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6" name="Line 19"/>
          <p:cNvSpPr>
            <a:spLocks noChangeShapeType="1"/>
          </p:cNvSpPr>
          <p:nvPr/>
        </p:nvSpPr>
        <p:spPr bwMode="auto">
          <a:xfrm flipV="1">
            <a:off x="2509450" y="2048048"/>
            <a:ext cx="2214373" cy="2312859"/>
          </a:xfrm>
          <a:prstGeom prst="line">
            <a:avLst/>
          </a:prstGeom>
          <a:noFill/>
          <a:ln w="12700">
            <a:solidFill>
              <a:srgbClr val="FF0000"/>
            </a:solidFill>
            <a:round/>
            <a:headEnd/>
            <a:tailEnd type="arrow"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sp>
        <p:nvSpPr>
          <p:cNvPr id="87" name="Rectangle 26"/>
          <p:cNvSpPr>
            <a:spLocks noChangeArrowheads="1"/>
          </p:cNvSpPr>
          <p:nvPr/>
        </p:nvSpPr>
        <p:spPr bwMode="auto">
          <a:xfrm>
            <a:off x="4765115" y="1916327"/>
            <a:ext cx="262218" cy="276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p>
            <a:r>
              <a:rPr lang="en-US" sz="1200">
                <a:solidFill>
                  <a:srgbClr val="E71700"/>
                </a:solidFill>
                <a:latin typeface="+mj-lt"/>
              </a:rPr>
              <a:t>1</a:t>
            </a:r>
          </a:p>
        </p:txBody>
      </p:sp>
      <p:sp>
        <p:nvSpPr>
          <p:cNvPr id="88" name="Rectangle 27"/>
          <p:cNvSpPr>
            <a:spLocks noChangeArrowheads="1"/>
          </p:cNvSpPr>
          <p:nvPr/>
        </p:nvSpPr>
        <p:spPr bwMode="auto">
          <a:xfrm>
            <a:off x="4685743" y="3229189"/>
            <a:ext cx="275042" cy="307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p>
            <a:r>
              <a:rPr lang="en-US" sz="1400">
                <a:solidFill>
                  <a:srgbClr val="E71700"/>
                </a:solidFill>
                <a:latin typeface="+mj-lt"/>
              </a:rPr>
              <a:t>2</a:t>
            </a:r>
            <a:endParaRPr lang="en-US" sz="1200">
              <a:solidFill>
                <a:srgbClr val="E71700"/>
              </a:solidFill>
              <a:latin typeface="+mj-lt"/>
            </a:endParaRPr>
          </a:p>
        </p:txBody>
      </p:sp>
      <p:sp>
        <p:nvSpPr>
          <p:cNvPr id="89" name="Rectangle 28"/>
          <p:cNvSpPr>
            <a:spLocks noChangeArrowheads="1"/>
          </p:cNvSpPr>
          <p:nvPr/>
        </p:nvSpPr>
        <p:spPr bwMode="auto">
          <a:xfrm>
            <a:off x="4622239" y="4141993"/>
            <a:ext cx="387252" cy="276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p>
            <a:r>
              <a:rPr lang="en-US" sz="1200">
                <a:solidFill>
                  <a:srgbClr val="E71700"/>
                </a:solidFill>
                <a:latin typeface="+mj-lt"/>
              </a:rPr>
              <a:t>7-8</a:t>
            </a:r>
          </a:p>
        </p:txBody>
      </p:sp>
      <p:sp>
        <p:nvSpPr>
          <p:cNvPr id="90" name="Rectangle 29"/>
          <p:cNvSpPr>
            <a:spLocks noChangeArrowheads="1"/>
          </p:cNvSpPr>
          <p:nvPr/>
        </p:nvSpPr>
        <p:spPr bwMode="auto">
          <a:xfrm>
            <a:off x="4619066" y="3503820"/>
            <a:ext cx="387252" cy="276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p>
            <a:r>
              <a:rPr lang="en-US" sz="1200">
                <a:solidFill>
                  <a:srgbClr val="E71700"/>
                </a:solidFill>
                <a:latin typeface="+mj-lt"/>
              </a:rPr>
              <a:t>3-4</a:t>
            </a:r>
          </a:p>
        </p:txBody>
      </p:sp>
      <p:sp>
        <p:nvSpPr>
          <p:cNvPr id="91" name="Rectangle 30"/>
          <p:cNvSpPr>
            <a:spLocks noChangeArrowheads="1"/>
          </p:cNvSpPr>
          <p:nvPr/>
        </p:nvSpPr>
        <p:spPr bwMode="auto">
          <a:xfrm>
            <a:off x="4685742" y="5396126"/>
            <a:ext cx="262218" cy="276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p>
            <a:r>
              <a:rPr lang="en-US" sz="1200">
                <a:solidFill>
                  <a:srgbClr val="E71700"/>
                </a:solidFill>
                <a:latin typeface="+mj-lt"/>
              </a:rPr>
              <a:t>9</a:t>
            </a:r>
          </a:p>
        </p:txBody>
      </p:sp>
      <p:sp>
        <p:nvSpPr>
          <p:cNvPr id="92" name="Rectangle 31"/>
          <p:cNvSpPr>
            <a:spLocks noChangeArrowheads="1"/>
          </p:cNvSpPr>
          <p:nvPr/>
        </p:nvSpPr>
        <p:spPr bwMode="auto">
          <a:xfrm>
            <a:off x="4628591" y="3849887"/>
            <a:ext cx="387252" cy="276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p>
            <a:r>
              <a:rPr lang="en-US" sz="1200">
                <a:solidFill>
                  <a:srgbClr val="E71700"/>
                </a:solidFill>
                <a:latin typeface="+mj-lt"/>
              </a:rPr>
              <a:t>5-6</a:t>
            </a:r>
          </a:p>
        </p:txBody>
      </p:sp>
      <mc:AlternateContent xmlns:mc="http://schemas.openxmlformats.org/markup-compatibility/2006" xmlns:a14="http://schemas.microsoft.com/office/drawing/2010/main">
        <mc:Choice Requires="a14">
          <p:sp>
            <p:nvSpPr>
              <p:cNvPr id="93" name="Text Box 14"/>
              <p:cNvSpPr txBox="1">
                <a:spLocks noChangeArrowheads="1"/>
              </p:cNvSpPr>
              <p:nvPr/>
            </p:nvSpPr>
            <p:spPr bwMode="auto">
              <a:xfrm>
                <a:off x="-38854" y="982437"/>
                <a:ext cx="3035940" cy="527264"/>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wrap="square"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dirty="0">
                    <a:solidFill>
                      <a:srgbClr val="0070C0"/>
                    </a:solidFill>
                    <a:latin typeface="+mj-lt"/>
                  </a:rPr>
                  <a:t>Transition Radiation Detector (TRD)</a:t>
                </a:r>
              </a:p>
              <a:p>
                <a:pPr algn="ctr">
                  <a:lnSpc>
                    <a:spcPct val="80000"/>
                  </a:lnSpc>
                </a:pPr>
                <a:r>
                  <a:rPr lang="en-US" sz="1600" b="1" dirty="0">
                    <a:solidFill>
                      <a:srgbClr val="FF0000"/>
                    </a:solidFill>
                    <a:latin typeface="+mj-lt"/>
                  </a:rPr>
                  <a:t>Identify </a:t>
                </a:r>
                <a14:m>
                  <m:oMath xmlns:m="http://schemas.openxmlformats.org/officeDocument/2006/math">
                    <m:sSup>
                      <m:sSupPr>
                        <m:ctrlPr>
                          <a:rPr lang="en-US" sz="1600" b="1" i="1" smtClean="0">
                            <a:solidFill>
                              <a:srgbClr val="FF0000"/>
                            </a:solidFill>
                            <a:latin typeface="Cambria Math" panose="02040503050406030204" pitchFamily="18" charset="0"/>
                          </a:rPr>
                        </m:ctrlPr>
                      </m:sSupPr>
                      <m:e>
                        <m:r>
                          <a:rPr lang="en-US" sz="1600" b="1" i="1" smtClean="0">
                            <a:solidFill>
                              <a:srgbClr val="FF0000"/>
                            </a:solidFill>
                            <a:latin typeface="Cambria Math" panose="02040503050406030204" pitchFamily="18" charset="0"/>
                          </a:rPr>
                          <m:t>𝒑</m:t>
                        </m:r>
                      </m:e>
                      <m:sup>
                        <m:r>
                          <a:rPr lang="en-US" sz="1600" b="1" i="1" smtClean="0">
                            <a:solidFill>
                              <a:srgbClr val="FF0000"/>
                            </a:solidFill>
                            <a:latin typeface="Cambria Math" panose="02040503050406030204" pitchFamily="18" charset="0"/>
                            <a:ea typeface="Cambria Math" panose="02040503050406030204" pitchFamily="18" charset="0"/>
                          </a:rPr>
                          <m:t>±</m:t>
                        </m:r>
                      </m:sup>
                    </m:sSup>
                  </m:oMath>
                </a14:m>
                <a:r>
                  <a:rPr lang="en-US" sz="1600" b="1" dirty="0">
                    <a:solidFill>
                      <a:srgbClr val="FF0000"/>
                    </a:solidFill>
                    <a:latin typeface="+mj-lt"/>
                  </a:rPr>
                  <a:t>/</a:t>
                </a:r>
                <a14:m>
                  <m:oMath xmlns:m="http://schemas.openxmlformats.org/officeDocument/2006/math">
                    <m:sSup>
                      <m:sSupPr>
                        <m:ctrlPr>
                          <a:rPr lang="en-US" sz="1600" b="1" i="1">
                            <a:solidFill>
                              <a:srgbClr val="FF0000"/>
                            </a:solidFill>
                            <a:latin typeface="Cambria Math" panose="02040503050406030204" pitchFamily="18" charset="0"/>
                          </a:rPr>
                        </m:ctrlPr>
                      </m:sSupPr>
                      <m:e>
                        <m:r>
                          <a:rPr lang="en-US" sz="1600" b="1" i="1">
                            <a:solidFill>
                              <a:srgbClr val="FF0000"/>
                            </a:solidFill>
                            <a:latin typeface="Cambria Math" panose="02040503050406030204" pitchFamily="18" charset="0"/>
                          </a:rPr>
                          <m:t>𝒆</m:t>
                        </m:r>
                      </m:e>
                      <m:sup>
                        <m:r>
                          <a:rPr lang="en-US" sz="1600" b="1" i="1">
                            <a:solidFill>
                              <a:srgbClr val="FF0000"/>
                            </a:solidFill>
                            <a:latin typeface="Cambria Math" panose="02040503050406030204" pitchFamily="18" charset="0"/>
                            <a:ea typeface="Cambria Math" panose="02040503050406030204" pitchFamily="18" charset="0"/>
                          </a:rPr>
                          <m:t>±</m:t>
                        </m:r>
                      </m:sup>
                    </m:sSup>
                  </m:oMath>
                </a14:m>
                <a:endParaRPr lang="en-US" sz="1600" b="1" dirty="0">
                  <a:solidFill>
                    <a:srgbClr val="FF0000"/>
                  </a:solidFill>
                  <a:latin typeface="+mj-lt"/>
                </a:endParaRPr>
              </a:p>
            </p:txBody>
          </p:sp>
        </mc:Choice>
        <mc:Fallback xmlns="">
          <p:sp>
            <p:nvSpPr>
              <p:cNvPr id="93" name="Text Box 14"/>
              <p:cNvSpPr txBox="1">
                <a:spLocks noRot="1" noChangeAspect="1" noMove="1" noResize="1" noEditPoints="1" noAdjustHandles="1" noChangeArrowheads="1" noChangeShapeType="1" noTextEdit="1"/>
              </p:cNvSpPr>
              <p:nvPr/>
            </p:nvSpPr>
            <p:spPr bwMode="auto">
              <a:xfrm>
                <a:off x="-38854" y="982437"/>
                <a:ext cx="3035940" cy="527264"/>
              </a:xfrm>
              <a:prstGeom prst="rect">
                <a:avLst/>
              </a:prstGeom>
              <a:blipFill rotWithShape="0">
                <a:blip r:embed="rId6"/>
                <a:stretch>
                  <a:fillRect l="-1606" t="-5747" r="-1406" b="-1379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 Box 15"/>
              <p:cNvSpPr txBox="1">
                <a:spLocks noChangeArrowheads="1"/>
              </p:cNvSpPr>
              <p:nvPr/>
            </p:nvSpPr>
            <p:spPr bwMode="auto">
              <a:xfrm>
                <a:off x="224287" y="2925618"/>
                <a:ext cx="2405063" cy="490651"/>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1600" b="1" dirty="0">
                    <a:solidFill>
                      <a:srgbClr val="0070C0"/>
                    </a:solidFill>
                    <a:latin typeface="+mj-lt"/>
                  </a:rPr>
                  <a:t>Silicon Tracker (Tracker) </a:t>
                </a:r>
                <a:br>
                  <a:rPr lang="en-US" sz="1600" b="1" dirty="0">
                    <a:solidFill>
                      <a:srgbClr val="3333FF"/>
                    </a:solidFill>
                    <a:latin typeface="+mj-lt"/>
                  </a:rPr>
                </a:br>
                <a14:m>
                  <m:oMathPara xmlns:m="http://schemas.openxmlformats.org/officeDocument/2006/math">
                    <m:oMathParaPr>
                      <m:jc m:val="centerGroup"/>
                    </m:oMathParaPr>
                    <m:oMath xmlns:m="http://schemas.openxmlformats.org/officeDocument/2006/math">
                      <m:r>
                        <a:rPr lang="en-US" sz="1600" b="1" i="1" dirty="0" smtClean="0">
                          <a:solidFill>
                            <a:srgbClr val="FF0000"/>
                          </a:solidFill>
                          <a:latin typeface="Cambria Math" panose="02040503050406030204" pitchFamily="18" charset="0"/>
                        </a:rPr>
                        <m:t>𝒁</m:t>
                      </m:r>
                      <m:r>
                        <a:rPr lang="en-US" sz="1600" b="1" i="1" dirty="0">
                          <a:solidFill>
                            <a:srgbClr val="FF0000"/>
                          </a:solidFill>
                          <a:latin typeface="Cambria Math" panose="02040503050406030204" pitchFamily="18" charset="0"/>
                        </a:rPr>
                        <m:t>, </m:t>
                      </m:r>
                      <m:r>
                        <a:rPr lang="en-US" sz="1600" b="1" i="1" dirty="0">
                          <a:solidFill>
                            <a:srgbClr val="FF0000"/>
                          </a:solidFill>
                          <a:latin typeface="Cambria Math" panose="02040503050406030204" pitchFamily="18" charset="0"/>
                        </a:rPr>
                        <m:t>𝑷</m:t>
                      </m:r>
                    </m:oMath>
                  </m:oMathPara>
                </a14:m>
                <a:endParaRPr lang="en-US" sz="1600" b="1" dirty="0">
                  <a:solidFill>
                    <a:srgbClr val="FF0000"/>
                  </a:solidFill>
                  <a:latin typeface="+mj-lt"/>
                </a:endParaRPr>
              </a:p>
            </p:txBody>
          </p:sp>
        </mc:Choice>
        <mc:Fallback xmlns="">
          <p:sp>
            <p:nvSpPr>
              <p:cNvPr id="94" name="Text Box 15"/>
              <p:cNvSpPr txBox="1">
                <a:spLocks noRot="1" noChangeAspect="1" noMove="1" noResize="1" noEditPoints="1" noAdjustHandles="1" noChangeArrowheads="1" noChangeShapeType="1" noTextEdit="1"/>
              </p:cNvSpPr>
              <p:nvPr/>
            </p:nvSpPr>
            <p:spPr bwMode="auto">
              <a:xfrm>
                <a:off x="224287" y="2925618"/>
                <a:ext cx="2405063" cy="490651"/>
              </a:xfrm>
              <a:prstGeom prst="rect">
                <a:avLst/>
              </a:prstGeom>
              <a:blipFill rotWithShape="0">
                <a:blip r:embed="rId7"/>
                <a:stretch>
                  <a:fillRect t="-1125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 Box 16"/>
              <p:cNvSpPr txBox="1">
                <a:spLocks noChangeArrowheads="1"/>
              </p:cNvSpPr>
              <p:nvPr/>
            </p:nvSpPr>
            <p:spPr bwMode="auto">
              <a:xfrm>
                <a:off x="6593106" y="4889142"/>
                <a:ext cx="3578513" cy="554002"/>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wrap="square"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dirty="0">
                    <a:solidFill>
                      <a:srgbClr val="0070C0"/>
                    </a:solidFill>
                    <a:latin typeface="+mj-lt"/>
                  </a:rPr>
                  <a:t>Electromagnetic Calorimeter (ECAL) </a:t>
                </a:r>
              </a:p>
              <a:p>
                <a:pPr algn="ctr">
                  <a:lnSpc>
                    <a:spcPct val="90000"/>
                  </a:lnSpc>
                </a:pPr>
                <a14:m>
                  <m:oMath xmlns:m="http://schemas.openxmlformats.org/officeDocument/2006/math">
                    <m:r>
                      <a:rPr lang="en-US" sz="1600" b="1" i="1" dirty="0">
                        <a:solidFill>
                          <a:srgbClr val="FF0000"/>
                        </a:solidFill>
                        <a:latin typeface="Cambria Math" panose="02040503050406030204" pitchFamily="18" charset="0"/>
                      </a:rPr>
                      <m:t>𝑬</m:t>
                    </m:r>
                  </m:oMath>
                </a14:m>
                <a:r>
                  <a:rPr lang="en-US" sz="1600" b="1" dirty="0">
                    <a:solidFill>
                      <a:srgbClr val="FF0000"/>
                    </a:solidFill>
                    <a:latin typeface="+mj-lt"/>
                  </a:rPr>
                  <a:t> of </a:t>
                </a:r>
                <a14:m>
                  <m:oMath xmlns:m="http://schemas.openxmlformats.org/officeDocument/2006/math">
                    <m:sSup>
                      <m:sSupPr>
                        <m:ctrlPr>
                          <a:rPr lang="en-US" sz="1600" b="1" i="1" dirty="0" smtClean="0">
                            <a:solidFill>
                              <a:srgbClr val="FF0000"/>
                            </a:solidFill>
                            <a:latin typeface="Cambria Math" panose="02040503050406030204" pitchFamily="18" charset="0"/>
                          </a:rPr>
                        </m:ctrlPr>
                      </m:sSupPr>
                      <m:e>
                        <m:r>
                          <a:rPr lang="en-US" sz="1600" b="1" i="1" dirty="0" smtClean="0">
                            <a:solidFill>
                              <a:srgbClr val="FF0000"/>
                            </a:solidFill>
                            <a:latin typeface="Cambria Math" panose="02040503050406030204" pitchFamily="18" charset="0"/>
                          </a:rPr>
                          <m:t>𝒆</m:t>
                        </m:r>
                      </m:e>
                      <m:sup>
                        <m:r>
                          <a:rPr lang="en-US" sz="1600" b="1" i="1" dirty="0" smtClean="0">
                            <a:solidFill>
                              <a:srgbClr val="FF0000"/>
                            </a:solidFill>
                            <a:latin typeface="Cambria Math" panose="02040503050406030204" pitchFamily="18" charset="0"/>
                            <a:ea typeface="Cambria Math" panose="02040503050406030204" pitchFamily="18" charset="0"/>
                          </a:rPr>
                          <m:t>±</m:t>
                        </m:r>
                      </m:sup>
                    </m:sSup>
                  </m:oMath>
                </a14:m>
                <a:r>
                  <a:rPr lang="en-US" sz="1600" b="1" dirty="0">
                    <a:solidFill>
                      <a:srgbClr val="FF0000"/>
                    </a:solidFill>
                    <a:latin typeface="+mj-lt"/>
                    <a:cs typeface="Arial" charset="0"/>
                  </a:rPr>
                  <a:t> and </a:t>
                </a:r>
                <a:r>
                  <a:rPr lang="en-US" sz="1600" b="1" dirty="0">
                    <a:solidFill>
                      <a:srgbClr val="FF0000"/>
                    </a:solidFill>
                    <a:latin typeface="+mj-lt"/>
                  </a:rPr>
                  <a:t>Identify </a:t>
                </a:r>
                <a14:m>
                  <m:oMath xmlns:m="http://schemas.openxmlformats.org/officeDocument/2006/math">
                    <m:sSup>
                      <m:sSupPr>
                        <m:ctrlPr>
                          <a:rPr lang="en-US" sz="1600" b="1" i="1">
                            <a:solidFill>
                              <a:srgbClr val="FF0000"/>
                            </a:solidFill>
                            <a:latin typeface="Cambria Math" panose="02040503050406030204" pitchFamily="18" charset="0"/>
                          </a:rPr>
                        </m:ctrlPr>
                      </m:sSupPr>
                      <m:e>
                        <m:r>
                          <a:rPr lang="en-US" sz="1600" b="1" i="1">
                            <a:solidFill>
                              <a:srgbClr val="FF0000"/>
                            </a:solidFill>
                            <a:latin typeface="Cambria Math" panose="02040503050406030204" pitchFamily="18" charset="0"/>
                          </a:rPr>
                          <m:t>𝒑</m:t>
                        </m:r>
                      </m:e>
                      <m:sup>
                        <m:r>
                          <a:rPr lang="en-US" sz="1600" b="1" i="1">
                            <a:solidFill>
                              <a:srgbClr val="FF0000"/>
                            </a:solidFill>
                            <a:latin typeface="Cambria Math" panose="02040503050406030204" pitchFamily="18" charset="0"/>
                            <a:ea typeface="Cambria Math" panose="02040503050406030204" pitchFamily="18" charset="0"/>
                          </a:rPr>
                          <m:t>±</m:t>
                        </m:r>
                      </m:sup>
                    </m:sSup>
                  </m:oMath>
                </a14:m>
                <a:r>
                  <a:rPr lang="en-US" sz="1600" b="1" dirty="0">
                    <a:solidFill>
                      <a:srgbClr val="FF0000"/>
                    </a:solidFill>
                    <a:latin typeface="+mj-lt"/>
                  </a:rPr>
                  <a:t>/</a:t>
                </a:r>
                <a14:m>
                  <m:oMath xmlns:m="http://schemas.openxmlformats.org/officeDocument/2006/math">
                    <m:sSup>
                      <m:sSupPr>
                        <m:ctrlPr>
                          <a:rPr lang="en-US" sz="1600" b="1" i="1">
                            <a:solidFill>
                              <a:srgbClr val="FF0000"/>
                            </a:solidFill>
                            <a:latin typeface="Cambria Math" panose="02040503050406030204" pitchFamily="18" charset="0"/>
                          </a:rPr>
                        </m:ctrlPr>
                      </m:sSupPr>
                      <m:e>
                        <m:r>
                          <a:rPr lang="en-US" sz="1600" b="1" i="1">
                            <a:solidFill>
                              <a:srgbClr val="FF0000"/>
                            </a:solidFill>
                            <a:latin typeface="Cambria Math" panose="02040503050406030204" pitchFamily="18" charset="0"/>
                          </a:rPr>
                          <m:t>𝒆</m:t>
                        </m:r>
                      </m:e>
                      <m:sup>
                        <m:r>
                          <a:rPr lang="en-US" sz="1600" b="1" i="1">
                            <a:solidFill>
                              <a:srgbClr val="FF0000"/>
                            </a:solidFill>
                            <a:latin typeface="Cambria Math" panose="02040503050406030204" pitchFamily="18" charset="0"/>
                            <a:ea typeface="Cambria Math" panose="02040503050406030204" pitchFamily="18" charset="0"/>
                          </a:rPr>
                          <m:t>±</m:t>
                        </m:r>
                      </m:sup>
                    </m:sSup>
                  </m:oMath>
                </a14:m>
                <a:endParaRPr lang="el-GR" sz="1600" b="1" dirty="0">
                  <a:solidFill>
                    <a:srgbClr val="FF0000"/>
                  </a:solidFill>
                  <a:latin typeface="+mj-lt"/>
                  <a:cs typeface="Arial" charset="0"/>
                </a:endParaRPr>
              </a:p>
            </p:txBody>
          </p:sp>
        </mc:Choice>
        <mc:Fallback xmlns="">
          <p:sp>
            <p:nvSpPr>
              <p:cNvPr id="95" name="Text Box 16"/>
              <p:cNvSpPr txBox="1">
                <a:spLocks noRot="1" noChangeAspect="1" noMove="1" noResize="1" noEditPoints="1" noAdjustHandles="1" noChangeArrowheads="1" noChangeShapeType="1" noTextEdit="1"/>
              </p:cNvSpPr>
              <p:nvPr/>
            </p:nvSpPr>
            <p:spPr bwMode="auto">
              <a:xfrm>
                <a:off x="6593106" y="4889142"/>
                <a:ext cx="3578513" cy="554002"/>
              </a:xfrm>
              <a:prstGeom prst="rect">
                <a:avLst/>
              </a:prstGeom>
              <a:blipFill>
                <a:blip r:embed="rId8"/>
                <a:stretch>
                  <a:fillRect t="-5495" b="-1318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 Box 18"/>
              <p:cNvSpPr txBox="1">
                <a:spLocks noChangeArrowheads="1"/>
              </p:cNvSpPr>
              <p:nvPr/>
            </p:nvSpPr>
            <p:spPr bwMode="auto">
              <a:xfrm>
                <a:off x="81981" y="4796198"/>
                <a:ext cx="2684462" cy="485778"/>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1600" b="1" dirty="0">
                    <a:solidFill>
                      <a:srgbClr val="0070C0"/>
                    </a:solidFill>
                    <a:latin typeface="+mj-lt"/>
                  </a:rPr>
                  <a:t>Ring Imaging Cherenkov (RICH)</a:t>
                </a:r>
                <a:br>
                  <a:rPr lang="en-US" sz="1600" b="1" dirty="0">
                    <a:solidFill>
                      <a:srgbClr val="3333FF"/>
                    </a:solidFill>
                    <a:latin typeface="+mj-lt"/>
                  </a:rPr>
                </a:br>
                <a14:m>
                  <m:oMathPara xmlns:m="http://schemas.openxmlformats.org/officeDocument/2006/math">
                    <m:oMathParaPr>
                      <m:jc m:val="centerGroup"/>
                    </m:oMathParaPr>
                    <m:oMath xmlns:m="http://schemas.openxmlformats.org/officeDocument/2006/math">
                      <m:r>
                        <a:rPr lang="en-US" sz="1600" b="1" i="1" dirty="0" smtClean="0">
                          <a:solidFill>
                            <a:srgbClr val="FF0000"/>
                          </a:solidFill>
                          <a:latin typeface="Cambria Math" panose="02040503050406030204" pitchFamily="18" charset="0"/>
                        </a:rPr>
                        <m:t>𝒁</m:t>
                      </m:r>
                      <m:r>
                        <a:rPr lang="en-US" sz="1600" b="1" i="1" dirty="0">
                          <a:solidFill>
                            <a:srgbClr val="FF0000"/>
                          </a:solidFill>
                          <a:latin typeface="Cambria Math" panose="02040503050406030204" pitchFamily="18" charset="0"/>
                        </a:rPr>
                        <m:t>,</m:t>
                      </m:r>
                      <m:r>
                        <a:rPr lang="el-GR" sz="1600" b="1" i="1" dirty="0">
                          <a:solidFill>
                            <a:srgbClr val="FF0000"/>
                          </a:solidFill>
                          <a:latin typeface="Cambria Math" panose="02040503050406030204" pitchFamily="18" charset="0"/>
                        </a:rPr>
                        <m:t>𝜷</m:t>
                      </m:r>
                    </m:oMath>
                  </m:oMathPara>
                </a14:m>
                <a:endParaRPr lang="en-US" sz="1600" b="1" dirty="0">
                  <a:solidFill>
                    <a:srgbClr val="FF0000"/>
                  </a:solidFill>
                  <a:latin typeface="+mj-lt"/>
                </a:endParaRPr>
              </a:p>
            </p:txBody>
          </p:sp>
        </mc:Choice>
        <mc:Fallback xmlns="">
          <p:sp>
            <p:nvSpPr>
              <p:cNvPr id="96" name="Text Box 18"/>
              <p:cNvSpPr txBox="1">
                <a:spLocks noRot="1" noChangeAspect="1" noMove="1" noResize="1" noEditPoints="1" noAdjustHandles="1" noChangeArrowheads="1" noChangeShapeType="1" noTextEdit="1"/>
              </p:cNvSpPr>
              <p:nvPr/>
            </p:nvSpPr>
            <p:spPr bwMode="auto">
              <a:xfrm>
                <a:off x="81981" y="4796198"/>
                <a:ext cx="2684462" cy="485778"/>
              </a:xfrm>
              <a:prstGeom prst="rect">
                <a:avLst/>
              </a:prstGeom>
              <a:blipFill rotWithShape="0">
                <a:blip r:embed="rId9"/>
                <a:stretch>
                  <a:fillRect l="-1361" t="-12658" r="-1361" b="-886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 Box 25"/>
              <p:cNvSpPr txBox="1">
                <a:spLocks noChangeArrowheads="1"/>
              </p:cNvSpPr>
              <p:nvPr/>
            </p:nvSpPr>
            <p:spPr bwMode="auto">
              <a:xfrm>
                <a:off x="7128142" y="1145593"/>
                <a:ext cx="2306638" cy="490651"/>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1600" b="1" dirty="0">
                    <a:solidFill>
                      <a:srgbClr val="0070C0"/>
                    </a:solidFill>
                    <a:latin typeface="+mj-lt"/>
                  </a:rPr>
                  <a:t>Time of Flight (TOF) </a:t>
                </a:r>
              </a:p>
              <a:p>
                <a:pPr algn="ctr">
                  <a:lnSpc>
                    <a:spcPct val="80000"/>
                  </a:lnSpc>
                </a:pPr>
                <a14:m>
                  <m:oMathPara xmlns:m="http://schemas.openxmlformats.org/officeDocument/2006/math">
                    <m:oMathParaPr>
                      <m:jc m:val="centerGroup"/>
                    </m:oMathParaPr>
                    <m:oMath xmlns:m="http://schemas.openxmlformats.org/officeDocument/2006/math">
                      <m:r>
                        <a:rPr lang="en-US" sz="1600" b="1" i="1" dirty="0" smtClean="0">
                          <a:solidFill>
                            <a:srgbClr val="FF0000"/>
                          </a:solidFill>
                          <a:latin typeface="Cambria Math" panose="02040503050406030204" pitchFamily="18" charset="0"/>
                        </a:rPr>
                        <m:t>𝒁</m:t>
                      </m:r>
                      <m:r>
                        <a:rPr lang="en-US" sz="1600" b="1" i="1" dirty="0">
                          <a:solidFill>
                            <a:srgbClr val="FF0000"/>
                          </a:solidFill>
                          <a:latin typeface="Cambria Math" panose="02040503050406030204" pitchFamily="18" charset="0"/>
                        </a:rPr>
                        <m:t>, </m:t>
                      </m:r>
                      <m:r>
                        <a:rPr lang="el-GR" sz="1600" b="1" i="1" dirty="0" smtClean="0">
                          <a:solidFill>
                            <a:srgbClr val="FF0000"/>
                          </a:solidFill>
                          <a:latin typeface="Cambria Math" panose="02040503050406030204" pitchFamily="18" charset="0"/>
                        </a:rPr>
                        <m:t>𝜷</m:t>
                      </m:r>
                    </m:oMath>
                  </m:oMathPara>
                </a14:m>
                <a:endParaRPr lang="en-US" sz="1600" b="1" dirty="0">
                  <a:solidFill>
                    <a:srgbClr val="FF0000"/>
                  </a:solidFill>
                  <a:latin typeface="+mj-lt"/>
                </a:endParaRPr>
              </a:p>
            </p:txBody>
          </p:sp>
        </mc:Choice>
        <mc:Fallback xmlns="">
          <p:sp>
            <p:nvSpPr>
              <p:cNvPr id="97" name="Text Box 25"/>
              <p:cNvSpPr txBox="1">
                <a:spLocks noRot="1" noChangeAspect="1" noMove="1" noResize="1" noEditPoints="1" noAdjustHandles="1" noChangeArrowheads="1" noChangeShapeType="1" noTextEdit="1"/>
              </p:cNvSpPr>
              <p:nvPr/>
            </p:nvSpPr>
            <p:spPr bwMode="auto">
              <a:xfrm>
                <a:off x="7128142" y="1145593"/>
                <a:ext cx="2306638" cy="490651"/>
              </a:xfrm>
              <a:prstGeom prst="rect">
                <a:avLst/>
              </a:prstGeom>
              <a:blipFill>
                <a:blip r:embed="rId10"/>
                <a:stretch>
                  <a:fillRect t="-11250" b="-875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 Box 25"/>
              <p:cNvSpPr txBox="1">
                <a:spLocks noChangeArrowheads="1"/>
              </p:cNvSpPr>
              <p:nvPr/>
            </p:nvSpPr>
            <p:spPr bwMode="auto">
              <a:xfrm>
                <a:off x="2825949" y="1009550"/>
                <a:ext cx="4438924" cy="830488"/>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wrap="square"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2000" b="1" dirty="0">
                    <a:solidFill>
                      <a:srgbClr val="0070C0"/>
                    </a:solidFill>
                    <a:latin typeface="+mj-lt"/>
                  </a:rPr>
                  <a:t> The charge (</a:t>
                </a:r>
                <a14:m>
                  <m:oMath xmlns:m="http://schemas.openxmlformats.org/officeDocument/2006/math">
                    <m:r>
                      <a:rPr lang="en-US" sz="2000" b="1" i="1" dirty="0" smtClean="0">
                        <a:solidFill>
                          <a:srgbClr val="FF0000"/>
                        </a:solidFill>
                        <a:latin typeface="Cambria Math" panose="02040503050406030204" pitchFamily="18" charset="0"/>
                      </a:rPr>
                      <m:t>𝒁</m:t>
                    </m:r>
                  </m:oMath>
                </a14:m>
                <a:r>
                  <a:rPr lang="en-US" sz="2000" b="1" dirty="0">
                    <a:solidFill>
                      <a:srgbClr val="0070C0"/>
                    </a:solidFill>
                    <a:latin typeface="+mj-lt"/>
                  </a:rPr>
                  <a:t>) and energy (</a:t>
                </a:r>
                <a14:m>
                  <m:oMath xmlns:m="http://schemas.openxmlformats.org/officeDocument/2006/math">
                    <m:r>
                      <a:rPr lang="en-US" sz="2000" b="1" i="1" dirty="0" smtClean="0">
                        <a:solidFill>
                          <a:srgbClr val="FF0000"/>
                        </a:solidFill>
                        <a:latin typeface="Cambria Math" panose="02040503050406030204" pitchFamily="18" charset="0"/>
                      </a:rPr>
                      <m:t>𝑬</m:t>
                    </m:r>
                  </m:oMath>
                </a14:m>
                <a:r>
                  <a:rPr lang="en-US" sz="2000" b="1" dirty="0">
                    <a:solidFill>
                      <a:srgbClr val="0070C0"/>
                    </a:solidFill>
                    <a:latin typeface="+mj-lt"/>
                  </a:rPr>
                  <a:t>) or rigidity (</a:t>
                </a:r>
                <a14:m>
                  <m:oMath xmlns:m="http://schemas.openxmlformats.org/officeDocument/2006/math">
                    <m:r>
                      <a:rPr lang="en-US" sz="2000" b="1" i="1" dirty="0" smtClean="0">
                        <a:solidFill>
                          <a:srgbClr val="FF0000"/>
                        </a:solidFill>
                        <a:latin typeface="Cambria Math" panose="02040503050406030204" pitchFamily="18" charset="0"/>
                      </a:rPr>
                      <m:t>𝑹</m:t>
                    </m:r>
                    <m:r>
                      <a:rPr lang="en-US" sz="2000" b="1" i="1" dirty="0" smtClean="0">
                        <a:solidFill>
                          <a:srgbClr val="FF0000"/>
                        </a:solidFill>
                        <a:latin typeface="Cambria Math" panose="02040503050406030204" pitchFamily="18" charset="0"/>
                        <a:ea typeface="Cambria Math" panose="02040503050406030204" pitchFamily="18" charset="0"/>
                      </a:rPr>
                      <m:t>≡</m:t>
                    </m:r>
                    <m:r>
                      <a:rPr lang="en-US" sz="2000" b="1" i="1" dirty="0" smtClean="0">
                        <a:solidFill>
                          <a:srgbClr val="FF0000"/>
                        </a:solidFill>
                        <a:latin typeface="Cambria Math" panose="02040503050406030204" pitchFamily="18" charset="0"/>
                      </a:rPr>
                      <m:t>𝑷</m:t>
                    </m:r>
                    <m:r>
                      <a:rPr lang="en-US" sz="2000" b="1" i="1" dirty="0" smtClean="0">
                        <a:solidFill>
                          <a:srgbClr val="FF0000"/>
                        </a:solidFill>
                        <a:latin typeface="Cambria Math" panose="02040503050406030204" pitchFamily="18" charset="0"/>
                      </a:rPr>
                      <m:t>/</m:t>
                    </m:r>
                    <m:r>
                      <a:rPr lang="en-US" sz="2000" b="1" i="1" dirty="0" smtClean="0">
                        <a:solidFill>
                          <a:srgbClr val="FF0000"/>
                        </a:solidFill>
                        <a:latin typeface="Cambria Math" panose="02040503050406030204" pitchFamily="18" charset="0"/>
                      </a:rPr>
                      <m:t>𝒁</m:t>
                    </m:r>
                  </m:oMath>
                </a14:m>
                <a:r>
                  <a:rPr lang="en-US" sz="2000" b="1" dirty="0">
                    <a:solidFill>
                      <a:srgbClr val="0070C0"/>
                    </a:solidFill>
                    <a:latin typeface="+mj-lt"/>
                  </a:rPr>
                  <a:t>) are measurement independently by several detectors</a:t>
                </a:r>
                <a:endParaRPr lang="en-US" sz="2000" b="1" i="1" dirty="0">
                  <a:solidFill>
                    <a:srgbClr val="0070C0"/>
                  </a:solidFill>
                  <a:latin typeface="+mj-lt"/>
                </a:endParaRPr>
              </a:p>
            </p:txBody>
          </p:sp>
        </mc:Choice>
        <mc:Fallback xmlns="">
          <p:sp>
            <p:nvSpPr>
              <p:cNvPr id="98" name="Text Box 25"/>
              <p:cNvSpPr txBox="1">
                <a:spLocks noRot="1" noChangeAspect="1" noMove="1" noResize="1" noEditPoints="1" noAdjustHandles="1" noChangeArrowheads="1" noChangeShapeType="1" noTextEdit="1"/>
              </p:cNvSpPr>
              <p:nvPr/>
            </p:nvSpPr>
            <p:spPr bwMode="auto">
              <a:xfrm>
                <a:off x="2825949" y="1009550"/>
                <a:ext cx="4438924" cy="830488"/>
              </a:xfrm>
              <a:prstGeom prst="rect">
                <a:avLst/>
              </a:prstGeom>
              <a:blipFill>
                <a:blip r:embed="rId11"/>
                <a:stretch>
                  <a:fillRect t="-10294" r="-687" b="-1323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 Box 17"/>
              <p:cNvSpPr txBox="1">
                <a:spLocks noChangeArrowheads="1"/>
              </p:cNvSpPr>
              <p:nvPr/>
            </p:nvSpPr>
            <p:spPr bwMode="auto">
              <a:xfrm>
                <a:off x="7077887" y="2701547"/>
                <a:ext cx="2419350" cy="535022"/>
              </a:xfrm>
              <a:prstGeom prst="rect">
                <a:avLst/>
              </a:prstGeom>
              <a:noFill/>
              <a:ln>
                <a:noFill/>
              </a:ln>
              <a:extLst>
                <a:ext uri="{909E8E84-426E-40dd-AFC4-6F175D3DCCD1}">
                  <a14:hiddenFill xmlns="">
                    <a:solidFill>
                      <a:srgbClr val="FFFFFF"/>
                    </a:solidFill>
                  </a14:hiddenFill>
                </a:ext>
                <a:ext uri="{91240B29-F687-4f45-9708-019B960494DF}">
                  <a14:hiddenLine xmlns="" w="19050">
                    <a:solidFill>
                      <a:srgbClr val="000000"/>
                    </a:solidFill>
                    <a:miter lim="800000"/>
                    <a:headEnd/>
                    <a:tailEnd/>
                  </a14:hiddenLine>
                </a:ext>
              </a:extLst>
            </p:spPr>
            <p:txBody>
              <a:bodyPr lIns="45468" tIns="45468" rIns="45468" bIns="45468" anchor="ct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dirty="0">
                    <a:solidFill>
                      <a:srgbClr val="009999"/>
                    </a:solidFill>
                    <a:latin typeface="+mj-lt"/>
                  </a:rPr>
                  <a:t> </a:t>
                </a:r>
                <a:r>
                  <a:rPr lang="en-US" sz="1600" b="1" dirty="0">
                    <a:solidFill>
                      <a:srgbClr val="0070C0"/>
                    </a:solidFill>
                    <a:latin typeface="+mj-lt"/>
                  </a:rPr>
                  <a:t>Magnet (∼0.14 Tesla) </a:t>
                </a:r>
                <a:br>
                  <a:rPr lang="en-US" sz="1600" b="1" dirty="0">
                    <a:solidFill>
                      <a:srgbClr val="0070C0"/>
                    </a:solidFill>
                    <a:latin typeface="+mj-lt"/>
                  </a:rPr>
                </a:br>
                <a14:m>
                  <m:oMathPara xmlns:m="http://schemas.openxmlformats.org/officeDocument/2006/math">
                    <m:oMathParaPr>
                      <m:jc m:val="centerGroup"/>
                    </m:oMathParaPr>
                    <m:oMath xmlns:m="http://schemas.openxmlformats.org/officeDocument/2006/math">
                      <m:r>
                        <a:rPr lang="en-US" sz="1600" b="1" i="1" dirty="0" smtClean="0">
                          <a:solidFill>
                            <a:srgbClr val="FF0000"/>
                          </a:solidFill>
                          <a:latin typeface="Cambria Math" panose="02040503050406030204" pitchFamily="18" charset="0"/>
                          <a:ea typeface="Cambria Math" panose="02040503050406030204" pitchFamily="18" charset="0"/>
                          <a:cs typeface="Arial" charset="0"/>
                        </a:rPr>
                        <m:t>±</m:t>
                      </m:r>
                      <m:r>
                        <a:rPr lang="en-US" sz="1600" b="1" i="1" dirty="0" smtClean="0">
                          <a:solidFill>
                            <a:srgbClr val="FF0000"/>
                          </a:solidFill>
                          <a:latin typeface="Cambria Math" panose="02040503050406030204" pitchFamily="18" charset="0"/>
                          <a:cs typeface="Arial" charset="0"/>
                        </a:rPr>
                        <m:t>𝒁</m:t>
                      </m:r>
                    </m:oMath>
                  </m:oMathPara>
                </a14:m>
                <a:endParaRPr lang="en-US" sz="1600" b="1" dirty="0">
                  <a:solidFill>
                    <a:srgbClr val="FF0000"/>
                  </a:solidFill>
                  <a:latin typeface="+mj-lt"/>
                  <a:cs typeface="Arial" charset="0"/>
                </a:endParaRPr>
              </a:p>
            </p:txBody>
          </p:sp>
        </mc:Choice>
        <mc:Fallback xmlns="">
          <p:sp>
            <p:nvSpPr>
              <p:cNvPr id="99" name="Text Box 17"/>
              <p:cNvSpPr txBox="1">
                <a:spLocks noRot="1" noChangeAspect="1" noMove="1" noResize="1" noEditPoints="1" noAdjustHandles="1" noChangeArrowheads="1" noChangeShapeType="1" noTextEdit="1"/>
              </p:cNvSpPr>
              <p:nvPr/>
            </p:nvSpPr>
            <p:spPr bwMode="auto">
              <a:xfrm>
                <a:off x="7077887" y="2701547"/>
                <a:ext cx="2419350" cy="535022"/>
              </a:xfrm>
              <a:prstGeom prst="rect">
                <a:avLst/>
              </a:prstGeom>
              <a:blipFill>
                <a:blip r:embed="rId12"/>
                <a:stretch>
                  <a:fillRect t="-909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p>
                <a:r>
                  <a:rPr lang="en-US">
                    <a:noFill/>
                  </a:rPr>
                  <a:t> </a:t>
                </a:r>
              </a:p>
            </p:txBody>
          </p:sp>
        </mc:Fallback>
      </mc:AlternateContent>
      <p:sp>
        <p:nvSpPr>
          <p:cNvPr id="100" name="Line 22"/>
          <p:cNvSpPr>
            <a:spLocks noChangeShapeType="1"/>
          </p:cNvSpPr>
          <p:nvPr/>
        </p:nvSpPr>
        <p:spPr bwMode="auto">
          <a:xfrm flipH="1">
            <a:off x="5068739" y="2199280"/>
            <a:ext cx="2073690" cy="2607838"/>
          </a:xfrm>
          <a:prstGeom prst="line">
            <a:avLst/>
          </a:prstGeom>
          <a:noFill/>
          <a:ln w="12700">
            <a:solidFill>
              <a:srgbClr val="0000FF"/>
            </a:solidFill>
            <a:round/>
            <a:headEnd/>
            <a:tailEnd type="none" w="lg" len="lg"/>
          </a:ln>
          <a:extLst>
            <a:ext uri="{909E8E84-426E-40dd-AFC4-6F175D3DCCD1}">
              <a14:hiddenFill xmlns="" xmlns:a14="http://schemas.microsoft.com/office/drawing/2010/main">
                <a:noFill/>
              </a14:hiddenFill>
            </a:ext>
          </a:extLst>
        </p:spPr>
        <p:txBody>
          <a:bodyPr lIns="90947" tIns="45468" rIns="90947" bIns="45468"/>
          <a:lstStyle/>
          <a:p>
            <a:endParaRPr lang="en-US">
              <a:latin typeface="+mj-lt"/>
            </a:endParaRPr>
          </a:p>
        </p:txBody>
      </p:sp>
      <p:pic>
        <p:nvPicPr>
          <p:cNvPr id="101" name="Picture 11" desc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104" y="3400384"/>
            <a:ext cx="2188014" cy="134937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02" name="Picture 2" descr="y06K238Mag96"/>
          <p:cNvPicPr>
            <a:picLocks noChangeAspect="1" noChangeArrowheads="1"/>
          </p:cNvPicPr>
          <p:nvPr/>
        </p:nvPicPr>
        <p:blipFill>
          <a:blip r:embed="rId14">
            <a:extLst>
              <a:ext uri="{28A0092B-C50C-407E-A947-70E740481C1C}">
                <a14:useLocalDpi xmlns:a14="http://schemas.microsoft.com/office/drawing/2010/main" val="0"/>
              </a:ext>
            </a:extLst>
          </a:blip>
          <a:srcRect l="10693" t="17688" r="8911" b="14099"/>
          <a:stretch>
            <a:fillRect/>
          </a:stretch>
        </p:blipFill>
        <p:spPr bwMode="auto">
          <a:xfrm>
            <a:off x="7246978" y="3211757"/>
            <a:ext cx="2135187" cy="1577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 name="Picture 13" descr="oct_stat_tot_solo"/>
          <p:cNvPicPr>
            <a:picLocks noChangeAspect="1" noChangeArrowheads="1"/>
          </p:cNvPicPr>
          <p:nvPr/>
        </p:nvPicPr>
        <p:blipFill>
          <a:blip r:embed="rId15">
            <a:extLst>
              <a:ext uri="{28A0092B-C50C-407E-A947-70E740481C1C}">
                <a14:useLocalDpi xmlns:a14="http://schemas.microsoft.com/office/drawing/2010/main" val="0"/>
              </a:ext>
            </a:extLst>
          </a:blip>
          <a:srcRect l="28949" t="26620" r="24957" b="26620"/>
          <a:stretch>
            <a:fillRect/>
          </a:stretch>
        </p:blipFill>
        <p:spPr bwMode="auto">
          <a:xfrm>
            <a:off x="404379" y="1481354"/>
            <a:ext cx="2149475" cy="140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 descr="DSCN409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2430" y="1642852"/>
            <a:ext cx="2278063" cy="991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5" name="直線箭頭接點 3">
            <a:extLst>
              <a:ext uri="{FF2B5EF4-FFF2-40B4-BE49-F238E27FC236}">
                <a16:creationId xmlns:a16="http://schemas.microsoft.com/office/drawing/2014/main" id="{52C3261B-8FD4-6D40-BF47-742485429F6C}"/>
              </a:ext>
            </a:extLst>
          </p:cNvPr>
          <p:cNvCxnSpPr/>
          <p:nvPr/>
        </p:nvCxnSpPr>
        <p:spPr>
          <a:xfrm>
            <a:off x="4081959" y="6185099"/>
            <a:ext cx="1510614" cy="0"/>
          </a:xfrm>
          <a:prstGeom prst="straightConnector1">
            <a:avLst/>
          </a:prstGeom>
          <a:ln>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6" name="文字方塊 4">
            <a:extLst>
              <a:ext uri="{FF2B5EF4-FFF2-40B4-BE49-F238E27FC236}">
                <a16:creationId xmlns:a16="http://schemas.microsoft.com/office/drawing/2014/main" id="{AB58536B-A204-6D40-AE47-5066CD4D5A33}"/>
              </a:ext>
            </a:extLst>
          </p:cNvPr>
          <p:cNvSpPr txBox="1"/>
          <p:nvPr/>
        </p:nvSpPr>
        <p:spPr>
          <a:xfrm>
            <a:off x="4622804" y="5858970"/>
            <a:ext cx="486030" cy="369332"/>
          </a:xfrm>
          <a:prstGeom prst="rect">
            <a:avLst/>
          </a:prstGeom>
          <a:noFill/>
        </p:spPr>
        <p:txBody>
          <a:bodyPr wrap="none" rtlCol="0">
            <a:spAutoFit/>
          </a:bodyPr>
          <a:lstStyle/>
          <a:p>
            <a:r>
              <a:rPr kumimoji="1" lang="en-US" altLang="zh-TW" dirty="0">
                <a:solidFill>
                  <a:srgbClr val="0070C0"/>
                </a:solidFill>
                <a:latin typeface="+mj-lt"/>
              </a:rPr>
              <a:t>1m</a:t>
            </a:r>
            <a:endParaRPr kumimoji="1" lang="zh-TW" altLang="en-US" dirty="0">
              <a:solidFill>
                <a:srgbClr val="0070C0"/>
              </a:solidFill>
              <a:latin typeface="+mj-lt"/>
            </a:endParaRPr>
          </a:p>
        </p:txBody>
      </p:sp>
      <mc:AlternateContent xmlns:mc="http://schemas.openxmlformats.org/markup-compatibility/2006" xmlns:a14="http://schemas.microsoft.com/office/drawing/2010/main">
        <mc:Choice Requires="a14">
          <p:sp>
            <p:nvSpPr>
              <p:cNvPr id="4" name="TextBox 3"/>
              <p:cNvSpPr txBox="1"/>
              <p:nvPr/>
            </p:nvSpPr>
            <p:spPr>
              <a:xfrm>
                <a:off x="9889279" y="1765772"/>
                <a:ext cx="2072362" cy="4254113"/>
              </a:xfrm>
              <a:prstGeom prst="rect">
                <a:avLst/>
              </a:prstGeom>
              <a:noFill/>
              <a:ln w="12700">
                <a:solidFill>
                  <a:srgbClr val="00B050"/>
                </a:solidFill>
              </a:ln>
            </p:spPr>
            <p:txBody>
              <a:bodyPr wrap="none" rtlCol="0">
                <a:spAutoFit/>
              </a:bodyPr>
              <a:lstStyle/>
              <a:p>
                <a:r>
                  <a:rPr lang="en-US" dirty="0">
                    <a:solidFill>
                      <a:srgbClr val="C00000"/>
                    </a:solidFill>
                    <a:latin typeface="+mj-lt"/>
                  </a:rPr>
                  <a:t>Absolute Charge </a:t>
                </a:r>
                <a14:m>
                  <m:oMath xmlns:m="http://schemas.openxmlformats.org/officeDocument/2006/math">
                    <m:r>
                      <a:rPr lang="en-US" b="0" i="1" dirty="0">
                        <a:solidFill>
                          <a:srgbClr val="C00000"/>
                        </a:solidFill>
                        <a:latin typeface="Cambria Math" panose="02040503050406030204" pitchFamily="18" charset="0"/>
                      </a:rPr>
                      <m:t>|</m:t>
                    </m:r>
                    <m:r>
                      <a:rPr lang="en-US" b="0" i="1" dirty="0">
                        <a:solidFill>
                          <a:srgbClr val="C00000"/>
                        </a:solidFill>
                        <a:latin typeface="Cambria Math" panose="02040503050406030204" pitchFamily="18" charset="0"/>
                      </a:rPr>
                      <m:t>𝑍</m:t>
                    </m:r>
                    <m:r>
                      <a:rPr lang="en-US" b="0" i="1" dirty="0">
                        <a:solidFill>
                          <a:srgbClr val="C00000"/>
                        </a:solidFill>
                        <a:latin typeface="Cambria Math" panose="02040503050406030204" pitchFamily="18" charset="0"/>
                      </a:rPr>
                      <m:t>|</m:t>
                    </m:r>
                  </m:oMath>
                </a14:m>
                <a:br>
                  <a:rPr lang="en-US" dirty="0">
                    <a:solidFill>
                      <a:srgbClr val="C00000"/>
                    </a:solidFill>
                    <a:latin typeface="+mj-lt"/>
                  </a:rPr>
                </a:br>
                <a:r>
                  <a:rPr lang="en-US" dirty="0">
                    <a:solidFill>
                      <a:srgbClr val="0070C0"/>
                    </a:solidFill>
                    <a:latin typeface="+mj-lt"/>
                  </a:rPr>
                  <a:t>Tracker &amp; TOF</a:t>
                </a:r>
                <a:br>
                  <a:rPr lang="en-US" dirty="0">
                    <a:solidFill>
                      <a:srgbClr val="0070C0"/>
                    </a:solidFill>
                    <a:latin typeface="+mj-lt"/>
                  </a:rPr>
                </a:br>
                <a:endParaRPr lang="en-US" dirty="0">
                  <a:solidFill>
                    <a:srgbClr val="0070C0"/>
                  </a:solidFill>
                  <a:latin typeface="+mj-lt"/>
                </a:endParaRPr>
              </a:p>
              <a:p>
                <a:r>
                  <a:rPr lang="en-US" dirty="0">
                    <a:solidFill>
                      <a:srgbClr val="C00000"/>
                    </a:solidFill>
                    <a:latin typeface="+mj-lt"/>
                  </a:rPr>
                  <a:t>Energy of </a:t>
                </a:r>
                <a14:m>
                  <m:oMath xmlns:m="http://schemas.openxmlformats.org/officeDocument/2006/math">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𝑒</m:t>
                        </m:r>
                      </m:e>
                      <m:sup>
                        <m:r>
                          <a:rPr lang="en-US" i="1" smtClean="0">
                            <a:solidFill>
                              <a:srgbClr val="C00000"/>
                            </a:solidFill>
                            <a:latin typeface="Cambria Math" panose="02040503050406030204" pitchFamily="18" charset="0"/>
                            <a:ea typeface="Cambria Math" panose="02040503050406030204" pitchFamily="18" charset="0"/>
                          </a:rPr>
                          <m:t>±</m:t>
                        </m:r>
                      </m:sup>
                    </m:sSup>
                  </m:oMath>
                </a14:m>
                <a:endParaRPr lang="en-US" dirty="0">
                  <a:solidFill>
                    <a:srgbClr val="0070C0"/>
                  </a:solidFill>
                  <a:latin typeface="+mj-lt"/>
                </a:endParaRPr>
              </a:p>
              <a:p>
                <a:r>
                  <a:rPr lang="en-US" dirty="0">
                    <a:solidFill>
                      <a:srgbClr val="0070C0"/>
                    </a:solidFill>
                    <a:latin typeface="+mj-lt"/>
                  </a:rPr>
                  <a:t>ECAL</a:t>
                </a:r>
              </a:p>
              <a:p>
                <a:br>
                  <a:rPr lang="en-US" dirty="0">
                    <a:solidFill>
                      <a:srgbClr val="C00000"/>
                    </a:solidFill>
                    <a:latin typeface="+mj-lt"/>
                  </a:rPr>
                </a:br>
                <a:r>
                  <a:rPr lang="en-US" dirty="0">
                    <a:solidFill>
                      <a:srgbClr val="C00000"/>
                    </a:solidFill>
                    <a:latin typeface="+mj-lt"/>
                  </a:rPr>
                  <a:t>Charge-Sign</a:t>
                </a:r>
                <a:br>
                  <a:rPr lang="en-US" dirty="0">
                    <a:solidFill>
                      <a:srgbClr val="C00000"/>
                    </a:solidFill>
                    <a:latin typeface="+mj-lt"/>
                  </a:rPr>
                </a:br>
                <a:r>
                  <a:rPr lang="en-US" dirty="0">
                    <a:solidFill>
                      <a:srgbClr val="C00000"/>
                    </a:solidFill>
                    <a:latin typeface="+mj-lt"/>
                  </a:rPr>
                  <a:t>Rigidity </a:t>
                </a:r>
                <a14:m>
                  <m:oMath xmlns:m="http://schemas.openxmlformats.org/officeDocument/2006/math">
                    <m:r>
                      <a:rPr lang="en-US" b="0" i="1" dirty="0" smtClean="0">
                        <a:solidFill>
                          <a:srgbClr val="C00000"/>
                        </a:solidFill>
                        <a:latin typeface="Cambria Math" panose="02040503050406030204" pitchFamily="18" charset="0"/>
                      </a:rPr>
                      <m:t>𝑅</m:t>
                    </m:r>
                  </m:oMath>
                </a14:m>
                <a:br>
                  <a:rPr lang="en-US" dirty="0">
                    <a:solidFill>
                      <a:srgbClr val="00B050"/>
                    </a:solidFill>
                    <a:latin typeface="+mj-lt"/>
                  </a:rPr>
                </a:br>
                <a:r>
                  <a:rPr lang="en-US" dirty="0">
                    <a:solidFill>
                      <a:srgbClr val="0070C0"/>
                    </a:solidFill>
                    <a:latin typeface="+mj-lt"/>
                  </a:rPr>
                  <a:t>Tracker with Magnet</a:t>
                </a:r>
                <a:br>
                  <a:rPr lang="en-US" dirty="0">
                    <a:solidFill>
                      <a:srgbClr val="0070C0"/>
                    </a:solidFill>
                    <a:latin typeface="+mj-lt"/>
                  </a:rPr>
                </a:br>
                <a:endParaRPr lang="en-US" dirty="0">
                  <a:solidFill>
                    <a:srgbClr val="00B050"/>
                  </a:solidFill>
                  <a:latin typeface="+mj-lt"/>
                </a:endParaRPr>
              </a:p>
              <a:p>
                <a:r>
                  <a:rPr lang="en-US" dirty="0">
                    <a:solidFill>
                      <a:srgbClr val="C00000"/>
                    </a:solidFill>
                    <a:latin typeface="+mj-lt"/>
                  </a:rPr>
                  <a:t>Velocity </a:t>
                </a:r>
                <a14:m>
                  <m:oMath xmlns:m="http://schemas.openxmlformats.org/officeDocument/2006/math">
                    <m:r>
                      <a:rPr lang="en-US" b="0" i="1" dirty="0" smtClean="0">
                        <a:solidFill>
                          <a:srgbClr val="C00000"/>
                        </a:solidFill>
                        <a:latin typeface="Cambria Math" panose="02040503050406030204" pitchFamily="18" charset="0"/>
                        <a:ea typeface="Cambria Math" panose="02040503050406030204" pitchFamily="18" charset="0"/>
                      </a:rPr>
                      <m:t>𝛽</m:t>
                    </m:r>
                    <m:r>
                      <a:rPr lang="en-US" b="0" i="1" dirty="0" smtClean="0">
                        <a:solidFill>
                          <a:srgbClr val="C00000"/>
                        </a:solidFill>
                        <a:latin typeface="Cambria Math" panose="02040503050406030204" pitchFamily="18" charset="0"/>
                        <a:ea typeface="Cambria Math" panose="02040503050406030204" pitchFamily="18" charset="0"/>
                      </a:rPr>
                      <m:t>=</m:t>
                    </m:r>
                    <m:f>
                      <m:fPr>
                        <m:type m:val="lin"/>
                        <m:ctrlPr>
                          <a:rPr lang="en-US" i="1" dirty="0" smtClean="0">
                            <a:solidFill>
                              <a:srgbClr val="C00000"/>
                            </a:solidFill>
                            <a:latin typeface="Cambria Math" panose="02040503050406030204" pitchFamily="18" charset="0"/>
                            <a:ea typeface="Cambria Math" panose="02040503050406030204" pitchFamily="18" charset="0"/>
                          </a:rPr>
                        </m:ctrlPr>
                      </m:fPr>
                      <m:num>
                        <m:r>
                          <a:rPr lang="en-US" b="0" i="1" dirty="0" smtClean="0">
                            <a:solidFill>
                              <a:srgbClr val="C00000"/>
                            </a:solidFill>
                            <a:latin typeface="Cambria Math" panose="02040503050406030204" pitchFamily="18" charset="0"/>
                            <a:ea typeface="Cambria Math" panose="02040503050406030204" pitchFamily="18" charset="0"/>
                          </a:rPr>
                          <m:t>𝑣</m:t>
                        </m:r>
                      </m:num>
                      <m:den>
                        <m:r>
                          <a:rPr lang="en-US" b="0" i="1" dirty="0" smtClean="0">
                            <a:solidFill>
                              <a:srgbClr val="C00000"/>
                            </a:solidFill>
                            <a:latin typeface="Cambria Math" panose="02040503050406030204" pitchFamily="18" charset="0"/>
                            <a:ea typeface="Cambria Math" panose="02040503050406030204" pitchFamily="18" charset="0"/>
                          </a:rPr>
                          <m:t>𝑐</m:t>
                        </m:r>
                      </m:den>
                    </m:f>
                  </m:oMath>
                </a14:m>
                <a:br>
                  <a:rPr lang="en-US" dirty="0">
                    <a:solidFill>
                      <a:srgbClr val="00B050"/>
                    </a:solidFill>
                    <a:latin typeface="+mj-lt"/>
                  </a:rPr>
                </a:br>
                <a:r>
                  <a:rPr lang="en-US" dirty="0">
                    <a:solidFill>
                      <a:srgbClr val="0070C0"/>
                    </a:solidFill>
                    <a:latin typeface="+mj-lt"/>
                  </a:rPr>
                  <a:t>TOF &amp; RICH</a:t>
                </a:r>
                <a:br>
                  <a:rPr lang="en-US" dirty="0">
                    <a:solidFill>
                      <a:srgbClr val="00B050"/>
                    </a:solidFill>
                    <a:latin typeface="+mj-lt"/>
                  </a:rPr>
                </a:br>
                <a:endParaRPr lang="en-US" dirty="0">
                  <a:solidFill>
                    <a:srgbClr val="00B050"/>
                  </a:solidFill>
                  <a:latin typeface="+mj-lt"/>
                </a:endParaRPr>
              </a:p>
              <a:p>
                <a14:m>
                  <m:oMath xmlns:m="http://schemas.openxmlformats.org/officeDocument/2006/math">
                    <m:sSup>
                      <m:sSupPr>
                        <m:ctrlPr>
                          <a:rPr lang="en-US" i="1" smtClean="0">
                            <a:solidFill>
                              <a:srgbClr val="C00000"/>
                            </a:solidFill>
                            <a:latin typeface="Cambria Math" panose="02040503050406030204" pitchFamily="18" charset="0"/>
                          </a:rPr>
                        </m:ctrlPr>
                      </m:sSupPr>
                      <m:e>
                        <m:r>
                          <a:rPr lang="en-US" b="0" i="1">
                            <a:solidFill>
                              <a:srgbClr val="C00000"/>
                            </a:solidFill>
                            <a:latin typeface="Cambria Math" panose="02040503050406030204" pitchFamily="18" charset="0"/>
                          </a:rPr>
                          <m:t>𝑝</m:t>
                        </m:r>
                      </m:e>
                      <m:sup>
                        <m:r>
                          <a:rPr lang="en-US" b="0" i="1">
                            <a:solidFill>
                              <a:srgbClr val="C00000"/>
                            </a:solidFill>
                            <a:latin typeface="Cambria Math" panose="02040503050406030204" pitchFamily="18" charset="0"/>
                            <a:ea typeface="Cambria Math" panose="02040503050406030204" pitchFamily="18" charset="0"/>
                          </a:rPr>
                          <m:t>±</m:t>
                        </m:r>
                      </m:sup>
                    </m:sSup>
                  </m:oMath>
                </a14:m>
                <a:r>
                  <a:rPr lang="en-US" dirty="0">
                    <a:solidFill>
                      <a:srgbClr val="C00000"/>
                    </a:solidFill>
                    <a:latin typeface="+mj-lt"/>
                  </a:rPr>
                  <a:t>/</a:t>
                </a:r>
                <a14:m>
                  <m:oMath xmlns:m="http://schemas.openxmlformats.org/officeDocument/2006/math">
                    <m:sSup>
                      <m:sSupPr>
                        <m:ctrlPr>
                          <a:rPr lang="en-US" i="1">
                            <a:solidFill>
                              <a:srgbClr val="C00000"/>
                            </a:solidFill>
                            <a:latin typeface="Cambria Math" panose="02040503050406030204" pitchFamily="18" charset="0"/>
                          </a:rPr>
                        </m:ctrlPr>
                      </m:sSupPr>
                      <m:e>
                        <m:r>
                          <a:rPr lang="en-US" b="0" i="1">
                            <a:solidFill>
                              <a:srgbClr val="C00000"/>
                            </a:solidFill>
                            <a:latin typeface="Cambria Math" panose="02040503050406030204" pitchFamily="18" charset="0"/>
                          </a:rPr>
                          <m:t>𝑒</m:t>
                        </m:r>
                      </m:e>
                      <m:sup>
                        <m:r>
                          <a:rPr lang="en-US" b="0" i="1">
                            <a:solidFill>
                              <a:srgbClr val="C00000"/>
                            </a:solidFill>
                            <a:latin typeface="Cambria Math" panose="02040503050406030204" pitchFamily="18" charset="0"/>
                            <a:ea typeface="Cambria Math" panose="02040503050406030204" pitchFamily="18" charset="0"/>
                          </a:rPr>
                          <m:t>±</m:t>
                        </m:r>
                      </m:sup>
                    </m:sSup>
                  </m:oMath>
                </a14:m>
                <a:r>
                  <a:rPr lang="en-US" dirty="0">
                    <a:solidFill>
                      <a:srgbClr val="C00000"/>
                    </a:solidFill>
                    <a:latin typeface="+mj-lt"/>
                  </a:rPr>
                  <a:t> identification</a:t>
                </a:r>
                <a:br>
                  <a:rPr lang="en-US" dirty="0">
                    <a:solidFill>
                      <a:srgbClr val="C00000"/>
                    </a:solidFill>
                    <a:latin typeface="+mj-lt"/>
                  </a:rPr>
                </a:br>
                <a:r>
                  <a:rPr lang="en-US" dirty="0">
                    <a:solidFill>
                      <a:srgbClr val="0070C0"/>
                    </a:solidFill>
                    <a:latin typeface="+mj-lt"/>
                  </a:rPr>
                  <a:t>TRD &amp; ECAL</a:t>
                </a:r>
              </a:p>
            </p:txBody>
          </p:sp>
        </mc:Choice>
        <mc:Fallback xmlns="">
          <p:sp>
            <p:nvSpPr>
              <p:cNvPr id="4" name="TextBox 3"/>
              <p:cNvSpPr txBox="1">
                <a:spLocks noRot="1" noChangeAspect="1" noMove="1" noResize="1" noEditPoints="1" noAdjustHandles="1" noChangeArrowheads="1" noChangeShapeType="1" noTextEdit="1"/>
              </p:cNvSpPr>
              <p:nvPr/>
            </p:nvSpPr>
            <p:spPr>
              <a:xfrm>
                <a:off x="9889279" y="1765772"/>
                <a:ext cx="2072362" cy="4254113"/>
              </a:xfrm>
              <a:prstGeom prst="rect">
                <a:avLst/>
              </a:prstGeom>
              <a:blipFill rotWithShape="0">
                <a:blip r:embed="rId17"/>
                <a:stretch>
                  <a:fillRect l="-2047" t="-714" r="-11111" b="-1143"/>
                </a:stretch>
              </a:blipFill>
              <a:ln w="12700">
                <a:solidFill>
                  <a:srgbClr val="00B050"/>
                </a:solidFill>
              </a:ln>
            </p:spPr>
            <p:txBody>
              <a:bodyPr/>
              <a:lstStyle/>
              <a:p>
                <a:r>
                  <a:rPr lang="en-US">
                    <a:noFill/>
                  </a:rPr>
                  <a:t> </a:t>
                </a:r>
              </a:p>
            </p:txBody>
          </p:sp>
        </mc:Fallback>
      </mc:AlternateContent>
      <p:sp>
        <p:nvSpPr>
          <p:cNvPr id="46" name="Text Box 3"/>
          <p:cNvSpPr txBox="1">
            <a:spLocks noChangeArrowheads="1"/>
          </p:cNvSpPr>
          <p:nvPr/>
        </p:nvSpPr>
        <p:spPr bwMode="auto">
          <a:xfrm>
            <a:off x="3616918" y="6247136"/>
            <a:ext cx="2423910" cy="646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eaLnBrk="1" hangingPunct="1">
              <a:spcBef>
                <a:spcPct val="50000"/>
              </a:spcBef>
            </a:pPr>
            <a:r>
              <a:rPr lang="en-GB" sz="1800" dirty="0">
                <a:solidFill>
                  <a:srgbClr val="0070C0"/>
                </a:solidFill>
                <a:latin typeface="+mj-lt"/>
              </a:rPr>
              <a:t>Volume: 5m x 4m x 3m</a:t>
            </a:r>
            <a:br>
              <a:rPr lang="en-GB" sz="1800" dirty="0">
                <a:solidFill>
                  <a:srgbClr val="0070C0"/>
                </a:solidFill>
                <a:latin typeface="+mj-lt"/>
              </a:rPr>
            </a:br>
            <a:r>
              <a:rPr lang="en-GB" sz="1800" dirty="0">
                <a:solidFill>
                  <a:srgbClr val="0070C0"/>
                </a:solidFill>
                <a:latin typeface="+mj-lt"/>
              </a:rPr>
              <a:t>Weight: 7.5 tons</a:t>
            </a:r>
          </a:p>
        </p:txBody>
      </p:sp>
      <p:pic>
        <p:nvPicPr>
          <p:cNvPr id="48" name="Picture 4" descr="ECAL">
            <a:extLst>
              <a:ext uri="{FF2B5EF4-FFF2-40B4-BE49-F238E27FC236}">
                <a16:creationId xmlns:a16="http://schemas.microsoft.com/office/drawing/2014/main" id="{E0370A8A-B2E5-6DEC-CBD7-7C6E2F0E166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1548" t="64701" r="2489" b="1710"/>
          <a:stretch/>
        </p:blipFill>
        <p:spPr bwMode="auto">
          <a:xfrm>
            <a:off x="7214692" y="5403617"/>
            <a:ext cx="2383235" cy="132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604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CB605A-C005-4A0D-B498-2FE3E8BEF1A3}" type="slidenum">
              <a:rPr lang="en-US" smtClean="0"/>
              <a:t>4</a:t>
            </a:fld>
            <a:endParaRPr lang="en-US"/>
          </a:p>
        </p:txBody>
      </p:sp>
      <p:sp>
        <p:nvSpPr>
          <p:cNvPr id="7" name="Title 1"/>
          <p:cNvSpPr>
            <a:spLocks noGrp="1"/>
          </p:cNvSpPr>
          <p:nvPr>
            <p:ph type="title"/>
          </p:nvPr>
        </p:nvSpPr>
        <p:spPr>
          <a:xfrm>
            <a:off x="0" y="146050"/>
            <a:ext cx="7797801" cy="1157592"/>
          </a:xfrm>
        </p:spPr>
        <p:txBody>
          <a:bodyPr>
            <a:normAutofit/>
          </a:bodyPr>
          <a:lstStyle/>
          <a:p>
            <a:pPr algn="ctr"/>
            <a:r>
              <a:rPr lang="en-US" sz="3600" b="1" dirty="0">
                <a:solidFill>
                  <a:srgbClr val="0070C0"/>
                </a:solidFill>
              </a:rPr>
              <a:t>AMS Electromagnetic Calorimeter (ECAL) </a:t>
            </a:r>
          </a:p>
        </p:txBody>
      </p:sp>
      <p:pic>
        <p:nvPicPr>
          <p:cNvPr id="1032" name="Picture 8" descr=" (left) The ECAL structure and (right) the ECAL lead–fiber matrix corresponding to a single cell.">
            <a:extLst>
              <a:ext uri="{FF2B5EF4-FFF2-40B4-BE49-F238E27FC236}">
                <a16:creationId xmlns:a16="http://schemas.microsoft.com/office/drawing/2014/main" id="{1ADD0C9F-2541-D87C-9265-7B9E0F716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1" y="1467202"/>
            <a:ext cx="6457958" cy="436252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FAB5E98-C145-8903-1DD8-5B492024BB1E}"/>
              </a:ext>
            </a:extLst>
          </p:cNvPr>
          <p:cNvGrpSpPr/>
          <p:nvPr/>
        </p:nvGrpSpPr>
        <p:grpSpPr>
          <a:xfrm>
            <a:off x="6707389" y="1869370"/>
            <a:ext cx="4446684" cy="3241032"/>
            <a:chOff x="6514527" y="2326099"/>
            <a:chExt cx="4446684" cy="3241032"/>
          </a:xfrm>
        </p:grpSpPr>
        <p:pic>
          <p:nvPicPr>
            <p:cNvPr id="1030" name="Picture 6" descr="Example of a 1.6 TeV electron shower in the ECAL. ">
              <a:extLst>
                <a:ext uri="{FF2B5EF4-FFF2-40B4-BE49-F238E27FC236}">
                  <a16:creationId xmlns:a16="http://schemas.microsoft.com/office/drawing/2014/main" id="{E335DB8B-6BDB-F961-A966-0FE19A2BFD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087"/>
            <a:stretch/>
          </p:blipFill>
          <p:spPr bwMode="auto">
            <a:xfrm>
              <a:off x="6514527" y="2326099"/>
              <a:ext cx="4249314" cy="32410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C4B94D-6230-D156-B9FE-A020F5C17D9A}"/>
                </a:ext>
              </a:extLst>
            </p:cNvPr>
            <p:cNvSpPr/>
            <p:nvPr/>
          </p:nvSpPr>
          <p:spPr>
            <a:xfrm>
              <a:off x="10504011" y="2482587"/>
              <a:ext cx="457200" cy="2048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10" name="TextBox 9">
            <a:extLst>
              <a:ext uri="{FF2B5EF4-FFF2-40B4-BE49-F238E27FC236}">
                <a16:creationId xmlns:a16="http://schemas.microsoft.com/office/drawing/2014/main" id="{C47A46DE-F64E-4802-D4F8-296F60EAE77F}"/>
              </a:ext>
            </a:extLst>
          </p:cNvPr>
          <p:cNvSpPr txBox="1"/>
          <p:nvPr/>
        </p:nvSpPr>
        <p:spPr>
          <a:xfrm>
            <a:off x="1772321" y="1780394"/>
            <a:ext cx="2409933" cy="338554"/>
          </a:xfrm>
          <a:prstGeom prst="rect">
            <a:avLst/>
          </a:prstGeom>
          <a:noFill/>
        </p:spPr>
        <p:txBody>
          <a:bodyPr wrap="square">
            <a:spAutoFit/>
          </a:bodyPr>
          <a:lstStyle/>
          <a:p>
            <a:r>
              <a:rPr lang="en-US" sz="1600" dirty="0">
                <a:solidFill>
                  <a:srgbClr val="FF0000"/>
                </a:solidFill>
              </a:rPr>
              <a:t>Electromagnetic shower</a:t>
            </a:r>
            <a:endParaRPr lang="en-TW" sz="1600" dirty="0">
              <a:solidFill>
                <a:srgbClr val="FF0000"/>
              </a:solidFill>
            </a:endParaRPr>
          </a:p>
        </p:txBody>
      </p:sp>
      <p:sp>
        <p:nvSpPr>
          <p:cNvPr id="5" name="TextBox 4">
            <a:extLst>
              <a:ext uri="{FF2B5EF4-FFF2-40B4-BE49-F238E27FC236}">
                <a16:creationId xmlns:a16="http://schemas.microsoft.com/office/drawing/2014/main" id="{7D40C80F-0016-EDE1-2C9F-B5D8F204E31A}"/>
              </a:ext>
            </a:extLst>
          </p:cNvPr>
          <p:cNvSpPr txBox="1"/>
          <p:nvPr/>
        </p:nvSpPr>
        <p:spPr>
          <a:xfrm>
            <a:off x="10421637" y="1532116"/>
            <a:ext cx="1770363" cy="830997"/>
          </a:xfrm>
          <a:prstGeom prst="rect">
            <a:avLst/>
          </a:prstGeom>
          <a:noFill/>
        </p:spPr>
        <p:txBody>
          <a:bodyPr wrap="square" rtlCol="0">
            <a:spAutoFit/>
          </a:bodyPr>
          <a:lstStyle/>
          <a:p>
            <a:r>
              <a:rPr lang="en-TW" sz="1600" dirty="0">
                <a:solidFill>
                  <a:srgbClr val="FF0000"/>
                </a:solidFill>
              </a:rPr>
              <a:t>Highest enegy cells are in the core of the shower.</a:t>
            </a:r>
          </a:p>
        </p:txBody>
      </p:sp>
      <p:sp>
        <p:nvSpPr>
          <p:cNvPr id="12" name="TextBox 11">
            <a:extLst>
              <a:ext uri="{FF2B5EF4-FFF2-40B4-BE49-F238E27FC236}">
                <a16:creationId xmlns:a16="http://schemas.microsoft.com/office/drawing/2014/main" id="{A607304E-4009-788D-F2B7-EB79A4876B48}"/>
              </a:ext>
            </a:extLst>
          </p:cNvPr>
          <p:cNvSpPr txBox="1"/>
          <p:nvPr/>
        </p:nvSpPr>
        <p:spPr>
          <a:xfrm>
            <a:off x="7314163" y="4830132"/>
            <a:ext cx="3611310" cy="369332"/>
          </a:xfrm>
          <a:prstGeom prst="rect">
            <a:avLst/>
          </a:prstGeom>
          <a:noFill/>
        </p:spPr>
        <p:txBody>
          <a:bodyPr wrap="none" rtlCol="0">
            <a:spAutoFit/>
          </a:bodyPr>
          <a:lstStyle/>
          <a:p>
            <a:r>
              <a:rPr lang="en-TW" dirty="0"/>
              <a:t>1296 cells = 72 cells/layer x 18 layers</a:t>
            </a:r>
          </a:p>
        </p:txBody>
      </p:sp>
      <p:graphicFrame>
        <p:nvGraphicFramePr>
          <p:cNvPr id="14" name="Table 14">
            <a:extLst>
              <a:ext uri="{FF2B5EF4-FFF2-40B4-BE49-F238E27FC236}">
                <a16:creationId xmlns:a16="http://schemas.microsoft.com/office/drawing/2014/main" id="{340D213B-6129-8866-76CD-62AA347490B9}"/>
              </a:ext>
            </a:extLst>
          </p:cNvPr>
          <p:cNvGraphicFramePr>
            <a:graphicFrameLocks noGrp="1"/>
          </p:cNvGraphicFramePr>
          <p:nvPr>
            <p:extLst>
              <p:ext uri="{D42A27DB-BD31-4B8C-83A1-F6EECF244321}">
                <p14:modId xmlns:p14="http://schemas.microsoft.com/office/powerpoint/2010/main" val="1540775847"/>
              </p:ext>
            </p:extLst>
          </p:nvPr>
        </p:nvGraphicFramePr>
        <p:xfrm>
          <a:off x="6809841" y="5540589"/>
          <a:ext cx="4766040" cy="365760"/>
        </p:xfrm>
        <a:graphic>
          <a:graphicData uri="http://schemas.openxmlformats.org/drawingml/2006/table">
            <a:tbl>
              <a:tblPr firstRow="1" bandRow="1">
                <a:tableStyleId>{5940675A-B579-460E-94D1-54222C63F5DA}</a:tableStyleId>
              </a:tblPr>
              <a:tblGrid>
                <a:gridCol w="264780">
                  <a:extLst>
                    <a:ext uri="{9D8B030D-6E8A-4147-A177-3AD203B41FA5}">
                      <a16:colId xmlns:a16="http://schemas.microsoft.com/office/drawing/2014/main" val="1016861413"/>
                    </a:ext>
                  </a:extLst>
                </a:gridCol>
                <a:gridCol w="264780">
                  <a:extLst>
                    <a:ext uri="{9D8B030D-6E8A-4147-A177-3AD203B41FA5}">
                      <a16:colId xmlns:a16="http://schemas.microsoft.com/office/drawing/2014/main" val="2715465024"/>
                    </a:ext>
                  </a:extLst>
                </a:gridCol>
                <a:gridCol w="264780">
                  <a:extLst>
                    <a:ext uri="{9D8B030D-6E8A-4147-A177-3AD203B41FA5}">
                      <a16:colId xmlns:a16="http://schemas.microsoft.com/office/drawing/2014/main" val="24503159"/>
                    </a:ext>
                  </a:extLst>
                </a:gridCol>
                <a:gridCol w="264780">
                  <a:extLst>
                    <a:ext uri="{9D8B030D-6E8A-4147-A177-3AD203B41FA5}">
                      <a16:colId xmlns:a16="http://schemas.microsoft.com/office/drawing/2014/main" val="2192099500"/>
                    </a:ext>
                  </a:extLst>
                </a:gridCol>
                <a:gridCol w="264780">
                  <a:extLst>
                    <a:ext uri="{9D8B030D-6E8A-4147-A177-3AD203B41FA5}">
                      <a16:colId xmlns:a16="http://schemas.microsoft.com/office/drawing/2014/main" val="1163295182"/>
                    </a:ext>
                  </a:extLst>
                </a:gridCol>
                <a:gridCol w="264780">
                  <a:extLst>
                    <a:ext uri="{9D8B030D-6E8A-4147-A177-3AD203B41FA5}">
                      <a16:colId xmlns:a16="http://schemas.microsoft.com/office/drawing/2014/main" val="595536298"/>
                    </a:ext>
                  </a:extLst>
                </a:gridCol>
                <a:gridCol w="264780">
                  <a:extLst>
                    <a:ext uri="{9D8B030D-6E8A-4147-A177-3AD203B41FA5}">
                      <a16:colId xmlns:a16="http://schemas.microsoft.com/office/drawing/2014/main" val="2930905980"/>
                    </a:ext>
                  </a:extLst>
                </a:gridCol>
                <a:gridCol w="264780">
                  <a:extLst>
                    <a:ext uri="{9D8B030D-6E8A-4147-A177-3AD203B41FA5}">
                      <a16:colId xmlns:a16="http://schemas.microsoft.com/office/drawing/2014/main" val="1154203808"/>
                    </a:ext>
                  </a:extLst>
                </a:gridCol>
                <a:gridCol w="264780">
                  <a:extLst>
                    <a:ext uri="{9D8B030D-6E8A-4147-A177-3AD203B41FA5}">
                      <a16:colId xmlns:a16="http://schemas.microsoft.com/office/drawing/2014/main" val="2176818834"/>
                    </a:ext>
                  </a:extLst>
                </a:gridCol>
                <a:gridCol w="264780">
                  <a:extLst>
                    <a:ext uri="{9D8B030D-6E8A-4147-A177-3AD203B41FA5}">
                      <a16:colId xmlns:a16="http://schemas.microsoft.com/office/drawing/2014/main" val="2848568030"/>
                    </a:ext>
                  </a:extLst>
                </a:gridCol>
                <a:gridCol w="264780">
                  <a:extLst>
                    <a:ext uri="{9D8B030D-6E8A-4147-A177-3AD203B41FA5}">
                      <a16:colId xmlns:a16="http://schemas.microsoft.com/office/drawing/2014/main" val="2992189705"/>
                    </a:ext>
                  </a:extLst>
                </a:gridCol>
                <a:gridCol w="264780">
                  <a:extLst>
                    <a:ext uri="{9D8B030D-6E8A-4147-A177-3AD203B41FA5}">
                      <a16:colId xmlns:a16="http://schemas.microsoft.com/office/drawing/2014/main" val="2319572913"/>
                    </a:ext>
                  </a:extLst>
                </a:gridCol>
                <a:gridCol w="264780">
                  <a:extLst>
                    <a:ext uri="{9D8B030D-6E8A-4147-A177-3AD203B41FA5}">
                      <a16:colId xmlns:a16="http://schemas.microsoft.com/office/drawing/2014/main" val="3717794643"/>
                    </a:ext>
                  </a:extLst>
                </a:gridCol>
                <a:gridCol w="264780">
                  <a:extLst>
                    <a:ext uri="{9D8B030D-6E8A-4147-A177-3AD203B41FA5}">
                      <a16:colId xmlns:a16="http://schemas.microsoft.com/office/drawing/2014/main" val="904647924"/>
                    </a:ext>
                  </a:extLst>
                </a:gridCol>
                <a:gridCol w="264780">
                  <a:extLst>
                    <a:ext uri="{9D8B030D-6E8A-4147-A177-3AD203B41FA5}">
                      <a16:colId xmlns:a16="http://schemas.microsoft.com/office/drawing/2014/main" val="4281579851"/>
                    </a:ext>
                  </a:extLst>
                </a:gridCol>
                <a:gridCol w="264780">
                  <a:extLst>
                    <a:ext uri="{9D8B030D-6E8A-4147-A177-3AD203B41FA5}">
                      <a16:colId xmlns:a16="http://schemas.microsoft.com/office/drawing/2014/main" val="3505050063"/>
                    </a:ext>
                  </a:extLst>
                </a:gridCol>
                <a:gridCol w="264780">
                  <a:extLst>
                    <a:ext uri="{9D8B030D-6E8A-4147-A177-3AD203B41FA5}">
                      <a16:colId xmlns:a16="http://schemas.microsoft.com/office/drawing/2014/main" val="2404317967"/>
                    </a:ext>
                  </a:extLst>
                </a:gridCol>
                <a:gridCol w="264780">
                  <a:extLst>
                    <a:ext uri="{9D8B030D-6E8A-4147-A177-3AD203B41FA5}">
                      <a16:colId xmlns:a16="http://schemas.microsoft.com/office/drawing/2014/main" val="2320938822"/>
                    </a:ext>
                  </a:extLst>
                </a:gridCol>
              </a:tblGrid>
              <a:tr h="0">
                <a:tc>
                  <a:txBody>
                    <a:bodyPr/>
                    <a:lstStyle/>
                    <a:p>
                      <a:r>
                        <a:rPr lang="en-TW" dirty="0"/>
                        <a:t>Y</a:t>
                      </a:r>
                    </a:p>
                  </a:txBody>
                  <a:tcPr>
                    <a:noFill/>
                  </a:tcPr>
                </a:tc>
                <a:tc>
                  <a:txBody>
                    <a:bodyPr/>
                    <a:lstStyle/>
                    <a:p>
                      <a:r>
                        <a:rPr lang="en-TW" dirty="0"/>
                        <a:t>Y</a:t>
                      </a:r>
                    </a:p>
                  </a:txBody>
                  <a:tcPr>
                    <a:noFill/>
                  </a:tcPr>
                </a:tc>
                <a:tc>
                  <a:txBody>
                    <a:bodyPr/>
                    <a:lstStyle/>
                    <a:p>
                      <a:r>
                        <a:rPr lang="en-TW" dirty="0"/>
                        <a:t>X</a:t>
                      </a:r>
                    </a:p>
                  </a:txBody>
                  <a:tcPr/>
                </a:tc>
                <a:tc>
                  <a:txBody>
                    <a:bodyPr/>
                    <a:lstStyle/>
                    <a:p>
                      <a:r>
                        <a:rPr lang="en-TW" dirty="0"/>
                        <a:t>X</a:t>
                      </a:r>
                    </a:p>
                  </a:txBody>
                  <a:tcPr/>
                </a:tc>
                <a:tc>
                  <a:txBody>
                    <a:bodyPr/>
                    <a:lstStyle/>
                    <a:p>
                      <a:r>
                        <a:rPr lang="en-TW" dirty="0"/>
                        <a:t>Y</a:t>
                      </a:r>
                    </a:p>
                  </a:txBody>
                  <a:tcPr/>
                </a:tc>
                <a:tc>
                  <a:txBody>
                    <a:bodyPr/>
                    <a:lstStyle/>
                    <a:p>
                      <a:r>
                        <a:rPr lang="en-TW" dirty="0"/>
                        <a:t>Y</a:t>
                      </a:r>
                    </a:p>
                  </a:txBody>
                  <a:tcPr/>
                </a:tc>
                <a:tc>
                  <a:txBody>
                    <a:bodyPr/>
                    <a:lstStyle/>
                    <a:p>
                      <a:r>
                        <a:rPr lang="en-TW" dirty="0"/>
                        <a:t>X</a:t>
                      </a:r>
                    </a:p>
                  </a:txBody>
                  <a:tcPr/>
                </a:tc>
                <a:tc>
                  <a:txBody>
                    <a:bodyPr/>
                    <a:lstStyle/>
                    <a:p>
                      <a:r>
                        <a:rPr lang="en-TW" dirty="0"/>
                        <a:t>X</a:t>
                      </a:r>
                    </a:p>
                  </a:txBody>
                  <a:tcPr/>
                </a:tc>
                <a:tc>
                  <a:txBody>
                    <a:bodyPr/>
                    <a:lstStyle/>
                    <a:p>
                      <a:r>
                        <a:rPr lang="en-TW" dirty="0"/>
                        <a:t>Y</a:t>
                      </a:r>
                    </a:p>
                  </a:txBody>
                  <a:tcPr/>
                </a:tc>
                <a:tc>
                  <a:txBody>
                    <a:bodyPr/>
                    <a:lstStyle/>
                    <a:p>
                      <a:r>
                        <a:rPr lang="en-TW" dirty="0"/>
                        <a:t>Y</a:t>
                      </a:r>
                    </a:p>
                  </a:txBody>
                  <a:tcPr/>
                </a:tc>
                <a:tc>
                  <a:txBody>
                    <a:bodyPr/>
                    <a:lstStyle/>
                    <a:p>
                      <a:r>
                        <a:rPr lang="en-TW" dirty="0"/>
                        <a:t>X</a:t>
                      </a:r>
                    </a:p>
                  </a:txBody>
                  <a:tcPr/>
                </a:tc>
                <a:tc>
                  <a:txBody>
                    <a:bodyPr/>
                    <a:lstStyle/>
                    <a:p>
                      <a:r>
                        <a:rPr lang="en-TW" dirty="0"/>
                        <a:t>X</a:t>
                      </a:r>
                    </a:p>
                  </a:txBody>
                  <a:tcPr/>
                </a:tc>
                <a:tc>
                  <a:txBody>
                    <a:bodyPr/>
                    <a:lstStyle/>
                    <a:p>
                      <a:r>
                        <a:rPr lang="en-TW" dirty="0"/>
                        <a:t>Y</a:t>
                      </a:r>
                    </a:p>
                  </a:txBody>
                  <a:tcPr/>
                </a:tc>
                <a:tc>
                  <a:txBody>
                    <a:bodyPr/>
                    <a:lstStyle/>
                    <a:p>
                      <a:r>
                        <a:rPr lang="en-TW" dirty="0"/>
                        <a:t>Y</a:t>
                      </a:r>
                    </a:p>
                  </a:txBody>
                  <a:tcPr/>
                </a:tc>
                <a:tc>
                  <a:txBody>
                    <a:bodyPr/>
                    <a:lstStyle/>
                    <a:p>
                      <a:r>
                        <a:rPr lang="en-TW" dirty="0"/>
                        <a:t>X</a:t>
                      </a:r>
                    </a:p>
                  </a:txBody>
                  <a:tcPr/>
                </a:tc>
                <a:tc>
                  <a:txBody>
                    <a:bodyPr/>
                    <a:lstStyle/>
                    <a:p>
                      <a:r>
                        <a:rPr lang="en-TW" dirty="0"/>
                        <a:t>X</a:t>
                      </a:r>
                    </a:p>
                  </a:txBody>
                  <a:tcPr/>
                </a:tc>
                <a:tc>
                  <a:txBody>
                    <a:bodyPr/>
                    <a:lstStyle/>
                    <a:p>
                      <a:r>
                        <a:rPr lang="en-TW" dirty="0"/>
                        <a:t>Y</a:t>
                      </a:r>
                    </a:p>
                  </a:txBody>
                  <a:tcPr/>
                </a:tc>
                <a:tc>
                  <a:txBody>
                    <a:bodyPr/>
                    <a:lstStyle/>
                    <a:p>
                      <a:r>
                        <a:rPr lang="en-TW" dirty="0"/>
                        <a:t>Y</a:t>
                      </a:r>
                    </a:p>
                  </a:txBody>
                  <a:tcPr/>
                </a:tc>
                <a:extLst>
                  <a:ext uri="{0D108BD9-81ED-4DB2-BD59-A6C34878D82A}">
                    <a16:rowId xmlns:a16="http://schemas.microsoft.com/office/drawing/2014/main" val="3166605733"/>
                  </a:ext>
                </a:extLst>
              </a:tr>
            </a:tbl>
          </a:graphicData>
        </a:graphic>
      </p:graphicFrame>
      <p:sp>
        <p:nvSpPr>
          <p:cNvPr id="15" name="TextBox 14">
            <a:extLst>
              <a:ext uri="{FF2B5EF4-FFF2-40B4-BE49-F238E27FC236}">
                <a16:creationId xmlns:a16="http://schemas.microsoft.com/office/drawing/2014/main" id="{6B4B3B3D-BB64-2767-62EB-0EAF98B4821C}"/>
              </a:ext>
            </a:extLst>
          </p:cNvPr>
          <p:cNvSpPr txBox="1"/>
          <p:nvPr/>
        </p:nvSpPr>
        <p:spPr>
          <a:xfrm>
            <a:off x="6707389" y="5208435"/>
            <a:ext cx="4695068" cy="369332"/>
          </a:xfrm>
          <a:prstGeom prst="rect">
            <a:avLst/>
          </a:prstGeom>
          <a:noFill/>
        </p:spPr>
        <p:txBody>
          <a:bodyPr wrap="none" rtlCol="0">
            <a:spAutoFit/>
          </a:bodyPr>
          <a:lstStyle/>
          <a:p>
            <a:r>
              <a:rPr lang="en-TW" dirty="0"/>
              <a:t>Direction Projection of Layers (10 in Z-Y, 8 in Z-X)</a:t>
            </a:r>
          </a:p>
        </p:txBody>
      </p:sp>
    </p:spTree>
    <p:extLst>
      <p:ext uri="{BB962C8B-B14F-4D97-AF65-F5344CB8AC3E}">
        <p14:creationId xmlns:p14="http://schemas.microsoft.com/office/powerpoint/2010/main" val="57952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CB605A-C005-4A0D-B498-2FE3E8BEF1A3}" type="slidenum">
              <a:rPr lang="en-US" smtClean="0"/>
              <a:t>5</a:t>
            </a:fld>
            <a:endParaRPr lang="en-US"/>
          </a:p>
        </p:txBody>
      </p:sp>
      <mc:AlternateContent xmlns:mc="http://schemas.openxmlformats.org/markup-compatibility/2006">
        <mc:Choice xmlns:a14="http://schemas.microsoft.com/office/drawing/2010/main" Requires="a14">
          <p:sp>
            <p:nvSpPr>
              <p:cNvPr id="7" name="Title 1"/>
              <p:cNvSpPr>
                <a:spLocks noGrp="1"/>
              </p:cNvSpPr>
              <p:nvPr>
                <p:ph type="title"/>
              </p:nvPr>
            </p:nvSpPr>
            <p:spPr>
              <a:xfrm>
                <a:off x="0" y="167966"/>
                <a:ext cx="6923314" cy="1157592"/>
              </a:xfrm>
            </p:spPr>
            <p:txBody>
              <a:bodyPr>
                <a:normAutofit/>
              </a:bodyPr>
              <a:lstStyle/>
              <a:p>
                <a:r>
                  <a:rPr lang="en-US" altLang="zh-TW" sz="3600" b="1" dirty="0">
                    <a:solidFill>
                      <a:srgbClr val="002060"/>
                    </a:solidFill>
                  </a:rPr>
                  <a:t>Electromagnetic (EM) Shower (</a:t>
                </a:r>
                <a14:m>
                  <m:oMath xmlns:m="http://schemas.openxmlformats.org/officeDocument/2006/math">
                    <m:sSup>
                      <m:sSupPr>
                        <m:ctrlPr>
                          <a:rPr lang="en-US" sz="3600" i="1">
                            <a:solidFill>
                              <a:srgbClr val="C00000"/>
                            </a:solidFill>
                            <a:latin typeface="Cambria Math" panose="02040503050406030204" pitchFamily="18" charset="0"/>
                          </a:rPr>
                        </m:ctrlPr>
                      </m:sSupPr>
                      <m:e>
                        <m:r>
                          <a:rPr lang="en-US" sz="3600" i="1">
                            <a:solidFill>
                              <a:srgbClr val="C00000"/>
                            </a:solidFill>
                            <a:latin typeface="Cambria Math" panose="02040503050406030204" pitchFamily="18" charset="0"/>
                          </a:rPr>
                          <m:t>𝑒</m:t>
                        </m:r>
                      </m:e>
                      <m:sup>
                        <m:r>
                          <a:rPr lang="en-US" sz="3600" i="1">
                            <a:solidFill>
                              <a:srgbClr val="C00000"/>
                            </a:solidFill>
                            <a:latin typeface="Cambria Math" panose="02040503050406030204" pitchFamily="18" charset="0"/>
                            <a:ea typeface="Cambria Math" panose="02040503050406030204" pitchFamily="18" charset="0"/>
                          </a:rPr>
                          <m:t>±</m:t>
                        </m:r>
                      </m:sup>
                    </m:sSup>
                  </m:oMath>
                </a14:m>
                <a:r>
                  <a:rPr lang="en-US" altLang="zh-TW" sz="3600" b="1" dirty="0">
                    <a:solidFill>
                      <a:srgbClr val="002060"/>
                    </a:solidFill>
                  </a:rPr>
                  <a:t>)</a:t>
                </a:r>
                <a:endParaRPr lang="en-US" sz="3600" dirty="0">
                  <a:solidFill>
                    <a:srgbClr val="002060"/>
                  </a:solidFill>
                </a:endParaRPr>
              </a:p>
            </p:txBody>
          </p:sp>
        </mc:Choice>
        <mc:Fallback>
          <p:sp>
            <p:nvSpPr>
              <p:cNvPr id="7" name="Title 1"/>
              <p:cNvSpPr>
                <a:spLocks noGrp="1" noRot="1" noChangeAspect="1" noMove="1" noResize="1" noEditPoints="1" noAdjustHandles="1" noChangeArrowheads="1" noChangeShapeType="1" noTextEdit="1"/>
              </p:cNvSpPr>
              <p:nvPr>
                <p:ph type="title"/>
              </p:nvPr>
            </p:nvSpPr>
            <p:spPr>
              <a:xfrm>
                <a:off x="0" y="167966"/>
                <a:ext cx="6923314" cy="1157592"/>
              </a:xfrm>
              <a:blipFill>
                <a:blip r:embed="rId3"/>
                <a:stretch>
                  <a:fillRect l="-2747"/>
                </a:stretch>
              </a:blipFill>
            </p:spPr>
            <p:txBody>
              <a:bodyPr/>
              <a:lstStyle/>
              <a:p>
                <a:r>
                  <a:rPr lang="en-TW">
                    <a:noFill/>
                  </a:rPr>
                  <a:t> </a:t>
                </a:r>
              </a:p>
            </p:txBody>
          </p:sp>
        </mc:Fallback>
      </mc:AlternateContent>
      <p:pic>
        <p:nvPicPr>
          <p:cNvPr id="3076" name="Picture 4">
            <a:extLst>
              <a:ext uri="{FF2B5EF4-FFF2-40B4-BE49-F238E27FC236}">
                <a16:creationId xmlns:a16="http://schemas.microsoft.com/office/drawing/2014/main" id="{AB2F030F-04D0-4CCC-4411-F125705DF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764459" y="2851269"/>
            <a:ext cx="2336721" cy="46734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2EB1C3C-505F-1C19-2E38-4E83FB2B8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951513" y="4019629"/>
            <a:ext cx="2336721" cy="23367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C95F464-C946-C4F2-A2C1-F4CC8F52A6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951514" y="961300"/>
            <a:ext cx="2336721" cy="23367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5FFED8F-5248-F6B1-C60A-6D90AA7429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764459" y="-207060"/>
            <a:ext cx="2336721" cy="46734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itle 1">
                <a:extLst>
                  <a:ext uri="{FF2B5EF4-FFF2-40B4-BE49-F238E27FC236}">
                    <a16:creationId xmlns:a16="http://schemas.microsoft.com/office/drawing/2014/main" id="{98FB6953-CFEF-AAE0-5E6A-D9E42ED92FBD}"/>
                  </a:ext>
                </a:extLst>
              </p:cNvPr>
              <p:cNvSpPr txBox="1">
                <a:spLocks/>
              </p:cNvSpPr>
              <p:nvPr/>
            </p:nvSpPr>
            <p:spPr>
              <a:xfrm>
                <a:off x="47251" y="3273661"/>
                <a:ext cx="3955870" cy="852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b="1" dirty="0">
                    <a:solidFill>
                      <a:srgbClr val="002060"/>
                    </a:solidFill>
                  </a:rPr>
                  <a:t>Hadron Shower (</a:t>
                </a:r>
                <a14:m>
                  <m:oMath xmlns:m="http://schemas.openxmlformats.org/officeDocument/2006/math">
                    <m:sSup>
                      <m:sSupPr>
                        <m:ctrlPr>
                          <a:rPr lang="en-US" sz="3600" i="1">
                            <a:solidFill>
                              <a:srgbClr val="C00000"/>
                            </a:solidFill>
                            <a:latin typeface="Cambria Math" panose="02040503050406030204" pitchFamily="18" charset="0"/>
                          </a:rPr>
                        </m:ctrlPr>
                      </m:sSupPr>
                      <m:e>
                        <m:r>
                          <a:rPr lang="en-US" sz="3600" i="1">
                            <a:solidFill>
                              <a:srgbClr val="C00000"/>
                            </a:solidFill>
                            <a:latin typeface="Cambria Math" panose="02040503050406030204" pitchFamily="18" charset="0"/>
                          </a:rPr>
                          <m:t>𝑝</m:t>
                        </m:r>
                      </m:e>
                      <m:sup>
                        <m:r>
                          <a:rPr lang="en-US" sz="3600" i="1">
                            <a:solidFill>
                              <a:srgbClr val="C00000"/>
                            </a:solidFill>
                            <a:latin typeface="Cambria Math" panose="02040503050406030204" pitchFamily="18" charset="0"/>
                            <a:ea typeface="Cambria Math" panose="02040503050406030204" pitchFamily="18" charset="0"/>
                          </a:rPr>
                          <m:t>±</m:t>
                        </m:r>
                      </m:sup>
                    </m:sSup>
                  </m:oMath>
                </a14:m>
                <a:r>
                  <a:rPr lang="en-US" altLang="zh-TW" sz="3600" b="1" dirty="0">
                    <a:solidFill>
                      <a:srgbClr val="002060"/>
                    </a:solidFill>
                  </a:rPr>
                  <a:t>)</a:t>
                </a:r>
                <a:endParaRPr lang="en-US" sz="3600" dirty="0">
                  <a:solidFill>
                    <a:srgbClr val="002060"/>
                  </a:solidFill>
                </a:endParaRPr>
              </a:p>
            </p:txBody>
          </p:sp>
        </mc:Choice>
        <mc:Fallback xmlns="">
          <p:sp>
            <p:nvSpPr>
              <p:cNvPr id="18" name="Title 1">
                <a:extLst>
                  <a:ext uri="{FF2B5EF4-FFF2-40B4-BE49-F238E27FC236}">
                    <a16:creationId xmlns:a16="http://schemas.microsoft.com/office/drawing/2014/main" id="{98FB6953-CFEF-AAE0-5E6A-D9E42ED92FBD}"/>
                  </a:ext>
                </a:extLst>
              </p:cNvPr>
              <p:cNvSpPr txBox="1">
                <a:spLocks noRot="1" noChangeAspect="1" noMove="1" noResize="1" noEditPoints="1" noAdjustHandles="1" noChangeArrowheads="1" noChangeShapeType="1" noTextEdit="1"/>
              </p:cNvSpPr>
              <p:nvPr/>
            </p:nvSpPr>
            <p:spPr>
              <a:xfrm>
                <a:off x="47251" y="3273661"/>
                <a:ext cx="3955870" cy="852351"/>
              </a:xfrm>
              <a:prstGeom prst="rect">
                <a:avLst/>
              </a:prstGeom>
              <a:blipFill>
                <a:blip r:embed="rId8"/>
                <a:stretch>
                  <a:fillRect l="-4792" t="-1471" r="-4153" b="-13235"/>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A49E51D0-027C-B440-C5CD-CEBEA8D32372}"/>
              </a:ext>
            </a:extLst>
          </p:cNvPr>
          <p:cNvSpPr txBox="1"/>
          <p:nvPr/>
        </p:nvSpPr>
        <p:spPr>
          <a:xfrm>
            <a:off x="4358961" y="2969468"/>
            <a:ext cx="1521823" cy="338554"/>
          </a:xfrm>
          <a:prstGeom prst="rect">
            <a:avLst/>
          </a:prstGeom>
          <a:noFill/>
        </p:spPr>
        <p:txBody>
          <a:bodyPr wrap="square" rtlCol="0">
            <a:spAutoFit/>
          </a:bodyPr>
          <a:lstStyle/>
          <a:p>
            <a:r>
              <a:rPr lang="en-US" sz="1600" dirty="0">
                <a:solidFill>
                  <a:schemeClr val="bg1">
                    <a:lumMod val="65000"/>
                  </a:schemeClr>
                </a:solidFill>
              </a:rPr>
              <a:t>X-Y</a:t>
            </a:r>
            <a:r>
              <a:rPr lang="en-TW" sz="1600" dirty="0">
                <a:solidFill>
                  <a:schemeClr val="bg1">
                    <a:lumMod val="65000"/>
                  </a:schemeClr>
                </a:solidFill>
              </a:rPr>
              <a:t> Projection</a:t>
            </a:r>
          </a:p>
        </p:txBody>
      </p:sp>
      <p:sp>
        <p:nvSpPr>
          <p:cNvPr id="19" name="TextBox 18">
            <a:extLst>
              <a:ext uri="{FF2B5EF4-FFF2-40B4-BE49-F238E27FC236}">
                <a16:creationId xmlns:a16="http://schemas.microsoft.com/office/drawing/2014/main" id="{1FC5FC81-BD25-1A65-7CA4-33F3A259B82D}"/>
              </a:ext>
            </a:extLst>
          </p:cNvPr>
          <p:cNvSpPr txBox="1"/>
          <p:nvPr/>
        </p:nvSpPr>
        <p:spPr>
          <a:xfrm>
            <a:off x="8171908" y="2969468"/>
            <a:ext cx="1521823" cy="338554"/>
          </a:xfrm>
          <a:prstGeom prst="rect">
            <a:avLst/>
          </a:prstGeom>
          <a:noFill/>
        </p:spPr>
        <p:txBody>
          <a:bodyPr wrap="square" rtlCol="0">
            <a:spAutoFit/>
          </a:bodyPr>
          <a:lstStyle/>
          <a:p>
            <a:r>
              <a:rPr lang="en-US" sz="1600" dirty="0">
                <a:solidFill>
                  <a:schemeClr val="bg1">
                    <a:lumMod val="65000"/>
                  </a:schemeClr>
                </a:solidFill>
              </a:rPr>
              <a:t>Z</a:t>
            </a:r>
            <a:r>
              <a:rPr lang="en-TW" sz="1600" dirty="0">
                <a:solidFill>
                  <a:schemeClr val="bg1">
                    <a:lumMod val="65000"/>
                  </a:schemeClr>
                </a:solidFill>
              </a:rPr>
              <a:t>-X Projection</a:t>
            </a:r>
          </a:p>
        </p:txBody>
      </p:sp>
      <p:sp>
        <p:nvSpPr>
          <p:cNvPr id="21" name="TextBox 20">
            <a:extLst>
              <a:ext uri="{FF2B5EF4-FFF2-40B4-BE49-F238E27FC236}">
                <a16:creationId xmlns:a16="http://schemas.microsoft.com/office/drawing/2014/main" id="{BACF5B46-8F75-8946-02AC-1ECB5595800C}"/>
              </a:ext>
            </a:extLst>
          </p:cNvPr>
          <p:cNvSpPr txBox="1"/>
          <p:nvPr/>
        </p:nvSpPr>
        <p:spPr>
          <a:xfrm>
            <a:off x="4358961" y="6304146"/>
            <a:ext cx="1521823" cy="338554"/>
          </a:xfrm>
          <a:prstGeom prst="rect">
            <a:avLst/>
          </a:prstGeom>
          <a:noFill/>
        </p:spPr>
        <p:txBody>
          <a:bodyPr wrap="square" rtlCol="0">
            <a:spAutoFit/>
          </a:bodyPr>
          <a:lstStyle/>
          <a:p>
            <a:r>
              <a:rPr lang="en-US" sz="1600" dirty="0">
                <a:solidFill>
                  <a:schemeClr val="bg1">
                    <a:lumMod val="65000"/>
                  </a:schemeClr>
                </a:solidFill>
              </a:rPr>
              <a:t>X-Y</a:t>
            </a:r>
            <a:r>
              <a:rPr lang="en-TW" sz="1600" dirty="0">
                <a:solidFill>
                  <a:schemeClr val="bg1">
                    <a:lumMod val="65000"/>
                  </a:schemeClr>
                </a:solidFill>
              </a:rPr>
              <a:t> Projection</a:t>
            </a:r>
          </a:p>
        </p:txBody>
      </p:sp>
      <p:sp>
        <p:nvSpPr>
          <p:cNvPr id="24" name="TextBox 23">
            <a:extLst>
              <a:ext uri="{FF2B5EF4-FFF2-40B4-BE49-F238E27FC236}">
                <a16:creationId xmlns:a16="http://schemas.microsoft.com/office/drawing/2014/main" id="{20EEB589-13AA-8545-C543-454C58C8A54C}"/>
              </a:ext>
            </a:extLst>
          </p:cNvPr>
          <p:cNvSpPr txBox="1"/>
          <p:nvPr/>
        </p:nvSpPr>
        <p:spPr>
          <a:xfrm>
            <a:off x="8171908" y="6304146"/>
            <a:ext cx="1521823" cy="338554"/>
          </a:xfrm>
          <a:prstGeom prst="rect">
            <a:avLst/>
          </a:prstGeom>
          <a:noFill/>
        </p:spPr>
        <p:txBody>
          <a:bodyPr wrap="square" rtlCol="0">
            <a:spAutoFit/>
          </a:bodyPr>
          <a:lstStyle/>
          <a:p>
            <a:r>
              <a:rPr lang="en-US" sz="1600" dirty="0">
                <a:solidFill>
                  <a:schemeClr val="bg1">
                    <a:lumMod val="65000"/>
                  </a:schemeClr>
                </a:solidFill>
              </a:rPr>
              <a:t>Z-X</a:t>
            </a:r>
            <a:r>
              <a:rPr lang="en-TW" sz="1600" dirty="0">
                <a:solidFill>
                  <a:schemeClr val="bg1">
                    <a:lumMod val="65000"/>
                  </a:schemeClr>
                </a:solidFill>
              </a:rPr>
              <a:t> Projection</a:t>
            </a:r>
          </a:p>
        </p:txBody>
      </p:sp>
      <p:pic>
        <p:nvPicPr>
          <p:cNvPr id="5" name="Picture 4">
            <a:extLst>
              <a:ext uri="{FF2B5EF4-FFF2-40B4-BE49-F238E27FC236}">
                <a16:creationId xmlns:a16="http://schemas.microsoft.com/office/drawing/2014/main" id="{C71D3233-966A-8461-9F13-4CADD7588F38}"/>
              </a:ext>
            </a:extLst>
          </p:cNvPr>
          <p:cNvPicPr>
            <a:picLocks noChangeAspect="1"/>
          </p:cNvPicPr>
          <p:nvPr/>
        </p:nvPicPr>
        <p:blipFill>
          <a:blip r:embed="rId9"/>
          <a:stretch>
            <a:fillRect/>
          </a:stretch>
        </p:blipFill>
        <p:spPr>
          <a:xfrm>
            <a:off x="829071" y="1394853"/>
            <a:ext cx="2741985" cy="1934486"/>
          </a:xfrm>
          <a:prstGeom prst="rect">
            <a:avLst/>
          </a:prstGeom>
        </p:spPr>
      </p:pic>
      <p:pic>
        <p:nvPicPr>
          <p:cNvPr id="8" name="Picture 7">
            <a:extLst>
              <a:ext uri="{FF2B5EF4-FFF2-40B4-BE49-F238E27FC236}">
                <a16:creationId xmlns:a16="http://schemas.microsoft.com/office/drawing/2014/main" id="{9504200D-ABBA-2F1F-146B-8A3A3DBE8313}"/>
              </a:ext>
            </a:extLst>
          </p:cNvPr>
          <p:cNvPicPr>
            <a:picLocks noChangeAspect="1"/>
          </p:cNvPicPr>
          <p:nvPr/>
        </p:nvPicPr>
        <p:blipFill>
          <a:blip r:embed="rId10"/>
          <a:stretch>
            <a:fillRect/>
          </a:stretch>
        </p:blipFill>
        <p:spPr>
          <a:xfrm>
            <a:off x="275042" y="4354932"/>
            <a:ext cx="3269021" cy="2118491"/>
          </a:xfrm>
          <a:prstGeom prst="rect">
            <a:avLst/>
          </a:prstGeom>
        </p:spPr>
      </p:pic>
      <p:sp>
        <p:nvSpPr>
          <p:cNvPr id="9" name="TextBox 8">
            <a:extLst>
              <a:ext uri="{FF2B5EF4-FFF2-40B4-BE49-F238E27FC236}">
                <a16:creationId xmlns:a16="http://schemas.microsoft.com/office/drawing/2014/main" id="{9EFE4B91-9669-59BC-6A3F-9B16F1AABE82}"/>
              </a:ext>
            </a:extLst>
          </p:cNvPr>
          <p:cNvSpPr txBox="1"/>
          <p:nvPr/>
        </p:nvSpPr>
        <p:spPr>
          <a:xfrm>
            <a:off x="602012" y="2238985"/>
            <a:ext cx="1024639" cy="246221"/>
          </a:xfrm>
          <a:prstGeom prst="rect">
            <a:avLst/>
          </a:prstGeom>
          <a:noFill/>
        </p:spPr>
        <p:txBody>
          <a:bodyPr wrap="none" rtlCol="0">
            <a:spAutoFit/>
          </a:bodyPr>
          <a:lstStyle/>
          <a:p>
            <a:r>
              <a:rPr lang="en-TW" sz="1000" b="1" dirty="0">
                <a:solidFill>
                  <a:srgbClr val="FF0000"/>
                </a:solidFill>
              </a:rPr>
              <a:t>Bremsstrahlung</a:t>
            </a:r>
          </a:p>
        </p:txBody>
      </p:sp>
      <p:sp>
        <p:nvSpPr>
          <p:cNvPr id="30" name="TextBox 29">
            <a:extLst>
              <a:ext uri="{FF2B5EF4-FFF2-40B4-BE49-F238E27FC236}">
                <a16:creationId xmlns:a16="http://schemas.microsoft.com/office/drawing/2014/main" id="{5998FACA-2D37-55F5-2EE7-B7F230C13725}"/>
              </a:ext>
            </a:extLst>
          </p:cNvPr>
          <p:cNvSpPr txBox="1"/>
          <p:nvPr/>
        </p:nvSpPr>
        <p:spPr>
          <a:xfrm>
            <a:off x="1626651" y="2789870"/>
            <a:ext cx="1024639" cy="246221"/>
          </a:xfrm>
          <a:prstGeom prst="rect">
            <a:avLst/>
          </a:prstGeom>
          <a:noFill/>
        </p:spPr>
        <p:txBody>
          <a:bodyPr wrap="square">
            <a:spAutoFit/>
          </a:bodyPr>
          <a:lstStyle/>
          <a:p>
            <a:r>
              <a:rPr lang="en-US" sz="1000" b="1" dirty="0">
                <a:solidFill>
                  <a:srgbClr val="FF0000"/>
                </a:solidFill>
              </a:rPr>
              <a:t>P</a:t>
            </a:r>
            <a:r>
              <a:rPr lang="en-TW" sz="1000" b="1" dirty="0">
                <a:solidFill>
                  <a:srgbClr val="FF0000"/>
                </a:solidFill>
              </a:rPr>
              <a:t>air production</a:t>
            </a:r>
          </a:p>
        </p:txBody>
      </p:sp>
      <p:sp>
        <p:nvSpPr>
          <p:cNvPr id="13" name="Oval 12">
            <a:extLst>
              <a:ext uri="{FF2B5EF4-FFF2-40B4-BE49-F238E27FC236}">
                <a16:creationId xmlns:a16="http://schemas.microsoft.com/office/drawing/2014/main" id="{C4FFD4A9-B881-3483-8A50-2FBED15FA206}"/>
              </a:ext>
            </a:extLst>
          </p:cNvPr>
          <p:cNvSpPr/>
          <p:nvPr/>
        </p:nvSpPr>
        <p:spPr>
          <a:xfrm>
            <a:off x="1413192" y="2137030"/>
            <a:ext cx="148543" cy="14854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2" name="Oval 31">
            <a:extLst>
              <a:ext uri="{FF2B5EF4-FFF2-40B4-BE49-F238E27FC236}">
                <a16:creationId xmlns:a16="http://schemas.microsoft.com/office/drawing/2014/main" id="{BF09B2C3-8708-F4C4-07BB-99258EE67D84}"/>
              </a:ext>
            </a:extLst>
          </p:cNvPr>
          <p:cNvSpPr/>
          <p:nvPr/>
        </p:nvSpPr>
        <p:spPr>
          <a:xfrm>
            <a:off x="2193532" y="2696005"/>
            <a:ext cx="148543" cy="14854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4888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10">
            <a:extLst>
              <a:ext uri="{FF2B5EF4-FFF2-40B4-BE49-F238E27FC236}">
                <a16:creationId xmlns:a16="http://schemas.microsoft.com/office/drawing/2014/main" id="{2E23553D-923F-3B61-131E-F2DD3F631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712490" y="881769"/>
            <a:ext cx="1716469" cy="3432937"/>
          </a:xfrm>
          <a:prstGeom prst="rect">
            <a:avLst/>
          </a:prstGeom>
          <a:noFill/>
          <a:extLst>
            <a:ext uri="{909E8E84-426E-40DD-AFC4-6F175D3DCCD1}">
              <a14:hiddenFill xmlns:a14="http://schemas.microsoft.com/office/drawing/2010/main">
                <a:solidFill>
                  <a:srgbClr val="FFFFFF"/>
                </a:solidFill>
              </a14:hiddenFill>
            </a:ext>
          </a:extLst>
        </p:spPr>
      </p:pic>
      <p:sp>
        <p:nvSpPr>
          <p:cNvPr id="80" name="Can 79">
            <a:extLst>
              <a:ext uri="{FF2B5EF4-FFF2-40B4-BE49-F238E27FC236}">
                <a16:creationId xmlns:a16="http://schemas.microsoft.com/office/drawing/2014/main" id="{047184CD-BD0E-184B-A43C-80C1A7420688}"/>
              </a:ext>
            </a:extLst>
          </p:cNvPr>
          <p:cNvSpPr/>
          <p:nvPr/>
        </p:nvSpPr>
        <p:spPr>
          <a:xfrm>
            <a:off x="1134609" y="4055282"/>
            <a:ext cx="2271010" cy="1247670"/>
          </a:xfrm>
          <a:prstGeom prst="can">
            <a:avLst>
              <a:gd name="adj" fmla="val 50000"/>
            </a:avLst>
          </a:prstGeom>
          <a:solidFill>
            <a:srgbClr val="8FAADC">
              <a:alpha val="50196"/>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Slide Number Placeholder 1">
            <a:extLst>
              <a:ext uri="{FF2B5EF4-FFF2-40B4-BE49-F238E27FC236}">
                <a16:creationId xmlns:a16="http://schemas.microsoft.com/office/drawing/2014/main" id="{1F970925-BB10-7CAF-42D7-CEC1EF406100}"/>
              </a:ext>
            </a:extLst>
          </p:cNvPr>
          <p:cNvSpPr>
            <a:spLocks noGrp="1"/>
          </p:cNvSpPr>
          <p:nvPr>
            <p:ph type="sldNum" sz="quarter" idx="12"/>
          </p:nvPr>
        </p:nvSpPr>
        <p:spPr/>
        <p:txBody>
          <a:bodyPr/>
          <a:lstStyle/>
          <a:p>
            <a:fld id="{B9099BA4-C8A4-2D45-821F-DCCB4712668D}" type="slidenum">
              <a:rPr lang="en-TW" smtClean="0"/>
              <a:t>6</a:t>
            </a:fld>
            <a:endParaRPr lang="en-TW"/>
          </a:p>
        </p:txBody>
      </p:sp>
      <p:sp>
        <p:nvSpPr>
          <p:cNvPr id="71" name="Title 1">
            <a:extLst>
              <a:ext uri="{FF2B5EF4-FFF2-40B4-BE49-F238E27FC236}">
                <a16:creationId xmlns:a16="http://schemas.microsoft.com/office/drawing/2014/main" id="{3AB65513-BAB7-2296-5B7A-A52F159FC2ED}"/>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W" sz="3600" b="1" dirty="0">
                <a:solidFill>
                  <a:srgbClr val="0070C0"/>
                </a:solidFill>
              </a:rPr>
              <a:t>Two-class Prediction Problem</a:t>
            </a:r>
            <a:endParaRPr lang="en-US" sz="3600" b="1" dirty="0">
              <a:solidFill>
                <a:srgbClr val="0070C0"/>
              </a:solidFill>
            </a:endParaRPr>
          </a:p>
        </p:txBody>
      </p:sp>
      <p:pic>
        <p:nvPicPr>
          <p:cNvPr id="74" name="Picture 73">
            <a:extLst>
              <a:ext uri="{FF2B5EF4-FFF2-40B4-BE49-F238E27FC236}">
                <a16:creationId xmlns:a16="http://schemas.microsoft.com/office/drawing/2014/main" id="{78DEB593-E0DD-64B4-051E-45B14B328F15}"/>
              </a:ext>
            </a:extLst>
          </p:cNvPr>
          <p:cNvPicPr>
            <a:picLocks noChangeAspect="1"/>
          </p:cNvPicPr>
          <p:nvPr/>
        </p:nvPicPr>
        <p:blipFill>
          <a:blip r:embed="rId4"/>
          <a:stretch>
            <a:fillRect/>
          </a:stretch>
        </p:blipFill>
        <p:spPr>
          <a:xfrm>
            <a:off x="5399003" y="689496"/>
            <a:ext cx="6604000" cy="3695700"/>
          </a:xfrm>
          <a:prstGeom prst="rect">
            <a:avLst/>
          </a:prstGeom>
        </p:spPr>
      </p:pic>
      <p:sp>
        <p:nvSpPr>
          <p:cNvPr id="79" name="TextBox 78">
            <a:extLst>
              <a:ext uri="{FF2B5EF4-FFF2-40B4-BE49-F238E27FC236}">
                <a16:creationId xmlns:a16="http://schemas.microsoft.com/office/drawing/2014/main" id="{CD489B5F-B8DA-B47E-81F2-F81EAC2120EF}"/>
              </a:ext>
            </a:extLst>
          </p:cNvPr>
          <p:cNvSpPr txBox="1"/>
          <p:nvPr/>
        </p:nvSpPr>
        <p:spPr>
          <a:xfrm>
            <a:off x="1441707" y="4179657"/>
            <a:ext cx="1841851" cy="1015663"/>
          </a:xfrm>
          <a:prstGeom prst="rect">
            <a:avLst/>
          </a:prstGeom>
          <a:noFill/>
        </p:spPr>
        <p:txBody>
          <a:bodyPr wrap="none" rtlCol="0">
            <a:spAutoFit/>
          </a:bodyPr>
          <a:lstStyle/>
          <a:p>
            <a:pPr algn="ctr"/>
            <a:r>
              <a:rPr lang="en-TW" sz="2000" dirty="0"/>
              <a:t>Binary Classifier</a:t>
            </a:r>
          </a:p>
          <a:p>
            <a:pPr algn="ctr"/>
            <a:endParaRPr lang="en-TW" sz="2000" dirty="0"/>
          </a:p>
          <a:p>
            <a:pPr algn="ctr"/>
            <a:r>
              <a:rPr lang="en-TW" sz="2000" dirty="0"/>
              <a:t>(Model)</a:t>
            </a:r>
          </a:p>
        </p:txBody>
      </p:sp>
      <p:sp>
        <p:nvSpPr>
          <p:cNvPr id="81" name="TextBox 80">
            <a:extLst>
              <a:ext uri="{FF2B5EF4-FFF2-40B4-BE49-F238E27FC236}">
                <a16:creationId xmlns:a16="http://schemas.microsoft.com/office/drawing/2014/main" id="{4DFAE4C6-297A-91D7-70D3-C1F0953A1ABC}"/>
              </a:ext>
            </a:extLst>
          </p:cNvPr>
          <p:cNvSpPr txBox="1"/>
          <p:nvPr/>
        </p:nvSpPr>
        <p:spPr>
          <a:xfrm>
            <a:off x="1547565" y="2917701"/>
            <a:ext cx="1851212" cy="400110"/>
          </a:xfrm>
          <a:prstGeom prst="rect">
            <a:avLst/>
          </a:prstGeom>
          <a:noFill/>
        </p:spPr>
        <p:txBody>
          <a:bodyPr wrap="none" rtlCol="0">
            <a:spAutoFit/>
          </a:bodyPr>
          <a:lstStyle/>
          <a:p>
            <a:r>
              <a:rPr lang="en-TW" sz="2000" dirty="0"/>
              <a:t>A shower image</a:t>
            </a:r>
          </a:p>
        </p:txBody>
      </p:sp>
      <p:cxnSp>
        <p:nvCxnSpPr>
          <p:cNvPr id="87" name="Straight Arrow Connector 86">
            <a:extLst>
              <a:ext uri="{FF2B5EF4-FFF2-40B4-BE49-F238E27FC236}">
                <a16:creationId xmlns:a16="http://schemas.microsoft.com/office/drawing/2014/main" id="{5FF4A900-1561-1771-CC20-CFF031EAE99D}"/>
              </a:ext>
            </a:extLst>
          </p:cNvPr>
          <p:cNvCxnSpPr>
            <a:cxnSpLocks/>
          </p:cNvCxnSpPr>
          <p:nvPr/>
        </p:nvCxnSpPr>
        <p:spPr>
          <a:xfrm>
            <a:off x="2364004" y="3300628"/>
            <a:ext cx="0" cy="629171"/>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C2F93AE-8557-F334-BE5A-3337FA644189}"/>
              </a:ext>
            </a:extLst>
          </p:cNvPr>
          <p:cNvCxnSpPr>
            <a:cxnSpLocks/>
          </p:cNvCxnSpPr>
          <p:nvPr/>
        </p:nvCxnSpPr>
        <p:spPr>
          <a:xfrm>
            <a:off x="2336522" y="5384418"/>
            <a:ext cx="0" cy="629171"/>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BF9AB2D9-BC90-47F1-BBB0-247C8F1093FC}"/>
              </a:ext>
            </a:extLst>
          </p:cNvPr>
          <p:cNvSpPr txBox="1"/>
          <p:nvPr/>
        </p:nvSpPr>
        <p:spPr>
          <a:xfrm>
            <a:off x="344117" y="6013589"/>
            <a:ext cx="3992183" cy="707886"/>
          </a:xfrm>
          <a:prstGeom prst="rect">
            <a:avLst/>
          </a:prstGeom>
          <a:noFill/>
        </p:spPr>
        <p:txBody>
          <a:bodyPr wrap="none" rtlCol="0">
            <a:spAutoFit/>
          </a:bodyPr>
          <a:lstStyle/>
          <a:p>
            <a:pPr algn="ctr"/>
            <a:r>
              <a:rPr lang="en-TW" sz="2000" dirty="0"/>
              <a:t>A predicted value (x)</a:t>
            </a:r>
          </a:p>
          <a:p>
            <a:pPr algn="ctr"/>
            <a:r>
              <a:rPr lang="en-TW" sz="2000" dirty="0"/>
              <a:t>(</a:t>
            </a:r>
            <a:r>
              <a:rPr lang="en-US" sz="2000" dirty="0"/>
              <a:t>Is it like an electron or EM shower?</a:t>
            </a:r>
            <a:r>
              <a:rPr lang="en-TW" sz="2000" dirty="0"/>
              <a:t>)</a:t>
            </a:r>
          </a:p>
        </p:txBody>
      </p:sp>
      <p:sp>
        <p:nvSpPr>
          <p:cNvPr id="89" name="TextBox 88">
            <a:extLst>
              <a:ext uri="{FF2B5EF4-FFF2-40B4-BE49-F238E27FC236}">
                <a16:creationId xmlns:a16="http://schemas.microsoft.com/office/drawing/2014/main" id="{673A2CE4-C2E9-164C-997B-C3C183FC8482}"/>
              </a:ext>
            </a:extLst>
          </p:cNvPr>
          <p:cNvSpPr txBox="1"/>
          <p:nvPr/>
        </p:nvSpPr>
        <p:spPr>
          <a:xfrm>
            <a:off x="5973579" y="2852185"/>
            <a:ext cx="1430257" cy="523220"/>
          </a:xfrm>
          <a:prstGeom prst="rect">
            <a:avLst/>
          </a:prstGeom>
          <a:noFill/>
        </p:spPr>
        <p:txBody>
          <a:bodyPr wrap="square" rtlCol="0">
            <a:spAutoFit/>
          </a:bodyPr>
          <a:lstStyle/>
          <a:p>
            <a:r>
              <a:rPr lang="en-TW" sz="1400" dirty="0">
                <a:solidFill>
                  <a:srgbClr val="0070C0"/>
                </a:solidFill>
              </a:rPr>
              <a:t>Electromagnetic </a:t>
            </a:r>
          </a:p>
          <a:p>
            <a:r>
              <a:rPr lang="en-TW" sz="1400" dirty="0">
                <a:solidFill>
                  <a:srgbClr val="0070C0"/>
                </a:solidFill>
              </a:rPr>
              <a:t>Showers</a:t>
            </a:r>
          </a:p>
        </p:txBody>
      </p:sp>
      <p:sp>
        <p:nvSpPr>
          <p:cNvPr id="93" name="TextBox 92">
            <a:extLst>
              <a:ext uri="{FF2B5EF4-FFF2-40B4-BE49-F238E27FC236}">
                <a16:creationId xmlns:a16="http://schemas.microsoft.com/office/drawing/2014/main" id="{3D11E06C-B808-70A9-5417-A4371C79C5AE}"/>
              </a:ext>
            </a:extLst>
          </p:cNvPr>
          <p:cNvSpPr txBox="1"/>
          <p:nvPr/>
        </p:nvSpPr>
        <p:spPr>
          <a:xfrm>
            <a:off x="5953436" y="3987193"/>
            <a:ext cx="1430257" cy="307777"/>
          </a:xfrm>
          <a:prstGeom prst="rect">
            <a:avLst/>
          </a:prstGeom>
          <a:noFill/>
        </p:spPr>
        <p:txBody>
          <a:bodyPr wrap="square" rtlCol="0">
            <a:spAutoFit/>
          </a:bodyPr>
          <a:lstStyle/>
          <a:p>
            <a:r>
              <a:rPr lang="en-TW" sz="1400" dirty="0">
                <a:solidFill>
                  <a:srgbClr val="0070C0"/>
                </a:solidFill>
              </a:rPr>
              <a:t>Hadron Shower</a:t>
            </a:r>
          </a:p>
        </p:txBody>
      </p:sp>
      <p:sp>
        <p:nvSpPr>
          <p:cNvPr id="96" name="TextBox 95">
            <a:extLst>
              <a:ext uri="{FF2B5EF4-FFF2-40B4-BE49-F238E27FC236}">
                <a16:creationId xmlns:a16="http://schemas.microsoft.com/office/drawing/2014/main" id="{E893EEA4-16F9-355A-3268-0D9D32438420}"/>
              </a:ext>
            </a:extLst>
          </p:cNvPr>
          <p:cNvSpPr txBox="1"/>
          <p:nvPr/>
        </p:nvSpPr>
        <p:spPr>
          <a:xfrm>
            <a:off x="9762" y="779969"/>
            <a:ext cx="4877031" cy="1200329"/>
          </a:xfrm>
          <a:prstGeom prst="rect">
            <a:avLst/>
          </a:prstGeom>
          <a:noFill/>
        </p:spPr>
        <p:txBody>
          <a:bodyPr wrap="square" rtlCol="0">
            <a:spAutoFit/>
          </a:bodyPr>
          <a:lstStyle/>
          <a:p>
            <a:pPr algn="just"/>
            <a:r>
              <a:rPr lang="en-TW" dirty="0">
                <a:solidFill>
                  <a:schemeClr val="accent1">
                    <a:lumMod val="50000"/>
                  </a:schemeClr>
                </a:solidFill>
              </a:rPr>
              <a:t>Consider Two-class prediction problem (binary classification), in which the outcomes are labeled either as positive (P) or negative (N). There are four possible outcomes from a binary classifier.</a:t>
            </a:r>
          </a:p>
        </p:txBody>
      </p:sp>
      <p:grpSp>
        <p:nvGrpSpPr>
          <p:cNvPr id="97" name="Group 96">
            <a:extLst>
              <a:ext uri="{FF2B5EF4-FFF2-40B4-BE49-F238E27FC236}">
                <a16:creationId xmlns:a16="http://schemas.microsoft.com/office/drawing/2014/main" id="{61F08810-A2D3-B511-DD51-08CF316D4E08}"/>
              </a:ext>
            </a:extLst>
          </p:cNvPr>
          <p:cNvGrpSpPr/>
          <p:nvPr/>
        </p:nvGrpSpPr>
        <p:grpSpPr>
          <a:xfrm>
            <a:off x="6310513" y="4385196"/>
            <a:ext cx="3497853" cy="2505042"/>
            <a:chOff x="6310513" y="4385196"/>
            <a:chExt cx="3497853" cy="2505042"/>
          </a:xfrm>
        </p:grpSpPr>
        <p:pic>
          <p:nvPicPr>
            <p:cNvPr id="78" name="Picture 2">
              <a:extLst>
                <a:ext uri="{FF2B5EF4-FFF2-40B4-BE49-F238E27FC236}">
                  <a16:creationId xmlns:a16="http://schemas.microsoft.com/office/drawing/2014/main" id="{F6547F0B-2261-0B67-74D0-6FE7788D83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725" b="47832"/>
            <a:stretch/>
          </p:blipFill>
          <p:spPr bwMode="auto">
            <a:xfrm>
              <a:off x="6310513" y="4385196"/>
              <a:ext cx="3440590" cy="2505042"/>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6F5D80C-555D-282D-D88F-E0DEEEF7814E}"/>
                </a:ext>
              </a:extLst>
            </p:cNvPr>
            <p:cNvSpPr/>
            <p:nvPr/>
          </p:nvSpPr>
          <p:spPr>
            <a:xfrm>
              <a:off x="9518754" y="4834328"/>
              <a:ext cx="289612" cy="1086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98" name="TextBox 97">
            <a:extLst>
              <a:ext uri="{FF2B5EF4-FFF2-40B4-BE49-F238E27FC236}">
                <a16:creationId xmlns:a16="http://schemas.microsoft.com/office/drawing/2014/main" id="{79AA9ABF-32B3-D412-42F2-F588195893DC}"/>
              </a:ext>
            </a:extLst>
          </p:cNvPr>
          <p:cNvSpPr txBox="1"/>
          <p:nvPr/>
        </p:nvSpPr>
        <p:spPr>
          <a:xfrm>
            <a:off x="7648742" y="4727453"/>
            <a:ext cx="1104726" cy="338554"/>
          </a:xfrm>
          <a:prstGeom prst="rect">
            <a:avLst/>
          </a:prstGeom>
          <a:noFill/>
        </p:spPr>
        <p:txBody>
          <a:bodyPr wrap="none" rtlCol="0">
            <a:spAutoFit/>
          </a:bodyPr>
          <a:lstStyle/>
          <a:p>
            <a:r>
              <a:rPr lang="en-TW" sz="1600" dirty="0">
                <a:solidFill>
                  <a:srgbClr val="00B050"/>
                </a:solidFill>
              </a:rPr>
              <a:t>(Predicted)</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B027AC3C-5FEA-811F-C840-BD961754F2B0}"/>
                  </a:ext>
                </a:extLst>
              </p:cNvPr>
              <p:cNvSpPr txBox="1"/>
              <p:nvPr/>
            </p:nvSpPr>
            <p:spPr>
              <a:xfrm>
                <a:off x="9415635" y="1470948"/>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rgbClr val="FF0000"/>
                              </a:solidFill>
                              <a:latin typeface="Cambria Math" panose="02040503050406030204" pitchFamily="18" charset="0"/>
                            </a:rPr>
                          </m:ctrlPr>
                        </m:sSupPr>
                        <m:e>
                          <m:r>
                            <m:rPr>
                              <m:sty m:val="p"/>
                            </m:rPr>
                            <a:rPr lang="en-US" sz="2000" b="0" i="0" smtClean="0">
                              <a:solidFill>
                                <a:srgbClr val="FF0000"/>
                              </a:solidFill>
                              <a:latin typeface="Cambria Math" panose="02040503050406030204" pitchFamily="18" charset="0"/>
                            </a:rPr>
                            <m:t>e</m:t>
                          </m:r>
                        </m:e>
                        <m:sup>
                          <m:r>
                            <a:rPr lang="en-US" sz="2000" i="1">
                              <a:solidFill>
                                <a:srgbClr val="FF0000"/>
                              </a:solidFill>
                              <a:latin typeface="Cambria Math" panose="02040503050406030204" pitchFamily="18" charset="0"/>
                              <a:ea typeface="Cambria Math" panose="02040503050406030204" pitchFamily="18" charset="0"/>
                            </a:rPr>
                            <m:t>±</m:t>
                          </m:r>
                        </m:sup>
                      </m:sSup>
                    </m:oMath>
                  </m:oMathPara>
                </a14:m>
                <a:endParaRPr lang="en-TW" sz="2000" dirty="0">
                  <a:solidFill>
                    <a:srgbClr val="FF0000"/>
                  </a:solidFill>
                </a:endParaRPr>
              </a:p>
            </p:txBody>
          </p:sp>
        </mc:Choice>
        <mc:Fallback>
          <p:sp>
            <p:nvSpPr>
              <p:cNvPr id="21" name="TextBox 20">
                <a:extLst>
                  <a:ext uri="{FF2B5EF4-FFF2-40B4-BE49-F238E27FC236}">
                    <a16:creationId xmlns:a16="http://schemas.microsoft.com/office/drawing/2014/main" id="{B027AC3C-5FEA-811F-C840-BD961754F2B0}"/>
                  </a:ext>
                </a:extLst>
              </p:cNvPr>
              <p:cNvSpPr txBox="1">
                <a:spLocks noRot="1" noChangeAspect="1" noMove="1" noResize="1" noEditPoints="1" noAdjustHandles="1" noChangeArrowheads="1" noChangeShapeType="1" noTextEdit="1"/>
              </p:cNvSpPr>
              <p:nvPr/>
            </p:nvSpPr>
            <p:spPr>
              <a:xfrm>
                <a:off x="9415635" y="1470948"/>
                <a:ext cx="495849" cy="404021"/>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B06DEEB-170F-8DCA-D428-85734AED08FB}"/>
                  </a:ext>
                </a:extLst>
              </p:cNvPr>
              <p:cNvSpPr txBox="1"/>
              <p:nvPr/>
            </p:nvSpPr>
            <p:spPr>
              <a:xfrm>
                <a:off x="11552870" y="1426944"/>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chemeClr val="accent1"/>
                              </a:solidFill>
                              <a:latin typeface="Cambria Math" panose="02040503050406030204" pitchFamily="18" charset="0"/>
                            </a:rPr>
                          </m:ctrlPr>
                        </m:sSupPr>
                        <m:e>
                          <m:r>
                            <m:rPr>
                              <m:sty m:val="p"/>
                            </m:rPr>
                            <a:rPr lang="en-US" sz="2000" b="0" i="0" smtClean="0">
                              <a:solidFill>
                                <a:schemeClr val="accent1"/>
                              </a:solidFill>
                              <a:latin typeface="Cambria Math" panose="02040503050406030204" pitchFamily="18" charset="0"/>
                            </a:rPr>
                            <m:t>p</m:t>
                          </m:r>
                        </m:e>
                        <m:sup>
                          <m:r>
                            <a:rPr lang="en-US" sz="2000" i="1">
                              <a:solidFill>
                                <a:schemeClr val="accent1"/>
                              </a:solidFill>
                              <a:latin typeface="Cambria Math" panose="02040503050406030204" pitchFamily="18" charset="0"/>
                              <a:ea typeface="Cambria Math" panose="02040503050406030204" pitchFamily="18" charset="0"/>
                            </a:rPr>
                            <m:t>±</m:t>
                          </m:r>
                        </m:sup>
                      </m:sSup>
                    </m:oMath>
                  </m:oMathPara>
                </a14:m>
                <a:endParaRPr lang="en-TW" sz="2000" dirty="0">
                  <a:solidFill>
                    <a:schemeClr val="accent1"/>
                  </a:solidFill>
                </a:endParaRPr>
              </a:p>
            </p:txBody>
          </p:sp>
        </mc:Choice>
        <mc:Fallback>
          <p:sp>
            <p:nvSpPr>
              <p:cNvPr id="22" name="TextBox 21">
                <a:extLst>
                  <a:ext uri="{FF2B5EF4-FFF2-40B4-BE49-F238E27FC236}">
                    <a16:creationId xmlns:a16="http://schemas.microsoft.com/office/drawing/2014/main" id="{5B06DEEB-170F-8DCA-D428-85734AED08FB}"/>
                  </a:ext>
                </a:extLst>
              </p:cNvPr>
              <p:cNvSpPr txBox="1">
                <a:spLocks noRot="1" noChangeAspect="1" noMove="1" noResize="1" noEditPoints="1" noAdjustHandles="1" noChangeArrowheads="1" noChangeShapeType="1" noTextEdit="1"/>
              </p:cNvSpPr>
              <p:nvPr/>
            </p:nvSpPr>
            <p:spPr>
              <a:xfrm>
                <a:off x="11552870" y="1426944"/>
                <a:ext cx="495849" cy="404021"/>
              </a:xfrm>
              <a:prstGeom prst="rect">
                <a:avLst/>
              </a:prstGeom>
              <a:blipFill>
                <a:blip r:embed="rId7"/>
                <a:stretch>
                  <a:fillRect b="-6250"/>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C7E28192-E93C-AF18-AD59-F05A3BA06234}"/>
                  </a:ext>
                </a:extLst>
              </p:cNvPr>
              <p:cNvSpPr txBox="1"/>
              <p:nvPr/>
            </p:nvSpPr>
            <p:spPr>
              <a:xfrm>
                <a:off x="6310513" y="2270125"/>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rgbClr val="FF0000"/>
                              </a:solidFill>
                              <a:latin typeface="Cambria Math" panose="02040503050406030204" pitchFamily="18" charset="0"/>
                            </a:rPr>
                          </m:ctrlPr>
                        </m:sSupPr>
                        <m:e>
                          <m:r>
                            <m:rPr>
                              <m:sty m:val="p"/>
                            </m:rPr>
                            <a:rPr lang="en-US" sz="2000" b="0" i="0" smtClean="0">
                              <a:solidFill>
                                <a:srgbClr val="FF0000"/>
                              </a:solidFill>
                              <a:latin typeface="Cambria Math" panose="02040503050406030204" pitchFamily="18" charset="0"/>
                            </a:rPr>
                            <m:t>e</m:t>
                          </m:r>
                        </m:e>
                        <m:sup>
                          <m:r>
                            <a:rPr lang="en-US" sz="2000" i="1">
                              <a:solidFill>
                                <a:srgbClr val="FF0000"/>
                              </a:solidFill>
                              <a:latin typeface="Cambria Math" panose="02040503050406030204" pitchFamily="18" charset="0"/>
                              <a:ea typeface="Cambria Math" panose="02040503050406030204" pitchFamily="18" charset="0"/>
                            </a:rPr>
                            <m:t>±</m:t>
                          </m:r>
                        </m:sup>
                      </m:sSup>
                    </m:oMath>
                  </m:oMathPara>
                </a14:m>
                <a:endParaRPr lang="en-TW" sz="2000" dirty="0">
                  <a:solidFill>
                    <a:srgbClr val="FF0000"/>
                  </a:solidFill>
                </a:endParaRPr>
              </a:p>
            </p:txBody>
          </p:sp>
        </mc:Choice>
        <mc:Fallback>
          <p:sp>
            <p:nvSpPr>
              <p:cNvPr id="23" name="TextBox 22">
                <a:extLst>
                  <a:ext uri="{FF2B5EF4-FFF2-40B4-BE49-F238E27FC236}">
                    <a16:creationId xmlns:a16="http://schemas.microsoft.com/office/drawing/2014/main" id="{C7E28192-E93C-AF18-AD59-F05A3BA06234}"/>
                  </a:ext>
                </a:extLst>
              </p:cNvPr>
              <p:cNvSpPr txBox="1">
                <a:spLocks noRot="1" noChangeAspect="1" noMove="1" noResize="1" noEditPoints="1" noAdjustHandles="1" noChangeArrowheads="1" noChangeShapeType="1" noTextEdit="1"/>
              </p:cNvSpPr>
              <p:nvPr/>
            </p:nvSpPr>
            <p:spPr>
              <a:xfrm>
                <a:off x="6310513" y="2270125"/>
                <a:ext cx="495849" cy="404021"/>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9858884-A3CE-1E65-37F5-7169F3E446AC}"/>
                  </a:ext>
                </a:extLst>
              </p:cNvPr>
              <p:cNvSpPr txBox="1"/>
              <p:nvPr/>
            </p:nvSpPr>
            <p:spPr>
              <a:xfrm>
                <a:off x="6310513" y="3344523"/>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chemeClr val="accent1"/>
                              </a:solidFill>
                              <a:latin typeface="Cambria Math" panose="02040503050406030204" pitchFamily="18" charset="0"/>
                            </a:rPr>
                          </m:ctrlPr>
                        </m:sSupPr>
                        <m:e>
                          <m:r>
                            <m:rPr>
                              <m:sty m:val="p"/>
                            </m:rPr>
                            <a:rPr lang="en-US" sz="2000" b="0" i="0" smtClean="0">
                              <a:solidFill>
                                <a:schemeClr val="accent1"/>
                              </a:solidFill>
                              <a:latin typeface="Cambria Math" panose="02040503050406030204" pitchFamily="18" charset="0"/>
                            </a:rPr>
                            <m:t>p</m:t>
                          </m:r>
                        </m:e>
                        <m:sup>
                          <m:r>
                            <a:rPr lang="en-US" sz="2000" i="1">
                              <a:solidFill>
                                <a:schemeClr val="accent1"/>
                              </a:solidFill>
                              <a:latin typeface="Cambria Math" panose="02040503050406030204" pitchFamily="18" charset="0"/>
                              <a:ea typeface="Cambria Math" panose="02040503050406030204" pitchFamily="18" charset="0"/>
                            </a:rPr>
                            <m:t>±</m:t>
                          </m:r>
                        </m:sup>
                      </m:sSup>
                    </m:oMath>
                  </m:oMathPara>
                </a14:m>
                <a:endParaRPr lang="en-TW" sz="2000" dirty="0">
                  <a:solidFill>
                    <a:schemeClr val="accent1"/>
                  </a:solidFill>
                </a:endParaRPr>
              </a:p>
            </p:txBody>
          </p:sp>
        </mc:Choice>
        <mc:Fallback>
          <p:sp>
            <p:nvSpPr>
              <p:cNvPr id="24" name="TextBox 23">
                <a:extLst>
                  <a:ext uri="{FF2B5EF4-FFF2-40B4-BE49-F238E27FC236}">
                    <a16:creationId xmlns:a16="http://schemas.microsoft.com/office/drawing/2014/main" id="{39858884-A3CE-1E65-37F5-7169F3E446AC}"/>
                  </a:ext>
                </a:extLst>
              </p:cNvPr>
              <p:cNvSpPr txBox="1">
                <a:spLocks noRot="1" noChangeAspect="1" noMove="1" noResize="1" noEditPoints="1" noAdjustHandles="1" noChangeArrowheads="1" noChangeShapeType="1" noTextEdit="1"/>
              </p:cNvSpPr>
              <p:nvPr/>
            </p:nvSpPr>
            <p:spPr>
              <a:xfrm>
                <a:off x="6310513" y="3344523"/>
                <a:ext cx="495849" cy="404021"/>
              </a:xfrm>
              <a:prstGeom prst="rect">
                <a:avLst/>
              </a:prstGeom>
              <a:blipFill>
                <a:blip r:embed="rId9"/>
                <a:stretch>
                  <a:fillRect b="-3030"/>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A9D24591-C896-709C-B5D8-014CF3C8F462}"/>
                  </a:ext>
                </a:extLst>
              </p:cNvPr>
              <p:cNvSpPr txBox="1"/>
              <p:nvPr/>
            </p:nvSpPr>
            <p:spPr>
              <a:xfrm>
                <a:off x="8453078" y="5447832"/>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rgbClr val="FF0000"/>
                              </a:solidFill>
                              <a:latin typeface="Cambria Math" panose="02040503050406030204" pitchFamily="18" charset="0"/>
                            </a:rPr>
                          </m:ctrlPr>
                        </m:sSupPr>
                        <m:e>
                          <m:r>
                            <m:rPr>
                              <m:sty m:val="p"/>
                            </m:rPr>
                            <a:rPr lang="en-US" sz="2000" b="0" i="0" smtClean="0">
                              <a:solidFill>
                                <a:srgbClr val="FF0000"/>
                              </a:solidFill>
                              <a:latin typeface="Cambria Math" panose="02040503050406030204" pitchFamily="18" charset="0"/>
                            </a:rPr>
                            <m:t>e</m:t>
                          </m:r>
                        </m:e>
                        <m:sup>
                          <m:r>
                            <a:rPr lang="en-US" sz="2000" i="1">
                              <a:solidFill>
                                <a:srgbClr val="FF0000"/>
                              </a:solidFill>
                              <a:latin typeface="Cambria Math" panose="02040503050406030204" pitchFamily="18" charset="0"/>
                              <a:ea typeface="Cambria Math" panose="02040503050406030204" pitchFamily="18" charset="0"/>
                            </a:rPr>
                            <m:t>±</m:t>
                          </m:r>
                        </m:sup>
                      </m:sSup>
                    </m:oMath>
                  </m:oMathPara>
                </a14:m>
                <a:endParaRPr lang="en-TW" sz="2000" dirty="0">
                  <a:solidFill>
                    <a:srgbClr val="FF0000"/>
                  </a:solidFill>
                </a:endParaRPr>
              </a:p>
            </p:txBody>
          </p:sp>
        </mc:Choice>
        <mc:Fallback>
          <p:sp>
            <p:nvSpPr>
              <p:cNvPr id="25" name="TextBox 24">
                <a:extLst>
                  <a:ext uri="{FF2B5EF4-FFF2-40B4-BE49-F238E27FC236}">
                    <a16:creationId xmlns:a16="http://schemas.microsoft.com/office/drawing/2014/main" id="{A9D24591-C896-709C-B5D8-014CF3C8F462}"/>
                  </a:ext>
                </a:extLst>
              </p:cNvPr>
              <p:cNvSpPr txBox="1">
                <a:spLocks noRot="1" noChangeAspect="1" noMove="1" noResize="1" noEditPoints="1" noAdjustHandles="1" noChangeArrowheads="1" noChangeShapeType="1" noTextEdit="1"/>
              </p:cNvSpPr>
              <p:nvPr/>
            </p:nvSpPr>
            <p:spPr>
              <a:xfrm>
                <a:off x="8453078" y="5447832"/>
                <a:ext cx="495849" cy="404021"/>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2F3F94C8-ACC8-24D9-9877-1852BBEF3999}"/>
                  </a:ext>
                </a:extLst>
              </p:cNvPr>
              <p:cNvSpPr txBox="1"/>
              <p:nvPr/>
            </p:nvSpPr>
            <p:spPr>
              <a:xfrm>
                <a:off x="6806362" y="5496992"/>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chemeClr val="accent1"/>
                              </a:solidFill>
                              <a:latin typeface="Cambria Math" panose="02040503050406030204" pitchFamily="18" charset="0"/>
                            </a:rPr>
                          </m:ctrlPr>
                        </m:sSupPr>
                        <m:e>
                          <m:r>
                            <m:rPr>
                              <m:sty m:val="p"/>
                            </m:rPr>
                            <a:rPr lang="en-US" sz="2000" b="0" i="0" smtClean="0">
                              <a:solidFill>
                                <a:schemeClr val="accent1"/>
                              </a:solidFill>
                              <a:latin typeface="Cambria Math" panose="02040503050406030204" pitchFamily="18" charset="0"/>
                            </a:rPr>
                            <m:t>p</m:t>
                          </m:r>
                        </m:e>
                        <m:sup>
                          <m:r>
                            <a:rPr lang="en-US" sz="2000" i="1">
                              <a:solidFill>
                                <a:schemeClr val="accent1"/>
                              </a:solidFill>
                              <a:latin typeface="Cambria Math" panose="02040503050406030204" pitchFamily="18" charset="0"/>
                              <a:ea typeface="Cambria Math" panose="02040503050406030204" pitchFamily="18" charset="0"/>
                            </a:rPr>
                            <m:t>±</m:t>
                          </m:r>
                        </m:sup>
                      </m:sSup>
                    </m:oMath>
                  </m:oMathPara>
                </a14:m>
                <a:endParaRPr lang="en-TW" sz="2000" dirty="0">
                  <a:solidFill>
                    <a:schemeClr val="accent1"/>
                  </a:solidFill>
                </a:endParaRPr>
              </a:p>
            </p:txBody>
          </p:sp>
        </mc:Choice>
        <mc:Fallback>
          <p:sp>
            <p:nvSpPr>
              <p:cNvPr id="26" name="TextBox 25">
                <a:extLst>
                  <a:ext uri="{FF2B5EF4-FFF2-40B4-BE49-F238E27FC236}">
                    <a16:creationId xmlns:a16="http://schemas.microsoft.com/office/drawing/2014/main" id="{2F3F94C8-ACC8-24D9-9877-1852BBEF3999}"/>
                  </a:ext>
                </a:extLst>
              </p:cNvPr>
              <p:cNvSpPr txBox="1">
                <a:spLocks noRot="1" noChangeAspect="1" noMove="1" noResize="1" noEditPoints="1" noAdjustHandles="1" noChangeArrowheads="1" noChangeShapeType="1" noTextEdit="1"/>
              </p:cNvSpPr>
              <p:nvPr/>
            </p:nvSpPr>
            <p:spPr>
              <a:xfrm>
                <a:off x="6806362" y="5496992"/>
                <a:ext cx="495849" cy="404021"/>
              </a:xfrm>
              <a:prstGeom prst="rect">
                <a:avLst/>
              </a:prstGeom>
              <a:blipFill>
                <a:blip r:embed="rId11"/>
                <a:stretch>
                  <a:fillRect b="-6061"/>
                </a:stretch>
              </a:blipFill>
            </p:spPr>
            <p:txBody>
              <a:bodyPr/>
              <a:lstStyle/>
              <a:p>
                <a:r>
                  <a:rPr lang="en-TW">
                    <a:noFill/>
                  </a:rPr>
                  <a:t> </a:t>
                </a:r>
              </a:p>
            </p:txBody>
          </p:sp>
        </mc:Fallback>
      </mc:AlternateContent>
    </p:spTree>
    <p:extLst>
      <p:ext uri="{BB962C8B-B14F-4D97-AF65-F5344CB8AC3E}">
        <p14:creationId xmlns:p14="http://schemas.microsoft.com/office/powerpoint/2010/main" val="633598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970925-BB10-7CAF-42D7-CEC1EF406100}"/>
              </a:ext>
            </a:extLst>
          </p:cNvPr>
          <p:cNvSpPr>
            <a:spLocks noGrp="1"/>
          </p:cNvSpPr>
          <p:nvPr>
            <p:ph type="sldNum" sz="quarter" idx="12"/>
          </p:nvPr>
        </p:nvSpPr>
        <p:spPr/>
        <p:txBody>
          <a:bodyPr/>
          <a:lstStyle/>
          <a:p>
            <a:fld id="{B9099BA4-C8A4-2D45-821F-DCCB4712668D}" type="slidenum">
              <a:rPr lang="en-TW" smtClean="0"/>
              <a:t>7</a:t>
            </a:fld>
            <a:endParaRPr lang="en-TW" dirty="0"/>
          </a:p>
        </p:txBody>
      </p:sp>
      <p:sp>
        <p:nvSpPr>
          <p:cNvPr id="71" name="Title 1">
            <a:extLst>
              <a:ext uri="{FF2B5EF4-FFF2-40B4-BE49-F238E27FC236}">
                <a16:creationId xmlns:a16="http://schemas.microsoft.com/office/drawing/2014/main" id="{3AB65513-BAB7-2296-5B7A-A52F159FC2ED}"/>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Receiver Operating Characteristic (ROC) Curves</a:t>
            </a:r>
          </a:p>
        </p:txBody>
      </p:sp>
      <p:sp>
        <p:nvSpPr>
          <p:cNvPr id="5" name="TextBox 4">
            <a:extLst>
              <a:ext uri="{FF2B5EF4-FFF2-40B4-BE49-F238E27FC236}">
                <a16:creationId xmlns:a16="http://schemas.microsoft.com/office/drawing/2014/main" id="{90BB0C60-9BE3-6DB6-C0E0-D8054DEB0685}"/>
              </a:ext>
            </a:extLst>
          </p:cNvPr>
          <p:cNvSpPr txBox="1"/>
          <p:nvPr/>
        </p:nvSpPr>
        <p:spPr>
          <a:xfrm>
            <a:off x="388562" y="903593"/>
            <a:ext cx="10194137" cy="1200329"/>
          </a:xfrm>
          <a:prstGeom prst="rect">
            <a:avLst/>
          </a:prstGeom>
          <a:noFill/>
        </p:spPr>
        <p:txBody>
          <a:bodyPr wrap="none" rtlCol="0">
            <a:spAutoFit/>
          </a:bodyPr>
          <a:lstStyle/>
          <a:p>
            <a:pPr marL="285750" indent="-285750">
              <a:buFont typeface="Arial" panose="020B0604020202020204" pitchFamily="34" charset="0"/>
              <a:buChar char="•"/>
            </a:pPr>
            <a:r>
              <a:rPr lang="en-TW" sz="2400" dirty="0">
                <a:solidFill>
                  <a:schemeClr val="accent1">
                    <a:lumMod val="50000"/>
                  </a:schemeClr>
                </a:solidFill>
              </a:rPr>
              <a:t>ROC curves are a good way to illustrate the performance of given classifier</a:t>
            </a:r>
          </a:p>
          <a:p>
            <a:pPr marL="285750" indent="-285750">
              <a:buFont typeface="Arial" panose="020B0604020202020204" pitchFamily="34" charset="0"/>
              <a:buChar char="•"/>
            </a:pPr>
            <a:r>
              <a:rPr lang="en-TW" sz="2400" dirty="0">
                <a:solidFill>
                  <a:schemeClr val="accent1">
                    <a:lumMod val="50000"/>
                  </a:schemeClr>
                </a:solidFill>
              </a:rPr>
              <a:t>Shows the negative rejection over the positive rate of the remaning sample</a:t>
            </a:r>
          </a:p>
          <a:p>
            <a:pPr marL="285750" indent="-285750">
              <a:buFont typeface="Arial" panose="020B0604020202020204" pitchFamily="34" charset="0"/>
              <a:buChar char="•"/>
            </a:pPr>
            <a:r>
              <a:rPr lang="en-TW" sz="2400" dirty="0">
                <a:solidFill>
                  <a:schemeClr val="accent1">
                    <a:lumMod val="50000"/>
                  </a:schemeClr>
                </a:solidFill>
              </a:rPr>
              <a:t>Best classifier can be identified by the largest area under curve (AUC)</a:t>
            </a:r>
          </a:p>
        </p:txBody>
      </p:sp>
      <p:grpSp>
        <p:nvGrpSpPr>
          <p:cNvPr id="12" name="Group 11">
            <a:extLst>
              <a:ext uri="{FF2B5EF4-FFF2-40B4-BE49-F238E27FC236}">
                <a16:creationId xmlns:a16="http://schemas.microsoft.com/office/drawing/2014/main" id="{9A16DF21-F4E1-5B34-AF1A-98D4651C8DE8}"/>
              </a:ext>
            </a:extLst>
          </p:cNvPr>
          <p:cNvGrpSpPr/>
          <p:nvPr/>
        </p:nvGrpSpPr>
        <p:grpSpPr>
          <a:xfrm>
            <a:off x="5730056" y="2264950"/>
            <a:ext cx="4650565" cy="4201703"/>
            <a:chOff x="7120791" y="2038250"/>
            <a:chExt cx="4650565" cy="4201703"/>
          </a:xfrm>
        </p:grpSpPr>
        <p:grpSp>
          <p:nvGrpSpPr>
            <p:cNvPr id="11" name="Group 10">
              <a:extLst>
                <a:ext uri="{FF2B5EF4-FFF2-40B4-BE49-F238E27FC236}">
                  <a16:creationId xmlns:a16="http://schemas.microsoft.com/office/drawing/2014/main" id="{7CBBD3A6-F21B-67B3-18A4-FE933E7BDFBC}"/>
                </a:ext>
              </a:extLst>
            </p:cNvPr>
            <p:cNvGrpSpPr/>
            <p:nvPr/>
          </p:nvGrpSpPr>
          <p:grpSpPr>
            <a:xfrm>
              <a:off x="7242145" y="2038250"/>
              <a:ext cx="4529211" cy="4158576"/>
              <a:chOff x="7242145" y="2038250"/>
              <a:chExt cx="4529211" cy="4158576"/>
            </a:xfrm>
          </p:grpSpPr>
          <p:pic>
            <p:nvPicPr>
              <p:cNvPr id="20" name="Picture 19">
                <a:extLst>
                  <a:ext uri="{FF2B5EF4-FFF2-40B4-BE49-F238E27FC236}">
                    <a16:creationId xmlns:a16="http://schemas.microsoft.com/office/drawing/2014/main" id="{4172241E-DFC4-AE3B-0480-7C09028A70E9}"/>
                  </a:ext>
                </a:extLst>
              </p:cNvPr>
              <p:cNvPicPr>
                <a:picLocks noChangeAspect="1"/>
              </p:cNvPicPr>
              <p:nvPr/>
            </p:nvPicPr>
            <p:blipFill rotWithShape="1">
              <a:blip r:embed="rId3"/>
              <a:srcRect l="10203" b="8568"/>
              <a:stretch/>
            </p:blipFill>
            <p:spPr>
              <a:xfrm>
                <a:off x="7509520" y="2100566"/>
                <a:ext cx="4090052" cy="3803414"/>
              </a:xfrm>
              <a:prstGeom prst="rect">
                <a:avLst/>
              </a:prstGeom>
            </p:spPr>
          </p:pic>
          <p:sp>
            <p:nvSpPr>
              <p:cNvPr id="10" name="TextBox 9">
                <a:extLst>
                  <a:ext uri="{FF2B5EF4-FFF2-40B4-BE49-F238E27FC236}">
                    <a16:creationId xmlns:a16="http://schemas.microsoft.com/office/drawing/2014/main" id="{31682D1C-7CE0-44D4-C08F-B37072F8C63A}"/>
                  </a:ext>
                </a:extLst>
              </p:cNvPr>
              <p:cNvSpPr txBox="1"/>
              <p:nvPr/>
            </p:nvSpPr>
            <p:spPr>
              <a:xfrm>
                <a:off x="7413929" y="5827494"/>
                <a:ext cx="343569" cy="369332"/>
              </a:xfrm>
              <a:prstGeom prst="rect">
                <a:avLst/>
              </a:prstGeom>
              <a:noFill/>
            </p:spPr>
            <p:txBody>
              <a:bodyPr wrap="square" rtlCol="0">
                <a:spAutoFit/>
              </a:bodyPr>
              <a:lstStyle/>
              <a:p>
                <a:r>
                  <a:rPr lang="en-TW" dirty="0"/>
                  <a:t>0</a:t>
                </a:r>
              </a:p>
            </p:txBody>
          </p:sp>
          <p:sp>
            <p:nvSpPr>
              <p:cNvPr id="36" name="TextBox 35">
                <a:extLst>
                  <a:ext uri="{FF2B5EF4-FFF2-40B4-BE49-F238E27FC236}">
                    <a16:creationId xmlns:a16="http://schemas.microsoft.com/office/drawing/2014/main" id="{32D4D721-3A3F-BB60-4E14-8E50806C441E}"/>
                  </a:ext>
                </a:extLst>
              </p:cNvPr>
              <p:cNvSpPr txBox="1"/>
              <p:nvPr/>
            </p:nvSpPr>
            <p:spPr>
              <a:xfrm>
                <a:off x="11427787" y="5814606"/>
                <a:ext cx="343569" cy="369332"/>
              </a:xfrm>
              <a:prstGeom prst="rect">
                <a:avLst/>
              </a:prstGeom>
              <a:noFill/>
            </p:spPr>
            <p:txBody>
              <a:bodyPr wrap="square" rtlCol="0">
                <a:spAutoFit/>
              </a:bodyPr>
              <a:lstStyle/>
              <a:p>
                <a:r>
                  <a:rPr lang="en-TW" dirty="0"/>
                  <a:t>1</a:t>
                </a:r>
              </a:p>
            </p:txBody>
          </p:sp>
          <p:sp>
            <p:nvSpPr>
              <p:cNvPr id="37" name="TextBox 36">
                <a:extLst>
                  <a:ext uri="{FF2B5EF4-FFF2-40B4-BE49-F238E27FC236}">
                    <a16:creationId xmlns:a16="http://schemas.microsoft.com/office/drawing/2014/main" id="{504BF32C-E034-7D4B-0302-D7E336EFDF3C}"/>
                  </a:ext>
                </a:extLst>
              </p:cNvPr>
              <p:cNvSpPr txBox="1"/>
              <p:nvPr/>
            </p:nvSpPr>
            <p:spPr>
              <a:xfrm>
                <a:off x="7242145" y="2038250"/>
                <a:ext cx="343569" cy="369332"/>
              </a:xfrm>
              <a:prstGeom prst="rect">
                <a:avLst/>
              </a:prstGeom>
              <a:noFill/>
            </p:spPr>
            <p:txBody>
              <a:bodyPr wrap="square" rtlCol="0">
                <a:spAutoFit/>
              </a:bodyPr>
              <a:lstStyle/>
              <a:p>
                <a:r>
                  <a:rPr lang="en-TW" dirty="0"/>
                  <a:t>1</a:t>
                </a:r>
              </a:p>
            </p:txBody>
          </p:sp>
          <p:sp>
            <p:nvSpPr>
              <p:cNvPr id="38" name="TextBox 37">
                <a:extLst>
                  <a:ext uri="{FF2B5EF4-FFF2-40B4-BE49-F238E27FC236}">
                    <a16:creationId xmlns:a16="http://schemas.microsoft.com/office/drawing/2014/main" id="{2C67B549-EB8D-B21B-89DD-1327F6BD2CDF}"/>
                  </a:ext>
                </a:extLst>
              </p:cNvPr>
              <p:cNvSpPr txBox="1"/>
              <p:nvPr/>
            </p:nvSpPr>
            <p:spPr>
              <a:xfrm>
                <a:off x="7242145" y="5659687"/>
                <a:ext cx="343569" cy="369332"/>
              </a:xfrm>
              <a:prstGeom prst="rect">
                <a:avLst/>
              </a:prstGeom>
              <a:noFill/>
            </p:spPr>
            <p:txBody>
              <a:bodyPr wrap="square" rtlCol="0">
                <a:spAutoFit/>
              </a:bodyPr>
              <a:lstStyle/>
              <a:p>
                <a:r>
                  <a:rPr lang="en-TW" dirty="0"/>
                  <a:t>0</a:t>
                </a:r>
              </a:p>
            </p:txBody>
          </p:sp>
        </p:grpSp>
        <p:sp>
          <p:nvSpPr>
            <p:cNvPr id="6" name="TextBox 5">
              <a:extLst>
                <a:ext uri="{FF2B5EF4-FFF2-40B4-BE49-F238E27FC236}">
                  <a16:creationId xmlns:a16="http://schemas.microsoft.com/office/drawing/2014/main" id="{B11CEF6A-E214-0AD5-B1B6-4226C83CF0F2}"/>
                </a:ext>
              </a:extLst>
            </p:cNvPr>
            <p:cNvSpPr txBox="1"/>
            <p:nvPr/>
          </p:nvSpPr>
          <p:spPr>
            <a:xfrm rot="2567429">
              <a:off x="8494244" y="4014284"/>
              <a:ext cx="1835759" cy="369332"/>
            </a:xfrm>
            <a:prstGeom prst="rect">
              <a:avLst/>
            </a:prstGeom>
            <a:noFill/>
          </p:spPr>
          <p:txBody>
            <a:bodyPr wrap="none" rtlCol="0">
              <a:spAutoFit/>
            </a:bodyPr>
            <a:lstStyle/>
            <a:p>
              <a:r>
                <a:rPr lang="en-TW" dirty="0"/>
                <a:t>Random classifier</a:t>
              </a:r>
            </a:p>
          </p:txBody>
        </p:sp>
        <p:sp>
          <p:nvSpPr>
            <p:cNvPr id="27" name="TextBox 26">
              <a:extLst>
                <a:ext uri="{FF2B5EF4-FFF2-40B4-BE49-F238E27FC236}">
                  <a16:creationId xmlns:a16="http://schemas.microsoft.com/office/drawing/2014/main" id="{0829C96F-5E48-4DD2-41C4-B779B7B66955}"/>
                </a:ext>
              </a:extLst>
            </p:cNvPr>
            <p:cNvSpPr txBox="1"/>
            <p:nvPr/>
          </p:nvSpPr>
          <p:spPr>
            <a:xfrm rot="2700000">
              <a:off x="9686253" y="3369924"/>
              <a:ext cx="783356" cy="369332"/>
            </a:xfrm>
            <a:prstGeom prst="rect">
              <a:avLst/>
            </a:prstGeom>
            <a:noFill/>
          </p:spPr>
          <p:txBody>
            <a:bodyPr wrap="none" rtlCol="0">
              <a:spAutoFit/>
            </a:bodyPr>
            <a:lstStyle/>
            <a:p>
              <a:r>
                <a:rPr lang="en-TW" dirty="0">
                  <a:solidFill>
                    <a:srgbClr val="FF0000"/>
                  </a:solidFill>
                </a:rPr>
                <a:t>Worse</a:t>
              </a:r>
            </a:p>
          </p:txBody>
        </p:sp>
        <p:sp>
          <p:nvSpPr>
            <p:cNvPr id="28" name="TextBox 27">
              <a:extLst>
                <a:ext uri="{FF2B5EF4-FFF2-40B4-BE49-F238E27FC236}">
                  <a16:creationId xmlns:a16="http://schemas.microsoft.com/office/drawing/2014/main" id="{19CE05E5-F027-2DE8-DAB5-1E40223FC363}"/>
                </a:ext>
              </a:extLst>
            </p:cNvPr>
            <p:cNvSpPr txBox="1"/>
            <p:nvPr/>
          </p:nvSpPr>
          <p:spPr>
            <a:xfrm rot="2700000">
              <a:off x="10136220" y="2967606"/>
              <a:ext cx="767582" cy="369332"/>
            </a:xfrm>
            <a:prstGeom prst="rect">
              <a:avLst/>
            </a:prstGeom>
            <a:noFill/>
          </p:spPr>
          <p:txBody>
            <a:bodyPr wrap="none" rtlCol="0">
              <a:spAutoFit/>
            </a:bodyPr>
            <a:lstStyle/>
            <a:p>
              <a:r>
                <a:rPr lang="en-TW" dirty="0">
                  <a:solidFill>
                    <a:srgbClr val="0070C0"/>
                  </a:solidFill>
                </a:rPr>
                <a:t>Better</a:t>
              </a:r>
            </a:p>
          </p:txBody>
        </p:sp>
        <p:sp>
          <p:nvSpPr>
            <p:cNvPr id="29" name="TextBox 28">
              <a:extLst>
                <a:ext uri="{FF2B5EF4-FFF2-40B4-BE49-F238E27FC236}">
                  <a16:creationId xmlns:a16="http://schemas.microsoft.com/office/drawing/2014/main" id="{B7CD21D7-3F38-BA4F-2118-F8C87DDF3E2C}"/>
                </a:ext>
              </a:extLst>
            </p:cNvPr>
            <p:cNvSpPr txBox="1"/>
            <p:nvPr/>
          </p:nvSpPr>
          <p:spPr>
            <a:xfrm rot="2700000">
              <a:off x="10806899" y="2406122"/>
              <a:ext cx="589264" cy="369332"/>
            </a:xfrm>
            <a:prstGeom prst="rect">
              <a:avLst/>
            </a:prstGeom>
            <a:noFill/>
          </p:spPr>
          <p:txBody>
            <a:bodyPr wrap="none" rtlCol="0">
              <a:spAutoFit/>
            </a:bodyPr>
            <a:lstStyle/>
            <a:p>
              <a:r>
                <a:rPr lang="en-TW" dirty="0">
                  <a:solidFill>
                    <a:srgbClr val="00B050"/>
                  </a:solidFill>
                </a:rPr>
                <a:t>Best</a:t>
              </a:r>
            </a:p>
          </p:txBody>
        </p:sp>
        <p:sp>
          <p:nvSpPr>
            <p:cNvPr id="7" name="TextBox 6">
              <a:extLst>
                <a:ext uri="{FF2B5EF4-FFF2-40B4-BE49-F238E27FC236}">
                  <a16:creationId xmlns:a16="http://schemas.microsoft.com/office/drawing/2014/main" id="{438272B3-459D-C1C3-6744-296EAFAC6FB2}"/>
                </a:ext>
              </a:extLst>
            </p:cNvPr>
            <p:cNvSpPr txBox="1"/>
            <p:nvPr/>
          </p:nvSpPr>
          <p:spPr>
            <a:xfrm>
              <a:off x="8527356" y="5870621"/>
              <a:ext cx="2286075" cy="369332"/>
            </a:xfrm>
            <a:prstGeom prst="rect">
              <a:avLst/>
            </a:prstGeom>
            <a:noFill/>
          </p:spPr>
          <p:txBody>
            <a:bodyPr wrap="none" rtlCol="0">
              <a:spAutoFit/>
            </a:bodyPr>
            <a:lstStyle/>
            <a:p>
              <a:r>
                <a:rPr lang="en-TW" dirty="0"/>
                <a:t>True Positive Rate (TR)</a:t>
              </a:r>
            </a:p>
          </p:txBody>
        </p:sp>
        <p:sp>
          <p:nvSpPr>
            <p:cNvPr id="31" name="TextBox 30">
              <a:extLst>
                <a:ext uri="{FF2B5EF4-FFF2-40B4-BE49-F238E27FC236}">
                  <a16:creationId xmlns:a16="http://schemas.microsoft.com/office/drawing/2014/main" id="{5D2F67EE-D7BA-5BCB-0F91-AE9EB967308D}"/>
                </a:ext>
              </a:extLst>
            </p:cNvPr>
            <p:cNvSpPr txBox="1"/>
            <p:nvPr/>
          </p:nvSpPr>
          <p:spPr>
            <a:xfrm rot="16200000">
              <a:off x="5837106" y="3894446"/>
              <a:ext cx="2936701" cy="369332"/>
            </a:xfrm>
            <a:prstGeom prst="rect">
              <a:avLst/>
            </a:prstGeom>
            <a:noFill/>
          </p:spPr>
          <p:txBody>
            <a:bodyPr wrap="none" rtlCol="0">
              <a:spAutoFit/>
            </a:bodyPr>
            <a:lstStyle/>
            <a:p>
              <a:r>
                <a:rPr lang="en-TW" dirty="0"/>
                <a:t>True Negative Rate (TN=1-FP)</a:t>
              </a:r>
            </a:p>
          </p:txBody>
        </p:sp>
      </p:grpSp>
      <p:grpSp>
        <p:nvGrpSpPr>
          <p:cNvPr id="14" name="Group 13">
            <a:extLst>
              <a:ext uri="{FF2B5EF4-FFF2-40B4-BE49-F238E27FC236}">
                <a16:creationId xmlns:a16="http://schemas.microsoft.com/office/drawing/2014/main" id="{A88F8261-2DAC-4E2E-5AE9-9BC9E2390620}"/>
              </a:ext>
            </a:extLst>
          </p:cNvPr>
          <p:cNvGrpSpPr/>
          <p:nvPr/>
        </p:nvGrpSpPr>
        <p:grpSpPr>
          <a:xfrm>
            <a:off x="1471791" y="3582965"/>
            <a:ext cx="3869537" cy="2827673"/>
            <a:chOff x="1555431" y="3429000"/>
            <a:chExt cx="3869537" cy="2827673"/>
          </a:xfrm>
        </p:grpSpPr>
        <p:pic>
          <p:nvPicPr>
            <p:cNvPr id="22" name="Picture 2">
              <a:extLst>
                <a:ext uri="{FF2B5EF4-FFF2-40B4-BE49-F238E27FC236}">
                  <a16:creationId xmlns:a16="http://schemas.microsoft.com/office/drawing/2014/main" id="{37086DC9-A340-44F1-437F-7A3E2060DD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28" b="47832"/>
            <a:stretch/>
          </p:blipFill>
          <p:spPr bwMode="auto">
            <a:xfrm>
              <a:off x="1555431" y="3429000"/>
              <a:ext cx="3853815" cy="28276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9417A0-D1C6-EFA1-FC03-4880EFD36BF2}"/>
                </a:ext>
              </a:extLst>
            </p:cNvPr>
            <p:cNvSpPr/>
            <p:nvPr/>
          </p:nvSpPr>
          <p:spPr>
            <a:xfrm>
              <a:off x="5101192" y="4068360"/>
              <a:ext cx="323776" cy="953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276CBD92-5483-1F63-D2C7-00F6468424F4}"/>
                  </a:ext>
                </a:extLst>
              </p:cNvPr>
              <p:cNvSpPr txBox="1"/>
              <p:nvPr/>
            </p:nvSpPr>
            <p:spPr>
              <a:xfrm>
                <a:off x="3889715" y="4843675"/>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rgbClr val="FF0000"/>
                              </a:solidFill>
                              <a:latin typeface="Cambria Math" panose="02040503050406030204" pitchFamily="18" charset="0"/>
                            </a:rPr>
                          </m:ctrlPr>
                        </m:sSupPr>
                        <m:e>
                          <m:r>
                            <m:rPr>
                              <m:sty m:val="p"/>
                            </m:rPr>
                            <a:rPr lang="en-US" sz="2000" b="0" i="0" smtClean="0">
                              <a:solidFill>
                                <a:srgbClr val="FF0000"/>
                              </a:solidFill>
                              <a:latin typeface="Cambria Math" panose="02040503050406030204" pitchFamily="18" charset="0"/>
                            </a:rPr>
                            <m:t>e</m:t>
                          </m:r>
                        </m:e>
                        <m:sup>
                          <m:r>
                            <a:rPr lang="en-US" sz="2000" i="1">
                              <a:solidFill>
                                <a:srgbClr val="FF0000"/>
                              </a:solidFill>
                              <a:latin typeface="Cambria Math" panose="02040503050406030204" pitchFamily="18" charset="0"/>
                              <a:ea typeface="Cambria Math" panose="02040503050406030204" pitchFamily="18" charset="0"/>
                            </a:rPr>
                            <m:t>±</m:t>
                          </m:r>
                        </m:sup>
                      </m:sSup>
                    </m:oMath>
                  </m:oMathPara>
                </a14:m>
                <a:endParaRPr lang="en-TW" sz="2000" dirty="0">
                  <a:solidFill>
                    <a:srgbClr val="FF0000"/>
                  </a:solidFill>
                </a:endParaRPr>
              </a:p>
            </p:txBody>
          </p:sp>
        </mc:Choice>
        <mc:Fallback>
          <p:sp>
            <p:nvSpPr>
              <p:cNvPr id="21" name="TextBox 20">
                <a:extLst>
                  <a:ext uri="{FF2B5EF4-FFF2-40B4-BE49-F238E27FC236}">
                    <a16:creationId xmlns:a16="http://schemas.microsoft.com/office/drawing/2014/main" id="{276CBD92-5483-1F63-D2C7-00F6468424F4}"/>
                  </a:ext>
                </a:extLst>
              </p:cNvPr>
              <p:cNvSpPr txBox="1">
                <a:spLocks noRot="1" noChangeAspect="1" noMove="1" noResize="1" noEditPoints="1" noAdjustHandles="1" noChangeArrowheads="1" noChangeShapeType="1" noTextEdit="1"/>
              </p:cNvSpPr>
              <p:nvPr/>
            </p:nvSpPr>
            <p:spPr>
              <a:xfrm>
                <a:off x="3889715" y="4843675"/>
                <a:ext cx="495849" cy="404021"/>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9198DBE5-EEF0-F06A-AF35-50C5CD949A96}"/>
                  </a:ext>
                </a:extLst>
              </p:cNvPr>
              <p:cNvSpPr txBox="1"/>
              <p:nvPr/>
            </p:nvSpPr>
            <p:spPr>
              <a:xfrm>
                <a:off x="2104206" y="4843675"/>
                <a:ext cx="495849" cy="40402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TW" sz="2000" i="1" smtClean="0">
                              <a:solidFill>
                                <a:schemeClr val="accent1"/>
                              </a:solidFill>
                              <a:latin typeface="Cambria Math" panose="02040503050406030204" pitchFamily="18" charset="0"/>
                            </a:rPr>
                          </m:ctrlPr>
                        </m:sSupPr>
                        <m:e>
                          <m:r>
                            <m:rPr>
                              <m:sty m:val="p"/>
                            </m:rPr>
                            <a:rPr lang="en-US" sz="2000" b="0" i="0" smtClean="0">
                              <a:solidFill>
                                <a:schemeClr val="accent1"/>
                              </a:solidFill>
                              <a:latin typeface="Cambria Math" panose="02040503050406030204" pitchFamily="18" charset="0"/>
                            </a:rPr>
                            <m:t>p</m:t>
                          </m:r>
                        </m:e>
                        <m:sup>
                          <m:r>
                            <a:rPr lang="en-US" sz="2000" i="1">
                              <a:solidFill>
                                <a:schemeClr val="accent1"/>
                              </a:solidFill>
                              <a:latin typeface="Cambria Math" panose="02040503050406030204" pitchFamily="18" charset="0"/>
                              <a:ea typeface="Cambria Math" panose="02040503050406030204" pitchFamily="18" charset="0"/>
                            </a:rPr>
                            <m:t>±</m:t>
                          </m:r>
                        </m:sup>
                      </m:sSup>
                    </m:oMath>
                  </m:oMathPara>
                </a14:m>
                <a:endParaRPr lang="en-TW" sz="2000" dirty="0">
                  <a:solidFill>
                    <a:schemeClr val="accent1"/>
                  </a:solidFill>
                </a:endParaRPr>
              </a:p>
            </p:txBody>
          </p:sp>
        </mc:Choice>
        <mc:Fallback>
          <p:sp>
            <p:nvSpPr>
              <p:cNvPr id="23" name="TextBox 22">
                <a:extLst>
                  <a:ext uri="{FF2B5EF4-FFF2-40B4-BE49-F238E27FC236}">
                    <a16:creationId xmlns:a16="http://schemas.microsoft.com/office/drawing/2014/main" id="{9198DBE5-EEF0-F06A-AF35-50C5CD949A96}"/>
                  </a:ext>
                </a:extLst>
              </p:cNvPr>
              <p:cNvSpPr txBox="1">
                <a:spLocks noRot="1" noChangeAspect="1" noMove="1" noResize="1" noEditPoints="1" noAdjustHandles="1" noChangeArrowheads="1" noChangeShapeType="1" noTextEdit="1"/>
              </p:cNvSpPr>
              <p:nvPr/>
            </p:nvSpPr>
            <p:spPr>
              <a:xfrm>
                <a:off x="2104206" y="4843675"/>
                <a:ext cx="495849" cy="404021"/>
              </a:xfrm>
              <a:prstGeom prst="rect">
                <a:avLst/>
              </a:prstGeom>
              <a:blipFill>
                <a:blip r:embed="rId6"/>
                <a:stretch>
                  <a:fillRect b="-3030"/>
                </a:stretch>
              </a:blipFill>
            </p:spPr>
            <p:txBody>
              <a:bodyPr/>
              <a:lstStyle/>
              <a:p>
                <a:r>
                  <a:rPr lang="en-TW">
                    <a:noFill/>
                  </a:rPr>
                  <a:t> </a:t>
                </a:r>
              </a:p>
            </p:txBody>
          </p:sp>
        </mc:Fallback>
      </mc:AlternateContent>
    </p:spTree>
    <p:extLst>
      <p:ext uri="{BB962C8B-B14F-4D97-AF65-F5344CB8AC3E}">
        <p14:creationId xmlns:p14="http://schemas.microsoft.com/office/powerpoint/2010/main" val="2686453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A45448-86DB-7B52-02CA-9E86ED613A96}"/>
              </a:ext>
            </a:extLst>
          </p:cNvPr>
          <p:cNvSpPr>
            <a:spLocks noGrp="1"/>
          </p:cNvSpPr>
          <p:nvPr>
            <p:ph type="sldNum" sz="quarter" idx="12"/>
          </p:nvPr>
        </p:nvSpPr>
        <p:spPr/>
        <p:txBody>
          <a:bodyPr/>
          <a:lstStyle/>
          <a:p>
            <a:fld id="{B9099BA4-C8A4-2D45-821F-DCCB4712668D}" type="slidenum">
              <a:rPr lang="en-TW" smtClean="0"/>
              <a:t>8</a:t>
            </a:fld>
            <a:endParaRPr lang="en-TW"/>
          </a:p>
        </p:txBody>
      </p:sp>
      <p:sp>
        <p:nvSpPr>
          <p:cNvPr id="4" name="Title 1">
            <a:extLst>
              <a:ext uri="{FF2B5EF4-FFF2-40B4-BE49-F238E27FC236}">
                <a16:creationId xmlns:a16="http://schemas.microsoft.com/office/drawing/2014/main" id="{BB8A5908-1068-C04F-E8DE-E80A770CA0A2}"/>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Electron Identification by Machine Learning</a:t>
            </a:r>
          </a:p>
        </p:txBody>
      </p:sp>
      <p:sp>
        <p:nvSpPr>
          <p:cNvPr id="5" name="Can 4">
            <a:extLst>
              <a:ext uri="{FF2B5EF4-FFF2-40B4-BE49-F238E27FC236}">
                <a16:creationId xmlns:a16="http://schemas.microsoft.com/office/drawing/2014/main" id="{2B4F3423-326B-7CA4-2360-F0C4D65FA615}"/>
              </a:ext>
            </a:extLst>
          </p:cNvPr>
          <p:cNvSpPr/>
          <p:nvPr/>
        </p:nvSpPr>
        <p:spPr>
          <a:xfrm>
            <a:off x="7576967" y="1701630"/>
            <a:ext cx="2271010" cy="1247670"/>
          </a:xfrm>
          <a:prstGeom prst="can">
            <a:avLst>
              <a:gd name="adj" fmla="val 50000"/>
            </a:avLst>
          </a:prstGeom>
          <a:solidFill>
            <a:srgbClr val="8FAADC">
              <a:alpha val="50196"/>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47E7B077-249C-FB14-84CA-0BDDD20EBB03}"/>
              </a:ext>
            </a:extLst>
          </p:cNvPr>
          <p:cNvSpPr txBox="1"/>
          <p:nvPr/>
        </p:nvSpPr>
        <p:spPr>
          <a:xfrm>
            <a:off x="8077656" y="1821743"/>
            <a:ext cx="1303562" cy="461665"/>
          </a:xfrm>
          <a:prstGeom prst="rect">
            <a:avLst/>
          </a:prstGeom>
          <a:noFill/>
        </p:spPr>
        <p:txBody>
          <a:bodyPr wrap="none" rtlCol="0">
            <a:spAutoFit/>
          </a:bodyPr>
          <a:lstStyle/>
          <a:p>
            <a:pPr algn="ctr"/>
            <a:r>
              <a:rPr lang="en-TW" sz="2400" dirty="0"/>
              <a:t>Classifier</a:t>
            </a:r>
          </a:p>
        </p:txBody>
      </p:sp>
      <p:sp>
        <p:nvSpPr>
          <p:cNvPr id="3" name="Rectangle 2">
            <a:extLst>
              <a:ext uri="{FF2B5EF4-FFF2-40B4-BE49-F238E27FC236}">
                <a16:creationId xmlns:a16="http://schemas.microsoft.com/office/drawing/2014/main" id="{F4AC9491-CD08-BC9C-2A41-6D5BFE2021C1}"/>
              </a:ext>
            </a:extLst>
          </p:cNvPr>
          <p:cNvSpPr/>
          <p:nvPr/>
        </p:nvSpPr>
        <p:spPr>
          <a:xfrm>
            <a:off x="1137124" y="1858278"/>
            <a:ext cx="1979407" cy="881177"/>
          </a:xfrm>
          <a:prstGeom prst="rect">
            <a:avLst/>
          </a:prstGeom>
          <a:solidFill>
            <a:srgbClr val="8FAADC">
              <a:alpha val="50588"/>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Box 6">
            <a:extLst>
              <a:ext uri="{FF2B5EF4-FFF2-40B4-BE49-F238E27FC236}">
                <a16:creationId xmlns:a16="http://schemas.microsoft.com/office/drawing/2014/main" id="{082DCFE3-01B0-1807-0CBF-F1BA6F399094}"/>
              </a:ext>
            </a:extLst>
          </p:cNvPr>
          <p:cNvSpPr txBox="1"/>
          <p:nvPr/>
        </p:nvSpPr>
        <p:spPr>
          <a:xfrm>
            <a:off x="1289522" y="1908458"/>
            <a:ext cx="1213823" cy="830997"/>
          </a:xfrm>
          <a:prstGeom prst="rect">
            <a:avLst/>
          </a:prstGeom>
          <a:noFill/>
        </p:spPr>
        <p:txBody>
          <a:bodyPr wrap="square" rtlCol="0">
            <a:spAutoFit/>
          </a:bodyPr>
          <a:lstStyle/>
          <a:p>
            <a:r>
              <a:rPr lang="en-TW" sz="2400" dirty="0"/>
              <a:t>Training images</a:t>
            </a:r>
          </a:p>
        </p:txBody>
      </p:sp>
      <p:sp>
        <p:nvSpPr>
          <p:cNvPr id="9" name="Rectangle 8">
            <a:extLst>
              <a:ext uri="{FF2B5EF4-FFF2-40B4-BE49-F238E27FC236}">
                <a16:creationId xmlns:a16="http://schemas.microsoft.com/office/drawing/2014/main" id="{3A8915BF-36C1-3907-FC4C-8C57DC4DE498}"/>
              </a:ext>
            </a:extLst>
          </p:cNvPr>
          <p:cNvSpPr/>
          <p:nvPr/>
        </p:nvSpPr>
        <p:spPr>
          <a:xfrm>
            <a:off x="1137124" y="3753371"/>
            <a:ext cx="2278199" cy="881177"/>
          </a:xfrm>
          <a:prstGeom prst="rect">
            <a:avLst/>
          </a:prstGeom>
          <a:solidFill>
            <a:srgbClr val="8FAADC">
              <a:alpha val="50588"/>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58A36EEA-83FF-C9C9-D2C5-FFB1BC7C20AF}"/>
              </a:ext>
            </a:extLst>
          </p:cNvPr>
          <p:cNvSpPr txBox="1"/>
          <p:nvPr/>
        </p:nvSpPr>
        <p:spPr>
          <a:xfrm>
            <a:off x="1152154" y="3949594"/>
            <a:ext cx="2433632" cy="461665"/>
          </a:xfrm>
          <a:prstGeom prst="rect">
            <a:avLst/>
          </a:prstGeom>
          <a:noFill/>
        </p:spPr>
        <p:txBody>
          <a:bodyPr wrap="square" rtlCol="0">
            <a:spAutoFit/>
          </a:bodyPr>
          <a:lstStyle/>
          <a:p>
            <a:r>
              <a:rPr lang="en-TW" sz="2400" dirty="0"/>
              <a:t>Shower images</a:t>
            </a:r>
          </a:p>
        </p:txBody>
      </p:sp>
      <p:sp>
        <p:nvSpPr>
          <p:cNvPr id="10" name="Rectangle 9">
            <a:extLst>
              <a:ext uri="{FF2B5EF4-FFF2-40B4-BE49-F238E27FC236}">
                <a16:creationId xmlns:a16="http://schemas.microsoft.com/office/drawing/2014/main" id="{F05E02E8-BD12-3597-FEED-80ABC0095AE2}"/>
              </a:ext>
            </a:extLst>
          </p:cNvPr>
          <p:cNvSpPr/>
          <p:nvPr/>
        </p:nvSpPr>
        <p:spPr>
          <a:xfrm>
            <a:off x="4238758" y="1858278"/>
            <a:ext cx="1979407" cy="881177"/>
          </a:xfrm>
          <a:prstGeom prst="rect">
            <a:avLst/>
          </a:prstGeom>
          <a:solidFill>
            <a:srgbClr val="8FAADC">
              <a:alpha val="50588"/>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528F83B-C09B-472B-D923-B449EDA5599C}"/>
                  </a:ext>
                </a:extLst>
              </p:cNvPr>
              <p:cNvSpPr txBox="1"/>
              <p:nvPr/>
            </p:nvSpPr>
            <p:spPr>
              <a:xfrm>
                <a:off x="4165783" y="2109918"/>
                <a:ext cx="2090765" cy="461665"/>
              </a:xfrm>
              <a:prstGeom prst="rect">
                <a:avLst/>
              </a:prstGeom>
              <a:noFill/>
            </p:spPr>
            <p:txBody>
              <a:bodyPr wrap="none" rtlCol="0">
                <a:spAutoFit/>
              </a:bodyPr>
              <a:lstStyle/>
              <a:p>
                <a:pPr algn="ctr"/>
                <a:r>
                  <a:rPr lang="en-TW" sz="2400" dirty="0"/>
                  <a:t>Loss function</a:t>
                </a:r>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ℒ</m:t>
                    </m:r>
                  </m:oMath>
                </a14:m>
                <a:endParaRPr lang="en-TW" sz="2400" dirty="0"/>
              </a:p>
            </p:txBody>
          </p:sp>
        </mc:Choice>
        <mc:Fallback>
          <p:sp>
            <p:nvSpPr>
              <p:cNvPr id="11" name="TextBox 10">
                <a:extLst>
                  <a:ext uri="{FF2B5EF4-FFF2-40B4-BE49-F238E27FC236}">
                    <a16:creationId xmlns:a16="http://schemas.microsoft.com/office/drawing/2014/main" id="{6528F83B-C09B-472B-D923-B449EDA5599C}"/>
                  </a:ext>
                </a:extLst>
              </p:cNvPr>
              <p:cNvSpPr txBox="1">
                <a:spLocks noRot="1" noChangeAspect="1" noMove="1" noResize="1" noEditPoints="1" noAdjustHandles="1" noChangeArrowheads="1" noChangeShapeType="1" noTextEdit="1"/>
              </p:cNvSpPr>
              <p:nvPr/>
            </p:nvSpPr>
            <p:spPr>
              <a:xfrm>
                <a:off x="4165783" y="2109918"/>
                <a:ext cx="2090765" cy="461665"/>
              </a:xfrm>
              <a:prstGeom prst="rect">
                <a:avLst/>
              </a:prstGeom>
              <a:blipFill>
                <a:blip r:embed="rId2"/>
                <a:stretch>
                  <a:fillRect l="-3614" t="-8108" b="-29730"/>
                </a:stretch>
              </a:blipFill>
            </p:spPr>
            <p:txBody>
              <a:bodyPr/>
              <a:lstStyle/>
              <a:p>
                <a:r>
                  <a:rPr lang="en-TW">
                    <a:noFill/>
                  </a:rPr>
                  <a:t> </a:t>
                </a:r>
              </a:p>
            </p:txBody>
          </p:sp>
        </mc:Fallback>
      </mc:AlternateContent>
      <p:cxnSp>
        <p:nvCxnSpPr>
          <p:cNvPr id="13" name="Straight Arrow Connector 12">
            <a:extLst>
              <a:ext uri="{FF2B5EF4-FFF2-40B4-BE49-F238E27FC236}">
                <a16:creationId xmlns:a16="http://schemas.microsoft.com/office/drawing/2014/main" id="{32E49B14-028C-4BCF-C1BD-C102598F9B8F}"/>
              </a:ext>
            </a:extLst>
          </p:cNvPr>
          <p:cNvCxnSpPr/>
          <p:nvPr/>
        </p:nvCxnSpPr>
        <p:spPr>
          <a:xfrm>
            <a:off x="3225823" y="2287670"/>
            <a:ext cx="90364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45228E-F944-CFE4-AA39-1C62CA301B62}"/>
              </a:ext>
            </a:extLst>
          </p:cNvPr>
          <p:cNvCxnSpPr>
            <a:cxnSpLocks/>
          </p:cNvCxnSpPr>
          <p:nvPr/>
        </p:nvCxnSpPr>
        <p:spPr>
          <a:xfrm flipH="1">
            <a:off x="6449669" y="2287670"/>
            <a:ext cx="90364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6433C0-3F9E-4418-3A22-CAE4AEEB867F}"/>
              </a:ext>
            </a:extLst>
          </p:cNvPr>
          <p:cNvCxnSpPr>
            <a:cxnSpLocks/>
          </p:cNvCxnSpPr>
          <p:nvPr/>
        </p:nvCxnSpPr>
        <p:spPr>
          <a:xfrm>
            <a:off x="5168912" y="2805140"/>
            <a:ext cx="0" cy="9551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FED3ECB-7624-F9BC-C35E-573C5A53B1E3}"/>
              </a:ext>
            </a:extLst>
          </p:cNvPr>
          <p:cNvSpPr txBox="1"/>
          <p:nvPr/>
        </p:nvSpPr>
        <p:spPr>
          <a:xfrm>
            <a:off x="5273782" y="2896617"/>
            <a:ext cx="4209229" cy="646331"/>
          </a:xfrm>
          <a:prstGeom prst="rect">
            <a:avLst/>
          </a:prstGeom>
          <a:noFill/>
        </p:spPr>
        <p:txBody>
          <a:bodyPr wrap="none" rtlCol="0">
            <a:spAutoFit/>
          </a:bodyPr>
          <a:lstStyle/>
          <a:p>
            <a:r>
              <a:rPr lang="en-TW" dirty="0"/>
              <a:t>Minimization Optimation:</a:t>
            </a:r>
            <a:br>
              <a:rPr lang="en-TW" dirty="0"/>
            </a:br>
            <a:r>
              <a:rPr lang="en-TW" dirty="0"/>
              <a:t>Pick the “best” parameters of the classifier</a:t>
            </a:r>
          </a:p>
        </p:txBody>
      </p:sp>
      <p:sp>
        <p:nvSpPr>
          <p:cNvPr id="23" name="Rectangle 22">
            <a:extLst>
              <a:ext uri="{FF2B5EF4-FFF2-40B4-BE49-F238E27FC236}">
                <a16:creationId xmlns:a16="http://schemas.microsoft.com/office/drawing/2014/main" id="{B0BB7982-7523-2EC4-8265-C779019EAC0D}"/>
              </a:ext>
            </a:extLst>
          </p:cNvPr>
          <p:cNvSpPr/>
          <p:nvPr/>
        </p:nvSpPr>
        <p:spPr>
          <a:xfrm>
            <a:off x="4021978" y="3760273"/>
            <a:ext cx="2748889" cy="881177"/>
          </a:xfrm>
          <a:prstGeom prst="rect">
            <a:avLst/>
          </a:prstGeom>
          <a:solidFill>
            <a:srgbClr val="8FAADC">
              <a:alpha val="50588"/>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24" name="TextBox 23">
            <a:extLst>
              <a:ext uri="{FF2B5EF4-FFF2-40B4-BE49-F238E27FC236}">
                <a16:creationId xmlns:a16="http://schemas.microsoft.com/office/drawing/2014/main" id="{A13341DE-B7B3-1868-3DCB-FA9B12F19A3F}"/>
              </a:ext>
            </a:extLst>
          </p:cNvPr>
          <p:cNvSpPr txBox="1"/>
          <p:nvPr/>
        </p:nvSpPr>
        <p:spPr>
          <a:xfrm>
            <a:off x="4073805" y="3959679"/>
            <a:ext cx="2748894" cy="646331"/>
          </a:xfrm>
          <a:prstGeom prst="rect">
            <a:avLst/>
          </a:prstGeom>
          <a:noFill/>
        </p:spPr>
        <p:txBody>
          <a:bodyPr wrap="none" rtlCol="0">
            <a:spAutoFit/>
          </a:bodyPr>
          <a:lstStyle/>
          <a:p>
            <a:r>
              <a:rPr lang="en-TW" dirty="0"/>
              <a:t>Using Classifier </a:t>
            </a:r>
            <a:br>
              <a:rPr lang="en-TW" dirty="0"/>
            </a:br>
            <a:r>
              <a:rPr lang="en-TW" dirty="0"/>
              <a:t>with the “best” parameters</a:t>
            </a:r>
          </a:p>
        </p:txBody>
      </p:sp>
      <p:cxnSp>
        <p:nvCxnSpPr>
          <p:cNvPr id="31" name="Straight Arrow Connector 30">
            <a:extLst>
              <a:ext uri="{FF2B5EF4-FFF2-40B4-BE49-F238E27FC236}">
                <a16:creationId xmlns:a16="http://schemas.microsoft.com/office/drawing/2014/main" id="{4DEE0C89-370E-757D-7CBA-7B59A8DD07BD}"/>
              </a:ext>
            </a:extLst>
          </p:cNvPr>
          <p:cNvCxnSpPr/>
          <p:nvPr/>
        </p:nvCxnSpPr>
        <p:spPr>
          <a:xfrm>
            <a:off x="6847291" y="4182901"/>
            <a:ext cx="90364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210314-ED94-D054-99F6-0A71262D8AA0}"/>
              </a:ext>
            </a:extLst>
          </p:cNvPr>
          <p:cNvCxnSpPr>
            <a:cxnSpLocks/>
          </p:cNvCxnSpPr>
          <p:nvPr/>
        </p:nvCxnSpPr>
        <p:spPr>
          <a:xfrm>
            <a:off x="3492509" y="4182901"/>
            <a:ext cx="4698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3D3AE92-D3AA-8999-B2ED-0DA11EFEAEA9}"/>
              </a:ext>
            </a:extLst>
          </p:cNvPr>
          <p:cNvSpPr/>
          <p:nvPr/>
        </p:nvSpPr>
        <p:spPr>
          <a:xfrm>
            <a:off x="7798737" y="3760273"/>
            <a:ext cx="3466204" cy="881177"/>
          </a:xfrm>
          <a:prstGeom prst="rect">
            <a:avLst/>
          </a:prstGeom>
          <a:solidFill>
            <a:srgbClr val="8FAADC">
              <a:alpha val="50588"/>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38" name="TextBox 37">
            <a:extLst>
              <a:ext uri="{FF2B5EF4-FFF2-40B4-BE49-F238E27FC236}">
                <a16:creationId xmlns:a16="http://schemas.microsoft.com/office/drawing/2014/main" id="{E8F4BB62-9053-794A-F664-0BE8927D0A61}"/>
              </a:ext>
            </a:extLst>
          </p:cNvPr>
          <p:cNvSpPr txBox="1"/>
          <p:nvPr/>
        </p:nvSpPr>
        <p:spPr>
          <a:xfrm>
            <a:off x="7798737" y="3877695"/>
            <a:ext cx="3466205" cy="646331"/>
          </a:xfrm>
          <a:prstGeom prst="rect">
            <a:avLst/>
          </a:prstGeom>
          <a:noFill/>
        </p:spPr>
        <p:txBody>
          <a:bodyPr wrap="none" rtlCol="0">
            <a:spAutoFit/>
          </a:bodyPr>
          <a:lstStyle/>
          <a:p>
            <a:r>
              <a:rPr lang="en-TW" dirty="0"/>
              <a:t>Identify electrons through </a:t>
            </a:r>
          </a:p>
          <a:p>
            <a:r>
              <a:rPr lang="en-TW" dirty="0"/>
              <a:t>predicted values from the classifier</a:t>
            </a:r>
          </a:p>
        </p:txBody>
      </p:sp>
      <p:sp>
        <p:nvSpPr>
          <p:cNvPr id="40" name="TextBox 39">
            <a:extLst>
              <a:ext uri="{FF2B5EF4-FFF2-40B4-BE49-F238E27FC236}">
                <a16:creationId xmlns:a16="http://schemas.microsoft.com/office/drawing/2014/main" id="{BD1173BA-3005-176C-4B6D-DD6C0DC766A4}"/>
              </a:ext>
            </a:extLst>
          </p:cNvPr>
          <p:cNvSpPr txBox="1"/>
          <p:nvPr/>
        </p:nvSpPr>
        <p:spPr>
          <a:xfrm>
            <a:off x="7871625" y="2385884"/>
            <a:ext cx="1889791" cy="369332"/>
          </a:xfrm>
          <a:prstGeom prst="rect">
            <a:avLst/>
          </a:prstGeom>
          <a:noFill/>
        </p:spPr>
        <p:txBody>
          <a:bodyPr wrap="square">
            <a:spAutoFit/>
          </a:bodyPr>
          <a:lstStyle/>
          <a:p>
            <a:r>
              <a:rPr lang="en-TW" dirty="0">
                <a:solidFill>
                  <a:srgbClr val="0070C0"/>
                </a:solidFill>
              </a:rPr>
              <a:t>(Binary Classifier)</a:t>
            </a:r>
            <a:endParaRPr lang="en-TW" dirty="0"/>
          </a:p>
        </p:txBody>
      </p:sp>
    </p:spTree>
    <p:extLst>
      <p:ext uri="{BB962C8B-B14F-4D97-AF65-F5344CB8AC3E}">
        <p14:creationId xmlns:p14="http://schemas.microsoft.com/office/powerpoint/2010/main" val="4160240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42CB5-4D69-F9AE-D7C5-A8B2F5EFCBBA}"/>
              </a:ext>
            </a:extLst>
          </p:cNvPr>
          <p:cNvSpPr>
            <a:spLocks noGrp="1"/>
          </p:cNvSpPr>
          <p:nvPr>
            <p:ph type="sldNum" sz="quarter" idx="12"/>
          </p:nvPr>
        </p:nvSpPr>
        <p:spPr/>
        <p:txBody>
          <a:bodyPr/>
          <a:lstStyle/>
          <a:p>
            <a:fld id="{B9099BA4-C8A4-2D45-821F-DCCB4712668D}" type="slidenum">
              <a:rPr lang="en-TW" smtClean="0"/>
              <a:t>9</a:t>
            </a:fld>
            <a:endParaRPr lang="en-TW"/>
          </a:p>
        </p:txBody>
      </p:sp>
      <p:sp>
        <p:nvSpPr>
          <p:cNvPr id="3" name="Title 1">
            <a:extLst>
              <a:ext uri="{FF2B5EF4-FFF2-40B4-BE49-F238E27FC236}">
                <a16:creationId xmlns:a16="http://schemas.microsoft.com/office/drawing/2014/main" id="{29538D7C-AF66-C214-A65C-FA7C37828D63}"/>
              </a:ext>
            </a:extLst>
          </p:cNvPr>
          <p:cNvSpPr txBox="1">
            <a:spLocks/>
          </p:cNvSpPr>
          <p:nvPr/>
        </p:nvSpPr>
        <p:spPr>
          <a:xfrm>
            <a:off x="0" y="146050"/>
            <a:ext cx="9631180" cy="678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0C0"/>
                </a:solidFill>
              </a:rPr>
              <a:t>Binary Classifier: Boost Decision Tree (BDT)</a:t>
            </a:r>
          </a:p>
        </p:txBody>
      </p:sp>
      <p:pic>
        <p:nvPicPr>
          <p:cNvPr id="18" name="Picture 17">
            <a:extLst>
              <a:ext uri="{FF2B5EF4-FFF2-40B4-BE49-F238E27FC236}">
                <a16:creationId xmlns:a16="http://schemas.microsoft.com/office/drawing/2014/main" id="{D5CF2DF6-AAB3-ABDB-D32F-88CC5CEF278B}"/>
              </a:ext>
            </a:extLst>
          </p:cNvPr>
          <p:cNvPicPr>
            <a:picLocks noChangeAspect="1"/>
          </p:cNvPicPr>
          <p:nvPr/>
        </p:nvPicPr>
        <p:blipFill>
          <a:blip r:embed="rId3"/>
          <a:stretch>
            <a:fillRect/>
          </a:stretch>
        </p:blipFill>
        <p:spPr>
          <a:xfrm>
            <a:off x="902319" y="3562340"/>
            <a:ext cx="4760877" cy="3008944"/>
          </a:xfrm>
          <a:prstGeom prst="rect">
            <a:avLst/>
          </a:prstGeom>
        </p:spPr>
      </p:pic>
      <p:pic>
        <p:nvPicPr>
          <p:cNvPr id="19" name="Picture 18">
            <a:extLst>
              <a:ext uri="{FF2B5EF4-FFF2-40B4-BE49-F238E27FC236}">
                <a16:creationId xmlns:a16="http://schemas.microsoft.com/office/drawing/2014/main" id="{7D76CB76-BCBB-5FFF-024C-610979CD1FCA}"/>
              </a:ext>
            </a:extLst>
          </p:cNvPr>
          <p:cNvPicPr>
            <a:picLocks noChangeAspect="1"/>
          </p:cNvPicPr>
          <p:nvPr/>
        </p:nvPicPr>
        <p:blipFill>
          <a:blip r:embed="rId4"/>
          <a:stretch>
            <a:fillRect/>
          </a:stretch>
        </p:blipFill>
        <p:spPr>
          <a:xfrm>
            <a:off x="6096000" y="3464726"/>
            <a:ext cx="4982869" cy="3245931"/>
          </a:xfrm>
          <a:prstGeom prst="rect">
            <a:avLst/>
          </a:prstGeom>
        </p:spPr>
      </p:pic>
      <p:grpSp>
        <p:nvGrpSpPr>
          <p:cNvPr id="9" name="Group 8">
            <a:extLst>
              <a:ext uri="{FF2B5EF4-FFF2-40B4-BE49-F238E27FC236}">
                <a16:creationId xmlns:a16="http://schemas.microsoft.com/office/drawing/2014/main" id="{B69D8C25-EEC3-77DC-4504-6846C3F3380E}"/>
              </a:ext>
            </a:extLst>
          </p:cNvPr>
          <p:cNvGrpSpPr/>
          <p:nvPr/>
        </p:nvGrpSpPr>
        <p:grpSpPr>
          <a:xfrm>
            <a:off x="8463262" y="556028"/>
            <a:ext cx="3151546" cy="2510249"/>
            <a:chOff x="8486977" y="763790"/>
            <a:chExt cx="3151546" cy="2510249"/>
          </a:xfrm>
        </p:grpSpPr>
        <p:pic>
          <p:nvPicPr>
            <p:cNvPr id="20" name="Picture 19">
              <a:extLst>
                <a:ext uri="{FF2B5EF4-FFF2-40B4-BE49-F238E27FC236}">
                  <a16:creationId xmlns:a16="http://schemas.microsoft.com/office/drawing/2014/main" id="{B007D77A-4335-4095-9DFF-8C376F129E5E}"/>
                </a:ext>
              </a:extLst>
            </p:cNvPr>
            <p:cNvPicPr>
              <a:picLocks noChangeAspect="1"/>
            </p:cNvPicPr>
            <p:nvPr/>
          </p:nvPicPr>
          <p:blipFill rotWithShape="1">
            <a:blip r:embed="rId5"/>
            <a:srcRect l="55973" t="24248" b="8865"/>
            <a:stretch/>
          </p:blipFill>
          <p:spPr>
            <a:xfrm>
              <a:off x="8548082" y="763790"/>
              <a:ext cx="3090441" cy="2510249"/>
            </a:xfrm>
            <a:prstGeom prst="rect">
              <a:avLst/>
            </a:prstGeom>
          </p:spPr>
        </p:pic>
        <p:sp>
          <p:nvSpPr>
            <p:cNvPr id="8" name="Rectangle 7">
              <a:extLst>
                <a:ext uri="{FF2B5EF4-FFF2-40B4-BE49-F238E27FC236}">
                  <a16:creationId xmlns:a16="http://schemas.microsoft.com/office/drawing/2014/main" id="{BBECBB43-9D8C-3E07-2428-B6D8A7C18637}"/>
                </a:ext>
              </a:extLst>
            </p:cNvPr>
            <p:cNvSpPr/>
            <p:nvPr/>
          </p:nvSpPr>
          <p:spPr>
            <a:xfrm>
              <a:off x="8486977" y="1639962"/>
              <a:ext cx="549867" cy="18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22" name="TextBox 21">
            <a:extLst>
              <a:ext uri="{FF2B5EF4-FFF2-40B4-BE49-F238E27FC236}">
                <a16:creationId xmlns:a16="http://schemas.microsoft.com/office/drawing/2014/main" id="{2B46FE02-5B1E-1EEF-C755-4B347A90E9EB}"/>
              </a:ext>
            </a:extLst>
          </p:cNvPr>
          <p:cNvSpPr txBox="1"/>
          <p:nvPr/>
        </p:nvSpPr>
        <p:spPr>
          <a:xfrm>
            <a:off x="120307" y="795489"/>
            <a:ext cx="7518317" cy="2554545"/>
          </a:xfrm>
          <a:prstGeom prst="rect">
            <a:avLst/>
          </a:prstGeom>
          <a:noFill/>
        </p:spPr>
        <p:txBody>
          <a:bodyPr wrap="square">
            <a:spAutoFit/>
          </a:bodyPr>
          <a:lstStyle/>
          <a:p>
            <a:pPr algn="just"/>
            <a:r>
              <a:rPr lang="en-US" sz="2000" dirty="0"/>
              <a:t>Boost decision tree (BDT) is most popular machine learning method</a:t>
            </a:r>
            <a:r>
              <a:rPr lang="zh-TW" altLang="en-US" sz="2000" dirty="0"/>
              <a:t> </a:t>
            </a:r>
            <a:r>
              <a:rPr lang="en-US" altLang="zh-TW" sz="2000" dirty="0"/>
              <a:t>in the high energy physics experiment. </a:t>
            </a:r>
            <a:endParaRPr lang="en-US" sz="2000" dirty="0"/>
          </a:p>
          <a:p>
            <a:pPr algn="just"/>
            <a:endParaRPr lang="en-US" sz="2000" dirty="0"/>
          </a:p>
          <a:p>
            <a:pPr algn="just"/>
            <a:r>
              <a:rPr lang="en-US" sz="2000" dirty="0"/>
              <a:t>An example of a decision is composed of nodes, edges, and the leaves. The nodes are related to different features of the input, and the edges suggests the feature assignments. The nodes at the last level of this tree are called leaves, which give the answer to the classification. The final classifier would be the weighted summary of these decision trees.</a:t>
            </a:r>
          </a:p>
        </p:txBody>
      </p:sp>
      <p:sp>
        <p:nvSpPr>
          <p:cNvPr id="26" name="TextBox 25">
            <a:extLst>
              <a:ext uri="{FF2B5EF4-FFF2-40B4-BE49-F238E27FC236}">
                <a16:creationId xmlns:a16="http://schemas.microsoft.com/office/drawing/2014/main" id="{8242FB17-DD7A-DBBC-3C9C-790467ACB694}"/>
              </a:ext>
            </a:extLst>
          </p:cNvPr>
          <p:cNvSpPr txBox="1"/>
          <p:nvPr/>
        </p:nvSpPr>
        <p:spPr>
          <a:xfrm>
            <a:off x="8524367" y="2753745"/>
            <a:ext cx="1561133" cy="369332"/>
          </a:xfrm>
          <a:prstGeom prst="rect">
            <a:avLst/>
          </a:prstGeom>
          <a:noFill/>
        </p:spPr>
        <p:txBody>
          <a:bodyPr wrap="none" rtlCol="0">
            <a:spAutoFit/>
          </a:bodyPr>
          <a:lstStyle/>
          <a:p>
            <a:r>
              <a:rPr lang="en-TW" dirty="0"/>
              <a:t>Background(B)</a:t>
            </a:r>
          </a:p>
        </p:txBody>
      </p:sp>
      <p:sp>
        <p:nvSpPr>
          <p:cNvPr id="28" name="TextBox 27">
            <a:extLst>
              <a:ext uri="{FF2B5EF4-FFF2-40B4-BE49-F238E27FC236}">
                <a16:creationId xmlns:a16="http://schemas.microsoft.com/office/drawing/2014/main" id="{D1ED9D4F-B842-1620-305C-6AB558F15C88}"/>
              </a:ext>
            </a:extLst>
          </p:cNvPr>
          <p:cNvSpPr txBox="1"/>
          <p:nvPr/>
        </p:nvSpPr>
        <p:spPr>
          <a:xfrm>
            <a:off x="10911840" y="2755285"/>
            <a:ext cx="1066800" cy="369332"/>
          </a:xfrm>
          <a:prstGeom prst="rect">
            <a:avLst/>
          </a:prstGeom>
          <a:noFill/>
        </p:spPr>
        <p:txBody>
          <a:bodyPr wrap="square">
            <a:spAutoFit/>
          </a:bodyPr>
          <a:lstStyle/>
          <a:p>
            <a:r>
              <a:rPr lang="en-TW" dirty="0"/>
              <a:t>Signal(S)</a:t>
            </a:r>
          </a:p>
        </p:txBody>
      </p:sp>
      <p:sp>
        <p:nvSpPr>
          <p:cNvPr id="29" name="TextBox 28">
            <a:extLst>
              <a:ext uri="{FF2B5EF4-FFF2-40B4-BE49-F238E27FC236}">
                <a16:creationId xmlns:a16="http://schemas.microsoft.com/office/drawing/2014/main" id="{BD3E6CA3-94D2-CC2A-2775-91A959FFB2D3}"/>
              </a:ext>
            </a:extLst>
          </p:cNvPr>
          <p:cNvSpPr txBox="1"/>
          <p:nvPr/>
        </p:nvSpPr>
        <p:spPr>
          <a:xfrm>
            <a:off x="9747383" y="1090811"/>
            <a:ext cx="644407" cy="369332"/>
          </a:xfrm>
          <a:prstGeom prst="rect">
            <a:avLst/>
          </a:prstGeom>
          <a:noFill/>
        </p:spPr>
        <p:txBody>
          <a:bodyPr wrap="none" rtlCol="0">
            <a:spAutoFit/>
          </a:bodyPr>
          <a:lstStyle/>
          <a:p>
            <a:r>
              <a:rPr lang="en-TW" dirty="0"/>
              <a:t>edge</a:t>
            </a:r>
          </a:p>
        </p:txBody>
      </p:sp>
    </p:spTree>
    <p:extLst>
      <p:ext uri="{BB962C8B-B14F-4D97-AF65-F5344CB8AC3E}">
        <p14:creationId xmlns:p14="http://schemas.microsoft.com/office/powerpoint/2010/main" val="1119361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6805</TotalTime>
  <Words>2023</Words>
  <Application>Microsoft Macintosh PowerPoint</Application>
  <PresentationFormat>Widescreen</PresentationFormat>
  <Paragraphs>353</Paragraphs>
  <Slides>16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FreightSans</vt:lpstr>
      <vt:lpstr>Arial</vt:lpstr>
      <vt:lpstr>Calibri</vt:lpstr>
      <vt:lpstr>Calibri Light</vt:lpstr>
      <vt:lpstr>Cambria Math</vt:lpstr>
      <vt:lpstr>charter</vt:lpstr>
      <vt:lpstr>charter</vt:lpstr>
      <vt:lpstr>Courier New</vt:lpstr>
      <vt:lpstr>Lato</vt:lpstr>
      <vt:lpstr>Office Theme</vt:lpstr>
      <vt:lpstr>How Deep Learning Helps in the Electron Identification  with AMS-02 Electromagnetic Calorimeter</vt:lpstr>
      <vt:lpstr>On the Origins of Cosmic Antimatters</vt:lpstr>
      <vt:lpstr>AMS (A TeV precision, multipurpose magnetic spectrometer)</vt:lpstr>
      <vt:lpstr>AMS Electromagnetic Calorimeter (ECAL) </vt:lpstr>
      <vt:lpstr>Electromagnetic (EM) Shower (e^±)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737</cp:revision>
  <dcterms:created xsi:type="dcterms:W3CDTF">2021-06-17T08:07:44Z</dcterms:created>
  <dcterms:modified xsi:type="dcterms:W3CDTF">2022-04-22T01:17:52Z</dcterms:modified>
</cp:coreProperties>
</file>