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71" r:id="rId2"/>
    <p:sldId id="373" r:id="rId3"/>
    <p:sldId id="375" r:id="rId4"/>
    <p:sldId id="376" r:id="rId5"/>
    <p:sldId id="377" r:id="rId6"/>
    <p:sldId id="378" r:id="rId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ECFF"/>
    <a:srgbClr val="FFFFCC"/>
    <a:srgbClr val="FF9900"/>
    <a:srgbClr val="FFCCFF"/>
    <a:srgbClr val="00CC99"/>
    <a:srgbClr val="99FFCC"/>
    <a:srgbClr val="99CCFF"/>
    <a:srgbClr val="3399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等深淺樣式 3 - 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69" autoAdjust="0"/>
    <p:restoredTop sz="95320" autoAdjust="0"/>
  </p:normalViewPr>
  <p:slideViewPr>
    <p:cSldViewPr>
      <p:cViewPr>
        <p:scale>
          <a:sx n="112" d="100"/>
          <a:sy n="112" d="100"/>
        </p:scale>
        <p:origin x="1356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373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83E71-3ED3-4DCF-AD27-D8AB6BE6410A}" type="datetimeFigureOut">
              <a:rPr lang="zh-TW" altLang="en-US" smtClean="0"/>
              <a:t>2026/1/30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741C7-9BEE-48BE-841E-F447BA105E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103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 userDrawn="1"/>
        </p:nvSpPr>
        <p:spPr bwMode="auto">
          <a:xfrm>
            <a:off x="0" y="3429448"/>
            <a:ext cx="9144000" cy="6868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428644" y="3284985"/>
            <a:ext cx="1446175" cy="138902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6" name="Rectangle 4"/>
          <p:cNvSpPr>
            <a:spLocks noChangeArrowheads="1"/>
          </p:cNvSpPr>
          <p:nvPr userDrawn="1"/>
        </p:nvSpPr>
        <p:spPr bwMode="auto">
          <a:xfrm>
            <a:off x="8280400" y="6552931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77497"/>
            <a:ext cx="6400800" cy="21613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ja-JP" altLang="en-US" noProof="0"/>
          </a:p>
        </p:txBody>
      </p:sp>
      <p:sp>
        <p:nvSpPr>
          <p:cNvPr id="3082" name="Rectangle 10"/>
          <p:cNvSpPr>
            <a:spLocks noChangeArrowheads="1"/>
          </p:cNvSpPr>
          <p:nvPr userDrawn="1"/>
        </p:nvSpPr>
        <p:spPr bwMode="auto">
          <a:xfrm>
            <a:off x="8893175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3" name="Rectangle 11"/>
          <p:cNvSpPr>
            <a:spLocks noChangeArrowheads="1"/>
          </p:cNvSpPr>
          <p:nvPr userDrawn="1"/>
        </p:nvSpPr>
        <p:spPr bwMode="auto">
          <a:xfrm>
            <a:off x="8726488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4" name="Rectangle 12"/>
          <p:cNvSpPr>
            <a:spLocks noChangeArrowheads="1"/>
          </p:cNvSpPr>
          <p:nvPr userDrawn="1"/>
        </p:nvSpPr>
        <p:spPr bwMode="auto">
          <a:xfrm>
            <a:off x="8893175" y="2809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085" name="Group 13"/>
          <p:cNvGrpSpPr>
            <a:grpSpLocks/>
          </p:cNvGrpSpPr>
          <p:nvPr userDrawn="1"/>
        </p:nvGrpSpPr>
        <p:grpSpPr bwMode="auto">
          <a:xfrm rot="-10800000">
            <a:off x="73022" y="6502132"/>
            <a:ext cx="355619" cy="301537"/>
            <a:chOff x="113" y="4020"/>
            <a:chExt cx="195" cy="195"/>
          </a:xfrm>
        </p:grpSpPr>
        <p:sp>
          <p:nvSpPr>
            <p:cNvPr id="3086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1346788"/>
            <a:ext cx="8642350" cy="2130709"/>
          </a:xfrm>
        </p:spPr>
        <p:txBody>
          <a:bodyPr/>
          <a:lstStyle>
            <a:lvl1pPr>
              <a:defRPr b="1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1" y="6549899"/>
            <a:ext cx="1874818" cy="307635"/>
          </a:xfrm>
        </p:spPr>
        <p:txBody>
          <a:bodyPr/>
          <a:lstStyle/>
          <a:p>
            <a:r>
              <a:rPr lang="en-US" altLang="zh-TW"/>
              <a:t>2025/12/05</a:t>
            </a:r>
            <a:endParaRPr lang="en-US" altLang="ja-JP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874818" y="6549899"/>
            <a:ext cx="5631801" cy="305069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ZDC crystal part : online monitoring</a:t>
            </a:r>
            <a:endParaRPr lang="en-US" altLang="ja-JP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524000" y="6560138"/>
            <a:ext cx="1620000" cy="297862"/>
          </a:xfrm>
        </p:spPr>
        <p:txBody>
          <a:bodyPr/>
          <a:lstStyle/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/11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25" y="44624"/>
            <a:ext cx="9128792" cy="7920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25" y="6551744"/>
            <a:ext cx="1826162" cy="3062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2025/12/05</a:t>
            </a:r>
            <a:endParaRPr lang="en-US" altLang="ja-JP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836887" y="6557147"/>
            <a:ext cx="5652806" cy="30085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ZDC crystal part : online monitoring</a:t>
            </a:r>
            <a:endParaRPr lang="en-US" altLang="ja-JP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489693" y="6557147"/>
            <a:ext cx="1620000" cy="295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/11</a:t>
            </a:r>
          </a:p>
        </p:txBody>
      </p:sp>
      <p:sp>
        <p:nvSpPr>
          <p:cNvPr id="7" name="文字版面配置區 2"/>
          <p:cNvSpPr>
            <a:spLocks noGrp="1"/>
          </p:cNvSpPr>
          <p:nvPr>
            <p:ph idx="1"/>
          </p:nvPr>
        </p:nvSpPr>
        <p:spPr>
          <a:xfrm>
            <a:off x="10725" y="894730"/>
            <a:ext cx="9128792" cy="5657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88410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roup 17"/>
          <p:cNvGrpSpPr>
            <a:grpSpLocks/>
          </p:cNvGrpSpPr>
          <p:nvPr userDrawn="1"/>
        </p:nvGrpSpPr>
        <p:grpSpPr bwMode="auto">
          <a:xfrm rot="-10800000">
            <a:off x="73818" y="6491114"/>
            <a:ext cx="309563" cy="309562"/>
            <a:chOff x="113" y="4020"/>
            <a:chExt cx="195" cy="195"/>
          </a:xfrm>
        </p:grpSpPr>
        <p:sp>
          <p:nvSpPr>
            <p:cNvPr id="1038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39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40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</p:grp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10725" y="823293"/>
            <a:ext cx="9150484" cy="7143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430925" y="678830"/>
            <a:ext cx="1447201" cy="144463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2" name="Rectangle 18"/>
          <p:cNvSpPr>
            <a:spLocks noChangeArrowheads="1"/>
          </p:cNvSpPr>
          <p:nvPr userDrawn="1"/>
        </p:nvSpPr>
        <p:spPr bwMode="auto">
          <a:xfrm>
            <a:off x="8275917" y="6552009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 sz="120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23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Title</a:t>
            </a:r>
            <a:endParaRPr lang="ja-JP" altLang="en-US" dirty="0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8965878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8799191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8965878" y="2089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725" y="6549394"/>
            <a:ext cx="1829258" cy="30860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zh-TW"/>
              <a:t>2025/12/05</a:t>
            </a:r>
            <a:endParaRPr lang="en-US" altLang="ja-JP" dirty="0"/>
          </a:p>
        </p:txBody>
      </p:sp>
      <p:sp>
        <p:nvSpPr>
          <p:cNvPr id="22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860506" y="6552931"/>
            <a:ext cx="5639876" cy="305069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en-US" altLang="ja-JP"/>
              <a:t>ZDC crystal part : online monitoring</a:t>
            </a:r>
            <a:endParaRPr lang="en-US" altLang="ja-JP" dirty="0"/>
          </a:p>
        </p:txBody>
      </p:sp>
      <p:sp>
        <p:nvSpPr>
          <p:cNvPr id="23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509950" y="6549394"/>
            <a:ext cx="1620000" cy="305069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/11</a:t>
            </a:r>
          </a:p>
        </p:txBody>
      </p:sp>
      <p:sp>
        <p:nvSpPr>
          <p:cNvPr id="17" name="文字版面配置區 2"/>
          <p:cNvSpPr>
            <a:spLocks noGrp="1"/>
          </p:cNvSpPr>
          <p:nvPr>
            <p:ph type="body" idx="1"/>
          </p:nvPr>
        </p:nvSpPr>
        <p:spPr>
          <a:xfrm>
            <a:off x="10725" y="894730"/>
            <a:ext cx="9128792" cy="565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FF"/>
        </a:buClr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33993"/>
        </a:buClr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249A7EA7-400C-4890-BEED-F711BCBD8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/>
              <a:t>ZDC crystal part : online monitoring</a:t>
            </a:r>
            <a:br>
              <a:rPr lang="en-US" altLang="ja-JP" sz="3600" dirty="0"/>
            </a:br>
            <a:r>
              <a:rPr lang="en-US" altLang="zh-TW" sz="3600" dirty="0"/>
              <a:t>20251205</a:t>
            </a:r>
            <a:endParaRPr lang="zh-TW" altLang="en-US" sz="3600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312EEB8-F027-4C51-8861-46442428E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2025/12/05</a:t>
            </a:r>
            <a:endParaRPr lang="en-US" altLang="ja-JP" dirty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767213-5CC2-4DF7-9D6C-0E1CD573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crystal part : online monitoring</a:t>
            </a:r>
            <a:endParaRPr lang="en-US" altLang="ja-JP" dirty="0"/>
          </a:p>
        </p:txBody>
      </p:sp>
      <p:sp>
        <p:nvSpPr>
          <p:cNvPr id="10" name="副標題 1">
            <a:extLst>
              <a:ext uri="{FF2B5EF4-FFF2-40B4-BE49-F238E27FC236}">
                <a16:creationId xmlns:a16="http://schemas.microsoft.com/office/drawing/2014/main" id="{21C6208E-181D-47D2-B7DE-7A1CB08C7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478212"/>
            <a:ext cx="9143999" cy="3079359"/>
          </a:xfrm>
        </p:spPr>
        <p:txBody>
          <a:bodyPr>
            <a:normAutofit/>
          </a:bodyPr>
          <a:lstStyle/>
          <a:p>
            <a:r>
              <a:rPr lang="en-US" altLang="zh-TW" sz="2000" b="1" dirty="0"/>
              <a:t>Chia-Yu Hsieh On </a:t>
            </a:r>
          </a:p>
          <a:p>
            <a:r>
              <a:rPr lang="en-US" altLang="zh-TW" sz="2000" b="1" dirty="0"/>
              <a:t>Behalf on Taiwan ZDC crystal group</a:t>
            </a:r>
          </a:p>
        </p:txBody>
      </p:sp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0AF41BB2-B199-4E08-B26C-BE50475D2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</a:t>
            </a:fld>
            <a:r>
              <a:rPr lang="en-US" altLang="ja-JP"/>
              <a:t>/11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63481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E7A30-BF41-9859-F34F-4830963DB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Preparation for Next Test Beams</a:t>
            </a:r>
            <a:endParaRPr lang="zh-TW" alt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A6B952-5E9E-C062-032B-989E13887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2025/12/05</a:t>
            </a:r>
            <a:endParaRPr lang="en-US" altLang="ja-J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2442E0-B98C-BEBD-259B-C00A53A91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crystal part : online monitoring</a:t>
            </a:r>
            <a:endParaRPr lang="en-US" altLang="ja-JP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D06432-C28D-AB38-A973-A699A7664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5" y="894730"/>
            <a:ext cx="9817859" cy="5657014"/>
          </a:xfrm>
        </p:spPr>
        <p:txBody>
          <a:bodyPr>
            <a:normAutofit/>
          </a:bodyPr>
          <a:lstStyle/>
          <a:p>
            <a:r>
              <a:rPr lang="en-US" altLang="zh-TW" sz="1600" b="1" dirty="0"/>
              <a:t>PbWO4 + old </a:t>
            </a:r>
            <a:r>
              <a:rPr lang="en-US" altLang="zh-TW" sz="1600" b="1" dirty="0" err="1"/>
              <a:t>SiPM</a:t>
            </a:r>
            <a:r>
              <a:rPr lang="en-US" altLang="zh-TW" sz="1600" b="1" dirty="0"/>
              <a:t> board + CITIROC : </a:t>
            </a:r>
            <a:r>
              <a:rPr lang="en-US" altLang="zh-TW" sz="1600" b="1" dirty="0">
                <a:solidFill>
                  <a:srgbClr val="FF0000"/>
                </a:solidFill>
              </a:rPr>
              <a:t>reduce noise and test again</a:t>
            </a:r>
          </a:p>
          <a:p>
            <a:pPr lvl="1"/>
            <a:r>
              <a:rPr lang="en-US" altLang="zh-TW" sz="1600" dirty="0">
                <a:solidFill>
                  <a:srgbClr val="0000FF"/>
                </a:solidFill>
              </a:rPr>
              <a:t>Data analysis (online plot) : Done, Yu-Siang Xiao </a:t>
            </a:r>
          </a:p>
          <a:p>
            <a:pPr lvl="1"/>
            <a:r>
              <a:rPr lang="en-US" altLang="zh-TW" sz="1600" dirty="0">
                <a:solidFill>
                  <a:srgbClr val="0000FF"/>
                </a:solidFill>
              </a:rPr>
              <a:t>Data and MC comparison : Done, Shao-Yang</a:t>
            </a:r>
            <a:r>
              <a:rPr lang="zh-TW" altLang="en-US" sz="1600" dirty="0">
                <a:solidFill>
                  <a:srgbClr val="0000FF"/>
                </a:solidFill>
              </a:rPr>
              <a:t> </a:t>
            </a:r>
            <a:r>
              <a:rPr lang="en-US" altLang="zh-TW" sz="1600" dirty="0">
                <a:solidFill>
                  <a:srgbClr val="0000FF"/>
                </a:solidFill>
              </a:rPr>
              <a:t>Lu</a:t>
            </a:r>
          </a:p>
          <a:p>
            <a:pPr lvl="1"/>
            <a:r>
              <a:rPr lang="en-US" altLang="zh-TW" sz="1600" dirty="0">
                <a:solidFill>
                  <a:srgbClr val="0000FF"/>
                </a:solidFill>
              </a:rPr>
              <a:t>New mechanical support : Undergoing, </a:t>
            </a:r>
            <a:r>
              <a:rPr lang="zh-TW" altLang="en-US" sz="1600" dirty="0">
                <a:solidFill>
                  <a:srgbClr val="0000FF"/>
                </a:solidFill>
              </a:rPr>
              <a:t>朱家聖</a:t>
            </a:r>
            <a:endParaRPr lang="en-US" altLang="zh-TW" sz="1600" dirty="0">
              <a:solidFill>
                <a:srgbClr val="0000FF"/>
              </a:solidFill>
            </a:endParaRPr>
          </a:p>
          <a:p>
            <a:pPr lvl="1"/>
            <a:r>
              <a:rPr lang="en-US" altLang="zh-TW" sz="1600" dirty="0">
                <a:solidFill>
                  <a:srgbClr val="0000FF"/>
                </a:solidFill>
              </a:rPr>
              <a:t>Noise test :</a:t>
            </a:r>
            <a:r>
              <a:rPr lang="zh-TW" altLang="en-US" sz="1600" dirty="0">
                <a:solidFill>
                  <a:srgbClr val="0000FF"/>
                </a:solidFill>
              </a:rPr>
              <a:t> </a:t>
            </a:r>
            <a:r>
              <a:rPr lang="en-US" altLang="zh-TW" sz="1600" dirty="0">
                <a:solidFill>
                  <a:srgbClr val="0000FF"/>
                </a:solidFill>
              </a:rPr>
              <a:t>Done, Chia-Yu Hsieh</a:t>
            </a:r>
          </a:p>
          <a:p>
            <a:pPr lvl="1"/>
            <a:r>
              <a:rPr lang="en-US" altLang="zh-TW" sz="1600" dirty="0">
                <a:solidFill>
                  <a:srgbClr val="0000FF"/>
                </a:solidFill>
              </a:rPr>
              <a:t>BM calibration : Done, Kai-Yu Cheng </a:t>
            </a:r>
          </a:p>
          <a:p>
            <a:pPr lvl="1"/>
            <a:r>
              <a:rPr lang="en-US" altLang="zh-TW" sz="1600" dirty="0"/>
              <a:t>CR test : Analysis undergoing, not yet at the level to report (Data taking.)</a:t>
            </a:r>
          </a:p>
          <a:p>
            <a:pPr marL="457200" lvl="1" indent="0">
              <a:buNone/>
            </a:pPr>
            <a:endParaRPr lang="en-US" altLang="zh-TW" sz="1600" dirty="0"/>
          </a:p>
          <a:p>
            <a:r>
              <a:rPr lang="en-US" altLang="zh-TW" sz="1600" b="1" dirty="0"/>
              <a:t>PbWO4 + old </a:t>
            </a:r>
            <a:r>
              <a:rPr lang="en-US" altLang="zh-TW" sz="1600" b="1" dirty="0" err="1"/>
              <a:t>SiPM</a:t>
            </a:r>
            <a:r>
              <a:rPr lang="en-US" altLang="zh-TW" sz="1600" b="1" dirty="0"/>
              <a:t> board + H2GCROC : </a:t>
            </a:r>
            <a:r>
              <a:rPr lang="en-US" altLang="zh-TW" sz="1600" b="1" dirty="0">
                <a:solidFill>
                  <a:srgbClr val="FF0000"/>
                </a:solidFill>
              </a:rPr>
              <a:t>1</a:t>
            </a:r>
            <a:r>
              <a:rPr lang="en-US" altLang="zh-TW" sz="1600" b="1" baseline="30000" dirty="0">
                <a:solidFill>
                  <a:srgbClr val="FF0000"/>
                </a:solidFill>
              </a:rPr>
              <a:t>st</a:t>
            </a:r>
            <a:r>
              <a:rPr lang="en-US" altLang="zh-TW" sz="1600" b="1" dirty="0">
                <a:solidFill>
                  <a:srgbClr val="FF0000"/>
                </a:solidFill>
              </a:rPr>
              <a:t> try to use H2GCROC</a:t>
            </a:r>
          </a:p>
          <a:p>
            <a:pPr lvl="1"/>
            <a:r>
              <a:rPr lang="en-US" altLang="zh-TW" sz="1600" dirty="0">
                <a:solidFill>
                  <a:srgbClr val="0000FF"/>
                </a:solidFill>
              </a:rPr>
              <a:t>Data analysis</a:t>
            </a:r>
            <a:r>
              <a:rPr lang="zh-TW" altLang="en-US" sz="1600" dirty="0">
                <a:solidFill>
                  <a:srgbClr val="0000FF"/>
                </a:solidFill>
              </a:rPr>
              <a:t> </a:t>
            </a:r>
            <a:r>
              <a:rPr lang="en-US" altLang="zh-TW" sz="1600" dirty="0">
                <a:solidFill>
                  <a:srgbClr val="0000FF"/>
                </a:solidFill>
              </a:rPr>
              <a:t>(online plot) :</a:t>
            </a:r>
            <a:r>
              <a:rPr lang="zh-TW" altLang="en-US" sz="1600" dirty="0">
                <a:solidFill>
                  <a:srgbClr val="0000FF"/>
                </a:solidFill>
              </a:rPr>
              <a:t> </a:t>
            </a:r>
            <a:r>
              <a:rPr lang="en-US" altLang="zh-TW" sz="1600" dirty="0">
                <a:solidFill>
                  <a:srgbClr val="0000FF"/>
                </a:solidFill>
              </a:rPr>
              <a:t>Undergoing, Shi-Hong Yao</a:t>
            </a:r>
          </a:p>
          <a:p>
            <a:pPr lvl="1"/>
            <a:r>
              <a:rPr lang="en-US" altLang="zh-TW" sz="1600" dirty="0"/>
              <a:t>Laser test : Undergoing, Shi-Hong Yao</a:t>
            </a:r>
          </a:p>
          <a:p>
            <a:pPr lvl="1"/>
            <a:r>
              <a:rPr lang="en-US" altLang="zh-TW" sz="1600" dirty="0">
                <a:highlight>
                  <a:srgbClr val="FFFF00"/>
                </a:highlight>
              </a:rPr>
              <a:t>External trigger from two BM systems : Undergoing, Dr. Che-Sheng Lin (beginning of Feb)</a:t>
            </a:r>
          </a:p>
          <a:p>
            <a:pPr lvl="1"/>
            <a:r>
              <a:rPr lang="en-US" altLang="zh-TW" sz="1600" dirty="0"/>
              <a:t>Mechanical support :</a:t>
            </a:r>
            <a:r>
              <a:rPr lang="zh-TW" altLang="en-US" sz="1600" dirty="0"/>
              <a:t> </a:t>
            </a:r>
            <a:r>
              <a:rPr lang="en-US" altLang="zh-TW" sz="1600" dirty="0"/>
              <a:t>Undergoing, </a:t>
            </a:r>
            <a:r>
              <a:rPr lang="zh-TW" altLang="en-US" sz="1600" dirty="0"/>
              <a:t>朱家聖 </a:t>
            </a:r>
            <a:endParaRPr lang="en-US" altLang="zh-TW" sz="1600" dirty="0"/>
          </a:p>
          <a:p>
            <a:pPr lvl="1"/>
            <a:r>
              <a:rPr lang="en-US" altLang="zh-TW" sz="1600" dirty="0"/>
              <a:t>Radiation source test (End of Feb.)</a:t>
            </a:r>
          </a:p>
          <a:p>
            <a:pPr lvl="1"/>
            <a:r>
              <a:rPr lang="en-US" altLang="zh-TW" sz="1600" dirty="0"/>
              <a:t>CR test :</a:t>
            </a:r>
            <a:r>
              <a:rPr lang="zh-TW" altLang="en-US" sz="1600" dirty="0"/>
              <a:t> </a:t>
            </a:r>
            <a:r>
              <a:rPr lang="en-US" altLang="zh-TW" sz="1600" dirty="0"/>
              <a:t>not yet starting (March)</a:t>
            </a:r>
          </a:p>
          <a:p>
            <a:endParaRPr lang="en-US" altLang="zh-TW" sz="1800" b="1" dirty="0"/>
          </a:p>
          <a:p>
            <a:pPr marL="0" indent="0">
              <a:buNone/>
            </a:pPr>
            <a:br>
              <a:rPr lang="en-US" altLang="zh-TW" sz="1100" dirty="0"/>
            </a:br>
            <a:endParaRPr lang="en-US" altLang="zh-TW" sz="1800" dirty="0"/>
          </a:p>
        </p:txBody>
      </p:sp>
      <p:sp>
        <p:nvSpPr>
          <p:cNvPr id="12" name="投影片編號版面配置區 11">
            <a:extLst>
              <a:ext uri="{FF2B5EF4-FFF2-40B4-BE49-F238E27FC236}">
                <a16:creationId xmlns:a16="http://schemas.microsoft.com/office/drawing/2014/main" id="{AD100941-4E29-43CA-9153-1520DD719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2</a:t>
            </a:fld>
            <a:r>
              <a:rPr lang="en-US" altLang="ja-JP"/>
              <a:t>/11</a:t>
            </a:r>
            <a:endParaRPr lang="en-US" altLang="ja-JP" dirty="0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AD493A51-C57D-45D3-87F3-D1BECBAE23AA}"/>
              </a:ext>
            </a:extLst>
          </p:cNvPr>
          <p:cNvSpPr txBox="1"/>
          <p:nvPr/>
        </p:nvSpPr>
        <p:spPr>
          <a:xfrm>
            <a:off x="2123728" y="5593938"/>
            <a:ext cx="4752528" cy="369332"/>
          </a:xfrm>
          <a:prstGeom prst="rect">
            <a:avLst/>
          </a:prstGeom>
          <a:solidFill>
            <a:srgbClr val="CCECFF"/>
          </a:solidFill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0000FF"/>
                </a:solidFill>
              </a:rPr>
              <a:t>There are reports from the ones labeled blue.</a:t>
            </a:r>
            <a:endParaRPr lang="zh-TW" alt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879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72C13-0155-0278-0C14-216AB7B96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b="1" dirty="0">
                <a:solidFill>
                  <a:schemeClr val="tx1"/>
                </a:solidFill>
              </a:rPr>
              <a:t>Noise Test of PbWO4 + </a:t>
            </a:r>
            <a:r>
              <a:rPr lang="en-US" altLang="zh-TW" sz="3200" b="1" dirty="0" err="1">
                <a:solidFill>
                  <a:schemeClr val="tx1"/>
                </a:solidFill>
              </a:rPr>
              <a:t>oldSiPM</a:t>
            </a:r>
            <a:r>
              <a:rPr lang="en-US" altLang="zh-TW" sz="3200" b="1" dirty="0">
                <a:solidFill>
                  <a:schemeClr val="tx1"/>
                </a:solidFill>
              </a:rPr>
              <a:t> + CITIROC</a:t>
            </a:r>
            <a:r>
              <a:rPr lang="en-US" altLang="zh-TW" sz="3200" dirty="0">
                <a:solidFill>
                  <a:schemeClr val="tx1"/>
                </a:solidFill>
              </a:rPr>
              <a:t> 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A4D9DF-D919-FC1C-5484-F5B2AC12E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2025/12/05</a:t>
            </a:r>
            <a:endParaRPr lang="en-US" altLang="ja-J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3321F3-970E-4D53-E320-3B4CA812B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crystal part : online monitoring</a:t>
            </a:r>
            <a:endParaRPr lang="en-US" altLang="ja-JP" dirty="0"/>
          </a:p>
        </p:txBody>
      </p:sp>
      <p:sp>
        <p:nvSpPr>
          <p:cNvPr id="37" name="投影片編號版面配置區 36">
            <a:extLst>
              <a:ext uri="{FF2B5EF4-FFF2-40B4-BE49-F238E27FC236}">
                <a16:creationId xmlns:a16="http://schemas.microsoft.com/office/drawing/2014/main" id="{D59B0420-A7EA-4F73-B729-B4D76EE83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3</a:t>
            </a:fld>
            <a:r>
              <a:rPr lang="en-US" altLang="ja-JP"/>
              <a:t>/11</a:t>
            </a:r>
            <a:endParaRPr lang="en-US" altLang="ja-JP" dirty="0"/>
          </a:p>
        </p:txBody>
      </p:sp>
      <p:grpSp>
        <p:nvGrpSpPr>
          <p:cNvPr id="20" name="群組 19">
            <a:extLst>
              <a:ext uri="{FF2B5EF4-FFF2-40B4-BE49-F238E27FC236}">
                <a16:creationId xmlns:a16="http://schemas.microsoft.com/office/drawing/2014/main" id="{0576FE7B-FB69-4B7D-BDB3-CA402AB3AA90}"/>
              </a:ext>
            </a:extLst>
          </p:cNvPr>
          <p:cNvGrpSpPr/>
          <p:nvPr/>
        </p:nvGrpSpPr>
        <p:grpSpPr>
          <a:xfrm>
            <a:off x="197147" y="1173114"/>
            <a:ext cx="2702409" cy="4899140"/>
            <a:chOff x="438722" y="1441549"/>
            <a:chExt cx="2667419" cy="4437105"/>
          </a:xfrm>
        </p:grpSpPr>
        <p:pic>
          <p:nvPicPr>
            <p:cNvPr id="5" name="圖片 4">
              <a:extLst>
                <a:ext uri="{FF2B5EF4-FFF2-40B4-BE49-F238E27FC236}">
                  <a16:creationId xmlns:a16="http://schemas.microsoft.com/office/drawing/2014/main" id="{90241BDA-0699-4BD6-9847-4E9F3F957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8722" y="1441549"/>
              <a:ext cx="2503426" cy="4437105"/>
            </a:xfrm>
            <a:prstGeom prst="rect">
              <a:avLst/>
            </a:prstGeom>
          </p:spPr>
        </p:pic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6D8B1E2D-0C30-4738-A6D0-0B23F4D206BC}"/>
                </a:ext>
              </a:extLst>
            </p:cNvPr>
            <p:cNvSpPr txBox="1"/>
            <p:nvPr/>
          </p:nvSpPr>
          <p:spPr>
            <a:xfrm>
              <a:off x="2242043" y="2828499"/>
              <a:ext cx="5760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200" b="1" dirty="0">
                  <a:solidFill>
                    <a:srgbClr val="FF0000"/>
                  </a:solidFill>
                  <a:highlight>
                    <a:srgbClr val="FFFFCC"/>
                  </a:highlight>
                </a:rPr>
                <a:t>BM1</a:t>
              </a:r>
              <a:endParaRPr lang="zh-TW" altLang="en-US" sz="1200" b="1" dirty="0">
                <a:solidFill>
                  <a:srgbClr val="FF0000"/>
                </a:solidFill>
                <a:highlight>
                  <a:srgbClr val="FFFFCC"/>
                </a:highlight>
              </a:endParaRPr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15458902-28BC-4857-A3C6-C24987D7CC01}"/>
                </a:ext>
              </a:extLst>
            </p:cNvPr>
            <p:cNvSpPr/>
            <p:nvPr/>
          </p:nvSpPr>
          <p:spPr>
            <a:xfrm>
              <a:off x="794065" y="1491618"/>
              <a:ext cx="1966804" cy="2787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TW" sz="1400" b="1" dirty="0">
                  <a:solidFill>
                    <a:srgbClr val="FF0000"/>
                  </a:solidFill>
                  <a:highlight>
                    <a:srgbClr val="FFFFCC"/>
                  </a:highlight>
                </a:rPr>
                <a:t>CR test setup @ NCU </a:t>
              </a:r>
              <a:endParaRPr lang="zh-TW" altLang="en-US" sz="1400" dirty="0">
                <a:solidFill>
                  <a:srgbClr val="FF0000"/>
                </a:solidFill>
                <a:highlight>
                  <a:srgbClr val="FFFFCC"/>
                </a:highlight>
              </a:endParaRPr>
            </a:p>
          </p:txBody>
        </p:sp>
        <p:sp>
          <p:nvSpPr>
            <p:cNvPr id="26" name="文字方塊 25">
              <a:extLst>
                <a:ext uri="{FF2B5EF4-FFF2-40B4-BE49-F238E27FC236}">
                  <a16:creationId xmlns:a16="http://schemas.microsoft.com/office/drawing/2014/main" id="{7EE92E6C-8014-4B8A-9259-B0FD666B1BE2}"/>
                </a:ext>
              </a:extLst>
            </p:cNvPr>
            <p:cNvSpPr txBox="1"/>
            <p:nvPr/>
          </p:nvSpPr>
          <p:spPr>
            <a:xfrm>
              <a:off x="2222399" y="3945802"/>
              <a:ext cx="5760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200" b="1" dirty="0">
                  <a:solidFill>
                    <a:srgbClr val="FF0000"/>
                  </a:solidFill>
                  <a:highlight>
                    <a:srgbClr val="FFFFCC"/>
                  </a:highlight>
                </a:rPr>
                <a:t>BM2</a:t>
              </a:r>
              <a:endParaRPr lang="zh-TW" altLang="en-US" sz="1200" b="1" dirty="0">
                <a:solidFill>
                  <a:srgbClr val="FF0000"/>
                </a:solidFill>
                <a:highlight>
                  <a:srgbClr val="FFFFCC"/>
                </a:highlight>
              </a:endParaRPr>
            </a:p>
          </p:txBody>
        </p: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id="{80A3B3AF-571E-4E98-88C8-4EDFF7F3308B}"/>
                </a:ext>
              </a:extLst>
            </p:cNvPr>
            <p:cNvSpPr txBox="1"/>
            <p:nvPr/>
          </p:nvSpPr>
          <p:spPr>
            <a:xfrm>
              <a:off x="2230728" y="3235843"/>
              <a:ext cx="685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200" b="1" dirty="0">
                  <a:solidFill>
                    <a:srgbClr val="FF0000"/>
                  </a:solidFill>
                  <a:highlight>
                    <a:srgbClr val="FFFFCC"/>
                  </a:highlight>
                </a:rPr>
                <a:t>LYSO</a:t>
              </a:r>
              <a:endParaRPr lang="zh-TW" altLang="en-US" sz="1200" b="1" dirty="0">
                <a:solidFill>
                  <a:srgbClr val="FF0000"/>
                </a:solidFill>
                <a:highlight>
                  <a:srgbClr val="FFFFCC"/>
                </a:highlight>
              </a:endParaRPr>
            </a:p>
          </p:txBody>
        </p:sp>
        <p:sp>
          <p:nvSpPr>
            <p:cNvPr id="30" name="文字方塊 29">
              <a:extLst>
                <a:ext uri="{FF2B5EF4-FFF2-40B4-BE49-F238E27FC236}">
                  <a16:creationId xmlns:a16="http://schemas.microsoft.com/office/drawing/2014/main" id="{6041E407-DC30-4AB7-B974-75664AE16959}"/>
                </a:ext>
              </a:extLst>
            </p:cNvPr>
            <p:cNvSpPr txBox="1"/>
            <p:nvPr/>
          </p:nvSpPr>
          <p:spPr>
            <a:xfrm>
              <a:off x="2230728" y="3573016"/>
              <a:ext cx="8754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200" b="1" dirty="0">
                  <a:solidFill>
                    <a:srgbClr val="FF0000"/>
                  </a:solidFill>
                  <a:highlight>
                    <a:srgbClr val="FFFFCC"/>
                  </a:highlight>
                </a:rPr>
                <a:t>PbWO4</a:t>
              </a:r>
              <a:endParaRPr lang="zh-TW" altLang="en-US" sz="1200" b="1" dirty="0">
                <a:solidFill>
                  <a:srgbClr val="FF0000"/>
                </a:solidFill>
                <a:highlight>
                  <a:srgbClr val="FFFFCC"/>
                </a:highlight>
              </a:endParaRPr>
            </a:p>
          </p:txBody>
        </p:sp>
        <p:cxnSp>
          <p:nvCxnSpPr>
            <p:cNvPr id="12" name="直線單箭頭接點 11">
              <a:extLst>
                <a:ext uri="{FF2B5EF4-FFF2-40B4-BE49-F238E27FC236}">
                  <a16:creationId xmlns:a16="http://schemas.microsoft.com/office/drawing/2014/main" id="{21BA57A5-D463-49BE-8E4C-8FE9BEF913F4}"/>
                </a:ext>
              </a:extLst>
            </p:cNvPr>
            <p:cNvCxnSpPr/>
            <p:nvPr/>
          </p:nvCxnSpPr>
          <p:spPr>
            <a:xfrm>
              <a:off x="1331640" y="1772816"/>
              <a:ext cx="648072" cy="3600400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E5C6B223-E967-4496-B9F9-44EE0ABC372B}"/>
              </a:ext>
            </a:extLst>
          </p:cNvPr>
          <p:cNvSpPr txBox="1"/>
          <p:nvPr/>
        </p:nvSpPr>
        <p:spPr>
          <a:xfrm>
            <a:off x="2833712" y="2530192"/>
            <a:ext cx="3228771" cy="2031325"/>
          </a:xfrm>
          <a:prstGeom prst="rect">
            <a:avLst/>
          </a:prstGeom>
          <a:noFill/>
          <a:ln w="25400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1400" b="1" dirty="0"/>
              <a:t>BM1/BM2/LYSO/PbWO4 all have several components need to be grounded.</a:t>
            </a:r>
          </a:p>
          <a:p>
            <a:pPr marL="285750" indent="-285750">
              <a:buFontTx/>
              <a:buChar char="-"/>
            </a:pPr>
            <a:r>
              <a:rPr lang="en-US" altLang="zh-TW" sz="1400" dirty="0">
                <a:solidFill>
                  <a:srgbClr val="0000FF"/>
                </a:solidFill>
              </a:rPr>
              <a:t>Box for crystal/scintillators</a:t>
            </a:r>
          </a:p>
          <a:p>
            <a:pPr marL="285750" indent="-285750">
              <a:buFontTx/>
              <a:buChar char="-"/>
            </a:pPr>
            <a:r>
              <a:rPr lang="en-US" altLang="zh-TW" sz="1400" dirty="0">
                <a:solidFill>
                  <a:srgbClr val="0000FF"/>
                </a:solidFill>
              </a:rPr>
              <a:t>Ground of </a:t>
            </a:r>
            <a:r>
              <a:rPr lang="en-US" altLang="zh-TW" sz="1400" dirty="0" err="1">
                <a:solidFill>
                  <a:srgbClr val="0000FF"/>
                </a:solidFill>
              </a:rPr>
              <a:t>SiPM</a:t>
            </a:r>
            <a:r>
              <a:rPr lang="en-US" altLang="zh-TW" sz="1400" dirty="0">
                <a:solidFill>
                  <a:srgbClr val="0000FF"/>
                </a:solidFill>
              </a:rPr>
              <a:t> board </a:t>
            </a:r>
          </a:p>
          <a:p>
            <a:pPr marL="285750" indent="-285750">
              <a:buFontTx/>
              <a:buChar char="-"/>
            </a:pPr>
            <a:r>
              <a:rPr lang="en-US" altLang="zh-TW" sz="1400" dirty="0">
                <a:solidFill>
                  <a:srgbClr val="0000FF"/>
                </a:solidFill>
              </a:rPr>
              <a:t>Ground of GTM board (CITIROC)</a:t>
            </a:r>
          </a:p>
          <a:p>
            <a:pPr marL="285750" indent="-285750">
              <a:buFontTx/>
              <a:buChar char="-"/>
            </a:pPr>
            <a:r>
              <a:rPr lang="en-US" altLang="zh-TW" sz="1400" dirty="0"/>
              <a:t>Box of MK4 module (data stream)</a:t>
            </a:r>
          </a:p>
          <a:p>
            <a:pPr marL="285750" indent="-285750">
              <a:buFontTx/>
              <a:buChar char="-"/>
            </a:pPr>
            <a:r>
              <a:rPr lang="en-US" altLang="zh-TW" sz="1400" dirty="0">
                <a:solidFill>
                  <a:srgbClr val="0000FF"/>
                </a:solidFill>
              </a:rPr>
              <a:t>Box of UART module (slow control)</a:t>
            </a:r>
          </a:p>
          <a:p>
            <a:pPr marL="285750" indent="-285750">
              <a:buFontTx/>
              <a:buChar char="-"/>
            </a:pPr>
            <a:r>
              <a:rPr lang="en-US" altLang="zh-TW" sz="1400" dirty="0"/>
              <a:t>Support frame</a:t>
            </a:r>
          </a:p>
        </p:txBody>
      </p:sp>
      <p:grpSp>
        <p:nvGrpSpPr>
          <p:cNvPr id="68" name="群組 67">
            <a:extLst>
              <a:ext uri="{FF2B5EF4-FFF2-40B4-BE49-F238E27FC236}">
                <a16:creationId xmlns:a16="http://schemas.microsoft.com/office/drawing/2014/main" id="{DB882B95-9E02-409A-AAC9-53A1AC5554A9}"/>
              </a:ext>
            </a:extLst>
          </p:cNvPr>
          <p:cNvGrpSpPr/>
          <p:nvPr/>
        </p:nvGrpSpPr>
        <p:grpSpPr>
          <a:xfrm>
            <a:off x="2805015" y="937490"/>
            <a:ext cx="6194167" cy="1348749"/>
            <a:chOff x="3063835" y="1066904"/>
            <a:chExt cx="4939873" cy="1007174"/>
          </a:xfrm>
        </p:grpSpPr>
        <p:sp>
          <p:nvSpPr>
            <p:cNvPr id="40" name="Google Shape;116;p7">
              <a:extLst>
                <a:ext uri="{FF2B5EF4-FFF2-40B4-BE49-F238E27FC236}">
                  <a16:creationId xmlns:a16="http://schemas.microsoft.com/office/drawing/2014/main" id="{4A3B45AB-A712-439C-811B-C8C1C9A5BC04}"/>
                </a:ext>
              </a:extLst>
            </p:cNvPr>
            <p:cNvSpPr txBox="1"/>
            <p:nvPr/>
          </p:nvSpPr>
          <p:spPr>
            <a:xfrm>
              <a:off x="3063835" y="1236598"/>
              <a:ext cx="1072221" cy="39068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400" b="0" i="0" u="none" strike="noStrike" cap="none" dirty="0">
                  <a:solidFill>
                    <a:srgbClr val="000000"/>
                  </a:solidFill>
                  <a:latin typeface="+mn-lt"/>
                  <a:ea typeface="Arial"/>
                  <a:cs typeface="Arial"/>
                  <a:sym typeface="Arial"/>
                </a:rPr>
                <a:t>BM1/BM2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400" b="0" i="0" u="none" strike="noStrike" cap="none" dirty="0">
                  <a:solidFill>
                    <a:srgbClr val="000000"/>
                  </a:solidFill>
                  <a:latin typeface="+mn-lt"/>
                  <a:ea typeface="Arial"/>
                  <a:cs typeface="Arial"/>
                  <a:sym typeface="Arial"/>
                </a:rPr>
                <a:t>LYSO/PbWO4</a:t>
              </a:r>
              <a:endParaRPr sz="1400" b="0" i="0" u="none" strike="noStrike" cap="none" dirty="0">
                <a:solidFill>
                  <a:srgbClr val="000000"/>
                </a:solidFill>
                <a:latin typeface="+mn-lt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117;p7">
              <a:extLst>
                <a:ext uri="{FF2B5EF4-FFF2-40B4-BE49-F238E27FC236}">
                  <a16:creationId xmlns:a16="http://schemas.microsoft.com/office/drawing/2014/main" id="{E5DB15EC-49E3-41FC-85E4-0389FB5565A6}"/>
                </a:ext>
              </a:extLst>
            </p:cNvPr>
            <p:cNvSpPr/>
            <p:nvPr/>
          </p:nvSpPr>
          <p:spPr>
            <a:xfrm>
              <a:off x="3113161" y="1209590"/>
              <a:ext cx="966742" cy="518204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118;p7">
              <a:extLst>
                <a:ext uri="{FF2B5EF4-FFF2-40B4-BE49-F238E27FC236}">
                  <a16:creationId xmlns:a16="http://schemas.microsoft.com/office/drawing/2014/main" id="{B75B6606-2F12-4E35-9F31-5F8F72880C66}"/>
                </a:ext>
              </a:extLst>
            </p:cNvPr>
            <p:cNvSpPr txBox="1"/>
            <p:nvPr/>
          </p:nvSpPr>
          <p:spPr>
            <a:xfrm>
              <a:off x="4401284" y="1336501"/>
              <a:ext cx="1582312" cy="2298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4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GTM (2*CITIROCs)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119;p7">
              <a:extLst>
                <a:ext uri="{FF2B5EF4-FFF2-40B4-BE49-F238E27FC236}">
                  <a16:creationId xmlns:a16="http://schemas.microsoft.com/office/drawing/2014/main" id="{BD68B98A-6F2E-4181-BE70-4011E99B9F38}"/>
                </a:ext>
              </a:extLst>
            </p:cNvPr>
            <p:cNvSpPr/>
            <p:nvPr/>
          </p:nvSpPr>
          <p:spPr>
            <a:xfrm>
              <a:off x="4391128" y="1322984"/>
              <a:ext cx="1503088" cy="276189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120;p7">
              <a:extLst>
                <a:ext uri="{FF2B5EF4-FFF2-40B4-BE49-F238E27FC236}">
                  <a16:creationId xmlns:a16="http://schemas.microsoft.com/office/drawing/2014/main" id="{5AC7D373-AF01-4967-9479-588337BBABEC}"/>
                </a:ext>
              </a:extLst>
            </p:cNvPr>
            <p:cNvSpPr/>
            <p:nvPr/>
          </p:nvSpPr>
          <p:spPr>
            <a:xfrm>
              <a:off x="4375114" y="1820497"/>
              <a:ext cx="1597362" cy="253581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rgbClr val="00B05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121;p7">
              <a:extLst>
                <a:ext uri="{FF2B5EF4-FFF2-40B4-BE49-F238E27FC236}">
                  <a16:creationId xmlns:a16="http://schemas.microsoft.com/office/drawing/2014/main" id="{03F932BC-59F8-4FA2-ADB6-C61B4C612EB6}"/>
                </a:ext>
              </a:extLst>
            </p:cNvPr>
            <p:cNvSpPr/>
            <p:nvPr/>
          </p:nvSpPr>
          <p:spPr>
            <a:xfrm>
              <a:off x="4391127" y="1809742"/>
              <a:ext cx="1582312" cy="2298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4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Power supply(12V)</a:t>
              </a:r>
            </a:p>
          </p:txBody>
        </p:sp>
        <p:sp>
          <p:nvSpPr>
            <p:cNvPr id="46" name="Google Shape;122;p7">
              <a:extLst>
                <a:ext uri="{FF2B5EF4-FFF2-40B4-BE49-F238E27FC236}">
                  <a16:creationId xmlns:a16="http://schemas.microsoft.com/office/drawing/2014/main" id="{B6369C61-E755-4E39-A926-9B89F53F473A}"/>
                </a:ext>
              </a:extLst>
            </p:cNvPr>
            <p:cNvSpPr/>
            <p:nvPr/>
          </p:nvSpPr>
          <p:spPr>
            <a:xfrm>
              <a:off x="6169484" y="1170904"/>
              <a:ext cx="626039" cy="253581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123;p7">
              <a:extLst>
                <a:ext uri="{FF2B5EF4-FFF2-40B4-BE49-F238E27FC236}">
                  <a16:creationId xmlns:a16="http://schemas.microsoft.com/office/drawing/2014/main" id="{1272ABF2-1E9B-4CF8-BEDC-05C9BF48BEDF}"/>
                </a:ext>
              </a:extLst>
            </p:cNvPr>
            <p:cNvSpPr/>
            <p:nvPr/>
          </p:nvSpPr>
          <p:spPr>
            <a:xfrm>
              <a:off x="6251609" y="1163412"/>
              <a:ext cx="673798" cy="2298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4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Mk4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124;p7">
              <a:extLst>
                <a:ext uri="{FF2B5EF4-FFF2-40B4-BE49-F238E27FC236}">
                  <a16:creationId xmlns:a16="http://schemas.microsoft.com/office/drawing/2014/main" id="{A6789DFC-A90E-4B3D-A9C7-1B8CDB5AA389}"/>
                </a:ext>
              </a:extLst>
            </p:cNvPr>
            <p:cNvSpPr/>
            <p:nvPr/>
          </p:nvSpPr>
          <p:spPr>
            <a:xfrm>
              <a:off x="6167417" y="1539259"/>
              <a:ext cx="653344" cy="253581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rgbClr val="0000F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125;p7">
              <a:extLst>
                <a:ext uri="{FF2B5EF4-FFF2-40B4-BE49-F238E27FC236}">
                  <a16:creationId xmlns:a16="http://schemas.microsoft.com/office/drawing/2014/main" id="{C5105FC8-D5C5-4639-80A2-ACB1321E2D79}"/>
                </a:ext>
              </a:extLst>
            </p:cNvPr>
            <p:cNvSpPr/>
            <p:nvPr/>
          </p:nvSpPr>
          <p:spPr>
            <a:xfrm>
              <a:off x="6185847" y="1534498"/>
              <a:ext cx="629583" cy="2298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4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UART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126;p7">
              <a:extLst>
                <a:ext uri="{FF2B5EF4-FFF2-40B4-BE49-F238E27FC236}">
                  <a16:creationId xmlns:a16="http://schemas.microsoft.com/office/drawing/2014/main" id="{B929720D-E7AE-40DC-A568-EF686E44348C}"/>
                </a:ext>
              </a:extLst>
            </p:cNvPr>
            <p:cNvSpPr/>
            <p:nvPr/>
          </p:nvSpPr>
          <p:spPr>
            <a:xfrm>
              <a:off x="7348755" y="1134383"/>
              <a:ext cx="652398" cy="642146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127;p7">
              <a:extLst>
                <a:ext uri="{FF2B5EF4-FFF2-40B4-BE49-F238E27FC236}">
                  <a16:creationId xmlns:a16="http://schemas.microsoft.com/office/drawing/2014/main" id="{E3221F1D-FB8A-40FE-B737-FC400EE473FD}"/>
                </a:ext>
              </a:extLst>
            </p:cNvPr>
            <p:cNvSpPr/>
            <p:nvPr/>
          </p:nvSpPr>
          <p:spPr>
            <a:xfrm>
              <a:off x="7329910" y="1137211"/>
              <a:ext cx="673798" cy="55156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lang="en-US" sz="1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4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Laptop 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2" name="Google Shape;128;p7">
              <a:extLst>
                <a:ext uri="{FF2B5EF4-FFF2-40B4-BE49-F238E27FC236}">
                  <a16:creationId xmlns:a16="http://schemas.microsoft.com/office/drawing/2014/main" id="{58C5912A-2006-4924-846A-9E8ADA8A4C2F}"/>
                </a:ext>
              </a:extLst>
            </p:cNvPr>
            <p:cNvCxnSpPr/>
            <p:nvPr/>
          </p:nvCxnSpPr>
          <p:spPr>
            <a:xfrm>
              <a:off x="4119973" y="1424485"/>
              <a:ext cx="271155" cy="0"/>
            </a:xfrm>
            <a:prstGeom prst="straightConnector1">
              <a:avLst/>
            </a:prstGeom>
            <a:noFill/>
            <a:ln w="254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53" name="Google Shape;129;p7">
              <a:extLst>
                <a:ext uri="{FF2B5EF4-FFF2-40B4-BE49-F238E27FC236}">
                  <a16:creationId xmlns:a16="http://schemas.microsoft.com/office/drawing/2014/main" id="{845A7CC1-752D-4524-9D0D-44DCCC7CB006}"/>
                </a:ext>
              </a:extLst>
            </p:cNvPr>
            <p:cNvCxnSpPr>
              <a:cxnSpLocks/>
              <a:stCxn id="43" idx="3"/>
              <a:endCxn id="46" idx="1"/>
            </p:cNvCxnSpPr>
            <p:nvPr/>
          </p:nvCxnSpPr>
          <p:spPr>
            <a:xfrm flipV="1">
              <a:off x="5894216" y="1297695"/>
              <a:ext cx="275268" cy="163383"/>
            </a:xfrm>
            <a:prstGeom prst="straightConnector1">
              <a:avLst/>
            </a:prstGeom>
            <a:noFill/>
            <a:ln w="254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54" name="Google Shape;130;p7">
              <a:extLst>
                <a:ext uri="{FF2B5EF4-FFF2-40B4-BE49-F238E27FC236}">
                  <a16:creationId xmlns:a16="http://schemas.microsoft.com/office/drawing/2014/main" id="{C614FFD1-0229-4D6D-8DC4-315E9D44CF6E}"/>
                </a:ext>
              </a:extLst>
            </p:cNvPr>
            <p:cNvCxnSpPr/>
            <p:nvPr/>
          </p:nvCxnSpPr>
          <p:spPr>
            <a:xfrm>
              <a:off x="6823317" y="1304095"/>
              <a:ext cx="518249" cy="0"/>
            </a:xfrm>
            <a:prstGeom prst="straightConnector1">
              <a:avLst/>
            </a:prstGeom>
            <a:noFill/>
            <a:ln w="254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sp>
          <p:nvSpPr>
            <p:cNvPr id="55" name="Google Shape;131;p7">
              <a:extLst>
                <a:ext uri="{FF2B5EF4-FFF2-40B4-BE49-F238E27FC236}">
                  <a16:creationId xmlns:a16="http://schemas.microsoft.com/office/drawing/2014/main" id="{4049D82C-CAFA-4DE6-9E34-D0C20BBDA772}"/>
                </a:ext>
              </a:extLst>
            </p:cNvPr>
            <p:cNvSpPr txBox="1"/>
            <p:nvPr/>
          </p:nvSpPr>
          <p:spPr>
            <a:xfrm>
              <a:off x="6783810" y="1066904"/>
              <a:ext cx="518306" cy="2298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Data</a:t>
              </a:r>
              <a:endParaRPr sz="1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6" name="Google Shape;132;p7">
              <a:extLst>
                <a:ext uri="{FF2B5EF4-FFF2-40B4-BE49-F238E27FC236}">
                  <a16:creationId xmlns:a16="http://schemas.microsoft.com/office/drawing/2014/main" id="{C3611A65-51E6-4CD4-BAEF-0434D16CD60E}"/>
                </a:ext>
              </a:extLst>
            </p:cNvPr>
            <p:cNvCxnSpPr/>
            <p:nvPr/>
          </p:nvCxnSpPr>
          <p:spPr>
            <a:xfrm rot="10800000">
              <a:off x="6823317" y="1700336"/>
              <a:ext cx="518249" cy="0"/>
            </a:xfrm>
            <a:prstGeom prst="straightConnector1">
              <a:avLst/>
            </a:prstGeom>
            <a:noFill/>
            <a:ln w="25400" cap="flat" cmpd="sng">
              <a:solidFill>
                <a:srgbClr val="0000FF"/>
              </a:solidFill>
              <a:prstDash val="dash"/>
              <a:miter lim="800000"/>
              <a:headEnd type="none" w="sm" len="sm"/>
              <a:tailEnd type="triangle" w="med" len="med"/>
            </a:ln>
          </p:spPr>
        </p:cxnSp>
        <p:sp>
          <p:nvSpPr>
            <p:cNvPr id="57" name="Google Shape;133;p7">
              <a:extLst>
                <a:ext uri="{FF2B5EF4-FFF2-40B4-BE49-F238E27FC236}">
                  <a16:creationId xmlns:a16="http://schemas.microsoft.com/office/drawing/2014/main" id="{1F313046-D011-4405-A2A4-CA37217348BA}"/>
                </a:ext>
              </a:extLst>
            </p:cNvPr>
            <p:cNvSpPr txBox="1"/>
            <p:nvPr/>
          </p:nvSpPr>
          <p:spPr>
            <a:xfrm>
              <a:off x="6820761" y="1453123"/>
              <a:ext cx="673798" cy="2298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FF"/>
                  </a:solidFill>
                  <a:latin typeface="Arial"/>
                  <a:ea typeface="Arial"/>
                  <a:cs typeface="Arial"/>
                  <a:sym typeface="Arial"/>
                </a:rPr>
                <a:t>Control</a:t>
              </a:r>
              <a:endParaRPr sz="1400" b="0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8" name="Google Shape;134;p7">
              <a:extLst>
                <a:ext uri="{FF2B5EF4-FFF2-40B4-BE49-F238E27FC236}">
                  <a16:creationId xmlns:a16="http://schemas.microsoft.com/office/drawing/2014/main" id="{63D1DDCE-BDB5-4FF3-B752-D95B0E58F207}"/>
                </a:ext>
              </a:extLst>
            </p:cNvPr>
            <p:cNvCxnSpPr>
              <a:cxnSpLocks/>
              <a:stCxn id="48" idx="1"/>
            </p:cNvCxnSpPr>
            <p:nvPr/>
          </p:nvCxnSpPr>
          <p:spPr>
            <a:xfrm flipH="1" flipV="1">
              <a:off x="5877199" y="1449774"/>
              <a:ext cx="290218" cy="216276"/>
            </a:xfrm>
            <a:prstGeom prst="straightConnector1">
              <a:avLst/>
            </a:prstGeom>
            <a:noFill/>
            <a:ln w="25400" cap="flat" cmpd="sng">
              <a:solidFill>
                <a:srgbClr val="0000FF"/>
              </a:solidFill>
              <a:prstDash val="dash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59" name="Google Shape;135;p7">
              <a:extLst>
                <a:ext uri="{FF2B5EF4-FFF2-40B4-BE49-F238E27FC236}">
                  <a16:creationId xmlns:a16="http://schemas.microsoft.com/office/drawing/2014/main" id="{796A5C16-D4DC-4131-8960-11D48DF1A02F}"/>
                </a:ext>
              </a:extLst>
            </p:cNvPr>
            <p:cNvCxnSpPr/>
            <p:nvPr/>
          </p:nvCxnSpPr>
          <p:spPr>
            <a:xfrm rot="10800000">
              <a:off x="4119972" y="1541906"/>
              <a:ext cx="259124" cy="0"/>
            </a:xfrm>
            <a:prstGeom prst="straightConnector1">
              <a:avLst/>
            </a:prstGeom>
            <a:noFill/>
            <a:ln w="25400" cap="flat" cmpd="sng">
              <a:solidFill>
                <a:srgbClr val="0000FF"/>
              </a:solidFill>
              <a:prstDash val="dash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60" name="Google Shape;136;p7">
              <a:extLst>
                <a:ext uri="{FF2B5EF4-FFF2-40B4-BE49-F238E27FC236}">
                  <a16:creationId xmlns:a16="http://schemas.microsoft.com/office/drawing/2014/main" id="{200143A2-5D35-4D90-9F74-F14DF3CC47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38250" y="1574179"/>
              <a:ext cx="0" cy="256723"/>
            </a:xfrm>
            <a:prstGeom prst="straightConnector1">
              <a:avLst/>
            </a:prstGeom>
            <a:noFill/>
            <a:ln w="25400" cap="flat" cmpd="dbl">
              <a:solidFill>
                <a:srgbClr val="00B050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sp>
        <p:nvSpPr>
          <p:cNvPr id="70" name="矩形 69">
            <a:extLst>
              <a:ext uri="{FF2B5EF4-FFF2-40B4-BE49-F238E27FC236}">
                <a16:creationId xmlns:a16="http://schemas.microsoft.com/office/drawing/2014/main" id="{AA90004B-8C2C-4C65-B89D-E77C21D630FE}"/>
              </a:ext>
            </a:extLst>
          </p:cNvPr>
          <p:cNvSpPr/>
          <p:nvPr/>
        </p:nvSpPr>
        <p:spPr>
          <a:xfrm>
            <a:off x="6210922" y="2528691"/>
            <a:ext cx="2872332" cy="954107"/>
          </a:xfrm>
          <a:prstGeom prst="rect">
            <a:avLst/>
          </a:prstGeom>
          <a:ln w="25400">
            <a:solidFill>
              <a:schemeClr val="dk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1400" b="1" dirty="0"/>
              <a:t>Grounding choices</a:t>
            </a:r>
          </a:p>
          <a:p>
            <a:pPr marL="285750" indent="-285750">
              <a:buFontTx/>
              <a:buChar char="-"/>
            </a:pPr>
            <a:r>
              <a:rPr lang="en-US" altLang="zh-TW" sz="1400" dirty="0">
                <a:solidFill>
                  <a:srgbClr val="0000FF"/>
                </a:solidFill>
              </a:rPr>
              <a:t>Negative bias of power supply</a:t>
            </a:r>
          </a:p>
          <a:p>
            <a:pPr marL="285750" indent="-285750">
              <a:buFontTx/>
              <a:buChar char="-"/>
            </a:pPr>
            <a:r>
              <a:rPr lang="en-US" altLang="zh-TW" sz="1400" dirty="0"/>
              <a:t>Ground of power supply</a:t>
            </a:r>
          </a:p>
          <a:p>
            <a:pPr marL="285750" indent="-285750">
              <a:buFontTx/>
              <a:buChar char="-"/>
            </a:pPr>
            <a:r>
              <a:rPr lang="en-US" altLang="zh-TW" sz="1400" dirty="0"/>
              <a:t>Ground from the wall</a:t>
            </a:r>
            <a:endParaRPr lang="zh-TW" altLang="en-US" sz="1400" dirty="0"/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8EC97319-5FCA-46C0-949A-AAA58C601F95}"/>
              </a:ext>
            </a:extLst>
          </p:cNvPr>
          <p:cNvSpPr/>
          <p:nvPr/>
        </p:nvSpPr>
        <p:spPr>
          <a:xfrm>
            <a:off x="2899555" y="4724622"/>
            <a:ext cx="6047297" cy="1600438"/>
          </a:xfrm>
          <a:prstGeom prst="rect">
            <a:avLst/>
          </a:prstGeom>
          <a:solidFill>
            <a:srgbClr val="CCECFF"/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1400" b="1" dirty="0"/>
              <a:t>Best case : noise level to 12 MeV</a:t>
            </a:r>
            <a:r>
              <a:rPr lang="en-US" altLang="zh-TW" sz="1400" dirty="0"/>
              <a:t> </a:t>
            </a:r>
            <a:r>
              <a:rPr lang="en-US" altLang="zh-TW" sz="1400" dirty="0">
                <a:highlight>
                  <a:srgbClr val="FFFF00"/>
                </a:highlight>
              </a:rPr>
              <a:t>~ 18MeV</a:t>
            </a:r>
          </a:p>
          <a:p>
            <a:r>
              <a:rPr lang="en-US" altLang="zh-TW" sz="1400" b="1" dirty="0"/>
              <a:t>(During 2025 test beam, it was 50 MeV)</a:t>
            </a:r>
          </a:p>
          <a:p>
            <a:pPr marL="285750" indent="-285750">
              <a:buFontTx/>
              <a:buChar char="-"/>
            </a:pPr>
            <a:r>
              <a:rPr lang="en-US" altLang="zh-TW" sz="1400" dirty="0">
                <a:solidFill>
                  <a:srgbClr val="0000FF"/>
                </a:solidFill>
              </a:rPr>
              <a:t>Most of them are connected to power supply ground.</a:t>
            </a:r>
          </a:p>
          <a:p>
            <a:pPr marL="285750" indent="-285750">
              <a:buFontTx/>
              <a:buChar char="-"/>
            </a:pPr>
            <a:r>
              <a:rPr lang="en-US" altLang="zh-TW" sz="1400" dirty="0">
                <a:solidFill>
                  <a:srgbClr val="0000FF"/>
                </a:solidFill>
              </a:rPr>
              <a:t>Except for MK4 and support frame.</a:t>
            </a:r>
          </a:p>
          <a:p>
            <a:pPr marL="285750" indent="-285750">
              <a:buFontTx/>
              <a:buChar char="-"/>
            </a:pPr>
            <a:r>
              <a:rPr lang="en-US" altLang="zh-TW" sz="1400" dirty="0">
                <a:solidFill>
                  <a:srgbClr val="0000FF"/>
                </a:solidFill>
              </a:rPr>
              <a:t>Others are not connected.</a:t>
            </a:r>
          </a:p>
          <a:p>
            <a:r>
              <a:rPr lang="en-US" altLang="zh-TW" sz="1400" dirty="0"/>
              <a:t>We</a:t>
            </a:r>
            <a:r>
              <a:rPr lang="zh-TW" altLang="en-US" sz="1400" dirty="0"/>
              <a:t> </a:t>
            </a:r>
            <a:r>
              <a:rPr lang="en-US" altLang="zh-TW" sz="1400" dirty="0"/>
              <a:t>will</a:t>
            </a:r>
            <a:r>
              <a:rPr lang="zh-TW" altLang="en-US" sz="1400" dirty="0"/>
              <a:t> </a:t>
            </a:r>
            <a:r>
              <a:rPr lang="en-US" altLang="zh-TW" sz="1400" dirty="0"/>
              <a:t>follow</a:t>
            </a:r>
            <a:r>
              <a:rPr lang="zh-TW" altLang="en-US" sz="1400" dirty="0"/>
              <a:t> </a:t>
            </a:r>
            <a:r>
              <a:rPr lang="en-US" altLang="zh-TW" sz="1400" dirty="0"/>
              <a:t>this logic in the next test beam.</a:t>
            </a:r>
          </a:p>
          <a:p>
            <a:r>
              <a:rPr lang="en-US" altLang="zh-TW" sz="1400" dirty="0">
                <a:highlight>
                  <a:srgbClr val="FFFF00"/>
                </a:highlight>
              </a:rPr>
              <a:t>How much resolution we can push, </a:t>
            </a:r>
            <a:r>
              <a:rPr lang="en-US" altLang="zh-TW" sz="1400" dirty="0" err="1">
                <a:highlight>
                  <a:srgbClr val="FFFF00"/>
                </a:highlight>
              </a:rPr>
              <a:t>thres</a:t>
            </a:r>
            <a:r>
              <a:rPr lang="en-US" altLang="zh-TW" sz="1400" dirty="0">
                <a:highlight>
                  <a:srgbClr val="FFFF00"/>
                </a:highlight>
              </a:rPr>
              <a:t>. 50MeV -&gt; 12/18 MeV? MC test</a:t>
            </a:r>
          </a:p>
        </p:txBody>
      </p:sp>
    </p:spTree>
    <p:extLst>
      <p:ext uri="{BB962C8B-B14F-4D97-AF65-F5344CB8AC3E}">
        <p14:creationId xmlns:p14="http://schemas.microsoft.com/office/powerpoint/2010/main" val="54220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2C807E-B623-4953-9908-9322FF554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Plan for PbWO4 + old </a:t>
            </a:r>
            <a:r>
              <a:rPr lang="en-US" altLang="zh-TW" sz="3600" dirty="0" err="1"/>
              <a:t>SiPM</a:t>
            </a:r>
            <a:r>
              <a:rPr lang="en-US" altLang="zh-TW" sz="3600" dirty="0"/>
              <a:t> + H2GCROC</a:t>
            </a:r>
            <a:endParaRPr lang="zh-TW" altLang="en-US" sz="3600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3A667D9-D1F5-4D45-A70C-932733556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2025/12/05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A73076-2FA4-4C0A-9AF4-7B1FEB7B0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crystal part : online monitoring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02E4F9C-C4E5-4E1D-9865-E36A71B6C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4</a:t>
            </a:fld>
            <a:r>
              <a:rPr lang="en-US" altLang="ja-JP"/>
              <a:t>/11</a:t>
            </a:r>
            <a:endParaRPr lang="en-US" altLang="ja-JP" dirty="0"/>
          </a:p>
        </p:txBody>
      </p:sp>
      <p:sp>
        <p:nvSpPr>
          <p:cNvPr id="8" name="內容版面配置區 7">
            <a:extLst>
              <a:ext uri="{FF2B5EF4-FFF2-40B4-BE49-F238E27FC236}">
                <a16:creationId xmlns:a16="http://schemas.microsoft.com/office/drawing/2014/main" id="{CF52C7CB-A872-4C61-A4C5-041249C05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1800" b="1" dirty="0"/>
              <a:t>April</a:t>
            </a:r>
          </a:p>
          <a:p>
            <a:pPr>
              <a:buFontTx/>
              <a:buChar char="-"/>
            </a:pPr>
            <a:r>
              <a:rPr lang="en-US" altLang="zh-TW" sz="1800" dirty="0"/>
              <a:t>2 pcs </a:t>
            </a:r>
            <a:r>
              <a:rPr lang="en-US" altLang="zh-TW" sz="1800" dirty="0" err="1"/>
              <a:t>SiPM</a:t>
            </a:r>
            <a:r>
              <a:rPr lang="en-US" altLang="zh-TW" sz="1800" dirty="0"/>
              <a:t>/crystal * (?) =&gt; 64 </a:t>
            </a:r>
            <a:r>
              <a:rPr lang="en-US" altLang="zh-TW" sz="1800" dirty="0" err="1"/>
              <a:t>ch</a:t>
            </a:r>
            <a:r>
              <a:rPr lang="en-US" altLang="zh-TW" sz="1800" dirty="0"/>
              <a:t> </a:t>
            </a:r>
          </a:p>
          <a:p>
            <a:pPr>
              <a:buFontTx/>
              <a:buChar char="-"/>
            </a:pPr>
            <a:r>
              <a:rPr lang="en-US" altLang="zh-TW" sz="1800" dirty="0"/>
              <a:t>1 H2GCROC, 1 protoboard , 1 </a:t>
            </a:r>
            <a:r>
              <a:rPr lang="en-US" altLang="zh-TW" sz="1800" dirty="0" err="1"/>
              <a:t>Xillinx</a:t>
            </a:r>
            <a:endParaRPr lang="en-US" altLang="zh-TW" sz="1800" dirty="0"/>
          </a:p>
          <a:p>
            <a:pPr marL="0" indent="0">
              <a:buNone/>
            </a:pPr>
            <a:r>
              <a:rPr lang="en-US" altLang="zh-TW" sz="1800" dirty="0"/>
              <a:t>2* H2GCROC/protoboard</a:t>
            </a:r>
          </a:p>
          <a:p>
            <a:pPr marL="0" indent="0">
              <a:buNone/>
            </a:pPr>
            <a:r>
              <a:rPr lang="en-US" altLang="zh-TW" sz="1800" dirty="0"/>
              <a:t>4* H2GCROC/2*protoboard/</a:t>
            </a:r>
            <a:r>
              <a:rPr lang="en-US" altLang="zh-TW" sz="1800" dirty="0" err="1"/>
              <a:t>Xillinx</a:t>
            </a:r>
            <a:endParaRPr lang="en-US" altLang="zh-TW" sz="1800" dirty="0"/>
          </a:p>
          <a:p>
            <a:pPr marL="0" indent="0">
              <a:buNone/>
            </a:pPr>
            <a:r>
              <a:rPr lang="en-US" altLang="zh-TW" sz="1800" b="1" dirty="0"/>
              <a:t>We have 3*protoboards and 1*</a:t>
            </a:r>
            <a:r>
              <a:rPr lang="en-US" altLang="zh-TW" sz="1800" b="1" dirty="0" err="1"/>
              <a:t>Xillinx</a:t>
            </a:r>
            <a:r>
              <a:rPr lang="en-US" altLang="zh-TW" sz="1800" b="1" dirty="0"/>
              <a:t> now.</a:t>
            </a:r>
          </a:p>
          <a:p>
            <a:pPr marL="0" indent="0">
              <a:buNone/>
            </a:pPr>
            <a:r>
              <a:rPr lang="en-US" altLang="zh-TW" sz="1800" b="1" dirty="0"/>
              <a:t>In March, we will have +1 </a:t>
            </a:r>
            <a:r>
              <a:rPr lang="en-US" altLang="zh-TW" sz="1800" b="1" dirty="0" err="1"/>
              <a:t>Xillinx</a:t>
            </a:r>
            <a:r>
              <a:rPr lang="en-US" altLang="zh-TW" sz="1800" b="1" dirty="0"/>
              <a:t>.</a:t>
            </a:r>
          </a:p>
          <a:p>
            <a:pPr marL="0" indent="0">
              <a:buNone/>
            </a:pPr>
            <a:r>
              <a:rPr lang="en-US" altLang="zh-TW" sz="1800" dirty="0"/>
              <a:t>Next version, Carol is coming this year. No</a:t>
            </a:r>
          </a:p>
          <a:p>
            <a:pPr marL="0" indent="0">
              <a:buNone/>
            </a:pPr>
            <a:endParaRPr lang="en-US" altLang="zh-TW" sz="1800" dirty="0"/>
          </a:p>
          <a:p>
            <a:r>
              <a:rPr lang="en-US" altLang="zh-TW" sz="1800" b="1" dirty="0"/>
              <a:t>June</a:t>
            </a:r>
          </a:p>
          <a:p>
            <a:pPr>
              <a:buFontTx/>
              <a:buChar char="-"/>
            </a:pPr>
            <a:r>
              <a:rPr lang="en-US" altLang="zh-TW" sz="1800" dirty="0"/>
              <a:t>4*4 pcs </a:t>
            </a:r>
            <a:r>
              <a:rPr lang="en-US" altLang="zh-TW" sz="1800" dirty="0" err="1"/>
              <a:t>SiPMs</a:t>
            </a:r>
            <a:r>
              <a:rPr lang="en-US" altLang="zh-TW" sz="1800" dirty="0"/>
              <a:t> per crystal</a:t>
            </a:r>
            <a:r>
              <a:rPr lang="zh-TW" altLang="en-US" sz="1800" dirty="0"/>
              <a:t> * </a:t>
            </a:r>
            <a:r>
              <a:rPr lang="en-US" altLang="zh-TW" sz="1800" dirty="0"/>
              <a:t>6*6 crystal</a:t>
            </a:r>
            <a:r>
              <a:rPr lang="zh-TW" altLang="en-US" sz="1800" dirty="0"/>
              <a:t> </a:t>
            </a:r>
            <a:r>
              <a:rPr lang="en-US" altLang="zh-TW" sz="1800" dirty="0"/>
              <a:t>=</a:t>
            </a:r>
            <a:r>
              <a:rPr lang="zh-TW" altLang="en-US" sz="1800" dirty="0"/>
              <a:t> </a:t>
            </a:r>
            <a:r>
              <a:rPr lang="en-US" altLang="zh-TW" sz="1800" dirty="0"/>
              <a:t>576</a:t>
            </a:r>
            <a:r>
              <a:rPr lang="zh-TW" altLang="en-US" sz="1800" dirty="0"/>
              <a:t> </a:t>
            </a:r>
            <a:r>
              <a:rPr lang="en-US" altLang="zh-TW" sz="1800" dirty="0" err="1"/>
              <a:t>ch</a:t>
            </a:r>
            <a:endParaRPr lang="en-US" altLang="zh-TW" sz="1800" dirty="0"/>
          </a:p>
          <a:p>
            <a:pPr>
              <a:buFontTx/>
              <a:buChar char="-"/>
            </a:pPr>
            <a:r>
              <a:rPr lang="en-US" altLang="zh-TW" sz="1800" dirty="0"/>
              <a:t>576 </a:t>
            </a:r>
            <a:r>
              <a:rPr lang="en-US" altLang="zh-TW" sz="1800" dirty="0" err="1"/>
              <a:t>ch</a:t>
            </a:r>
            <a:r>
              <a:rPr lang="en-US" altLang="zh-TW" sz="1800" dirty="0"/>
              <a:t> / 128ch ~ 5 protoboards =&gt;  3 </a:t>
            </a:r>
            <a:r>
              <a:rPr lang="en-US" altLang="zh-TW" sz="1800" dirty="0" err="1"/>
              <a:t>Xilinxs</a:t>
            </a:r>
            <a:r>
              <a:rPr lang="en-US" altLang="zh-TW" sz="1800" dirty="0"/>
              <a:t> </a:t>
            </a:r>
          </a:p>
          <a:p>
            <a:pPr>
              <a:buFontTx/>
              <a:buChar char="-"/>
            </a:pPr>
            <a:r>
              <a:rPr lang="en-US" altLang="zh-TW" sz="1800" b="1" u="sng" dirty="0"/>
              <a:t>128*4 (6*5 </a:t>
            </a:r>
            <a:r>
              <a:rPr lang="en-US" altLang="zh-TW" sz="1800" b="1" u="sng" dirty="0" err="1"/>
              <a:t>arrarys</a:t>
            </a:r>
            <a:r>
              <a:rPr lang="en-US" altLang="zh-TW" sz="1800" b="1" u="sng" dirty="0"/>
              <a:t>) ~  4 protoboards =&gt; 2</a:t>
            </a:r>
            <a:r>
              <a:rPr lang="zh-TW" altLang="en-US" sz="1800" b="1" u="sng" dirty="0"/>
              <a:t>* </a:t>
            </a:r>
            <a:r>
              <a:rPr lang="en-US" altLang="zh-TW" sz="1800" b="1" u="sng" dirty="0"/>
              <a:t>Xilinx </a:t>
            </a:r>
            <a:r>
              <a:rPr lang="en-US" altLang="zh-TW" sz="1800" b="1" u="sng" dirty="0">
                <a:solidFill>
                  <a:srgbClr val="FF0000"/>
                </a:solidFill>
              </a:rPr>
              <a:t>(borrow 1 protoboard)</a:t>
            </a:r>
          </a:p>
        </p:txBody>
      </p:sp>
    </p:spTree>
    <p:extLst>
      <p:ext uri="{BB962C8B-B14F-4D97-AF65-F5344CB8AC3E}">
        <p14:creationId xmlns:p14="http://schemas.microsoft.com/office/powerpoint/2010/main" val="2471280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5D0D4-CD5E-EFF0-ECB0-954E120AF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BM Calibration </a:t>
            </a:r>
            <a:endParaRPr lang="zh-TW" alt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A947FD-018A-0CB5-EB4C-167241E46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2025/12/05</a:t>
            </a:r>
            <a:endParaRPr lang="en-US" altLang="ja-J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791F0D-0A64-F8A6-A5A3-D8547C302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crystal part : online monitoring</a:t>
            </a:r>
            <a:endParaRPr lang="en-US" altLang="ja-JP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60077F-A928-73CB-BC3E-0B16B462F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5</a:t>
            </a:fld>
            <a:r>
              <a:rPr lang="en-US" altLang="ja-JP"/>
              <a:t>/11</a:t>
            </a:r>
            <a:endParaRPr lang="en-US" altLang="ja-JP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526866-E897-3BE7-D266-92FBE37F2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/>
              <a:t>Add one more BM?</a:t>
            </a:r>
          </a:p>
          <a:p>
            <a:r>
              <a:rPr lang="en-US" altLang="zh-TW" sz="2400" dirty="0"/>
              <a:t>Wrap scintillator bar?</a:t>
            </a:r>
          </a:p>
          <a:p>
            <a:r>
              <a:rPr lang="en-US" altLang="zh-TW" sz="2400" dirty="0"/>
              <a:t>Energy loss</a:t>
            </a:r>
            <a:r>
              <a:rPr lang="zh-TW" altLang="en-US" sz="2400" dirty="0"/>
              <a:t> </a:t>
            </a:r>
            <a:r>
              <a:rPr lang="en-US" altLang="zh-TW" sz="2400" dirty="0"/>
              <a:t>:</a:t>
            </a:r>
            <a:r>
              <a:rPr lang="zh-TW" altLang="en-US" sz="2400" dirty="0"/>
              <a:t> </a:t>
            </a:r>
            <a:r>
              <a:rPr lang="en-US" altLang="zh-TW" sz="2400" dirty="0"/>
              <a:t>compare</a:t>
            </a:r>
            <a:r>
              <a:rPr lang="zh-TW" altLang="en-US" sz="2400" dirty="0"/>
              <a:t> </a:t>
            </a:r>
            <a:r>
              <a:rPr lang="en-US" altLang="zh-TW" sz="2400" dirty="0"/>
              <a:t>MC</a:t>
            </a:r>
            <a:r>
              <a:rPr lang="zh-TW" altLang="en-US" sz="2400" dirty="0"/>
              <a:t> </a:t>
            </a:r>
            <a:r>
              <a:rPr lang="en-US" altLang="zh-TW" sz="2400" dirty="0"/>
              <a:t>and</a:t>
            </a:r>
            <a:r>
              <a:rPr lang="zh-TW" altLang="en-US" sz="2400" dirty="0"/>
              <a:t> </a:t>
            </a:r>
            <a:r>
              <a:rPr lang="en-US" altLang="zh-TW" sz="2400" dirty="0"/>
              <a:t>calculation</a:t>
            </a:r>
          </a:p>
          <a:p>
            <a:r>
              <a:rPr lang="en-US" altLang="zh-TW" sz="2400" dirty="0"/>
              <a:t>Mechanical support : reduce material (use tape?)</a:t>
            </a:r>
          </a:p>
        </p:txBody>
      </p:sp>
    </p:spTree>
    <p:extLst>
      <p:ext uri="{BB962C8B-B14F-4D97-AF65-F5344CB8AC3E}">
        <p14:creationId xmlns:p14="http://schemas.microsoft.com/office/powerpoint/2010/main" val="2203405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912C0-33B9-3B9B-8453-09D09E2E4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Mechanical Support</a:t>
            </a:r>
            <a:endParaRPr lang="zh-TW" alt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49F0BE-588F-CD5D-5FCD-F1A2669CC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2025/12/05</a:t>
            </a:r>
            <a:endParaRPr lang="en-US" altLang="ja-J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155457-A32C-AC1A-FE98-349316AF6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crystal part : online monitoring</a:t>
            </a:r>
            <a:endParaRPr lang="en-US" altLang="ja-JP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683F04-2F88-CB2C-4662-8C0AB8C1C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6</a:t>
            </a:fld>
            <a:r>
              <a:rPr lang="en-US" altLang="ja-JP"/>
              <a:t>/11</a:t>
            </a:r>
            <a:endParaRPr lang="en-US" altLang="ja-JP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99F266-CE9B-524F-EDB2-10CA4D198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685786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slidesTemplate</Template>
  <TotalTime>25189</TotalTime>
  <Words>541</Words>
  <Application>Microsoft Office PowerPoint</Application>
  <PresentationFormat>On-screen Show (4:3)</PresentationFormat>
  <Paragraphs>94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標準デザイン</vt:lpstr>
      <vt:lpstr>ZDC crystal part : online monitoring 20251205</vt:lpstr>
      <vt:lpstr>Preparation for Next Test Beams</vt:lpstr>
      <vt:lpstr>Noise Test of PbWO4 + oldSiPM + CITIROC </vt:lpstr>
      <vt:lpstr>Plan for PbWO4 + old SiPM + H2GCROC</vt:lpstr>
      <vt:lpstr>BM Calibration </vt:lpstr>
      <vt:lpstr>Mechanical Support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Blue</dc:title>
  <dc:creator>Chia Yu</dc:creator>
  <cp:lastModifiedBy>Chia-Yu Hsieh</cp:lastModifiedBy>
  <cp:revision>693</cp:revision>
  <dcterms:created xsi:type="dcterms:W3CDTF">2018-07-15T10:16:04Z</dcterms:created>
  <dcterms:modified xsi:type="dcterms:W3CDTF">2026-01-30T01:54:00Z</dcterms:modified>
</cp:coreProperties>
</file>