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6" r:id="rId2"/>
    <p:sldId id="394" r:id="rId3"/>
    <p:sldId id="376" r:id="rId4"/>
    <p:sldId id="378" r:id="rId5"/>
    <p:sldId id="391" r:id="rId6"/>
    <p:sldId id="392" r:id="rId7"/>
    <p:sldId id="393" r:id="rId8"/>
  </p:sldIdLst>
  <p:sldSz cx="12192000" cy="6858000"/>
  <p:notesSz cx="6858000" cy="9144000"/>
  <p:defaultTextStyle>
    <a:defPPr>
      <a:defRPr lang="en-US"/>
    </a:defPPr>
    <a:lvl1pPr marL="0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060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120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181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241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301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362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422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6482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C71E07ED-570C-4103-AE36-2F6AC5BC9FFF}">
          <p14:sldIdLst>
            <p14:sldId id="256"/>
            <p14:sldId id="394"/>
            <p14:sldId id="376"/>
            <p14:sldId id="378"/>
            <p14:sldId id="391"/>
            <p14:sldId id="392"/>
            <p14:sldId id="393"/>
          </p14:sldIdLst>
        </p14:section>
        <p14:section name="OLD" id="{9FEB97FE-894A-4E95-B0B4-E5F930988A08}">
          <p14:sldIdLst/>
        </p14:section>
        <p14:section name="未命名的章節" id="{FBFD0632-491E-4772-8550-DDA63FD7BC0A}">
          <p14:sldIdLst/>
        </p14:section>
        <p14:section name="back" id="{1590131B-47B5-47AE-A8F1-F2F406D30CC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宇翔 蕭" initials="宇翔" lastIdx="3" clrIdx="0">
    <p:extLst>
      <p:ext uri="{19B8F6BF-5375-455C-9EA6-DF929625EA0E}">
        <p15:presenceInfo xmlns:p15="http://schemas.microsoft.com/office/powerpoint/2012/main" userId="72c0bfc401acae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6D6"/>
    <a:srgbClr val="0000FF"/>
    <a:srgbClr val="8A9AF8"/>
    <a:srgbClr val="FF2CFF"/>
    <a:srgbClr val="00B6F0"/>
    <a:srgbClr val="00B050"/>
    <a:srgbClr val="B0A898"/>
    <a:srgbClr val="00B0F0"/>
    <a:srgbClr val="09D0F5"/>
    <a:srgbClr val="83E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7628" autoAdjust="0"/>
  </p:normalViewPr>
  <p:slideViewPr>
    <p:cSldViewPr snapToGrid="0" showGuides="1">
      <p:cViewPr varScale="1">
        <p:scale>
          <a:sx n="162" d="100"/>
          <a:sy n="162" d="100"/>
        </p:scale>
        <p:origin x="264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1642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8B93F-675D-4D31-AD57-634F0E4EB82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1A40B-C30F-4BF8-B90A-56CA318EC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36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82002-FB70-4548-B3E6-DB12AED4642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90838-D8D2-4A0C-A284-1D950D662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8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0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0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81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41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01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62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22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82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7" y="1447809"/>
            <a:ext cx="8825659" cy="332958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7" y="4777380"/>
            <a:ext cx="8825659" cy="861420"/>
          </a:xfrm>
        </p:spPr>
        <p:txBody>
          <a:bodyPr anchor="t"/>
          <a:lstStyle>
            <a:lvl1pPr marL="0" indent="0" algn="ctr">
              <a:buNone/>
              <a:defRPr cap="all">
                <a:solidFill>
                  <a:schemeClr val="bg1"/>
                </a:solidFill>
              </a:defRPr>
            </a:lvl1pPr>
            <a:lvl2pPr marL="2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08162-96B1-449E-8A36-55F7F62D0591}" type="datetime1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0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2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135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7" y="685800"/>
            <a:ext cx="8825659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F16A-A16C-400F-8253-CDC32CFCD418}" type="datetime1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00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1447800"/>
            <a:ext cx="8825659" cy="1981200"/>
          </a:xfrm>
        </p:spPr>
        <p:txBody>
          <a:bodyPr/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013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1748-A2E1-4E98-8306-A406D3176AC5}" type="datetime1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61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6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788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013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C51F-6981-4ED0-8E5C-22BBBF79F1CB}" type="datetime1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6"/>
            <a:ext cx="801912" cy="114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6863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1" y="2613790"/>
            <a:ext cx="801912" cy="114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6863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7820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3124201"/>
            <a:ext cx="8825660" cy="1653180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125" cap="none">
                <a:solidFill>
                  <a:schemeClr val="bg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3AF9-750C-474E-8BFA-E2E22899C34C}" type="datetime1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6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36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9" y="198120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9" y="266700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6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5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5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A5F0-8BFF-45C8-94D9-071D9FB005D2}" type="datetime1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34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36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5" y="4250949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5" y="2209800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5" y="4827220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6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7" y="4827218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5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5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16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AB0B-6079-4BB6-87A7-45629D66386C}" type="datetime1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11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1A80-5CEE-4638-B2B0-EB681A0641EC}" type="datetime1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38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8" y="430222"/>
            <a:ext cx="1752601" cy="5826125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4" y="887414"/>
            <a:ext cx="7423149" cy="536892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A595-56B1-459E-91A5-BA1425C862A2}" type="datetime1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5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F0E2-C9D0-46E6-8E37-CE8ED287D739}" type="datetime1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06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2" y="2861737"/>
            <a:ext cx="8825657" cy="1915647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125" cap="all">
                <a:solidFill>
                  <a:schemeClr val="bg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4484-1F67-446D-A927-C6B487B9952C}" type="datetime1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31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2060578"/>
            <a:ext cx="4396339" cy="4195763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6" y="2056093"/>
            <a:ext cx="4396341" cy="4200245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F262-5310-4F1A-B299-7F8E79A938D9}" type="datetime1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0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3" y="2514600"/>
            <a:ext cx="4396339" cy="3741738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7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7" y="2514600"/>
            <a:ext cx="4396339" cy="3741738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0EF98-3A57-465C-8935-0FF4D437AEAB}" type="datetime1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3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64AA-55E4-4F2F-80D8-04B04D9BC196}" type="datetime1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3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862F-EFF3-4958-B0B9-08239510E122}" type="datetime1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15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135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9" y="3129289"/>
            <a:ext cx="3401063" cy="2895599"/>
          </a:xfrm>
        </p:spPr>
        <p:txBody>
          <a:bodyPr/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97DC-4E23-4D5E-9C9B-C54CF1D766B6}" type="datetime1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5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9" y="1854192"/>
            <a:ext cx="5092907" cy="1574808"/>
          </a:xfrm>
        </p:spPr>
        <p:txBody>
          <a:bodyPr anchor="b">
            <a:normAutofit/>
          </a:bodyPr>
          <a:lstStyle>
            <a:lvl1pPr algn="l">
              <a:defRPr sz="2025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39FE-7520-49A6-B51D-5BC26A040D82}" type="datetime1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82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31000"/>
            <a:duotone>
              <a:schemeClr val="accent4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-8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5" y="2669694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5" y="2892354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3" y="9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83" y="6096000"/>
            <a:ext cx="99373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34960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3" y="452719"/>
            <a:ext cx="9404723" cy="609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1515037"/>
            <a:ext cx="8946541" cy="4733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39095" y="6586446"/>
            <a:ext cx="13207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EC969E9-7A1B-4730-B341-0312F75F304C}" type="datetime1">
              <a:rPr lang="en-US" smtClean="0"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3820" y="6586820"/>
            <a:ext cx="5146393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bg1">
                    <a:alpha val="60000"/>
                  </a:schemeClr>
                </a:solidFill>
                <a:latin typeface="Arial Black" panose="020B0A04020102020204" pitchFamily="34" charset="0"/>
                <a:ea typeface="+mj-ea"/>
              </a:defRPr>
            </a:lvl1pPr>
          </a:lstStyle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249694" y="295738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0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CEF41-9E5F-4033-9FC8-455A557C5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23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l" defTabSz="257169" rtl="0" eaLnBrk="1" latinLnBrk="0" hangingPunct="1">
        <a:spcBef>
          <a:spcPct val="0"/>
        </a:spcBef>
        <a:buNone/>
        <a:defRPr sz="36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92876" indent="-192876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8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marL="417899" indent="-160731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400" b="0" i="0" kern="1200">
          <a:solidFill>
            <a:schemeClr val="bg1"/>
          </a:solidFill>
          <a:latin typeface="+mj-lt"/>
          <a:ea typeface="+mj-ea"/>
          <a:cs typeface="+mj-cs"/>
        </a:defRPr>
      </a:lvl2pPr>
      <a:lvl3pPr marL="642921" indent="-128585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200" b="0" i="0" kern="1200">
          <a:solidFill>
            <a:schemeClr val="bg1"/>
          </a:solidFill>
          <a:latin typeface="+mj-lt"/>
          <a:ea typeface="+mj-ea"/>
          <a:cs typeface="+mj-cs"/>
        </a:defRPr>
      </a:lvl3pPr>
      <a:lvl4pPr marL="900090" indent="-128585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050" b="0" i="0" kern="1200">
          <a:solidFill>
            <a:schemeClr val="bg1"/>
          </a:solidFill>
          <a:latin typeface="+mj-lt"/>
          <a:ea typeface="+mj-ea"/>
          <a:cs typeface="+mj-cs"/>
        </a:defRPr>
      </a:lvl4pPr>
      <a:lvl5pPr marL="1157259" indent="-128585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050" b="0" i="0" kern="1200">
          <a:solidFill>
            <a:schemeClr val="bg1"/>
          </a:solidFill>
          <a:latin typeface="+mj-lt"/>
          <a:ea typeface="+mj-ea"/>
          <a:cs typeface="+mj-cs"/>
        </a:defRPr>
      </a:lvl5pPr>
      <a:lvl6pPr marL="1409590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1671596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1928765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185933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390220" y="1447810"/>
            <a:ext cx="7139095" cy="3329581"/>
          </a:xfrm>
        </p:spPr>
        <p:txBody>
          <a:bodyPr anchor="ctr"/>
          <a:lstStyle/>
          <a:p>
            <a:r>
              <a:rPr lang="en-US" altLang="zh-TW" dirty="0"/>
              <a:t>Weekly meeting</a:t>
            </a:r>
            <a:endParaRPr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Yu-Siang Xiao (</a:t>
            </a:r>
            <a:r>
              <a:rPr lang="zh-TW" altLang="en-US" sz="2000" dirty="0"/>
              <a:t>蕭宇翔</a:t>
            </a:r>
            <a:r>
              <a:rPr lang="en-US" altLang="zh-TW" sz="2000" dirty="0"/>
              <a:t>)</a:t>
            </a:r>
            <a:endParaRPr 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9009462" y="6355080"/>
            <a:ext cx="1393362" cy="460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2026 01/30</a:t>
            </a:r>
          </a:p>
        </p:txBody>
      </p:sp>
    </p:spTree>
    <p:extLst>
      <p:ext uri="{BB962C8B-B14F-4D97-AF65-F5344CB8AC3E}">
        <p14:creationId xmlns:p14="http://schemas.microsoft.com/office/powerpoint/2010/main" val="1044948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542715-DB99-4A00-8142-6B7ABBE20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Fast Online Monitoring Program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374D685-6A63-4ECA-A6C6-BB69E55F6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1062326"/>
            <a:ext cx="10899773" cy="1132234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7042C3D-07DC-48BD-9E4D-3057AC5C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3F08855-29C6-401E-80C3-D96C118BB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2</a:t>
            </a:fld>
            <a:endParaRPr 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0BC3D402-0EF6-46C5-8F7E-D329695D02BF}"/>
              </a:ext>
            </a:extLst>
          </p:cNvPr>
          <p:cNvSpPr/>
          <p:nvPr/>
        </p:nvSpPr>
        <p:spPr>
          <a:xfrm>
            <a:off x="4959508" y="2314518"/>
            <a:ext cx="2721340" cy="9792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Notebook: LabView saving Data and some online monitoring graph</a:t>
            </a:r>
            <a:endParaRPr lang="zh-TW" altLang="en-US" dirty="0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19112EDB-D5CF-41AD-BEE8-34BE5CFF91D4}"/>
              </a:ext>
            </a:extLst>
          </p:cNvPr>
          <p:cNvSpPr/>
          <p:nvPr/>
        </p:nvSpPr>
        <p:spPr>
          <a:xfrm>
            <a:off x="2617461" y="2314520"/>
            <a:ext cx="1893693" cy="9792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Data stream</a:t>
            </a:r>
            <a:endParaRPr lang="zh-TW" altLang="en-US" dirty="0"/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DA5382EF-7BC1-4384-B4A2-101590276AC9}"/>
              </a:ext>
            </a:extLst>
          </p:cNvPr>
          <p:cNvSpPr/>
          <p:nvPr/>
        </p:nvSpPr>
        <p:spPr>
          <a:xfrm>
            <a:off x="4570149" y="2647095"/>
            <a:ext cx="330364" cy="3141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D4801D1-48D5-4780-AA44-BFD2E211413F}"/>
              </a:ext>
            </a:extLst>
          </p:cNvPr>
          <p:cNvSpPr/>
          <p:nvPr/>
        </p:nvSpPr>
        <p:spPr>
          <a:xfrm>
            <a:off x="275414" y="2314520"/>
            <a:ext cx="1893693" cy="9792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Signal convert to ADC in ROC</a:t>
            </a:r>
            <a:endParaRPr lang="zh-TW" altLang="en-US" dirty="0"/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AC826D02-2775-40CB-947F-F6B4EAD02961}"/>
              </a:ext>
            </a:extLst>
          </p:cNvPr>
          <p:cNvSpPr/>
          <p:nvPr/>
        </p:nvSpPr>
        <p:spPr>
          <a:xfrm>
            <a:off x="2228102" y="2647095"/>
            <a:ext cx="330364" cy="3141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26302A0-4E7C-4E02-B3AB-00D174A6CD20}"/>
              </a:ext>
            </a:extLst>
          </p:cNvPr>
          <p:cNvSpPr/>
          <p:nvPr/>
        </p:nvSpPr>
        <p:spPr>
          <a:xfrm>
            <a:off x="8129202" y="2314520"/>
            <a:ext cx="1893693" cy="9792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Auto upload to NAS and Drive</a:t>
            </a:r>
            <a:endParaRPr lang="zh-TW" altLang="en-US" dirty="0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13B0F5CA-6EAB-4BB2-B2BB-D7DDD2142AFB}"/>
              </a:ext>
            </a:extLst>
          </p:cNvPr>
          <p:cNvSpPr/>
          <p:nvPr/>
        </p:nvSpPr>
        <p:spPr>
          <a:xfrm>
            <a:off x="7739843" y="2647095"/>
            <a:ext cx="330364" cy="3141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2165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77E2929-A2B8-4187-AEE5-E85305AA457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4912" y="2267788"/>
            <a:ext cx="5937560" cy="445317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63EFDED-5923-48E5-916B-3CB2CBE8C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Energy Spectrum of positron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7DA261-65D4-4502-B431-473B824D2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528" y="1362974"/>
            <a:ext cx="6270325" cy="2747850"/>
          </a:xfrm>
        </p:spPr>
        <p:txBody>
          <a:bodyPr/>
          <a:lstStyle/>
          <a:p>
            <a:r>
              <a:rPr lang="en-US" altLang="zh-TW" dirty="0"/>
              <a:t>The momentum spectrum in difference slice of path @ 47.MeV.</a:t>
            </a:r>
          </a:p>
          <a:p>
            <a:endParaRPr lang="en-US" altLang="zh-TW" dirty="0"/>
          </a:p>
          <a:p>
            <a:r>
              <a:rPr lang="en-US" altLang="zh-TW" dirty="0"/>
              <a:t>The beam going to B.M. is almost </a:t>
            </a:r>
            <a:r>
              <a:rPr lang="en-US" altLang="zh-TW" dirty="0">
                <a:solidFill>
                  <a:srgbClr val="FF0000"/>
                </a:solidFill>
              </a:rPr>
              <a:t>not loss</a:t>
            </a:r>
            <a:r>
              <a:rPr lang="en-US" altLang="zh-TW" dirty="0"/>
              <a:t> the momentum.</a:t>
            </a:r>
          </a:p>
          <a:p>
            <a:endParaRPr lang="en-US" altLang="zh-TW" dirty="0"/>
          </a:p>
          <a:p>
            <a:r>
              <a:rPr lang="en-US" altLang="zh-TW" dirty="0"/>
              <a:t>After pass through the B.M. momentum loss around </a:t>
            </a:r>
            <a:r>
              <a:rPr lang="en-US" altLang="zh-TW" dirty="0">
                <a:solidFill>
                  <a:srgbClr val="0000FF"/>
                </a:solidFill>
              </a:rPr>
              <a:t>5.7%.</a:t>
            </a:r>
          </a:p>
          <a:p>
            <a:endParaRPr lang="en-US" altLang="zh-TW" dirty="0"/>
          </a:p>
          <a:p>
            <a:r>
              <a:rPr lang="en-US" altLang="zh-TW" dirty="0"/>
              <a:t>The moment going to crystal </a:t>
            </a:r>
            <a:r>
              <a:rPr lang="en-US" altLang="zh-TW" dirty="0">
                <a:solidFill>
                  <a:srgbClr val="FF2CFF"/>
                </a:solidFill>
              </a:rPr>
              <a:t>loss ~ 10.8% </a:t>
            </a:r>
            <a:r>
              <a:rPr lang="en-US" altLang="zh-TW" dirty="0"/>
              <a:t>momentum.</a:t>
            </a:r>
          </a:p>
          <a:p>
            <a:endParaRPr lang="en-US" altLang="zh-TW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93A1C91-D82F-40A1-966F-D29889AE7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7B9897D-49DC-4B6B-AED7-90A45564C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3</a:t>
            </a:fld>
            <a:endParaRPr 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53B33B53-8136-452C-B423-26E16969E115}"/>
              </a:ext>
            </a:extLst>
          </p:cNvPr>
          <p:cNvGrpSpPr/>
          <p:nvPr/>
        </p:nvGrpSpPr>
        <p:grpSpPr>
          <a:xfrm>
            <a:off x="6369648" y="433669"/>
            <a:ext cx="4501368" cy="1906438"/>
            <a:chOff x="6369648" y="433669"/>
            <a:chExt cx="4501368" cy="1906438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03CBF5D3-023F-49EA-9B66-D5F86DDC2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5014" y="433669"/>
              <a:ext cx="4326002" cy="1690227"/>
            </a:xfrm>
            <a:prstGeom prst="rect">
              <a:avLst/>
            </a:prstGeom>
          </p:spPr>
        </p:pic>
        <p:grpSp>
          <p:nvGrpSpPr>
            <p:cNvPr id="63" name="群組 62"/>
            <p:cNvGrpSpPr/>
            <p:nvPr/>
          </p:nvGrpSpPr>
          <p:grpSpPr>
            <a:xfrm>
              <a:off x="6369648" y="465687"/>
              <a:ext cx="4421261" cy="1874420"/>
              <a:chOff x="339550" y="1793325"/>
              <a:chExt cx="4421261" cy="1874420"/>
            </a:xfrm>
          </p:grpSpPr>
          <p:cxnSp>
            <p:nvCxnSpPr>
              <p:cNvPr id="37" name="直線接點 36"/>
              <p:cNvCxnSpPr/>
              <p:nvPr/>
            </p:nvCxnSpPr>
            <p:spPr>
              <a:xfrm flipH="1">
                <a:off x="1358203" y="1793325"/>
                <a:ext cx="15434" cy="1549159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接點 38"/>
              <p:cNvCxnSpPr/>
              <p:nvPr/>
            </p:nvCxnSpPr>
            <p:spPr>
              <a:xfrm flipH="1">
                <a:off x="3649838" y="1793325"/>
                <a:ext cx="8238" cy="1528921"/>
              </a:xfrm>
              <a:prstGeom prst="line">
                <a:avLst/>
              </a:prstGeom>
              <a:ln w="28575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/>
              <p:cNvCxnSpPr/>
              <p:nvPr/>
            </p:nvCxnSpPr>
            <p:spPr>
              <a:xfrm>
                <a:off x="850296" y="1793325"/>
                <a:ext cx="0" cy="1528921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矩形 54"/>
              <p:cNvSpPr/>
              <p:nvPr/>
            </p:nvSpPr>
            <p:spPr>
              <a:xfrm>
                <a:off x="339550" y="3381001"/>
                <a:ext cx="1021492" cy="2867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bg1"/>
                    </a:solidFill>
                  </a:rPr>
                  <a:t>E</a:t>
                </a:r>
                <a:r>
                  <a:rPr lang="en-US" baseline="-25000" dirty="0" err="1">
                    <a:solidFill>
                      <a:schemeClr val="bg1"/>
                    </a:solidFill>
                  </a:rPr>
                  <a:t>Beam</a:t>
                </a:r>
                <a:endParaRPr lang="en-US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3113007" y="3381001"/>
                <a:ext cx="1021492" cy="2867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FF"/>
                    </a:solidFill>
                  </a:rPr>
                  <a:t>E</a:t>
                </a:r>
                <a:r>
                  <a:rPr lang="en-US" baseline="-25000" dirty="0">
                    <a:solidFill>
                      <a:srgbClr val="0000FF"/>
                    </a:solidFill>
                  </a:rPr>
                  <a:t>BM|=&gt;</a:t>
                </a:r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985236" y="3381001"/>
                <a:ext cx="1021492" cy="2867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E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=&gt;|BM</a:t>
                </a:r>
              </a:p>
            </p:txBody>
          </p:sp>
          <p:cxnSp>
            <p:nvCxnSpPr>
              <p:cNvPr id="58" name="直線接點 57"/>
              <p:cNvCxnSpPr/>
              <p:nvPr/>
            </p:nvCxnSpPr>
            <p:spPr>
              <a:xfrm flipH="1">
                <a:off x="4060876" y="1793325"/>
                <a:ext cx="8238" cy="1528921"/>
              </a:xfrm>
              <a:prstGeom prst="line">
                <a:avLst/>
              </a:prstGeom>
              <a:ln w="28575">
                <a:solidFill>
                  <a:srgbClr val="FF2C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矩形 58"/>
              <p:cNvSpPr/>
              <p:nvPr/>
            </p:nvSpPr>
            <p:spPr>
              <a:xfrm>
                <a:off x="3739319" y="3381001"/>
                <a:ext cx="1021492" cy="2867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rgbClr val="FF2CFF"/>
                    </a:solidFill>
                  </a:rPr>
                  <a:t>E</a:t>
                </a:r>
                <a:r>
                  <a:rPr lang="en-US" altLang="zh-TW" baseline="-25000" dirty="0">
                    <a:solidFill>
                      <a:srgbClr val="FF2CFF"/>
                    </a:solidFill>
                  </a:rPr>
                  <a:t>=&gt;|ZDC</a:t>
                </a:r>
                <a:endParaRPr lang="en-US" baseline="-25000" dirty="0">
                  <a:solidFill>
                    <a:srgbClr val="FF2CFF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表格 61"/>
              <p:cNvGraphicFramePr>
                <a:graphicFrameLocks noGrp="1"/>
              </p:cNvGraphicFramePr>
              <p:nvPr/>
            </p:nvGraphicFramePr>
            <p:xfrm>
              <a:off x="432332" y="4270411"/>
              <a:ext cx="5395783" cy="2062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07415">
                      <a:extLst>
                        <a:ext uri="{9D8B030D-6E8A-4147-A177-3AD203B41FA5}">
                          <a16:colId xmlns:a16="http://schemas.microsoft.com/office/drawing/2014/main" val="4070170472"/>
                        </a:ext>
                      </a:extLst>
                    </a:gridCol>
                    <a:gridCol w="1122092">
                      <a:extLst>
                        <a:ext uri="{9D8B030D-6E8A-4147-A177-3AD203B41FA5}">
                          <a16:colId xmlns:a16="http://schemas.microsoft.com/office/drawing/2014/main" val="2702910874"/>
                        </a:ext>
                      </a:extLst>
                    </a:gridCol>
                    <a:gridCol w="1122092">
                      <a:extLst>
                        <a:ext uri="{9D8B030D-6E8A-4147-A177-3AD203B41FA5}">
                          <a16:colId xmlns:a16="http://schemas.microsoft.com/office/drawing/2014/main" val="3200185563"/>
                        </a:ext>
                      </a:extLst>
                    </a:gridCol>
                    <a:gridCol w="1122092">
                      <a:extLst>
                        <a:ext uri="{9D8B030D-6E8A-4147-A177-3AD203B41FA5}">
                          <a16:colId xmlns:a16="http://schemas.microsoft.com/office/drawing/2014/main" val="55812985"/>
                        </a:ext>
                      </a:extLst>
                    </a:gridCol>
                    <a:gridCol w="1122092">
                      <a:extLst>
                        <a:ext uri="{9D8B030D-6E8A-4147-A177-3AD203B41FA5}">
                          <a16:colId xmlns:a16="http://schemas.microsoft.com/office/drawing/2014/main" val="30462385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/>
                            <a:t>Slice</a:t>
                          </a:r>
                          <a:endParaRPr lang="en-US" sz="1600" dirty="0"/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600" dirty="0"/>
                            <a:t> </a:t>
                          </a:r>
                          <a:r>
                            <a:rPr lang="en-US" sz="1600" dirty="0"/>
                            <a:t>P(MeV)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600" dirty="0"/>
                            <a:t>σ</a:t>
                          </a:r>
                          <a:r>
                            <a:rPr lang="en-US" sz="1600" dirty="0"/>
                            <a:t>P(MeV)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/>
                            <a:t>Loss</a:t>
                          </a:r>
                        </a:p>
                        <a:p>
                          <a:pPr algn="ctr"/>
                          <a:r>
                            <a:rPr lang="en-US" sz="1600" dirty="0"/>
                            <a:t>(MeV)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zh-TW" sz="16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600" i="1" dirty="0" smtClean="0">
                                      <a:latin typeface="Cambria Math" panose="02040503050406030204" pitchFamily="18" charset="0"/>
                                    </a:rPr>
                                    <m:t>𝐿𝑜𝑠𝑠</m:t>
                                  </m:r>
                                </m:num>
                                <m:den>
                                  <m:r>
                                    <a:rPr lang="en-US" altLang="zh-TW" sz="1600" i="1" dirty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zh-TW" sz="1600" i="1" baseline="-25000" dirty="0" smtClean="0">
                                      <a:latin typeface="Cambria Math" panose="02040503050406030204" pitchFamily="18" charset="0"/>
                                    </a:rPr>
                                    <m:t>𝑏𝑒𝑎𝑚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600" baseline="0" dirty="0"/>
                            <a:t>(%)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60140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25716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err="1">
                              <a:solidFill>
                                <a:schemeClr val="bg1"/>
                              </a:solidFill>
                            </a:rPr>
                            <a:t>E</a:t>
                          </a:r>
                          <a:r>
                            <a:rPr lang="en-US" sz="1600" baseline="-25000" dirty="0" err="1">
                              <a:solidFill>
                                <a:schemeClr val="bg1"/>
                              </a:solidFill>
                            </a:rPr>
                            <a:t>Beam</a:t>
                          </a:r>
                          <a:endParaRPr lang="en-US" sz="1600" baseline="-25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/>
                            <a:t>47.15(4)</a:t>
                          </a:r>
                          <a:endParaRPr lang="en-US" sz="1600" dirty="0"/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5.52(3)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/>
                            <a:t>-</a:t>
                          </a:r>
                          <a:endParaRPr lang="en-US" sz="1600" dirty="0"/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37918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25716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E</a:t>
                          </a:r>
                          <a:r>
                            <a:rPr lang="en-US" sz="1600" baseline="-25000" dirty="0">
                              <a:solidFill>
                                <a:srgbClr val="FF0000"/>
                              </a:solidFill>
                            </a:rPr>
                            <a:t>=&gt;|BM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/>
                            <a:t>47.10(0)</a:t>
                          </a:r>
                          <a:endParaRPr lang="en-US" sz="1600" dirty="0"/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5.43(2)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0.05(4)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5716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0.1(1)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16326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25716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E</a:t>
                          </a:r>
                          <a:r>
                            <a:rPr lang="en-US" sz="1600" baseline="-25000" dirty="0">
                              <a:solidFill>
                                <a:srgbClr val="0000FF"/>
                              </a:solidFill>
                            </a:rPr>
                            <a:t>BM|=&gt;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/>
                            <a:t>44.45(3)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5.69(3)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2.70(5)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5.7(1)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19526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25716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dirty="0">
                              <a:solidFill>
                                <a:srgbClr val="FF2CFF"/>
                              </a:solidFill>
                            </a:rPr>
                            <a:t>E</a:t>
                          </a:r>
                          <a:r>
                            <a:rPr lang="en-US" altLang="zh-TW" sz="1600" baseline="-25000" dirty="0">
                              <a:solidFill>
                                <a:srgbClr val="FF2CFF"/>
                              </a:solidFill>
                            </a:rPr>
                            <a:t>=&gt;|ZDC</a:t>
                          </a:r>
                          <a:endParaRPr lang="en-US" sz="1600" baseline="-25000" dirty="0">
                            <a:solidFill>
                              <a:srgbClr val="FF2CFF"/>
                            </a:solidFill>
                          </a:endParaRP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/>
                            <a:t>42.05(3)</a:t>
                          </a:r>
                          <a:endParaRPr lang="en-US" sz="1600" dirty="0"/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5.93(2)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5.10(5)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10.8(1)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46264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表格 6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1206763"/>
                  </p:ext>
                </p:extLst>
              </p:nvPr>
            </p:nvGraphicFramePr>
            <p:xfrm>
              <a:off x="432332" y="4270411"/>
              <a:ext cx="5395783" cy="2062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07415">
                      <a:extLst>
                        <a:ext uri="{9D8B030D-6E8A-4147-A177-3AD203B41FA5}">
                          <a16:colId xmlns:a16="http://schemas.microsoft.com/office/drawing/2014/main" val="4070170472"/>
                        </a:ext>
                      </a:extLst>
                    </a:gridCol>
                    <a:gridCol w="1122092">
                      <a:extLst>
                        <a:ext uri="{9D8B030D-6E8A-4147-A177-3AD203B41FA5}">
                          <a16:colId xmlns:a16="http://schemas.microsoft.com/office/drawing/2014/main" val="2702910874"/>
                        </a:ext>
                      </a:extLst>
                    </a:gridCol>
                    <a:gridCol w="1122092">
                      <a:extLst>
                        <a:ext uri="{9D8B030D-6E8A-4147-A177-3AD203B41FA5}">
                          <a16:colId xmlns:a16="http://schemas.microsoft.com/office/drawing/2014/main" val="3200185563"/>
                        </a:ext>
                      </a:extLst>
                    </a:gridCol>
                    <a:gridCol w="1122092">
                      <a:extLst>
                        <a:ext uri="{9D8B030D-6E8A-4147-A177-3AD203B41FA5}">
                          <a16:colId xmlns:a16="http://schemas.microsoft.com/office/drawing/2014/main" val="55812985"/>
                        </a:ext>
                      </a:extLst>
                    </a:gridCol>
                    <a:gridCol w="1122092">
                      <a:extLst>
                        <a:ext uri="{9D8B030D-6E8A-4147-A177-3AD203B41FA5}">
                          <a16:colId xmlns:a16="http://schemas.microsoft.com/office/drawing/2014/main" val="3046238553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/>
                            <a:t>Slice</a:t>
                          </a:r>
                          <a:endParaRPr lang="en-US" sz="1600" dirty="0"/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600" dirty="0"/>
                            <a:t> </a:t>
                          </a:r>
                          <a:r>
                            <a:rPr lang="en-US" sz="1600" dirty="0"/>
                            <a:t>P(MeV)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600" dirty="0"/>
                            <a:t>σ</a:t>
                          </a:r>
                          <a:r>
                            <a:rPr lang="en-US" sz="1600" dirty="0"/>
                            <a:t>P(MeV)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/>
                            <a:t>Loss</a:t>
                          </a:r>
                        </a:p>
                        <a:p>
                          <a:pPr algn="ctr"/>
                          <a:r>
                            <a:rPr lang="en-US" sz="1600" dirty="0"/>
                            <a:t>(MeV)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82609" t="-2105" r="-2174" b="-2673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60140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25716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err="1">
                              <a:solidFill>
                                <a:schemeClr val="bg1"/>
                              </a:solidFill>
                            </a:rPr>
                            <a:t>E</a:t>
                          </a:r>
                          <a:r>
                            <a:rPr lang="en-US" sz="1600" baseline="-25000" dirty="0" err="1">
                              <a:solidFill>
                                <a:schemeClr val="bg1"/>
                              </a:solidFill>
                            </a:rPr>
                            <a:t>Beam</a:t>
                          </a:r>
                          <a:endParaRPr lang="en-US" sz="1600" baseline="-25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/>
                            <a:t>47.15(4)</a:t>
                          </a:r>
                          <a:endParaRPr lang="en-US" sz="1600" dirty="0"/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5.52(3)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/>
                            <a:t>-</a:t>
                          </a:r>
                          <a:endParaRPr lang="en-US" sz="1600" dirty="0"/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37918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25716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E</a:t>
                          </a:r>
                          <a:r>
                            <a:rPr lang="en-US" sz="1600" baseline="-25000" dirty="0">
                              <a:solidFill>
                                <a:srgbClr val="FF0000"/>
                              </a:solidFill>
                            </a:rPr>
                            <a:t>=&gt;|BM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/>
                            <a:t>47.10(0)</a:t>
                          </a:r>
                          <a:endParaRPr lang="en-US" sz="1600" dirty="0"/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5.43(2)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0.05(4)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5716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0.1(1)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16326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25716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E</a:t>
                          </a:r>
                          <a:r>
                            <a:rPr lang="en-US" sz="1600" baseline="-25000" dirty="0">
                              <a:solidFill>
                                <a:srgbClr val="0000FF"/>
                              </a:solidFill>
                            </a:rPr>
                            <a:t>BM|=&gt;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/>
                            <a:t>44.45(3)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5.69(3)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2.70(5)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5.7(1)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19526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25716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dirty="0">
                              <a:solidFill>
                                <a:srgbClr val="FF2CFF"/>
                              </a:solidFill>
                            </a:rPr>
                            <a:t>E</a:t>
                          </a:r>
                          <a:r>
                            <a:rPr lang="en-US" altLang="zh-TW" sz="1600" baseline="-25000" dirty="0">
                              <a:solidFill>
                                <a:srgbClr val="FF2CFF"/>
                              </a:solidFill>
                            </a:rPr>
                            <a:t>=&gt;|ZDC</a:t>
                          </a:r>
                          <a:endParaRPr lang="en-US" sz="1600" baseline="-25000" dirty="0">
                            <a:solidFill>
                              <a:srgbClr val="FF2CFF"/>
                            </a:solidFill>
                          </a:endParaRP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/>
                            <a:t>42.05(3)</a:t>
                          </a:r>
                          <a:endParaRPr lang="en-US" sz="1600" dirty="0"/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5.93(2)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5.10(5)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10.8(1)</a:t>
                          </a:r>
                        </a:p>
                      </a:txBody>
                      <a:tcPr anchor="ctr">
                        <a:solidFill>
                          <a:srgbClr val="8AD0D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462649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84291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7C3F851-911B-4EF4-9A79-9E585893ED6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8450" y="1084080"/>
            <a:ext cx="9171232" cy="550273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8616149-D4E2-48AD-A4C9-FDBA8343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Detail of </a:t>
            </a:r>
            <a:r>
              <a:rPr lang="en-US" altLang="zh-TW" dirty="0" err="1"/>
              <a:t>Eslice</a:t>
            </a:r>
            <a:r>
              <a:rPr lang="en-US" altLang="zh-TW" dirty="0"/>
              <a:t> fit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DFF4BF-4162-462A-AB44-4E3EA0311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62" y="1534087"/>
            <a:ext cx="8946541" cy="4733370"/>
          </a:xfrm>
        </p:spPr>
        <p:txBody>
          <a:bodyPr/>
          <a:lstStyle/>
          <a:p>
            <a:r>
              <a:rPr lang="en-US" altLang="zh-TW" dirty="0"/>
              <a:t>Set X Range of Ebeam(x):</a:t>
            </a:r>
          </a:p>
          <a:p>
            <a:pPr lvl="1"/>
            <a:r>
              <a:rPr lang="en-US" altLang="zh-TW" dirty="0"/>
              <a:t>X in [0.7Ebeam,1.3Ebeam]</a:t>
            </a:r>
          </a:p>
          <a:p>
            <a:pPr lvl="1"/>
            <a:endParaRPr lang="en-US" altLang="zh-TW" dirty="0"/>
          </a:p>
          <a:p>
            <a:r>
              <a:rPr lang="en-US" altLang="zh-TW" dirty="0"/>
              <a:t>Fit range: base on RMS</a:t>
            </a:r>
          </a:p>
          <a:p>
            <a:pPr lvl="1"/>
            <a:r>
              <a:rPr lang="en-US" altLang="zh-TW" dirty="0"/>
              <a:t>[</a:t>
            </a:r>
            <a:r>
              <a:rPr lang="el-GR" altLang="zh-TW" dirty="0"/>
              <a:t>μ</a:t>
            </a:r>
            <a:r>
              <a:rPr lang="en-US" altLang="zh-TW" dirty="0"/>
              <a:t>-1.5RMS,</a:t>
            </a:r>
            <a:r>
              <a:rPr lang="el-GR" altLang="zh-TW" dirty="0"/>
              <a:t>μ+</a:t>
            </a:r>
            <a:r>
              <a:rPr lang="en-US" altLang="zh-TW" dirty="0"/>
              <a:t>4 RMS]</a:t>
            </a:r>
            <a:endParaRPr lang="el-GR" altLang="zh-TW" dirty="0"/>
          </a:p>
          <a:p>
            <a:pPr lvl="1"/>
            <a:endParaRPr lang="el-GR" altLang="zh-TW" dirty="0"/>
          </a:p>
          <a:p>
            <a:r>
              <a:rPr lang="en-US" altLang="zh-TW" dirty="0"/>
              <a:t>The hit ZDC case:</a:t>
            </a:r>
          </a:p>
          <a:p>
            <a:pPr lvl="1"/>
            <a:r>
              <a:rPr lang="en-US" altLang="zh-TW" dirty="0"/>
              <a:t>[</a:t>
            </a:r>
            <a:r>
              <a:rPr lang="el-GR" altLang="zh-TW" dirty="0"/>
              <a:t>μ</a:t>
            </a:r>
            <a:r>
              <a:rPr lang="en-US" altLang="zh-TW" dirty="0"/>
              <a:t>-1.5</a:t>
            </a:r>
            <a:r>
              <a:rPr lang="el-GR" altLang="zh-TW" dirty="0"/>
              <a:t>σ</a:t>
            </a:r>
            <a:r>
              <a:rPr lang="en-US" altLang="zh-TW" dirty="0"/>
              <a:t>,</a:t>
            </a:r>
            <a:r>
              <a:rPr lang="el-GR" altLang="zh-TW" dirty="0"/>
              <a:t>μ+</a:t>
            </a:r>
            <a:r>
              <a:rPr lang="en-US" altLang="zh-TW" dirty="0"/>
              <a:t>4</a:t>
            </a:r>
            <a:r>
              <a:rPr lang="el-GR" altLang="zh-TW" dirty="0"/>
              <a:t>σ</a:t>
            </a:r>
            <a:r>
              <a:rPr lang="en-US" altLang="zh-TW" dirty="0"/>
              <a:t>] fit again.</a:t>
            </a:r>
            <a:endParaRPr lang="el-GR" altLang="zh-TW" dirty="0"/>
          </a:p>
          <a:p>
            <a:pPr lvl="1"/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66A22CE-8920-4717-A303-628C60FC3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CC04B41-D97B-4B5A-A525-C03D114E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4</a:t>
            </a:fld>
            <a:endParaRPr 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6C4B1AB-3FC7-4BE2-A681-A4963F4C3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7829"/>
            <a:ext cx="2822634" cy="127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60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loss before hit ZDC by simple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46113" y="1062326"/>
                <a:ext cx="3925887" cy="1094278"/>
              </a:xfrm>
            </p:spPr>
            <p:txBody>
              <a:bodyPr/>
              <a:lstStyle/>
              <a:p>
                <a:r>
                  <a:rPr lang="en-US" dirty="0"/>
                  <a:t>Average scattering angle: 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13.6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(1+0.038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den>
                        </m:f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113" y="1062326"/>
                <a:ext cx="3925887" cy="1094278"/>
              </a:xfrm>
              <a:blipFill>
                <a:blip r:embed="rId2"/>
                <a:stretch>
                  <a:fillRect l="-311" t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5</a:t>
            </a:fld>
            <a:endParaRPr 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11" y="3519577"/>
            <a:ext cx="4800990" cy="2977281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022711" y="1945651"/>
          <a:ext cx="3309056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29117">
                  <a:extLst>
                    <a:ext uri="{9D8B030D-6E8A-4147-A177-3AD203B41FA5}">
                      <a16:colId xmlns:a16="http://schemas.microsoft.com/office/drawing/2014/main" val="1630424293"/>
                    </a:ext>
                  </a:extLst>
                </a:gridCol>
                <a:gridCol w="1479939">
                  <a:extLst>
                    <a:ext uri="{9D8B030D-6E8A-4147-A177-3AD203B41FA5}">
                      <a16:colId xmlns:a16="http://schemas.microsoft.com/office/drawing/2014/main" val="26482570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material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0</a:t>
                      </a:r>
                      <a:r>
                        <a:rPr lang="en-US" sz="1600" dirty="0"/>
                        <a:t>(mm)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2004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Teflon(C</a:t>
                      </a:r>
                      <a:r>
                        <a:rPr lang="en-US" sz="1600" baseline="30000" dirty="0"/>
                        <a:t>2</a:t>
                      </a:r>
                      <a:r>
                        <a:rPr lang="en-US" sz="1600" dirty="0"/>
                        <a:t>F</a:t>
                      </a:r>
                      <a:r>
                        <a:rPr lang="en-US" sz="1600" baseline="30000" dirty="0"/>
                        <a:t>4</a:t>
                      </a:r>
                      <a:r>
                        <a:rPr lang="en-US" sz="1600" baseline="-25000" dirty="0"/>
                        <a:t>n</a:t>
                      </a:r>
                      <a:r>
                        <a:rPr lang="en-US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5310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Aluminum(Al)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4983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Plastic Scintillator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9150551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4787658" y="1919120"/>
          <a:ext cx="7168299" cy="132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02005">
                  <a:extLst>
                    <a:ext uri="{9D8B030D-6E8A-4147-A177-3AD203B41FA5}">
                      <a16:colId xmlns:a16="http://schemas.microsoft.com/office/drawing/2014/main" val="1269377863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2546566654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3174329713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1599186683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3014456303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169752249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1310620684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1407683108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307506686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24459969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Material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Tef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Tef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x2 B.M.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Shell-AL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9771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Thickness</a:t>
                      </a:r>
                    </a:p>
                    <a:p>
                      <a:pPr algn="ctr"/>
                      <a:r>
                        <a:rPr lang="en-US" sz="1050" dirty="0"/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861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x/X</a:t>
                      </a:r>
                      <a:r>
                        <a:rPr lang="en-US" sz="1050" baseline="-250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0.0142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0.0053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0.0053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0.0142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Sum</a:t>
                      </a:r>
                      <a:r>
                        <a:rPr lang="en-US" sz="1200" baseline="0" dirty="0"/>
                        <a:t> = </a:t>
                      </a:r>
                    </a:p>
                    <a:p>
                      <a:pPr algn="ctr"/>
                      <a:r>
                        <a:rPr lang="en-US" sz="1200" baseline="0" dirty="0"/>
                        <a:t>0.0852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0.0337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615652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內容版面配置區 2"/>
              <p:cNvSpPr txBox="1">
                <a:spLocks/>
              </p:cNvSpPr>
              <p:nvPr/>
            </p:nvSpPr>
            <p:spPr>
              <a:xfrm>
                <a:off x="5069105" y="3341922"/>
                <a:ext cx="6421280" cy="10942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92876" indent="-192876" algn="just" defTabSz="257169" rtl="0" eaLnBrk="1" latinLnBrk="0" hangingPunct="1">
                  <a:spcBef>
                    <a:spcPts val="563"/>
                  </a:spcBef>
                  <a:spcAft>
                    <a:spcPts val="0"/>
                  </a:spcAft>
                  <a:buClr>
                    <a:schemeClr val="accent2">
                      <a:lumMod val="75000"/>
                    </a:schemeClr>
                  </a:buClr>
                  <a:buSzPct val="80000"/>
                  <a:buFont typeface="Wingdings" panose="05000000000000000000" pitchFamily="2" charset="2"/>
                  <a:buChar char="Ø"/>
                  <a:defRPr sz="1800" b="0" i="0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  <a:lvl2pPr marL="417899" indent="-160731" algn="just" defTabSz="257169" rtl="0" eaLnBrk="1" latinLnBrk="0" hangingPunct="1">
                  <a:spcBef>
                    <a:spcPts val="563"/>
                  </a:spcBef>
                  <a:spcAft>
                    <a:spcPts val="0"/>
                  </a:spcAft>
                  <a:buClr>
                    <a:schemeClr val="accent2">
                      <a:lumMod val="75000"/>
                    </a:schemeClr>
                  </a:buClr>
                  <a:buSzPct val="80000"/>
                  <a:buFont typeface="Wingdings" panose="05000000000000000000" pitchFamily="2" charset="2"/>
                  <a:buChar char="Ø"/>
                  <a:defRPr sz="1400" b="0" i="0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2pPr>
                <a:lvl3pPr marL="642921" indent="-128585" algn="just" defTabSz="257169" rtl="0" eaLnBrk="1" latinLnBrk="0" hangingPunct="1">
                  <a:spcBef>
                    <a:spcPts val="563"/>
                  </a:spcBef>
                  <a:spcAft>
                    <a:spcPts val="0"/>
                  </a:spcAft>
                  <a:buClr>
                    <a:schemeClr val="accent2">
                      <a:lumMod val="75000"/>
                    </a:schemeClr>
                  </a:buClr>
                  <a:buSzPct val="80000"/>
                  <a:buFont typeface="Wingdings" panose="05000000000000000000" pitchFamily="2" charset="2"/>
                  <a:buChar char="Ø"/>
                  <a:defRPr sz="1200" b="0" i="0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3pPr>
                <a:lvl4pPr marL="900090" indent="-128585" algn="just" defTabSz="257169" rtl="0" eaLnBrk="1" latinLnBrk="0" hangingPunct="1">
                  <a:spcBef>
                    <a:spcPts val="563"/>
                  </a:spcBef>
                  <a:spcAft>
                    <a:spcPts val="0"/>
                  </a:spcAft>
                  <a:buClr>
                    <a:schemeClr val="accent2">
                      <a:lumMod val="75000"/>
                    </a:schemeClr>
                  </a:buClr>
                  <a:buSzPct val="80000"/>
                  <a:buFont typeface="Wingdings" panose="05000000000000000000" pitchFamily="2" charset="2"/>
                  <a:buChar char="Ø"/>
                  <a:defRPr sz="1050" b="0" i="0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4pPr>
                <a:lvl5pPr marL="1157259" indent="-128585" algn="just" defTabSz="257169" rtl="0" eaLnBrk="1" latinLnBrk="0" hangingPunct="1">
                  <a:spcBef>
                    <a:spcPts val="563"/>
                  </a:spcBef>
                  <a:spcAft>
                    <a:spcPts val="0"/>
                  </a:spcAft>
                  <a:buClr>
                    <a:schemeClr val="accent2">
                      <a:lumMod val="75000"/>
                    </a:schemeClr>
                  </a:buClr>
                  <a:buSzPct val="80000"/>
                  <a:buFont typeface="Wingdings" panose="05000000000000000000" pitchFamily="2" charset="2"/>
                  <a:buChar char="Ø"/>
                  <a:defRPr sz="1050" b="0" i="0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5pPr>
                <a:lvl6pPr marL="1409590" indent="-128585" algn="l" defTabSz="257169" rtl="0" eaLnBrk="1" latinLnBrk="0" hangingPunct="1">
                  <a:spcBef>
                    <a:spcPts val="563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788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6pPr>
                <a:lvl7pPr marL="1671596" indent="-128585" algn="l" defTabSz="257169" rtl="0" eaLnBrk="1" latinLnBrk="0" hangingPunct="1">
                  <a:spcBef>
                    <a:spcPts val="563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788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7pPr>
                <a:lvl8pPr marL="1928765" indent="-128585" algn="l" defTabSz="257169" rtl="0" eaLnBrk="1" latinLnBrk="0" hangingPunct="1">
                  <a:spcBef>
                    <a:spcPts val="563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788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8pPr>
                <a:lvl9pPr marL="2185933" indent="-128585" algn="l" defTabSz="257169" rtl="0" eaLnBrk="1" latinLnBrk="0" hangingPunct="1">
                  <a:spcBef>
                    <a:spcPts val="563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788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9pPr>
              </a:lstStyle>
              <a:p>
                <a:r>
                  <a:rPr lang="en-US" dirty="0"/>
                  <a:t>Total radiation length: 0.0852+0.0337 = 0.1189 </a:t>
                </a:r>
                <a:r>
                  <a:rPr lang="en-US" i="1" dirty="0"/>
                  <a:t>X</a:t>
                </a:r>
                <a:r>
                  <a:rPr lang="en-US" baseline="-25000" dirty="0"/>
                  <a:t>0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13.6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𝑍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0.1189</m:t>
                        </m:r>
                      </m:e>
                    </m:rad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1+0.038</m:t>
                        </m:r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0.1189</m:t>
                            </m:r>
                          </m:e>
                        </m:fun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247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𝑑𝑒𝑔𝑟𝑒𝑒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10" name="內容版面配置區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105" y="3341922"/>
                <a:ext cx="6421280" cy="1094278"/>
              </a:xfrm>
              <a:prstGeom prst="rect">
                <a:avLst/>
              </a:prstGeom>
              <a:blipFill>
                <a:blip r:embed="rId4"/>
                <a:stretch>
                  <a:fillRect l="-190" t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內容版面配置區 2"/>
          <p:cNvSpPr txBox="1">
            <a:spLocks/>
          </p:cNvSpPr>
          <p:nvPr/>
        </p:nvSpPr>
        <p:spPr>
          <a:xfrm>
            <a:off x="3680725" y="998377"/>
            <a:ext cx="3424687" cy="78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76" indent="-192876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17899" indent="-160731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642921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900090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1157259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 marL="1409590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1671596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928765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185933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l-GR" sz="1400" dirty="0"/>
              <a:t>β </a:t>
            </a:r>
            <a:r>
              <a:rPr lang="en-US" sz="1400" dirty="0"/>
              <a:t>= v/c, in position beam </a:t>
            </a:r>
            <a:r>
              <a:rPr lang="el-GR" sz="1400" dirty="0"/>
              <a:t>~ </a:t>
            </a:r>
            <a:r>
              <a:rPr lang="en-US" sz="1400" dirty="0"/>
              <a:t>1</a:t>
            </a:r>
          </a:p>
          <a:p>
            <a:r>
              <a:rPr lang="en-US" sz="1400" dirty="0"/>
              <a:t>p = momentum of particle, ~E</a:t>
            </a: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6142988" y="998377"/>
            <a:ext cx="4130950" cy="62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76" indent="-192876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17899" indent="-160731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642921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900090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1157259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 marL="1409590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1671596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928765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185933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 dirty="0"/>
              <a:t>Z is charge of particle = +1</a:t>
            </a:r>
          </a:p>
          <a:p>
            <a:r>
              <a:rPr lang="en-US" sz="1400" dirty="0"/>
              <a:t>x/</a:t>
            </a:r>
            <a:r>
              <a:rPr lang="en-US" sz="1400" i="1" dirty="0"/>
              <a:t>X</a:t>
            </a:r>
            <a:r>
              <a:rPr lang="en-US" sz="1400" baseline="-25000" dirty="0"/>
              <a:t>0</a:t>
            </a:r>
            <a:r>
              <a:rPr lang="en-US" sz="1400" dirty="0"/>
              <a:t> = material thickness normalize by radiation .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28" y="4139180"/>
            <a:ext cx="3699576" cy="2526800"/>
          </a:xfrm>
          <a:prstGeom prst="rect">
            <a:avLst/>
          </a:prstGeom>
        </p:spPr>
      </p:pic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7852266" y="5031907"/>
          <a:ext cx="4103691" cy="11551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55674">
                  <a:extLst>
                    <a:ext uri="{9D8B030D-6E8A-4147-A177-3AD203B41FA5}">
                      <a16:colId xmlns:a16="http://schemas.microsoft.com/office/drawing/2014/main" val="1269377863"/>
                    </a:ext>
                  </a:extLst>
                </a:gridCol>
                <a:gridCol w="587526">
                  <a:extLst>
                    <a:ext uri="{9D8B030D-6E8A-4147-A177-3AD203B41FA5}">
                      <a16:colId xmlns:a16="http://schemas.microsoft.com/office/drawing/2014/main" val="2546566654"/>
                    </a:ext>
                  </a:extLst>
                </a:gridCol>
                <a:gridCol w="587526">
                  <a:extLst>
                    <a:ext uri="{9D8B030D-6E8A-4147-A177-3AD203B41FA5}">
                      <a16:colId xmlns:a16="http://schemas.microsoft.com/office/drawing/2014/main" val="3174329713"/>
                    </a:ext>
                  </a:extLst>
                </a:gridCol>
                <a:gridCol w="587526">
                  <a:extLst>
                    <a:ext uri="{9D8B030D-6E8A-4147-A177-3AD203B41FA5}">
                      <a16:colId xmlns:a16="http://schemas.microsoft.com/office/drawing/2014/main" val="1599186683"/>
                    </a:ext>
                  </a:extLst>
                </a:gridCol>
                <a:gridCol w="587526">
                  <a:extLst>
                    <a:ext uri="{9D8B030D-6E8A-4147-A177-3AD203B41FA5}">
                      <a16:colId xmlns:a16="http://schemas.microsoft.com/office/drawing/2014/main" val="3014456303"/>
                    </a:ext>
                  </a:extLst>
                </a:gridCol>
                <a:gridCol w="697913">
                  <a:extLst>
                    <a:ext uri="{9D8B030D-6E8A-4147-A177-3AD203B41FA5}">
                      <a16:colId xmlns:a16="http://schemas.microsoft.com/office/drawing/2014/main" val="169752249"/>
                    </a:ext>
                  </a:extLst>
                </a:gridCol>
              </a:tblGrid>
              <a:tr h="5775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 [MeV]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9771249"/>
                  </a:ext>
                </a:extLst>
              </a:tr>
              <a:tr h="577585">
                <a:tc>
                  <a:txBody>
                    <a:bodyPr/>
                    <a:lstStyle/>
                    <a:p>
                      <a:pPr algn="ctr"/>
                      <a:r>
                        <a:rPr lang="el-GR" sz="1400" dirty="0"/>
                        <a:t>θ</a:t>
                      </a:r>
                      <a:r>
                        <a:rPr lang="en-US" sz="1400" baseline="-25000" dirty="0"/>
                        <a:t>0 </a:t>
                      </a:r>
                      <a:r>
                        <a:rPr lang="en-US" sz="1400" baseline="0" dirty="0"/>
                        <a:t>[degree]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861201"/>
                  </a:ext>
                </a:extLst>
              </a:tr>
            </a:tbl>
          </a:graphicData>
        </a:graphic>
      </p:graphicFrame>
      <p:sp>
        <p:nvSpPr>
          <p:cNvPr id="15" name="內容版面配置區 2"/>
          <p:cNvSpPr txBox="1">
            <a:spLocks/>
          </p:cNvSpPr>
          <p:nvPr/>
        </p:nvSpPr>
        <p:spPr>
          <a:xfrm>
            <a:off x="6610213" y="1582243"/>
            <a:ext cx="3925887" cy="1094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76" indent="-192876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17899" indent="-160731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642921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900090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1157259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 marL="1409590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1671596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928765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185933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The material on the Path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6142988" y="4455296"/>
                <a:ext cx="2392963" cy="659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247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𝑀𝑒𝑉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𝑑𝑒𝑔𝑟𝑒𝑒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988" y="4455296"/>
                <a:ext cx="2392963" cy="6592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4606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E12555-577D-4DC5-8F2E-6701A27E7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HTML convertor for single file I/O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2B9FE8-7D40-44DD-9CCC-8021B7060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We need to download all the directory, .html, and graphs to observe the run data.</a:t>
            </a:r>
          </a:p>
          <a:p>
            <a:r>
              <a:rPr lang="en-US" altLang="zh-TW" dirty="0"/>
              <a:t>Not useful to transfer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file!</a:t>
            </a:r>
          </a:p>
          <a:p>
            <a:endParaRPr lang="en-US" altLang="zh-TW" dirty="0"/>
          </a:p>
          <a:p>
            <a:r>
              <a:rPr lang="en-US" altLang="zh-TW" dirty="0"/>
              <a:t>Convert</a:t>
            </a:r>
            <a:r>
              <a:rPr lang="zh-TW" altLang="en-US" dirty="0"/>
              <a:t> </a:t>
            </a:r>
            <a:r>
              <a:rPr lang="en-US" altLang="zh-TW" dirty="0"/>
              <a:t>HTML</a:t>
            </a:r>
            <a:r>
              <a:rPr lang="zh-TW" altLang="en-US" dirty="0"/>
              <a:t> </a:t>
            </a:r>
            <a:r>
              <a:rPr lang="en-US" altLang="zh-TW" dirty="0"/>
              <a:t>file</a:t>
            </a:r>
            <a:r>
              <a:rPr lang="zh-TW" altLang="en-US" dirty="0"/>
              <a:t> </a:t>
            </a:r>
            <a:r>
              <a:rPr lang="en-US" altLang="zh-TW" dirty="0"/>
              <a:t>which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 err="1"/>
              <a:t>url</a:t>
            </a:r>
            <a:r>
              <a:rPr lang="en-US" altLang="zh-TW" dirty="0"/>
              <a:t>-link</a:t>
            </a:r>
            <a:r>
              <a:rPr lang="zh-TW" altLang="en-US" dirty="0"/>
              <a:t> </a:t>
            </a:r>
            <a:r>
              <a:rPr lang="en-US" altLang="zh-TW" dirty="0"/>
              <a:t>graph into a MIME HTML(.</a:t>
            </a:r>
            <a:r>
              <a:rPr lang="en-US" altLang="zh-TW" dirty="0" err="1"/>
              <a:t>mthml</a:t>
            </a:r>
            <a:r>
              <a:rPr lang="en-US" altLang="zh-TW" dirty="0"/>
              <a:t>).</a:t>
            </a:r>
          </a:p>
          <a:p>
            <a:r>
              <a:rPr lang="en-US" altLang="zh-TW" dirty="0"/>
              <a:t>By downloading only the .</a:t>
            </a:r>
            <a:r>
              <a:rPr lang="en-US" altLang="zh-TW" dirty="0" err="1"/>
              <a:t>mhtml</a:t>
            </a:r>
            <a:r>
              <a:rPr lang="en-US" altLang="zh-TW" dirty="0"/>
              <a:t> file, we can observe the run data, now.</a:t>
            </a:r>
          </a:p>
          <a:p>
            <a:endParaRPr lang="en-US" altLang="zh-TW" dirty="0"/>
          </a:p>
          <a:p>
            <a:r>
              <a:rPr lang="en-US" altLang="zh-TW" dirty="0"/>
              <a:t>With the auto upload system, our group could access by the Drive.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145CAA4-7489-4731-BD0D-2917DD4EC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A624C7D-10F0-41C3-9A95-326748D68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物件 6">
            <a:extLst>
              <a:ext uri="{FF2B5EF4-FFF2-40B4-BE49-F238E27FC236}">
                <a16:creationId xmlns:a16="http://schemas.microsoft.com/office/drawing/2014/main" id="{52CCA76B-EF18-4A7D-9E0A-C17F26BE5B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371753"/>
              </p:ext>
            </p:extLst>
          </p:nvPr>
        </p:nvGraphicFramePr>
        <p:xfrm>
          <a:off x="6610213" y="4881707"/>
          <a:ext cx="21240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封裝程式殼層物件" showAsIcon="1" r:id="rId3" imgW="2123993" imgH="514350" progId="Package">
                  <p:embed/>
                </p:oleObj>
              </mc:Choice>
              <mc:Fallback>
                <p:oleObj name="封裝程式殼層物件" showAsIcon="1" r:id="rId3" imgW="2123993" imgH="51435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10213" y="4881707"/>
                        <a:ext cx="2124075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8554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4CFD81-B342-4CCD-BA00-5127FC57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ym typeface="Wingdings" panose="05000000000000000000" pitchFamily="2" charset="2"/>
              </a:rPr>
              <a:t> data8 crash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D750F7-FD87-4AE2-98E1-177E7F8D3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515037"/>
            <a:ext cx="10365034" cy="4733370"/>
          </a:xfrm>
        </p:spPr>
        <p:txBody>
          <a:bodyPr/>
          <a:lstStyle/>
          <a:p>
            <a:r>
              <a:rPr lang="en-US" altLang="zh-TW" dirty="0"/>
              <a:t>I use some cache to rescue my code, but some code couldn’t operation, now.</a:t>
            </a:r>
          </a:p>
          <a:p>
            <a:endParaRPr lang="en-US" altLang="zh-TW" dirty="0"/>
          </a:p>
          <a:p>
            <a:r>
              <a:rPr lang="en-US" altLang="zh-TW" dirty="0"/>
              <a:t>The almost data and even some run table is take a vacation… </a:t>
            </a:r>
          </a:p>
          <a:p>
            <a:r>
              <a:rPr lang="en-US" altLang="zh-TW" dirty="0"/>
              <a:t>Maybe, I can to download the raw data backup from the OneDrive.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3E6CC71-228B-49AD-B8D2-204D8C01D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300C58B-8F5F-402B-BC61-17CD6CF7A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668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模板2">
  <a:themeElements>
    <a:clrScheme name="離子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自訂 4">
      <a:majorFont>
        <a:latin typeface="Times New Roman"/>
        <a:ea typeface="標楷體"/>
        <a:cs typeface=""/>
      </a:majorFont>
      <a:minorFont>
        <a:latin typeface="Arial"/>
        <a:ea typeface="微軟正黑體"/>
        <a:cs typeface=""/>
      </a:minorFont>
    </a:fontScheme>
    <a:fmtScheme name="離子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模板2" id="{7B243093-F40B-49D2-8649-AEF9F6135092}" vid="{EB65F3AC-24C7-49F9-AF21-B89FB096BA6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模板2</Template>
  <TotalTime>88853</TotalTime>
  <Words>555</Words>
  <Application>Microsoft Office PowerPoint</Application>
  <PresentationFormat>寬螢幕</PresentationFormat>
  <Paragraphs>145</Paragraphs>
  <Slides>7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6" baseType="lpstr">
      <vt:lpstr>Arial</vt:lpstr>
      <vt:lpstr>Arial Black</vt:lpstr>
      <vt:lpstr>Calibri</vt:lpstr>
      <vt:lpstr>Cambria Math</vt:lpstr>
      <vt:lpstr>Times New Roman</vt:lpstr>
      <vt:lpstr>Wingdings</vt:lpstr>
      <vt:lpstr>Wingdings 3</vt:lpstr>
      <vt:lpstr>模板2</vt:lpstr>
      <vt:lpstr>封裝</vt:lpstr>
      <vt:lpstr>Weekly meeting</vt:lpstr>
      <vt:lpstr>The Fast Online Monitoring Program</vt:lpstr>
      <vt:lpstr>Energy Spectrum of positron</vt:lpstr>
      <vt:lpstr>Detail of Eslice fit</vt:lpstr>
      <vt:lpstr>Energy loss before hit ZDC by simple theory</vt:lpstr>
      <vt:lpstr>HTML convertor for single file I/O</vt:lpstr>
      <vt:lpstr> data8 crash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弮箞 林</dc:creator>
  <cp:lastModifiedBy>宇翔 蕭</cp:lastModifiedBy>
  <cp:revision>12995</cp:revision>
  <dcterms:created xsi:type="dcterms:W3CDTF">2020-10-12T05:45:27Z</dcterms:created>
  <dcterms:modified xsi:type="dcterms:W3CDTF">2026-02-01T12:07:11Z</dcterms:modified>
</cp:coreProperties>
</file>