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81" r:id="rId9"/>
    <p:sldId id="283" r:id="rId10"/>
    <p:sldId id="282" r:id="rId11"/>
    <p:sldId id="284" r:id="rId12"/>
    <p:sldId id="285" r:id="rId13"/>
    <p:sldId id="286" r:id="rId14"/>
    <p:sldId id="269" r:id="rId15"/>
    <p:sldId id="271" r:id="rId16"/>
    <p:sldId id="272" r:id="rId17"/>
    <p:sldId id="278" r:id="rId18"/>
    <p:sldId id="273" r:id="rId19"/>
    <p:sldId id="280" r:id="rId20"/>
    <p:sldId id="263" r:id="rId21"/>
    <p:sldId id="260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4" autoAdjust="0"/>
    <p:restoredTop sz="97615" autoAdjust="0"/>
  </p:normalViewPr>
  <p:slideViewPr>
    <p:cSldViewPr snapToGrid="0">
      <p:cViewPr varScale="1">
        <p:scale>
          <a:sx n="174" d="100"/>
          <a:sy n="174" d="100"/>
        </p:scale>
        <p:origin x="1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563DF-35E6-4D9D-BDA2-7CFD085DA119}" type="datetimeFigureOut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A4FE-DEC3-4307-8FF5-7FDCDDDED3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91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9FBA5F-32F3-7824-7E21-425DA4EAB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32E042F-8493-6041-9392-77FE82C0A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3FC84B-745F-AA5A-2B58-A7D7ADED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2BCC-5617-446F-A0B9-4989CA0FD0C2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4AEA11-BF7C-82B5-1B31-0B46667D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DDBB03-339A-E558-D32B-5076F00A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1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4318FD-3FAF-9167-2672-E17D018C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1BE0E1-04BF-0D32-F030-C557F717A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5B3607-F006-5B25-5FDB-D4962ACB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EBFA-6618-478C-A807-544D678FA29B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8AF08D-3DDE-D13D-1F90-1176BF60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896899-8336-4D66-9455-AF98761C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85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BF696C7-D650-5634-D8F4-51EA49E9A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4261CF-A61C-2565-410B-E9F9F95C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7EB0EB-74C6-1969-BBE3-80693DEC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B948-8997-40CE-BB2D-2EDDCFCCCD65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D4AD51-2418-5A18-8620-478FF3E4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F41823-DAF2-C01E-7DE3-B2F1E40A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10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6989CC-F7A5-3D68-6A54-194FF2DE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FF91FE-A3B0-B73A-9CFA-CA2B570ED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2F57EF-A8BD-6C25-E540-DF29E71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3C75-FE23-4A0D-B151-8E33B6B8CE76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86CF0ED-1864-2321-3DB1-D4BFFEB7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4F7814-DD52-7993-CA44-CCB0B086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29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F26A70-D49C-9D99-33C9-C041644E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E3030B-D5AD-8E9B-441F-97F0FFBE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258CAE-A1D9-C349-24B1-AE18AF05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5D38-0583-4D27-971D-8678819D7B06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40E63C-13AB-4840-5F6F-381793F4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4696DC-63E7-8833-9839-479437EE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85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E26035-23BF-EF36-F514-2A8507EF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17F5D0-1147-7E36-C7D4-2FB056A64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6E9E6C-4EE4-CAFD-7E86-A94AA8B11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CE4BF1-46EC-FF03-A5D8-BD0462A6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C0BC-0691-40D4-8941-D67B80CDCA26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71DCD0-B0AB-E93E-8A0D-5A9FBBBC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71B18B9-B1DD-0C24-32D0-218768CA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88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0E34CC-9F0E-D139-627A-67496822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018ABE-6C0F-846E-9C8B-47954358B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DDC44BC-2381-AAD7-C3ED-36BA4F9BC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2BD7825-3E6D-10F8-7CBD-EC1F839AD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58490A1-7656-BBC8-C768-C15D229F3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1051574-6E18-EE0E-3A92-FAACCF1C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930A-3B2F-4142-8613-42CA72CEE464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D60BEBA-3A26-2E23-BAFB-EF795F7C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91835E4-F18D-6AAD-F022-B7C0B37D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17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81B2D7-BE5B-DA38-A48B-FD77FA31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229200B-55F4-5D74-2E7F-20483CE5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1AFB-59D9-4D04-9AE3-9C70B9BA6A68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8CBD1D-984C-FB52-9E54-CDE0F9CB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B2591F-133E-7769-0183-65A00EBA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61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3DCDB76-97C4-D68A-E267-D0B6CEDD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4C91-A761-4872-B2D5-1C843B8517C0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DB15FAF-B0AE-3D30-E7B6-2DB61B9C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C3848E-8642-9B81-21EB-5F7B9F65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88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C1A689-57B3-5A35-8ABB-BF50ED4D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1D5C67-15FE-587C-DFAE-9334BE2A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90E7D8-F851-02FF-88BB-432BBE8EF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3167F26-26FA-CEEA-55E8-3CE4CE51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EE9D-1E9F-42B9-B6C7-6EBB37C5AFD7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F088C1C-2605-F6D4-1F97-14AE07E8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8613C-15D4-BD6E-AB5E-2644AF01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17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136CB2-3028-E3EF-288A-BBDE45F0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6885510-18AA-010A-F98C-D2CEB0C19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0541D9-6509-7EA6-8DDE-A7F79CF22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6FB9823-C0C2-E10E-6B46-CF57EC1D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455C-557B-45C1-9063-6D62B763127D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03102F-8B13-CD40-1720-B76F3A31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1D6DA9-419C-A6AA-0D06-88D0A971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4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2A3FA3F-6FD1-7FDE-6F3C-32271E8E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197927-8C6D-89E9-6CC7-C2A36631A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A9B8BB-BF36-0D4D-1989-E5014CBE8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31B8-343C-4AFB-8346-9CE00BEEB983}" type="datetime1">
              <a:rPr lang="zh-TW" altLang="en-US" smtClean="0"/>
              <a:t>2026/2/4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FF45C7-5F7D-3DBF-AE9E-D94FDA2B6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9C9ECD-54BD-897D-F73D-9FDCB7F4C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D6E8-4EED-421A-A044-43F970108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25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C8703C-76F8-0543-B0BE-0D2824BF0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Geant4 simulation and data comparison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C475E6-7DAB-9F5E-2FFF-F221C235EB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Shao-Yang Lu 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0705E2-3C35-F792-D307-4F01C031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69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4CF04B-5D3B-DA63-FDB1-993B4451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100405-9052-19CC-98BA-77AEBF314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en-US" altLang="zh-TW" strike="sngStrike" dirty="0"/>
              <a:t>The simulation is ready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At least 500k event for each energy set.</a:t>
            </a:r>
          </a:p>
          <a:p>
            <a:r>
              <a:rPr lang="en-US" altLang="zh-TW" dirty="0"/>
              <a:t> Other DATA-MC comparison plots on Yu-Siang’s report are not ready but soon.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6FEE581-2496-1B64-AA3E-3494E079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27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82480E-0FD4-C534-BE90-06856B83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FF1F95-2837-59B7-3B4C-769790DB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223CF4-B337-DCE8-A4BE-CB966ED6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91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DA85-BCE3-65C9-CD4F-C93EEF595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19020FF-5C9D-98F1-4079-56B65C31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6980"/>
            <a:ext cx="10515600" cy="1325563"/>
          </a:xfrm>
        </p:spPr>
        <p:txBody>
          <a:bodyPr/>
          <a:lstStyle/>
          <a:p>
            <a:r>
              <a:rPr lang="en-US" altLang="zh-TW" dirty="0"/>
              <a:t>Simulation results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047D53F-B9E5-FAC4-37AA-AE22717D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20918" r="20143" b="19982"/>
          <a:stretch>
            <a:fillRect/>
          </a:stretch>
        </p:blipFill>
        <p:spPr>
          <a:xfrm>
            <a:off x="238634" y="1999070"/>
            <a:ext cx="4932614" cy="47344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FC8C0EB-6539-83DD-FA26-2093692D241F}"/>
              </a:ext>
            </a:extLst>
          </p:cNvPr>
          <p:cNvSpPr/>
          <p:nvPr/>
        </p:nvSpPr>
        <p:spPr>
          <a:xfrm>
            <a:off x="10754768" y="65546"/>
            <a:ext cx="1312642" cy="1312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34104B5-A05D-76B2-8F45-BA1668B2D0E9}"/>
              </a:ext>
            </a:extLst>
          </p:cNvPr>
          <p:cNvSpPr/>
          <p:nvPr/>
        </p:nvSpPr>
        <p:spPr>
          <a:xfrm>
            <a:off x="10887144" y="205152"/>
            <a:ext cx="1033429" cy="1033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AE876EC-6414-F9E2-21C9-04C7B6BBC55D}"/>
              </a:ext>
            </a:extLst>
          </p:cNvPr>
          <p:cNvCxnSpPr/>
          <p:nvPr/>
        </p:nvCxnSpPr>
        <p:spPr>
          <a:xfrm>
            <a:off x="10754768" y="1759188"/>
            <a:ext cx="13126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DAA6737C-F402-A69E-103C-5956B9FCB033}"/>
              </a:ext>
            </a:extLst>
          </p:cNvPr>
          <p:cNvCxnSpPr>
            <a:cxnSpLocks/>
          </p:cNvCxnSpPr>
          <p:nvPr/>
        </p:nvCxnSpPr>
        <p:spPr>
          <a:xfrm>
            <a:off x="10748094" y="1378188"/>
            <a:ext cx="0" cy="403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4D9505D6-443A-50F0-1CE0-42FDC5DDC188}"/>
              </a:ext>
            </a:extLst>
          </p:cNvPr>
          <p:cNvCxnSpPr>
            <a:cxnSpLocks/>
          </p:cNvCxnSpPr>
          <p:nvPr/>
        </p:nvCxnSpPr>
        <p:spPr>
          <a:xfrm>
            <a:off x="12067410" y="1378188"/>
            <a:ext cx="0" cy="403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3C20842-4DDE-A365-0FB8-3163BFCFF640}"/>
              </a:ext>
            </a:extLst>
          </p:cNvPr>
          <p:cNvCxnSpPr>
            <a:cxnSpLocks/>
          </p:cNvCxnSpPr>
          <p:nvPr/>
        </p:nvCxnSpPr>
        <p:spPr>
          <a:xfrm>
            <a:off x="10887144" y="1572303"/>
            <a:ext cx="1033429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66A80680-9B3F-6B65-F9FF-FEE6BAC6B8EE}"/>
              </a:ext>
            </a:extLst>
          </p:cNvPr>
          <p:cNvCxnSpPr>
            <a:cxnSpLocks/>
          </p:cNvCxnSpPr>
          <p:nvPr/>
        </p:nvCxnSpPr>
        <p:spPr>
          <a:xfrm>
            <a:off x="10887144" y="1261472"/>
            <a:ext cx="0" cy="3337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D1991688-85CA-5AC0-8449-516FC4CC3D74}"/>
              </a:ext>
            </a:extLst>
          </p:cNvPr>
          <p:cNvCxnSpPr>
            <a:cxnSpLocks/>
          </p:cNvCxnSpPr>
          <p:nvPr/>
        </p:nvCxnSpPr>
        <p:spPr>
          <a:xfrm>
            <a:off x="11913900" y="1238581"/>
            <a:ext cx="0" cy="3566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002AEE1-2D4B-DD91-E004-39E6FA09FA20}"/>
              </a:ext>
            </a:extLst>
          </p:cNvPr>
          <p:cNvSpPr txBox="1"/>
          <p:nvPr/>
        </p:nvSpPr>
        <p:spPr>
          <a:xfrm>
            <a:off x="11033982" y="12905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</a:rPr>
              <a:t>16mm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9DC5570-35DD-9771-B469-25CA6AC889C3}"/>
              </a:ext>
            </a:extLst>
          </p:cNvPr>
          <p:cNvSpPr txBox="1"/>
          <p:nvPr/>
        </p:nvSpPr>
        <p:spPr>
          <a:xfrm>
            <a:off x="11033982" y="173270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20mm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6461516C-19D7-36B4-DDF1-57C547E7C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5105862" y="1806952"/>
            <a:ext cx="5206624" cy="2559355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7D40A16A-9DA9-62ED-5437-93F72CA36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5105858" y="4298645"/>
            <a:ext cx="5206628" cy="2559355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B00F1AF8-D25E-6C60-352D-711F56C55B7C}"/>
              </a:ext>
            </a:extLst>
          </p:cNvPr>
          <p:cNvSpPr txBox="1"/>
          <p:nvPr/>
        </p:nvSpPr>
        <p:spPr>
          <a:xfrm>
            <a:off x="1556674" y="1750847"/>
            <a:ext cx="268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Energy containment in 3x3</a:t>
            </a:r>
            <a:endParaRPr lang="zh-TW" altLang="en-US" dirty="0"/>
          </a:p>
        </p:txBody>
      </p:sp>
      <p:sp>
        <p:nvSpPr>
          <p:cNvPr id="43" name="內容版面配置區 2">
            <a:extLst>
              <a:ext uri="{FF2B5EF4-FFF2-40B4-BE49-F238E27FC236}">
                <a16:creationId xmlns:a16="http://schemas.microsoft.com/office/drawing/2014/main" id="{C8BCD923-8826-62CD-6D76-FB92C236C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217"/>
            <a:ext cx="8372442" cy="931857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The true position is used to do the</a:t>
            </a:r>
            <a:r>
              <a:rPr lang="zh-TW" altLang="en-US" dirty="0"/>
              <a:t> </a:t>
            </a:r>
            <a:r>
              <a:rPr lang="en-US" altLang="zh-TW" dirty="0"/>
              <a:t>boundary selection.</a:t>
            </a:r>
          </a:p>
          <a:p>
            <a:r>
              <a:rPr lang="en-US" altLang="zh-TW" dirty="0"/>
              <a:t>Choosing position hit on most energetic crystal.</a:t>
            </a:r>
            <a:endParaRPr lang="zh-TW" altLang="en-US" dirty="0"/>
          </a:p>
        </p:txBody>
      </p:sp>
      <p:sp>
        <p:nvSpPr>
          <p:cNvPr id="44" name="投影片編號版面配置區 43">
            <a:extLst>
              <a:ext uri="{FF2B5EF4-FFF2-40B4-BE49-F238E27FC236}">
                <a16:creationId xmlns:a16="http://schemas.microsoft.com/office/drawing/2014/main" id="{BC1F52E3-B8D0-8938-8676-73001A93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7B7D7131-836E-1662-6DDB-16C907278269}"/>
              </a:ext>
            </a:extLst>
          </p:cNvPr>
          <p:cNvSpPr txBox="1"/>
          <p:nvPr/>
        </p:nvSpPr>
        <p:spPr>
          <a:xfrm>
            <a:off x="10424272" y="6488668"/>
            <a:ext cx="176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*using 60k event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037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4C88E-5734-96C9-B1BA-8FE92E8D9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696D52C-1144-500D-5ABC-C81B2D3F9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Simulation results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DDC9AE-CFCD-A2F0-B1E7-55A8FC8DE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8"/>
          <a:stretch>
            <a:fillRect/>
          </a:stretch>
        </p:blipFill>
        <p:spPr>
          <a:xfrm>
            <a:off x="628986" y="1667983"/>
            <a:ext cx="5164074" cy="2575025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FE04C71-6654-8842-2D29-BC24F4F39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02" y="4636897"/>
            <a:ext cx="10515600" cy="1325563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The position indicated by the beam monitor in X and Y have fluctuation at certain position indicated by the calorimeter; while plots with true position are linear relation.</a:t>
            </a:r>
          </a:p>
          <a:p>
            <a:pPr marL="0" indent="0">
              <a:buNone/>
            </a:pPr>
            <a:br>
              <a:rPr lang="en-US" altLang="zh-TW" dirty="0"/>
            </a:b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E19A1C-F7A6-01D1-7529-79C9EA87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266A10B-3D47-B2EF-8DC8-07CBFE96E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8"/>
          <a:stretch>
            <a:fillRect/>
          </a:stretch>
        </p:blipFill>
        <p:spPr>
          <a:xfrm>
            <a:off x="6342671" y="1667983"/>
            <a:ext cx="5164074" cy="257502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D475A08C-F0D6-4EFF-BE2D-24EBD11DEDDE}"/>
              </a:ext>
            </a:extLst>
          </p:cNvPr>
          <p:cNvSpPr txBox="1"/>
          <p:nvPr/>
        </p:nvSpPr>
        <p:spPr>
          <a:xfrm>
            <a:off x="10424272" y="6488668"/>
            <a:ext cx="176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*using 60k event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664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D4C0D0-EEEB-3662-F237-5E2476AD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05"/>
            <a:ext cx="10515600" cy="1325563"/>
          </a:xfrm>
        </p:spPr>
        <p:txBody>
          <a:bodyPr/>
          <a:lstStyle/>
          <a:p>
            <a:r>
              <a:rPr lang="en-US" altLang="zh-TW" dirty="0"/>
              <a:t>Before story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51BE574-775F-075A-1A4B-5C931FAD8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84" y="1848573"/>
            <a:ext cx="2426564" cy="242656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F1A0CC4-9296-79C0-485F-2A4CC8D5D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1" y="1848573"/>
            <a:ext cx="2426564" cy="242656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97AB4FA-8A33-F0B8-E758-5C33698E80B9}"/>
              </a:ext>
            </a:extLst>
          </p:cNvPr>
          <p:cNvSpPr txBox="1"/>
          <p:nvPr/>
        </p:nvSpPr>
        <p:spPr>
          <a:xfrm>
            <a:off x="7502236" y="1345169"/>
            <a:ext cx="385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With perpendicular beam </a:t>
            </a:r>
            <a:r>
              <a:rPr lang="en-US" altLang="zh-TW" dirty="0" err="1"/>
              <a:t>simualtion</a:t>
            </a:r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6A6E5F-8C24-5CC2-1202-7B820F887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81"/>
          <a:stretch>
            <a:fillRect/>
          </a:stretch>
        </p:blipFill>
        <p:spPr bwMode="auto">
          <a:xfrm>
            <a:off x="0" y="1714501"/>
            <a:ext cx="2667000" cy="26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2C5BD4A-3B77-20DC-F36F-BD3679678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1"/>
          <a:stretch>
            <a:fillRect/>
          </a:stretch>
        </p:blipFill>
        <p:spPr bwMode="auto">
          <a:xfrm>
            <a:off x="2894509" y="1714501"/>
            <a:ext cx="2667000" cy="26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6BF83CC-D851-FE36-A7E7-21A0CE1D6434}"/>
              </a:ext>
            </a:extLst>
          </p:cNvPr>
          <p:cNvSpPr txBox="1"/>
          <p:nvPr/>
        </p:nvSpPr>
        <p:spPr>
          <a:xfrm>
            <a:off x="1122218" y="1345169"/>
            <a:ext cx="385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70827CE-E9F5-23B8-1D93-F95C1A1461D1}"/>
              </a:ext>
            </a:extLst>
          </p:cNvPr>
          <p:cNvSpPr txBox="1"/>
          <p:nvPr/>
        </p:nvSpPr>
        <p:spPr>
          <a:xfrm>
            <a:off x="2894509" y="5143500"/>
            <a:ext cx="577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 little angel of beam direction in theta should be added. </a:t>
            </a:r>
            <a:endParaRPr lang="zh-TW" altLang="en-US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79FF612-EE1F-6954-025C-3A4F5E046C7C}"/>
              </a:ext>
            </a:extLst>
          </p:cNvPr>
          <p:cNvCxnSpPr/>
          <p:nvPr/>
        </p:nvCxnSpPr>
        <p:spPr>
          <a:xfrm>
            <a:off x="1738746" y="6130636"/>
            <a:ext cx="2563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CDA9C3A8-8F40-BC77-4594-F54A0583E759}"/>
              </a:ext>
            </a:extLst>
          </p:cNvPr>
          <p:cNvSpPr/>
          <p:nvPr/>
        </p:nvSpPr>
        <p:spPr>
          <a:xfrm>
            <a:off x="2974572" y="5971309"/>
            <a:ext cx="45719" cy="318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67894F4-2F1F-6B1D-8C8E-3FCEC356FD2D}"/>
              </a:ext>
            </a:extLst>
          </p:cNvPr>
          <p:cNvSpPr/>
          <p:nvPr/>
        </p:nvSpPr>
        <p:spPr>
          <a:xfrm>
            <a:off x="3113117" y="5971309"/>
            <a:ext cx="45719" cy="318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0AF72DE-EB45-85DB-E614-CD4254FB69D3}"/>
              </a:ext>
            </a:extLst>
          </p:cNvPr>
          <p:cNvSpPr/>
          <p:nvPr/>
        </p:nvSpPr>
        <p:spPr>
          <a:xfrm>
            <a:off x="3389035" y="5895109"/>
            <a:ext cx="145474" cy="4697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9E4E3DC-AF59-4A50-5D19-638D5759A583}"/>
              </a:ext>
            </a:extLst>
          </p:cNvPr>
          <p:cNvCxnSpPr/>
          <p:nvPr/>
        </p:nvCxnSpPr>
        <p:spPr>
          <a:xfrm flipV="1">
            <a:off x="1738746" y="5895109"/>
            <a:ext cx="2563091" cy="23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B27DB25-34B3-B884-BA70-9E3B88D299B1}"/>
              </a:ext>
            </a:extLst>
          </p:cNvPr>
          <p:cNvSpPr txBox="1"/>
          <p:nvPr/>
        </p:nvSpPr>
        <p:spPr>
          <a:xfrm>
            <a:off x="4194201" y="58275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/>
              <a:t>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904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30E96-F7B1-F98D-A306-C20B7BEC4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8CA62335-8433-57AA-9A86-9F21C9E5D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8" y="1156852"/>
            <a:ext cx="2611583" cy="2611583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23754FA3-2E33-B02E-DCED-73D5FC942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05" y="1156852"/>
            <a:ext cx="2611582" cy="2611582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9524364D-A2B3-6DF1-CEB0-71BF6C0EB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51" y="3830780"/>
            <a:ext cx="2611582" cy="2611582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39921D76-F987-19A9-2726-D811BD619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3" y="1219198"/>
            <a:ext cx="2611582" cy="2611582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45F7BB7E-27C3-1CB3-B8AA-5D05FE8DD4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3" y="3830780"/>
            <a:ext cx="2611582" cy="2611582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864AECC4-7EFE-2F0B-1DC8-11282138963B}"/>
              </a:ext>
            </a:extLst>
          </p:cNvPr>
          <p:cNvSpPr txBox="1"/>
          <p:nvPr/>
        </p:nvSpPr>
        <p:spPr>
          <a:xfrm>
            <a:off x="4053622" y="59009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5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°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DBCEB14-29A8-4090-5AAF-0AAB4DCFD998}"/>
              </a:ext>
            </a:extLst>
          </p:cNvPr>
          <p:cNvSpPr txBox="1"/>
          <p:nvPr/>
        </p:nvSpPr>
        <p:spPr>
          <a:xfrm>
            <a:off x="6682490" y="590096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10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°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ACE4FA8-13E8-9265-63FE-14D6B3A3778E}"/>
              </a:ext>
            </a:extLst>
          </p:cNvPr>
          <p:cNvSpPr txBox="1"/>
          <p:nvPr/>
        </p:nvSpPr>
        <p:spPr>
          <a:xfrm>
            <a:off x="1412886" y="59009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2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°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D8D0AA3-FDF8-321B-C482-8C89B45B0E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8" y="3768434"/>
            <a:ext cx="2611583" cy="2611583"/>
          </a:xfrm>
          <a:prstGeom prst="rect">
            <a:avLst/>
          </a:prstGeom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17D8ACC3-F836-86BD-9E26-FC07FB4F925D}"/>
              </a:ext>
            </a:extLst>
          </p:cNvPr>
          <p:cNvSpPr/>
          <p:nvPr/>
        </p:nvSpPr>
        <p:spPr>
          <a:xfrm>
            <a:off x="8288033" y="2001982"/>
            <a:ext cx="886691" cy="4918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27E2144-A61C-F269-15FE-27420DDC1A29}"/>
              </a:ext>
            </a:extLst>
          </p:cNvPr>
          <p:cNvSpPr txBox="1"/>
          <p:nvPr/>
        </p:nvSpPr>
        <p:spPr>
          <a:xfrm>
            <a:off x="9292488" y="2063234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°</a:t>
            </a:r>
            <a:r>
              <a:rPr lang="en-US" altLang="zh-TW" dirty="0"/>
              <a:t> is a better choice.</a:t>
            </a:r>
            <a:endParaRPr lang="zh-TW" altLang="en-US" dirty="0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6504C8B7-B708-A0AA-CC38-62BF695B6979}"/>
              </a:ext>
            </a:extLst>
          </p:cNvPr>
          <p:cNvSpPr/>
          <p:nvPr/>
        </p:nvSpPr>
        <p:spPr>
          <a:xfrm>
            <a:off x="8288033" y="4551219"/>
            <a:ext cx="886691" cy="4918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0FA3E1B-CC82-B869-87C1-C4C28EAAAE62}"/>
              </a:ext>
            </a:extLst>
          </p:cNvPr>
          <p:cNvSpPr txBox="1"/>
          <p:nvPr/>
        </p:nvSpPr>
        <p:spPr>
          <a:xfrm>
            <a:off x="9098524" y="4612471"/>
            <a:ext cx="309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Always have some shifting </a:t>
            </a:r>
            <a:r>
              <a:rPr lang="en-US" altLang="zh-TW" dirty="0" err="1"/>
              <a:t>inY</a:t>
            </a:r>
            <a:r>
              <a:rPr lang="en-US" altLang="zh-TW" dirty="0"/>
              <a:t> 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790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1746913-AD84-8737-B8A8-0AE94FD9E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6" y="2071253"/>
            <a:ext cx="2867892" cy="286789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7DA39D3-23C7-A9DC-3CBD-5F578DC5B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2" y="2071252"/>
            <a:ext cx="2867892" cy="286789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98D5AA1-8DE2-DEA8-D171-9C78CDE8D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1252"/>
            <a:ext cx="2867892" cy="2867892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BF99226C-9388-9A5C-7B7F-86FD75B71209}"/>
              </a:ext>
            </a:extLst>
          </p:cNvPr>
          <p:cNvSpPr txBox="1"/>
          <p:nvPr/>
        </p:nvSpPr>
        <p:spPr>
          <a:xfrm>
            <a:off x="-259742" y="5049979"/>
            <a:ext cx="3678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err="1"/>
              <a:t>BeamMonitor</a:t>
            </a:r>
            <a:r>
              <a:rPr lang="en-US" altLang="zh-TW" sz="1400" dirty="0"/>
              <a:t> </a:t>
            </a:r>
            <a:r>
              <a:rPr lang="en-US" altLang="zh-TW" sz="1400" dirty="0">
                <a:solidFill>
                  <a:srgbClr val="FF0000"/>
                </a:solidFill>
              </a:rPr>
              <a:t>track reconstruction and extrapolating</a:t>
            </a:r>
            <a:r>
              <a:rPr lang="en-US" altLang="zh-TW" sz="1400" dirty="0"/>
              <a:t> point on Crystal </a:t>
            </a:r>
            <a:br>
              <a:rPr lang="en-US" altLang="zh-TW" sz="1400" dirty="0"/>
            </a:br>
            <a:r>
              <a:rPr lang="en-US" altLang="zh-TW" sz="1400" dirty="0"/>
              <a:t>- </a:t>
            </a:r>
            <a:br>
              <a:rPr lang="en-US" altLang="zh-TW" sz="1400" dirty="0"/>
            </a:br>
            <a:r>
              <a:rPr lang="en-US" altLang="zh-TW" sz="1400" dirty="0">
                <a:solidFill>
                  <a:srgbClr val="00B0F0"/>
                </a:solidFill>
              </a:rPr>
              <a:t>Crystal showering center </a:t>
            </a:r>
            <a:br>
              <a:rPr lang="en-US" altLang="zh-TW" sz="1400" dirty="0">
                <a:solidFill>
                  <a:srgbClr val="00B0F0"/>
                </a:solidFill>
              </a:rPr>
            </a:br>
            <a:r>
              <a:rPr lang="en-US" altLang="zh-TW" sz="1400" dirty="0"/>
              <a:t>base on Energy deposition</a:t>
            </a:r>
            <a:endParaRPr lang="zh-TW" altLang="en-US" sz="1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4115211-A5C0-DFE0-C9B1-BC867E385E10}"/>
              </a:ext>
            </a:extLst>
          </p:cNvPr>
          <p:cNvSpPr/>
          <p:nvPr/>
        </p:nvSpPr>
        <p:spPr>
          <a:xfrm>
            <a:off x="1174171" y="1142999"/>
            <a:ext cx="123310" cy="757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2873953-5B10-19C4-924B-AF442DBA2A53}"/>
              </a:ext>
            </a:extLst>
          </p:cNvPr>
          <p:cNvSpPr/>
          <p:nvPr/>
        </p:nvSpPr>
        <p:spPr>
          <a:xfrm>
            <a:off x="1543400" y="1142999"/>
            <a:ext cx="123310" cy="757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89D06D9-C20E-977C-8D87-819C69DE7F05}"/>
              </a:ext>
            </a:extLst>
          </p:cNvPr>
          <p:cNvSpPr/>
          <p:nvPr/>
        </p:nvSpPr>
        <p:spPr>
          <a:xfrm>
            <a:off x="2292924" y="1152845"/>
            <a:ext cx="350653" cy="807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DDDFB02F-2D28-E23A-9664-A7CA6703CF6E}"/>
              </a:ext>
            </a:extLst>
          </p:cNvPr>
          <p:cNvSpPr/>
          <p:nvPr/>
        </p:nvSpPr>
        <p:spPr>
          <a:xfrm>
            <a:off x="1208118" y="1339244"/>
            <a:ext cx="55416" cy="554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37DB617B-4F39-661F-7093-A4D758ECF086}"/>
              </a:ext>
            </a:extLst>
          </p:cNvPr>
          <p:cNvSpPr/>
          <p:nvPr/>
        </p:nvSpPr>
        <p:spPr>
          <a:xfrm>
            <a:off x="1579448" y="1446120"/>
            <a:ext cx="55416" cy="554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E0DCAEC7-9903-6FFA-CAB8-19103D5BA17C}"/>
              </a:ext>
            </a:extLst>
          </p:cNvPr>
          <p:cNvCxnSpPr>
            <a:cxnSpLocks/>
          </p:cNvCxnSpPr>
          <p:nvPr/>
        </p:nvCxnSpPr>
        <p:spPr>
          <a:xfrm>
            <a:off x="471054" y="1178036"/>
            <a:ext cx="1792086" cy="496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EB1607E3-CE93-C69D-9955-4973646D4ADB}"/>
              </a:ext>
            </a:extLst>
          </p:cNvPr>
          <p:cNvSpPr/>
          <p:nvPr/>
        </p:nvSpPr>
        <p:spPr>
          <a:xfrm>
            <a:off x="2293579" y="1346496"/>
            <a:ext cx="349998" cy="1827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57815EF-FCFF-BDB6-16E7-C9F0AE62B539}"/>
              </a:ext>
            </a:extLst>
          </p:cNvPr>
          <p:cNvSpPr/>
          <p:nvPr/>
        </p:nvSpPr>
        <p:spPr>
          <a:xfrm>
            <a:off x="2429112" y="1401911"/>
            <a:ext cx="78275" cy="719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5C798E95-7945-3054-ED4C-39C49C751375}"/>
              </a:ext>
            </a:extLst>
          </p:cNvPr>
          <p:cNvCxnSpPr>
            <a:cxnSpLocks/>
          </p:cNvCxnSpPr>
          <p:nvPr/>
        </p:nvCxnSpPr>
        <p:spPr>
          <a:xfrm>
            <a:off x="2263140" y="1437869"/>
            <a:ext cx="590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2E570A62-3AA8-73A5-DDA3-0AAC069ACB98}"/>
              </a:ext>
            </a:extLst>
          </p:cNvPr>
          <p:cNvCxnSpPr>
            <a:cxnSpLocks/>
          </p:cNvCxnSpPr>
          <p:nvPr/>
        </p:nvCxnSpPr>
        <p:spPr>
          <a:xfrm>
            <a:off x="2263140" y="1677825"/>
            <a:ext cx="590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05B5EBE-253F-5540-32B5-6309CF154E43}"/>
              </a:ext>
            </a:extLst>
          </p:cNvPr>
          <p:cNvSpPr txBox="1"/>
          <p:nvPr/>
        </p:nvSpPr>
        <p:spPr>
          <a:xfrm>
            <a:off x="2793826" y="1404784"/>
            <a:ext cx="9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Residual</a:t>
            </a:r>
            <a:endParaRPr lang="zh-TW" altLang="en-US" dirty="0"/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441A23E7-8042-B2BE-B2B2-66BFF7008BA9}"/>
              </a:ext>
            </a:extLst>
          </p:cNvPr>
          <p:cNvCxnSpPr/>
          <p:nvPr/>
        </p:nvCxnSpPr>
        <p:spPr>
          <a:xfrm flipV="1">
            <a:off x="2768106" y="1435436"/>
            <a:ext cx="0" cy="2423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24385207-39C2-97CE-A595-B3C87A2CA6D8}"/>
              </a:ext>
            </a:extLst>
          </p:cNvPr>
          <p:cNvSpPr txBox="1"/>
          <p:nvPr/>
        </p:nvSpPr>
        <p:spPr>
          <a:xfrm>
            <a:off x="2682338" y="5049979"/>
            <a:ext cx="3678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err="1"/>
              <a:t>BeamMonitor</a:t>
            </a:r>
            <a:r>
              <a:rPr lang="en-US" altLang="zh-TW" sz="1400" dirty="0"/>
              <a:t> </a:t>
            </a:r>
            <a:r>
              <a:rPr lang="en-US" altLang="zh-TW" sz="1400" dirty="0">
                <a:solidFill>
                  <a:srgbClr val="FF0000"/>
                </a:solidFill>
              </a:rPr>
              <a:t>track reconstruction and extrapolating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en-US" altLang="zh-TW" sz="1400" dirty="0"/>
              <a:t>hit point on Crystal </a:t>
            </a:r>
            <a:br>
              <a:rPr lang="en-US" altLang="zh-TW" sz="1400" dirty="0"/>
            </a:br>
            <a:r>
              <a:rPr lang="en-US" altLang="zh-TW" sz="1400" dirty="0"/>
              <a:t>- </a:t>
            </a:r>
            <a:br>
              <a:rPr lang="en-US" altLang="zh-TW" sz="1400" dirty="0"/>
            </a:br>
            <a:r>
              <a:rPr lang="en-US" altLang="zh-TW" sz="1400" dirty="0">
                <a:solidFill>
                  <a:srgbClr val="7030A0"/>
                </a:solidFill>
              </a:rPr>
              <a:t>True track hit point</a:t>
            </a:r>
            <a:endParaRPr lang="zh-TW" altLang="en-US" sz="1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72A06775-691A-659D-6BEC-27B69F1DF6E2}"/>
              </a:ext>
            </a:extLst>
          </p:cNvPr>
          <p:cNvSpPr txBox="1"/>
          <p:nvPr/>
        </p:nvSpPr>
        <p:spPr>
          <a:xfrm>
            <a:off x="9660111" y="5049976"/>
            <a:ext cx="253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7030A0"/>
                </a:solidFill>
              </a:rPr>
              <a:t>True track hit point</a:t>
            </a:r>
            <a:endParaRPr lang="zh-TW" altLang="en-US" sz="14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0C899DD-A9A1-4002-163F-6545141CE4EE}"/>
              </a:ext>
            </a:extLst>
          </p:cNvPr>
          <p:cNvSpPr txBox="1"/>
          <p:nvPr/>
        </p:nvSpPr>
        <p:spPr>
          <a:xfrm>
            <a:off x="5831282" y="5049979"/>
            <a:ext cx="3678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B0F0"/>
                </a:solidFill>
              </a:rPr>
              <a:t>Crystal showering center </a:t>
            </a:r>
            <a:br>
              <a:rPr lang="en-US" altLang="zh-TW" sz="1400" dirty="0">
                <a:solidFill>
                  <a:srgbClr val="00B0F0"/>
                </a:solidFill>
              </a:rPr>
            </a:br>
            <a:r>
              <a:rPr lang="en-US" altLang="zh-TW" sz="1400" dirty="0"/>
              <a:t>base on Energy deposition</a:t>
            </a:r>
            <a:br>
              <a:rPr lang="en-US" altLang="zh-TW" sz="1400" dirty="0"/>
            </a:br>
            <a:r>
              <a:rPr lang="en-US" altLang="zh-TW" sz="1400" dirty="0"/>
              <a:t>-</a:t>
            </a:r>
            <a:endParaRPr lang="en-US" altLang="zh-TW" sz="1400" dirty="0">
              <a:solidFill>
                <a:srgbClr val="7030A0"/>
              </a:solidFill>
            </a:endParaRPr>
          </a:p>
          <a:p>
            <a:pPr algn="ctr"/>
            <a:r>
              <a:rPr lang="en-US" altLang="zh-TW" sz="1400" dirty="0">
                <a:solidFill>
                  <a:srgbClr val="7030A0"/>
                </a:solidFill>
              </a:rPr>
              <a:t>True track hit point</a:t>
            </a:r>
            <a:endParaRPr lang="zh-TW" altLang="en-US" sz="1400" dirty="0"/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DAC0D1A0-74AD-5FAB-290A-EDACBDD5F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0" y="1995053"/>
            <a:ext cx="2867893" cy="2867893"/>
          </a:xfrm>
          <a:prstGeom prst="rect">
            <a:avLst/>
          </a:prstGeom>
        </p:spPr>
      </p:pic>
      <p:sp>
        <p:nvSpPr>
          <p:cNvPr id="45" name="標題 1">
            <a:extLst>
              <a:ext uri="{FF2B5EF4-FFF2-40B4-BE49-F238E27FC236}">
                <a16:creationId xmlns:a16="http://schemas.microsoft.com/office/drawing/2014/main" id="{D2B53EC6-9DC3-146E-2295-563643B6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05"/>
            <a:ext cx="10515600" cy="1325563"/>
          </a:xfrm>
        </p:spPr>
        <p:txBody>
          <a:bodyPr/>
          <a:lstStyle/>
          <a:p>
            <a:r>
              <a:rPr lang="en-US" altLang="zh-TW" dirty="0"/>
              <a:t>Position residual in Y</a:t>
            </a:r>
            <a:endParaRPr lang="zh-TW" altLang="en-US" dirty="0"/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4F0B8AB9-B116-62F3-7D07-DD7C56EC09CC}"/>
              </a:ext>
            </a:extLst>
          </p:cNvPr>
          <p:cNvCxnSpPr/>
          <p:nvPr/>
        </p:nvCxnSpPr>
        <p:spPr>
          <a:xfrm>
            <a:off x="83126" y="6515229"/>
            <a:ext cx="565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28A636DC-AFF6-A323-0094-86940A556DAB}"/>
              </a:ext>
            </a:extLst>
          </p:cNvPr>
          <p:cNvSpPr txBox="1"/>
          <p:nvPr/>
        </p:nvSpPr>
        <p:spPr>
          <a:xfrm>
            <a:off x="697284" y="6192064"/>
            <a:ext cx="362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Center of </a:t>
            </a:r>
            <a:r>
              <a:rPr lang="en-US" altLang="zh-TW" dirty="0" err="1"/>
              <a:t>BeamMonitor</a:t>
            </a:r>
            <a:r>
              <a:rPr lang="en-US" altLang="zh-TW" dirty="0"/>
              <a:t> is higher than PbWO4 array.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0290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C138C-0AE7-4A94-CD74-F5C5D23D0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C02F6090-C8C1-6BF7-8ED7-C191910B7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54" y="2071253"/>
            <a:ext cx="2867891" cy="286789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296C91DF-4048-D53F-503D-935FA1418237}"/>
              </a:ext>
            </a:extLst>
          </p:cNvPr>
          <p:cNvSpPr txBox="1"/>
          <p:nvPr/>
        </p:nvSpPr>
        <p:spPr>
          <a:xfrm>
            <a:off x="-259742" y="5049979"/>
            <a:ext cx="3678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err="1"/>
              <a:t>BeamMonitor</a:t>
            </a:r>
            <a:r>
              <a:rPr lang="en-US" altLang="zh-TW" sz="1400" dirty="0"/>
              <a:t> </a:t>
            </a:r>
            <a:r>
              <a:rPr lang="en-US" altLang="zh-TW" sz="1400" dirty="0">
                <a:solidFill>
                  <a:srgbClr val="FF0000"/>
                </a:solidFill>
              </a:rPr>
              <a:t>track reconstruction and extrapolating</a:t>
            </a:r>
            <a:r>
              <a:rPr lang="en-US" altLang="zh-TW" sz="1400" dirty="0"/>
              <a:t> point on Crystal </a:t>
            </a:r>
            <a:br>
              <a:rPr lang="en-US" altLang="zh-TW" sz="1400" dirty="0"/>
            </a:br>
            <a:r>
              <a:rPr lang="en-US" altLang="zh-TW" sz="1400" dirty="0"/>
              <a:t>- </a:t>
            </a:r>
            <a:br>
              <a:rPr lang="en-US" altLang="zh-TW" sz="1400" dirty="0"/>
            </a:br>
            <a:r>
              <a:rPr lang="en-US" altLang="zh-TW" sz="1400" dirty="0">
                <a:solidFill>
                  <a:srgbClr val="00B0F0"/>
                </a:solidFill>
              </a:rPr>
              <a:t>Crystal showering center </a:t>
            </a:r>
            <a:br>
              <a:rPr lang="en-US" altLang="zh-TW" sz="1400" dirty="0">
                <a:solidFill>
                  <a:srgbClr val="00B0F0"/>
                </a:solidFill>
              </a:rPr>
            </a:br>
            <a:r>
              <a:rPr lang="en-US" altLang="zh-TW" sz="1400" dirty="0"/>
              <a:t>base on Energy deposition</a:t>
            </a:r>
            <a:endParaRPr lang="zh-TW" altLang="en-US" sz="1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5470686-2AC3-E2C1-8915-0B8C8E71A964}"/>
              </a:ext>
            </a:extLst>
          </p:cNvPr>
          <p:cNvSpPr/>
          <p:nvPr/>
        </p:nvSpPr>
        <p:spPr>
          <a:xfrm>
            <a:off x="1174171" y="1142999"/>
            <a:ext cx="123310" cy="757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BF77546-1761-3330-4A57-3F12C5F35D7B}"/>
              </a:ext>
            </a:extLst>
          </p:cNvPr>
          <p:cNvSpPr/>
          <p:nvPr/>
        </p:nvSpPr>
        <p:spPr>
          <a:xfrm>
            <a:off x="1543400" y="1142999"/>
            <a:ext cx="123310" cy="757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B7388C-0EAD-6B6E-EFE2-EAF151709837}"/>
              </a:ext>
            </a:extLst>
          </p:cNvPr>
          <p:cNvSpPr/>
          <p:nvPr/>
        </p:nvSpPr>
        <p:spPr>
          <a:xfrm>
            <a:off x="2292924" y="1152845"/>
            <a:ext cx="350653" cy="8075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2BFC8CF-0F24-6CB1-EA8A-D5A16B0122FF}"/>
              </a:ext>
            </a:extLst>
          </p:cNvPr>
          <p:cNvSpPr/>
          <p:nvPr/>
        </p:nvSpPr>
        <p:spPr>
          <a:xfrm>
            <a:off x="1208118" y="1339244"/>
            <a:ext cx="55416" cy="554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0E8DABAA-BB24-44B2-F8BD-2A6EDD64DEB5}"/>
              </a:ext>
            </a:extLst>
          </p:cNvPr>
          <p:cNvSpPr/>
          <p:nvPr/>
        </p:nvSpPr>
        <p:spPr>
          <a:xfrm>
            <a:off x="1579448" y="1446120"/>
            <a:ext cx="55416" cy="554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07258005-40F1-BFB3-2154-865AD34BCE3B}"/>
              </a:ext>
            </a:extLst>
          </p:cNvPr>
          <p:cNvCxnSpPr>
            <a:cxnSpLocks/>
          </p:cNvCxnSpPr>
          <p:nvPr/>
        </p:nvCxnSpPr>
        <p:spPr>
          <a:xfrm>
            <a:off x="471054" y="1178036"/>
            <a:ext cx="1792086" cy="496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C9E2CF14-7898-1E92-8552-F53DD80FC76F}"/>
              </a:ext>
            </a:extLst>
          </p:cNvPr>
          <p:cNvSpPr/>
          <p:nvPr/>
        </p:nvSpPr>
        <p:spPr>
          <a:xfrm>
            <a:off x="2293579" y="1346496"/>
            <a:ext cx="349998" cy="1827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8AA718C2-8772-7BA6-3359-FADD5599DF58}"/>
              </a:ext>
            </a:extLst>
          </p:cNvPr>
          <p:cNvSpPr/>
          <p:nvPr/>
        </p:nvSpPr>
        <p:spPr>
          <a:xfrm>
            <a:off x="2429112" y="1401911"/>
            <a:ext cx="78275" cy="719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14F6B04D-F3B1-DC6A-E658-AD78177E205C}"/>
              </a:ext>
            </a:extLst>
          </p:cNvPr>
          <p:cNvCxnSpPr>
            <a:cxnSpLocks/>
          </p:cNvCxnSpPr>
          <p:nvPr/>
        </p:nvCxnSpPr>
        <p:spPr>
          <a:xfrm>
            <a:off x="2263140" y="1437869"/>
            <a:ext cx="590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18214568-0BB8-4B58-912D-77B609F46AB2}"/>
              </a:ext>
            </a:extLst>
          </p:cNvPr>
          <p:cNvCxnSpPr>
            <a:cxnSpLocks/>
          </p:cNvCxnSpPr>
          <p:nvPr/>
        </p:nvCxnSpPr>
        <p:spPr>
          <a:xfrm>
            <a:off x="2263140" y="1677825"/>
            <a:ext cx="590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7B4ABA4-2194-1147-61B9-697E1A72C842}"/>
              </a:ext>
            </a:extLst>
          </p:cNvPr>
          <p:cNvSpPr txBox="1"/>
          <p:nvPr/>
        </p:nvSpPr>
        <p:spPr>
          <a:xfrm>
            <a:off x="2793826" y="1404784"/>
            <a:ext cx="9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Residual</a:t>
            </a:r>
            <a:endParaRPr lang="zh-TW" altLang="en-US" dirty="0"/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00D7771A-EBFE-2F4E-9362-7BF1C9E8F1B8}"/>
              </a:ext>
            </a:extLst>
          </p:cNvPr>
          <p:cNvCxnSpPr/>
          <p:nvPr/>
        </p:nvCxnSpPr>
        <p:spPr>
          <a:xfrm flipV="1">
            <a:off x="2768106" y="1435436"/>
            <a:ext cx="0" cy="2423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39109922-F41D-1DC3-6DDE-3307DB7E9BC9}"/>
              </a:ext>
            </a:extLst>
          </p:cNvPr>
          <p:cNvSpPr txBox="1"/>
          <p:nvPr/>
        </p:nvSpPr>
        <p:spPr>
          <a:xfrm>
            <a:off x="2682338" y="5049979"/>
            <a:ext cx="3678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err="1"/>
              <a:t>BeamMonitor</a:t>
            </a:r>
            <a:r>
              <a:rPr lang="en-US" altLang="zh-TW" sz="1400" dirty="0"/>
              <a:t> </a:t>
            </a:r>
            <a:r>
              <a:rPr lang="en-US" altLang="zh-TW" sz="1400" dirty="0">
                <a:solidFill>
                  <a:srgbClr val="FF0000"/>
                </a:solidFill>
              </a:rPr>
              <a:t>track reconstruction and extrapolating</a:t>
            </a:r>
            <a:r>
              <a:rPr lang="zh-TW" altLang="en-US" sz="1400" dirty="0">
                <a:solidFill>
                  <a:srgbClr val="FF0000"/>
                </a:solidFill>
              </a:rPr>
              <a:t> </a:t>
            </a:r>
            <a:r>
              <a:rPr lang="en-US" altLang="zh-TW" sz="1400" dirty="0"/>
              <a:t>hit point on Crystal </a:t>
            </a:r>
            <a:br>
              <a:rPr lang="en-US" altLang="zh-TW" sz="1400" dirty="0"/>
            </a:br>
            <a:r>
              <a:rPr lang="en-US" altLang="zh-TW" sz="1400" dirty="0"/>
              <a:t>- </a:t>
            </a:r>
            <a:br>
              <a:rPr lang="en-US" altLang="zh-TW" sz="1400" dirty="0"/>
            </a:br>
            <a:r>
              <a:rPr lang="en-US" altLang="zh-TW" sz="1400" dirty="0">
                <a:solidFill>
                  <a:srgbClr val="7030A0"/>
                </a:solidFill>
              </a:rPr>
              <a:t>True track hit point</a:t>
            </a:r>
            <a:endParaRPr lang="zh-TW" altLang="en-US" sz="1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102F53A-9BC6-147A-4DF8-F8D520A33BB1}"/>
              </a:ext>
            </a:extLst>
          </p:cNvPr>
          <p:cNvSpPr txBox="1"/>
          <p:nvPr/>
        </p:nvSpPr>
        <p:spPr>
          <a:xfrm>
            <a:off x="9660111" y="5049976"/>
            <a:ext cx="253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7030A0"/>
                </a:solidFill>
              </a:rPr>
              <a:t>True track hit point</a:t>
            </a:r>
            <a:endParaRPr lang="zh-TW" altLang="en-US" sz="14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8DE8B00-1C97-715D-A83F-22B186B292CD}"/>
              </a:ext>
            </a:extLst>
          </p:cNvPr>
          <p:cNvSpPr txBox="1"/>
          <p:nvPr/>
        </p:nvSpPr>
        <p:spPr>
          <a:xfrm>
            <a:off x="5831282" y="5049979"/>
            <a:ext cx="3678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B0F0"/>
                </a:solidFill>
              </a:rPr>
              <a:t>Crystal showering center </a:t>
            </a:r>
            <a:br>
              <a:rPr lang="en-US" altLang="zh-TW" sz="1400" dirty="0">
                <a:solidFill>
                  <a:srgbClr val="00B0F0"/>
                </a:solidFill>
              </a:rPr>
            </a:br>
            <a:r>
              <a:rPr lang="en-US" altLang="zh-TW" sz="1400" dirty="0"/>
              <a:t>base on Energy deposition</a:t>
            </a:r>
            <a:br>
              <a:rPr lang="en-US" altLang="zh-TW" sz="1400" dirty="0"/>
            </a:br>
            <a:r>
              <a:rPr lang="en-US" altLang="zh-TW" sz="1400" dirty="0"/>
              <a:t>-</a:t>
            </a:r>
            <a:endParaRPr lang="en-US" altLang="zh-TW" sz="1400" dirty="0">
              <a:solidFill>
                <a:srgbClr val="7030A0"/>
              </a:solidFill>
            </a:endParaRPr>
          </a:p>
          <a:p>
            <a:pPr algn="ctr"/>
            <a:r>
              <a:rPr lang="en-US" altLang="zh-TW" sz="1400" dirty="0">
                <a:solidFill>
                  <a:srgbClr val="7030A0"/>
                </a:solidFill>
              </a:rPr>
              <a:t>True track hit point</a:t>
            </a:r>
            <a:endParaRPr lang="zh-TW" altLang="en-US" sz="1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40F201-92A5-DBFA-3006-AD2133949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62" y="2071251"/>
            <a:ext cx="2867893" cy="286789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F9631EF-A869-4019-B8DF-1D132ABD8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19" y="2071251"/>
            <a:ext cx="2867894" cy="286789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B34C441-31C4-9E8E-B94C-2744963D0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5" y="2186012"/>
            <a:ext cx="2867895" cy="2867895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E6A47669-5F89-FD45-BA4D-DE82BF83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05"/>
            <a:ext cx="10515600" cy="1325563"/>
          </a:xfrm>
        </p:spPr>
        <p:txBody>
          <a:bodyPr/>
          <a:lstStyle/>
          <a:p>
            <a:r>
              <a:rPr lang="en-US" altLang="zh-TW" dirty="0"/>
              <a:t>Position residual in X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0C50625-14DD-1E4D-BEF9-D3F681F7542E}"/>
              </a:ext>
            </a:extLst>
          </p:cNvPr>
          <p:cNvSpPr txBox="1"/>
          <p:nvPr/>
        </p:nvSpPr>
        <p:spPr>
          <a:xfrm>
            <a:off x="936301" y="6281085"/>
            <a:ext cx="724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全部能量 </a:t>
            </a:r>
            <a:r>
              <a:rPr lang="en-US" altLang="zh-TW" dirty="0"/>
              <a:t>residual-X&amp;Y,E1x1, E3x3, E5x5, E-&gt;residual, E-&gt;resolution</a:t>
            </a:r>
          </a:p>
          <a:p>
            <a:r>
              <a:rPr lang="en-US" altLang="zh-TW" dirty="0"/>
              <a:t>MC Status </a:t>
            </a:r>
            <a:r>
              <a:rPr lang="zh-TW" altLang="en-US" dirty="0"/>
              <a:t>準備多少 </a:t>
            </a:r>
            <a:r>
              <a:rPr lang="en-US" altLang="zh-TW" dirty="0"/>
              <a:t>Geometry,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166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A0EE3-066D-B356-5D94-B528D136B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9B3CF9B6-8385-3645-E21F-724AE176A90B}"/>
              </a:ext>
            </a:extLst>
          </p:cNvPr>
          <p:cNvSpPr/>
          <p:nvPr/>
        </p:nvSpPr>
        <p:spPr>
          <a:xfrm>
            <a:off x="5752876" y="2431471"/>
            <a:ext cx="460411" cy="28386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CACBB35-238F-DDD8-DF06-63412381317E}"/>
              </a:ext>
            </a:extLst>
          </p:cNvPr>
          <p:cNvSpPr/>
          <p:nvPr/>
        </p:nvSpPr>
        <p:spPr>
          <a:xfrm>
            <a:off x="5752875" y="3258622"/>
            <a:ext cx="460411" cy="2075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885D3D-EED8-E625-4E1C-F8CCC177F246}"/>
              </a:ext>
            </a:extLst>
          </p:cNvPr>
          <p:cNvSpPr/>
          <p:nvPr/>
        </p:nvSpPr>
        <p:spPr>
          <a:xfrm>
            <a:off x="4887188" y="2431471"/>
            <a:ext cx="460411" cy="28386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1199F89-4A01-D726-B8A5-E7F5F451DC9E}"/>
              </a:ext>
            </a:extLst>
          </p:cNvPr>
          <p:cNvSpPr/>
          <p:nvPr/>
        </p:nvSpPr>
        <p:spPr>
          <a:xfrm>
            <a:off x="4887188" y="3075809"/>
            <a:ext cx="460411" cy="2075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290C06D-9B68-9A77-1895-1B66E835DCAD}"/>
              </a:ext>
            </a:extLst>
          </p:cNvPr>
          <p:cNvSpPr txBox="1"/>
          <p:nvPr/>
        </p:nvSpPr>
        <p:spPr>
          <a:xfrm>
            <a:off x="471054" y="404152"/>
            <a:ext cx="3068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shifting </a:t>
            </a:r>
            <a:r>
              <a:rPr lang="en-US" altLang="zh-TW" dirty="0" err="1"/>
              <a:t>inY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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97E7F1B-0AD6-5B40-ADAC-0602669A2D0B}"/>
              </a:ext>
            </a:extLst>
          </p:cNvPr>
          <p:cNvSpPr txBox="1"/>
          <p:nvPr/>
        </p:nvSpPr>
        <p:spPr>
          <a:xfrm>
            <a:off x="-55420" y="5049979"/>
            <a:ext cx="3747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BeamMonitor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track reconstruction and extrapolating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hit point on Crystal - </a:t>
            </a:r>
            <a:br>
              <a:rPr lang="en-US" altLang="zh-TW" dirty="0"/>
            </a:br>
            <a:r>
              <a:rPr lang="en-US" altLang="zh-TW" dirty="0">
                <a:solidFill>
                  <a:srgbClr val="7030A0"/>
                </a:solidFill>
              </a:rPr>
              <a:t>True track hit position</a:t>
            </a:r>
            <a:endParaRPr lang="zh-TW" altLang="en-US" dirty="0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B878E46-584A-B333-008B-553E2BBB3C37}"/>
              </a:ext>
            </a:extLst>
          </p:cNvPr>
          <p:cNvSpPr/>
          <p:nvPr/>
        </p:nvSpPr>
        <p:spPr>
          <a:xfrm>
            <a:off x="4989126" y="3075809"/>
            <a:ext cx="206911" cy="2075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D88E71EE-6F9A-2274-00AA-D5D3909134A4}"/>
              </a:ext>
            </a:extLst>
          </p:cNvPr>
          <p:cNvSpPr/>
          <p:nvPr/>
        </p:nvSpPr>
        <p:spPr>
          <a:xfrm>
            <a:off x="5884221" y="3258623"/>
            <a:ext cx="206911" cy="2075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9E5F5BBE-34A5-F3D2-3FA3-86E0CD6973BA}"/>
              </a:ext>
            </a:extLst>
          </p:cNvPr>
          <p:cNvCxnSpPr>
            <a:cxnSpLocks/>
          </p:cNvCxnSpPr>
          <p:nvPr/>
        </p:nvCxnSpPr>
        <p:spPr>
          <a:xfrm>
            <a:off x="4191694" y="3031488"/>
            <a:ext cx="3745644" cy="639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E1F7F119-60F5-1923-8DC4-E12EEC7D219F}"/>
              </a:ext>
            </a:extLst>
          </p:cNvPr>
          <p:cNvSpPr/>
          <p:nvPr/>
        </p:nvSpPr>
        <p:spPr>
          <a:xfrm>
            <a:off x="8000307" y="1773305"/>
            <a:ext cx="1306812" cy="68438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4EF789E-65DA-731B-BAB4-48CE6E2AA972}"/>
              </a:ext>
            </a:extLst>
          </p:cNvPr>
          <p:cNvSpPr/>
          <p:nvPr/>
        </p:nvSpPr>
        <p:spPr>
          <a:xfrm>
            <a:off x="8000307" y="2439580"/>
            <a:ext cx="1306812" cy="68438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65C6A20-FCB0-18D4-551A-CF13C8354408}"/>
              </a:ext>
            </a:extLst>
          </p:cNvPr>
          <p:cNvSpPr/>
          <p:nvPr/>
        </p:nvSpPr>
        <p:spPr>
          <a:xfrm>
            <a:off x="8000307" y="3123962"/>
            <a:ext cx="1306812" cy="68438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4FF90F4-D4B3-204B-1603-383ADAD3B588}"/>
              </a:ext>
            </a:extLst>
          </p:cNvPr>
          <p:cNvSpPr/>
          <p:nvPr/>
        </p:nvSpPr>
        <p:spPr>
          <a:xfrm>
            <a:off x="8000307" y="3816452"/>
            <a:ext cx="1306812" cy="68438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FBACA4B-8BFA-E54F-76EF-EC95C7C1E2C0}"/>
              </a:ext>
            </a:extLst>
          </p:cNvPr>
          <p:cNvSpPr/>
          <p:nvPr/>
        </p:nvSpPr>
        <p:spPr>
          <a:xfrm>
            <a:off x="8000307" y="4508942"/>
            <a:ext cx="1306812" cy="68438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A289D66-63CF-3B4A-00CF-A2A1667C7330}"/>
              </a:ext>
            </a:extLst>
          </p:cNvPr>
          <p:cNvSpPr/>
          <p:nvPr/>
        </p:nvSpPr>
        <p:spPr>
          <a:xfrm>
            <a:off x="8000307" y="5201432"/>
            <a:ext cx="1306812" cy="68438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D04405A2-E3B0-4870-045B-A2EC9AB361B7}"/>
              </a:ext>
            </a:extLst>
          </p:cNvPr>
          <p:cNvCxnSpPr>
            <a:cxnSpLocks/>
          </p:cNvCxnSpPr>
          <p:nvPr/>
        </p:nvCxnSpPr>
        <p:spPr>
          <a:xfrm>
            <a:off x="3955473" y="3200354"/>
            <a:ext cx="4044834" cy="18281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74B1E3DA-89D8-975A-C5A3-A21AB7D55032}"/>
              </a:ext>
            </a:extLst>
          </p:cNvPr>
          <p:cNvSpPr txBox="1"/>
          <p:nvPr/>
        </p:nvSpPr>
        <p:spPr>
          <a:xfrm>
            <a:off x="3243401" y="3123961"/>
            <a:ext cx="111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True track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A0BA56D1-4E9F-1ADD-EEE1-6A1D2A931BDB}"/>
              </a:ext>
            </a:extLst>
          </p:cNvPr>
          <p:cNvSpPr/>
          <p:nvPr/>
        </p:nvSpPr>
        <p:spPr>
          <a:xfrm>
            <a:off x="7982975" y="3258623"/>
            <a:ext cx="206911" cy="20752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>
            <a:extLst>
              <a:ext uri="{FF2B5EF4-FFF2-40B4-BE49-F238E27FC236}">
                <a16:creationId xmlns:a16="http://schemas.microsoft.com/office/drawing/2014/main" id="{462C013E-9F9B-E8F0-C440-187114E901EE}"/>
              </a:ext>
            </a:extLst>
          </p:cNvPr>
          <p:cNvSpPr/>
          <p:nvPr/>
        </p:nvSpPr>
        <p:spPr>
          <a:xfrm>
            <a:off x="7954670" y="3567690"/>
            <a:ext cx="206911" cy="2075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7" name="圖片 46">
            <a:extLst>
              <a:ext uri="{FF2B5EF4-FFF2-40B4-BE49-F238E27FC236}">
                <a16:creationId xmlns:a16="http://schemas.microsoft.com/office/drawing/2014/main" id="{BE0B0699-7C81-9926-74D9-27F5F3238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" y="2071252"/>
            <a:ext cx="2867892" cy="2867892"/>
          </a:xfrm>
          <a:prstGeom prst="rect">
            <a:avLst/>
          </a:prstGeom>
        </p:spPr>
      </p:pic>
      <p:sp>
        <p:nvSpPr>
          <p:cNvPr id="48" name="文字方塊 47">
            <a:extLst>
              <a:ext uri="{FF2B5EF4-FFF2-40B4-BE49-F238E27FC236}">
                <a16:creationId xmlns:a16="http://schemas.microsoft.com/office/drawing/2014/main" id="{78F2A73F-14E9-75C3-469D-49F2E2A5198B}"/>
              </a:ext>
            </a:extLst>
          </p:cNvPr>
          <p:cNvSpPr txBox="1"/>
          <p:nvPr/>
        </p:nvSpPr>
        <p:spPr>
          <a:xfrm>
            <a:off x="2961409" y="2130319"/>
            <a:ext cx="1988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track reconstruction and extrapolating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1652D-60EE-495D-7C39-7EDCCE051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1F7978AE-2284-C309-2FA5-66DD2438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05"/>
            <a:ext cx="10515600" cy="1325563"/>
          </a:xfrm>
        </p:spPr>
        <p:txBody>
          <a:bodyPr/>
          <a:lstStyle/>
          <a:p>
            <a:r>
              <a:rPr lang="en-US" altLang="zh-TW" dirty="0"/>
              <a:t>Crystal Profile &amp; E1x1,E3x3,E5x5,Etot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4140BDE-5316-CE89-440C-129F515A871C}"/>
              </a:ext>
            </a:extLst>
          </p:cNvPr>
          <p:cNvSpPr txBox="1"/>
          <p:nvPr/>
        </p:nvSpPr>
        <p:spPr>
          <a:xfrm>
            <a:off x="0" y="6422897"/>
            <a:ext cx="2874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50" dirty="0"/>
              <a:t>Somehow fitting line shows up </a:t>
            </a:r>
            <a:r>
              <a:rPr lang="en-US" altLang="zh-TW" sz="1050" dirty="0">
                <a:sym typeface="Wingdings" panose="05000000000000000000" pitchFamily="2" charset="2"/>
              </a:rPr>
              <a:t>  I will remove it</a:t>
            </a:r>
          </a:p>
          <a:p>
            <a:endParaRPr lang="zh-TW" altLang="en-US" sz="105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532D42-F816-6236-64FC-8423B6BFE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3" y="2147455"/>
            <a:ext cx="2819399" cy="281939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4EB0C95-A591-BA0A-ACAE-69C090245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4" y="2147455"/>
            <a:ext cx="2819399" cy="281939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1522BC82-C755-3D1A-4FF8-F014EAC50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64" y="3734809"/>
            <a:ext cx="2625435" cy="2625435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75E4EE29-A17A-B7F2-84F6-B3C9A1547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8" y="3734809"/>
            <a:ext cx="2625435" cy="2625435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E3D977F9-7E29-D116-D289-0B13389F2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64" y="943892"/>
            <a:ext cx="2625436" cy="2625436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B4B95858-ED8D-6C20-A071-4EA9055BC0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8" y="943892"/>
            <a:ext cx="2625436" cy="2625436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846578FF-E2B6-8C71-DB38-04337B79C71B}"/>
              </a:ext>
            </a:extLst>
          </p:cNvPr>
          <p:cNvSpPr txBox="1"/>
          <p:nvPr/>
        </p:nvSpPr>
        <p:spPr>
          <a:xfrm>
            <a:off x="7169727" y="759226"/>
            <a:ext cx="2320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E1x1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6BE3C037-B7E1-58D6-DD80-1C682658234C}"/>
              </a:ext>
            </a:extLst>
          </p:cNvPr>
          <p:cNvSpPr txBox="1"/>
          <p:nvPr/>
        </p:nvSpPr>
        <p:spPr>
          <a:xfrm>
            <a:off x="9718961" y="759226"/>
            <a:ext cx="2320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E3x3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9DEEBEDF-EBE6-2164-4F3A-FC1F6E1510B5}"/>
              </a:ext>
            </a:extLst>
          </p:cNvPr>
          <p:cNvSpPr txBox="1"/>
          <p:nvPr/>
        </p:nvSpPr>
        <p:spPr>
          <a:xfrm>
            <a:off x="9718961" y="3573481"/>
            <a:ext cx="2320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 err="1"/>
              <a:t>Etot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87EF1B9-86D6-5F54-6E27-4D7AFE62AFC6}"/>
              </a:ext>
            </a:extLst>
          </p:cNvPr>
          <p:cNvSpPr txBox="1"/>
          <p:nvPr/>
        </p:nvSpPr>
        <p:spPr>
          <a:xfrm>
            <a:off x="7169727" y="3547453"/>
            <a:ext cx="2320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E5x5</a:t>
            </a:r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6A1394A-3241-7327-AD61-C2C803B4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04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90402AB-FD7F-7614-DC81-502E5ED6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51" y="3758897"/>
            <a:ext cx="2754864" cy="2681336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0FCCA72-9D9B-74E6-2B87-D97395BE7658}"/>
              </a:ext>
            </a:extLst>
          </p:cNvPr>
          <p:cNvCxnSpPr/>
          <p:nvPr/>
        </p:nvCxnSpPr>
        <p:spPr>
          <a:xfrm flipV="1">
            <a:off x="8410075" y="5125453"/>
            <a:ext cx="0" cy="105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2E69193-2E04-CAD0-9E1B-D17C7B958027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80685" y="5654842"/>
            <a:ext cx="0" cy="105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A167FC8-3118-779C-73F9-BD3E85349496}"/>
              </a:ext>
            </a:extLst>
          </p:cNvPr>
          <p:cNvSpPr txBox="1"/>
          <p:nvPr/>
        </p:nvSpPr>
        <p:spPr>
          <a:xfrm>
            <a:off x="8272056" y="483067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y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68D77AB-9255-75DE-A27F-D5C15FF14484}"/>
              </a:ext>
            </a:extLst>
          </p:cNvPr>
          <p:cNvSpPr txBox="1"/>
          <p:nvPr/>
        </p:nvSpPr>
        <p:spPr>
          <a:xfrm>
            <a:off x="7086257" y="599956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x</a:t>
            </a: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569671E-695F-DF23-4F6C-A29AFABEF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02" y="713915"/>
            <a:ext cx="3064580" cy="244158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8884132-DEEC-E383-B3D1-B422D7417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325" y="713915"/>
            <a:ext cx="2967107" cy="253921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3D8A785E-2DAF-0A2F-9617-0AD91308B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0" y="3758897"/>
            <a:ext cx="2444669" cy="2675854"/>
          </a:xfrm>
          <a:prstGeom prst="rect">
            <a:avLst/>
          </a:prstGeom>
        </p:spPr>
      </p:pic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F9DC9CB8-CBE0-FF3A-9153-9B36B9247DA6}"/>
              </a:ext>
            </a:extLst>
          </p:cNvPr>
          <p:cNvCxnSpPr/>
          <p:nvPr/>
        </p:nvCxnSpPr>
        <p:spPr>
          <a:xfrm flipV="1">
            <a:off x="7230293" y="1307250"/>
            <a:ext cx="0" cy="105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3279955-C3AB-2CB7-65C3-F3E9204715C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759683" y="1836639"/>
            <a:ext cx="0" cy="105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7CBC56D-904A-960B-171A-979D2B229724}"/>
              </a:ext>
            </a:extLst>
          </p:cNvPr>
          <p:cNvSpPr txBox="1"/>
          <p:nvPr/>
        </p:nvSpPr>
        <p:spPr>
          <a:xfrm>
            <a:off x="7092274" y="101247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y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E64F225-78A1-2629-30FA-C0E0AD7AE2A8}"/>
              </a:ext>
            </a:extLst>
          </p:cNvPr>
          <p:cNvSpPr txBox="1"/>
          <p:nvPr/>
        </p:nvSpPr>
        <p:spPr>
          <a:xfrm>
            <a:off x="8394488" y="213756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z</a:t>
            </a:r>
            <a:endParaRPr lang="zh-TW" altLang="en-US" dirty="0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74775815-B336-ABDB-3A80-D070F9DCF788}"/>
              </a:ext>
            </a:extLst>
          </p:cNvPr>
          <p:cNvSpPr/>
          <p:nvPr/>
        </p:nvSpPr>
        <p:spPr>
          <a:xfrm>
            <a:off x="5619888" y="5346235"/>
            <a:ext cx="53396" cy="533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9814606-7F3D-3521-166F-A3093090CDE4}"/>
              </a:ext>
            </a:extLst>
          </p:cNvPr>
          <p:cNvSpPr/>
          <p:nvPr/>
        </p:nvSpPr>
        <p:spPr>
          <a:xfrm>
            <a:off x="4014369" y="1012476"/>
            <a:ext cx="1568496" cy="3670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Beam Monitor</a:t>
            </a:r>
            <a:endParaRPr lang="zh-TW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D619C16-F6AF-0671-062D-FE37EA4DF050}"/>
              </a:ext>
            </a:extLst>
          </p:cNvPr>
          <p:cNvSpPr/>
          <p:nvPr/>
        </p:nvSpPr>
        <p:spPr>
          <a:xfrm>
            <a:off x="5340670" y="2823926"/>
            <a:ext cx="1568496" cy="3670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PbWO4 array</a:t>
            </a:r>
            <a:endParaRPr lang="zh-TW" altLang="en-US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D579C9C-8CF0-D75C-B01D-263F3EC47933}"/>
              </a:ext>
            </a:extLst>
          </p:cNvPr>
          <p:cNvSpPr txBox="1"/>
          <p:nvPr/>
        </p:nvSpPr>
        <p:spPr>
          <a:xfrm>
            <a:off x="1365221" y="3155502"/>
            <a:ext cx="140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Event display</a:t>
            </a:r>
            <a:endParaRPr lang="zh-TW" altLang="en-US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9B2EADAF-F7F6-A192-9E1D-A4B26A6F5A63}"/>
              </a:ext>
            </a:extLst>
          </p:cNvPr>
          <p:cNvSpPr txBox="1"/>
          <p:nvPr/>
        </p:nvSpPr>
        <p:spPr>
          <a:xfrm>
            <a:off x="4805683" y="3155502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Side view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4BF341F-12DB-5F75-78EF-6A08EE4F4051}"/>
              </a:ext>
            </a:extLst>
          </p:cNvPr>
          <p:cNvSpPr txBox="1"/>
          <p:nvPr/>
        </p:nvSpPr>
        <p:spPr>
          <a:xfrm>
            <a:off x="3828859" y="6434751"/>
            <a:ext cx="350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Front view</a:t>
            </a:r>
            <a:r>
              <a:rPr lang="zh-TW" altLang="en-US" dirty="0"/>
              <a:t> </a:t>
            </a:r>
            <a:r>
              <a:rPr lang="en-US" altLang="zh-TW" dirty="0"/>
              <a:t>with only crystals &amp; bars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2D096BD-1541-F36F-A19B-DB54435E1B98}"/>
              </a:ext>
            </a:extLst>
          </p:cNvPr>
          <p:cNvSpPr txBox="1"/>
          <p:nvPr/>
        </p:nvSpPr>
        <p:spPr>
          <a:xfrm>
            <a:off x="1587457" y="6434751"/>
            <a:ext cx="117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Front view</a:t>
            </a:r>
            <a:endParaRPr lang="zh-TW" altLang="en-US" dirty="0"/>
          </a:p>
        </p:txBody>
      </p:sp>
      <p:sp>
        <p:nvSpPr>
          <p:cNvPr id="36" name="標題 1">
            <a:extLst>
              <a:ext uri="{FF2B5EF4-FFF2-40B4-BE49-F238E27FC236}">
                <a16:creationId xmlns:a16="http://schemas.microsoft.com/office/drawing/2014/main" id="{6D1AB462-B753-C3E1-8382-377C6D0D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5971"/>
            <a:ext cx="10515600" cy="1325563"/>
          </a:xfrm>
        </p:spPr>
        <p:txBody>
          <a:bodyPr/>
          <a:lstStyle/>
          <a:p>
            <a:r>
              <a:rPr lang="en-US" altLang="zh-TW" dirty="0"/>
              <a:t>Simulation setup</a:t>
            </a:r>
            <a:endParaRPr lang="zh-TW" altLang="en-US" dirty="0"/>
          </a:p>
        </p:txBody>
      </p:sp>
      <p:sp>
        <p:nvSpPr>
          <p:cNvPr id="37" name="投影片編號版面配置區 36">
            <a:extLst>
              <a:ext uri="{FF2B5EF4-FFF2-40B4-BE49-F238E27FC236}">
                <a16:creationId xmlns:a16="http://schemas.microsoft.com/office/drawing/2014/main" id="{E22DA867-047F-1380-237F-78820E56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38" name="內容版面配置區 2">
            <a:extLst>
              <a:ext uri="{FF2B5EF4-FFF2-40B4-BE49-F238E27FC236}">
                <a16:creationId xmlns:a16="http://schemas.microsoft.com/office/drawing/2014/main" id="{E3E7A918-82E9-D0A2-5E83-5761D2D0F2E4}"/>
              </a:ext>
            </a:extLst>
          </p:cNvPr>
          <p:cNvSpPr txBox="1">
            <a:spLocks/>
          </p:cNvSpPr>
          <p:nvPr/>
        </p:nvSpPr>
        <p:spPr>
          <a:xfrm>
            <a:off x="6848826" y="5062040"/>
            <a:ext cx="2846459" cy="686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Origin</a:t>
            </a:r>
          </a:p>
        </p:txBody>
      </p:sp>
    </p:spTree>
    <p:extLst>
      <p:ext uri="{BB962C8B-B14F-4D97-AF65-F5344CB8AC3E}">
        <p14:creationId xmlns:p14="http://schemas.microsoft.com/office/powerpoint/2010/main" val="309655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2177D-0C16-CEF6-F9BC-A0179F012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0EA392B-4096-3CD7-57ED-98BF84A5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Simulation results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D0ED192-B002-091B-D288-E91C370FA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20918" r="20143" b="19982"/>
          <a:stretch>
            <a:fillRect/>
          </a:stretch>
        </p:blipFill>
        <p:spPr>
          <a:xfrm>
            <a:off x="347070" y="1808792"/>
            <a:ext cx="4818955" cy="462538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D7FC0DB-C8DC-1C60-2F3B-42D1CC38ED1C}"/>
              </a:ext>
            </a:extLst>
          </p:cNvPr>
          <p:cNvSpPr/>
          <p:nvPr/>
        </p:nvSpPr>
        <p:spPr>
          <a:xfrm>
            <a:off x="10754768" y="65546"/>
            <a:ext cx="1312642" cy="1312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E5C651-71A5-F609-8EF8-1A1EBB329350}"/>
              </a:ext>
            </a:extLst>
          </p:cNvPr>
          <p:cNvSpPr/>
          <p:nvPr/>
        </p:nvSpPr>
        <p:spPr>
          <a:xfrm>
            <a:off x="10887144" y="205152"/>
            <a:ext cx="1033429" cy="1033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511B4F5-0577-5D1B-68D7-8A07A664DBA5}"/>
              </a:ext>
            </a:extLst>
          </p:cNvPr>
          <p:cNvCxnSpPr/>
          <p:nvPr/>
        </p:nvCxnSpPr>
        <p:spPr>
          <a:xfrm>
            <a:off x="10754768" y="1759188"/>
            <a:ext cx="13126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60E142D-3BC7-65E4-DADF-DC34756CB016}"/>
              </a:ext>
            </a:extLst>
          </p:cNvPr>
          <p:cNvCxnSpPr>
            <a:cxnSpLocks/>
          </p:cNvCxnSpPr>
          <p:nvPr/>
        </p:nvCxnSpPr>
        <p:spPr>
          <a:xfrm>
            <a:off x="10748094" y="1378188"/>
            <a:ext cx="0" cy="403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31FBA664-9DE9-5285-5215-2B74E051595C}"/>
              </a:ext>
            </a:extLst>
          </p:cNvPr>
          <p:cNvCxnSpPr>
            <a:cxnSpLocks/>
          </p:cNvCxnSpPr>
          <p:nvPr/>
        </p:nvCxnSpPr>
        <p:spPr>
          <a:xfrm>
            <a:off x="12067410" y="1378188"/>
            <a:ext cx="0" cy="403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C6A6E4C9-AEBB-AD2B-5C32-99061CF362C5}"/>
              </a:ext>
            </a:extLst>
          </p:cNvPr>
          <p:cNvCxnSpPr>
            <a:cxnSpLocks/>
          </p:cNvCxnSpPr>
          <p:nvPr/>
        </p:nvCxnSpPr>
        <p:spPr>
          <a:xfrm>
            <a:off x="10887144" y="1572303"/>
            <a:ext cx="1033429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9B4F7B95-1BFA-215F-14BC-02E0AB8B84AC}"/>
              </a:ext>
            </a:extLst>
          </p:cNvPr>
          <p:cNvCxnSpPr>
            <a:cxnSpLocks/>
          </p:cNvCxnSpPr>
          <p:nvPr/>
        </p:nvCxnSpPr>
        <p:spPr>
          <a:xfrm>
            <a:off x="10887144" y="1261472"/>
            <a:ext cx="0" cy="3337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08A7082C-6379-E2C5-DF77-C78426209A24}"/>
              </a:ext>
            </a:extLst>
          </p:cNvPr>
          <p:cNvCxnSpPr>
            <a:cxnSpLocks/>
          </p:cNvCxnSpPr>
          <p:nvPr/>
        </p:nvCxnSpPr>
        <p:spPr>
          <a:xfrm>
            <a:off x="11913900" y="1238581"/>
            <a:ext cx="0" cy="3566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BBBA8105-1258-DBC6-45E5-9643D5766FCA}"/>
              </a:ext>
            </a:extLst>
          </p:cNvPr>
          <p:cNvSpPr txBox="1"/>
          <p:nvPr/>
        </p:nvSpPr>
        <p:spPr>
          <a:xfrm>
            <a:off x="11033982" y="12905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</a:rPr>
              <a:t>16mm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B8D846B-212C-19F6-D55D-428D55CAE704}"/>
              </a:ext>
            </a:extLst>
          </p:cNvPr>
          <p:cNvSpPr txBox="1"/>
          <p:nvPr/>
        </p:nvSpPr>
        <p:spPr>
          <a:xfrm>
            <a:off x="11033982" y="173270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20mm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A9EFF1CA-FA58-B729-7AFC-14D1C080F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5105861" y="1139916"/>
            <a:ext cx="5602643" cy="2754021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46A21973-8E68-0B2F-218C-A0304D4A5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5105857" y="3893937"/>
            <a:ext cx="5602647" cy="2754021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B90CD4-2FAA-4625-D18D-18AD0235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228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0CD2F56-F20D-5330-9774-98C77ACD2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" y="0"/>
            <a:ext cx="6891104" cy="685800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75F0DF-75ED-DAEA-0CA4-CC4D07E5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64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A243F0B5-AE3F-1520-58B0-5481FFE6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Simulation setting:</a:t>
            </a:r>
            <a:endParaRPr lang="zh-TW" altLang="en-US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A92ADF8-9BC7-91FC-FAF3-F92B066DA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49"/>
            <a:ext cx="7171142" cy="488907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Beam setting:</a:t>
            </a:r>
          </a:p>
          <a:p>
            <a:pPr lvl="1"/>
            <a:r>
              <a:rPr lang="en-US" altLang="zh-TW" dirty="0"/>
              <a:t>50MeV - 796MeV positron … note 440e-2</a:t>
            </a:r>
          </a:p>
          <a:p>
            <a:pPr lvl="1"/>
            <a:r>
              <a:rPr lang="en-US" altLang="zh-TW" dirty="0"/>
              <a:t>X: Gauss random(-2, 14.1)*mm</a:t>
            </a:r>
            <a:br>
              <a:rPr lang="en-US" altLang="zh-TW" dirty="0"/>
            </a:br>
            <a:r>
              <a:rPr lang="en-US" altLang="zh-TW" dirty="0"/>
              <a:t>Y: Gauss random(8, 8.93)*mm</a:t>
            </a:r>
            <a:br>
              <a:rPr lang="en-US" altLang="zh-TW" dirty="0"/>
            </a:br>
            <a:r>
              <a:rPr lang="el-GR" altLang="zh-TW" dirty="0"/>
              <a:t>θ</a:t>
            </a:r>
            <a:r>
              <a:rPr lang="en-US" altLang="zh-TW" dirty="0"/>
              <a:t>: 5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°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dirty="0"/>
              <a:t>uniform random</a:t>
            </a:r>
            <a:br>
              <a:rPr lang="en-US" altLang="zh-TW" dirty="0"/>
            </a:br>
            <a:r>
              <a:rPr lang="el-GR" altLang="zh-TW" dirty="0"/>
              <a:t>φ</a:t>
            </a:r>
            <a:r>
              <a:rPr lang="en-US" altLang="zh-TW" dirty="0"/>
              <a:t>: 360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° </a:t>
            </a:r>
            <a:r>
              <a:rPr lang="en-US" altLang="zh-TW" dirty="0"/>
              <a:t>uniform random</a:t>
            </a:r>
          </a:p>
          <a:p>
            <a:r>
              <a:rPr lang="en-US" altLang="zh-TW" dirty="0"/>
              <a:t>Geometry:</a:t>
            </a:r>
          </a:p>
          <a:p>
            <a:pPr lvl="1"/>
            <a:r>
              <a:rPr lang="en-US" altLang="zh-TW" dirty="0"/>
              <a:t>Beam Monitor composed by scintillator bars</a:t>
            </a:r>
          </a:p>
          <a:p>
            <a:pPr lvl="1"/>
            <a:r>
              <a:rPr lang="en-US" altLang="zh-TW" dirty="0"/>
              <a:t>EM calorimeter composed by PbWO4 crystal array</a:t>
            </a:r>
          </a:p>
          <a:p>
            <a:r>
              <a:rPr lang="en-US" altLang="zh-TW" dirty="0"/>
              <a:t>Physics list:</a:t>
            </a:r>
          </a:p>
          <a:p>
            <a:pPr lvl="1"/>
            <a:r>
              <a:rPr lang="en-US" altLang="zh-TW" dirty="0"/>
              <a:t>FTFP_BERT_EMZ</a:t>
            </a:r>
          </a:p>
          <a:p>
            <a:pPr lvl="1"/>
            <a:r>
              <a:rPr lang="en-US" altLang="zh-TW" dirty="0"/>
              <a:t>Optical simulation is off.</a:t>
            </a:r>
          </a:p>
          <a:p>
            <a:pPr marL="0" indent="0">
              <a:buNone/>
            </a:pPr>
            <a:br>
              <a:rPr lang="en-US" altLang="zh-TW" dirty="0"/>
            </a:b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B48F227-6166-9D87-904C-E843379CE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587" y="1151328"/>
            <a:ext cx="2754864" cy="2681336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A29FB9C5-4DD3-9704-DECB-EB653E2D5E29}"/>
              </a:ext>
            </a:extLst>
          </p:cNvPr>
          <p:cNvSpPr/>
          <p:nvPr/>
        </p:nvSpPr>
        <p:spPr>
          <a:xfrm>
            <a:off x="8597724" y="2738666"/>
            <a:ext cx="53396" cy="533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8BE6364-DF68-A0CB-2983-DE7363C61EB4}"/>
              </a:ext>
            </a:extLst>
          </p:cNvPr>
          <p:cNvSpPr/>
          <p:nvPr/>
        </p:nvSpPr>
        <p:spPr>
          <a:xfrm>
            <a:off x="8636663" y="2564026"/>
            <a:ext cx="53396" cy="533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28D33736-70C6-32A6-12FE-9467F7574478}"/>
              </a:ext>
            </a:extLst>
          </p:cNvPr>
          <p:cNvSpPr txBox="1">
            <a:spLocks/>
          </p:cNvSpPr>
          <p:nvPr/>
        </p:nvSpPr>
        <p:spPr>
          <a:xfrm>
            <a:off x="9846938" y="1478092"/>
            <a:ext cx="2846459" cy="262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Origin</a:t>
            </a:r>
          </a:p>
          <a:p>
            <a:r>
              <a:rPr lang="en-US" altLang="zh-TW" dirty="0">
                <a:solidFill>
                  <a:schemeClr val="accent1"/>
                </a:solidFill>
              </a:rPr>
              <a:t>Beam Center</a:t>
            </a:r>
          </a:p>
          <a:p>
            <a:pPr marL="0" indent="0">
              <a:buNone/>
            </a:pP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EDB723DC-7884-339A-D6E3-46070E95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22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C2FE2-7FC5-C8BC-829F-1D89B2B5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1C432C9D-6F05-4BA4-4527-F88CC039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Simulation progress: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BFB0A116-1CED-B1F2-FC29-C6FB96A9A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674458"/>
                  </p:ext>
                </p:extLst>
              </p:nvPr>
            </p:nvGraphicFramePr>
            <p:xfrm>
              <a:off x="749628" y="2193181"/>
              <a:ext cx="480972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0831">
                      <a:extLst>
                        <a:ext uri="{9D8B030D-6E8A-4147-A177-3AD203B41FA5}">
                          <a16:colId xmlns:a16="http://schemas.microsoft.com/office/drawing/2014/main" val="122872600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1362476263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166401683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3433451255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4052273421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1001173934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3268896685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501322726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2488849161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47710652"/>
                        </a:ext>
                      </a:extLst>
                    </a:gridCol>
                    <a:gridCol w="415463">
                      <a:extLst>
                        <a:ext uri="{9D8B030D-6E8A-4147-A177-3AD203B41FA5}">
                          <a16:colId xmlns:a16="http://schemas.microsoft.com/office/drawing/2014/main" val="41427490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Energy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1605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PbWO</m:t>
                                    </m:r>
                                  </m:e>
                                  <m:sub>
                                    <m: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21605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BFB0A116-1CED-B1F2-FC29-C6FB96A9A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5674458"/>
                  </p:ext>
                </p:extLst>
              </p:nvPr>
            </p:nvGraphicFramePr>
            <p:xfrm>
              <a:off x="749628" y="2193181"/>
              <a:ext cx="480972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0831">
                      <a:extLst>
                        <a:ext uri="{9D8B030D-6E8A-4147-A177-3AD203B41FA5}">
                          <a16:colId xmlns:a16="http://schemas.microsoft.com/office/drawing/2014/main" val="122872600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1362476263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166401683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3433451255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4052273421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1001173934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3268896685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501322726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2488849161"/>
                        </a:ext>
                      </a:extLst>
                    </a:gridCol>
                    <a:gridCol w="387048">
                      <a:extLst>
                        <a:ext uri="{9D8B030D-6E8A-4147-A177-3AD203B41FA5}">
                          <a16:colId xmlns:a16="http://schemas.microsoft.com/office/drawing/2014/main" val="47710652"/>
                        </a:ext>
                      </a:extLst>
                    </a:gridCol>
                    <a:gridCol w="415463">
                      <a:extLst>
                        <a:ext uri="{9D8B030D-6E8A-4147-A177-3AD203B41FA5}">
                          <a16:colId xmlns:a16="http://schemas.microsoft.com/office/drawing/2014/main" val="41427490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Energy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10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1605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667" t="-109836" r="-43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anose="05000000000000000000" pitchFamily="2" charset="2"/>
                            <a:buNone/>
                          </a:pPr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216058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EAEDAF4E-B646-D190-F9B5-441165D97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66054"/>
              </p:ext>
            </p:extLst>
          </p:nvPr>
        </p:nvGraphicFramePr>
        <p:xfrm>
          <a:off x="5559354" y="2193181"/>
          <a:ext cx="380624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6">
                  <a:extLst>
                    <a:ext uri="{9D8B030D-6E8A-4147-A177-3AD203B41FA5}">
                      <a16:colId xmlns:a16="http://schemas.microsoft.com/office/drawing/2014/main" val="1362476263"/>
                    </a:ext>
                  </a:extLst>
                </a:gridCol>
                <a:gridCol w="422916">
                  <a:extLst>
                    <a:ext uri="{9D8B030D-6E8A-4147-A177-3AD203B41FA5}">
                      <a16:colId xmlns:a16="http://schemas.microsoft.com/office/drawing/2014/main" val="166401683"/>
                    </a:ext>
                  </a:extLst>
                </a:gridCol>
                <a:gridCol w="422916">
                  <a:extLst>
                    <a:ext uri="{9D8B030D-6E8A-4147-A177-3AD203B41FA5}">
                      <a16:colId xmlns:a16="http://schemas.microsoft.com/office/drawing/2014/main" val="3433451255"/>
                    </a:ext>
                  </a:extLst>
                </a:gridCol>
                <a:gridCol w="422916">
                  <a:extLst>
                    <a:ext uri="{9D8B030D-6E8A-4147-A177-3AD203B41FA5}">
                      <a16:colId xmlns:a16="http://schemas.microsoft.com/office/drawing/2014/main" val="4052273421"/>
                    </a:ext>
                  </a:extLst>
                </a:gridCol>
                <a:gridCol w="422916">
                  <a:extLst>
                    <a:ext uri="{9D8B030D-6E8A-4147-A177-3AD203B41FA5}">
                      <a16:colId xmlns:a16="http://schemas.microsoft.com/office/drawing/2014/main" val="1001173934"/>
                    </a:ext>
                  </a:extLst>
                </a:gridCol>
                <a:gridCol w="422916">
                  <a:extLst>
                    <a:ext uri="{9D8B030D-6E8A-4147-A177-3AD203B41FA5}">
                      <a16:colId xmlns:a16="http://schemas.microsoft.com/office/drawing/2014/main" val="3268896685"/>
                    </a:ext>
                  </a:extLst>
                </a:gridCol>
                <a:gridCol w="422916">
                  <a:extLst>
                    <a:ext uri="{9D8B030D-6E8A-4147-A177-3AD203B41FA5}">
                      <a16:colId xmlns:a16="http://schemas.microsoft.com/office/drawing/2014/main" val="501322726"/>
                    </a:ext>
                  </a:extLst>
                </a:gridCol>
                <a:gridCol w="422916">
                  <a:extLst>
                    <a:ext uri="{9D8B030D-6E8A-4147-A177-3AD203B41FA5}">
                      <a16:colId xmlns:a16="http://schemas.microsoft.com/office/drawing/2014/main" val="2488849161"/>
                    </a:ext>
                  </a:extLst>
                </a:gridCol>
                <a:gridCol w="422916">
                  <a:extLst>
                    <a:ext uri="{9D8B030D-6E8A-4147-A177-3AD203B41FA5}">
                      <a16:colId xmlns:a16="http://schemas.microsoft.com/office/drawing/2014/main" val="47710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19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60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160589"/>
                  </a:ext>
                </a:extLst>
              </a:tr>
            </a:tbl>
          </a:graphicData>
        </a:graphic>
      </p:graphicFrame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3D9E0C04-0746-45AB-D7AE-2749A2617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3428999"/>
            <a:ext cx="11062649" cy="2747963"/>
          </a:xfrm>
        </p:spPr>
        <p:txBody>
          <a:bodyPr>
            <a:normAutofit/>
          </a:bodyPr>
          <a:lstStyle/>
          <a:p>
            <a:r>
              <a:rPr lang="en-US" altLang="zh-TW" dirty="0"/>
              <a:t>50MeV - 796MeV positron … note 440e-2</a:t>
            </a:r>
          </a:p>
          <a:p>
            <a:r>
              <a:rPr lang="en-US" altLang="zh-TW" dirty="0"/>
              <a:t>60k events per run</a:t>
            </a:r>
          </a:p>
          <a:p>
            <a:r>
              <a:rPr lang="en-US" altLang="zh-TW" dirty="0"/>
              <a:t>At least 500k events at each energy set is available.</a:t>
            </a:r>
          </a:p>
          <a:p>
            <a:pPr marL="0" indent="0">
              <a:buNone/>
            </a:pPr>
            <a:br>
              <a:rPr lang="en-US" altLang="zh-TW" dirty="0"/>
            </a:b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C619F9FF-61DE-5401-81CA-B38C68C9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26AC76F-24E1-9E97-4FA5-B7736869C426}"/>
              </a:ext>
            </a:extLst>
          </p:cNvPr>
          <p:cNvSpPr txBox="1"/>
          <p:nvPr/>
        </p:nvSpPr>
        <p:spPr>
          <a:xfrm>
            <a:off x="1361589" y="1761446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50MeV</a:t>
            </a:r>
            <a:endParaRPr lang="zh-TW" altLang="en-US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1CD45C3C-85BC-B21C-1B93-611A1DE6C1AB}"/>
              </a:ext>
            </a:extLst>
          </p:cNvPr>
          <p:cNvCxnSpPr/>
          <p:nvPr/>
        </p:nvCxnSpPr>
        <p:spPr>
          <a:xfrm>
            <a:off x="2376105" y="1946112"/>
            <a:ext cx="64541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20A14B4-16AE-278D-7619-FEE35EA3F141}"/>
              </a:ext>
            </a:extLst>
          </p:cNvPr>
          <p:cNvSpPr txBox="1"/>
          <p:nvPr/>
        </p:nvSpPr>
        <p:spPr>
          <a:xfrm>
            <a:off x="8877023" y="176144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796MeV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619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D8160-6D6C-14CC-4831-22F8B47BD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FC0BCA0-6A0B-9FCF-A63B-8CE12919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6980"/>
            <a:ext cx="10515600" cy="1325563"/>
          </a:xfrm>
        </p:spPr>
        <p:txBody>
          <a:bodyPr/>
          <a:lstStyle/>
          <a:p>
            <a:r>
              <a:rPr lang="en-US" altLang="zh-TW" dirty="0"/>
              <a:t>Simulation results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0D78DA9-C925-8273-356F-B3980212D4AF}"/>
              </a:ext>
            </a:extLst>
          </p:cNvPr>
          <p:cNvSpPr/>
          <p:nvPr/>
        </p:nvSpPr>
        <p:spPr>
          <a:xfrm>
            <a:off x="10754768" y="65546"/>
            <a:ext cx="1312642" cy="1312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21B4E4-40EB-C5EE-35C0-C9EB5B1F2414}"/>
              </a:ext>
            </a:extLst>
          </p:cNvPr>
          <p:cNvSpPr/>
          <p:nvPr/>
        </p:nvSpPr>
        <p:spPr>
          <a:xfrm>
            <a:off x="10887144" y="205152"/>
            <a:ext cx="1033429" cy="1033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8D180F8-5980-B13C-F27A-7F8D70AC815E}"/>
              </a:ext>
            </a:extLst>
          </p:cNvPr>
          <p:cNvCxnSpPr/>
          <p:nvPr/>
        </p:nvCxnSpPr>
        <p:spPr>
          <a:xfrm>
            <a:off x="10754768" y="1759188"/>
            <a:ext cx="13126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EEE4588B-6D11-5D8B-2AF3-56ECE4C0B35B}"/>
              </a:ext>
            </a:extLst>
          </p:cNvPr>
          <p:cNvCxnSpPr>
            <a:cxnSpLocks/>
          </p:cNvCxnSpPr>
          <p:nvPr/>
        </p:nvCxnSpPr>
        <p:spPr>
          <a:xfrm>
            <a:off x="10748094" y="1378188"/>
            <a:ext cx="0" cy="403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1D91D54-2FDA-303C-9ED4-7C08DD2D1368}"/>
              </a:ext>
            </a:extLst>
          </p:cNvPr>
          <p:cNvCxnSpPr>
            <a:cxnSpLocks/>
          </p:cNvCxnSpPr>
          <p:nvPr/>
        </p:nvCxnSpPr>
        <p:spPr>
          <a:xfrm>
            <a:off x="12067410" y="1378188"/>
            <a:ext cx="0" cy="403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E052661-1599-57B6-F8DF-A1DCB67FF218}"/>
              </a:ext>
            </a:extLst>
          </p:cNvPr>
          <p:cNvCxnSpPr>
            <a:cxnSpLocks/>
          </p:cNvCxnSpPr>
          <p:nvPr/>
        </p:nvCxnSpPr>
        <p:spPr>
          <a:xfrm>
            <a:off x="10887144" y="1572303"/>
            <a:ext cx="1033429" cy="0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133745E1-FAEF-4438-FBBB-FBB70FDA33F0}"/>
              </a:ext>
            </a:extLst>
          </p:cNvPr>
          <p:cNvCxnSpPr>
            <a:cxnSpLocks/>
          </p:cNvCxnSpPr>
          <p:nvPr/>
        </p:nvCxnSpPr>
        <p:spPr>
          <a:xfrm>
            <a:off x="10887144" y="1261472"/>
            <a:ext cx="0" cy="3337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7E49C371-87DD-203A-6202-CB3CEF631D94}"/>
              </a:ext>
            </a:extLst>
          </p:cNvPr>
          <p:cNvCxnSpPr>
            <a:cxnSpLocks/>
          </p:cNvCxnSpPr>
          <p:nvPr/>
        </p:nvCxnSpPr>
        <p:spPr>
          <a:xfrm>
            <a:off x="11913900" y="1238581"/>
            <a:ext cx="0" cy="3566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4392C76-1416-C300-92F0-F56C558F39AE}"/>
              </a:ext>
            </a:extLst>
          </p:cNvPr>
          <p:cNvSpPr txBox="1"/>
          <p:nvPr/>
        </p:nvSpPr>
        <p:spPr>
          <a:xfrm>
            <a:off x="11033982" y="12905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</a:rPr>
              <a:t>16mm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D9A82FDB-7A6B-C75F-D189-F392191956C7}"/>
              </a:ext>
            </a:extLst>
          </p:cNvPr>
          <p:cNvSpPr txBox="1"/>
          <p:nvPr/>
        </p:nvSpPr>
        <p:spPr>
          <a:xfrm>
            <a:off x="11033982" y="173270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20mm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C145B21-6300-61A9-F18E-346446501590}"/>
              </a:ext>
            </a:extLst>
          </p:cNvPr>
          <p:cNvSpPr txBox="1"/>
          <p:nvPr/>
        </p:nvSpPr>
        <p:spPr>
          <a:xfrm>
            <a:off x="1556674" y="1750847"/>
            <a:ext cx="268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Energy containment in 3x3</a:t>
            </a:r>
            <a:endParaRPr lang="zh-TW" altLang="en-US" dirty="0"/>
          </a:p>
        </p:txBody>
      </p:sp>
      <p:sp>
        <p:nvSpPr>
          <p:cNvPr id="43" name="內容版面配置區 2">
            <a:extLst>
              <a:ext uri="{FF2B5EF4-FFF2-40B4-BE49-F238E27FC236}">
                <a16:creationId xmlns:a16="http://schemas.microsoft.com/office/drawing/2014/main" id="{A640615B-C334-511F-ADF0-653DA68F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217"/>
            <a:ext cx="8372442" cy="931857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The true position is used to do the</a:t>
            </a:r>
            <a:r>
              <a:rPr lang="zh-TW" altLang="en-US" dirty="0"/>
              <a:t> </a:t>
            </a:r>
            <a:r>
              <a:rPr lang="en-US" altLang="zh-TW" dirty="0"/>
              <a:t>boundary selection.</a:t>
            </a:r>
          </a:p>
          <a:p>
            <a:r>
              <a:rPr lang="en-US" altLang="zh-TW" dirty="0"/>
              <a:t>Choosing position hit on most energetic crystal.</a:t>
            </a:r>
            <a:endParaRPr lang="zh-TW" altLang="en-US" dirty="0"/>
          </a:p>
        </p:txBody>
      </p:sp>
      <p:sp>
        <p:nvSpPr>
          <p:cNvPr id="44" name="投影片編號版面配置區 43">
            <a:extLst>
              <a:ext uri="{FF2B5EF4-FFF2-40B4-BE49-F238E27FC236}">
                <a16:creationId xmlns:a16="http://schemas.microsoft.com/office/drawing/2014/main" id="{AA468947-1651-C058-1B91-394921D8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00BED8-0B8B-C526-C40C-1028BA219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21"/>
          <a:stretch>
            <a:fillRect/>
          </a:stretch>
        </p:blipFill>
        <p:spPr>
          <a:xfrm>
            <a:off x="5347563" y="1859640"/>
            <a:ext cx="4825926" cy="24266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020DB34-5091-39B7-6E00-CA10EDCFC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9"/>
          <a:stretch>
            <a:fillRect/>
          </a:stretch>
        </p:blipFill>
        <p:spPr>
          <a:xfrm>
            <a:off x="5347563" y="4279708"/>
            <a:ext cx="4921967" cy="23663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BBCA7D5-1467-CF64-003F-CC0F8E56A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0891" r="19976" b="19894"/>
          <a:stretch>
            <a:fillRect/>
          </a:stretch>
        </p:blipFill>
        <p:spPr>
          <a:xfrm>
            <a:off x="669585" y="2041717"/>
            <a:ext cx="4395205" cy="435334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A94C61-B0E1-FB31-6351-ECB68A235E1C}"/>
              </a:ext>
            </a:extLst>
          </p:cNvPr>
          <p:cNvSpPr txBox="1"/>
          <p:nvPr/>
        </p:nvSpPr>
        <p:spPr>
          <a:xfrm>
            <a:off x="70908" y="6218265"/>
            <a:ext cx="534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*This page shows is the correct one. The slides shown at Feb 3. are at page 12. Those plots are event-selected which require the true hits on the calorimeter match the Emax channel.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0809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2B7C7-4E62-0C7F-2D81-ACD94014E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81C8FF0E-C839-72D9-EE4E-E823B182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Simulation results</a:t>
            </a:r>
            <a:endParaRPr lang="zh-TW" altLang="en-US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80108E0-8A7D-4F9A-E5DD-B70EADC2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02" y="4636897"/>
            <a:ext cx="10515600" cy="1325563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The position indicated by the beam monitor in X and Y have fluctuation at certain position indicated by the calorimeter and might come from the size of the PbWO4 crystal which is 20mm*20mm; while plots with true position are linear relation.</a:t>
            </a:r>
          </a:p>
          <a:p>
            <a:pPr marL="0" indent="0">
              <a:buNone/>
            </a:pPr>
            <a:br>
              <a:rPr lang="en-US" altLang="zh-TW" dirty="0"/>
            </a:b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624A9B-85CF-DFD3-A360-F540FE54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0591A13-B20B-8C96-3BA3-A85A4725EDEB}"/>
              </a:ext>
            </a:extLst>
          </p:cNvPr>
          <p:cNvSpPr txBox="1"/>
          <p:nvPr/>
        </p:nvSpPr>
        <p:spPr>
          <a:xfrm>
            <a:off x="643793" y="5962460"/>
            <a:ext cx="878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*This page shows is the correct one. The slides shown at Feb 3. are at page 13. Those plots are event-selected which require the true hits on the calorimeter match the Emax channel. 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60EA4CD-B9BD-98A3-15E6-DDCEA4F3B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4"/>
          <a:stretch>
            <a:fillRect/>
          </a:stretch>
        </p:blipFill>
        <p:spPr>
          <a:xfrm>
            <a:off x="6566725" y="1522683"/>
            <a:ext cx="5265721" cy="266668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55D4E93-33D4-9B49-284F-26BD1707B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19769" y="1522683"/>
            <a:ext cx="5361156" cy="2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4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E8FC3B6-6CD6-3BCD-D57C-46481C0EE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29" y="2234097"/>
            <a:ext cx="2929227" cy="292922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EF454E9-57AB-264C-3468-64FC5A8C7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72" y="2234097"/>
            <a:ext cx="2929228" cy="292922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D65FE94-4780-3521-7F07-57C8E4D3D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" y="2234096"/>
            <a:ext cx="2929228" cy="292922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FF92F68-83C3-491D-32A3-3D4656F46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94" y="2234095"/>
            <a:ext cx="2929229" cy="2929229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BFBCD5E6-D292-FC77-FC6B-C278FEDDA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422"/>
            <a:ext cx="10515600" cy="1325563"/>
          </a:xfrm>
        </p:spPr>
        <p:txBody>
          <a:bodyPr/>
          <a:lstStyle/>
          <a:p>
            <a:r>
              <a:rPr lang="en-US" altLang="zh-TW" dirty="0"/>
              <a:t>Simulation results and Data comparison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7C49ECF-7408-C238-C9E5-A725657D333F}"/>
              </a:ext>
            </a:extLst>
          </p:cNvPr>
          <p:cNvSpPr txBox="1"/>
          <p:nvPr/>
        </p:nvSpPr>
        <p:spPr>
          <a:xfrm>
            <a:off x="1138451" y="905856"/>
            <a:ext cx="609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Beam Profile on Beam Monitor</a:t>
            </a:r>
            <a:endParaRPr lang="zh-TW" altLang="en-US" sz="2800" dirty="0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D226A72B-302E-3A57-B065-0ED7350D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13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F3E4C-3ED3-B0B8-9DFE-6EEB6F9F1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E122FA-8D62-351E-6D2E-4C1B3A61C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1" y="1738910"/>
            <a:ext cx="2476550" cy="24765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79883F7-D4F2-D4B8-F3A4-CB71B749E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7" y="1690688"/>
            <a:ext cx="2476550" cy="247655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E3BFCEA-9891-72A6-46C9-3A9595401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4" y="1690689"/>
            <a:ext cx="2476550" cy="247655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A29FD5C-F55B-F8FB-DBD8-B29C6CB4B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37" y="1738907"/>
            <a:ext cx="2476551" cy="2476551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54C3663C-0DE1-0B4A-E22D-83FA31688A0C}"/>
              </a:ext>
            </a:extLst>
          </p:cNvPr>
          <p:cNvSpPr txBox="1"/>
          <p:nvPr/>
        </p:nvSpPr>
        <p:spPr>
          <a:xfrm>
            <a:off x="8260802" y="1438634"/>
            <a:ext cx="253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MC with Track information</a:t>
            </a:r>
            <a:endParaRPr lang="zh-TW" altLang="en-US" sz="1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AC4D57A-1709-CD33-F610-C052759390A3}"/>
              </a:ext>
            </a:extLst>
          </p:cNvPr>
          <p:cNvSpPr txBox="1"/>
          <p:nvPr/>
        </p:nvSpPr>
        <p:spPr>
          <a:xfrm>
            <a:off x="1915420" y="1438635"/>
            <a:ext cx="253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MC with Track reconstruction</a:t>
            </a:r>
            <a:endParaRPr lang="zh-TW" altLang="en-US" sz="1400" dirty="0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25F269CB-288A-E319-2C0D-8ED383898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6" y="4361843"/>
            <a:ext cx="2476552" cy="2476552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9C4A1BAA-E0BB-C90C-E736-5A088C1C1F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37" y="4381446"/>
            <a:ext cx="2476553" cy="2476553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93E1614E-380A-6C61-6B94-50AA17980A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0" y="4263680"/>
            <a:ext cx="2476554" cy="2476554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49162DBC-9C04-1EB1-CB45-65ABD8F7F5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57" y="4263680"/>
            <a:ext cx="2476554" cy="2476554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26B2F855-1D5F-0E3E-19CF-AC2B5FD9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422"/>
            <a:ext cx="10515600" cy="1325563"/>
          </a:xfrm>
        </p:spPr>
        <p:txBody>
          <a:bodyPr/>
          <a:lstStyle/>
          <a:p>
            <a:r>
              <a:rPr lang="en-US" altLang="zh-TW" dirty="0"/>
              <a:t>Simulation results and Data comparison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2ED2C2-0BA8-EAE0-4A0F-4700D955AC1B}"/>
              </a:ext>
            </a:extLst>
          </p:cNvPr>
          <p:cNvSpPr txBox="1"/>
          <p:nvPr/>
        </p:nvSpPr>
        <p:spPr>
          <a:xfrm>
            <a:off x="674426" y="905856"/>
            <a:ext cx="10434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Beam direction reconstructed on Beam Monitor and true direction</a:t>
            </a:r>
            <a:endParaRPr lang="zh-TW" altLang="en-US" sz="2800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0102BEA-EAC6-4B0A-9EB1-F3D06449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3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482E9-F912-5C9E-C875-3EB54221E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7076F18F-5F13-A506-EB25-14A60696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422"/>
            <a:ext cx="10515600" cy="1325563"/>
          </a:xfrm>
        </p:spPr>
        <p:txBody>
          <a:bodyPr/>
          <a:lstStyle/>
          <a:p>
            <a:r>
              <a:rPr lang="en-US" altLang="zh-TW" dirty="0"/>
              <a:t>Simulation results and Data comparison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BFB8C0-1FC9-5E31-29A7-FB4F7846441D}"/>
              </a:ext>
            </a:extLst>
          </p:cNvPr>
          <p:cNvSpPr txBox="1"/>
          <p:nvPr/>
        </p:nvSpPr>
        <p:spPr>
          <a:xfrm>
            <a:off x="1138451" y="905856"/>
            <a:ext cx="609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Energy containment on PbWO4 array</a:t>
            </a:r>
            <a:endParaRPr lang="zh-TW" altLang="en-US" sz="28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88B37A0-F75B-C381-FEA1-A4551CC7C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6" y="2606677"/>
            <a:ext cx="2725958" cy="272595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6A26C4F-E236-342C-6EE4-7E4AAE34C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32" y="2606677"/>
            <a:ext cx="2725958" cy="272595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9A851F0-E827-1FFD-9E3A-DFB7771E5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25" y="2606677"/>
            <a:ext cx="2725961" cy="272596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72ABE72-C8C4-63A0-F98B-E32331A18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58" y="2606677"/>
            <a:ext cx="2725959" cy="2725959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3F402C09-64F1-1560-C8EB-4434F497B848}"/>
              </a:ext>
            </a:extLst>
          </p:cNvPr>
          <p:cNvSpPr txBox="1"/>
          <p:nvPr/>
        </p:nvSpPr>
        <p:spPr>
          <a:xfrm>
            <a:off x="538915" y="2288853"/>
            <a:ext cx="253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E1x1/E3x3</a:t>
            </a:r>
            <a:endParaRPr lang="zh-TW" altLang="en-US" sz="1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5A03192-8FEA-973B-100A-7D9D7D2FBE73}"/>
              </a:ext>
            </a:extLst>
          </p:cNvPr>
          <p:cNvSpPr txBox="1"/>
          <p:nvPr/>
        </p:nvSpPr>
        <p:spPr>
          <a:xfrm>
            <a:off x="3475674" y="2288853"/>
            <a:ext cx="253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E1x1/E5x5</a:t>
            </a:r>
            <a:endParaRPr lang="zh-TW" altLang="en-US" sz="1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610479F-BF8A-B735-46C8-6FFB4673E75E}"/>
              </a:ext>
            </a:extLst>
          </p:cNvPr>
          <p:cNvSpPr txBox="1"/>
          <p:nvPr/>
        </p:nvSpPr>
        <p:spPr>
          <a:xfrm>
            <a:off x="6423001" y="2288853"/>
            <a:ext cx="253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E1x1/E6x6</a:t>
            </a:r>
            <a:endParaRPr lang="zh-TW" altLang="en-US" sz="14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F49847E-BA0F-B6BE-B795-F166599B1C61}"/>
              </a:ext>
            </a:extLst>
          </p:cNvPr>
          <p:cNvSpPr txBox="1"/>
          <p:nvPr/>
        </p:nvSpPr>
        <p:spPr>
          <a:xfrm>
            <a:off x="9446528" y="2288853"/>
            <a:ext cx="253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E3x3/E5x5</a:t>
            </a:r>
            <a:endParaRPr lang="zh-TW" altLang="en-US" sz="14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E507231-3980-A267-4204-4F748D270B01}"/>
              </a:ext>
            </a:extLst>
          </p:cNvPr>
          <p:cNvSpPr/>
          <p:nvPr/>
        </p:nvSpPr>
        <p:spPr>
          <a:xfrm>
            <a:off x="2402805" y="2985453"/>
            <a:ext cx="493909" cy="121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CBEDF9D-E69D-305B-C428-5DA6CF250B89}"/>
              </a:ext>
            </a:extLst>
          </p:cNvPr>
          <p:cNvSpPr/>
          <p:nvPr/>
        </p:nvSpPr>
        <p:spPr>
          <a:xfrm>
            <a:off x="5400746" y="2985453"/>
            <a:ext cx="493909" cy="121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1053110-7CFD-A22A-A22E-60ACF6C5DE92}"/>
              </a:ext>
            </a:extLst>
          </p:cNvPr>
          <p:cNvSpPr/>
          <p:nvPr/>
        </p:nvSpPr>
        <p:spPr>
          <a:xfrm>
            <a:off x="8264086" y="2985453"/>
            <a:ext cx="493909" cy="121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1519B41-1191-0527-6573-CD4B5F67BECE}"/>
              </a:ext>
            </a:extLst>
          </p:cNvPr>
          <p:cNvSpPr/>
          <p:nvPr/>
        </p:nvSpPr>
        <p:spPr>
          <a:xfrm>
            <a:off x="11294288" y="2985453"/>
            <a:ext cx="493909" cy="121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投影片編號版面配置區 27">
            <a:extLst>
              <a:ext uri="{FF2B5EF4-FFF2-40B4-BE49-F238E27FC236}">
                <a16:creationId xmlns:a16="http://schemas.microsoft.com/office/drawing/2014/main" id="{230DE33E-B6DD-E64D-3F6C-5337E7F4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D6E8-4EED-421A-A044-43F9701081D7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0C7AE36E-1B26-266E-D323-F68E9577CD25}"/>
              </a:ext>
            </a:extLst>
          </p:cNvPr>
          <p:cNvSpPr txBox="1"/>
          <p:nvPr/>
        </p:nvSpPr>
        <p:spPr>
          <a:xfrm>
            <a:off x="1761600" y="5767478"/>
            <a:ext cx="826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The plots are not look alike.  Maybe is the threshold cut on the data not applied to MC.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7511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740</Words>
  <Application>Microsoft Office PowerPoint</Application>
  <PresentationFormat>寬螢幕</PresentationFormat>
  <Paragraphs>149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PMingLiU</vt:lpstr>
      <vt:lpstr>Arial</vt:lpstr>
      <vt:lpstr>Calibri</vt:lpstr>
      <vt:lpstr>Calibri Light</vt:lpstr>
      <vt:lpstr>Cambria Math</vt:lpstr>
      <vt:lpstr>Wingdings</vt:lpstr>
      <vt:lpstr>Office 佈景主題</vt:lpstr>
      <vt:lpstr>Geant4 simulation and data comparison</vt:lpstr>
      <vt:lpstr>Simulation setup</vt:lpstr>
      <vt:lpstr>Simulation setting:</vt:lpstr>
      <vt:lpstr>Simulation progress:</vt:lpstr>
      <vt:lpstr>Simulation results</vt:lpstr>
      <vt:lpstr>Simulation results</vt:lpstr>
      <vt:lpstr>Simulation results and Data comparison</vt:lpstr>
      <vt:lpstr>Simulation results and Data comparison</vt:lpstr>
      <vt:lpstr>Simulation results and Data comparison</vt:lpstr>
      <vt:lpstr>Summary </vt:lpstr>
      <vt:lpstr>PowerPoint 簡報</vt:lpstr>
      <vt:lpstr>Simulation results</vt:lpstr>
      <vt:lpstr>Simulation results</vt:lpstr>
      <vt:lpstr>Before story</vt:lpstr>
      <vt:lpstr>PowerPoint 簡報</vt:lpstr>
      <vt:lpstr>Position residual in Y</vt:lpstr>
      <vt:lpstr>Position residual in X</vt:lpstr>
      <vt:lpstr>PowerPoint 簡報</vt:lpstr>
      <vt:lpstr>Crystal Profile &amp; E1x1,E3x3,E5x5,Etot</vt:lpstr>
      <vt:lpstr>Simulation results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紹揚 呂</dc:creator>
  <cp:lastModifiedBy>紹揚 呂</cp:lastModifiedBy>
  <cp:revision>4</cp:revision>
  <dcterms:created xsi:type="dcterms:W3CDTF">2026-02-03T01:38:37Z</dcterms:created>
  <dcterms:modified xsi:type="dcterms:W3CDTF">2026-02-04T10:27:13Z</dcterms:modified>
</cp:coreProperties>
</file>