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25" r:id="rId2"/>
    <p:sldId id="2886" r:id="rId3"/>
    <p:sldId id="2616" r:id="rId4"/>
    <p:sldId id="2827" r:id="rId5"/>
    <p:sldId id="2804" r:id="rId6"/>
    <p:sldId id="2617" r:id="rId7"/>
    <p:sldId id="2823" r:id="rId8"/>
    <p:sldId id="2824" r:id="rId9"/>
    <p:sldId id="2621" r:id="rId10"/>
    <p:sldId id="2771" r:id="rId11"/>
    <p:sldId id="2767" r:id="rId12"/>
    <p:sldId id="2768" r:id="rId13"/>
    <p:sldId id="2760" r:id="rId14"/>
    <p:sldId id="2761" r:id="rId15"/>
    <p:sldId id="2663" r:id="rId16"/>
    <p:sldId id="2710" r:id="rId17"/>
    <p:sldId id="2799" r:id="rId18"/>
    <p:sldId id="2800" r:id="rId19"/>
    <p:sldId id="2887" r:id="rId20"/>
    <p:sldId id="2539" r:id="rId21"/>
    <p:sldId id="2828" r:id="rId22"/>
    <p:sldId id="2713" r:id="rId23"/>
    <p:sldId id="2712" r:id="rId24"/>
    <p:sldId id="2813" r:id="rId25"/>
    <p:sldId id="2748" r:id="rId26"/>
    <p:sldId id="2750" r:id="rId27"/>
    <p:sldId id="2751" r:id="rId28"/>
    <p:sldId id="2752" r:id="rId29"/>
    <p:sldId id="2753" r:id="rId30"/>
    <p:sldId id="2884" r:id="rId31"/>
    <p:sldId id="2719" r:id="rId32"/>
    <p:sldId id="2363" r:id="rId33"/>
    <p:sldId id="2524" r:id="rId34"/>
    <p:sldId id="2818" r:id="rId35"/>
    <p:sldId id="2825" r:id="rId36"/>
    <p:sldId id="2876" r:id="rId37"/>
    <p:sldId id="2770" r:id="rId38"/>
    <p:sldId id="2772" r:id="rId39"/>
    <p:sldId id="2773" r:id="rId40"/>
    <p:sldId id="2774" r:id="rId41"/>
    <p:sldId id="2814" r:id="rId42"/>
    <p:sldId id="2791" r:id="rId43"/>
    <p:sldId id="2790" r:id="rId44"/>
    <p:sldId id="2792" r:id="rId45"/>
    <p:sldId id="2868" r:id="rId46"/>
    <p:sldId id="2882" r:id="rId47"/>
    <p:sldId id="2883" r:id="rId48"/>
  </p:sldIdLst>
  <p:sldSz cx="12192000" cy="6858000"/>
  <p:notesSz cx="7315200" cy="96012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D3F"/>
    <a:srgbClr val="FFC319"/>
    <a:srgbClr val="F2B300"/>
    <a:srgbClr val="CC9900"/>
    <a:srgbClr val="FFFF99"/>
    <a:srgbClr val="FFFFCC"/>
    <a:srgbClr val="00FFFF"/>
    <a:srgbClr val="FFFF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974" autoAdjust="0"/>
  </p:normalViewPr>
  <p:slideViewPr>
    <p:cSldViewPr>
      <p:cViewPr varScale="1">
        <p:scale>
          <a:sx n="130" d="100"/>
          <a:sy n="130" d="100"/>
        </p:scale>
        <p:origin x="86" y="9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8078"/>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4/30/2026</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895863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4/30/2026</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5999009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r>
              <a:rPr lang="en-US" dirty="0"/>
              <a:t>25+5</a:t>
            </a: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extLst>
      <p:ext uri="{BB962C8B-B14F-4D97-AF65-F5344CB8AC3E}">
        <p14:creationId xmlns:p14="http://schemas.microsoft.com/office/powerpoint/2010/main" val="317458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A139-FFAF-17C0-1451-F6AC76B48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84D09-A69C-1FDB-AA2F-ECDFA16E4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A2916-BFEB-6B43-72C8-B76F769A2752}"/>
              </a:ext>
            </a:extLst>
          </p:cNvPr>
          <p:cNvSpPr>
            <a:spLocks noGrp="1"/>
          </p:cNvSpPr>
          <p:nvPr>
            <p:ph type="body" idx="1"/>
          </p:nvPr>
        </p:nvSpPr>
        <p:spPr/>
        <p:txBody>
          <a:bodyPr/>
          <a:lstStyle/>
          <a:p>
            <a:r>
              <a:rPr lang="en-AU" dirty="0"/>
              <a:t>20+5</a:t>
            </a:r>
          </a:p>
        </p:txBody>
      </p:sp>
      <p:sp>
        <p:nvSpPr>
          <p:cNvPr id="4" name="Footer Placeholder 3">
            <a:extLst>
              <a:ext uri="{FF2B5EF4-FFF2-40B4-BE49-F238E27FC236}">
                <a16:creationId xmlns:a16="http://schemas.microsoft.com/office/drawing/2014/main" id="{880D3895-06D3-0FFC-60BA-CE4DB0901283}"/>
              </a:ext>
            </a:extLst>
          </p:cNvPr>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a:extLst>
              <a:ext uri="{FF2B5EF4-FFF2-40B4-BE49-F238E27FC236}">
                <a16:creationId xmlns:a16="http://schemas.microsoft.com/office/drawing/2014/main" id="{6B22A1D0-BCFE-77E9-B957-40CF7EF60C40}"/>
              </a:ext>
            </a:extLst>
          </p:cNvPr>
          <p:cNvSpPr>
            <a:spLocks noGrp="1"/>
          </p:cNvSpPr>
          <p:nvPr>
            <p:ph type="sldNum" sz="quarter" idx="5"/>
          </p:nvPr>
        </p:nvSpPr>
        <p:spPr/>
        <p:txBody>
          <a:bodyPr/>
          <a:lstStyle/>
          <a:p>
            <a:fld id="{BB1A7F71-A600-874B-8C52-75C3F91F2DFD}" type="slidenum">
              <a:rPr lang="en-US" smtClean="0"/>
              <a:pPr/>
              <a:t>2</a:t>
            </a:fld>
            <a:endParaRPr lang="en-US"/>
          </a:p>
        </p:txBody>
      </p:sp>
    </p:spTree>
    <p:extLst>
      <p:ext uri="{BB962C8B-B14F-4D97-AF65-F5344CB8AC3E}">
        <p14:creationId xmlns:p14="http://schemas.microsoft.com/office/powerpoint/2010/main" val="324716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11</a:t>
            </a:fld>
            <a:endParaRPr lang="en-US"/>
          </a:p>
        </p:txBody>
      </p:sp>
    </p:spTree>
    <p:extLst>
      <p:ext uri="{BB962C8B-B14F-4D97-AF65-F5344CB8AC3E}">
        <p14:creationId xmlns:p14="http://schemas.microsoft.com/office/powerpoint/2010/main" val="373680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31</a:t>
            </a:fld>
            <a:endParaRPr lang="en-US"/>
          </a:p>
        </p:txBody>
      </p:sp>
    </p:spTree>
    <p:extLst>
      <p:ext uri="{BB962C8B-B14F-4D97-AF65-F5344CB8AC3E}">
        <p14:creationId xmlns:p14="http://schemas.microsoft.com/office/powerpoint/2010/main" val="2940865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60" y="-1278447"/>
            <a:ext cx="12192000" cy="1042416"/>
          </a:xfrm>
          <a:prstGeom prst="rect">
            <a:avLst/>
          </a:prstGeom>
        </p:spPr>
      </p:pic>
      <p:sp>
        <p:nvSpPr>
          <p:cNvPr id="3074" name="Rectangle 2"/>
          <p:cNvSpPr>
            <a:spLocks noGrp="1" noChangeArrowheads="1"/>
          </p:cNvSpPr>
          <p:nvPr>
            <p:ph type="ctrTitle"/>
          </p:nvPr>
        </p:nvSpPr>
        <p:spPr>
          <a:xfrm>
            <a:off x="1314451" y="1671639"/>
            <a:ext cx="10261600" cy="1069975"/>
          </a:xfrm>
        </p:spPr>
        <p:txBody>
          <a:bodyPr/>
          <a:lstStyle>
            <a:lvl1pPr>
              <a:defRPr sz="30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14451" y="3125788"/>
            <a:ext cx="8534400" cy="1752600"/>
          </a:xfrm>
        </p:spPr>
        <p:txBody>
          <a:bodyPr/>
          <a:lstStyle>
            <a:lvl1pPr marL="0" indent="0">
              <a:buFont typeface="Wingdings" pitchFamily="2" charset="2"/>
              <a:buNone/>
              <a:defRPr/>
            </a:lvl1pPr>
          </a:lstStyle>
          <a:p>
            <a:r>
              <a:rPr lang="en-US"/>
              <a:t>Click to edit Master subtitle style</a:t>
            </a:r>
            <a:endParaRPr lang="en-US" dirty="0"/>
          </a:p>
        </p:txBody>
      </p:sp>
      <p:pic>
        <p:nvPicPr>
          <p:cNvPr id="9" name="Picture 8" descr="title footer_Blue_646.jpg"/>
          <p:cNvPicPr>
            <a:picLocks noChangeAspect="1"/>
          </p:cNvPicPr>
          <p:nvPr userDrawn="1"/>
        </p:nvPicPr>
        <p:blipFill>
          <a:blip r:embed="rId4" cstate="print">
            <a:duotone>
              <a:schemeClr val="accent3">
                <a:shade val="45000"/>
                <a:satMod val="135000"/>
              </a:schemeClr>
              <a:prstClr val="white"/>
            </a:duotone>
          </a:blip>
          <a:srcRect/>
          <a:stretch>
            <a:fillRect/>
          </a:stretch>
        </p:blipFill>
        <p:spPr bwMode="auto">
          <a:xfrm>
            <a:off x="0" y="6794500"/>
            <a:ext cx="12192000" cy="63500"/>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noFill/>
            <a:miter lim="800000"/>
            <a:headEnd/>
            <a:tailEnd/>
          </a:ln>
        </p:spPr>
      </p:pic>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52600" y="0"/>
            <a:ext cx="1067274" cy="1066800"/>
          </a:xfrm>
          <a:prstGeom prst="rect">
            <a:avLst/>
          </a:prstGeom>
        </p:spPr>
      </p:pic>
      <p:sp>
        <p:nvSpPr>
          <p:cNvPr id="3" name="文本框 2"/>
          <p:cNvSpPr txBox="1"/>
          <p:nvPr userDrawn="1"/>
        </p:nvSpPr>
        <p:spPr>
          <a:xfrm>
            <a:off x="153964" y="228600"/>
            <a:ext cx="1370036" cy="369332"/>
          </a:xfrm>
          <a:prstGeom prst="rect">
            <a:avLst/>
          </a:prstGeom>
          <a:noFill/>
        </p:spPr>
        <p:txBody>
          <a:bodyPr wrap="square" rtlCol="0">
            <a:spAutoFit/>
          </a:bodyPr>
          <a:lstStyle/>
          <a:p>
            <a:r>
              <a:rPr kumimoji="1" lang="en-US" altLang="zh-CN" sz="1800" b="1" dirty="0">
                <a:solidFill>
                  <a:schemeClr val="accent1">
                    <a:lumMod val="50000"/>
                  </a:schemeClr>
                </a:solidFill>
                <a:latin typeface="Adobe Hebrew" charset="0"/>
                <a:ea typeface="Adobe Hebrew" charset="0"/>
                <a:cs typeface="Adobe Hebrew" charset="0"/>
              </a:rPr>
              <a:t>NANJING</a:t>
            </a:r>
            <a:r>
              <a:rPr kumimoji="1" lang="zh-CN" altLang="en-US" sz="1800" b="1" dirty="0">
                <a:solidFill>
                  <a:schemeClr val="accent1">
                    <a:lumMod val="50000"/>
                  </a:schemeClr>
                </a:solidFill>
                <a:latin typeface="Adobe Hebrew" charset="0"/>
                <a:ea typeface="Adobe Hebrew" charset="0"/>
                <a:cs typeface="Adobe Hebrew" charset="0"/>
              </a:rPr>
              <a:t> </a:t>
            </a:r>
          </a:p>
        </p:txBody>
      </p:sp>
      <p:sp>
        <p:nvSpPr>
          <p:cNvPr id="4" name="文本框 3"/>
          <p:cNvSpPr txBox="1"/>
          <p:nvPr userDrawn="1"/>
        </p:nvSpPr>
        <p:spPr>
          <a:xfrm>
            <a:off x="240506" y="515035"/>
            <a:ext cx="181689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1" dirty="0">
                <a:solidFill>
                  <a:schemeClr val="accent1">
                    <a:lumMod val="50000"/>
                  </a:schemeClr>
                </a:solidFill>
                <a:latin typeface="Adobe Hebrew" charset="0"/>
                <a:ea typeface="Adobe Hebrew" charset="0"/>
                <a:cs typeface="Adobe Hebrew" charset="0"/>
              </a:rPr>
              <a:t>UNIVERSITY</a:t>
            </a:r>
            <a:endParaRPr kumimoji="1" lang="zh-CN" altLang="en-US" b="1" dirty="0">
              <a:solidFill>
                <a:schemeClr val="accent1">
                  <a:lumMod val="50000"/>
                </a:schemeClr>
              </a:solidFill>
              <a:latin typeface="Adobe Hebrew" charset="0"/>
              <a:ea typeface="Adobe Hebrew" charset="0"/>
              <a:cs typeface="Adobe Hebrew"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                               EIC-Asia Workshop on QCD and Hadron Structure                   (32)</a:t>
            </a:r>
          </a:p>
        </p:txBody>
      </p:sp>
      <p:sp>
        <p:nvSpPr>
          <p:cNvPr id="5" name="Footer Placeholder 4"/>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                               EIC-Asia Workshop on QCD and Hadron Structure                   (32)</a:t>
            </a:r>
          </a:p>
        </p:txBody>
      </p:sp>
      <p:sp>
        <p:nvSpPr>
          <p:cNvPr id="5" name="Footer Placeholder 4"/>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68684" y="6611938"/>
            <a:ext cx="4523316" cy="255011"/>
          </a:xfrm>
        </p:spPr>
        <p:txBody>
          <a:bodyPr/>
          <a:lstStyle>
            <a:lvl1pPr>
              <a:defRPr>
                <a:solidFill>
                  <a:schemeClr val="accent1">
                    <a:lumMod val="50000"/>
                  </a:schemeClr>
                </a:solidFill>
              </a:defRPr>
            </a:lvl1pPr>
          </a:lstStyle>
          <a:p>
            <a:r>
              <a:rPr lang="en-US"/>
              <a:t>.                               EIC-Asia Workshop on QCD and Hadron Structure                   (32)</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US"/>
              <a:t>Craig Roberts: cdroberts@nju.edu.cn  478 .. 26/04/30 ..."Insights into the Emergence of Hadron Mass and Structure"</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7645400" y="6629400"/>
            <a:ext cx="4704744" cy="381000"/>
          </a:xfrm>
        </p:spPr>
        <p:txBody>
          <a:bodyPr/>
          <a:lstStyle>
            <a:lvl1pPr>
              <a:defRPr/>
            </a:lvl1pPr>
          </a:lstStyle>
          <a:p>
            <a:r>
              <a:rPr lang="en-US"/>
              <a:t>.                               EIC-Asia Workshop on QCD and Hadron Structure                   (32)</a:t>
            </a:r>
            <a:endParaRPr lang="en-US" dirty="0"/>
          </a:p>
        </p:txBody>
      </p:sp>
      <p:sp>
        <p:nvSpPr>
          <p:cNvPr id="5" name="Footer Placeholder 4"/>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8358" y="6629400"/>
            <a:ext cx="4394201" cy="228600"/>
          </a:xfrm>
        </p:spPr>
        <p:txBody>
          <a:bodyPr/>
          <a:lstStyle>
            <a:lvl1pPr>
              <a:defRPr/>
            </a:lvl1pPr>
          </a:lstStyle>
          <a:p>
            <a:r>
              <a:rPr lang="en-US"/>
              <a:t>.                               EIC-Asia Workshop on QCD and Hadron Structure                   (32)</a:t>
            </a:r>
          </a:p>
        </p:txBody>
      </p:sp>
      <p:sp>
        <p:nvSpPr>
          <p:cNvPr id="6" name="Footer Placeholder 5"/>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r>
              <a:rPr lang="en-US"/>
              <a:t>.                               EIC-Asia Workshop on QCD and Hadron Structure                   (32)</a:t>
            </a:r>
          </a:p>
        </p:txBody>
      </p:sp>
      <p:sp>
        <p:nvSpPr>
          <p:cNvPr id="8" name="Footer Placeholder 7"/>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i="1">
                <a:solidFill>
                  <a:schemeClr val="tx2">
                    <a:lumMod val="75000"/>
                  </a:schemeClr>
                </a:solidFill>
              </a:defRPr>
            </a:lvl1pPr>
          </a:lstStyle>
          <a:p>
            <a:r>
              <a:rPr lang="en-US"/>
              <a:t>.                               EIC-Asia Workshop on QCD and Hadron Structure                   (32)</a:t>
            </a:r>
            <a:endParaRPr lang="en-US" dirty="0"/>
          </a:p>
        </p:txBody>
      </p:sp>
      <p:sp>
        <p:nvSpPr>
          <p:cNvPr id="4" name="Footer Placeholder 3"/>
          <p:cNvSpPr>
            <a:spLocks noGrp="1"/>
          </p:cNvSpPr>
          <p:nvPr>
            <p:ph type="ftr" sz="quarter" idx="11"/>
          </p:nvPr>
        </p:nvSpPr>
        <p:spPr/>
        <p:txBody>
          <a:bodyPr/>
          <a:lstStyle>
            <a:lvl1pPr>
              <a:defRPr i="1">
                <a:solidFill>
                  <a:schemeClr val="tx2">
                    <a:lumMod val="75000"/>
                  </a:schemeClr>
                </a:solidFill>
              </a:defRPr>
            </a:lvl1pPr>
          </a:lstStyle>
          <a:p>
            <a:r>
              <a:rPr lang="en-US"/>
              <a:t>Craig Roberts: cdroberts@nju.edu.cn  478 .. 26/04/30 ..."Insights into the Emergence of Hadron Mass and Structure"</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                               EIC-Asia Workshop on QCD and Hadron Structure                   (32)</a:t>
            </a:r>
          </a:p>
        </p:txBody>
      </p:sp>
      <p:sp>
        <p:nvSpPr>
          <p:cNvPr id="3" name="Footer Placeholder 2"/>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479550"/>
          </a:xfrm>
        </p:spPr>
        <p:txBody>
          <a:bodyPr anchor="t"/>
          <a:lstStyle>
            <a:lvl1pPr algn="l">
              <a:defRPr sz="26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3357" y="6596148"/>
            <a:ext cx="4868025" cy="228600"/>
          </a:xfrm>
        </p:spPr>
        <p:txBody>
          <a:bodyPr/>
          <a:lstStyle>
            <a:lvl1pPr>
              <a:defRPr/>
            </a:lvl1pPr>
          </a:lstStyle>
          <a:p>
            <a:r>
              <a:rPr lang="en-US"/>
              <a:t>.                               EIC-Asia Workshop on QCD and Hadron Structure                   (32)</a:t>
            </a:r>
          </a:p>
        </p:txBody>
      </p:sp>
      <p:sp>
        <p:nvSpPr>
          <p:cNvPr id="6" name="Footer Placeholder 5"/>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                               EIC-Asia Workshop on QCD and Hadron Structure                   (32)</a:t>
            </a:r>
          </a:p>
        </p:txBody>
      </p:sp>
      <p:sp>
        <p:nvSpPr>
          <p:cNvPr id="6" name="Footer Placeholder 5"/>
          <p:cNvSpPr>
            <a:spLocks noGrp="1"/>
          </p:cNvSpPr>
          <p:nvPr>
            <p:ph type="ftr" sz="quarter" idx="11"/>
          </p:nvPr>
        </p:nvSpPr>
        <p:spPr/>
        <p:txBody>
          <a:bodyPr/>
          <a:lstStyle>
            <a:lvl1pPr>
              <a:defRPr/>
            </a:lvl1pPr>
          </a:lstStyle>
          <a:p>
            <a:r>
              <a:rPr lang="en-US"/>
              <a:t>Craig Roberts: cdroberts@nju.edu.cn  478 .. 26/04/30 ..."Insights into the Emergence of Hadron Mass and Structure"</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387110" y="6505575"/>
            <a:ext cx="2796116"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r>
              <a:rPr lang="en-US"/>
              <a:t>.                               EIC-Asia Workshop on QCD and Hadron Structure                   (32)</a:t>
            </a:r>
            <a:endParaRPr lang="en-US" dirty="0"/>
          </a:p>
        </p:txBody>
      </p:sp>
      <p:sp>
        <p:nvSpPr>
          <p:cNvPr id="1029" name="Rectangle 5"/>
          <p:cNvSpPr>
            <a:spLocks noGrp="1" noChangeArrowheads="1"/>
          </p:cNvSpPr>
          <p:nvPr>
            <p:ph type="ftr" sz="quarter" idx="3"/>
          </p:nvPr>
        </p:nvSpPr>
        <p:spPr bwMode="auto">
          <a:xfrm>
            <a:off x="876301" y="6307138"/>
            <a:ext cx="792268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r>
              <a:rPr lang="en-US"/>
              <a:t>Craig Roberts: cdroberts@nju.edu.cn  478 .. 26/04/30 ..."Insights into the Emergence of Hadron Mass and Structure"</a:t>
            </a:r>
            <a:endParaRPr lang="en-US" dirty="0"/>
          </a:p>
        </p:txBody>
      </p:sp>
      <p:sp>
        <p:nvSpPr>
          <p:cNvPr id="1030" name="Rectangle 6"/>
          <p:cNvSpPr>
            <a:spLocks noGrp="1" noChangeArrowheads="1"/>
          </p:cNvSpPr>
          <p:nvPr>
            <p:ph type="sldNum" sz="quarter" idx="4"/>
          </p:nvPr>
        </p:nvSpPr>
        <p:spPr bwMode="auto">
          <a:xfrm>
            <a:off x="11480801" y="6489701"/>
            <a:ext cx="51223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inp.nju.edu.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27.jpeg"/><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180.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url?q=http%3A%2F%2Fcpc.ihep.ac.cn%2Farticle%2Fdoi%2F10.1088%2F1674-1137%2F44%2F8%2F083102&amp;sa=D&amp;sntz=1&amp;usg=AFQjCNG6FBW7FVAvE_kugoNC2xYymh1WmA" TargetMode="External"/><Relationship Id="rId3" Type="http://schemas.openxmlformats.org/officeDocument/2006/relationships/image" Target="../media/image69.png"/><Relationship Id="rId7" Type="http://schemas.openxmlformats.org/officeDocument/2006/relationships/hyperlink" Target="http://www.google.com/url?q=http%3A%2F%2Finspirehep.net%2Frecord%2F1771514%3Fln%3Den&amp;sa=D&amp;sntz=1&amp;usg=AFQjCNET20BeXjPH93dCyyROC0b_FEzg6w" TargetMode="Externa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inspirehep.net/literature/2637736" TargetMode="External"/><Relationship Id="rId4" Type="http://schemas.openxmlformats.org/officeDocument/2006/relationships/hyperlink" Target="http://inspirehep.net/record/1504060?ln=en" TargetMode="External"/><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140/epja/s10050-021-00658-7" TargetMode="External"/><Relationship Id="rId3" Type="http://schemas.openxmlformats.org/officeDocument/2006/relationships/hyperlink" Target="https://inp.nju.edu.cn/Publications/Bytime/20220303/i218948.html" TargetMode="External"/><Relationship Id="rId7" Type="http://schemas.openxmlformats.org/officeDocument/2006/relationships/hyperlink" Target="https://inspirehep.net/literature/1993728" TargetMode="External"/><Relationship Id="rId2" Type="http://schemas.openxmlformats.org/officeDocument/2006/relationships/image" Target="../media/image40.jpg"/><Relationship Id="rId1" Type="http://schemas.openxmlformats.org/officeDocument/2006/relationships/slideLayout" Target="../slideLayouts/slideLayout4.xml"/><Relationship Id="rId6" Type="http://schemas.openxmlformats.org/officeDocument/2006/relationships/hyperlink" Target="https://inp.nju.edu.cn/Publications/Bytime/20211217/i216907.html" TargetMode="External"/><Relationship Id="rId5" Type="http://schemas.openxmlformats.org/officeDocument/2006/relationships/hyperlink" Target="https://www.sciencedirect.com/science/article/pii/S0370269322002647?via%3Dihub" TargetMode="External"/><Relationship Id="rId4" Type="http://schemas.openxmlformats.org/officeDocument/2006/relationships/hyperlink" Target="https://inspirehep.net/literature/2043437" TargetMode="Externa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hapdf.org/pdfsets.html" TargetMode="External"/><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hyperlink" Target="https://inspirehep.net/literature/276835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inspirehep.net/literature/2768352" TargetMode="External"/><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kwnsfk27.r.eu-west-1.awstrack.me/L0/https:%2F%2Fdoi.org%2F10.1016%2Fj.physletb.2025.139323/1/010201951568b845-f57e2e79-ce01-4075-b742-6789ba2c7de2-000000/ycpFXjpwkjjjLj92F4anSGjFrfs=413" TargetMode="External"/><Relationship Id="rId3" Type="http://schemas.openxmlformats.org/officeDocument/2006/relationships/image" Target="../media/image420.png"/><Relationship Id="rId7" Type="http://schemas.openxmlformats.org/officeDocument/2006/relationships/hyperlink" Target="https://inspirehep.net/literature/2859845" TargetMode="External"/><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hyperlink" Target="https://inspirehep.net/literature/276835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hyperlink" Target="https://doi.org/10.1140/epja/s10050-025-01557-x" TargetMode="External"/><Relationship Id="rId5" Type="http://schemas.openxmlformats.org/officeDocument/2006/relationships/hyperlink" Target="https://inspirehep.net/literature/2832391" TargetMode="External"/><Relationship Id="rId4" Type="http://schemas.openxmlformats.org/officeDocument/2006/relationships/image" Target="../media/image117.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70.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hyperlink" Target="https://inspirehep.net/literature/279083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hyperlink" Target="https://inspirehep.net/literature/2768352" TargetMode="External"/><Relationship Id="rId4" Type="http://schemas.openxmlformats.org/officeDocument/2006/relationships/image" Target="../media/image451.png"/></Relationships>
</file>

<file path=ppt/slides/_rels/slide37.xml.rels><?xml version="1.0" encoding="UTF-8" standalone="yes"?>
<Relationships xmlns="http://schemas.openxmlformats.org/package/2006/relationships"><Relationship Id="rId3" Type="http://schemas.openxmlformats.org/officeDocument/2006/relationships/image" Target="../media/image4400.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67.jpg"/><Relationship Id="rId4" Type="http://schemas.openxmlformats.org/officeDocument/2006/relationships/image" Target="../media/image66.jpg"/></Relationships>
</file>

<file path=ppt/slides/_rels/slide38.xml.rels><?xml version="1.0" encoding="UTF-8" standalone="yes"?>
<Relationships xmlns="http://schemas.openxmlformats.org/package/2006/relationships"><Relationship Id="rId2" Type="http://schemas.openxmlformats.org/officeDocument/2006/relationships/image" Target="../media/image4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46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501.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76.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43667-B58F-8B39-241F-D64152A6FC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032388"/>
            <a:ext cx="12192000" cy="5828812"/>
          </a:xfrm>
          <a:prstGeom prst="rect">
            <a:avLst/>
          </a:prstGeom>
        </p:spPr>
      </p:pic>
      <p:sp>
        <p:nvSpPr>
          <p:cNvPr id="14" name="Rectangle 13"/>
          <p:cNvSpPr/>
          <p:nvPr/>
        </p:nvSpPr>
        <p:spPr>
          <a:xfrm>
            <a:off x="152400" y="1737192"/>
            <a:ext cx="12202082" cy="969496"/>
          </a:xfrm>
          <a:prstGeom prst="rect">
            <a:avLst/>
          </a:prstGeom>
          <a:noFill/>
        </p:spPr>
        <p:txBody>
          <a:bodyPr wrap="square" lIns="91440" tIns="45720" rIns="91440" bIns="45720">
            <a:spAutoFit/>
          </a:bodyPr>
          <a:lstStyle/>
          <a:p>
            <a:pPr algn="ctr"/>
            <a:endParaRPr lang="en-US" sz="5700" i="1" dirty="0">
              <a:ln w="0">
                <a:solidFill>
                  <a:schemeClr val="tx2">
                    <a:lumMod val="50000"/>
                  </a:schemeClr>
                </a:solidFill>
              </a:ln>
              <a:solidFill>
                <a:schemeClr val="accent1">
                  <a:lumMod val="75000"/>
                </a:schemeClr>
              </a:solidFill>
              <a:effectLst>
                <a:outerShdw blurRad="38100" dist="25400" dir="5400000" algn="ctr" rotWithShape="0">
                  <a:srgbClr val="6E747A">
                    <a:alpha val="43000"/>
                  </a:srgbClr>
                </a:outerShdw>
              </a:effectLst>
              <a:latin typeface="Lucida Handwriting" panose="03010101010101010101" pitchFamily="66" charset="0"/>
            </a:endParaRPr>
          </a:p>
        </p:txBody>
      </p:sp>
      <p:sp>
        <p:nvSpPr>
          <p:cNvPr id="15" name="Title 14"/>
          <p:cNvSpPr>
            <a:spLocks noGrp="1"/>
          </p:cNvSpPr>
          <p:nvPr>
            <p:ph type="ctrTitle"/>
          </p:nvPr>
        </p:nvSpPr>
        <p:spPr>
          <a:xfrm>
            <a:off x="2509838" y="1447801"/>
            <a:ext cx="7696200" cy="1069975"/>
          </a:xfrm>
        </p:spPr>
        <p:txBody>
          <a:bodyPr/>
          <a:lstStyle/>
          <a:p>
            <a:r>
              <a:rPr lang="en-US" dirty="0"/>
              <a:t> </a:t>
            </a:r>
          </a:p>
        </p:txBody>
      </p:sp>
      <p:sp>
        <p:nvSpPr>
          <p:cNvPr id="2" name="Subtitle 1"/>
          <p:cNvSpPr>
            <a:spLocks noGrp="1"/>
          </p:cNvSpPr>
          <p:nvPr>
            <p:ph type="subTitle" idx="1"/>
          </p:nvPr>
        </p:nvSpPr>
        <p:spPr>
          <a:xfrm>
            <a:off x="2509838" y="2895600"/>
            <a:ext cx="6400800" cy="1752600"/>
          </a:xfrm>
        </p:spPr>
        <p:txBody>
          <a:bodyPr/>
          <a:lstStyle/>
          <a:p>
            <a:endParaRPr lang="en-GB" dirty="0"/>
          </a:p>
        </p:txBody>
      </p:sp>
      <p:sp>
        <p:nvSpPr>
          <p:cNvPr id="9" name="Subtitle 7"/>
          <p:cNvSpPr txBox="1">
            <a:spLocks/>
          </p:cNvSpPr>
          <p:nvPr/>
        </p:nvSpPr>
        <p:spPr bwMode="auto">
          <a:xfrm>
            <a:off x="6172200" y="4916"/>
            <a:ext cx="6019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000" kern="0" dirty="0">
                <a:solidFill>
                  <a:schemeClr val="bg1"/>
                </a:solidFill>
              </a:rPr>
              <a:t>Craig Roberts … </a:t>
            </a:r>
            <a:r>
              <a:rPr lang="en-US" sz="2000" dirty="0">
                <a:solidFill>
                  <a:schemeClr val="bg1"/>
                </a:solidFill>
                <a:hlinkClick r:id="rId4">
                  <a:extLst>
                    <a:ext uri="{A12FA001-AC4F-418D-AE19-62706E023703}">
                      <ahyp:hlinkClr xmlns:ahyp="http://schemas.microsoft.com/office/drawing/2018/hyperlinkcolor" val="tx"/>
                    </a:ext>
                  </a:extLst>
                </a:hlinkClick>
              </a:rPr>
              <a:t>http://inp.nju.edu.cn/</a:t>
            </a:r>
            <a:endParaRPr lang="en-US" sz="2000" kern="0" dirty="0">
              <a:solidFill>
                <a:schemeClr val="bg1"/>
              </a:solidFill>
            </a:endParaRPr>
          </a:p>
        </p:txBody>
      </p:sp>
      <p:sp>
        <p:nvSpPr>
          <p:cNvPr id="10" name="Subtitle 1">
            <a:extLst>
              <a:ext uri="{FF2B5EF4-FFF2-40B4-BE49-F238E27FC236}">
                <a16:creationId xmlns:a16="http://schemas.microsoft.com/office/drawing/2014/main" id="{0CD000EE-0D0D-4F96-8253-6D55DF13EF80}"/>
              </a:ext>
            </a:extLst>
          </p:cNvPr>
          <p:cNvSpPr txBox="1">
            <a:spLocks/>
          </p:cNvSpPr>
          <p:nvPr/>
        </p:nvSpPr>
        <p:spPr bwMode="auto">
          <a:xfrm>
            <a:off x="-381000" y="1245161"/>
            <a:ext cx="12191999"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ctr"/>
            <a:r>
              <a:rPr lang="en-US" sz="7200" b="1" dirty="0">
                <a:solidFill>
                  <a:schemeClr val="bg1"/>
                </a:solidFill>
                <a:latin typeface="Freestyle Script" panose="030804020302050B0404" pitchFamily="66" charset="0"/>
              </a:rPr>
              <a:t>Insights into the </a:t>
            </a:r>
          </a:p>
          <a:p>
            <a:pPr algn="ctr"/>
            <a:endParaRPr lang="en-US" sz="7200" b="1" dirty="0">
              <a:solidFill>
                <a:schemeClr val="bg1"/>
              </a:solidFill>
              <a:latin typeface="Freestyle Script" panose="030804020302050B0404" pitchFamily="66" charset="0"/>
            </a:endParaRPr>
          </a:p>
          <a:p>
            <a:pPr algn="ctr"/>
            <a:endParaRPr lang="en-US" sz="7200" b="1" dirty="0">
              <a:solidFill>
                <a:schemeClr val="bg1"/>
              </a:solidFill>
              <a:latin typeface="Freestyle Script" panose="030804020302050B0404" pitchFamily="66" charset="0"/>
            </a:endParaRPr>
          </a:p>
          <a:p>
            <a:pPr algn="ctr"/>
            <a:r>
              <a:rPr lang="en-US" sz="7200" b="1" dirty="0">
                <a:solidFill>
                  <a:schemeClr val="bg1"/>
                </a:solidFill>
                <a:latin typeface="Freestyle Script" panose="030804020302050B0404" pitchFamily="66" charset="0"/>
              </a:rPr>
              <a:t>Emergence of Hadron Mass and Structure</a:t>
            </a:r>
            <a:endParaRPr lang="en-US" sz="6000" b="1" dirty="0">
              <a:solidFill>
                <a:schemeClr val="bg1"/>
              </a:solidFill>
              <a:latin typeface="Freestyle Script" panose="030804020302050B0404" pitchFamily="66" charset="0"/>
            </a:endParaRPr>
          </a:p>
        </p:txBody>
      </p:sp>
      <p:pic>
        <p:nvPicPr>
          <p:cNvPr id="8" name="Picture 7" descr="A picture containing shape&#10;&#10;Description automatically generated">
            <a:extLst>
              <a:ext uri="{FF2B5EF4-FFF2-40B4-BE49-F238E27FC236}">
                <a16:creationId xmlns:a16="http://schemas.microsoft.com/office/drawing/2014/main" id="{B52EF143-E305-4E80-8CCC-B91CAC053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11" name="TextBox 10">
            <a:extLst>
              <a:ext uri="{FF2B5EF4-FFF2-40B4-BE49-F238E27FC236}">
                <a16:creationId xmlns:a16="http://schemas.microsoft.com/office/drawing/2014/main" id="{14A91752-E202-4C64-B120-5810F17E0440}"/>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spTree>
    <p:extLst>
      <p:ext uri="{BB962C8B-B14F-4D97-AF65-F5344CB8AC3E}">
        <p14:creationId xmlns:p14="http://schemas.microsoft.com/office/powerpoint/2010/main" val="5154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9412A-754B-2D96-8C01-3FAF6F5D71BE}"/>
            </a:ext>
          </a:extLst>
        </p:cNvPr>
        <p:cNvGrpSpPr/>
        <p:nvPr/>
      </p:nvGrpSpPr>
      <p:grpSpPr>
        <a:xfrm>
          <a:off x="0" y="0"/>
          <a:ext cx="0" cy="0"/>
          <a:chOff x="0" y="0"/>
          <a:chExt cx="0" cy="0"/>
        </a:xfrm>
      </p:grpSpPr>
      <p:pic>
        <p:nvPicPr>
          <p:cNvPr id="6" name="Picture 5" descr="A picture containing black, nature, night sky&#10;&#10;Description automatically generated">
            <a:extLst>
              <a:ext uri="{FF2B5EF4-FFF2-40B4-BE49-F238E27FC236}">
                <a16:creationId xmlns:a16="http://schemas.microsoft.com/office/drawing/2014/main" id="{2F163F4B-D0AA-42EF-A3AE-3F1F85E5C2B8}"/>
              </a:ext>
            </a:extLst>
          </p:cNvPr>
          <p:cNvPicPr>
            <a:picLocks noChangeAspect="1"/>
          </p:cNvPicPr>
          <p:nvPr/>
        </p:nvPicPr>
        <p:blipFill rotWithShape="1">
          <a:blip r:embed="rId2">
            <a:extLst>
              <a:ext uri="{28A0092B-C50C-407E-A947-70E740481C1C}">
                <a14:useLocalDpi xmlns:a14="http://schemas.microsoft.com/office/drawing/2010/main" val="0"/>
              </a:ext>
            </a:extLst>
          </a:blip>
          <a:srcRect t="16203" b="4292"/>
          <a:stretch/>
        </p:blipFill>
        <p:spPr>
          <a:xfrm>
            <a:off x="20" y="10"/>
            <a:ext cx="12191980" cy="6857990"/>
          </a:xfrm>
          <a:prstGeom prst="rect">
            <a:avLst/>
          </a:prstGeom>
          <a:noFill/>
        </p:spPr>
      </p:pic>
      <p:sp>
        <p:nvSpPr>
          <p:cNvPr id="2" name="Date Placeholder 1" hidden="1">
            <a:extLst>
              <a:ext uri="{FF2B5EF4-FFF2-40B4-BE49-F238E27FC236}">
                <a16:creationId xmlns:a16="http://schemas.microsoft.com/office/drawing/2014/main" id="{C016BA92-AE0D-E82A-82FD-CEA2650F4554}"/>
              </a:ext>
            </a:extLst>
          </p:cNvPr>
          <p:cNvSpPr>
            <a:spLocks noGrp="1"/>
          </p:cNvSpPr>
          <p:nvPr>
            <p:ph type="dt" sz="half" idx="10"/>
          </p:nvPr>
        </p:nvSpPr>
        <p:spPr/>
        <p:txBody>
          <a:bodyPr/>
          <a:lstStyle/>
          <a:p>
            <a:pPr>
              <a:spcAft>
                <a:spcPts val="600"/>
              </a:spcAft>
            </a:pPr>
            <a:r>
              <a:rPr lang="en-US"/>
              <a:t>.                               EIC-Asia Workshop on QCD and Hadron Structure                   (32)</a:t>
            </a:r>
          </a:p>
        </p:txBody>
      </p:sp>
      <p:sp>
        <p:nvSpPr>
          <p:cNvPr id="3" name="Footer Placeholder 2">
            <a:extLst>
              <a:ext uri="{FF2B5EF4-FFF2-40B4-BE49-F238E27FC236}">
                <a16:creationId xmlns:a16="http://schemas.microsoft.com/office/drawing/2014/main" id="{08C2FF8D-97C8-B8B3-07F5-5AA0078CEB89}"/>
              </a:ext>
            </a:extLst>
          </p:cNvPr>
          <p:cNvSpPr>
            <a:spLocks noGrp="1"/>
          </p:cNvSpPr>
          <p:nvPr>
            <p:ph type="ftr" sz="quarter" idx="11"/>
          </p:nvPr>
        </p:nvSpPr>
        <p:spPr/>
        <p:txBody>
          <a:bodyPr/>
          <a:lstStyle/>
          <a:p>
            <a:pPr>
              <a:spcAft>
                <a:spcPts val="600"/>
              </a:spcAft>
            </a:pPr>
            <a:r>
              <a:rPr lang="en-US"/>
              <a:t>Craig Roberts: cdroberts@nju.edu.cn  478 .. 26/04/30 ..."Insights into the Emergence of Hadron Mass and Structure"</a:t>
            </a:r>
          </a:p>
        </p:txBody>
      </p:sp>
      <p:sp>
        <p:nvSpPr>
          <p:cNvPr id="4" name="Slide Number Placeholder 3" hidden="1">
            <a:extLst>
              <a:ext uri="{FF2B5EF4-FFF2-40B4-BE49-F238E27FC236}">
                <a16:creationId xmlns:a16="http://schemas.microsoft.com/office/drawing/2014/main" id="{17269534-6032-5FFB-C6C6-F5C9622386B7}"/>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10</a:t>
            </a:fld>
            <a:endParaRPr lang="en-US"/>
          </a:p>
        </p:txBody>
      </p:sp>
      <p:pic>
        <p:nvPicPr>
          <p:cNvPr id="5" name="Picture 4" descr="A picture containing drawing, food&#10;&#10;Description automatically generated">
            <a:extLst>
              <a:ext uri="{FF2B5EF4-FFF2-40B4-BE49-F238E27FC236}">
                <a16:creationId xmlns:a16="http://schemas.microsoft.com/office/drawing/2014/main" id="{8D274345-7102-9BA2-D32F-670E16B63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362200"/>
            <a:ext cx="5010150" cy="3907917"/>
          </a:xfrm>
          <a:prstGeom prst="rect">
            <a:avLst/>
          </a:prstGeom>
        </p:spPr>
      </p:pic>
      <p:sp>
        <p:nvSpPr>
          <p:cNvPr id="7" name="TextBox 6">
            <a:extLst>
              <a:ext uri="{FF2B5EF4-FFF2-40B4-BE49-F238E27FC236}">
                <a16:creationId xmlns:a16="http://schemas.microsoft.com/office/drawing/2014/main" id="{68D2A662-B330-FBA8-316A-339650D85254}"/>
              </a:ext>
            </a:extLst>
          </p:cNvPr>
          <p:cNvSpPr txBox="1"/>
          <p:nvPr/>
        </p:nvSpPr>
        <p:spPr>
          <a:xfrm>
            <a:off x="4826469" y="6333254"/>
            <a:ext cx="2824812" cy="523220"/>
          </a:xfrm>
          <a:prstGeom prst="rect">
            <a:avLst/>
          </a:prstGeom>
          <a:noFill/>
        </p:spPr>
        <p:txBody>
          <a:bodyPr wrap="none" rtlCol="0">
            <a:spAutoFit/>
          </a:bodyPr>
          <a:lstStyle/>
          <a:p>
            <a:r>
              <a:rPr lang="en-AU" sz="2800" i="1" dirty="0">
                <a:ln w="0"/>
                <a:solidFill>
                  <a:schemeClr val="bg1"/>
                </a:solidFill>
                <a:effectLst>
                  <a:outerShdw blurRad="38100" dist="25400" dir="5400000" algn="ctr" rotWithShape="0">
                    <a:srgbClr val="6E747A">
                      <a:alpha val="43000"/>
                    </a:srgbClr>
                  </a:outerShdw>
                </a:effectLst>
              </a:rPr>
              <a:t>In the Beginning…</a:t>
            </a:r>
          </a:p>
        </p:txBody>
      </p:sp>
    </p:spTree>
    <p:extLst>
      <p:ext uri="{BB962C8B-B14F-4D97-AF65-F5344CB8AC3E}">
        <p14:creationId xmlns:p14="http://schemas.microsoft.com/office/powerpoint/2010/main" val="32625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6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3EC-CBF2-41E0-9F83-DE9B30B64046}"/>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Ancient History</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1F72F-3358-490B-95EC-44A85623D25D}"/>
                  </a:ext>
                </a:extLst>
              </p:cNvPr>
              <p:cNvSpPr>
                <a:spLocks noGrp="1"/>
              </p:cNvSpPr>
              <p:nvPr>
                <p:ph idx="1"/>
              </p:nvPr>
            </p:nvSpPr>
            <p:spPr/>
            <p:txBody>
              <a:bodyPr/>
              <a:lstStyle/>
              <a:p>
                <a14:m>
                  <m:oMath xmlns:m="http://schemas.openxmlformats.org/officeDocument/2006/math">
                    <m:r>
                      <a:rPr lang="en-AU" sz="2400" b="0" i="1"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45 years ago </a:t>
                </a:r>
              </a:p>
              <a:p>
                <a:pPr marL="400050" lvl="1" indent="0">
                  <a:buNone/>
                </a:pPr>
                <a:r>
                  <a:rPr lang="en-US" sz="2200" i="1" dirty="0">
                    <a:solidFill>
                      <a:schemeClr val="accent1">
                        <a:lumMod val="50000"/>
                      </a:schemeClr>
                    </a:solidFill>
                  </a:rPr>
                  <a:t>Dynamical mass generation in continuum quantum chromodynamics, </a:t>
                </a:r>
              </a:p>
              <a:p>
                <a:pPr marL="400050" lvl="1" indent="0">
                  <a:spcBef>
                    <a:spcPts val="0"/>
                  </a:spcBef>
                  <a:buNone/>
                </a:pPr>
                <a:r>
                  <a:rPr lang="en-US" sz="2200" dirty="0">
                    <a:solidFill>
                      <a:schemeClr val="accent1">
                        <a:lumMod val="50000"/>
                      </a:schemeClr>
                    </a:solidFill>
                  </a:rPr>
                  <a:t>J.M. Cornwall, Phys. Rev. D </a:t>
                </a:r>
                <a:r>
                  <a:rPr lang="en-US" sz="2200" b="1" dirty="0">
                    <a:solidFill>
                      <a:schemeClr val="accent1">
                        <a:lumMod val="50000"/>
                      </a:schemeClr>
                    </a:solidFill>
                  </a:rPr>
                  <a:t>26 (</a:t>
                </a:r>
                <a:r>
                  <a:rPr lang="en-US" sz="2200" dirty="0">
                    <a:solidFill>
                      <a:schemeClr val="accent1">
                        <a:lumMod val="50000"/>
                      </a:schemeClr>
                    </a:solidFill>
                  </a:rPr>
                  <a:t>1981) 1453 … </a:t>
                </a:r>
                <a14:m>
                  <m:oMath xmlns:m="http://schemas.openxmlformats.org/officeDocument/2006/math">
                    <m:r>
                      <a:rPr lang="en-AU" sz="2200" b="0" i="1" smtClean="0">
                        <a:solidFill>
                          <a:schemeClr val="accent1">
                            <a:lumMod val="50000"/>
                          </a:schemeClr>
                        </a:solidFill>
                        <a:latin typeface="Cambria Math" panose="02040503050406030204" pitchFamily="18" charset="0"/>
                      </a:rPr>
                      <m:t>&gt;</m:t>
                    </m:r>
                    <m:r>
                      <a:rPr lang="en-GB" sz="2200" b="0" i="1" smtClean="0">
                        <a:solidFill>
                          <a:schemeClr val="accent1">
                            <a:lumMod val="50000"/>
                          </a:schemeClr>
                        </a:solidFill>
                        <a:latin typeface="Cambria Math" panose="02040503050406030204" pitchFamily="18" charset="0"/>
                      </a:rPr>
                      <m:t>1100</m:t>
                    </m:r>
                  </m:oMath>
                </a14:m>
                <a:r>
                  <a:rPr lang="en-US" sz="2200" dirty="0">
                    <a:solidFill>
                      <a:schemeClr val="accent1">
                        <a:lumMod val="50000"/>
                      </a:schemeClr>
                    </a:solidFill>
                  </a:rPr>
                  <a:t> citations </a:t>
                </a:r>
              </a:p>
              <a:p>
                <a:r>
                  <a:rPr lang="en-US" sz="2400" dirty="0">
                    <a:solidFill>
                      <a:schemeClr val="accent1">
                        <a:lumMod val="50000"/>
                      </a:schemeClr>
                    </a:solidFill>
                  </a:rPr>
                  <a:t>Owing to strong self-interactions, gluon </a:t>
                </a:r>
                <a:r>
                  <a:rPr lang="en-US" sz="2400" dirty="0" err="1">
                    <a:solidFill>
                      <a:schemeClr val="accent1">
                        <a:lumMod val="50000"/>
                      </a:schemeClr>
                    </a:solidFill>
                  </a:rPr>
                  <a:t>partons</a:t>
                </a:r>
                <a:r>
                  <a:rPr lang="en-US" sz="2400" dirty="0">
                    <a:solidFill>
                      <a:schemeClr val="accent1">
                        <a:lumMod val="50000"/>
                      </a:schemeClr>
                    </a:solidFill>
                  </a:rPr>
                  <a:t> </a:t>
                </a:r>
                <a14:m>
                  <m:oMath xmlns:m="http://schemas.openxmlformats.org/officeDocument/2006/math">
                    <m:r>
                      <a:rPr lang="en-GB" sz="2400" b="0" i="1" dirty="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gluon quasiparticles, </a:t>
                </a:r>
              </a:p>
              <a:p>
                <a:pPr marL="0" indent="0">
                  <a:spcBef>
                    <a:spcPts val="0"/>
                  </a:spcBef>
                  <a:buNone/>
                </a:pPr>
                <a:r>
                  <a:rPr lang="en-US" sz="2400" dirty="0">
                    <a:solidFill>
                      <a:schemeClr val="accent1">
                        <a:lumMod val="50000"/>
                      </a:schemeClr>
                    </a:solidFill>
                  </a:rPr>
                  <a:t>	described by a mass function that is large at infrared momenta</a:t>
                </a:r>
              </a:p>
              <a:p>
                <a:endParaRPr lang="en-US" dirty="0"/>
              </a:p>
            </p:txBody>
          </p:sp>
        </mc:Choice>
        <mc:Fallback xmlns="">
          <p:sp>
            <p:nvSpPr>
              <p:cNvPr id="3" name="Content Placeholder 2">
                <a:extLst>
                  <a:ext uri="{FF2B5EF4-FFF2-40B4-BE49-F238E27FC236}">
                    <a16:creationId xmlns:a16="http://schemas.microsoft.com/office/drawing/2014/main" id="{76F1F72F-3358-490B-95EC-44A85623D25D}"/>
                  </a:ext>
                </a:extLst>
              </p:cNvPr>
              <p:cNvSpPr>
                <a:spLocks noGrp="1" noRot="1" noChangeAspect="1" noMove="1" noResize="1" noEditPoints="1" noAdjustHandles="1" noChangeArrowheads="1" noChangeShapeType="1" noTextEdit="1"/>
              </p:cNvSpPr>
              <p:nvPr>
                <p:ph idx="1"/>
              </p:nvPr>
            </p:nvSpPr>
            <p:spPr>
              <a:blipFill>
                <a:blip r:embed="rId3"/>
                <a:stretch>
                  <a:fillRect l="-722" t="-107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451D4CE-A8F9-4B06-8C67-BCF7DCD98C56}"/>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833AE176-565E-4537-98CA-9812B2D03D94}"/>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BA01EFA2-3997-479D-8C21-94B4D8B8319A}"/>
              </a:ext>
            </a:extLst>
          </p:cNvPr>
          <p:cNvSpPr>
            <a:spLocks noGrp="1"/>
          </p:cNvSpPr>
          <p:nvPr>
            <p:ph type="sldNum" sz="quarter" idx="12"/>
          </p:nvPr>
        </p:nvSpPr>
        <p:spPr/>
        <p:txBody>
          <a:bodyPr/>
          <a:lstStyle/>
          <a:p>
            <a:fld id="{87034D8C-3CB4-402A-BC46-2AB14C0FE90A}" type="slidenum">
              <a:rPr lang="en-US" smtClean="0"/>
              <a:pPr/>
              <a:t>11</a:t>
            </a:fld>
            <a:endParaRPr lang="en-US"/>
          </a:p>
        </p:txBody>
      </p:sp>
      <p:pic>
        <p:nvPicPr>
          <p:cNvPr id="7" name="Picture 6" descr="3gluon4gluon.gif">
            <a:extLst>
              <a:ext uri="{FF2B5EF4-FFF2-40B4-BE49-F238E27FC236}">
                <a16:creationId xmlns:a16="http://schemas.microsoft.com/office/drawing/2014/main" id="{DE46E9F2-A2FF-4232-90C8-C5C91296B02B}"/>
              </a:ext>
            </a:extLst>
          </p:cNvPr>
          <p:cNvPicPr>
            <a:picLocks noChangeAspect="1"/>
          </p:cNvPicPr>
          <p:nvPr/>
        </p:nvPicPr>
        <p:blipFill>
          <a:blip r:embed="rId4" cstate="print"/>
          <a:stretch>
            <a:fillRect/>
          </a:stretch>
        </p:blipFill>
        <p:spPr>
          <a:xfrm rot="5400000">
            <a:off x="9782909" y="2332892"/>
            <a:ext cx="3294183" cy="12191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873176-5E4C-4EEF-BC48-8F9E8067F3E7}"/>
              </a:ext>
            </a:extLst>
          </p:cNvPr>
          <p:cNvSpPr txBox="1"/>
          <p:nvPr/>
        </p:nvSpPr>
        <p:spPr>
          <a:xfrm>
            <a:off x="9584812" y="1834072"/>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a:extLst>
              <a:ext uri="{FF2B5EF4-FFF2-40B4-BE49-F238E27FC236}">
                <a16:creationId xmlns:a16="http://schemas.microsoft.com/office/drawing/2014/main" id="{5BA01342-9569-4E83-9190-49D1B9C2871F}"/>
              </a:ext>
            </a:extLst>
          </p:cNvPr>
          <p:cNvSpPr txBox="1"/>
          <p:nvPr/>
        </p:nvSpPr>
        <p:spPr>
          <a:xfrm>
            <a:off x="9614164" y="3655175"/>
            <a:ext cx="1535805" cy="369332"/>
          </a:xfrm>
          <a:prstGeom prst="rect">
            <a:avLst/>
          </a:prstGeom>
          <a:noFill/>
        </p:spPr>
        <p:txBody>
          <a:bodyPr wrap="none" rtlCol="0">
            <a:spAutoFit/>
          </a:bodyPr>
          <a:lstStyle/>
          <a:p>
            <a:r>
              <a:rPr lang="en-US" dirty="0">
                <a:solidFill>
                  <a:srgbClr val="FF0000"/>
                </a:solidFill>
              </a:rPr>
              <a:t>4-gluon vertex</a:t>
            </a:r>
          </a:p>
        </p:txBody>
      </p:sp>
      <p:pic>
        <p:nvPicPr>
          <p:cNvPr id="10" name="Picture 9" descr="A screenshot of a cell phone&#10;&#10;Description automatically generated">
            <a:extLst>
              <a:ext uri="{FF2B5EF4-FFF2-40B4-BE49-F238E27FC236}">
                <a16:creationId xmlns:a16="http://schemas.microsoft.com/office/drawing/2014/main" id="{17C094B5-E572-4E68-BB93-B3D343F0F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361" y="3657600"/>
            <a:ext cx="4034633" cy="2648960"/>
          </a:xfrm>
          <a:prstGeom prst="rect">
            <a:avLst/>
          </a:prstGeom>
        </p:spPr>
      </p:pic>
      <p:sp>
        <p:nvSpPr>
          <p:cNvPr id="11" name="TextBox 10">
            <a:extLst>
              <a:ext uri="{FF2B5EF4-FFF2-40B4-BE49-F238E27FC236}">
                <a16:creationId xmlns:a16="http://schemas.microsoft.com/office/drawing/2014/main" id="{4375B9A6-F3B7-44A2-8757-5B481C8A3BF0}"/>
              </a:ext>
            </a:extLst>
          </p:cNvPr>
          <p:cNvSpPr txBox="1"/>
          <p:nvPr/>
        </p:nvSpPr>
        <p:spPr>
          <a:xfrm>
            <a:off x="2598585" y="4458809"/>
            <a:ext cx="1697568" cy="830997"/>
          </a:xfrm>
          <a:prstGeom prst="rect">
            <a:avLst/>
          </a:prstGeom>
          <a:noFill/>
        </p:spPr>
        <p:txBody>
          <a:bodyPr wrap="square" rtlCol="0">
            <a:spAutoFit/>
          </a:bodyPr>
          <a:lstStyle/>
          <a:p>
            <a:r>
              <a:rPr lang="en-GB" sz="1600" dirty="0">
                <a:solidFill>
                  <a:srgbClr val="0070C0"/>
                </a:solidFill>
              </a:rPr>
              <a:t>Gluon propagator … </a:t>
            </a:r>
            <a:r>
              <a:rPr lang="en-US" sz="1600" dirty="0">
                <a:solidFill>
                  <a:srgbClr val="0070C0"/>
                </a:solidFill>
              </a:rPr>
              <a:t>c</a:t>
            </a:r>
            <a:r>
              <a:rPr lang="en-GB" sz="1600" dirty="0" err="1">
                <a:solidFill>
                  <a:srgbClr val="0070C0"/>
                </a:solidFill>
              </a:rPr>
              <a:t>ontinuum</a:t>
            </a:r>
            <a:r>
              <a:rPr lang="en-GB" sz="1600" dirty="0">
                <a:solidFill>
                  <a:srgbClr val="0070C0"/>
                </a:solidFill>
              </a:rPr>
              <a:t> and lattice QCD agree</a:t>
            </a:r>
            <a:endParaRPr lang="en-US" sz="1600" dirty="0">
              <a:solidFill>
                <a:srgbClr val="0070C0"/>
              </a:solidFill>
            </a:endParaRPr>
          </a:p>
        </p:txBody>
      </p:sp>
      <p:sp>
        <p:nvSpPr>
          <p:cNvPr id="12" name="TextBox 11">
            <a:extLst>
              <a:ext uri="{FF2B5EF4-FFF2-40B4-BE49-F238E27FC236}">
                <a16:creationId xmlns:a16="http://schemas.microsoft.com/office/drawing/2014/main" id="{FC432FE2-BF44-4A81-A5E4-5B9ABE40CC45}"/>
              </a:ext>
            </a:extLst>
          </p:cNvPr>
          <p:cNvSpPr txBox="1"/>
          <p:nvPr/>
        </p:nvSpPr>
        <p:spPr>
          <a:xfrm>
            <a:off x="5213083" y="4009129"/>
            <a:ext cx="3626117" cy="1754326"/>
          </a:xfrm>
          <a:prstGeom prst="rect">
            <a:avLst/>
          </a:prstGeom>
          <a:noFill/>
        </p:spPr>
        <p:txBody>
          <a:bodyPr wrap="square" rtlCol="0">
            <a:spAutoFit/>
          </a:bodyPr>
          <a:lstStyle/>
          <a:p>
            <a:r>
              <a:rPr lang="en-GB" i="1" dirty="0">
                <a:solidFill>
                  <a:srgbClr val="008000"/>
                </a:solidFill>
              </a:rPr>
              <a:t>Truly </a:t>
            </a:r>
            <a:r>
              <a:rPr lang="en-GB" u="sng" dirty="0">
                <a:solidFill>
                  <a:srgbClr val="008000"/>
                </a:solidFill>
              </a:rPr>
              <a:t>mass from nothing</a:t>
            </a:r>
            <a:r>
              <a:rPr lang="en-GB" i="1" dirty="0">
                <a:solidFill>
                  <a:srgbClr val="008000"/>
                </a:solidFill>
              </a:rPr>
              <a:t> </a:t>
            </a:r>
          </a:p>
          <a:p>
            <a:r>
              <a:rPr lang="en-GB" i="1" dirty="0">
                <a:solidFill>
                  <a:srgbClr val="008000"/>
                </a:solidFill>
              </a:rPr>
              <a:t>An interacting theory, written in terms of massless gluon fields, produces dressed gluon fields that are characterised by a mass function that is large at infrared momenta </a:t>
            </a:r>
            <a:endParaRPr lang="en-US" i="1" dirty="0">
              <a:solidFill>
                <a:srgbClr val="008000"/>
              </a:solidFill>
            </a:endParaRPr>
          </a:p>
        </p:txBody>
      </p:sp>
      <p:sp>
        <p:nvSpPr>
          <p:cNvPr id="13" name="TextBox 12">
            <a:extLst>
              <a:ext uri="{FF2B5EF4-FFF2-40B4-BE49-F238E27FC236}">
                <a16:creationId xmlns:a16="http://schemas.microsoft.com/office/drawing/2014/main" id="{188B8402-6667-4B6D-81E6-D21AB5F5984F}"/>
              </a:ext>
            </a:extLst>
          </p:cNvPr>
          <p:cNvSpPr txBox="1"/>
          <p:nvPr/>
        </p:nvSpPr>
        <p:spPr>
          <a:xfrm>
            <a:off x="8610600" y="4572000"/>
            <a:ext cx="3626117" cy="1646605"/>
          </a:xfrm>
          <a:prstGeom prst="rect">
            <a:avLst/>
          </a:prstGeom>
          <a:noFill/>
        </p:spPr>
        <p:txBody>
          <a:bodyPr wrap="square" rtlCol="0">
            <a:spAutoFit/>
          </a:bodyPr>
          <a:lstStyle/>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QCD fact</a:t>
            </a:r>
          </a:p>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Continuum theory and lattice simulations agree</a:t>
            </a:r>
          </a:p>
          <a:p>
            <a:pPr marL="342900" indent="-342900">
              <a:spcBef>
                <a:spcPts val="600"/>
              </a:spcBef>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Empirical verification?</a:t>
            </a:r>
            <a:endParaRPr lang="en-US" sz="240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C16605-3F79-1189-F485-D504D81D5C84}"/>
                  </a:ext>
                </a:extLst>
              </p:cNvPr>
              <p:cNvSpPr txBox="1"/>
              <p:nvPr/>
            </p:nvSpPr>
            <p:spPr>
              <a:xfrm>
                <a:off x="249565" y="3810000"/>
                <a:ext cx="360035" cy="608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𝑔</m:t>
                              </m:r>
                            </m:sub>
                            <m:sup>
                              <m:r>
                                <a:rPr lang="en-GB" b="0" i="1" smtClean="0">
                                  <a:latin typeface="Cambria Math" panose="02040503050406030204" pitchFamily="18" charset="0"/>
                                </a:rPr>
                                <m:t>2</m:t>
                              </m:r>
                            </m:sup>
                          </m:sSubSup>
                        </m:den>
                      </m:f>
                    </m:oMath>
                  </m:oMathPara>
                </a14:m>
                <a:endParaRPr lang="en-US" dirty="0"/>
              </a:p>
            </p:txBody>
          </p:sp>
        </mc:Choice>
        <mc:Fallback xmlns="">
          <p:sp>
            <p:nvSpPr>
              <p:cNvPr id="14" name="TextBox 13">
                <a:extLst>
                  <a:ext uri="{FF2B5EF4-FFF2-40B4-BE49-F238E27FC236}">
                    <a16:creationId xmlns:a16="http://schemas.microsoft.com/office/drawing/2014/main" id="{39C16605-3F79-1189-F485-D504D81D5C84}"/>
                  </a:ext>
                </a:extLst>
              </p:cNvPr>
              <p:cNvSpPr txBox="1">
                <a:spLocks noRot="1" noChangeAspect="1" noMove="1" noResize="1" noEditPoints="1" noAdjustHandles="1" noChangeArrowheads="1" noChangeShapeType="1" noTextEdit="1"/>
              </p:cNvSpPr>
              <p:nvPr/>
            </p:nvSpPr>
            <p:spPr>
              <a:xfrm>
                <a:off x="249565" y="3810000"/>
                <a:ext cx="360035" cy="608821"/>
              </a:xfrm>
              <a:prstGeom prst="rect">
                <a:avLst/>
              </a:prstGeom>
              <a:blipFill>
                <a:blip r:embed="rId6"/>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E96CA1E-735E-9551-9169-06E6D016EA5C}"/>
              </a:ext>
            </a:extLst>
          </p:cNvPr>
          <p:cNvCxnSpPr>
            <a:cxnSpLocks/>
          </p:cNvCxnSpPr>
          <p:nvPr/>
        </p:nvCxnSpPr>
        <p:spPr bwMode="auto">
          <a:xfrm flipV="1">
            <a:off x="644013" y="3906155"/>
            <a:ext cx="358642" cy="208256"/>
          </a:xfrm>
          <a:prstGeom prst="straightConnector1">
            <a:avLst/>
          </a:prstGeom>
          <a:ln w="19050">
            <a:solidFill>
              <a:srgbClr val="009900"/>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11BD30C-B992-E87E-09C3-C545CE85BF40}"/>
                  </a:ext>
                </a:extLst>
              </p:cNvPr>
              <p:cNvSpPr txBox="1"/>
              <p:nvPr/>
            </p:nvSpPr>
            <p:spPr>
              <a:xfrm>
                <a:off x="3260760" y="846247"/>
                <a:ext cx="5905848" cy="613886"/>
              </a:xfrm>
              <a:prstGeom prst="rect">
                <a:avLst/>
              </a:prstGeom>
              <a:noFill/>
            </p:spPr>
            <p:txBody>
              <a:bodyPr wrap="none" rtlCol="0">
                <a:spAutoFit/>
              </a:bodyPr>
              <a:lstStyle/>
              <a:p>
                <a:r>
                  <a:rPr lang="en-AU" sz="2400" dirty="0">
                    <a:ln w="0"/>
                    <a:solidFill>
                      <a:srgbClr val="008000"/>
                    </a:solidFill>
                    <a:effectLst>
                      <a:outerShdw blurRad="38100" dist="25400" dir="5400000" algn="ctr" rotWithShape="0">
                        <a:srgbClr val="6E747A">
                          <a:alpha val="43000"/>
                        </a:srgbClr>
                      </a:outerShdw>
                    </a:effectLst>
                  </a:rPr>
                  <a:t>Cornwall’s estimate: </a:t>
                </a:r>
                <a14:m>
                  <m:oMath xmlns:m="http://schemas.openxmlformats.org/officeDocument/2006/math">
                    <m:sSub>
                      <m:sSubPr>
                        <m:ctrlPr>
                          <a:rPr lang="en-AU" sz="240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ctrlPr>
                      </m:sSubPr>
                      <m:e>
                        <m:r>
                          <m:rPr>
                            <m:sty m:val="p"/>
                          </m:rPr>
                          <a:rPr lang="en-AU" sz="240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m</m:t>
                        </m:r>
                      </m:e>
                      <m:sub>
                        <m:r>
                          <m:rPr>
                            <m:sty m:val="p"/>
                          </m:rPr>
                          <a:rPr lang="en-AU" sz="240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g</m:t>
                        </m:r>
                      </m:sub>
                    </m:sSub>
                    <m:r>
                      <a:rPr lang="en-AU" sz="240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=0.5</m:t>
                    </m:r>
                    <m:d>
                      <m:dPr>
                        <m:ctrlPr>
                          <a:rPr lang="en-AU" sz="240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ctrlPr>
                      </m:dPr>
                      <m:e>
                        <m:r>
                          <a:rPr lang="en-AU" sz="240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2</m:t>
                        </m:r>
                      </m:e>
                    </m:d>
                    <m:r>
                      <m:rPr>
                        <m:sty m:val="p"/>
                      </m:rPr>
                      <a:rPr lang="en-AU" sz="240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GeV</m:t>
                    </m:r>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m:t>
                    </m:r>
                    <m:f>
                      <m:fPr>
                        <m:ctrlP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ctrlPr>
                      </m:fPr>
                      <m:num>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1</m:t>
                        </m:r>
                      </m:num>
                      <m:den>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2</m:t>
                        </m:r>
                      </m:den>
                    </m:f>
                    <m:sSub>
                      <m:sSubPr>
                        <m:ctrlP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ctrlPr>
                      </m:sSubPr>
                      <m:e>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𝑚</m:t>
                        </m:r>
                      </m:e>
                      <m:sub>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𝑝</m:t>
                        </m:r>
                      </m:sub>
                    </m:sSub>
                  </m:oMath>
                </a14:m>
                <a:endParaRPr lang="en-AU" sz="2400" dirty="0">
                  <a:ln w="0"/>
                  <a:solidFill>
                    <a:srgbClr val="008000"/>
                  </a:solidFill>
                  <a:effectLst>
                    <a:outerShdw blurRad="38100" dist="25400" dir="5400000" algn="ctr" rotWithShape="0">
                      <a:srgbClr val="6E747A">
                        <a:alpha val="43000"/>
                      </a:srgbClr>
                    </a:outerShdw>
                  </a:effectLst>
                </a:endParaRPr>
              </a:p>
            </p:txBody>
          </p:sp>
        </mc:Choice>
        <mc:Fallback xmlns="">
          <p:sp>
            <p:nvSpPr>
              <p:cNvPr id="16" name="TextBox 15">
                <a:extLst>
                  <a:ext uri="{FF2B5EF4-FFF2-40B4-BE49-F238E27FC236}">
                    <a16:creationId xmlns:a16="http://schemas.microsoft.com/office/drawing/2014/main" id="{411BD30C-B992-E87E-09C3-C545CE85BF40}"/>
                  </a:ext>
                </a:extLst>
              </p:cNvPr>
              <p:cNvSpPr txBox="1">
                <a:spLocks noRot="1" noChangeAspect="1" noMove="1" noResize="1" noEditPoints="1" noAdjustHandles="1" noChangeArrowheads="1" noChangeShapeType="1" noTextEdit="1"/>
              </p:cNvSpPr>
              <p:nvPr/>
            </p:nvSpPr>
            <p:spPr>
              <a:xfrm>
                <a:off x="3260760" y="846247"/>
                <a:ext cx="5905848" cy="613886"/>
              </a:xfrm>
              <a:prstGeom prst="rect">
                <a:avLst/>
              </a:prstGeom>
              <a:blipFill>
                <a:blip r:embed="rId7"/>
                <a:stretch>
                  <a:fillRect l="-1961" b="-15842"/>
                </a:stretch>
              </a:blipFill>
            </p:spPr>
            <p:txBody>
              <a:bodyPr/>
              <a:lstStyle/>
              <a:p>
                <a:r>
                  <a:rPr lang="en-AU">
                    <a:noFill/>
                  </a:rPr>
                  <a:t> </a:t>
                </a:r>
              </a:p>
            </p:txBody>
          </p:sp>
        </mc:Fallback>
      </mc:AlternateContent>
    </p:spTree>
    <p:extLst>
      <p:ext uri="{BB962C8B-B14F-4D97-AF65-F5344CB8AC3E}">
        <p14:creationId xmlns:p14="http://schemas.microsoft.com/office/powerpoint/2010/main" val="351724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3EC-CBF2-41E0-9F83-DE9B30B64046}"/>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Ancient History</a:t>
            </a:r>
            <a:endParaRPr lang="en-US" sz="36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1F72F-3358-490B-95EC-44A85623D25D}"/>
                  </a:ext>
                </a:extLst>
              </p:cNvPr>
              <p:cNvSpPr>
                <a:spLocks noGrp="1"/>
              </p:cNvSpPr>
              <p:nvPr>
                <p:ph idx="1"/>
              </p:nvPr>
            </p:nvSpPr>
            <p:spPr/>
            <p:txBody>
              <a:bodyPr/>
              <a:lstStyle/>
              <a:p>
                <a:r>
                  <a:rPr lang="en-US" sz="2400" dirty="0">
                    <a:solidFill>
                      <a:schemeClr val="accent1">
                        <a:lumMod val="50000"/>
                      </a:schemeClr>
                    </a:solidFill>
                  </a:rPr>
                  <a:t>More than 40 years ago </a:t>
                </a:r>
              </a:p>
              <a:p>
                <a:pPr marL="400050" lvl="1" indent="0">
                  <a:buNone/>
                </a:pPr>
                <a:r>
                  <a:rPr lang="en-US" sz="2200" i="1" dirty="0">
                    <a:solidFill>
                      <a:schemeClr val="accent1">
                        <a:lumMod val="50000"/>
                      </a:schemeClr>
                    </a:solidFill>
                  </a:rPr>
                  <a:t>Dynamical mass generation in continuum quantum chromodynamics, </a:t>
                </a:r>
              </a:p>
              <a:p>
                <a:pPr marL="400050" lvl="1" indent="0">
                  <a:spcBef>
                    <a:spcPts val="0"/>
                  </a:spcBef>
                  <a:buNone/>
                </a:pPr>
                <a:r>
                  <a:rPr lang="en-US" sz="2200" dirty="0">
                    <a:solidFill>
                      <a:schemeClr val="accent1">
                        <a:lumMod val="50000"/>
                      </a:schemeClr>
                    </a:solidFill>
                  </a:rPr>
                  <a:t>J.M. Cornwall, Phys. Rev. D </a:t>
                </a:r>
                <a:r>
                  <a:rPr lang="en-US" sz="2200" b="1" dirty="0">
                    <a:solidFill>
                      <a:schemeClr val="accent1">
                        <a:lumMod val="50000"/>
                      </a:schemeClr>
                    </a:solidFill>
                  </a:rPr>
                  <a:t>26 (</a:t>
                </a:r>
                <a:r>
                  <a:rPr lang="en-US" sz="2200" dirty="0">
                    <a:solidFill>
                      <a:schemeClr val="accent1">
                        <a:lumMod val="50000"/>
                      </a:schemeClr>
                    </a:solidFill>
                  </a:rPr>
                  <a:t>1981) 1453 … </a:t>
                </a:r>
                <a14:m>
                  <m:oMath xmlns:m="http://schemas.openxmlformats.org/officeDocument/2006/math">
                    <m:r>
                      <a:rPr lang="en-GB" sz="2200" b="0" i="1" smtClean="0">
                        <a:solidFill>
                          <a:schemeClr val="accent1">
                            <a:lumMod val="50000"/>
                          </a:schemeClr>
                        </a:solidFill>
                        <a:latin typeface="Cambria Math" panose="02040503050406030204" pitchFamily="18" charset="0"/>
                      </a:rPr>
                      <m:t>∼1050</m:t>
                    </m:r>
                  </m:oMath>
                </a14:m>
                <a:r>
                  <a:rPr lang="en-US" sz="2200" dirty="0">
                    <a:solidFill>
                      <a:schemeClr val="accent1">
                        <a:lumMod val="50000"/>
                      </a:schemeClr>
                    </a:solidFill>
                  </a:rPr>
                  <a:t> citations </a:t>
                </a:r>
              </a:p>
              <a:p>
                <a:r>
                  <a:rPr lang="en-US" sz="2400" dirty="0">
                    <a:solidFill>
                      <a:schemeClr val="accent1">
                        <a:lumMod val="50000"/>
                      </a:schemeClr>
                    </a:solidFill>
                  </a:rPr>
                  <a:t>Owing to strong self-interactions, gluon </a:t>
                </a:r>
                <a:r>
                  <a:rPr lang="en-US" sz="2400" dirty="0" err="1">
                    <a:solidFill>
                      <a:schemeClr val="accent1">
                        <a:lumMod val="50000"/>
                      </a:schemeClr>
                    </a:solidFill>
                  </a:rPr>
                  <a:t>partons</a:t>
                </a:r>
                <a:r>
                  <a:rPr lang="en-US" sz="2400" dirty="0">
                    <a:solidFill>
                      <a:schemeClr val="accent1">
                        <a:lumMod val="50000"/>
                      </a:schemeClr>
                    </a:solidFill>
                  </a:rPr>
                  <a:t> </a:t>
                </a:r>
                <a14:m>
                  <m:oMath xmlns:m="http://schemas.openxmlformats.org/officeDocument/2006/math">
                    <m:r>
                      <a:rPr lang="en-GB" sz="2400" b="0" i="1" dirty="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gluon quasiparticles, </a:t>
                </a:r>
              </a:p>
              <a:p>
                <a:pPr marL="0" indent="0">
                  <a:spcBef>
                    <a:spcPts val="0"/>
                  </a:spcBef>
                  <a:buNone/>
                </a:pPr>
                <a:r>
                  <a:rPr lang="en-US" sz="2400" dirty="0">
                    <a:solidFill>
                      <a:schemeClr val="accent1">
                        <a:lumMod val="50000"/>
                      </a:schemeClr>
                    </a:solidFill>
                  </a:rPr>
                  <a:t>	described by a mass function that is large at infrared momenta</a:t>
                </a:r>
              </a:p>
              <a:p>
                <a:endParaRPr lang="en-US" dirty="0"/>
              </a:p>
            </p:txBody>
          </p:sp>
        </mc:Choice>
        <mc:Fallback xmlns="">
          <p:sp>
            <p:nvSpPr>
              <p:cNvPr id="3" name="Content Placeholder 2">
                <a:extLst>
                  <a:ext uri="{FF2B5EF4-FFF2-40B4-BE49-F238E27FC236}">
                    <a16:creationId xmlns:a16="http://schemas.microsoft.com/office/drawing/2014/main" id="{76F1F72F-3358-490B-95EC-44A85623D25D}"/>
                  </a:ext>
                </a:extLst>
              </p:cNvPr>
              <p:cNvSpPr>
                <a:spLocks noGrp="1" noRot="1" noChangeAspect="1" noMove="1" noResize="1" noEditPoints="1" noAdjustHandles="1" noChangeArrowheads="1" noChangeShapeType="1" noTextEdit="1"/>
              </p:cNvSpPr>
              <p:nvPr>
                <p:ph idx="1"/>
              </p:nvPr>
            </p:nvSpPr>
            <p:spPr>
              <a:blipFill>
                <a:blip r:embed="rId2"/>
                <a:stretch>
                  <a:fillRect l="-722" t="-107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451D4CE-A8F9-4B06-8C67-BCF7DCD98C56}"/>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833AE176-565E-4537-98CA-9812B2D03D94}"/>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BA01EFA2-3997-479D-8C21-94B4D8B8319A}"/>
              </a:ext>
            </a:extLst>
          </p:cNvPr>
          <p:cNvSpPr>
            <a:spLocks noGrp="1"/>
          </p:cNvSpPr>
          <p:nvPr>
            <p:ph type="sldNum" sz="quarter" idx="12"/>
          </p:nvPr>
        </p:nvSpPr>
        <p:spPr/>
        <p:txBody>
          <a:bodyPr/>
          <a:lstStyle/>
          <a:p>
            <a:fld id="{87034D8C-3CB4-402A-BC46-2AB14C0FE90A}" type="slidenum">
              <a:rPr lang="en-US" smtClean="0"/>
              <a:pPr/>
              <a:t>12</a:t>
            </a:fld>
            <a:endParaRPr lang="en-US"/>
          </a:p>
        </p:txBody>
      </p:sp>
      <p:pic>
        <p:nvPicPr>
          <p:cNvPr id="7" name="Picture 6" descr="3gluon4gluon.gif">
            <a:extLst>
              <a:ext uri="{FF2B5EF4-FFF2-40B4-BE49-F238E27FC236}">
                <a16:creationId xmlns:a16="http://schemas.microsoft.com/office/drawing/2014/main" id="{DE46E9F2-A2FF-4232-90C8-C5C91296B02B}"/>
              </a:ext>
            </a:extLst>
          </p:cNvPr>
          <p:cNvPicPr>
            <a:picLocks noChangeAspect="1"/>
          </p:cNvPicPr>
          <p:nvPr/>
        </p:nvPicPr>
        <p:blipFill>
          <a:blip r:embed="rId3" cstate="print"/>
          <a:stretch>
            <a:fillRect/>
          </a:stretch>
        </p:blipFill>
        <p:spPr>
          <a:xfrm rot="5400000">
            <a:off x="9782909" y="2332892"/>
            <a:ext cx="3294183" cy="12191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873176-5E4C-4EEF-BC48-8F9E8067F3E7}"/>
              </a:ext>
            </a:extLst>
          </p:cNvPr>
          <p:cNvSpPr txBox="1"/>
          <p:nvPr/>
        </p:nvSpPr>
        <p:spPr>
          <a:xfrm>
            <a:off x="9584812" y="1834072"/>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a:extLst>
              <a:ext uri="{FF2B5EF4-FFF2-40B4-BE49-F238E27FC236}">
                <a16:creationId xmlns:a16="http://schemas.microsoft.com/office/drawing/2014/main" id="{5BA01342-9569-4E83-9190-49D1B9C2871F}"/>
              </a:ext>
            </a:extLst>
          </p:cNvPr>
          <p:cNvSpPr txBox="1"/>
          <p:nvPr/>
        </p:nvSpPr>
        <p:spPr>
          <a:xfrm>
            <a:off x="9614164" y="3655175"/>
            <a:ext cx="1535805" cy="369332"/>
          </a:xfrm>
          <a:prstGeom prst="rect">
            <a:avLst/>
          </a:prstGeom>
          <a:noFill/>
        </p:spPr>
        <p:txBody>
          <a:bodyPr wrap="none" rtlCol="0">
            <a:spAutoFit/>
          </a:bodyPr>
          <a:lstStyle/>
          <a:p>
            <a:r>
              <a:rPr lang="en-US" dirty="0">
                <a:solidFill>
                  <a:srgbClr val="FF0000"/>
                </a:solidFill>
              </a:rPr>
              <a:t>4-gluon vertex</a:t>
            </a:r>
          </a:p>
        </p:txBody>
      </p:sp>
      <p:pic>
        <p:nvPicPr>
          <p:cNvPr id="10" name="Picture 9" descr="A screenshot of a cell phone&#10;&#10;Description automatically generated">
            <a:extLst>
              <a:ext uri="{FF2B5EF4-FFF2-40B4-BE49-F238E27FC236}">
                <a16:creationId xmlns:a16="http://schemas.microsoft.com/office/drawing/2014/main" id="{17C094B5-E572-4E68-BB93-B3D343F0F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61" y="3657600"/>
            <a:ext cx="4034633" cy="2648960"/>
          </a:xfrm>
          <a:prstGeom prst="rect">
            <a:avLst/>
          </a:prstGeom>
        </p:spPr>
      </p:pic>
      <p:sp>
        <p:nvSpPr>
          <p:cNvPr id="11" name="TextBox 10">
            <a:extLst>
              <a:ext uri="{FF2B5EF4-FFF2-40B4-BE49-F238E27FC236}">
                <a16:creationId xmlns:a16="http://schemas.microsoft.com/office/drawing/2014/main" id="{4375B9A6-F3B7-44A2-8757-5B481C8A3BF0}"/>
              </a:ext>
            </a:extLst>
          </p:cNvPr>
          <p:cNvSpPr txBox="1"/>
          <p:nvPr/>
        </p:nvSpPr>
        <p:spPr>
          <a:xfrm>
            <a:off x="2598585" y="4458809"/>
            <a:ext cx="1697568" cy="830997"/>
          </a:xfrm>
          <a:prstGeom prst="rect">
            <a:avLst/>
          </a:prstGeom>
          <a:noFill/>
        </p:spPr>
        <p:txBody>
          <a:bodyPr wrap="square" rtlCol="0">
            <a:spAutoFit/>
          </a:bodyPr>
          <a:lstStyle/>
          <a:p>
            <a:r>
              <a:rPr lang="en-GB" sz="1600" dirty="0">
                <a:solidFill>
                  <a:srgbClr val="0070C0"/>
                </a:solidFill>
              </a:rPr>
              <a:t>Gluon propagator … </a:t>
            </a:r>
            <a:r>
              <a:rPr lang="en-US" sz="1600" dirty="0">
                <a:solidFill>
                  <a:srgbClr val="0070C0"/>
                </a:solidFill>
              </a:rPr>
              <a:t>c</a:t>
            </a:r>
            <a:r>
              <a:rPr lang="en-GB" sz="1600" dirty="0" err="1">
                <a:solidFill>
                  <a:srgbClr val="0070C0"/>
                </a:solidFill>
              </a:rPr>
              <a:t>ontinuum</a:t>
            </a:r>
            <a:r>
              <a:rPr lang="en-GB" sz="1600" dirty="0">
                <a:solidFill>
                  <a:srgbClr val="0070C0"/>
                </a:solidFill>
              </a:rPr>
              <a:t> and lattice QCD agree</a:t>
            </a:r>
            <a:endParaRPr lang="en-US" sz="1600" dirty="0">
              <a:solidFill>
                <a:srgbClr val="0070C0"/>
              </a:solidFill>
            </a:endParaRPr>
          </a:p>
        </p:txBody>
      </p:sp>
      <p:sp>
        <p:nvSpPr>
          <p:cNvPr id="12" name="TextBox 11">
            <a:extLst>
              <a:ext uri="{FF2B5EF4-FFF2-40B4-BE49-F238E27FC236}">
                <a16:creationId xmlns:a16="http://schemas.microsoft.com/office/drawing/2014/main" id="{FC432FE2-BF44-4A81-A5E4-5B9ABE40CC45}"/>
              </a:ext>
            </a:extLst>
          </p:cNvPr>
          <p:cNvSpPr txBox="1"/>
          <p:nvPr/>
        </p:nvSpPr>
        <p:spPr>
          <a:xfrm>
            <a:off x="5213083" y="4009129"/>
            <a:ext cx="3626117" cy="1754326"/>
          </a:xfrm>
          <a:prstGeom prst="rect">
            <a:avLst/>
          </a:prstGeom>
          <a:noFill/>
        </p:spPr>
        <p:txBody>
          <a:bodyPr wrap="square" rtlCol="0">
            <a:spAutoFit/>
          </a:bodyPr>
          <a:lstStyle/>
          <a:p>
            <a:r>
              <a:rPr lang="en-GB" i="1" dirty="0">
                <a:solidFill>
                  <a:srgbClr val="008000"/>
                </a:solidFill>
              </a:rPr>
              <a:t>Truly </a:t>
            </a:r>
            <a:r>
              <a:rPr lang="en-GB" u="sng" dirty="0">
                <a:solidFill>
                  <a:srgbClr val="008000"/>
                </a:solidFill>
              </a:rPr>
              <a:t>mass from nothing</a:t>
            </a:r>
            <a:r>
              <a:rPr lang="en-GB" i="1" dirty="0">
                <a:solidFill>
                  <a:srgbClr val="008000"/>
                </a:solidFill>
              </a:rPr>
              <a:t> </a:t>
            </a:r>
          </a:p>
          <a:p>
            <a:r>
              <a:rPr lang="en-GB" i="1" dirty="0">
                <a:solidFill>
                  <a:srgbClr val="008000"/>
                </a:solidFill>
              </a:rPr>
              <a:t>An interacting theory, written in terms of massless gluon fields, produces dressed gluon fields that are characterised by a mass function that is large at infrared momenta </a:t>
            </a:r>
            <a:endParaRPr lang="en-US" i="1" dirty="0">
              <a:solidFill>
                <a:srgbClr val="008000"/>
              </a:solidFill>
            </a:endParaRPr>
          </a:p>
        </p:txBody>
      </p:sp>
      <p:sp>
        <p:nvSpPr>
          <p:cNvPr id="13" name="TextBox 12">
            <a:extLst>
              <a:ext uri="{FF2B5EF4-FFF2-40B4-BE49-F238E27FC236}">
                <a16:creationId xmlns:a16="http://schemas.microsoft.com/office/drawing/2014/main" id="{188B8402-6667-4B6D-81E6-D21AB5F5984F}"/>
              </a:ext>
            </a:extLst>
          </p:cNvPr>
          <p:cNvSpPr txBox="1"/>
          <p:nvPr/>
        </p:nvSpPr>
        <p:spPr>
          <a:xfrm>
            <a:off x="8612773" y="4572000"/>
            <a:ext cx="3626117" cy="1646605"/>
          </a:xfrm>
          <a:prstGeom prst="rect">
            <a:avLst/>
          </a:prstGeom>
          <a:noFill/>
        </p:spPr>
        <p:txBody>
          <a:bodyPr wrap="square" rtlCol="0">
            <a:spAutoFit/>
          </a:bodyPr>
          <a:lstStyle/>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QCD fact</a:t>
            </a:r>
          </a:p>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Continuum theory and lattice simulations agree</a:t>
            </a:r>
          </a:p>
          <a:p>
            <a:pPr marL="342900" indent="-342900">
              <a:spcBef>
                <a:spcPts val="600"/>
              </a:spcBef>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Empirical verification?</a:t>
            </a:r>
            <a:endParaRPr lang="en-US" sz="2400" i="1" dirty="0">
              <a:ln w="0"/>
              <a:solidFill>
                <a:schemeClr val="accent1"/>
              </a:solidFill>
              <a:effectLst>
                <a:outerShdw blurRad="38100" dist="25400" dir="5400000" algn="ctr" rotWithShape="0">
                  <a:srgbClr val="6E747A">
                    <a:alpha val="43000"/>
                  </a:srgbClr>
                </a:outerShdw>
              </a:effectLst>
            </a:endParaRPr>
          </a:p>
        </p:txBody>
      </p:sp>
      <p:sp>
        <p:nvSpPr>
          <p:cNvPr id="16" name="TextBox 15">
            <a:extLst>
              <a:ext uri="{FF2B5EF4-FFF2-40B4-BE49-F238E27FC236}">
                <a16:creationId xmlns:a16="http://schemas.microsoft.com/office/drawing/2014/main" id="{9337A9E7-EB8D-2B1A-9405-ECF06E752954}"/>
              </a:ext>
            </a:extLst>
          </p:cNvPr>
          <p:cNvSpPr txBox="1"/>
          <p:nvPr/>
        </p:nvSpPr>
        <p:spPr>
          <a:xfrm>
            <a:off x="3559646" y="1289802"/>
            <a:ext cx="5029200" cy="5170646"/>
          </a:xfrm>
          <a:prstGeom prst="rect">
            <a:avLst/>
          </a:prstGeom>
          <a:solidFill>
            <a:srgbClr val="FFFFCC"/>
          </a:solidFill>
          <a:scene3d>
            <a:camera prst="orthographicFront"/>
            <a:lightRig rig="threePt" dir="t"/>
          </a:scene3d>
          <a:sp3d>
            <a:bevelT/>
          </a:sp3d>
        </p:spPr>
        <p:txBody>
          <a:bodyPr wrap="square" rtlCol="0">
            <a:spAutoFit/>
          </a:bodyPr>
          <a:lstStyle/>
          <a:p>
            <a:pPr algn="ctr"/>
            <a:r>
              <a:rPr lang="en-GB" sz="6600" dirty="0">
                <a:ln w="0"/>
                <a:solidFill>
                  <a:schemeClr val="accent1"/>
                </a:solidFill>
                <a:effectLst>
                  <a:outerShdw blurRad="38100" dist="25400" dir="5400000" algn="ctr" rotWithShape="0">
                    <a:srgbClr val="6E747A">
                      <a:alpha val="43000"/>
                    </a:srgbClr>
                  </a:outerShdw>
                </a:effectLst>
              </a:rPr>
              <a:t>EHM means</a:t>
            </a:r>
          </a:p>
          <a:p>
            <a:pPr algn="ctr"/>
            <a:r>
              <a:rPr lang="en-GB" sz="6600" dirty="0">
                <a:ln w="0"/>
                <a:solidFill>
                  <a:schemeClr val="accent1"/>
                </a:solidFill>
                <a:effectLst>
                  <a:outerShdw blurRad="38100" dist="25400" dir="5400000" algn="ctr" rotWithShape="0">
                    <a:srgbClr val="6E747A">
                      <a:alpha val="43000"/>
                    </a:srgbClr>
                  </a:outerShdw>
                </a:effectLst>
              </a:rPr>
              <a:t>Gluons are massive via Schwinger Mechanism</a:t>
            </a:r>
            <a:endParaRPr lang="en-US" sz="66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230E93-E9BD-B01B-D084-7B566C129759}"/>
                  </a:ext>
                </a:extLst>
              </p:cNvPr>
              <p:cNvSpPr txBox="1"/>
              <p:nvPr/>
            </p:nvSpPr>
            <p:spPr>
              <a:xfrm>
                <a:off x="249565" y="3849988"/>
                <a:ext cx="360035" cy="608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𝑔</m:t>
                              </m:r>
                            </m:sub>
                            <m:sup>
                              <m:r>
                                <a:rPr lang="en-GB" b="0" i="1" smtClean="0">
                                  <a:latin typeface="Cambria Math" panose="02040503050406030204" pitchFamily="18" charset="0"/>
                                </a:rPr>
                                <m:t>2</m:t>
                              </m:r>
                            </m:sup>
                          </m:sSubSup>
                        </m:den>
                      </m:f>
                    </m:oMath>
                  </m:oMathPara>
                </a14:m>
                <a:endParaRPr lang="en-US" dirty="0"/>
              </a:p>
            </p:txBody>
          </p:sp>
        </mc:Choice>
        <mc:Fallback xmlns="">
          <p:sp>
            <p:nvSpPr>
              <p:cNvPr id="17" name="TextBox 16">
                <a:extLst>
                  <a:ext uri="{FF2B5EF4-FFF2-40B4-BE49-F238E27FC236}">
                    <a16:creationId xmlns:a16="http://schemas.microsoft.com/office/drawing/2014/main" id="{FF230E93-E9BD-B01B-D084-7B566C129759}"/>
                  </a:ext>
                </a:extLst>
              </p:cNvPr>
              <p:cNvSpPr txBox="1">
                <a:spLocks noRot="1" noChangeAspect="1" noMove="1" noResize="1" noEditPoints="1" noAdjustHandles="1" noChangeArrowheads="1" noChangeShapeType="1" noTextEdit="1"/>
              </p:cNvSpPr>
              <p:nvPr/>
            </p:nvSpPr>
            <p:spPr>
              <a:xfrm>
                <a:off x="249565" y="3849988"/>
                <a:ext cx="360035" cy="608821"/>
              </a:xfrm>
              <a:prstGeom prst="rect">
                <a:avLst/>
              </a:prstGeom>
              <a:blipFill>
                <a:blip r:embed="rId5"/>
                <a:stretch>
                  <a:fillRect b="-101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F82EF29-FC6B-B204-76D5-5892A8A575DE}"/>
              </a:ext>
            </a:extLst>
          </p:cNvPr>
          <p:cNvCxnSpPr>
            <a:cxnSpLocks/>
          </p:cNvCxnSpPr>
          <p:nvPr/>
        </p:nvCxnSpPr>
        <p:spPr bwMode="auto">
          <a:xfrm flipV="1">
            <a:off x="644013" y="3946143"/>
            <a:ext cx="358642" cy="208256"/>
          </a:xfrm>
          <a:prstGeom prst="straightConnector1">
            <a:avLst/>
          </a:prstGeom>
          <a:ln w="19050">
            <a:solidFill>
              <a:srgbClr val="00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D79ECB-B1CB-4F02-9175-46388628B7C1}"/>
              </a:ext>
            </a:extLst>
          </p:cNvPr>
          <p:cNvSpPr txBox="1"/>
          <p:nvPr/>
        </p:nvSpPr>
        <p:spPr>
          <a:xfrm>
            <a:off x="152400" y="165954"/>
            <a:ext cx="3124200" cy="1169551"/>
          </a:xfrm>
          <a:prstGeom prst="rect">
            <a:avLst/>
          </a:prstGeom>
          <a:noFill/>
        </p:spPr>
        <p:txBody>
          <a:bodyPr wrap="square" rtlCol="0">
            <a:spAutoFit/>
          </a:bodyPr>
          <a:lstStyle/>
          <a:p>
            <a:pPr>
              <a:spcAft>
                <a:spcPts val="600"/>
              </a:spcAft>
            </a:pPr>
            <a:r>
              <a:rPr lang="en-AU" sz="1300" dirty="0">
                <a:solidFill>
                  <a:schemeClr val="accent6">
                    <a:lumMod val="75000"/>
                  </a:schemeClr>
                </a:solidFill>
              </a:rPr>
              <a:t>D. Binosi, </a:t>
            </a:r>
            <a:r>
              <a:rPr lang="en-AU" sz="1300" i="1" dirty="0">
                <a:solidFill>
                  <a:schemeClr val="accent6">
                    <a:lumMod val="75000"/>
                  </a:schemeClr>
                </a:solidFill>
              </a:rPr>
              <a:t>Emergent Hadron Mass in Strong Dynamics</a:t>
            </a:r>
            <a:r>
              <a:rPr lang="en-AU" sz="1300" dirty="0">
                <a:solidFill>
                  <a:schemeClr val="accent6">
                    <a:lumMod val="75000"/>
                  </a:schemeClr>
                </a:solidFill>
              </a:rPr>
              <a:t>, Few Body Syst. </a:t>
            </a:r>
            <a:r>
              <a:rPr lang="en-AU" sz="1300" b="1" dirty="0">
                <a:solidFill>
                  <a:schemeClr val="accent6">
                    <a:lumMod val="75000"/>
                  </a:schemeClr>
                </a:solidFill>
              </a:rPr>
              <a:t>63</a:t>
            </a:r>
            <a:r>
              <a:rPr lang="en-AU" sz="1300" dirty="0">
                <a:solidFill>
                  <a:schemeClr val="accent6">
                    <a:lumMod val="75000"/>
                  </a:schemeClr>
                </a:solidFill>
              </a:rPr>
              <a:t> (2022) 42.</a:t>
            </a:r>
          </a:p>
          <a:p>
            <a:r>
              <a:rPr lang="en-AU" sz="1300" dirty="0">
                <a:solidFill>
                  <a:schemeClr val="accent6">
                    <a:lumMod val="75000"/>
                  </a:schemeClr>
                </a:solidFill>
              </a:rPr>
              <a:t>M. N. Ferreira, J. </a:t>
            </a:r>
            <a:r>
              <a:rPr lang="en-AU" sz="1300" dirty="0" err="1">
                <a:solidFill>
                  <a:schemeClr val="accent6">
                    <a:lumMod val="75000"/>
                  </a:schemeClr>
                </a:solidFill>
              </a:rPr>
              <a:t>Papavassiliou</a:t>
            </a:r>
            <a:r>
              <a:rPr lang="en-AU" sz="1300" dirty="0">
                <a:solidFill>
                  <a:schemeClr val="accent6">
                    <a:lumMod val="75000"/>
                  </a:schemeClr>
                </a:solidFill>
              </a:rPr>
              <a:t>, </a:t>
            </a:r>
            <a:r>
              <a:rPr lang="en-AU" sz="1300" i="1" dirty="0">
                <a:solidFill>
                  <a:schemeClr val="accent6">
                    <a:lumMod val="75000"/>
                  </a:schemeClr>
                </a:solidFill>
              </a:rPr>
              <a:t>Gauge Sector Dynamics in QCD</a:t>
            </a:r>
            <a:r>
              <a:rPr lang="en-AU" sz="1300" dirty="0">
                <a:solidFill>
                  <a:schemeClr val="accent6">
                    <a:lumMod val="75000"/>
                  </a:schemeClr>
                </a:solidFill>
              </a:rPr>
              <a:t>, Particles </a:t>
            </a:r>
            <a:r>
              <a:rPr lang="en-AU" sz="1300" b="1" dirty="0">
                <a:solidFill>
                  <a:schemeClr val="accent6">
                    <a:lumMod val="75000"/>
                  </a:schemeClr>
                </a:solidFill>
              </a:rPr>
              <a:t>6</a:t>
            </a:r>
            <a:r>
              <a:rPr lang="en-AU" sz="1300" dirty="0">
                <a:solidFill>
                  <a:schemeClr val="accent6">
                    <a:lumMod val="75000"/>
                  </a:schemeClr>
                </a:solidFill>
              </a:rPr>
              <a:t> (1) (2023) 312–363.</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30D2A55-B48F-0999-87C2-D9F71F0AB204}"/>
                  </a:ext>
                </a:extLst>
              </p:cNvPr>
              <p:cNvSpPr txBox="1"/>
              <p:nvPr/>
            </p:nvSpPr>
            <p:spPr>
              <a:xfrm>
                <a:off x="3631287" y="843419"/>
                <a:ext cx="5592621" cy="506292"/>
              </a:xfrm>
              <a:prstGeom prst="rect">
                <a:avLst/>
              </a:prstGeom>
              <a:noFill/>
            </p:spPr>
            <p:txBody>
              <a:bodyPr wrap="none" rtlCol="0">
                <a:spAutoFit/>
              </a:bodyPr>
              <a:lstStyle/>
              <a:p>
                <a:r>
                  <a:rPr lang="en-AU" sz="2400" dirty="0">
                    <a:ln w="0"/>
                    <a:solidFill>
                      <a:srgbClr val="008000"/>
                    </a:solidFill>
                    <a:effectLst>
                      <a:outerShdw blurRad="38100" dist="25400" dir="5400000" algn="ctr" rotWithShape="0">
                        <a:srgbClr val="6E747A">
                          <a:alpha val="43000"/>
                        </a:srgbClr>
                      </a:outerShdw>
                    </a:effectLst>
                  </a:rPr>
                  <a:t>Today’s best estimate: </a:t>
                </a:r>
                <a14:m>
                  <m:oMath xmlns:m="http://schemas.openxmlformats.org/officeDocument/2006/math">
                    <m:sSubSup>
                      <m:sSubSupPr>
                        <m:ctrlP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ctrlPr>
                      </m:sSubSupPr>
                      <m:e>
                        <m:r>
                          <a:rPr lang="en-AU" sz="240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𝑚</m:t>
                        </m:r>
                      </m:e>
                      <m:sub>
                        <m:r>
                          <a:rPr lang="en-AU" sz="240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𝑔</m:t>
                        </m:r>
                      </m:sub>
                      <m:sup>
                        <m:r>
                          <m:rPr>
                            <m:sty m:val="p"/>
                          </m:rPr>
                          <a:rPr lang="en-AU" sz="2400" b="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RGI</m:t>
                        </m:r>
                      </m:sup>
                    </m:sSubSup>
                    <m:r>
                      <a:rPr lang="en-AU" sz="240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=0.</m:t>
                    </m:r>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43</m:t>
                    </m:r>
                    <m:d>
                      <m:dPr>
                        <m:ctrlPr>
                          <a:rPr lang="en-AU" sz="240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ctrlPr>
                      </m:dPr>
                      <m:e>
                        <m:r>
                          <a:rPr lang="en-AU" sz="2400" b="0"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1</m:t>
                        </m:r>
                      </m:e>
                    </m:d>
                    <m:r>
                      <m:rPr>
                        <m:sty m:val="p"/>
                      </m:rPr>
                      <a:rPr lang="en-AU" sz="2400" i="0"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GeV</m:t>
                    </m:r>
                  </m:oMath>
                </a14:m>
                <a:endParaRPr lang="en-AU" sz="2400" dirty="0">
                  <a:ln w="0"/>
                  <a:solidFill>
                    <a:srgbClr val="008000"/>
                  </a:solidFill>
                  <a:effectLst>
                    <a:outerShdw blurRad="38100" dist="25400" dir="5400000" algn="ctr" rotWithShape="0">
                      <a:srgbClr val="6E747A">
                        <a:alpha val="43000"/>
                      </a:srgbClr>
                    </a:outerShdw>
                  </a:effectLst>
                </a:endParaRPr>
              </a:p>
            </p:txBody>
          </p:sp>
        </mc:Choice>
        <mc:Fallback xmlns="">
          <p:sp>
            <p:nvSpPr>
              <p:cNvPr id="15" name="TextBox 14">
                <a:extLst>
                  <a:ext uri="{FF2B5EF4-FFF2-40B4-BE49-F238E27FC236}">
                    <a16:creationId xmlns:a16="http://schemas.microsoft.com/office/drawing/2014/main" id="{530D2A55-B48F-0999-87C2-D9F71F0AB204}"/>
                  </a:ext>
                </a:extLst>
              </p:cNvPr>
              <p:cNvSpPr txBox="1">
                <a:spLocks noRot="1" noChangeAspect="1" noMove="1" noResize="1" noEditPoints="1" noAdjustHandles="1" noChangeArrowheads="1" noChangeShapeType="1" noTextEdit="1"/>
              </p:cNvSpPr>
              <p:nvPr/>
            </p:nvSpPr>
            <p:spPr>
              <a:xfrm>
                <a:off x="3631287" y="843419"/>
                <a:ext cx="5592621" cy="506292"/>
              </a:xfrm>
              <a:prstGeom prst="rect">
                <a:avLst/>
              </a:prstGeom>
              <a:blipFill>
                <a:blip r:embed="rId6"/>
                <a:stretch>
                  <a:fillRect l="-2072" t="-7229" b="-28916"/>
                </a:stretch>
              </a:blipFill>
            </p:spPr>
            <p:txBody>
              <a:bodyPr/>
              <a:lstStyle/>
              <a:p>
                <a:r>
                  <a:rPr lang="en-AU">
                    <a:noFill/>
                  </a:rPr>
                  <a:t> </a:t>
                </a:r>
              </a:p>
            </p:txBody>
          </p:sp>
        </mc:Fallback>
      </mc:AlternateContent>
      <p:sp>
        <p:nvSpPr>
          <p:cNvPr id="19" name="TextBox 18">
            <a:extLst>
              <a:ext uri="{FF2B5EF4-FFF2-40B4-BE49-F238E27FC236}">
                <a16:creationId xmlns:a16="http://schemas.microsoft.com/office/drawing/2014/main" id="{948A149E-9145-5D67-B5C8-A0DF27250451}"/>
              </a:ext>
            </a:extLst>
          </p:cNvPr>
          <p:cNvSpPr txBox="1"/>
          <p:nvPr/>
        </p:nvSpPr>
        <p:spPr>
          <a:xfrm>
            <a:off x="39167" y="1373585"/>
            <a:ext cx="3520479" cy="2339102"/>
          </a:xfrm>
          <a:prstGeom prst="rect">
            <a:avLst/>
          </a:prstGeom>
          <a:solidFill>
            <a:schemeClr val="bg1"/>
          </a:solidFill>
        </p:spPr>
        <p:txBody>
          <a:bodyPr wrap="square" rtlCol="0">
            <a:spAutoFit/>
          </a:bodyPr>
          <a:lstStyle/>
          <a:p>
            <a:r>
              <a:rPr lang="en-US" sz="1600" i="1" dirty="0"/>
              <a:t>Gauge Invariance and Mass</a:t>
            </a:r>
            <a:r>
              <a:rPr lang="en-US" sz="1600" dirty="0"/>
              <a:t>, </a:t>
            </a:r>
          </a:p>
          <a:p>
            <a:r>
              <a:rPr lang="en-US" sz="1600" dirty="0"/>
              <a:t>J. S. Schwinger</a:t>
            </a:r>
          </a:p>
          <a:p>
            <a:r>
              <a:rPr lang="en-US" sz="1600" dirty="0"/>
              <a:t>Phys. Rev. 125 (1962) 397-398</a:t>
            </a:r>
          </a:p>
          <a:p>
            <a:r>
              <a:rPr lang="en-US" sz="1600" i="1" dirty="0">
                <a:ln w="0"/>
                <a:solidFill>
                  <a:srgbClr val="008000"/>
                </a:solidFill>
                <a:effectLst>
                  <a:outerShdw blurRad="38100" dist="25400" dir="5400000" algn="ctr" rotWithShape="0">
                    <a:srgbClr val="6E747A">
                      <a:alpha val="43000"/>
                    </a:srgbClr>
                  </a:outerShdw>
                </a:effectLst>
              </a:rPr>
              <a:t>It is argued that the gauge invariance of a vector field does not necessarily imply zero mass for an associated particle if the current vector coupling is sufficiently strong.</a:t>
            </a:r>
            <a:endParaRPr lang="en-US" sz="1600" i="1" dirty="0">
              <a:solidFill>
                <a:srgbClr val="008000"/>
              </a:solidFill>
            </a:endParaRPr>
          </a:p>
          <a:p>
            <a:endParaRPr lang="en-AU" dirty="0"/>
          </a:p>
        </p:txBody>
      </p:sp>
    </p:spTree>
    <p:extLst>
      <p:ext uri="{BB962C8B-B14F-4D97-AF65-F5344CB8AC3E}">
        <p14:creationId xmlns:p14="http://schemas.microsoft.com/office/powerpoint/2010/main" val="990759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82C8C5-E26E-4187-B9D0-FD1FF12123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8400" y="1231391"/>
            <a:ext cx="5737572" cy="4344477"/>
          </a:xfrm>
          <a:prstGeom prst="rect">
            <a:avLst/>
          </a:prstGeom>
        </p:spPr>
      </p:pic>
      <p:sp>
        <p:nvSpPr>
          <p:cNvPr id="2" name="Title 1">
            <a:extLst>
              <a:ext uri="{FF2B5EF4-FFF2-40B4-BE49-F238E27FC236}">
                <a16:creationId xmlns:a16="http://schemas.microsoft.com/office/drawing/2014/main" id="{E61D5C43-333B-49A0-B653-5068C8D09DC5}"/>
              </a:ext>
            </a:extLst>
          </p:cNvPr>
          <p:cNvSpPr>
            <a:spLocks noGrp="1"/>
          </p:cNvSpPr>
          <p:nvPr>
            <p:ph type="title"/>
          </p:nvPr>
        </p:nvSpPr>
        <p:spPr/>
        <p:txBody>
          <a:bodyPr/>
          <a:lstStyle/>
          <a:p>
            <a:pPr algn="r"/>
            <a:r>
              <a:rPr lang="en-GB" sz="3200" b="0" i="1" dirty="0">
                <a:ln w="0"/>
                <a:solidFill>
                  <a:schemeClr val="accent1"/>
                </a:solidFill>
                <a:effectLst>
                  <a:outerShdw blurRad="38100" dist="25400" dir="5400000" algn="ctr" rotWithShape="0">
                    <a:srgbClr val="6E747A">
                      <a:alpha val="43000"/>
                    </a:srgbClr>
                  </a:outerShdw>
                </a:effectLst>
              </a:rPr>
              <a:t>Process independent </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effective charge = running coupling</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2D5552-ACE1-4296-920F-17131EB81A94}"/>
                  </a:ext>
                </a:extLst>
              </p:cNvPr>
              <p:cNvSpPr>
                <a:spLocks noGrp="1"/>
              </p:cNvSpPr>
              <p:nvPr>
                <p:ph idx="1"/>
              </p:nvPr>
            </p:nvSpPr>
            <p:spPr>
              <a:xfrm>
                <a:off x="609600" y="1371600"/>
                <a:ext cx="6172200" cy="4525963"/>
              </a:xfrm>
            </p:spPr>
            <p:txBody>
              <a:bodyPr/>
              <a:lstStyle/>
              <a:p>
                <a:r>
                  <a:rPr lang="en-GB" dirty="0"/>
                  <a:t>Modern theory – exploiting pinch technique and background field method – enables unique QCD analogue of</a:t>
                </a:r>
              </a:p>
              <a:p>
                <a:pPr marL="0" indent="0">
                  <a:buNone/>
                </a:pPr>
                <a:r>
                  <a:rPr lang="en-GB" dirty="0"/>
                  <a:t>       “Gell-Mann – Low” </a:t>
                </a:r>
              </a:p>
              <a:p>
                <a:pPr marL="400050" lvl="1" indent="0">
                  <a:buNone/>
                </a:pPr>
                <a:r>
                  <a:rPr lang="en-GB" sz="2200" dirty="0"/>
                  <a:t>running charge to be </a:t>
                </a:r>
              </a:p>
              <a:p>
                <a:pPr marL="400050" lvl="1" indent="0">
                  <a:spcBef>
                    <a:spcPts val="0"/>
                  </a:spcBef>
                  <a:buNone/>
                </a:pPr>
                <a:r>
                  <a:rPr lang="en-GB" sz="2200" dirty="0"/>
                  <a:t>    rigorously defined and calculated</a:t>
                </a:r>
              </a:p>
              <a:p>
                <a:r>
                  <a:rPr lang="en-GB" dirty="0"/>
                  <a:t>Analysis of QCD’s gauge sector </a:t>
                </a:r>
              </a:p>
              <a:p>
                <a:pPr marL="400050" lvl="1" indent="0">
                  <a:buNone/>
                </a:pPr>
                <a:r>
                  <a:rPr lang="en-GB" sz="2200" dirty="0"/>
                  <a:t>	        yields a  </a:t>
                </a:r>
                <a:r>
                  <a:rPr lang="en-GB" sz="2200" i="1" dirty="0">
                    <a:solidFill>
                      <a:srgbClr val="0000FF"/>
                    </a:solidFill>
                  </a:rPr>
                  <a:t>parameter-free prediction</a:t>
                </a:r>
              </a:p>
              <a:p>
                <a:r>
                  <a:rPr lang="en-GB" dirty="0"/>
                  <a:t>N.B. Qualitative change in </a:t>
                </a:r>
                <a:r>
                  <a:rPr lang="en-GB" i="1" dirty="0"/>
                  <a:t>α̂</a:t>
                </a:r>
                <a:r>
                  <a:rPr lang="en-GB" i="1" baseline="-25000" dirty="0"/>
                  <a:t>PI</a:t>
                </a:r>
                <a:r>
                  <a:rPr lang="en-GB" dirty="0"/>
                  <a:t>(</a:t>
                </a:r>
                <a:r>
                  <a:rPr lang="en-GB" i="1" dirty="0">
                    <a:latin typeface="Times New Roman" panose="02020603050405020304" pitchFamily="18" charset="0"/>
                    <a:cs typeface="Times New Roman" panose="02020603050405020304" pitchFamily="18" charset="0"/>
                  </a:rPr>
                  <a:t>k</a:t>
                </a:r>
                <a:r>
                  <a:rPr lang="en-GB" dirty="0"/>
                  <a:t>) at </a:t>
                </a:r>
                <a:r>
                  <a:rPr lang="en-GB" i="1" dirty="0">
                    <a:latin typeface="Times New Roman" panose="02020603050405020304" pitchFamily="18" charset="0"/>
                    <a:cs typeface="Times New Roman" panose="02020603050405020304" pitchFamily="18" charset="0"/>
                  </a:rPr>
                  <a:t>k </a:t>
                </a:r>
                <a:r>
                  <a:rPr lang="en-GB" dirty="0"/>
                  <a:t>≈ ½ </a:t>
                </a:r>
                <a:r>
                  <a:rPr lang="en-GB" i="1" dirty="0" err="1">
                    <a:latin typeface="Times New Roman" panose="02020603050405020304" pitchFamily="18" charset="0"/>
                    <a:cs typeface="Times New Roman" panose="02020603050405020304" pitchFamily="18" charset="0"/>
                  </a:rPr>
                  <a:t>m</a:t>
                </a:r>
                <a:r>
                  <a:rPr lang="en-GB" i="1" baseline="-25000" dirty="0" err="1">
                    <a:latin typeface="Times New Roman" panose="02020603050405020304" pitchFamily="18" charset="0"/>
                    <a:cs typeface="Times New Roman" panose="02020603050405020304" pitchFamily="18" charset="0"/>
                  </a:rPr>
                  <a:t>p</a:t>
                </a:r>
                <a:endParaRPr lang="en-GB" i="1" baseline="-25000" dirty="0">
                  <a:latin typeface="Times New Roman" panose="02020603050405020304" pitchFamily="18" charset="0"/>
                  <a:cs typeface="Times New Roman" panose="02020603050405020304" pitchFamily="18" charset="0"/>
                </a:endParaRPr>
              </a:p>
              <a:p>
                <a:r>
                  <a:rPr lang="en-GB" dirty="0"/>
                  <a:t>No Landau Pole</a:t>
                </a:r>
                <a:endParaRPr lang="en-GB" i="1" dirty="0">
                  <a:ln w="0"/>
                  <a:solidFill>
                    <a:srgbClr val="FF0000"/>
                  </a:solidFill>
                  <a:effectLst>
                    <a:outerShdw blurRad="38100" dist="25400" dir="5400000" algn="ctr" rotWithShape="0">
                      <a:srgbClr val="6E747A">
                        <a:alpha val="43000"/>
                      </a:srgbClr>
                    </a:outerShdw>
                  </a:effectLst>
                </a:endParaRPr>
              </a:p>
              <a:p>
                <a:r>
                  <a:rPr lang="en-GB" dirty="0"/>
                  <a:t>Below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𝑚</m:t>
                                </m:r>
                              </m:e>
                            </m:acc>
                          </m:e>
                          <m:sub>
                            <m:r>
                              <a:rPr lang="en-GB" b="0" i="1" smtClean="0">
                                <a:latin typeface="Cambria Math" panose="02040503050406030204" pitchFamily="18" charset="0"/>
                              </a:rPr>
                              <m:t>0</m:t>
                            </m:r>
                          </m:sub>
                        </m:sSub>
                      </m:e>
                      <m:sub>
                        <m:r>
                          <a:rPr lang="en-GB" b="0" i="1" smtClean="0">
                            <a:latin typeface="Cambria Math" panose="02040503050406030204" pitchFamily="18" charset="0"/>
                          </a:rPr>
                          <m:t> </m:t>
                        </m:r>
                      </m:sub>
                    </m:sSub>
                    <m:r>
                      <a:rPr lang="en-GB" b="0" i="0" smtClean="0">
                        <a:latin typeface="Cambria Math" panose="02040503050406030204" pitchFamily="18" charset="0"/>
                      </a:rPr>
                      <m:t>, </m:t>
                    </m:r>
                  </m:oMath>
                </a14:m>
                <a:r>
                  <a:rPr lang="en-GB" dirty="0"/>
                  <a:t>interactions become scale independent, just as they were in the Lagrangian; so, QCD becomes practically conformal again</a:t>
                </a:r>
              </a:p>
              <a:p>
                <a:endParaRPr lang="en-US" dirty="0"/>
              </a:p>
            </p:txBody>
          </p:sp>
        </mc:Choice>
        <mc:Fallback xmlns="">
          <p:sp>
            <p:nvSpPr>
              <p:cNvPr id="3" name="Content Placeholder 2">
                <a:extLst>
                  <a:ext uri="{FF2B5EF4-FFF2-40B4-BE49-F238E27FC236}">
                    <a16:creationId xmlns:a16="http://schemas.microsoft.com/office/drawing/2014/main" id="{0C2D5552-ACE1-4296-920F-17131EB81A94}"/>
                  </a:ext>
                </a:extLst>
              </p:cNvPr>
              <p:cNvSpPr>
                <a:spLocks noGrp="1" noRot="1" noChangeAspect="1" noMove="1" noResize="1" noEditPoints="1" noAdjustHandles="1" noChangeArrowheads="1" noChangeShapeType="1" noTextEdit="1"/>
              </p:cNvSpPr>
              <p:nvPr>
                <p:ph idx="1"/>
              </p:nvPr>
            </p:nvSpPr>
            <p:spPr>
              <a:xfrm>
                <a:off x="609600" y="1371600"/>
                <a:ext cx="6172200" cy="4525963"/>
              </a:xfrm>
              <a:blipFill>
                <a:blip r:embed="rId3"/>
                <a:stretch>
                  <a:fillRect l="-1283" t="-943" r="-1579" b="-1226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3C42DF46-5741-4D85-ABAA-739F12F7BBAA}"/>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169E3A21-161E-4E4A-A56E-F5EFF8648122}"/>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0B34CE32-E62C-400D-894C-6700F2C19574}"/>
              </a:ext>
            </a:extLst>
          </p:cNvPr>
          <p:cNvSpPr>
            <a:spLocks noGrp="1"/>
          </p:cNvSpPr>
          <p:nvPr>
            <p:ph type="sldNum" sz="quarter" idx="12"/>
          </p:nvPr>
        </p:nvSpPr>
        <p:spPr/>
        <p:txBody>
          <a:bodyPr/>
          <a:lstStyle/>
          <a:p>
            <a:fld id="{87034D8C-3CB4-402A-BC46-2AB14C0FE90A}" type="slidenum">
              <a:rPr lang="en-US" smtClean="0"/>
              <a:pPr/>
              <a:t>13</a:t>
            </a:fld>
            <a:endParaRPr lang="en-US"/>
          </a:p>
        </p:txBody>
      </p:sp>
      <p:sp>
        <p:nvSpPr>
          <p:cNvPr id="8" name="TextBox 7">
            <a:extLst>
              <a:ext uri="{FF2B5EF4-FFF2-40B4-BE49-F238E27FC236}">
                <a16:creationId xmlns:a16="http://schemas.microsoft.com/office/drawing/2014/main" id="{5B7413D1-7F5A-46CF-9AE9-45C2B8655E80}"/>
              </a:ext>
            </a:extLst>
          </p:cNvPr>
          <p:cNvSpPr txBox="1"/>
          <p:nvPr/>
        </p:nvSpPr>
        <p:spPr>
          <a:xfrm>
            <a:off x="6879377" y="5334000"/>
            <a:ext cx="5312624" cy="1523494"/>
          </a:xfrm>
          <a:prstGeom prst="rect">
            <a:avLst/>
          </a:prstGeom>
          <a:noFill/>
        </p:spPr>
        <p:txBody>
          <a:bodyPr wrap="square" rtlCol="0">
            <a:spAutoFit/>
          </a:bodyPr>
          <a:lstStyle/>
          <a:p>
            <a:pPr marL="171450" indent="-171450">
              <a:buFont typeface="Wingdings" panose="05000000000000000000" pitchFamily="2" charset="2"/>
              <a:buChar char="ü"/>
            </a:pPr>
            <a:r>
              <a:rPr lang="en-GB" sz="1100" i="1" dirty="0">
                <a:solidFill>
                  <a:schemeClr val="tx2">
                    <a:lumMod val="60000"/>
                    <a:lumOff val="40000"/>
                  </a:schemeClr>
                </a:solidFill>
              </a:rPr>
              <a:t>Process independent strong running coupling</a:t>
            </a:r>
          </a:p>
          <a:p>
            <a:pPr>
              <a:spcAft>
                <a:spcPts val="300"/>
              </a:spcAft>
            </a:pPr>
            <a:r>
              <a:rPr lang="en-GB" sz="1100" dirty="0">
                <a:solidFill>
                  <a:schemeClr val="tx2">
                    <a:lumMod val="60000"/>
                    <a:lumOff val="40000"/>
                  </a:schemeClr>
                </a:solidFill>
              </a:rPr>
              <a:t>     Daniele Binosi </a:t>
            </a:r>
            <a:r>
              <a:rPr lang="en-GB" sz="1100" i="1" dirty="0">
                <a:solidFill>
                  <a:schemeClr val="tx2">
                    <a:lumMod val="60000"/>
                    <a:lumOff val="40000"/>
                  </a:schemeClr>
                </a:solidFill>
              </a:rPr>
              <a:t>et al</a:t>
            </a:r>
            <a:r>
              <a:rPr lang="en-GB" sz="1100" dirty="0">
                <a:solidFill>
                  <a:schemeClr val="tx2">
                    <a:lumMod val="60000"/>
                    <a:lumOff val="40000"/>
                  </a:schemeClr>
                </a:solidFill>
              </a:rPr>
              <a:t>., </a:t>
            </a:r>
            <a:r>
              <a:rPr lang="en-GB" sz="1100" dirty="0">
                <a:hlinkClick r:id="rId4"/>
              </a:rPr>
              <a:t>arXiv:1612.04835 [</a:t>
            </a:r>
            <a:r>
              <a:rPr lang="en-GB" sz="1100" dirty="0" err="1">
                <a:hlinkClick r:id="rId4"/>
              </a:rPr>
              <a:t>nucl-th</a:t>
            </a:r>
            <a:r>
              <a:rPr lang="en-GB" sz="1100" dirty="0">
                <a:hlinkClick r:id="rId4"/>
              </a:rPr>
              <a:t>]</a:t>
            </a:r>
            <a:r>
              <a:rPr lang="en-GB" sz="1100" dirty="0"/>
              <a:t>, </a:t>
            </a:r>
            <a:r>
              <a:rPr lang="en-GB" sz="1100" dirty="0">
                <a:solidFill>
                  <a:schemeClr val="tx2">
                    <a:lumMod val="60000"/>
                    <a:lumOff val="40000"/>
                  </a:schemeClr>
                </a:solidFill>
              </a:rPr>
              <a:t>Phys. Rev. D 96 (2017) 054026/1-7</a:t>
            </a:r>
          </a:p>
          <a:p>
            <a:pPr marL="171450" indent="-171450">
              <a:buFont typeface="Wingdings" panose="05000000000000000000" pitchFamily="2" charset="2"/>
              <a:buChar char="ü"/>
            </a:pPr>
            <a:r>
              <a:rPr lang="en-US" sz="1100" i="1" dirty="0">
                <a:solidFill>
                  <a:schemeClr val="tx2">
                    <a:lumMod val="60000"/>
                    <a:lumOff val="40000"/>
                  </a:schemeClr>
                </a:solidFill>
              </a:rPr>
              <a:t>Experimental determination of the QCD effective charge α</a:t>
            </a:r>
            <a:r>
              <a:rPr lang="en-US" sz="1100" i="1" baseline="-25000" dirty="0">
                <a:solidFill>
                  <a:schemeClr val="tx2">
                    <a:lumMod val="60000"/>
                    <a:lumOff val="40000"/>
                  </a:schemeClr>
                </a:solidFill>
              </a:rPr>
              <a:t>g1</a:t>
            </a:r>
            <a:r>
              <a:rPr lang="en-US" sz="1100" i="1" dirty="0">
                <a:solidFill>
                  <a:schemeClr val="tx2">
                    <a:lumMod val="60000"/>
                    <a:lumOff val="40000"/>
                  </a:schemeClr>
                </a:solidFill>
              </a:rPr>
              <a:t>(Q). </a:t>
            </a:r>
          </a:p>
          <a:p>
            <a:pPr>
              <a:spcAft>
                <a:spcPts val="300"/>
              </a:spcAft>
            </a:pPr>
            <a:r>
              <a:rPr lang="en-US" sz="1100" dirty="0">
                <a:solidFill>
                  <a:schemeClr val="tx2">
                    <a:lumMod val="60000"/>
                    <a:lumOff val="40000"/>
                  </a:schemeClr>
                </a:solidFill>
              </a:rPr>
              <a:t>     A. </a:t>
            </a:r>
            <a:r>
              <a:rPr lang="en-US" sz="1100" dirty="0" err="1">
                <a:solidFill>
                  <a:schemeClr val="tx2">
                    <a:lumMod val="60000"/>
                    <a:lumOff val="40000"/>
                  </a:schemeClr>
                </a:solidFill>
              </a:rPr>
              <a:t>Deur</a:t>
            </a:r>
            <a:r>
              <a:rPr lang="en-US" sz="1100" dirty="0">
                <a:solidFill>
                  <a:schemeClr val="tx2">
                    <a:lumMod val="60000"/>
                    <a:lumOff val="40000"/>
                  </a:schemeClr>
                </a:solidFill>
              </a:rPr>
              <a:t>; V. Burkert; J.-P. Chen; W. </a:t>
            </a:r>
            <a:r>
              <a:rPr lang="en-US" sz="1100" dirty="0" err="1">
                <a:solidFill>
                  <a:schemeClr val="tx2">
                    <a:lumMod val="60000"/>
                    <a:lumOff val="40000"/>
                  </a:schemeClr>
                </a:solidFill>
              </a:rPr>
              <a:t>Korsch</a:t>
            </a:r>
            <a:r>
              <a:rPr lang="en-US" sz="1100" dirty="0">
                <a:solidFill>
                  <a:schemeClr val="tx2">
                    <a:lumMod val="60000"/>
                    <a:lumOff val="40000"/>
                  </a:schemeClr>
                </a:solidFill>
              </a:rPr>
              <a:t>, Particles 5 (2022) 171</a:t>
            </a:r>
          </a:p>
          <a:p>
            <a:pPr marL="171450" indent="-171450">
              <a:buFont typeface="Wingdings" panose="05000000000000000000" pitchFamily="2" charset="2"/>
              <a:buChar char="ü"/>
            </a:pPr>
            <a:r>
              <a:rPr lang="en-AU" sz="1100" b="0" i="1" dirty="0">
                <a:solidFill>
                  <a:schemeClr val="tx2">
                    <a:lumMod val="60000"/>
                    <a:lumOff val="40000"/>
                  </a:schemeClr>
                </a:solidFill>
                <a:effectLst/>
              </a:rPr>
              <a:t>QCD Running Couplings and Effective Charges, </a:t>
            </a:r>
            <a:r>
              <a:rPr lang="en-AU" sz="1100" b="0" i="0" dirty="0">
                <a:solidFill>
                  <a:schemeClr val="tx2">
                    <a:lumMod val="60000"/>
                    <a:lumOff val="40000"/>
                  </a:schemeClr>
                </a:solidFill>
                <a:effectLst/>
              </a:rPr>
              <a:t>Alexandre </a:t>
            </a:r>
            <a:r>
              <a:rPr lang="en-AU" sz="1100" b="0" i="0" dirty="0" err="1">
                <a:solidFill>
                  <a:schemeClr val="tx2">
                    <a:lumMod val="60000"/>
                    <a:lumOff val="40000"/>
                  </a:schemeClr>
                </a:solidFill>
                <a:effectLst/>
              </a:rPr>
              <a:t>Deur</a:t>
            </a:r>
            <a:r>
              <a:rPr lang="en-AU" sz="1100" b="0" i="0" dirty="0">
                <a:solidFill>
                  <a:schemeClr val="tx2">
                    <a:lumMod val="60000"/>
                    <a:lumOff val="40000"/>
                  </a:schemeClr>
                </a:solidFill>
                <a:effectLst/>
              </a:rPr>
              <a:t>, Stanley J. Brodsky and Craig Roberts,  </a:t>
            </a:r>
            <a:r>
              <a:rPr lang="en-AU" sz="1100" b="0" i="0" u="sng" strike="noStrike" dirty="0">
                <a:solidFill>
                  <a:srgbClr val="0066FF"/>
                </a:solidFill>
                <a:effectLst/>
                <a:hlinkClick r:id="rId5">
                  <a:extLst>
                    <a:ext uri="{A12FA001-AC4F-418D-AE19-62706E023703}">
                      <ahyp:hlinkClr xmlns:ahyp="http://schemas.microsoft.com/office/drawing/2018/hyperlinkcolor" val="tx"/>
                    </a:ext>
                  </a:extLst>
                </a:hlinkClick>
              </a:rPr>
              <a:t>e-Print: 2303.00723 [hep-</a:t>
            </a:r>
            <a:r>
              <a:rPr lang="en-AU" sz="1100" b="0" i="0" u="sng" strike="noStrike" dirty="0" err="1">
                <a:solidFill>
                  <a:srgbClr val="0066FF"/>
                </a:solidFill>
                <a:effectLst/>
                <a:hlinkClick r:id="rId5">
                  <a:extLst>
                    <a:ext uri="{A12FA001-AC4F-418D-AE19-62706E023703}">
                      <ahyp:hlinkClr xmlns:ahyp="http://schemas.microsoft.com/office/drawing/2018/hyperlinkcolor" val="tx"/>
                    </a:ext>
                  </a:extLst>
                </a:hlinkClick>
              </a:rPr>
              <a:t>ph</a:t>
            </a:r>
            <a:r>
              <a:rPr lang="en-AU" sz="1100" b="0" i="0" u="sng" strike="noStrike" dirty="0">
                <a:solidFill>
                  <a:schemeClr val="tx2">
                    <a:lumMod val="60000"/>
                    <a:lumOff val="40000"/>
                  </a:schemeClr>
                </a:solidFill>
                <a:effectLst/>
                <a:hlinkClick r:id="rId5">
                  <a:extLst>
                    <a:ext uri="{A12FA001-AC4F-418D-AE19-62706E023703}">
                      <ahyp:hlinkClr xmlns:ahyp="http://schemas.microsoft.com/office/drawing/2018/hyperlinkcolor" val="tx"/>
                    </a:ext>
                  </a:extLst>
                </a:hlinkClick>
              </a:rPr>
              <a:t>]</a:t>
            </a:r>
            <a:r>
              <a:rPr lang="en-US" sz="1100" dirty="0">
                <a:solidFill>
                  <a:schemeClr val="tx2">
                    <a:lumMod val="60000"/>
                    <a:lumOff val="40000"/>
                  </a:schemeClr>
                </a:solidFill>
              </a:rPr>
              <a:t>, Prog. Part. </a:t>
            </a:r>
            <a:r>
              <a:rPr lang="en-US" sz="1100" dirty="0" err="1">
                <a:solidFill>
                  <a:schemeClr val="tx2">
                    <a:lumMod val="60000"/>
                    <a:lumOff val="40000"/>
                  </a:schemeClr>
                </a:solidFill>
              </a:rPr>
              <a:t>Nucl</a:t>
            </a:r>
            <a:r>
              <a:rPr lang="en-US" sz="1100" dirty="0">
                <a:solidFill>
                  <a:schemeClr val="tx2">
                    <a:lumMod val="60000"/>
                    <a:lumOff val="40000"/>
                  </a:schemeClr>
                </a:solidFill>
              </a:rPr>
              <a:t>. Phys. </a:t>
            </a:r>
            <a:r>
              <a:rPr lang="en-US" sz="1100" b="1" dirty="0">
                <a:solidFill>
                  <a:schemeClr val="tx2">
                    <a:lumMod val="60000"/>
                    <a:lumOff val="40000"/>
                  </a:schemeClr>
                </a:solidFill>
              </a:rPr>
              <a:t>134</a:t>
            </a:r>
            <a:r>
              <a:rPr lang="en-US" sz="1100" dirty="0">
                <a:solidFill>
                  <a:schemeClr val="tx2">
                    <a:lumMod val="60000"/>
                    <a:lumOff val="40000"/>
                  </a:schemeClr>
                </a:solidFill>
              </a:rPr>
              <a:t> (2024) 104081</a:t>
            </a:r>
            <a:endParaRPr lang="en-AU" sz="1100" i="1" dirty="0">
              <a:solidFill>
                <a:schemeClr val="tx2">
                  <a:lumMod val="60000"/>
                  <a:lumOff val="40000"/>
                </a:schemeClr>
              </a:solidFill>
            </a:endParaRPr>
          </a:p>
          <a:p>
            <a:endParaRPr lang="en-US" sz="1100" dirty="0">
              <a:solidFill>
                <a:schemeClr val="tx2">
                  <a:lumMod val="60000"/>
                  <a:lumOff val="40000"/>
                </a:schemeClr>
              </a:solidFill>
            </a:endParaRPr>
          </a:p>
          <a:p>
            <a:endParaRPr lang="en-GB" sz="1100" dirty="0">
              <a:solidFill>
                <a:schemeClr val="tx2">
                  <a:lumMod val="60000"/>
                  <a:lumOff val="40000"/>
                </a:schemeClr>
              </a:solidFill>
            </a:endParaRPr>
          </a:p>
        </p:txBody>
      </p:sp>
      <p:cxnSp>
        <p:nvCxnSpPr>
          <p:cNvPr id="9" name="Straight Arrow Connector 8">
            <a:extLst>
              <a:ext uri="{FF2B5EF4-FFF2-40B4-BE49-F238E27FC236}">
                <a16:creationId xmlns:a16="http://schemas.microsoft.com/office/drawing/2014/main" id="{4D857808-0FD9-4E33-9248-3D46C6710FBF}"/>
              </a:ext>
            </a:extLst>
          </p:cNvPr>
          <p:cNvCxnSpPr>
            <a:cxnSpLocks/>
          </p:cNvCxnSpPr>
          <p:nvPr/>
        </p:nvCxnSpPr>
        <p:spPr>
          <a:xfrm flipV="1">
            <a:off x="4572000" y="1691814"/>
            <a:ext cx="2827424" cy="234678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684508A3-EC3B-426C-A66D-1B9B2B3C4340}"/>
              </a:ext>
            </a:extLst>
          </p:cNvPr>
          <p:cNvSpPr/>
          <p:nvPr/>
        </p:nvSpPr>
        <p:spPr bwMode="auto">
          <a:xfrm rot="20529003">
            <a:off x="6030619" y="4037545"/>
            <a:ext cx="3766567" cy="880372"/>
          </a:xfrm>
          <a:custGeom>
            <a:avLst/>
            <a:gdLst>
              <a:gd name="connsiteX0" fmla="*/ 0 w 3872753"/>
              <a:gd name="connsiteY0" fmla="*/ 0 h 998423"/>
              <a:gd name="connsiteX1" fmla="*/ 2390588 w 3872753"/>
              <a:gd name="connsiteY1" fmla="*/ 998070 h 998423"/>
              <a:gd name="connsiteX2" fmla="*/ 3872753 w 3872753"/>
              <a:gd name="connsiteY2" fmla="*/ 89647 h 998423"/>
            </a:gdLst>
            <a:ahLst/>
            <a:cxnLst>
              <a:cxn ang="0">
                <a:pos x="connsiteX0" y="connsiteY0"/>
              </a:cxn>
              <a:cxn ang="0">
                <a:pos x="connsiteX1" y="connsiteY1"/>
              </a:cxn>
              <a:cxn ang="0">
                <a:pos x="connsiteX2" y="connsiteY2"/>
              </a:cxn>
            </a:cxnLst>
            <a:rect l="l" t="t" r="r" b="b"/>
            <a:pathLst>
              <a:path w="3872753" h="998423">
                <a:moveTo>
                  <a:pt x="0" y="0"/>
                </a:moveTo>
                <a:cubicBezTo>
                  <a:pt x="872564" y="491564"/>
                  <a:pt x="1745129" y="983129"/>
                  <a:pt x="2390588" y="998070"/>
                </a:cubicBezTo>
                <a:cubicBezTo>
                  <a:pt x="3036047" y="1013011"/>
                  <a:pt x="3454400" y="551329"/>
                  <a:pt x="3872753" y="89647"/>
                </a:cubicBezTo>
              </a:path>
            </a:pathLst>
          </a:custGeom>
          <a:noFill/>
          <a:ln w="19050" cap="flat" cmpd="sng" algn="ctr">
            <a:solidFill>
              <a:srgbClr val="008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cxnSp>
        <p:nvCxnSpPr>
          <p:cNvPr id="12" name="Straight Connector 11">
            <a:extLst>
              <a:ext uri="{FF2B5EF4-FFF2-40B4-BE49-F238E27FC236}">
                <a16:creationId xmlns:a16="http://schemas.microsoft.com/office/drawing/2014/main" id="{7A9D4E01-C9B4-42D7-85B1-8944A6C8C416}"/>
              </a:ext>
            </a:extLst>
          </p:cNvPr>
          <p:cNvCxnSpPr/>
          <p:nvPr/>
        </p:nvCxnSpPr>
        <p:spPr bwMode="auto">
          <a:xfrm flipH="1">
            <a:off x="9560166" y="1282131"/>
            <a:ext cx="10687" cy="3537720"/>
          </a:xfrm>
          <a:prstGeom prst="line">
            <a:avLst/>
          </a:prstGeom>
          <a:noFill/>
          <a:ln w="19050" cap="flat" cmpd="sng" algn="ctr">
            <a:solidFill>
              <a:schemeClr val="tx2"/>
            </a:solidFill>
            <a:prstDash val="lgDash"/>
            <a:round/>
            <a:headEnd type="none" w="med" len="med"/>
            <a:tailEnd type="none" w="med" len="med"/>
          </a:ln>
          <a:effectLst/>
        </p:spPr>
      </p:cxnSp>
      <p:sp>
        <p:nvSpPr>
          <p:cNvPr id="11" name="TextBox 10">
            <a:extLst>
              <a:ext uri="{FF2B5EF4-FFF2-40B4-BE49-F238E27FC236}">
                <a16:creationId xmlns:a16="http://schemas.microsoft.com/office/drawing/2014/main" id="{6372EA4F-77CB-432D-B7FC-3F0E73A9F83B}"/>
              </a:ext>
            </a:extLst>
          </p:cNvPr>
          <p:cNvSpPr txBox="1"/>
          <p:nvPr/>
        </p:nvSpPr>
        <p:spPr>
          <a:xfrm>
            <a:off x="0" y="10180"/>
            <a:ext cx="6553200" cy="523220"/>
          </a:xfrm>
          <a:prstGeom prst="rect">
            <a:avLst/>
          </a:prstGeom>
          <a:noFill/>
        </p:spPr>
        <p:txBody>
          <a:bodyPr wrap="square" rtlCol="0">
            <a:spAutoFit/>
          </a:bodyPr>
          <a:lstStyle/>
          <a:p>
            <a:r>
              <a:rPr lang="en-US" sz="1400" dirty="0">
                <a:ln w="0"/>
                <a:solidFill>
                  <a:schemeClr val="accent1"/>
                </a:solidFill>
                <a:effectLst>
                  <a:outerShdw blurRad="38100" dist="25400" dir="5400000" algn="ctr" rotWithShape="0">
                    <a:srgbClr val="6E747A">
                      <a:alpha val="43000"/>
                    </a:srgbClr>
                  </a:outerShdw>
                </a:effectLst>
              </a:rPr>
              <a:t>W  </a:t>
            </a:r>
            <a:r>
              <a:rPr lang="en-US" sz="1400" dirty="0" err="1">
                <a:ln w="0"/>
                <a:solidFill>
                  <a:schemeClr val="accent1"/>
                </a:solidFill>
                <a:effectLst>
                  <a:outerShdw blurRad="38100" dist="25400" dir="5400000" algn="ctr" rotWithShape="0">
                    <a:srgbClr val="6E747A">
                      <a:alpha val="43000"/>
                    </a:srgbClr>
                  </a:outerShdw>
                </a:effectLst>
              </a:rPr>
              <a:t>orkshop</a:t>
            </a:r>
            <a:r>
              <a:rPr lang="en-US" sz="1400" dirty="0">
                <a:ln w="0"/>
                <a:solidFill>
                  <a:schemeClr val="accent1"/>
                </a:solidFill>
                <a:effectLst>
                  <a:outerShdw blurRad="38100" dist="25400" dir="5400000" algn="ctr" rotWithShape="0">
                    <a:srgbClr val="6E747A">
                      <a:alpha val="43000"/>
                    </a:srgbClr>
                  </a:outerShdw>
                </a:effectLst>
              </a:rPr>
              <a:t> on Dyson-Schwinger Equations in Modern Mathematics </a:t>
            </a:r>
          </a:p>
          <a:p>
            <a:r>
              <a:rPr lang="en-US" sz="1400" dirty="0">
                <a:ln w="0"/>
                <a:solidFill>
                  <a:schemeClr val="accent1"/>
                </a:solidFill>
                <a:effectLst>
                  <a:outerShdw blurRad="38100" dist="25400" dir="5400000" algn="ctr" rotWithShape="0">
                    <a:srgbClr val="6E747A">
                      <a:alpha val="43000"/>
                    </a:srgbClr>
                  </a:outerShdw>
                </a:effectLst>
              </a:rPr>
              <a:t>                           and Physics (DSEMP2014) Trento, Italy, September 22-26, 2014</a:t>
            </a:r>
          </a:p>
        </p:txBody>
      </p:sp>
      <p:pic>
        <p:nvPicPr>
          <p:cNvPr id="14" name="Picture 13" descr="A picture containing text&#10;&#10;Description automatically generated">
            <a:extLst>
              <a:ext uri="{FF2B5EF4-FFF2-40B4-BE49-F238E27FC236}">
                <a16:creationId xmlns:a16="http://schemas.microsoft.com/office/drawing/2014/main" id="{FD0ED629-7C57-4718-A4FF-AC2B5C899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 y="56536"/>
            <a:ext cx="1128713" cy="424014"/>
          </a:xfrm>
          <a:prstGeom prst="rect">
            <a:avLst/>
          </a:prstGeom>
        </p:spPr>
      </p:pic>
      <p:sp>
        <p:nvSpPr>
          <p:cNvPr id="13" name="TextBox 12">
            <a:extLst>
              <a:ext uri="{FF2B5EF4-FFF2-40B4-BE49-F238E27FC236}">
                <a16:creationId xmlns:a16="http://schemas.microsoft.com/office/drawing/2014/main" id="{302B9436-79FD-E64D-4846-9C28D2D0E2AC}"/>
              </a:ext>
            </a:extLst>
          </p:cNvPr>
          <p:cNvSpPr txBox="1"/>
          <p:nvPr/>
        </p:nvSpPr>
        <p:spPr>
          <a:xfrm>
            <a:off x="0" y="562722"/>
            <a:ext cx="5648324" cy="430887"/>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latin typeface="Open Sans"/>
              </a:rPr>
              <a:t>Effective charge from lattice QCD</a:t>
            </a:r>
            <a:r>
              <a:rPr lang="en-US" sz="1100" i="1" dirty="0">
                <a:ln w="0"/>
                <a:solidFill>
                  <a:schemeClr val="accent1"/>
                </a:solidFill>
                <a:effectLst>
                  <a:outerShdw blurRad="38100" dist="25400" dir="5400000" algn="ctr" rotWithShape="0">
                    <a:srgbClr val="6E747A">
                      <a:alpha val="43000"/>
                    </a:srgbClr>
                  </a:outerShdw>
                </a:effectLst>
                <a:latin typeface="Open Sans"/>
              </a:rPr>
              <a:t>, Zhu-Fang Cui, </a:t>
            </a:r>
            <a:r>
              <a:rPr lang="en-US" sz="1100" i="1" dirty="0" err="1">
                <a:ln w="0"/>
                <a:solidFill>
                  <a:schemeClr val="accent1"/>
                </a:solidFill>
                <a:effectLst>
                  <a:outerShdw blurRad="38100" dist="25400" dir="5400000" algn="ctr" rotWithShape="0">
                    <a:srgbClr val="6E747A">
                      <a:alpha val="43000"/>
                    </a:srgbClr>
                  </a:outerShdw>
                </a:effectLst>
                <a:latin typeface="Open Sans"/>
              </a:rPr>
              <a:t>Jin</a:t>
            </a:r>
            <a:r>
              <a:rPr lang="en-US" sz="1100" i="1" dirty="0">
                <a:ln w="0"/>
                <a:solidFill>
                  <a:schemeClr val="accent1"/>
                </a:solidFill>
                <a:effectLst>
                  <a:outerShdw blurRad="38100" dist="25400" dir="5400000" algn="ctr" rotWithShape="0">
                    <a:srgbClr val="6E747A">
                      <a:alpha val="43000"/>
                    </a:srgbClr>
                  </a:outerShdw>
                </a:effectLst>
                <a:latin typeface="Open Sans"/>
              </a:rPr>
              <a:t>-Li Zhang et al., </a:t>
            </a:r>
          </a:p>
          <a:p>
            <a:r>
              <a:rPr lang="en-US" sz="1100" i="1" dirty="0">
                <a:ln w="0"/>
                <a:solidFill>
                  <a:schemeClr val="accent1"/>
                </a:solidFill>
                <a:effectLst>
                  <a:outerShdw blurRad="38100" dist="25400" dir="5400000" algn="ctr" rotWithShape="0">
                    <a:srgbClr val="6E747A">
                      <a:alpha val="43000"/>
                    </a:srgbClr>
                  </a:outerShdw>
                </a:effectLst>
                <a:latin typeface="Open Sans"/>
              </a:rPr>
              <a:t>NJU-INP 014/19, </a:t>
            </a:r>
            <a:r>
              <a:rPr lang="en-US" sz="1100" i="1" u="none" strike="noStrike" dirty="0">
                <a:ln w="0"/>
                <a:solidFill>
                  <a:schemeClr val="accent1"/>
                </a:solidFill>
                <a:effectLst>
                  <a:outerShdw blurRad="38100" dist="25400" dir="5400000" algn="ctr" rotWithShape="0">
                    <a:srgbClr val="6E747A">
                      <a:alpha val="43000"/>
                    </a:srgbClr>
                  </a:outerShdw>
                </a:effectLst>
                <a:latin typeface="Open Sans"/>
                <a:hlinkClick r:id="rId7"/>
              </a:rPr>
              <a:t>arXiv:1912.08232 [hep-</a:t>
            </a:r>
            <a:r>
              <a:rPr lang="en-US" sz="1100" i="1" u="none" strike="noStrike" dirty="0" err="1">
                <a:ln w="0"/>
                <a:solidFill>
                  <a:schemeClr val="accent1"/>
                </a:solidFill>
                <a:effectLst>
                  <a:outerShdw blurRad="38100" dist="25400" dir="5400000" algn="ctr" rotWithShape="0">
                    <a:srgbClr val="6E747A">
                      <a:alpha val="43000"/>
                    </a:srgbClr>
                  </a:outerShdw>
                </a:effectLst>
                <a:latin typeface="Open Sans"/>
                <a:hlinkClick r:id="rId7"/>
              </a:rPr>
              <a:t>ph</a:t>
            </a:r>
            <a:r>
              <a:rPr lang="en-US" sz="1100" i="1" u="none" strike="noStrike" dirty="0">
                <a:ln w="0"/>
                <a:solidFill>
                  <a:schemeClr val="accent1"/>
                </a:solidFill>
                <a:effectLst>
                  <a:outerShdw blurRad="38100" dist="25400" dir="5400000" algn="ctr" rotWithShape="0">
                    <a:srgbClr val="6E747A">
                      <a:alpha val="43000"/>
                    </a:srgbClr>
                  </a:outerShdw>
                </a:effectLst>
                <a:latin typeface="Open Sans"/>
                <a:hlinkClick r:id="rId7"/>
              </a:rPr>
              <a:t>]</a:t>
            </a:r>
            <a:r>
              <a:rPr lang="en-US" sz="1100" i="1" dirty="0">
                <a:ln w="0"/>
                <a:solidFill>
                  <a:schemeClr val="accent1"/>
                </a:solidFill>
                <a:effectLst>
                  <a:outerShdw blurRad="38100" dist="25400" dir="5400000" algn="ctr" rotWithShape="0">
                    <a:srgbClr val="6E747A">
                      <a:alpha val="43000"/>
                    </a:srgbClr>
                  </a:outerShdw>
                </a:effectLst>
                <a:latin typeface="Open Sans"/>
              </a:rPr>
              <a:t>, </a:t>
            </a:r>
            <a:r>
              <a:rPr lang="en-US" sz="1100" i="1" u="none" strike="noStrike" dirty="0">
                <a:ln w="0"/>
                <a:solidFill>
                  <a:schemeClr val="accent1"/>
                </a:solidFill>
                <a:effectLst>
                  <a:outerShdw blurRad="38100" dist="25400" dir="5400000" algn="ctr" rotWithShape="0">
                    <a:srgbClr val="6E747A">
                      <a:alpha val="43000"/>
                    </a:srgbClr>
                  </a:outerShdw>
                </a:effectLst>
                <a:latin typeface="Open Sans"/>
                <a:hlinkClick r:id="rId8"/>
              </a:rPr>
              <a:t>Chin. Phys. C 44 (2020) 083102/1-10</a:t>
            </a:r>
            <a:endParaRPr lang="en-US" sz="110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0377304-6237-423A-97E5-C366A65E4AD3}"/>
                  </a:ext>
                </a:extLst>
              </p:cNvPr>
              <p:cNvSpPr txBox="1"/>
              <p:nvPr/>
            </p:nvSpPr>
            <p:spPr>
              <a:xfrm>
                <a:off x="0" y="957590"/>
                <a:ext cx="1553803" cy="261610"/>
              </a:xfrm>
              <a:prstGeom prst="rect">
                <a:avLst/>
              </a:prstGeom>
              <a:noFill/>
            </p:spPr>
            <p:txBody>
              <a:bodyPr wrap="square" rtlCol="0">
                <a:spAutoFit/>
              </a:bodyPr>
              <a:lstStyle/>
              <a:p>
                <a14:m>
                  <m:oMath xmlns:m="http://schemas.openxmlformats.org/officeDocument/2006/math">
                    <m:r>
                      <a:rPr lang="en-AU" sz="1100" b="1" i="1" smtClean="0">
                        <a:latin typeface="Cambria Math" panose="02040503050406030204" pitchFamily="18" charset="0"/>
                      </a:rPr>
                      <m:t>𝟑𝟔𝟕𝟑</m:t>
                    </m:r>
                  </m:oMath>
                </a14:m>
                <a:r>
                  <a:rPr lang="en-GB" sz="1100" b="1" dirty="0"/>
                  <a:t> total downloads</a:t>
                </a:r>
                <a:endParaRPr lang="en-US" sz="1100" b="1" dirty="0"/>
              </a:p>
            </p:txBody>
          </p:sp>
        </mc:Choice>
        <mc:Fallback xmlns="">
          <p:sp>
            <p:nvSpPr>
              <p:cNvPr id="15" name="TextBox 14">
                <a:extLst>
                  <a:ext uri="{FF2B5EF4-FFF2-40B4-BE49-F238E27FC236}">
                    <a16:creationId xmlns:a16="http://schemas.microsoft.com/office/drawing/2014/main" id="{90377304-6237-423A-97E5-C366A65E4AD3}"/>
                  </a:ext>
                </a:extLst>
              </p:cNvPr>
              <p:cNvSpPr txBox="1">
                <a:spLocks noRot="1" noChangeAspect="1" noMove="1" noResize="1" noEditPoints="1" noAdjustHandles="1" noChangeArrowheads="1" noChangeShapeType="1" noTextEdit="1"/>
              </p:cNvSpPr>
              <p:nvPr/>
            </p:nvSpPr>
            <p:spPr>
              <a:xfrm>
                <a:off x="0" y="957590"/>
                <a:ext cx="1553803" cy="261610"/>
              </a:xfrm>
              <a:prstGeom prst="rect">
                <a:avLst/>
              </a:prstGeom>
              <a:blipFill>
                <a:blip r:embed="rId9"/>
                <a:stretch>
                  <a:fillRect b="-16279"/>
                </a:stretch>
              </a:blipFill>
            </p:spPr>
            <p:txBody>
              <a:bodyPr/>
              <a:lstStyle/>
              <a:p>
                <a:r>
                  <a:rPr lang="en-AU">
                    <a:noFill/>
                  </a:rPr>
                  <a:t> </a:t>
                </a:r>
              </a:p>
            </p:txBody>
          </p:sp>
        </mc:Fallback>
      </mc:AlternateContent>
    </p:spTree>
    <p:extLst>
      <p:ext uri="{BB962C8B-B14F-4D97-AF65-F5344CB8AC3E}">
        <p14:creationId xmlns:p14="http://schemas.microsoft.com/office/powerpoint/2010/main" val="3034417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E0ED-119B-DF1E-76EB-BAFBCE995E0D}"/>
              </a:ext>
            </a:extLst>
          </p:cNvPr>
          <p:cNvSpPr>
            <a:spLocks noGrp="1"/>
          </p:cNvSpPr>
          <p:nvPr>
            <p:ph type="title"/>
          </p:nvPr>
        </p:nvSpPr>
        <p:spPr/>
        <p:txBody>
          <a:bodyPr/>
          <a:lstStyle/>
          <a:p>
            <a:r>
              <a:rPr lang="en-AU" sz="2800" b="0" i="1" dirty="0">
                <a:ln w="0"/>
                <a:solidFill>
                  <a:schemeClr val="accent1"/>
                </a:solidFill>
                <a:effectLst>
                  <a:outerShdw blurRad="38100" dist="25400" dir="5400000" algn="ctr" rotWithShape="0">
                    <a:srgbClr val="6E747A">
                      <a:alpha val="43000"/>
                    </a:srgbClr>
                  </a:outerShdw>
                </a:effectLst>
              </a:rPr>
              <a:t>Process-independent Effective Charge</a:t>
            </a:r>
            <a:endParaRPr lang="en-AU" dirty="0"/>
          </a:p>
        </p:txBody>
      </p:sp>
      <p:sp>
        <p:nvSpPr>
          <p:cNvPr id="3" name="Content Placeholder 2">
            <a:extLst>
              <a:ext uri="{FF2B5EF4-FFF2-40B4-BE49-F238E27FC236}">
                <a16:creationId xmlns:a16="http://schemas.microsoft.com/office/drawing/2014/main" id="{A32AA2FB-89F3-6313-DD95-8CBCBC482112}"/>
              </a:ext>
            </a:extLst>
          </p:cNvPr>
          <p:cNvSpPr>
            <a:spLocks noGrp="1"/>
          </p:cNvSpPr>
          <p:nvPr>
            <p:ph idx="1"/>
          </p:nvPr>
        </p:nvSpPr>
        <p:spPr>
          <a:xfrm>
            <a:off x="432308" y="1568580"/>
            <a:ext cx="3149092" cy="3003420"/>
          </a:xfrm>
        </p:spPr>
        <p:txBody>
          <a:bodyPr/>
          <a:lstStyle/>
          <a:p>
            <a:r>
              <a:rPr lang="en-AU" dirty="0"/>
              <a:t>Most-read article in the May 2024 issue of </a:t>
            </a:r>
            <a:r>
              <a:rPr lang="en-AU" dirty="0" err="1"/>
              <a:t>SciAm</a:t>
            </a:r>
            <a:endParaRPr lang="en-AU" dirty="0"/>
          </a:p>
          <a:p>
            <a:r>
              <a:rPr lang="en-AU" dirty="0"/>
              <a:t>Translated into Chinese, French, German, Italian</a:t>
            </a:r>
          </a:p>
          <a:p>
            <a:r>
              <a:rPr lang="en-AU" dirty="0"/>
              <a:t>Cover story on Chinese and German editions</a:t>
            </a:r>
          </a:p>
        </p:txBody>
      </p:sp>
      <p:sp>
        <p:nvSpPr>
          <p:cNvPr id="4" name="Date Placeholder 3">
            <a:extLst>
              <a:ext uri="{FF2B5EF4-FFF2-40B4-BE49-F238E27FC236}">
                <a16:creationId xmlns:a16="http://schemas.microsoft.com/office/drawing/2014/main" id="{DB467621-41D8-2206-C9CE-AD7F4F79F8DE}"/>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939F674C-43D6-2BBD-7089-B5064DCD6CBF}"/>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4650D8E3-4C7B-E590-C0C0-9AB5648E908F}"/>
              </a:ext>
            </a:extLst>
          </p:cNvPr>
          <p:cNvSpPr>
            <a:spLocks noGrp="1"/>
          </p:cNvSpPr>
          <p:nvPr>
            <p:ph type="sldNum" sz="quarter" idx="12"/>
          </p:nvPr>
        </p:nvSpPr>
        <p:spPr/>
        <p:txBody>
          <a:bodyPr/>
          <a:lstStyle/>
          <a:p>
            <a:fld id="{87034D8C-3CB4-402A-BC46-2AB14C0FE90A}" type="slidenum">
              <a:rPr lang="en-US" smtClean="0"/>
              <a:pPr/>
              <a:t>14</a:t>
            </a:fld>
            <a:endParaRPr lang="en-US"/>
          </a:p>
        </p:txBody>
      </p:sp>
      <p:pic>
        <p:nvPicPr>
          <p:cNvPr id="7" name="Picture 6" descr="A close-up of a book cover&#10;&#10;Description automatically generated">
            <a:extLst>
              <a:ext uri="{FF2B5EF4-FFF2-40B4-BE49-F238E27FC236}">
                <a16:creationId xmlns:a16="http://schemas.microsoft.com/office/drawing/2014/main" id="{8FB451FD-2F23-A4DB-A221-5548EB0E3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594" y="1227241"/>
            <a:ext cx="5324192" cy="3434604"/>
          </a:xfrm>
          <a:prstGeom prst="rect">
            <a:avLst/>
          </a:prstGeom>
        </p:spPr>
      </p:pic>
      <p:sp>
        <p:nvSpPr>
          <p:cNvPr id="8" name="TextBox 7">
            <a:extLst>
              <a:ext uri="{FF2B5EF4-FFF2-40B4-BE49-F238E27FC236}">
                <a16:creationId xmlns:a16="http://schemas.microsoft.com/office/drawing/2014/main" id="{7C49F4AF-B5F9-3A28-E6DD-E4FFAFDA8ECF}"/>
              </a:ext>
            </a:extLst>
          </p:cNvPr>
          <p:cNvSpPr txBox="1"/>
          <p:nvPr/>
        </p:nvSpPr>
        <p:spPr>
          <a:xfrm>
            <a:off x="6698974" y="1232003"/>
            <a:ext cx="1113318" cy="369332"/>
          </a:xfrm>
          <a:prstGeom prst="rect">
            <a:avLst/>
          </a:prstGeom>
          <a:solidFill>
            <a:schemeClr val="bg1"/>
          </a:solidFill>
        </p:spPr>
        <p:txBody>
          <a:bodyPr wrap="none" rtlCol="0">
            <a:spAutoFit/>
          </a:bodyPr>
          <a:lstStyle/>
          <a:p>
            <a:r>
              <a:rPr lang="en-AU" dirty="0"/>
              <a:t>May 2024</a:t>
            </a:r>
          </a:p>
        </p:txBody>
      </p:sp>
      <p:pic>
        <p:nvPicPr>
          <p:cNvPr id="9" name="Picture 8" descr="A black text on a white background&#10;&#10;Description automatically generated">
            <a:extLst>
              <a:ext uri="{FF2B5EF4-FFF2-40B4-BE49-F238E27FC236}">
                <a16:creationId xmlns:a16="http://schemas.microsoft.com/office/drawing/2014/main" id="{7C00C43A-69C3-DD28-F0CB-7B09235B7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964" y="304800"/>
            <a:ext cx="2567940" cy="914400"/>
          </a:xfrm>
          <a:prstGeom prst="rect">
            <a:avLst/>
          </a:prstGeom>
        </p:spPr>
      </p:pic>
      <p:pic>
        <p:nvPicPr>
          <p:cNvPr id="10" name="Picture 9">
            <a:extLst>
              <a:ext uri="{FF2B5EF4-FFF2-40B4-BE49-F238E27FC236}">
                <a16:creationId xmlns:a16="http://schemas.microsoft.com/office/drawing/2014/main" id="{F99F54E2-D0A5-6E3A-E7B1-350114916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852" y="3432141"/>
            <a:ext cx="2280575" cy="3100740"/>
          </a:xfrm>
          <a:prstGeom prst="rect">
            <a:avLst/>
          </a:prstGeom>
        </p:spPr>
      </p:pic>
      <p:pic>
        <p:nvPicPr>
          <p:cNvPr id="11" name="Picture 10" descr="A magazine cover with a picture of planets&#10;&#10;Description automatically generated">
            <a:extLst>
              <a:ext uri="{FF2B5EF4-FFF2-40B4-BE49-F238E27FC236}">
                <a16:creationId xmlns:a16="http://schemas.microsoft.com/office/drawing/2014/main" id="{465C6F4A-0099-1AC2-4506-A4FFEF886D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0263" y="1564792"/>
            <a:ext cx="2285589" cy="3007208"/>
          </a:xfrm>
          <a:prstGeom prst="rect">
            <a:avLst/>
          </a:prstGeom>
        </p:spPr>
      </p:pic>
      <p:pic>
        <p:nvPicPr>
          <p:cNvPr id="13" name="Picture 12">
            <a:extLst>
              <a:ext uri="{FF2B5EF4-FFF2-40B4-BE49-F238E27FC236}">
                <a16:creationId xmlns:a16="http://schemas.microsoft.com/office/drawing/2014/main" id="{74FB686F-E7C5-79DC-CBC1-84DC03F716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353" y="4629770"/>
            <a:ext cx="2208613" cy="932830"/>
          </a:xfrm>
          <a:prstGeom prst="rect">
            <a:avLst/>
          </a:prstGeom>
        </p:spPr>
      </p:pic>
      <p:sp>
        <p:nvSpPr>
          <p:cNvPr id="15" name="TextBox 14">
            <a:extLst>
              <a:ext uri="{FF2B5EF4-FFF2-40B4-BE49-F238E27FC236}">
                <a16:creationId xmlns:a16="http://schemas.microsoft.com/office/drawing/2014/main" id="{15E62978-F9DB-D42C-D58A-D5FC0A5A842C}"/>
              </a:ext>
            </a:extLst>
          </p:cNvPr>
          <p:cNvSpPr txBox="1"/>
          <p:nvPr/>
        </p:nvSpPr>
        <p:spPr>
          <a:xfrm>
            <a:off x="8162517" y="4876800"/>
            <a:ext cx="3953283" cy="1754326"/>
          </a:xfrm>
          <a:prstGeom prst="rect">
            <a:avLst/>
          </a:prstGeom>
          <a:noFill/>
        </p:spPr>
        <p:txBody>
          <a:bodyPr wrap="square" rtlCol="0">
            <a:spAutoFit/>
          </a:bodyPr>
          <a:lstStyle/>
          <a:p>
            <a:pPr marL="285750" indent="-285750">
              <a:buFont typeface="Wingdings" panose="05000000000000000000" pitchFamily="2" charset="2"/>
              <a:buChar char="ü"/>
            </a:pPr>
            <a:r>
              <a:rPr lang="en-US" i="1" dirty="0" err="1">
                <a:ln w="0"/>
                <a:solidFill>
                  <a:srgbClr val="C00000"/>
                </a:solidFill>
                <a:effectLst>
                  <a:outerShdw blurRad="38100" dist="25400" dir="5400000" algn="ctr" rotWithShape="0">
                    <a:srgbClr val="6E747A">
                      <a:alpha val="43000"/>
                    </a:srgbClr>
                  </a:outerShdw>
                </a:effectLst>
              </a:rPr>
              <a:t>SciAm</a:t>
            </a:r>
            <a:r>
              <a:rPr lang="en-US" i="1" dirty="0">
                <a:ln w="0"/>
                <a:solidFill>
                  <a:srgbClr val="C00000"/>
                </a:solidFill>
                <a:effectLst>
                  <a:outerShdw blurRad="38100" dist="25400" dir="5400000" algn="ctr" rotWithShape="0">
                    <a:srgbClr val="6E747A">
                      <a:alpha val="43000"/>
                    </a:srgbClr>
                  </a:outerShdw>
                </a:effectLst>
              </a:rPr>
              <a:t> is one of the Top-5 popular science magazines in the world.  </a:t>
            </a:r>
          </a:p>
          <a:p>
            <a:pPr marL="285750" indent="-285750">
              <a:buFont typeface="Wingdings" panose="05000000000000000000" pitchFamily="2" charset="2"/>
              <a:buChar char="ü"/>
            </a:pPr>
            <a:r>
              <a:rPr lang="en-US" i="1" dirty="0">
                <a:ln w="0"/>
                <a:solidFill>
                  <a:srgbClr val="C00000"/>
                </a:solidFill>
                <a:effectLst>
                  <a:outerShdw blurRad="38100" dist="25400" dir="5400000" algn="ctr" rotWithShape="0">
                    <a:srgbClr val="6E747A">
                      <a:alpha val="43000"/>
                    </a:srgbClr>
                  </a:outerShdw>
                </a:effectLst>
              </a:rPr>
              <a:t>International circulation that exceeds 10,000,000 readers per month in subscriptions and millions more via social media etc.</a:t>
            </a:r>
          </a:p>
        </p:txBody>
      </p:sp>
      <p:sp>
        <p:nvSpPr>
          <p:cNvPr id="12" name="TextBox 11">
            <a:extLst>
              <a:ext uri="{FF2B5EF4-FFF2-40B4-BE49-F238E27FC236}">
                <a16:creationId xmlns:a16="http://schemas.microsoft.com/office/drawing/2014/main" id="{11C1EDF3-FC53-EC57-AC81-FFE065AA819F}"/>
              </a:ext>
            </a:extLst>
          </p:cNvPr>
          <p:cNvSpPr txBox="1"/>
          <p:nvPr/>
        </p:nvSpPr>
        <p:spPr>
          <a:xfrm>
            <a:off x="609600" y="753969"/>
            <a:ext cx="6987810" cy="369332"/>
          </a:xfrm>
          <a:prstGeom prst="rect">
            <a:avLst/>
          </a:prstGeom>
          <a:noFill/>
        </p:spPr>
        <p:txBody>
          <a:bodyPr wrap="none" rtlCol="0">
            <a:spAutoFit/>
          </a:bodyPr>
          <a:lstStyle/>
          <a:p>
            <a:r>
              <a:rPr lang="en-AU" dirty="0"/>
              <a:t>https://1drv.ms/b/s%21Apbnb6VLY1RplPRdL0J4Wm-tlzQd-Q?e=hdZxHH</a:t>
            </a:r>
          </a:p>
        </p:txBody>
      </p:sp>
    </p:spTree>
    <p:extLst>
      <p:ext uri="{BB962C8B-B14F-4D97-AF65-F5344CB8AC3E}">
        <p14:creationId xmlns:p14="http://schemas.microsoft.com/office/powerpoint/2010/main" val="2275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330205-1B06-484C-BAF6-D925AA608E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83939" y="2362201"/>
            <a:ext cx="2529422" cy="191671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4FC7954-E2E9-4BAD-8822-8AAA182F356E}"/>
              </a:ext>
            </a:extLst>
          </p:cNvPr>
          <p:cNvSpPr>
            <a:spLocks noGrp="1"/>
          </p:cNvSpPr>
          <p:nvPr>
            <p:ph type="title"/>
          </p:nvPr>
        </p:nvSpPr>
        <p:spPr/>
        <p:txBody>
          <a:bodyPr/>
          <a:lstStyle/>
          <a:p>
            <a:r>
              <a:rPr lang="en-GB" sz="4400" b="0" i="1" dirty="0">
                <a:ln w="0"/>
                <a:solidFill>
                  <a:schemeClr val="accent1"/>
                </a:solidFill>
                <a:effectLst>
                  <a:outerShdw blurRad="38100" dist="25400" dir="5400000" algn="ctr" rotWithShape="0">
                    <a:srgbClr val="6E747A">
                      <a:alpha val="43000"/>
                    </a:srgbClr>
                  </a:outerShdw>
                </a:effectLst>
              </a:rPr>
              <a:t>EHM Basics</a:t>
            </a:r>
            <a:endParaRPr lang="en-US" sz="4400" b="0" i="1"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69BE27CE-2842-4F01-8A5E-FC6016E490D2}"/>
              </a:ext>
            </a:extLst>
          </p:cNvPr>
          <p:cNvSpPr>
            <a:spLocks noGrp="1"/>
          </p:cNvSpPr>
          <p:nvPr>
            <p:ph idx="1"/>
          </p:nvPr>
        </p:nvSpPr>
        <p:spPr>
          <a:xfrm>
            <a:off x="609600" y="1036637"/>
            <a:ext cx="10972800" cy="4525963"/>
          </a:xfrm>
        </p:spPr>
        <p:txBody>
          <a:bodyPr/>
          <a:lstStyle/>
          <a:p>
            <a:r>
              <a:rPr lang="en-GB" dirty="0"/>
              <a:t>Absent Higgs boson couplings, QCD Lagrangian is scale invariant</a:t>
            </a:r>
          </a:p>
          <a:p>
            <a:r>
              <a:rPr lang="en-US" dirty="0"/>
              <a:t>Yet … </a:t>
            </a:r>
          </a:p>
          <a:p>
            <a:pPr lvl="1"/>
            <a:r>
              <a:rPr lang="en-US" sz="2200" dirty="0"/>
              <a:t>Massless gluons become massive</a:t>
            </a:r>
          </a:p>
          <a:p>
            <a:pPr lvl="1"/>
            <a:r>
              <a:rPr lang="en-US" sz="2200" dirty="0"/>
              <a:t>A momentum-dependent charge is produced</a:t>
            </a:r>
          </a:p>
          <a:p>
            <a:pPr lvl="1"/>
            <a:r>
              <a:rPr lang="en-US" sz="2200" dirty="0"/>
              <a:t>Massless quarks become massive</a:t>
            </a:r>
          </a:p>
          <a:p>
            <a:r>
              <a:rPr lang="en-US" dirty="0"/>
              <a:t>EHM is expressed in </a:t>
            </a:r>
          </a:p>
          <a:p>
            <a:pPr marL="800100" lvl="2" indent="0">
              <a:spcBef>
                <a:spcPts val="0"/>
              </a:spcBef>
              <a:buNone/>
            </a:pPr>
            <a:r>
              <a:rPr lang="en-US" sz="2200" dirty="0"/>
              <a:t>EVERY strong interaction observable</a:t>
            </a:r>
          </a:p>
          <a:p>
            <a:r>
              <a:rPr lang="en-US" dirty="0">
                <a:ln w="0"/>
                <a:solidFill>
                  <a:schemeClr val="accent1"/>
                </a:solidFill>
                <a:effectLst>
                  <a:outerShdw blurRad="38100" dist="25400" dir="5400000" algn="ctr" rotWithShape="0">
                    <a:srgbClr val="6E747A">
                      <a:alpha val="43000"/>
                    </a:srgbClr>
                  </a:outerShdw>
                </a:effectLst>
              </a:rPr>
              <a:t>Challenge to Theory</a:t>
            </a:r>
            <a:r>
              <a:rPr lang="en-US" dirty="0"/>
              <a:t> = </a:t>
            </a:r>
          </a:p>
          <a:p>
            <a:pPr marL="800100" lvl="2" indent="0">
              <a:buNone/>
            </a:pPr>
            <a:r>
              <a:rPr lang="en-US" sz="2200" dirty="0"/>
              <a:t>Elucidate all observable consequences of these phenomena </a:t>
            </a:r>
          </a:p>
          <a:p>
            <a:pPr marL="800100" lvl="2" indent="0">
              <a:spcBef>
                <a:spcPts val="0"/>
              </a:spcBef>
              <a:buNone/>
            </a:pPr>
            <a:r>
              <a:rPr lang="en-US" sz="2200" dirty="0"/>
              <a:t>and highlight the paths to measuring them</a:t>
            </a:r>
          </a:p>
          <a:p>
            <a:r>
              <a:rPr lang="en-US" dirty="0">
                <a:ln w="0"/>
                <a:solidFill>
                  <a:schemeClr val="accent1"/>
                </a:solidFill>
                <a:effectLst>
                  <a:outerShdw blurRad="38100" dist="25400" dir="5400000" algn="ctr" rotWithShape="0">
                    <a:srgbClr val="6E747A">
                      <a:alpha val="43000"/>
                    </a:srgbClr>
                  </a:outerShdw>
                </a:effectLst>
              </a:rPr>
              <a:t>Challenge to Experiment</a:t>
            </a:r>
            <a:r>
              <a:rPr lang="en-US" dirty="0"/>
              <a:t> = </a:t>
            </a:r>
          </a:p>
          <a:p>
            <a:pPr marL="800100" lvl="2" indent="0">
              <a:buNone/>
            </a:pPr>
            <a:r>
              <a:rPr lang="en-US" sz="2200" dirty="0"/>
              <a:t>Test the theory predictions so that </a:t>
            </a:r>
          </a:p>
          <a:p>
            <a:pPr marL="800100" lvl="2" indent="0">
              <a:spcBef>
                <a:spcPts val="0"/>
              </a:spcBef>
              <a:buNone/>
            </a:pPr>
            <a:r>
              <a:rPr lang="en-US" sz="2200" dirty="0"/>
              <a:t>the boundaries of the Standard Model can finally be drawn</a:t>
            </a:r>
          </a:p>
        </p:txBody>
      </p:sp>
      <p:sp>
        <p:nvSpPr>
          <p:cNvPr id="4" name="Date Placeholder 3">
            <a:extLst>
              <a:ext uri="{FF2B5EF4-FFF2-40B4-BE49-F238E27FC236}">
                <a16:creationId xmlns:a16="http://schemas.microsoft.com/office/drawing/2014/main" id="{8F221E6A-84E8-41AC-AE0A-97EF0356F757}"/>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17BC975F-D009-452C-89E8-423900927F71}"/>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331C9FE4-EB73-43B5-9651-AA0616A87120}"/>
              </a:ext>
            </a:extLst>
          </p:cNvPr>
          <p:cNvSpPr>
            <a:spLocks noGrp="1"/>
          </p:cNvSpPr>
          <p:nvPr>
            <p:ph type="sldNum" sz="quarter" idx="12"/>
          </p:nvPr>
        </p:nvSpPr>
        <p:spPr/>
        <p:txBody>
          <a:bodyPr/>
          <a:lstStyle/>
          <a:p>
            <a:fld id="{87034D8C-3CB4-402A-BC46-2AB14C0FE90A}" type="slidenum">
              <a:rPr lang="en-US" smtClean="0"/>
              <a:pPr/>
              <a:t>15</a:t>
            </a:fld>
            <a:endParaRPr lang="en-US"/>
          </a:p>
        </p:txBody>
      </p:sp>
      <p:pic>
        <p:nvPicPr>
          <p:cNvPr id="7" name="Picture 6" descr="A screenshot of a cell phone&#10;&#10;Description automatically generated">
            <a:extLst>
              <a:ext uri="{FF2B5EF4-FFF2-40B4-BE49-F238E27FC236}">
                <a16:creationId xmlns:a16="http://schemas.microsoft.com/office/drawing/2014/main" id="{A492C55D-2CEC-4AF0-85E8-9FC69F7FF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057" y="365198"/>
            <a:ext cx="2539082" cy="1667048"/>
          </a:xfrm>
          <a:prstGeom prst="rect">
            <a:avLst/>
          </a:prstGeom>
          <a:ln>
            <a:noFill/>
          </a:ln>
          <a:effectLst>
            <a:outerShdw blurRad="292100" dist="139700" dir="2700000" algn="tl" rotWithShape="0">
              <a:srgbClr val="333333">
                <a:alpha val="65000"/>
              </a:srgbClr>
            </a:outerShdw>
          </a:effectLst>
        </p:spPr>
      </p:pic>
      <p:pic>
        <p:nvPicPr>
          <p:cNvPr id="9" name="Picture 8" descr="Chart, line chart&#10;&#10;Description automatically generated">
            <a:extLst>
              <a:ext uri="{FF2B5EF4-FFF2-40B4-BE49-F238E27FC236}">
                <a16:creationId xmlns:a16="http://schemas.microsoft.com/office/drawing/2014/main" id="{C5BDA307-F8E5-4F17-A460-94533575D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0072" y="2650776"/>
            <a:ext cx="2627903" cy="1988494"/>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21D16D8-1757-A5D9-4BC4-0A0A299EF490}"/>
              </a:ext>
            </a:extLst>
          </p:cNvPr>
          <p:cNvSpPr txBox="1"/>
          <p:nvPr/>
        </p:nvSpPr>
        <p:spPr>
          <a:xfrm>
            <a:off x="8008206" y="1138955"/>
            <a:ext cx="1581557" cy="1200329"/>
          </a:xfrm>
          <a:prstGeom prst="rect">
            <a:avLst/>
          </a:prstGeom>
          <a:noFill/>
        </p:spPr>
        <p:txBody>
          <a:bodyPr wrap="square" rtlCol="0">
            <a:spAutoFit/>
          </a:bodyPr>
          <a:lstStyle/>
          <a:p>
            <a:pPr algn="ctr"/>
            <a:r>
              <a:rPr lang="en-AU" sz="2400" dirty="0">
                <a:ln w="0"/>
                <a:solidFill>
                  <a:schemeClr val="accent1"/>
                </a:solidFill>
                <a:effectLst>
                  <a:outerShdw blurRad="38100" dist="25400" dir="5400000" algn="ctr" rotWithShape="0">
                    <a:srgbClr val="6E747A">
                      <a:alpha val="43000"/>
                    </a:srgbClr>
                  </a:outerShdw>
                </a:effectLst>
                <a:latin typeface="Algerian" panose="04020705040A02060702" pitchFamily="82" charset="0"/>
              </a:rPr>
              <a:t>Three pillars of EHM</a:t>
            </a:r>
          </a:p>
        </p:txBody>
      </p:sp>
      <p:cxnSp>
        <p:nvCxnSpPr>
          <p:cNvPr id="12" name="Straight Arrow Connector 11">
            <a:extLst>
              <a:ext uri="{FF2B5EF4-FFF2-40B4-BE49-F238E27FC236}">
                <a16:creationId xmlns:a16="http://schemas.microsoft.com/office/drawing/2014/main" id="{10360660-4D51-86AF-7082-9850A81AEACC}"/>
              </a:ext>
            </a:extLst>
          </p:cNvPr>
          <p:cNvCxnSpPr>
            <a:cxnSpLocks/>
          </p:cNvCxnSpPr>
          <p:nvPr/>
        </p:nvCxnSpPr>
        <p:spPr bwMode="auto">
          <a:xfrm flipV="1">
            <a:off x="9144000" y="3269306"/>
            <a:ext cx="679595" cy="1836094"/>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A0F4DEC-FDD3-1643-9AA2-1A3AB4CB958B}"/>
                  </a:ext>
                </a:extLst>
              </p:cNvPr>
              <p:cNvSpPr txBox="1"/>
              <p:nvPr/>
            </p:nvSpPr>
            <p:spPr>
              <a:xfrm>
                <a:off x="8112231" y="5105400"/>
                <a:ext cx="4079769" cy="1569660"/>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a:rPr lang="en-AU" sz="2400" i="1" smtClean="0">
                        <a:ln w="0"/>
                        <a:solidFill>
                          <a:schemeClr val="accent1">
                            <a:lumMod val="75000"/>
                          </a:schemeClr>
                        </a:solidFill>
                        <a:effectLst>
                          <a:outerShdw blurRad="38100" dist="25400" dir="5400000" algn="ctr" rotWithShape="0">
                            <a:srgbClr val="6E747A">
                              <a:alpha val="43000"/>
                            </a:srgbClr>
                          </a:outerShdw>
                        </a:effectLst>
                        <a:latin typeface="Cambria Math" panose="02040503050406030204" pitchFamily="18" charset="0"/>
                      </a:rPr>
                      <m:t>3×</m:t>
                    </m:r>
                    <m:r>
                      <a:rPr lang="en-AU" sz="2400" i="1" smtClean="0">
                        <a:ln w="0"/>
                        <a:solidFill>
                          <a:schemeClr val="accent1">
                            <a:lumMod val="75000"/>
                          </a:schemeClr>
                        </a:solidFill>
                        <a:effectLst>
                          <a:outerShdw blurRad="38100" dist="25400" dir="5400000" algn="ctr" rotWithShape="0">
                            <a:srgbClr val="6E747A">
                              <a:alpha val="43000"/>
                            </a:srgbClr>
                          </a:outerShdw>
                        </a:effectLst>
                        <a:latin typeface="Cambria Math" panose="02040503050406030204" pitchFamily="18" charset="0"/>
                      </a:rPr>
                      <m:t>𝑀</m:t>
                    </m:r>
                    <m:d>
                      <m:dPr>
                        <m:ctrlPr>
                          <a:rPr lang="en-AU" sz="2400" i="1" smtClean="0">
                            <a:ln w="0"/>
                            <a:solidFill>
                              <a:schemeClr val="accent1">
                                <a:lumMod val="75000"/>
                              </a:schemeClr>
                            </a:solidFill>
                            <a:effectLst>
                              <a:outerShdw blurRad="38100" dist="25400" dir="5400000" algn="ctr" rotWithShape="0">
                                <a:srgbClr val="6E747A">
                                  <a:alpha val="43000"/>
                                </a:srgbClr>
                              </a:outerShdw>
                            </a:effectLst>
                            <a:latin typeface="Cambria Math" panose="02040503050406030204" pitchFamily="18" charset="0"/>
                          </a:rPr>
                        </m:ctrlPr>
                      </m:dPr>
                      <m:e>
                        <m:r>
                          <a:rPr lang="en-AU" sz="2400" i="1" smtClean="0">
                            <a:ln w="0"/>
                            <a:solidFill>
                              <a:schemeClr val="accent1">
                                <a:lumMod val="75000"/>
                              </a:schemeClr>
                            </a:solidFill>
                            <a:effectLst>
                              <a:outerShdw blurRad="38100" dist="25400" dir="5400000" algn="ctr" rotWithShape="0">
                                <a:srgbClr val="6E747A">
                                  <a:alpha val="43000"/>
                                </a:srgbClr>
                              </a:outerShdw>
                            </a:effectLst>
                            <a:latin typeface="Cambria Math" panose="02040503050406030204" pitchFamily="18" charset="0"/>
                          </a:rPr>
                          <m:t>0</m:t>
                        </m:r>
                      </m:e>
                    </m:d>
                  </m:oMath>
                </a14:m>
                <a:r>
                  <a:rPr lang="en-AU" sz="2400" dirty="0">
                    <a:ln w="0"/>
                    <a:solidFill>
                      <a:schemeClr val="accent1">
                        <a:lumMod val="75000"/>
                      </a:schemeClr>
                    </a:solidFill>
                    <a:effectLst>
                      <a:outerShdw blurRad="38100" dist="25400" dir="5400000" algn="ctr" rotWithShape="0">
                        <a:srgbClr val="6E747A">
                          <a:alpha val="43000"/>
                        </a:srgbClr>
                      </a:outerShdw>
                    </a:effectLst>
                  </a:rPr>
                  <a:t> sets the scale of the proton mass.  </a:t>
                </a:r>
              </a:p>
              <a:p>
                <a:pPr marL="285750" indent="-285750">
                  <a:buFont typeface="Wingdings" panose="05000000000000000000" pitchFamily="2" charset="2"/>
                  <a:buChar char="ü"/>
                </a:pPr>
                <a:r>
                  <a:rPr lang="en-AU" sz="2400" dirty="0">
                    <a:ln w="0"/>
                    <a:solidFill>
                      <a:schemeClr val="accent1">
                        <a:lumMod val="75000"/>
                      </a:schemeClr>
                    </a:solidFill>
                    <a:effectLst>
                      <a:outerShdw blurRad="38100" dist="25400" dir="5400000" algn="ctr" rotWithShape="0">
                        <a:srgbClr val="6E747A">
                          <a:alpha val="43000"/>
                        </a:srgbClr>
                      </a:outerShdw>
                    </a:effectLst>
                  </a:rPr>
                  <a:t>Meson-loops provide </a:t>
                </a:r>
                <a14:m>
                  <m:oMath xmlns:m="http://schemas.openxmlformats.org/officeDocument/2006/math">
                    <m:r>
                      <a:rPr lang="en-AU" sz="2400" i="1" smtClean="0">
                        <a:ln w="0"/>
                        <a:solidFill>
                          <a:schemeClr val="accent1">
                            <a:lumMod val="75000"/>
                          </a:schemeClr>
                        </a:solidFill>
                        <a:effectLst>
                          <a:outerShdw blurRad="38100" dist="25400" dir="5400000" algn="ctr" rotWithShape="0">
                            <a:srgbClr val="6E747A">
                              <a:alpha val="43000"/>
                            </a:srgbClr>
                          </a:outerShdw>
                        </a:effectLst>
                        <a:latin typeface="Cambria Math" panose="02040503050406030204" pitchFamily="18" charset="0"/>
                      </a:rPr>
                      <m:t>20</m:t>
                    </m:r>
                  </m:oMath>
                </a14:m>
                <a:r>
                  <a:rPr lang="en-AU" sz="2400" dirty="0">
                    <a:ln w="0"/>
                    <a:solidFill>
                      <a:schemeClr val="accent1">
                        <a:lumMod val="75000"/>
                      </a:schemeClr>
                    </a:solidFill>
                    <a:effectLst>
                      <a:outerShdw blurRad="38100" dist="25400" dir="5400000" algn="ctr" rotWithShape="0">
                        <a:srgbClr val="6E747A">
                          <a:alpha val="43000"/>
                        </a:srgbClr>
                      </a:outerShdw>
                    </a:effectLst>
                  </a:rPr>
                  <a:t>% quantum corrections</a:t>
                </a:r>
              </a:p>
            </p:txBody>
          </p:sp>
        </mc:Choice>
        <mc:Fallback xmlns="">
          <p:sp>
            <p:nvSpPr>
              <p:cNvPr id="13" name="TextBox 12">
                <a:extLst>
                  <a:ext uri="{FF2B5EF4-FFF2-40B4-BE49-F238E27FC236}">
                    <a16:creationId xmlns:a16="http://schemas.microsoft.com/office/drawing/2014/main" id="{EA0F4DEC-FDD3-1643-9AA2-1A3AB4CB958B}"/>
                  </a:ext>
                </a:extLst>
              </p:cNvPr>
              <p:cNvSpPr txBox="1">
                <a:spLocks noRot="1" noChangeAspect="1" noMove="1" noResize="1" noEditPoints="1" noAdjustHandles="1" noChangeArrowheads="1" noChangeShapeType="1" noTextEdit="1"/>
              </p:cNvSpPr>
              <p:nvPr/>
            </p:nvSpPr>
            <p:spPr>
              <a:xfrm>
                <a:off x="8112231" y="5105400"/>
                <a:ext cx="4079769" cy="1569660"/>
              </a:xfrm>
              <a:prstGeom prst="rect">
                <a:avLst/>
              </a:prstGeom>
              <a:blipFill>
                <a:blip r:embed="rId5"/>
                <a:stretch>
                  <a:fillRect l="-2541" t="-3502" b="-10117"/>
                </a:stretch>
              </a:blipFill>
            </p:spPr>
            <p:txBody>
              <a:bodyPr/>
              <a:lstStyle/>
              <a:p>
                <a:r>
                  <a:rPr lang="en-AU">
                    <a:noFill/>
                  </a:rPr>
                  <a:t> </a:t>
                </a:r>
              </a:p>
            </p:txBody>
          </p:sp>
        </mc:Fallback>
      </mc:AlternateContent>
      <p:sp>
        <p:nvSpPr>
          <p:cNvPr id="11" name="TextBox 10">
            <a:extLst>
              <a:ext uri="{FF2B5EF4-FFF2-40B4-BE49-F238E27FC236}">
                <a16:creationId xmlns:a16="http://schemas.microsoft.com/office/drawing/2014/main" id="{DF10D1E5-248A-0F23-77A1-FA11966BCF83}"/>
              </a:ext>
            </a:extLst>
          </p:cNvPr>
          <p:cNvSpPr txBox="1"/>
          <p:nvPr/>
        </p:nvSpPr>
        <p:spPr>
          <a:xfrm>
            <a:off x="3862019" y="235803"/>
            <a:ext cx="4491871" cy="830997"/>
          </a:xfrm>
          <a:prstGeom prst="rect">
            <a:avLst/>
          </a:prstGeom>
          <a:noFill/>
        </p:spPr>
        <p:txBody>
          <a:bodyPr wrap="none" rtlCol="0">
            <a:spAutoFit/>
          </a:bodyPr>
          <a:lstStyle/>
          <a:p>
            <a:r>
              <a:rPr lang="en-US" sz="2400" i="1" dirty="0">
                <a:ln w="0"/>
                <a:solidFill>
                  <a:srgbClr val="FF0000"/>
                </a:solidFill>
                <a:effectLst>
                  <a:outerShdw blurRad="38100" dist="25400" dir="5400000" algn="ctr" rotWithShape="0">
                    <a:srgbClr val="6E747A">
                      <a:alpha val="43000"/>
                    </a:srgbClr>
                  </a:outerShdw>
                </a:effectLst>
              </a:rPr>
              <a:t>Can’t build a Theory of Everything </a:t>
            </a:r>
          </a:p>
          <a:p>
            <a:r>
              <a:rPr lang="en-US" sz="2400" i="1" dirty="0">
                <a:ln w="0"/>
                <a:solidFill>
                  <a:srgbClr val="FF0000"/>
                </a:solidFill>
                <a:effectLst>
                  <a:outerShdw blurRad="38100" dist="25400" dir="5400000" algn="ctr" rotWithShape="0">
                    <a:srgbClr val="6E747A">
                      <a:alpha val="43000"/>
                    </a:srgbClr>
                  </a:outerShdw>
                </a:effectLst>
              </a:rPr>
              <a:t>before status of QCD is decided</a:t>
            </a:r>
          </a:p>
        </p:txBody>
      </p:sp>
    </p:spTree>
    <p:extLst>
      <p:ext uri="{BB962C8B-B14F-4D97-AF65-F5344CB8AC3E}">
        <p14:creationId xmlns:p14="http://schemas.microsoft.com/office/powerpoint/2010/main" val="390085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unset, light, blur, night sky&#10;&#10;Description automatically generated">
            <a:extLst>
              <a:ext uri="{FF2B5EF4-FFF2-40B4-BE49-F238E27FC236}">
                <a16:creationId xmlns:a16="http://schemas.microsoft.com/office/drawing/2014/main" id="{73347FF2-6316-A52F-D34A-EC57CDC901EE}"/>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FC7954-E2E9-4BAD-8822-8AAA182F356E}"/>
              </a:ext>
            </a:extLst>
          </p:cNvPr>
          <p:cNvSpPr>
            <a:spLocks noGrp="1"/>
          </p:cNvSpPr>
          <p:nvPr>
            <p:ph type="title"/>
          </p:nvPr>
        </p:nvSpPr>
        <p:spPr/>
        <p:txBody>
          <a:bodyPr/>
          <a:lstStyle/>
          <a:p>
            <a:pPr algn="ctr"/>
            <a:r>
              <a:rPr lang="en-GB" sz="4400" b="0" i="1" dirty="0">
                <a:ln w="0"/>
                <a:solidFill>
                  <a:schemeClr val="accent1"/>
                </a:solidFill>
                <a:effectLst>
                  <a:outerShdw blurRad="38100" dist="25400" dir="5400000" algn="ctr" rotWithShape="0">
                    <a:srgbClr val="6E747A">
                      <a:alpha val="43000"/>
                    </a:srgbClr>
                  </a:outerShdw>
                </a:effectLst>
              </a:rPr>
              <a:t>Charting EHM</a:t>
            </a:r>
            <a:endParaRPr lang="en-US" sz="44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BE27CE-2842-4F01-8A5E-FC6016E490D2}"/>
                  </a:ext>
                </a:extLst>
              </p:cNvPr>
              <p:cNvSpPr>
                <a:spLocks noGrp="1"/>
              </p:cNvSpPr>
              <p:nvPr>
                <p:ph idx="1"/>
              </p:nvPr>
            </p:nvSpPr>
            <p:spPr>
              <a:xfrm>
                <a:off x="609600" y="990600"/>
                <a:ext cx="11277600" cy="5316538"/>
              </a:xfrm>
            </p:spPr>
            <p:txBody>
              <a:bodyPr/>
              <a:lstStyle/>
              <a:p>
                <a:r>
                  <a:rPr lang="en-GB" dirty="0"/>
                  <a:t>Proton was discovered 100 years ago … It is stable; hence, an ideal target in experiments</a:t>
                </a:r>
              </a:p>
              <a:p>
                <a:r>
                  <a:rPr lang="en-GB" dirty="0"/>
                  <a:t>But just as studying the hydrogen atom ground state didn’t give us QED,</a:t>
                </a:r>
              </a:p>
              <a:p>
                <a:pPr marL="0" indent="0">
                  <a:spcBef>
                    <a:spcPts val="0"/>
                  </a:spcBef>
                  <a:buNone/>
                </a:pPr>
                <a:r>
                  <a:rPr lang="en-GB" dirty="0"/>
                  <a:t>	focusing on the ground state of only one form of hadron matter will not solve QCD</a:t>
                </a:r>
              </a:p>
              <a:p>
                <a:r>
                  <a:rPr lang="en-GB" dirty="0"/>
                  <a:t>New era is dawning … high energy + high luminosity </a:t>
                </a:r>
              </a:p>
              <a:p>
                <a:pPr marL="0" indent="0">
                  <a:spcBef>
                    <a:spcPts val="0"/>
                  </a:spcBef>
                  <a:buNone/>
                </a:pPr>
                <a:r>
                  <a:rPr lang="en-GB" b="0" dirty="0"/>
                  <a:t>	</a:t>
                </a:r>
                <a14:m>
                  <m:oMath xmlns:m="http://schemas.openxmlformats.org/officeDocument/2006/math">
                    <m:r>
                      <a:rPr lang="en-AU" b="0" i="1" smtClean="0">
                        <a:latin typeface="Cambria Math" panose="02040503050406030204" pitchFamily="18" charset="0"/>
                      </a:rPr>
                      <m:t>⇒</m:t>
                    </m:r>
                  </m:oMath>
                </a14:m>
                <a:r>
                  <a:rPr lang="en-GB" dirty="0"/>
                  <a:t> </a:t>
                </a:r>
                <a:r>
                  <a:rPr lang="en-GB" sz="2400" dirty="0">
                    <a:ln w="0"/>
                    <a:solidFill>
                      <a:srgbClr val="FF0000"/>
                    </a:solidFill>
                    <a:effectLst>
                      <a:outerShdw blurRad="38100" dist="25400" dir="5400000" algn="ctr" rotWithShape="0">
                        <a:srgbClr val="6E747A">
                          <a:alpha val="43000"/>
                        </a:srgbClr>
                      </a:outerShdw>
                    </a:effectLst>
                  </a:rPr>
                  <a:t>Science can move beyond the focus on the proton</a:t>
                </a:r>
                <a:endParaRPr lang="en-GB" dirty="0">
                  <a:solidFill>
                    <a:srgbClr val="FF0000"/>
                  </a:solidFill>
                </a:endParaRPr>
              </a:p>
              <a:p>
                <a:r>
                  <a:rPr lang="en-GB" dirty="0"/>
                  <a:t>Precision studies of the structure of </a:t>
                </a:r>
              </a:p>
              <a:p>
                <a:pPr lvl="1">
                  <a:spcBef>
                    <a:spcPts val="0"/>
                  </a:spcBef>
                </a:pPr>
                <a:r>
                  <a:rPr lang="en-GB" sz="2200" dirty="0"/>
                  <a:t>Nature’s most fundamental Nambu-Goldstone bosons (</a:t>
                </a:r>
                <a14:m>
                  <m:oMath xmlns:m="http://schemas.openxmlformats.org/officeDocument/2006/math">
                    <m:r>
                      <a:rPr lang="en-AU" sz="2200" b="0" i="1" smtClean="0">
                        <a:latin typeface="Cambria Math" panose="02040503050406030204" pitchFamily="18" charset="0"/>
                      </a:rPr>
                      <m:t>𝜋</m:t>
                    </m:r>
                  </m:oMath>
                </a14:m>
                <a:r>
                  <a:rPr lang="en-GB" sz="2200" dirty="0"/>
                  <a:t> &amp; </a:t>
                </a:r>
                <a:r>
                  <a:rPr lang="en-GB" sz="2200" i="1" dirty="0"/>
                  <a:t>K</a:t>
                </a:r>
                <a:r>
                  <a:rPr lang="en-GB" sz="2200" dirty="0"/>
                  <a:t>) will become possible</a:t>
                </a:r>
              </a:p>
              <a:p>
                <a:pPr lvl="1">
                  <a:spcBef>
                    <a:spcPts val="0"/>
                  </a:spcBef>
                </a:pPr>
                <a:r>
                  <a:rPr lang="en-GB" sz="2200" dirty="0"/>
                  <a:t>Baryon excited states </a:t>
                </a:r>
              </a:p>
              <a:p>
                <a:pPr lvl="2">
                  <a:spcBef>
                    <a:spcPts val="0"/>
                  </a:spcBef>
                  <a:buFont typeface="Wingdings" panose="05000000000000000000" pitchFamily="2" charset="2"/>
                  <a:buChar char="ü"/>
                </a:pPr>
                <a:r>
                  <a:rPr lang="en-US" sz="2200" dirty="0"/>
                  <a:t>Baryons are the most fundamental three-body systems in Nature</a:t>
                </a:r>
              </a:p>
              <a:p>
                <a:pPr lvl="2">
                  <a:spcBef>
                    <a:spcPts val="0"/>
                  </a:spcBef>
                  <a:buFont typeface="Wingdings" panose="05000000000000000000" pitchFamily="2" charset="2"/>
                  <a:buChar char="ü"/>
                </a:pPr>
                <a:r>
                  <a:rPr lang="en-US" sz="2200" dirty="0"/>
                  <a:t>If we don’t understand how QCD, a </a:t>
                </a:r>
                <a:r>
                  <a:rPr lang="en-US" sz="2200" u="sng" dirty="0"/>
                  <a:t>Poincaré-invariant quantum field theory</a:t>
                </a:r>
                <a:r>
                  <a:rPr lang="en-US" sz="2200" dirty="0"/>
                  <a:t>, builds each of the baryons in the complete spectrum, then we don't understand Nature. </a:t>
                </a:r>
              </a:p>
              <a:p>
                <a:pPr>
                  <a:spcBef>
                    <a:spcPts val="0"/>
                  </a:spcBef>
                </a:pPr>
                <a:r>
                  <a:rPr lang="en-US" sz="2400" dirty="0">
                    <a:ln w="0"/>
                    <a:solidFill>
                      <a:srgbClr val="FF0000"/>
                    </a:solidFill>
                    <a:effectLst>
                      <a:outerShdw blurRad="38100" dist="25400" dir="5400000" algn="ctr" rotWithShape="0">
                        <a:srgbClr val="6E747A">
                          <a:alpha val="43000"/>
                        </a:srgbClr>
                      </a:outerShdw>
                    </a:effectLst>
                  </a:rPr>
                  <a:t>EHM is </a:t>
                </a:r>
                <a:r>
                  <a:rPr lang="en-US" sz="2400" u="sng" dirty="0">
                    <a:ln w="0"/>
                    <a:solidFill>
                      <a:srgbClr val="FF0000"/>
                    </a:solidFill>
                    <a:effectLst>
                      <a:outerShdw blurRad="38100" dist="25400" dir="5400000" algn="ctr" rotWithShape="0">
                        <a:srgbClr val="6E747A">
                          <a:alpha val="43000"/>
                        </a:srgbClr>
                      </a:outerShdw>
                    </a:effectLst>
                  </a:rPr>
                  <a:t>not</a:t>
                </a:r>
                <a:r>
                  <a:rPr lang="en-US" sz="2400" dirty="0">
                    <a:ln w="0"/>
                    <a:solidFill>
                      <a:srgbClr val="FF0000"/>
                    </a:solidFill>
                    <a:effectLst>
                      <a:outerShdw blurRad="38100" dist="25400" dir="5400000" algn="ctr" rotWithShape="0">
                        <a:srgbClr val="6E747A">
                          <a:alpha val="43000"/>
                        </a:srgbClr>
                      </a:outerShdw>
                    </a:effectLst>
                  </a:rPr>
                  <a:t> immutable</a:t>
                </a:r>
                <a:r>
                  <a:rPr lang="en-US" sz="2400" dirty="0"/>
                  <a:t> </a:t>
                </a:r>
              </a:p>
              <a:p>
                <a:pPr lvl="1">
                  <a:spcBef>
                    <a:spcPts val="0"/>
                  </a:spcBef>
                </a:pPr>
                <a:r>
                  <a:rPr lang="en-US" sz="2200" dirty="0"/>
                  <a:t>its manifestations are manifold</a:t>
                </a:r>
              </a:p>
              <a:p>
                <a:pPr lvl="1">
                  <a:spcBef>
                    <a:spcPts val="0"/>
                  </a:spcBef>
                </a:pPr>
                <a:r>
                  <a:rPr lang="en-US" sz="2200" dirty="0"/>
                  <a:t>experience </a:t>
                </a:r>
                <a14:m>
                  <m:oMath xmlns:m="http://schemas.openxmlformats.org/officeDocument/2006/math">
                    <m:r>
                      <a:rPr lang="en-AU" sz="2200" b="0" i="1" dirty="0" smtClean="0">
                        <a:latin typeface="Cambria Math" panose="02040503050406030204" pitchFamily="18" charset="0"/>
                      </a:rPr>
                      <m:t>⇒</m:t>
                    </m:r>
                  </m:oMath>
                </a14:m>
                <a:r>
                  <a:rPr lang="en-US" sz="2200" dirty="0"/>
                  <a:t> each hadron reveals different facets</a:t>
                </a:r>
              </a:p>
              <a:p>
                <a:pPr lvl="1">
                  <a:spcBef>
                    <a:spcPts val="0"/>
                  </a:spcBef>
                </a:pPr>
                <a:r>
                  <a:rPr lang="en-US" sz="2200" dirty="0">
                    <a:ln w="0"/>
                    <a:solidFill>
                      <a:srgbClr val="FF0000"/>
                    </a:solidFill>
                    <a:effectLst>
                      <a:outerShdw blurRad="38100" dist="25400" dir="5400000" algn="ctr" rotWithShape="0">
                        <a:srgbClr val="6E747A">
                          <a:alpha val="43000"/>
                        </a:srgbClr>
                      </a:outerShdw>
                    </a:effectLst>
                  </a:rPr>
                  <a:t>One piece does not complete a puzzle</a:t>
                </a:r>
                <a:endParaRPr lang="en-GB" sz="2200" dirty="0">
                  <a:solidFill>
                    <a:srgbClr val="FF0000"/>
                  </a:solidFill>
                </a:endParaRPr>
              </a:p>
            </p:txBody>
          </p:sp>
        </mc:Choice>
        <mc:Fallback xmlns="">
          <p:sp>
            <p:nvSpPr>
              <p:cNvPr id="3" name="Content Placeholder 2">
                <a:extLst>
                  <a:ext uri="{FF2B5EF4-FFF2-40B4-BE49-F238E27FC236}">
                    <a16:creationId xmlns:a16="http://schemas.microsoft.com/office/drawing/2014/main" id="{69BE27CE-2842-4F01-8A5E-FC6016E490D2}"/>
                  </a:ext>
                </a:extLst>
              </p:cNvPr>
              <p:cNvSpPr>
                <a:spLocks noGrp="1" noRot="1" noChangeAspect="1" noMove="1" noResize="1" noEditPoints="1" noAdjustHandles="1" noChangeArrowheads="1" noChangeShapeType="1" noTextEdit="1"/>
              </p:cNvSpPr>
              <p:nvPr>
                <p:ph idx="1"/>
              </p:nvPr>
            </p:nvSpPr>
            <p:spPr>
              <a:xfrm>
                <a:off x="609600" y="990600"/>
                <a:ext cx="11277600" cy="5316538"/>
              </a:xfrm>
              <a:blipFill>
                <a:blip r:embed="rId3"/>
                <a:stretch>
                  <a:fillRect l="-865" t="-803" b="-412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F221E6A-84E8-41AC-AE0A-97EF0356F757}"/>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17BC975F-D009-452C-89E8-423900927F71}"/>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331C9FE4-EB73-43B5-9651-AA0616A87120}"/>
              </a:ext>
            </a:extLst>
          </p:cNvPr>
          <p:cNvSpPr>
            <a:spLocks noGrp="1"/>
          </p:cNvSpPr>
          <p:nvPr>
            <p:ph type="sldNum" sz="quarter" idx="12"/>
          </p:nvPr>
        </p:nvSpPr>
        <p:spPr/>
        <p:txBody>
          <a:bodyPr/>
          <a:lstStyle/>
          <a:p>
            <a:fld id="{87034D8C-3CB4-402A-BC46-2AB14C0FE90A}" type="slidenum">
              <a:rPr lang="en-US" smtClean="0"/>
              <a:pPr/>
              <a:t>16</a:t>
            </a:fld>
            <a:endParaRPr lang="en-US"/>
          </a:p>
        </p:txBody>
      </p:sp>
      <p:pic>
        <p:nvPicPr>
          <p:cNvPr id="8" name="Picture 7" descr="A white puzzle with a missing piece&#10;&#10;Description automatically generated">
            <a:extLst>
              <a:ext uri="{FF2B5EF4-FFF2-40B4-BE49-F238E27FC236}">
                <a16:creationId xmlns:a16="http://schemas.microsoft.com/office/drawing/2014/main" id="{B76BFE6B-3F1C-5CA2-34F0-89BF40EAF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67600" y="5113201"/>
            <a:ext cx="1759665" cy="1460637"/>
          </a:xfrm>
          <a:prstGeom prst="rect">
            <a:avLst/>
          </a:prstGeom>
        </p:spPr>
      </p:pic>
      <p:sp>
        <p:nvSpPr>
          <p:cNvPr id="9" name="TextBox 8">
            <a:extLst>
              <a:ext uri="{FF2B5EF4-FFF2-40B4-BE49-F238E27FC236}">
                <a16:creationId xmlns:a16="http://schemas.microsoft.com/office/drawing/2014/main" id="{B5184408-2AD6-B363-ED3D-5118E6FBD987}"/>
              </a:ext>
            </a:extLst>
          </p:cNvPr>
          <p:cNvSpPr txBox="1"/>
          <p:nvPr/>
        </p:nvSpPr>
        <p:spPr>
          <a:xfrm>
            <a:off x="9407168" y="4842808"/>
            <a:ext cx="2743200" cy="1938992"/>
          </a:xfrm>
          <a:prstGeom prst="rect">
            <a:avLst/>
          </a:prstGeom>
          <a:noFill/>
          <a:effectLst>
            <a:innerShdw blurRad="63500" dist="50800" dir="2700000">
              <a:prstClr val="black">
                <a:alpha val="50000"/>
              </a:prstClr>
            </a:innerShdw>
          </a:effectLst>
        </p:spPr>
        <p:txBody>
          <a:bodyPr wrap="square" rtlCol="0">
            <a:spAutoFit/>
          </a:bodyPr>
          <a:lstStyle/>
          <a:p>
            <a:r>
              <a:rPr lang="en-AU" sz="2400" dirty="0">
                <a:ln w="0"/>
                <a:solidFill>
                  <a:srgbClr val="C00000"/>
                </a:solidFill>
                <a:effectLst>
                  <a:outerShdw blurRad="38100" dist="25400" dir="5400000" algn="ctr" rotWithShape="0">
                    <a:srgbClr val="6E747A">
                      <a:alpha val="43000"/>
                    </a:srgbClr>
                  </a:outerShdw>
                </a:effectLst>
              </a:rPr>
              <a:t>AMBER @ CERN</a:t>
            </a:r>
          </a:p>
          <a:p>
            <a:r>
              <a:rPr lang="en-AU" sz="2400" dirty="0">
                <a:ln w="0"/>
                <a:solidFill>
                  <a:srgbClr val="C00000"/>
                </a:solidFill>
                <a:effectLst>
                  <a:outerShdw blurRad="38100" dist="25400" dir="5400000" algn="ctr" rotWithShape="0">
                    <a:srgbClr val="6E747A">
                      <a:alpha val="43000"/>
                    </a:srgbClr>
                  </a:outerShdw>
                </a:effectLst>
              </a:rPr>
              <a:t>EIC</a:t>
            </a:r>
          </a:p>
          <a:p>
            <a:r>
              <a:rPr lang="en-AU" sz="2400" dirty="0" err="1">
                <a:ln w="0"/>
                <a:solidFill>
                  <a:srgbClr val="C00000"/>
                </a:solidFill>
                <a:effectLst>
                  <a:outerShdw blurRad="38100" dist="25400" dir="5400000" algn="ctr" rotWithShape="0">
                    <a:srgbClr val="6E747A">
                      <a:alpha val="43000"/>
                    </a:srgbClr>
                  </a:outerShdw>
                </a:effectLst>
              </a:rPr>
              <a:t>EicC</a:t>
            </a:r>
            <a:r>
              <a:rPr lang="en-AU" sz="2400" dirty="0">
                <a:ln w="0"/>
                <a:solidFill>
                  <a:srgbClr val="C00000"/>
                </a:solidFill>
                <a:effectLst>
                  <a:outerShdw blurRad="38100" dist="25400" dir="5400000" algn="ctr" rotWithShape="0">
                    <a:srgbClr val="6E747A">
                      <a:alpha val="43000"/>
                    </a:srgbClr>
                  </a:outerShdw>
                </a:effectLst>
              </a:rPr>
              <a:t> &amp; SCT &amp; CEPC</a:t>
            </a:r>
          </a:p>
          <a:p>
            <a:r>
              <a:rPr lang="en-AU" sz="2400" dirty="0">
                <a:ln w="0"/>
                <a:solidFill>
                  <a:srgbClr val="C00000"/>
                </a:solidFill>
                <a:effectLst>
                  <a:outerShdw blurRad="38100" dist="25400" dir="5400000" algn="ctr" rotWithShape="0">
                    <a:srgbClr val="6E747A">
                      <a:alpha val="43000"/>
                    </a:srgbClr>
                  </a:outerShdw>
                </a:effectLst>
              </a:rPr>
              <a:t>JLab12 &amp; JLab20+</a:t>
            </a:r>
          </a:p>
          <a:p>
            <a:r>
              <a:rPr lang="en-AU" sz="2400" dirty="0">
                <a:ln w="0"/>
                <a:solidFill>
                  <a:srgbClr val="C00000"/>
                </a:solidFill>
                <a:effectLst>
                  <a:outerShdw blurRad="38100" dist="25400" dir="5400000" algn="ctr" rotWithShape="0">
                    <a:srgbClr val="6E747A">
                      <a:alpha val="43000"/>
                    </a:srgbClr>
                  </a:outerShdw>
                </a:effectLst>
              </a:rPr>
              <a:t>QCD @ FAIR</a:t>
            </a:r>
          </a:p>
        </p:txBody>
      </p:sp>
    </p:spTree>
    <p:extLst>
      <p:ext uri="{BB962C8B-B14F-4D97-AF65-F5344CB8AC3E}">
        <p14:creationId xmlns:p14="http://schemas.microsoft.com/office/powerpoint/2010/main" val="42249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circle(in)">
                                      <p:cBhvr>
                                        <p:cTn id="10" dur="2000"/>
                                        <p:tgtEl>
                                          <p:spTgt spid="3">
                                            <p:txEl>
                                              <p:pRg st="10" end="1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circle(in)">
                                      <p:cBhvr>
                                        <p:cTn id="13" dur="2000"/>
                                        <p:tgtEl>
                                          <p:spTgt spid="3">
                                            <p:txEl>
                                              <p:pRg st="11" end="1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Effect transition="in" filter="circle(in)">
                                      <p:cBhvr>
                                        <p:cTn id="16" dur="2000"/>
                                        <p:tgtEl>
                                          <p:spTgt spid="3">
                                            <p:txEl>
                                              <p:pRg st="12" end="1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Effect transition="in" filter="circle(in)">
                                      <p:cBhvr>
                                        <p:cTn id="19" dur="2000"/>
                                        <p:tgtEl>
                                          <p:spTgt spid="3">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1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6C5F3-0747-D5EE-C452-F2F9E49C8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3F421-E005-4571-ADCA-ABCFDBBF4066}"/>
              </a:ext>
            </a:extLst>
          </p:cNvPr>
          <p:cNvSpPr>
            <a:spLocks noGrp="1"/>
          </p:cNvSpPr>
          <p:nvPr>
            <p:ph type="title"/>
          </p:nvPr>
        </p:nvSpPr>
        <p:spPr>
          <a:xfrm>
            <a:off x="609600" y="228600"/>
            <a:ext cx="10972800" cy="1143000"/>
          </a:xfrm>
        </p:spPr>
        <p:txBody>
          <a:bodyPr wrap="square" anchor="t">
            <a:normAutofit/>
          </a:bodyPr>
          <a:lstStyle/>
          <a:p>
            <a:r>
              <a:rPr lang="en-US" dirty="0"/>
              <a:t>Proton and pion distribution functions in counterpoint</a:t>
            </a:r>
          </a:p>
        </p:txBody>
      </p:sp>
      <p:sp>
        <p:nvSpPr>
          <p:cNvPr id="3" name="Content Placeholder 2">
            <a:extLst>
              <a:ext uri="{FF2B5EF4-FFF2-40B4-BE49-F238E27FC236}">
                <a16:creationId xmlns:a16="http://schemas.microsoft.com/office/drawing/2014/main" id="{DD4D9D97-B228-FA59-54CB-B7B77F105AE1}"/>
              </a:ext>
            </a:extLst>
          </p:cNvPr>
          <p:cNvSpPr>
            <a:spLocks noGrp="1"/>
          </p:cNvSpPr>
          <p:nvPr>
            <p:ph sz="half" idx="1"/>
          </p:nvPr>
        </p:nvSpPr>
        <p:spPr>
          <a:xfrm>
            <a:off x="609600" y="1600201"/>
            <a:ext cx="5384800" cy="4525963"/>
          </a:xfrm>
        </p:spPr>
        <p:txBody>
          <a:bodyPr wrap="square" anchor="t">
            <a:normAutofit lnSpcReduction="10000"/>
          </a:bodyPr>
          <a:lstStyle/>
          <a:p>
            <a:pPr>
              <a:spcBef>
                <a:spcPts val="600"/>
              </a:spcBef>
              <a:buFont typeface="Wingdings" panose="05000000000000000000" pitchFamily="2" charset="2"/>
              <a:buChar char="Ø"/>
            </a:pPr>
            <a:r>
              <a:rPr lang="en-US" sz="2000" dirty="0">
                <a:solidFill>
                  <a:schemeClr val="tx2">
                    <a:lumMod val="75000"/>
                  </a:schemeClr>
                </a:solidFill>
              </a:rPr>
              <a:t>Today, despite enormous expense of time and effort, much must still be learnt before proton and pion structure may be considered understood in terms of DFs</a:t>
            </a:r>
          </a:p>
          <a:p>
            <a:pPr>
              <a:spcBef>
                <a:spcPts val="600"/>
              </a:spcBef>
              <a:buFont typeface="Wingdings" panose="05000000000000000000" pitchFamily="2" charset="2"/>
              <a:buChar char="Ø"/>
            </a:pPr>
            <a:r>
              <a:rPr lang="en-US" sz="2000" dirty="0">
                <a:solidFill>
                  <a:schemeClr val="tx2">
                    <a:lumMod val="75000"/>
                  </a:schemeClr>
                </a:solidFill>
              </a:rPr>
              <a:t>Most simply – </a:t>
            </a:r>
          </a:p>
          <a:p>
            <a:pPr marL="400050" lvl="1" indent="0">
              <a:spcBef>
                <a:spcPts val="600"/>
              </a:spcBef>
              <a:buNone/>
            </a:pPr>
            <a:r>
              <a:rPr lang="en-US" sz="2000" dirty="0">
                <a:solidFill>
                  <a:schemeClr val="tx2">
                    <a:lumMod val="75000"/>
                  </a:schemeClr>
                </a:solidFill>
              </a:rPr>
              <a:t>What are the differences, if any, between the distributions of </a:t>
            </a:r>
            <a:r>
              <a:rPr lang="en-US" sz="2000" dirty="0" err="1">
                <a:solidFill>
                  <a:schemeClr val="tx2">
                    <a:lumMod val="75000"/>
                  </a:schemeClr>
                </a:solidFill>
              </a:rPr>
              <a:t>partons</a:t>
            </a:r>
            <a:r>
              <a:rPr lang="en-US" sz="2000" dirty="0">
                <a:solidFill>
                  <a:schemeClr val="tx2">
                    <a:lumMod val="75000"/>
                  </a:schemeClr>
                </a:solidFill>
              </a:rPr>
              <a:t> within the proton and the pion?</a:t>
            </a:r>
            <a:endParaRPr lang="en-US" sz="1800" dirty="0">
              <a:solidFill>
                <a:schemeClr val="tx2">
                  <a:lumMod val="75000"/>
                </a:schemeClr>
              </a:solidFill>
            </a:endParaRPr>
          </a:p>
          <a:p>
            <a:pPr>
              <a:spcBef>
                <a:spcPts val="600"/>
              </a:spcBef>
              <a:buFont typeface="Wingdings" panose="05000000000000000000" pitchFamily="2" charset="2"/>
              <a:buChar char="Ø"/>
            </a:pPr>
            <a:r>
              <a:rPr lang="en-US" sz="2000" dirty="0">
                <a:solidFill>
                  <a:schemeClr val="tx2">
                    <a:lumMod val="75000"/>
                  </a:schemeClr>
                </a:solidFill>
              </a:rPr>
              <a:t>The question of similarity/difference between proton and pion DFs has particular resonance today as science seeks to explain EHM</a:t>
            </a:r>
          </a:p>
          <a:p>
            <a:pPr>
              <a:spcBef>
                <a:spcPts val="600"/>
              </a:spcBef>
              <a:buFont typeface="Wingdings" panose="05000000000000000000" pitchFamily="2" charset="2"/>
              <a:buChar char="Ø"/>
            </a:pPr>
            <a:r>
              <a:rPr lang="en-US" sz="2000" dirty="0"/>
              <a:t>How are obvious macroscopic differences between protons and </a:t>
            </a:r>
            <a:r>
              <a:rPr lang="en-US" sz="2000" dirty="0" err="1"/>
              <a:t>pions</a:t>
            </a:r>
            <a:r>
              <a:rPr lang="en-US" sz="2000" dirty="0"/>
              <a:t> expressed in the structural features of these two bound-states? </a:t>
            </a:r>
            <a:endParaRPr lang="en-US" sz="2000" dirty="0">
              <a:solidFill>
                <a:schemeClr val="tx2">
                  <a:lumMod val="75000"/>
                </a:schemeClr>
              </a:solidFill>
            </a:endParaRPr>
          </a:p>
        </p:txBody>
      </p:sp>
      <p:pic>
        <p:nvPicPr>
          <p:cNvPr id="10" name="Picture 9" descr="Diagram&#10;&#10;Description automatically generated">
            <a:extLst>
              <a:ext uri="{FF2B5EF4-FFF2-40B4-BE49-F238E27FC236}">
                <a16:creationId xmlns:a16="http://schemas.microsoft.com/office/drawing/2014/main" id="{CD3D538B-0AB6-C085-097A-578D739B3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0" y="1682338"/>
            <a:ext cx="5384800" cy="4361688"/>
          </a:xfrm>
          <a:prstGeom prst="rect">
            <a:avLst/>
          </a:prstGeom>
          <a:noFill/>
        </p:spPr>
      </p:pic>
      <p:sp>
        <p:nvSpPr>
          <p:cNvPr id="4" name="Date Placeholder 3">
            <a:extLst>
              <a:ext uri="{FF2B5EF4-FFF2-40B4-BE49-F238E27FC236}">
                <a16:creationId xmlns:a16="http://schemas.microsoft.com/office/drawing/2014/main" id="{E2DBA4B1-C805-08DE-6945-20B1DBD48C80}"/>
              </a:ext>
            </a:extLst>
          </p:cNvPr>
          <p:cNvSpPr>
            <a:spLocks noGrp="1"/>
          </p:cNvSpPr>
          <p:nvPr>
            <p:ph type="dt" sz="half" idx="10"/>
          </p:nvPr>
        </p:nvSpPr>
        <p:spPr>
          <a:xfrm>
            <a:off x="7688358" y="6629400"/>
            <a:ext cx="4394201" cy="228600"/>
          </a:xfrm>
        </p:spPr>
        <p:txBody>
          <a:bodyPr wrap="square" anchor="t">
            <a:normAutofit/>
          </a:bodyPr>
          <a:lstStyle/>
          <a:p>
            <a:pPr>
              <a:lnSpc>
                <a:spcPct val="90000"/>
              </a:lnSpc>
              <a:spcAft>
                <a:spcPts val="600"/>
              </a:spcAft>
            </a:pPr>
            <a:r>
              <a:rPr lang="en-US"/>
              <a:t>.                               EIC-Asia Workshop on QCD and Hadron Structure                   (32)</a:t>
            </a:r>
          </a:p>
        </p:txBody>
      </p:sp>
      <p:sp>
        <p:nvSpPr>
          <p:cNvPr id="5" name="Footer Placeholder 4">
            <a:extLst>
              <a:ext uri="{FF2B5EF4-FFF2-40B4-BE49-F238E27FC236}">
                <a16:creationId xmlns:a16="http://schemas.microsoft.com/office/drawing/2014/main" id="{F6FF1B53-533D-F56A-7435-F2C9CCA65443}"/>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478 .. 26/04/30 ..."Insights into the Emergence of Hadron Mass and Structure"</a:t>
            </a:r>
          </a:p>
        </p:txBody>
      </p:sp>
      <p:sp>
        <p:nvSpPr>
          <p:cNvPr id="6" name="Slide Number Placeholder 5">
            <a:extLst>
              <a:ext uri="{FF2B5EF4-FFF2-40B4-BE49-F238E27FC236}">
                <a16:creationId xmlns:a16="http://schemas.microsoft.com/office/drawing/2014/main" id="{74DC222B-33D8-73D0-A18B-D6FDAE9498A9}"/>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17</a:t>
            </a:fld>
            <a:endParaRPr lang="en-US"/>
          </a:p>
        </p:txBody>
      </p:sp>
      <p:sp>
        <p:nvSpPr>
          <p:cNvPr id="11" name="TextBox 10">
            <a:extLst>
              <a:ext uri="{FF2B5EF4-FFF2-40B4-BE49-F238E27FC236}">
                <a16:creationId xmlns:a16="http://schemas.microsoft.com/office/drawing/2014/main" id="{250C632C-D520-2A7F-5F39-7EFC3E9D93B7}"/>
              </a:ext>
            </a:extLst>
          </p:cNvPr>
          <p:cNvSpPr txBox="1"/>
          <p:nvPr/>
        </p:nvSpPr>
        <p:spPr>
          <a:xfrm>
            <a:off x="6629400" y="1622423"/>
            <a:ext cx="1493519" cy="369332"/>
          </a:xfrm>
          <a:prstGeom prst="rect">
            <a:avLst/>
          </a:prstGeom>
          <a:noFill/>
        </p:spPr>
        <p:txBody>
          <a:bodyPr wrap="square" rtlCol="0">
            <a:spAutoFit/>
          </a:bodyPr>
          <a:lstStyle/>
          <a:p>
            <a:r>
              <a:rPr lang="en-GB" dirty="0"/>
              <a:t>proton</a:t>
            </a:r>
            <a:endParaRPr lang="en-US" dirty="0"/>
          </a:p>
        </p:txBody>
      </p:sp>
      <p:sp>
        <p:nvSpPr>
          <p:cNvPr id="13" name="TextBox 12">
            <a:extLst>
              <a:ext uri="{FF2B5EF4-FFF2-40B4-BE49-F238E27FC236}">
                <a16:creationId xmlns:a16="http://schemas.microsoft.com/office/drawing/2014/main" id="{4BBC8695-7A75-AE12-BE16-B1B3E459EA9C}"/>
              </a:ext>
            </a:extLst>
          </p:cNvPr>
          <p:cNvSpPr txBox="1"/>
          <p:nvPr/>
        </p:nvSpPr>
        <p:spPr>
          <a:xfrm>
            <a:off x="9296400" y="1609863"/>
            <a:ext cx="1493519" cy="369332"/>
          </a:xfrm>
          <a:prstGeom prst="rect">
            <a:avLst/>
          </a:prstGeom>
          <a:noFill/>
        </p:spPr>
        <p:txBody>
          <a:bodyPr wrap="square" rtlCol="0">
            <a:spAutoFit/>
          </a:bodyPr>
          <a:lstStyle/>
          <a:p>
            <a:r>
              <a:rPr lang="en-GB" dirty="0"/>
              <a:t>pion</a:t>
            </a:r>
            <a:endParaRPr lang="en-US" dirty="0"/>
          </a:p>
        </p:txBody>
      </p:sp>
      <p:sp>
        <p:nvSpPr>
          <p:cNvPr id="7" name="TextBox 6">
            <a:extLst>
              <a:ext uri="{FF2B5EF4-FFF2-40B4-BE49-F238E27FC236}">
                <a16:creationId xmlns:a16="http://schemas.microsoft.com/office/drawing/2014/main" id="{C7255789-E882-6E4E-0B2D-714659B9F686}"/>
              </a:ext>
            </a:extLst>
          </p:cNvPr>
          <p:cNvSpPr txBox="1"/>
          <p:nvPr/>
        </p:nvSpPr>
        <p:spPr>
          <a:xfrm flipH="1">
            <a:off x="6629400" y="1313006"/>
            <a:ext cx="1447800" cy="369332"/>
          </a:xfrm>
          <a:prstGeom prst="rect">
            <a:avLst/>
          </a:prstGeom>
          <a:noFill/>
        </p:spPr>
        <p:txBody>
          <a:bodyPr wrap="square" rtlCol="0">
            <a:spAutoFit/>
          </a:bodyPr>
          <a:lstStyle/>
          <a:p>
            <a:r>
              <a:rPr lang="en-GB" dirty="0">
                <a:solidFill>
                  <a:srgbClr val="C00000"/>
                </a:solidFill>
              </a:rPr>
              <a:t>massive</a:t>
            </a:r>
            <a:endParaRPr lang="en-US" dirty="0">
              <a:solidFill>
                <a:srgbClr val="C00000"/>
              </a:solidFill>
            </a:endParaRPr>
          </a:p>
        </p:txBody>
      </p:sp>
      <p:sp>
        <p:nvSpPr>
          <p:cNvPr id="12" name="TextBox 11">
            <a:extLst>
              <a:ext uri="{FF2B5EF4-FFF2-40B4-BE49-F238E27FC236}">
                <a16:creationId xmlns:a16="http://schemas.microsoft.com/office/drawing/2014/main" id="{14762A55-64DA-DF53-7A6E-817FCC3137E6}"/>
              </a:ext>
            </a:extLst>
          </p:cNvPr>
          <p:cNvSpPr txBox="1"/>
          <p:nvPr/>
        </p:nvSpPr>
        <p:spPr>
          <a:xfrm flipH="1">
            <a:off x="9296400" y="1342303"/>
            <a:ext cx="2054672" cy="369332"/>
          </a:xfrm>
          <a:prstGeom prst="rect">
            <a:avLst/>
          </a:prstGeom>
          <a:noFill/>
        </p:spPr>
        <p:txBody>
          <a:bodyPr wrap="square" rtlCol="0">
            <a:spAutoFit/>
          </a:bodyPr>
          <a:lstStyle/>
          <a:p>
            <a:r>
              <a:rPr lang="en-GB" dirty="0">
                <a:solidFill>
                  <a:srgbClr val="C00000"/>
                </a:solidFill>
              </a:rPr>
              <a:t>almost massless</a:t>
            </a:r>
            <a:endParaRPr lang="en-US" dirty="0">
              <a:solidFill>
                <a:srgbClr val="C00000"/>
              </a:solidFill>
            </a:endParaRPr>
          </a:p>
        </p:txBody>
      </p:sp>
      <p:sp>
        <p:nvSpPr>
          <p:cNvPr id="14" name="TextBox 13">
            <a:extLst>
              <a:ext uri="{FF2B5EF4-FFF2-40B4-BE49-F238E27FC236}">
                <a16:creationId xmlns:a16="http://schemas.microsoft.com/office/drawing/2014/main" id="{49DB5EBC-51B7-1773-B033-C0C2F7088AE4}"/>
              </a:ext>
            </a:extLst>
          </p:cNvPr>
          <p:cNvSpPr txBox="1"/>
          <p:nvPr/>
        </p:nvSpPr>
        <p:spPr>
          <a:xfrm>
            <a:off x="609600" y="603639"/>
            <a:ext cx="8303072" cy="523220"/>
          </a:xfrm>
          <a:prstGeom prst="rect">
            <a:avLst/>
          </a:prstGeom>
          <a:noFill/>
        </p:spPr>
        <p:txBody>
          <a:bodyPr wrap="square">
            <a:spAutoFit/>
          </a:bodyPr>
          <a:lstStyle/>
          <a:p>
            <a:r>
              <a:rPr lang="en-AU" sz="1400" b="0" i="1" dirty="0">
                <a:solidFill>
                  <a:srgbClr val="212121"/>
                </a:solidFill>
                <a:effectLst/>
              </a:rPr>
              <a:t>Proton and pion distribution functions in counterpoint, </a:t>
            </a:r>
            <a:r>
              <a:rPr lang="en-AU" sz="1400" b="0" i="0" dirty="0">
                <a:solidFill>
                  <a:srgbClr val="212121"/>
                </a:solidFill>
                <a:effectLst/>
              </a:rPr>
              <a:t>Ya Lu (</a:t>
            </a:r>
            <a:r>
              <a:rPr lang="ja-JP" altLang="en-US" sz="1400" b="0" i="0" dirty="0">
                <a:solidFill>
                  <a:srgbClr val="212121"/>
                </a:solidFill>
                <a:effectLst/>
              </a:rPr>
              <a:t>陆亚</a:t>
            </a:r>
            <a:r>
              <a:rPr lang="en-US" altLang="ja-JP" sz="1400" b="0" i="0" dirty="0">
                <a:solidFill>
                  <a:srgbClr val="212121"/>
                </a:solidFill>
                <a:effectLst/>
              </a:rPr>
              <a:t>) </a:t>
            </a:r>
            <a:r>
              <a:rPr lang="en-US" altLang="ja-JP" sz="1400" b="0" i="1" dirty="0">
                <a:solidFill>
                  <a:srgbClr val="212121"/>
                </a:solidFill>
                <a:effectLst/>
              </a:rPr>
              <a:t>et al</a:t>
            </a:r>
            <a:r>
              <a:rPr lang="en-US" altLang="ja-JP" sz="1400" b="0" i="0" dirty="0">
                <a:solidFill>
                  <a:srgbClr val="212121"/>
                </a:solidFill>
                <a:effectLst/>
              </a:rPr>
              <a:t>.</a:t>
            </a:r>
            <a:r>
              <a:rPr lang="en-AU" sz="1400" b="0" i="0" dirty="0">
                <a:solidFill>
                  <a:srgbClr val="212121"/>
                </a:solidFill>
                <a:effectLst/>
              </a:rPr>
              <a:t>, </a:t>
            </a:r>
          </a:p>
          <a:p>
            <a:r>
              <a:rPr lang="en-AU" sz="1400" b="0" i="0" u="sng" strike="noStrike" dirty="0">
                <a:effectLst/>
                <a:hlinkClick r:id="rId3"/>
              </a:rPr>
              <a:t>NJU-INP 056/22</a:t>
            </a:r>
            <a:r>
              <a:rPr lang="en-AU" sz="1400" b="0" i="0" dirty="0">
                <a:solidFill>
                  <a:srgbClr val="212121"/>
                </a:solidFill>
                <a:effectLst/>
              </a:rPr>
              <a:t>, e-Print: </a:t>
            </a:r>
            <a:r>
              <a:rPr lang="en-AU" sz="1400" b="0" i="0" u="sng" strike="noStrike" dirty="0">
                <a:effectLst/>
                <a:hlinkClick r:id="rId4"/>
              </a:rPr>
              <a:t>2203.00753 [hep-</a:t>
            </a:r>
            <a:r>
              <a:rPr lang="en-AU" sz="1400" b="0" i="0" u="sng" strike="noStrike" dirty="0" err="1">
                <a:effectLst/>
                <a:hlinkClick r:id="rId4"/>
              </a:rPr>
              <a:t>ph</a:t>
            </a:r>
            <a:r>
              <a:rPr lang="en-AU" sz="1400" b="0" i="0" u="sng" strike="noStrike" dirty="0">
                <a:effectLst/>
                <a:hlinkClick r:id="rId4"/>
              </a:rPr>
              <a:t>]</a:t>
            </a:r>
            <a:r>
              <a:rPr lang="en-AU" sz="1400" b="0" i="0" dirty="0">
                <a:solidFill>
                  <a:srgbClr val="212121"/>
                </a:solidFill>
                <a:effectLst/>
              </a:rPr>
              <a:t>, </a:t>
            </a:r>
            <a:r>
              <a:rPr lang="en-AU" sz="1400" b="0" i="0" u="sng" strike="noStrike" dirty="0">
                <a:effectLst/>
                <a:hlinkClick r:id="rId5"/>
              </a:rPr>
              <a:t>Phys. Lett. B 830 (2022) 137130/1-7</a:t>
            </a:r>
            <a:endParaRPr lang="en-AU" sz="140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D5F0E9-4812-E2DE-4151-29E5D4AD130B}"/>
                  </a:ext>
                </a:extLst>
              </p:cNvPr>
              <p:cNvSpPr txBox="1"/>
              <p:nvPr/>
            </p:nvSpPr>
            <p:spPr>
              <a:xfrm>
                <a:off x="6019800" y="4572000"/>
                <a:ext cx="6172200" cy="1908408"/>
              </a:xfrm>
              <a:prstGeom prst="rect">
                <a:avLst/>
              </a:prstGeom>
              <a:solidFill>
                <a:schemeClr val="bg1"/>
              </a:solidFill>
            </p:spPr>
            <p:txBody>
              <a:bodyPr wrap="square" rtlCol="0">
                <a:spAutoFit/>
              </a:bodyPr>
              <a:lstStyle/>
              <a:p>
                <a:r>
                  <a:rPr lang="en-AU" dirty="0"/>
                  <a:t>Amongst other things, QCD predicts that</a:t>
                </a:r>
              </a:p>
              <a:p>
                <a:r>
                  <a:rPr lang="en-AU" dirty="0"/>
                  <a:t>on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 </m:t>
                    </m:r>
                  </m:oMath>
                </a14:m>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 </m:t>
                      </m:r>
                      <m:r>
                        <a:rPr lang="en-AU" b="0" i="1" smtClean="0">
                          <a:latin typeface="Cambria Math" panose="02040503050406030204" pitchFamily="18" charset="0"/>
                        </a:rPr>
                        <m:t>… </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𝑢</m:t>
                          </m:r>
                        </m:e>
                        <m:sub>
                          <m:r>
                            <a:rPr lang="en-AU" b="0" i="1" smtClean="0">
                              <a:latin typeface="Cambria Math" panose="02040503050406030204" pitchFamily="18" charset="0"/>
                            </a:rPr>
                            <m:t>𝑉</m:t>
                          </m:r>
                        </m:sub>
                        <m:sup>
                          <m:r>
                            <a:rPr lang="en-AU" b="0" i="1" smtClean="0">
                              <a:latin typeface="Cambria Math" panose="02040503050406030204" pitchFamily="18" charset="0"/>
                            </a:rPr>
                            <m:t>𝜋</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𝑥</m:t>
                              </m:r>
                            </m:e>
                          </m:d>
                        </m:e>
                        <m:sup>
                          <m:sSub>
                            <m:sSubPr>
                              <m:ctrlPr>
                                <a:rPr lang="en-AU" b="0" i="1" smtClean="0">
                                  <a:latin typeface="Cambria Math" panose="02040503050406030204" pitchFamily="18" charset="0"/>
                                </a:rPr>
                              </m:ctrlPr>
                            </m:sSubPr>
                            <m:e>
                              <m:r>
                                <a:rPr lang="en-AU" b="0" i="1" smtClean="0">
                                  <a:latin typeface="Cambria Math" panose="02040503050406030204" pitchFamily="18" charset="0"/>
                                </a:rPr>
                                <m:t>𝛽</m:t>
                              </m:r>
                            </m:e>
                            <m:sub>
                              <m:r>
                                <a:rPr lang="en-AU" b="0" i="1" smtClean="0">
                                  <a:latin typeface="Cambria Math" panose="02040503050406030204" pitchFamily="18" charset="0"/>
                                </a:rPr>
                                <m:t>𝜋</m:t>
                              </m:r>
                            </m:sub>
                          </m:sSub>
                        </m:sup>
                      </m:sSup>
                      <m:r>
                        <a:rPr lang="en-AU" b="0" i="1" smtClean="0">
                          <a:latin typeface="Cambria Math" panose="02040503050406030204" pitchFamily="18" charset="0"/>
                        </a:rPr>
                        <m:t>, </m:t>
                      </m:r>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𝛽</m:t>
                          </m:r>
                        </m:e>
                        <m:sub>
                          <m:r>
                            <a:rPr lang="en-AU" b="0" i="1" smtClean="0">
                              <a:latin typeface="Cambria Math" panose="02040503050406030204" pitchFamily="18" charset="0"/>
                            </a:rPr>
                            <m:t>𝜋</m:t>
                          </m:r>
                        </m:sub>
                      </m:sSub>
                      <m:r>
                        <a:rPr lang="en-AU" b="0" i="1" smtClean="0">
                          <a:latin typeface="Cambria Math" panose="02040503050406030204" pitchFamily="18" charset="0"/>
                        </a:rPr>
                        <m:t>&gt;2</m:t>
                      </m:r>
                      <m:r>
                        <a:rPr lang="en-AU" b="0" i="1" smtClean="0">
                          <a:latin typeface="Cambria Math" panose="02040503050406030204" pitchFamily="18" charset="0"/>
                        </a:rPr>
                        <m:t>                    </m:t>
                      </m:r>
                    </m:oMath>
                  </m:oMathPara>
                </a14:m>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𝑢</m:t>
                          </m:r>
                        </m:e>
                        <m:sub>
                          <m:r>
                            <a:rPr lang="en-AU" b="0" i="1" smtClean="0">
                              <a:latin typeface="Cambria Math" panose="02040503050406030204" pitchFamily="18" charset="0"/>
                            </a:rPr>
                            <m:t>𝑉</m:t>
                          </m:r>
                        </m:sub>
                        <m:sup>
                          <m:r>
                            <a:rPr lang="en-AU" b="0" i="1" smtClean="0">
                              <a:latin typeface="Cambria Math" panose="02040503050406030204" pitchFamily="18" charset="0"/>
                            </a:rPr>
                            <m:t>𝑝</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𝑥</m:t>
                              </m:r>
                            </m:e>
                          </m:d>
                        </m:e>
                        <m:sup>
                          <m:sSub>
                            <m:sSubPr>
                              <m:ctrlPr>
                                <a:rPr lang="en-AU" b="0" i="1" smtClean="0">
                                  <a:latin typeface="Cambria Math" panose="02040503050406030204" pitchFamily="18" charset="0"/>
                                </a:rPr>
                              </m:ctrlPr>
                            </m:sSubPr>
                            <m:e>
                              <m:r>
                                <a:rPr lang="en-AU" b="0" i="1" smtClean="0">
                                  <a:latin typeface="Cambria Math" panose="02040503050406030204" pitchFamily="18" charset="0"/>
                                </a:rPr>
                                <m:t>𝛽</m:t>
                              </m:r>
                            </m:e>
                            <m:sub>
                              <m:r>
                                <a:rPr lang="en-AU" b="0" i="1" smtClean="0">
                                  <a:latin typeface="Cambria Math" panose="02040503050406030204" pitchFamily="18" charset="0"/>
                                </a:rPr>
                                <m:t>𝑝</m:t>
                              </m:r>
                            </m:sub>
                          </m:sSub>
                        </m:sup>
                      </m:sSup>
                      <m:r>
                        <a:rPr lang="en-AU" b="0" i="1" smtClean="0">
                          <a:latin typeface="Cambria Math" panose="02040503050406030204" pitchFamily="18" charset="0"/>
                        </a:rPr>
                        <m:t>, </m:t>
                      </m:r>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𝛽</m:t>
                          </m:r>
                        </m:e>
                        <m:sub>
                          <m:r>
                            <a:rPr lang="en-AU" b="0" i="1" smtClean="0">
                              <a:latin typeface="Cambria Math" panose="02040503050406030204" pitchFamily="18" charset="0"/>
                            </a:rPr>
                            <m:t>𝑝</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𝛽</m:t>
                          </m:r>
                        </m:e>
                        <m:sub>
                          <m:r>
                            <a:rPr lang="en-AU" b="0" i="1" smtClean="0">
                              <a:latin typeface="Cambria Math" panose="02040503050406030204" pitchFamily="18" charset="0"/>
                            </a:rPr>
                            <m:t>𝜋</m:t>
                          </m:r>
                        </m:sub>
                      </m:sSub>
                      <m:r>
                        <a:rPr lang="en-AU" b="0" i="1" smtClean="0">
                          <a:latin typeface="Cambria Math" panose="02040503050406030204" pitchFamily="18" charset="0"/>
                        </a:rPr>
                        <m:t>+1&gt;</m:t>
                      </m:r>
                      <m:r>
                        <a:rPr lang="en-AU" b="0" i="1" smtClean="0">
                          <a:latin typeface="Cambria Math" panose="02040503050406030204" pitchFamily="18" charset="0"/>
                        </a:rPr>
                        <m:t>3</m:t>
                      </m:r>
                    </m:oMath>
                  </m:oMathPara>
                </a14:m>
                <a:endParaRPr lang="en-AU" b="0" dirty="0"/>
              </a:p>
              <a:p>
                <a:endParaRPr lang="en-AU" sz="1400" i="1" dirty="0"/>
              </a:p>
              <a:p>
                <a:r>
                  <a:rPr lang="en-AU" sz="1400" dirty="0"/>
                  <a:t>See, e.g.</a:t>
                </a:r>
                <a:r>
                  <a:rPr lang="en-AU" sz="1400" i="1" dirty="0"/>
                  <a:t>, Concerning pion parton distributions, </a:t>
                </a:r>
                <a:r>
                  <a:rPr lang="en-AU" sz="1400" dirty="0"/>
                  <a:t>Z.-F. Cui</a:t>
                </a:r>
                <a:r>
                  <a:rPr lang="en-US" altLang="ja-JP" sz="1400" dirty="0"/>
                  <a:t>, </a:t>
                </a:r>
                <a:r>
                  <a:rPr lang="en-AU" sz="1400" dirty="0"/>
                  <a:t>M. Ding, </a:t>
                </a:r>
                <a:r>
                  <a:rPr lang="en-AU" sz="1400" i="1" dirty="0"/>
                  <a:t>et al</a:t>
                </a:r>
                <a:r>
                  <a:rPr lang="en-AU" sz="1400" dirty="0"/>
                  <a:t>.,</a:t>
                </a:r>
              </a:p>
              <a:p>
                <a:r>
                  <a:rPr lang="en-AU" sz="1400" dirty="0"/>
                  <a:t> </a:t>
                </a:r>
                <a:r>
                  <a:rPr lang="en-AU" sz="1400" u="sng" dirty="0">
                    <a:hlinkClick r:id="rId6"/>
                  </a:rPr>
                  <a:t>NJU-INP 053/21</a:t>
                </a:r>
                <a:r>
                  <a:rPr lang="en-AU" sz="1400" dirty="0"/>
                  <a:t>, </a:t>
                </a:r>
                <a:r>
                  <a:rPr lang="en-AU" sz="1400" u="sng" dirty="0">
                    <a:hlinkClick r:id="rId7"/>
                  </a:rPr>
                  <a:t>e-Print: 2112.09210 [hep-</a:t>
                </a:r>
                <a:r>
                  <a:rPr lang="en-AU" sz="1400" u="sng" dirty="0" err="1">
                    <a:hlinkClick r:id="rId7"/>
                  </a:rPr>
                  <a:t>ph</a:t>
                </a:r>
                <a:r>
                  <a:rPr lang="en-AU" sz="1400" u="sng" dirty="0">
                    <a:hlinkClick r:id="rId7"/>
                  </a:rPr>
                  <a:t>]</a:t>
                </a:r>
                <a:r>
                  <a:rPr lang="en-AU" sz="1400" dirty="0"/>
                  <a:t>, </a:t>
                </a:r>
                <a:r>
                  <a:rPr lang="en-AU" sz="1400" u="sng" dirty="0">
                    <a:hlinkClick r:id="rId8"/>
                  </a:rPr>
                  <a:t>Eur. Phys. J. A </a:t>
                </a:r>
                <a:r>
                  <a:rPr lang="en-AU" sz="1400" b="1" u="sng" dirty="0">
                    <a:hlinkClick r:id="rId8"/>
                  </a:rPr>
                  <a:t>58</a:t>
                </a:r>
                <a:r>
                  <a:rPr lang="en-AU" sz="1400" u="sng" dirty="0">
                    <a:hlinkClick r:id="rId8"/>
                  </a:rPr>
                  <a:t> (2022) 10/1-14</a:t>
                </a:r>
                <a:r>
                  <a:rPr lang="en-AU" sz="1400" dirty="0"/>
                  <a:t> </a:t>
                </a:r>
              </a:p>
            </p:txBody>
          </p:sp>
        </mc:Choice>
        <mc:Fallback>
          <p:sp>
            <p:nvSpPr>
              <p:cNvPr id="8" name="TextBox 7">
                <a:extLst>
                  <a:ext uri="{FF2B5EF4-FFF2-40B4-BE49-F238E27FC236}">
                    <a16:creationId xmlns:a16="http://schemas.microsoft.com/office/drawing/2014/main" id="{67D5F0E9-4812-E2DE-4151-29E5D4AD130B}"/>
                  </a:ext>
                </a:extLst>
              </p:cNvPr>
              <p:cNvSpPr txBox="1">
                <a:spLocks noRot="1" noChangeAspect="1" noMove="1" noResize="1" noEditPoints="1" noAdjustHandles="1" noChangeArrowheads="1" noChangeShapeType="1" noTextEdit="1"/>
              </p:cNvSpPr>
              <p:nvPr/>
            </p:nvSpPr>
            <p:spPr>
              <a:xfrm>
                <a:off x="6019800" y="4572000"/>
                <a:ext cx="6172200" cy="1908408"/>
              </a:xfrm>
              <a:prstGeom prst="rect">
                <a:avLst/>
              </a:prstGeom>
              <a:blipFill>
                <a:blip r:embed="rId9"/>
                <a:stretch>
                  <a:fillRect l="-889" t="-1597" b="-2236"/>
                </a:stretch>
              </a:blipFill>
            </p:spPr>
            <p:txBody>
              <a:bodyPr/>
              <a:lstStyle/>
              <a:p>
                <a:r>
                  <a:rPr lang="en-AU">
                    <a:noFill/>
                  </a:rPr>
                  <a:t> </a:t>
                </a:r>
              </a:p>
            </p:txBody>
          </p:sp>
        </mc:Fallback>
      </mc:AlternateContent>
    </p:spTree>
    <p:extLst>
      <p:ext uri="{BB962C8B-B14F-4D97-AF65-F5344CB8AC3E}">
        <p14:creationId xmlns:p14="http://schemas.microsoft.com/office/powerpoint/2010/main" val="297863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3E758-9A77-3AD7-88B2-68DFF725AAC2}"/>
            </a:ext>
          </a:extLst>
        </p:cNvPr>
        <p:cNvGrpSpPr/>
        <p:nvPr/>
      </p:nvGrpSpPr>
      <p:grpSpPr>
        <a:xfrm>
          <a:off x="0" y="0"/>
          <a:ext cx="0" cy="0"/>
          <a:chOff x="0" y="0"/>
          <a:chExt cx="0" cy="0"/>
        </a:xfrm>
      </p:grpSpPr>
      <p:pic>
        <p:nvPicPr>
          <p:cNvPr id="8" name="Picture 7" descr="A graph showing the function of a function&#10;&#10;Description automatically generated">
            <a:extLst>
              <a:ext uri="{FF2B5EF4-FFF2-40B4-BE49-F238E27FC236}">
                <a16:creationId xmlns:a16="http://schemas.microsoft.com/office/drawing/2014/main" id="{A1FCC137-5067-5A4D-A1EC-E34CDB39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56" y="1546335"/>
            <a:ext cx="5497944" cy="3436215"/>
          </a:xfrm>
          <a:prstGeom prst="rect">
            <a:avLst/>
          </a:prstGeom>
        </p:spPr>
      </p:pic>
      <p:sp>
        <p:nvSpPr>
          <p:cNvPr id="2" name="Title 1">
            <a:extLst>
              <a:ext uri="{FF2B5EF4-FFF2-40B4-BE49-F238E27FC236}">
                <a16:creationId xmlns:a16="http://schemas.microsoft.com/office/drawing/2014/main" id="{177EB87E-ECED-0F7B-00BA-489B4EB177D0}"/>
              </a:ext>
            </a:extLst>
          </p:cNvPr>
          <p:cNvSpPr>
            <a:spLocks noGrp="1"/>
          </p:cNvSpPr>
          <p:nvPr>
            <p:ph type="title"/>
          </p:nvPr>
        </p:nvSpPr>
        <p:spPr/>
        <p:txBody>
          <a:bodyPr/>
          <a:lstStyle/>
          <a:p>
            <a:r>
              <a:rPr lang="en-AU" sz="2800" b="0" dirty="0">
                <a:ln w="0"/>
                <a:solidFill>
                  <a:schemeClr val="accent1"/>
                </a:solidFill>
                <a:effectLst>
                  <a:outerShdw blurRad="38100" dist="25400" dir="5400000" algn="ctr" rotWithShape="0">
                    <a:srgbClr val="6E747A">
                      <a:alpha val="43000"/>
                    </a:srgbClr>
                  </a:outerShdw>
                </a:effectLst>
              </a:rPr>
              <a:t>Phenomenology – global fits – of proton valence quark DFs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768DA64-F4C7-6009-A8BD-89569102E60D}"/>
                  </a:ext>
                </a:extLst>
              </p:cNvPr>
              <p:cNvSpPr>
                <a:spLocks noGrp="1"/>
              </p:cNvSpPr>
              <p:nvPr>
                <p:ph idx="1"/>
              </p:nvPr>
            </p:nvSpPr>
            <p:spPr>
              <a:xfrm>
                <a:off x="91676" y="838200"/>
                <a:ext cx="6842524" cy="5118101"/>
              </a:xfrm>
            </p:spPr>
            <p:txBody>
              <a:bodyPr/>
              <a:lstStyle/>
              <a:p>
                <a:r>
                  <a:rPr lang="en-AU" dirty="0"/>
                  <a:t>Example: NNPDF4.0 proton valence quark DFs</a:t>
                </a:r>
              </a:p>
              <a:p>
                <a14:m>
                  <m:oMath xmlns:m="http://schemas.openxmlformats.org/officeDocument/2006/math">
                    <m:r>
                      <a:rPr lang="en-AU" i="1" dirty="0" smtClean="0">
                        <a:latin typeface="Cambria Math" panose="02040503050406030204" pitchFamily="18" charset="0"/>
                      </a:rPr>
                      <m:t>𝑑</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t> unknown on </a:t>
                </a:r>
                <a14:m>
                  <m:oMath xmlns:m="http://schemas.openxmlformats.org/officeDocument/2006/math">
                    <m:r>
                      <a:rPr lang="en-AU" i="1" dirty="0" smtClean="0">
                        <a:latin typeface="Cambria Math" panose="02040503050406030204" pitchFamily="18" charset="0"/>
                      </a:rPr>
                      <m:t>𝑥</m:t>
                    </m:r>
                    <m:r>
                      <a:rPr lang="en-AU" i="1" dirty="0" smtClean="0">
                        <a:latin typeface="Cambria Math" panose="02040503050406030204" pitchFamily="18" charset="0"/>
                      </a:rPr>
                      <m:t>&gt;0.7</m:t>
                    </m:r>
                  </m:oMath>
                </a14:m>
                <a:r>
                  <a:rPr lang="en-AU" dirty="0"/>
                  <a:t> &amp; </a:t>
                </a:r>
                <a14:m>
                  <m:oMath xmlns:m="http://schemas.openxmlformats.org/officeDocument/2006/math">
                    <m:r>
                      <a:rPr lang="en-AU" i="1" dirty="0">
                        <a:latin typeface="Cambria Math" panose="02040503050406030204" pitchFamily="18" charset="0"/>
                      </a:rPr>
                      <m:t>𝑢</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a14:m>
                <a:r>
                  <a:rPr lang="en-AU" dirty="0"/>
                  <a:t> unknown on </a:t>
                </a:r>
                <a14:m>
                  <m:oMath xmlns:m="http://schemas.openxmlformats.org/officeDocument/2006/math">
                    <m:r>
                      <a:rPr lang="en-AU" i="1" dirty="0">
                        <a:latin typeface="Cambria Math" panose="02040503050406030204" pitchFamily="18" charset="0"/>
                      </a:rPr>
                      <m:t>𝑥</m:t>
                    </m:r>
                    <m:r>
                      <a:rPr lang="en-AU" i="1" dirty="0">
                        <a:latin typeface="Cambria Math" panose="02040503050406030204" pitchFamily="18" charset="0"/>
                      </a:rPr>
                      <m:t>&gt;0.9</m:t>
                    </m:r>
                  </m:oMath>
                </a14:m>
                <a:endParaRPr lang="en-AU" dirty="0"/>
              </a:p>
              <a:p>
                <a:pPr lvl="1"/>
                <a:r>
                  <a:rPr lang="en-AU" sz="2200" dirty="0"/>
                  <a:t>Fits can be negative on these domains</a:t>
                </a:r>
              </a:p>
              <a:p>
                <a:pPr lvl="1"/>
                <a:r>
                  <a:rPr lang="en-AU" sz="2200" dirty="0"/>
                  <a:t>Impossible in theory because unpolarised DFs are </a:t>
                </a:r>
                <a14:m>
                  <m:oMath xmlns:m="http://schemas.openxmlformats.org/officeDocument/2006/math">
                    <m:r>
                      <a:rPr lang="en-AU" sz="2200" b="0" i="1" smtClean="0">
                        <a:latin typeface="Cambria Math" panose="02040503050406030204" pitchFamily="18" charset="0"/>
                      </a:rPr>
                      <m:t>∫</m:t>
                    </m:r>
                    <m:sSup>
                      <m:sSupPr>
                        <m:ctrlPr>
                          <a:rPr lang="en-AU" sz="2200" b="0" i="1" smtClean="0">
                            <a:latin typeface="Cambria Math" panose="02040503050406030204" pitchFamily="18" charset="0"/>
                          </a:rPr>
                        </m:ctrlPr>
                      </m:sSupPr>
                      <m:e>
                        <m:r>
                          <a:rPr lang="en-AU" sz="2200" b="0" i="1" smtClean="0">
                            <a:latin typeface="Cambria Math" panose="02040503050406030204" pitchFamily="18" charset="0"/>
                          </a:rPr>
                          <m:t>𝑑</m:t>
                        </m:r>
                      </m:e>
                      <m:sup>
                        <m:r>
                          <a:rPr lang="en-AU" sz="2200" b="0" i="1" smtClean="0">
                            <a:latin typeface="Cambria Math" panose="02040503050406030204" pitchFamily="18" charset="0"/>
                          </a:rPr>
                          <m:t>2</m:t>
                        </m:r>
                      </m:sup>
                    </m:sSup>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𝑘</m:t>
                        </m:r>
                      </m:e>
                      <m:sub>
                        <m:r>
                          <a:rPr lang="en-AU" sz="2200" b="0" i="1" smtClean="0">
                            <a:latin typeface="Cambria Math" panose="02040503050406030204" pitchFamily="18" charset="0"/>
                          </a:rPr>
                          <m:t>⊥</m:t>
                        </m:r>
                      </m:sub>
                    </m:sSub>
                    <m:sSup>
                      <m:sSupPr>
                        <m:ctrlPr>
                          <a:rPr lang="en-AU" sz="2200" b="0" i="1" smtClean="0">
                            <a:latin typeface="Cambria Math" panose="02040503050406030204" pitchFamily="18" charset="0"/>
                          </a:rPr>
                        </m:ctrlPr>
                      </m:sSupPr>
                      <m:e>
                        <m:d>
                          <m:dPr>
                            <m:begChr m:val="|"/>
                            <m:endChr m:val="|"/>
                            <m:ctrlPr>
                              <a:rPr lang="en-AU" sz="2200" b="0" i="1" smtClean="0">
                                <a:latin typeface="Cambria Math" panose="02040503050406030204" pitchFamily="18" charset="0"/>
                              </a:rPr>
                            </m:ctrlPr>
                          </m:dPr>
                          <m:e>
                            <m:r>
                              <m:rPr>
                                <m:sty m:val="p"/>
                              </m:rPr>
                              <a:rPr lang="en-AU" sz="2200" b="0" i="0" smtClean="0">
                                <a:latin typeface="Cambria Math" panose="02040503050406030204" pitchFamily="18" charset="0"/>
                              </a:rPr>
                              <m:t>Ψ</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𝑥</m:t>
                                </m:r>
                                <m:r>
                                  <a:rPr lang="en-AU" sz="2200" b="0" i="1" smtClean="0">
                                    <a:latin typeface="Cambria Math" panose="02040503050406030204" pitchFamily="18" charset="0"/>
                                  </a:rPr>
                                  <m:t>,</m:t>
                                </m:r>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𝑘</m:t>
                                    </m:r>
                                  </m:e>
                                  <m:sub>
                                    <m:r>
                                      <a:rPr lang="en-AU" sz="2200" b="0" i="1" smtClean="0">
                                        <a:latin typeface="Cambria Math" panose="02040503050406030204" pitchFamily="18" charset="0"/>
                                      </a:rPr>
                                      <m:t>⊥</m:t>
                                    </m:r>
                                  </m:sub>
                                  <m:sup>
                                    <m:r>
                                      <a:rPr lang="en-AU" sz="2200" b="0" i="1" smtClean="0">
                                        <a:latin typeface="Cambria Math" panose="02040503050406030204" pitchFamily="18" charset="0"/>
                                      </a:rPr>
                                      <m:t>2</m:t>
                                    </m:r>
                                  </m:sup>
                                </m:sSubSup>
                              </m:e>
                            </m:d>
                          </m:e>
                        </m:d>
                      </m:e>
                      <m:sup>
                        <m:r>
                          <a:rPr lang="en-AU" sz="2200" b="0" i="1" smtClean="0">
                            <a:latin typeface="Cambria Math" panose="02040503050406030204" pitchFamily="18" charset="0"/>
                          </a:rPr>
                          <m:t>2</m:t>
                        </m:r>
                      </m:sup>
                    </m:sSup>
                  </m:oMath>
                </a14:m>
                <a:endParaRPr lang="en-AU" sz="2200" dirty="0"/>
              </a:p>
              <a:p>
                <a:r>
                  <a:rPr lang="en-AU" dirty="0"/>
                  <a:t>QCD makes firm predictions on valence-quark domain – see above – and, therefrom, low-</a:t>
                </a:r>
                <a14:m>
                  <m:oMath xmlns:m="http://schemas.openxmlformats.org/officeDocument/2006/math">
                    <m:r>
                      <a:rPr lang="en-AU" b="0" i="1" smtClean="0">
                        <a:latin typeface="Cambria Math" panose="02040503050406030204" pitchFamily="18" charset="0"/>
                      </a:rPr>
                      <m:t>𝑥</m:t>
                    </m:r>
                  </m:oMath>
                </a14:m>
                <a:r>
                  <a:rPr lang="en-AU" dirty="0"/>
                  <a:t> too</a:t>
                </a:r>
              </a:p>
              <a:p>
                <a:r>
                  <a:rPr lang="en-AU" dirty="0"/>
                  <a:t>They are typically overlooked in fitting procedures</a:t>
                </a:r>
              </a:p>
              <a:p>
                <a:pPr lvl="1"/>
                <a:r>
                  <a:rPr lang="en-AU" sz="2200" dirty="0"/>
                  <a:t>Fitting answer depends on hard scattering kernel used </a:t>
                </a:r>
              </a:p>
              <a:p>
                <a:pPr marL="457200" lvl="1" indent="0">
                  <a:buNone/>
                </a:pPr>
                <a14:m>
                  <m:oMath xmlns:m="http://schemas.openxmlformats.org/officeDocument/2006/math">
                    <m:r>
                      <a:rPr lang="en-AU" sz="2200" b="0" i="1" dirty="0" smtClean="0">
                        <a:latin typeface="Cambria Math" panose="02040503050406030204" pitchFamily="18" charset="0"/>
                      </a:rPr>
                      <m:t>⇒</m:t>
                    </m:r>
                  </m:oMath>
                </a14:m>
                <a:r>
                  <a:rPr lang="en-AU" sz="2200" dirty="0"/>
                  <a:t> different kernels, different DFs</a:t>
                </a:r>
              </a:p>
              <a:p>
                <a:pPr marL="457200" lvl="1" indent="0">
                  <a:buNone/>
                </a:pPr>
                <a14:m>
                  <m:oMath xmlns:m="http://schemas.openxmlformats.org/officeDocument/2006/math">
                    <m:r>
                      <a:rPr lang="en-AU" sz="2200" i="1" dirty="0">
                        <a:latin typeface="Cambria Math" panose="02040503050406030204" pitchFamily="18" charset="0"/>
                      </a:rPr>
                      <m:t>⇒</m:t>
                    </m:r>
                  </m:oMath>
                </a14:m>
                <a:r>
                  <a:rPr lang="en-AU" sz="2200" dirty="0"/>
                  <a:t> wrong kernel, wrong DF</a:t>
                </a:r>
              </a:p>
              <a:p>
                <a:r>
                  <a:rPr lang="en-AU" dirty="0"/>
                  <a:t>To claim </a:t>
                </a:r>
                <a:r>
                  <a:rPr lang="en-AU" i="1" dirty="0">
                    <a:ln w="0"/>
                    <a:solidFill>
                      <a:srgbClr val="C00000"/>
                    </a:solidFill>
                    <a:effectLst>
                      <a:outerShdw blurRad="38100" dist="25400" dir="5400000" algn="ctr" rotWithShape="0">
                        <a:srgbClr val="6E747A">
                          <a:alpha val="43000"/>
                        </a:srgbClr>
                      </a:outerShdw>
                    </a:effectLst>
                  </a:rPr>
                  <a:t>understanding</a:t>
                </a:r>
                <a:r>
                  <a:rPr lang="en-AU" dirty="0"/>
                  <a:t> of QCD, reliable path from data to theory DF predictions must be found</a:t>
                </a:r>
              </a:p>
            </p:txBody>
          </p:sp>
        </mc:Choice>
        <mc:Fallback>
          <p:sp>
            <p:nvSpPr>
              <p:cNvPr id="3" name="Content Placeholder 2">
                <a:extLst>
                  <a:ext uri="{FF2B5EF4-FFF2-40B4-BE49-F238E27FC236}">
                    <a16:creationId xmlns:a16="http://schemas.microsoft.com/office/drawing/2014/main" id="{2768DA64-F4C7-6009-A8BD-89569102E60D}"/>
                  </a:ext>
                </a:extLst>
              </p:cNvPr>
              <p:cNvSpPr>
                <a:spLocks noGrp="1" noRot="1" noChangeAspect="1" noMove="1" noResize="1" noEditPoints="1" noAdjustHandles="1" noChangeArrowheads="1" noChangeShapeType="1" noTextEdit="1"/>
              </p:cNvSpPr>
              <p:nvPr>
                <p:ph idx="1"/>
              </p:nvPr>
            </p:nvSpPr>
            <p:spPr>
              <a:xfrm>
                <a:off x="91676" y="838200"/>
                <a:ext cx="6842524" cy="5118101"/>
              </a:xfrm>
              <a:blipFill>
                <a:blip r:embed="rId3"/>
                <a:stretch>
                  <a:fillRect l="-980" t="-834" r="-1336" b="-989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66A18642-9DDF-C281-D1A1-FD68EC0071AB}"/>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8D32AE11-D832-E3D8-2D53-FD4E081CA4F0}"/>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7B04E75C-F782-3F26-318A-E827EE9EAA65}"/>
              </a:ext>
            </a:extLst>
          </p:cNvPr>
          <p:cNvSpPr>
            <a:spLocks noGrp="1"/>
          </p:cNvSpPr>
          <p:nvPr>
            <p:ph type="sldNum" sz="quarter" idx="12"/>
          </p:nvPr>
        </p:nvSpPr>
        <p:spPr/>
        <p:txBody>
          <a:bodyPr/>
          <a:lstStyle/>
          <a:p>
            <a:fld id="{87034D8C-3CB4-402A-BC46-2AB14C0FE90A}" type="slidenum">
              <a:rPr lang="en-US" smtClean="0"/>
              <a:pPr/>
              <a:t>18</a:t>
            </a:fld>
            <a:endParaRPr lang="en-US"/>
          </a:p>
        </p:txBody>
      </p:sp>
      <p:sp>
        <p:nvSpPr>
          <p:cNvPr id="9" name="TextBox 8">
            <a:extLst>
              <a:ext uri="{FF2B5EF4-FFF2-40B4-BE49-F238E27FC236}">
                <a16:creationId xmlns:a16="http://schemas.microsoft.com/office/drawing/2014/main" id="{65B9DC50-0C29-4BFF-09DC-E31F4DF6598D}"/>
              </a:ext>
            </a:extLst>
          </p:cNvPr>
          <p:cNvSpPr txBox="1"/>
          <p:nvPr/>
        </p:nvSpPr>
        <p:spPr>
          <a:xfrm>
            <a:off x="7493146" y="5218683"/>
            <a:ext cx="2611677" cy="461665"/>
          </a:xfrm>
          <a:prstGeom prst="rect">
            <a:avLst/>
          </a:prstGeom>
          <a:noFill/>
        </p:spPr>
        <p:txBody>
          <a:bodyPr wrap="none" rtlCol="0">
            <a:spAutoFit/>
          </a:bodyPr>
          <a:lstStyle/>
          <a:p>
            <a:r>
              <a:rPr lang="en-AU" sz="2400" dirty="0">
                <a:solidFill>
                  <a:srgbClr val="FF0000"/>
                </a:solidFill>
              </a:rPr>
              <a:t>Far valence domain</a:t>
            </a:r>
          </a:p>
        </p:txBody>
      </p:sp>
      <p:sp>
        <p:nvSpPr>
          <p:cNvPr id="7" name="Left Brace 6">
            <a:extLst>
              <a:ext uri="{FF2B5EF4-FFF2-40B4-BE49-F238E27FC236}">
                <a16:creationId xmlns:a16="http://schemas.microsoft.com/office/drawing/2014/main" id="{5D7E4763-99C0-D619-E45C-66FF60E546D3}"/>
              </a:ext>
            </a:extLst>
          </p:cNvPr>
          <p:cNvSpPr/>
          <p:nvPr/>
        </p:nvSpPr>
        <p:spPr bwMode="auto">
          <a:xfrm rot="16200000">
            <a:off x="8983673" y="3390276"/>
            <a:ext cx="168257" cy="3352801"/>
          </a:xfrm>
          <a:prstGeom prst="leftBrac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96199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down)">
                                      <p:cBhvr>
                                        <p:cTn id="18" dur="500"/>
                                        <p:tgtEl>
                                          <p:spTgt spid="3">
                                            <p:txEl>
                                              <p:pRg st="7" end="7"/>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088BD88B-2973-54AE-B05E-1E8D01549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016" y="3827462"/>
            <a:ext cx="4285384" cy="2878138"/>
          </a:xfrm>
          <a:prstGeom prst="rect">
            <a:avLst/>
          </a:prstGeom>
        </p:spPr>
      </p:pic>
      <p:sp>
        <p:nvSpPr>
          <p:cNvPr id="2" name="Title 1">
            <a:extLst>
              <a:ext uri="{FF2B5EF4-FFF2-40B4-BE49-F238E27FC236}">
                <a16:creationId xmlns:a16="http://schemas.microsoft.com/office/drawing/2014/main" id="{35A42E80-007C-0F25-77BC-D71DC455AB2C}"/>
              </a:ext>
            </a:extLst>
          </p:cNvPr>
          <p:cNvSpPr>
            <a:spLocks noGrp="1"/>
          </p:cNvSpPr>
          <p:nvPr>
            <p:ph type="title"/>
          </p:nvPr>
        </p:nvSpPr>
        <p:spPr>
          <a:xfrm>
            <a:off x="76200" y="228600"/>
            <a:ext cx="10972800" cy="1143000"/>
          </a:xfrm>
        </p:spPr>
        <p:txBody>
          <a:bodyPr/>
          <a:lstStyle/>
          <a:p>
            <a:pPr algn="ctr"/>
            <a:r>
              <a:rPr lang="en-AU" sz="2800" b="0" i="1" dirty="0">
                <a:ln w="0"/>
                <a:solidFill>
                  <a:schemeClr val="accent1"/>
                </a:solidFill>
                <a:effectLst>
                  <a:outerShdw blurRad="38100" dist="25400" dir="5400000" algn="ctr" rotWithShape="0">
                    <a:srgbClr val="6E747A">
                      <a:alpha val="43000"/>
                    </a:srgbClr>
                  </a:outerShdw>
                </a:effectLst>
              </a:rPr>
              <a:t>Parton Distribution Functions </a:t>
            </a:r>
          </a:p>
        </p:txBody>
      </p:sp>
      <p:sp>
        <p:nvSpPr>
          <p:cNvPr id="3" name="Content Placeholder 2">
            <a:extLst>
              <a:ext uri="{FF2B5EF4-FFF2-40B4-BE49-F238E27FC236}">
                <a16:creationId xmlns:a16="http://schemas.microsoft.com/office/drawing/2014/main" id="{20E824D7-3EFB-024D-4D27-BF7AB9E1B386}"/>
              </a:ext>
            </a:extLst>
          </p:cNvPr>
          <p:cNvSpPr>
            <a:spLocks noGrp="1"/>
          </p:cNvSpPr>
          <p:nvPr>
            <p:ph idx="1"/>
          </p:nvPr>
        </p:nvSpPr>
        <p:spPr>
          <a:xfrm>
            <a:off x="0" y="533400"/>
            <a:ext cx="7377720" cy="4525963"/>
          </a:xfrm>
        </p:spPr>
        <p:txBody>
          <a:bodyPr/>
          <a:lstStyle/>
          <a:p>
            <a:r>
              <a:rPr lang="en-AU" dirty="0"/>
              <a:t>CSMs for QCD</a:t>
            </a:r>
          </a:p>
          <a:p>
            <a:pPr lvl="1"/>
            <a:r>
              <a:rPr lang="en-AU" sz="2200" dirty="0"/>
              <a:t>unified and unifying set of predictions for helicity-independent pion, kaon, proton DFs</a:t>
            </a:r>
          </a:p>
          <a:p>
            <a:pPr lvl="1"/>
            <a:r>
              <a:rPr lang="en-AU" sz="2200" dirty="0"/>
              <a:t>helicity-dependent proton DFs also available </a:t>
            </a:r>
          </a:p>
          <a:p>
            <a:pPr lvl="1"/>
            <a:r>
              <a:rPr lang="en-AU" sz="2200" dirty="0"/>
              <a:t>all DFs, i.e., all species … valence, sea, glue</a:t>
            </a:r>
          </a:p>
          <a:p>
            <a:pPr lvl="1"/>
            <a:r>
              <a:rPr lang="en-AU" sz="2200" dirty="0"/>
              <a:t>express all QCD constraints</a:t>
            </a:r>
          </a:p>
          <a:p>
            <a:r>
              <a:rPr lang="en-AU" dirty="0"/>
              <a:t>Now available for general use </a:t>
            </a:r>
          </a:p>
          <a:p>
            <a:pPr lvl="1"/>
            <a:r>
              <a:rPr lang="en-AU" sz="2200" dirty="0"/>
              <a:t>LHAPDF </a:t>
            </a:r>
            <a:r>
              <a:rPr lang="en-AU" sz="2200" dirty="0">
                <a:hlinkClick r:id="rId3"/>
              </a:rPr>
              <a:t>https://www.lhapdf.org/pdfsets.html</a:t>
            </a:r>
            <a:r>
              <a:rPr lang="en-AU" sz="2200" dirty="0"/>
              <a:t> </a:t>
            </a:r>
          </a:p>
          <a:p>
            <a:pPr lvl="2"/>
            <a:r>
              <a:rPr lang="it-IT" sz="2000" dirty="0"/>
              <a:t> 9900   ... CoSMAO22Pion</a:t>
            </a:r>
          </a:p>
          <a:p>
            <a:pPr lvl="2"/>
            <a:r>
              <a:rPr lang="it-IT" sz="2000" dirty="0"/>
              <a:t> 9950   ... CoSMAO22Kaon</a:t>
            </a:r>
          </a:p>
          <a:p>
            <a:pPr lvl="2"/>
            <a:r>
              <a:rPr lang="it-IT" sz="2000" dirty="0"/>
              <a:t>10000  ... CoSMAO22Proton</a:t>
            </a:r>
            <a:endParaRPr lang="en-AU" sz="2000" dirty="0"/>
          </a:p>
        </p:txBody>
      </p:sp>
      <p:sp>
        <p:nvSpPr>
          <p:cNvPr id="4" name="Date Placeholder 3">
            <a:extLst>
              <a:ext uri="{FF2B5EF4-FFF2-40B4-BE49-F238E27FC236}">
                <a16:creationId xmlns:a16="http://schemas.microsoft.com/office/drawing/2014/main" id="{12B6FCF7-FBE0-48D0-986A-937C549B0486}"/>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DC335381-8994-85E5-459C-1BDCF49B09FC}"/>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DC9C0AD8-9BFC-B8DB-A14D-271AC8CE7D52}"/>
              </a:ext>
            </a:extLst>
          </p:cNvPr>
          <p:cNvSpPr>
            <a:spLocks noGrp="1"/>
          </p:cNvSpPr>
          <p:nvPr>
            <p:ph type="sldNum" sz="quarter" idx="12"/>
          </p:nvPr>
        </p:nvSpPr>
        <p:spPr/>
        <p:txBody>
          <a:bodyPr/>
          <a:lstStyle/>
          <a:p>
            <a:fld id="{87034D8C-3CB4-402A-BC46-2AB14C0FE90A}" type="slidenum">
              <a:rPr lang="en-US" smtClean="0"/>
              <a:pPr/>
              <a:t>19</a:t>
            </a:fld>
            <a:endParaRPr lang="en-US"/>
          </a:p>
        </p:txBody>
      </p:sp>
      <p:pic>
        <p:nvPicPr>
          <p:cNvPr id="8" name="Picture 7">
            <a:extLst>
              <a:ext uri="{FF2B5EF4-FFF2-40B4-BE49-F238E27FC236}">
                <a16:creationId xmlns:a16="http://schemas.microsoft.com/office/drawing/2014/main" id="{D3BEF76E-7455-A2E9-1432-53C7815E8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720" y="355599"/>
            <a:ext cx="3595080" cy="60198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9494F20-917C-4EA2-B129-92CB4237ED1B}"/>
                  </a:ext>
                </a:extLst>
              </p:cNvPr>
              <p:cNvSpPr txBox="1"/>
              <p:nvPr/>
            </p:nvSpPr>
            <p:spPr>
              <a:xfrm>
                <a:off x="5136066" y="4045609"/>
                <a:ext cx="2560134" cy="1323439"/>
              </a:xfrm>
              <a:prstGeom prst="rect">
                <a:avLst/>
              </a:prstGeom>
              <a:noFill/>
            </p:spPr>
            <p:txBody>
              <a:bodyPr wrap="square" rtlCol="0">
                <a:spAutoFit/>
              </a:bodyPr>
              <a:lstStyle/>
              <a:p>
                <a:pPr marL="285750" indent="-285750">
                  <a:buFont typeface="Wingdings" panose="05000000000000000000" pitchFamily="2" charset="2"/>
                  <a:buChar char="ü"/>
                </a:pPr>
                <a:r>
                  <a:rPr lang="en-AU" sz="1600" b="0" dirty="0">
                    <a:solidFill>
                      <a:schemeClr val="accent1">
                        <a:lumMod val="50000"/>
                      </a:schemeClr>
                    </a:solidFill>
                  </a:rPr>
                  <a:t>CSMs: </a:t>
                </a:r>
                <a14:m>
                  <m:oMath xmlns:m="http://schemas.openxmlformats.org/officeDocument/2006/math">
                    <m:r>
                      <m:rPr>
                        <m:sty m:val="p"/>
                      </m:rPr>
                      <a:rPr lang="en-AU" sz="1600" b="0" i="0" smtClean="0">
                        <a:solidFill>
                          <a:schemeClr val="accent1">
                            <a:lumMod val="50000"/>
                          </a:schemeClr>
                        </a:solidFill>
                        <a:latin typeface="Cambria Math" panose="02040503050406030204" pitchFamily="18" charset="0"/>
                      </a:rPr>
                      <m:t>Δ</m:t>
                    </m:r>
                    <m:r>
                      <a:rPr lang="en-AU" sz="1600" b="0" i="1" smtClean="0">
                        <a:solidFill>
                          <a:schemeClr val="accent1">
                            <a:lumMod val="50000"/>
                          </a:schemeClr>
                        </a:solidFill>
                        <a:latin typeface="Cambria Math" panose="02040503050406030204" pitchFamily="18" charset="0"/>
                      </a:rPr>
                      <m:t>𝐺</m:t>
                    </m:r>
                    <m:r>
                      <a:rPr lang="en-AU" sz="1600" b="0" i="1" smtClean="0">
                        <a:solidFill>
                          <a:schemeClr val="accent1">
                            <a:lumMod val="50000"/>
                          </a:schemeClr>
                        </a:solidFill>
                        <a:latin typeface="Cambria Math" panose="02040503050406030204" pitchFamily="18" charset="0"/>
                      </a:rPr>
                      <m:t>/</m:t>
                    </m:r>
                    <m:r>
                      <a:rPr lang="en-AU" sz="1600" b="0" i="1" smtClean="0">
                        <a:solidFill>
                          <a:schemeClr val="accent1">
                            <a:lumMod val="50000"/>
                          </a:schemeClr>
                        </a:solidFill>
                        <a:latin typeface="Cambria Math" panose="02040503050406030204" pitchFamily="18" charset="0"/>
                      </a:rPr>
                      <m:t>𝐺</m:t>
                    </m:r>
                  </m:oMath>
                </a14:m>
                <a:r>
                  <a:rPr lang="en-AU" sz="1600" dirty="0">
                    <a:solidFill>
                      <a:schemeClr val="accent1">
                        <a:lumMod val="50000"/>
                      </a:schemeClr>
                    </a:solidFill>
                  </a:rPr>
                  <a:t> is positive definite</a:t>
                </a:r>
              </a:p>
              <a:p>
                <a:pPr marL="285750" indent="-285750">
                  <a:buFont typeface="Wingdings" panose="05000000000000000000" pitchFamily="2" charset="2"/>
                  <a:buChar char="ü"/>
                </a:pPr>
                <a:r>
                  <a:rPr lang="en-AU" sz="1600" dirty="0">
                    <a:solidFill>
                      <a:schemeClr val="accent1">
                        <a:lumMod val="50000"/>
                      </a:schemeClr>
                    </a:solidFill>
                  </a:rPr>
                  <a:t>Phenomenological fits should implement this constraint</a:t>
                </a:r>
              </a:p>
            </p:txBody>
          </p:sp>
        </mc:Choice>
        <mc:Fallback xmlns="">
          <p:sp>
            <p:nvSpPr>
              <p:cNvPr id="9" name="TextBox 8">
                <a:extLst>
                  <a:ext uri="{FF2B5EF4-FFF2-40B4-BE49-F238E27FC236}">
                    <a16:creationId xmlns:a16="http://schemas.microsoft.com/office/drawing/2014/main" id="{09494F20-917C-4EA2-B129-92CB4237ED1B}"/>
                  </a:ext>
                </a:extLst>
              </p:cNvPr>
              <p:cNvSpPr txBox="1">
                <a:spLocks noRot="1" noChangeAspect="1" noMove="1" noResize="1" noEditPoints="1" noAdjustHandles="1" noChangeArrowheads="1" noChangeShapeType="1" noTextEdit="1"/>
              </p:cNvSpPr>
              <p:nvPr/>
            </p:nvSpPr>
            <p:spPr>
              <a:xfrm>
                <a:off x="5136066" y="4045609"/>
                <a:ext cx="2560134" cy="1323439"/>
              </a:xfrm>
              <a:prstGeom prst="rect">
                <a:avLst/>
              </a:prstGeom>
              <a:blipFill>
                <a:blip r:embed="rId5"/>
                <a:stretch>
                  <a:fillRect l="-952" t="-1382" b="-5069"/>
                </a:stretch>
              </a:blipFill>
            </p:spPr>
            <p:txBody>
              <a:bodyPr/>
              <a:lstStyle/>
              <a:p>
                <a:r>
                  <a:rPr lang="en-AU">
                    <a:noFill/>
                  </a:rPr>
                  <a:t> </a:t>
                </a:r>
              </a:p>
            </p:txBody>
          </p:sp>
        </mc:Fallback>
      </mc:AlternateContent>
    </p:spTree>
    <p:extLst>
      <p:ext uri="{BB962C8B-B14F-4D97-AF65-F5344CB8AC3E}">
        <p14:creationId xmlns:p14="http://schemas.microsoft.com/office/powerpoint/2010/main" val="33590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1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6405-D9AB-5753-7D33-A98F4EAF0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B3E81-1C66-D566-03F3-BC333BD5F61C}"/>
              </a:ext>
            </a:extLst>
          </p:cNvPr>
          <p:cNvSpPr>
            <a:spLocks noGrp="1"/>
          </p:cNvSpPr>
          <p:nvPr>
            <p:ph type="title"/>
          </p:nvPr>
        </p:nvSpPr>
        <p:spPr/>
        <p:txBody>
          <a:bodyPr/>
          <a:lstStyle/>
          <a:p>
            <a:r>
              <a:rPr lang="en-AU" sz="2800" b="0" i="1" dirty="0">
                <a:ln w="0"/>
                <a:solidFill>
                  <a:schemeClr val="accent1"/>
                </a:solidFill>
                <a:effectLst>
                  <a:outerShdw blurRad="38100" dist="25400" dir="5400000" algn="ctr" rotWithShape="0">
                    <a:srgbClr val="6E747A">
                      <a:alpha val="43000"/>
                    </a:srgbClr>
                  </a:outerShdw>
                </a:effectLst>
              </a:rPr>
              <a:t>Basic Questions for 21</a:t>
            </a:r>
            <a:r>
              <a:rPr lang="en-AU" sz="2800" b="0" i="1" baseline="30000" dirty="0">
                <a:ln w="0"/>
                <a:solidFill>
                  <a:schemeClr val="accent1"/>
                </a:solidFill>
                <a:effectLst>
                  <a:outerShdw blurRad="38100" dist="25400" dir="5400000" algn="ctr" rotWithShape="0">
                    <a:srgbClr val="6E747A">
                      <a:alpha val="43000"/>
                    </a:srgbClr>
                  </a:outerShdw>
                </a:effectLst>
              </a:rPr>
              <a:t>st</a:t>
            </a:r>
            <a:r>
              <a:rPr lang="en-AU" sz="2800" b="0" i="1" dirty="0">
                <a:ln w="0"/>
                <a:solidFill>
                  <a:schemeClr val="accent1"/>
                </a:solidFill>
                <a:effectLst>
                  <a:outerShdw blurRad="38100" dist="25400" dir="5400000" algn="ctr" rotWithShape="0">
                    <a:srgbClr val="6E747A">
                      <a:alpha val="43000"/>
                    </a:srgbClr>
                  </a:outerShdw>
                </a:effectLst>
              </a:rPr>
              <a:t> Century Science</a:t>
            </a:r>
          </a:p>
        </p:txBody>
      </p:sp>
      <p:sp>
        <p:nvSpPr>
          <p:cNvPr id="3" name="Content Placeholder 2">
            <a:extLst>
              <a:ext uri="{FF2B5EF4-FFF2-40B4-BE49-F238E27FC236}">
                <a16:creationId xmlns:a16="http://schemas.microsoft.com/office/drawing/2014/main" id="{3CCEF94B-4A02-3863-5F47-4C9799FC71E6}"/>
              </a:ext>
            </a:extLst>
          </p:cNvPr>
          <p:cNvSpPr>
            <a:spLocks noGrp="1"/>
          </p:cNvSpPr>
          <p:nvPr>
            <p:ph idx="1"/>
          </p:nvPr>
        </p:nvSpPr>
        <p:spPr>
          <a:xfrm>
            <a:off x="627185" y="990600"/>
            <a:ext cx="10972800" cy="4525963"/>
          </a:xfrm>
        </p:spPr>
        <p:txBody>
          <a:bodyPr/>
          <a:lstStyle/>
          <a:p>
            <a:r>
              <a:rPr lang="en-US" dirty="0"/>
              <a:t>How Does the Mass of the Nucleon Arise?</a:t>
            </a:r>
          </a:p>
          <a:p>
            <a:r>
              <a:rPr lang="en-US" dirty="0"/>
              <a:t>How Does the Spin of the Nucleon Arise?</a:t>
            </a:r>
          </a:p>
          <a:p>
            <a:r>
              <a:rPr lang="en-US" dirty="0"/>
              <a:t>What Are the Emergent Properties of Dense Systems of Gluons? </a:t>
            </a:r>
          </a:p>
          <a:p>
            <a:r>
              <a:rPr lang="en-US" dirty="0"/>
              <a:t>Response … International community is operating, building, and planning facilities with the potential for delivering answers</a:t>
            </a:r>
          </a:p>
        </p:txBody>
      </p:sp>
      <p:sp>
        <p:nvSpPr>
          <p:cNvPr id="4" name="Date Placeholder 3">
            <a:extLst>
              <a:ext uri="{FF2B5EF4-FFF2-40B4-BE49-F238E27FC236}">
                <a16:creationId xmlns:a16="http://schemas.microsoft.com/office/drawing/2014/main" id="{AEA0BE76-2CFF-260B-26D4-A0B1F8E5FDE5}"/>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70D08890-AA83-DA27-6D75-2DEDD35F8F3A}"/>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51EE2759-4295-67CF-24EB-9C16933FEE81}"/>
              </a:ext>
            </a:extLst>
          </p:cNvPr>
          <p:cNvSpPr>
            <a:spLocks noGrp="1"/>
          </p:cNvSpPr>
          <p:nvPr>
            <p:ph type="sldNum" sz="quarter" idx="12"/>
          </p:nvPr>
        </p:nvSpPr>
        <p:spPr/>
        <p:txBody>
          <a:bodyPr/>
          <a:lstStyle/>
          <a:p>
            <a:fld id="{87034D8C-3CB4-402A-BC46-2AB14C0FE90A}" type="slidenum">
              <a:rPr lang="en-US" smtClean="0"/>
              <a:pPr/>
              <a:t>2</a:t>
            </a:fld>
            <a:endParaRPr lang="en-US"/>
          </a:p>
        </p:txBody>
      </p:sp>
      <p:pic>
        <p:nvPicPr>
          <p:cNvPr id="7" name="Picture 6" descr="A close-up of a logo&#10;&#10;Description automatically generated">
            <a:extLst>
              <a:ext uri="{FF2B5EF4-FFF2-40B4-BE49-F238E27FC236}">
                <a16:creationId xmlns:a16="http://schemas.microsoft.com/office/drawing/2014/main" id="{DE8FEB22-1FD7-4AFB-A60A-09F9BC1F3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5018" y="4265155"/>
            <a:ext cx="1658875" cy="15161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A picture containing text, clipart&#10;&#10;Description automatically generated">
            <a:extLst>
              <a:ext uri="{FF2B5EF4-FFF2-40B4-BE49-F238E27FC236}">
                <a16:creationId xmlns:a16="http://schemas.microsoft.com/office/drawing/2014/main" id="{41263914-11ED-1CCB-4DA5-AEB030659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959306"/>
            <a:ext cx="3499719" cy="76080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DBECC9E-EA30-837E-3D63-72A98EB338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747" y="4014131"/>
            <a:ext cx="2021144" cy="19541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descr="A picture containing diagram&#10;&#10;Description automatically generated">
            <a:extLst>
              <a:ext uri="{FF2B5EF4-FFF2-40B4-BE49-F238E27FC236}">
                <a16:creationId xmlns:a16="http://schemas.microsoft.com/office/drawing/2014/main" id="{ED350EB4-14ED-72FF-487F-F944624AF6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4060" y="3980492"/>
            <a:ext cx="1903925" cy="1834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Content Placeholder 12" descr="Diagram&#10;&#10;Description automatically generated">
            <a:extLst>
              <a:ext uri="{FF2B5EF4-FFF2-40B4-BE49-F238E27FC236}">
                <a16:creationId xmlns:a16="http://schemas.microsoft.com/office/drawing/2014/main" id="{D547FF02-B072-7694-0EF3-FFD3E8B163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392724" y="3920727"/>
            <a:ext cx="1380080" cy="1954193"/>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descr="Text&#10;&#10;Description automatically generated">
            <a:extLst>
              <a:ext uri="{FF2B5EF4-FFF2-40B4-BE49-F238E27FC236}">
                <a16:creationId xmlns:a16="http://schemas.microsoft.com/office/drawing/2014/main" id="{00F1C73B-D8E4-33B8-CEA6-166FC8BFD4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1248" y="2890512"/>
            <a:ext cx="2729752" cy="761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A logo with blue and green text&#10;&#10;Description automatically generated">
            <a:extLst>
              <a:ext uri="{FF2B5EF4-FFF2-40B4-BE49-F238E27FC236}">
                <a16:creationId xmlns:a16="http://schemas.microsoft.com/office/drawing/2014/main" id="{AF2F67ED-4343-693D-19C8-0B85BB72D8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0600" y="2819400"/>
            <a:ext cx="1810810" cy="900714"/>
          </a:xfrm>
          <a:prstGeom prst="rect">
            <a:avLst/>
          </a:prstGeom>
          <a:ln>
            <a:noFill/>
          </a:ln>
          <a:effectLst>
            <a:outerShdw blurRad="190500" algn="tl" rotWithShape="0">
              <a:srgbClr val="000000">
                <a:alpha val="70000"/>
              </a:srgbClr>
            </a:outerShdw>
          </a:effectLst>
        </p:spPr>
      </p:pic>
      <p:pic>
        <p:nvPicPr>
          <p:cNvPr id="14" name="Picture 13" descr="A close-up of a logo&#10;&#10;Description automatically generated">
            <a:extLst>
              <a:ext uri="{FF2B5EF4-FFF2-40B4-BE49-F238E27FC236}">
                <a16:creationId xmlns:a16="http://schemas.microsoft.com/office/drawing/2014/main" id="{FAB31807-53B7-0DA8-39E9-6E9BEB1BD6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35767" y="4465554"/>
            <a:ext cx="2050328" cy="1051009"/>
          </a:xfrm>
          <a:prstGeom prst="rect">
            <a:avLst/>
          </a:prstGeom>
          <a:ln>
            <a:noFill/>
          </a:ln>
          <a:effectLst>
            <a:outerShdw blurRad="190500" algn="tl" rotWithShape="0">
              <a:srgbClr val="000000">
                <a:alpha val="70000"/>
              </a:srgbClr>
            </a:outerShdw>
          </a:effectLst>
        </p:spPr>
      </p:pic>
      <p:pic>
        <p:nvPicPr>
          <p:cNvPr id="1026" name="Picture 2" descr="CEPC">
            <a:extLst>
              <a:ext uri="{FF2B5EF4-FFF2-40B4-BE49-F238E27FC236}">
                <a16:creationId xmlns:a16="http://schemas.microsoft.com/office/drawing/2014/main" id="{A405F435-F509-AFE3-E3E5-337081A930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2432" y="2713382"/>
            <a:ext cx="193780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1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circle(in)">
                                      <p:cBhvr>
                                        <p:cTn id="3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C51D-4914-47AB-A4C4-0EB2FA156702}"/>
              </a:ext>
            </a:extLst>
          </p:cNvPr>
          <p:cNvSpPr>
            <a:spLocks noGrp="1"/>
          </p:cNvSpPr>
          <p:nvPr>
            <p:ph type="title"/>
          </p:nvPr>
        </p:nvSpPr>
        <p:spPr>
          <a:xfrm>
            <a:off x="990600" y="5003559"/>
            <a:ext cx="10363200" cy="1362075"/>
          </a:xfrm>
        </p:spPr>
        <p:txBody>
          <a:bodyPr/>
          <a:lstStyle/>
          <a:p>
            <a:pPr algn="ctr"/>
            <a:r>
              <a:rPr lang="en-US" sz="54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Faddeev</a:t>
            </a:r>
            <a:r>
              <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Equation for Baryons</a:t>
            </a:r>
            <a:endParaRPr lang="en-US" sz="4800" dirty="0"/>
          </a:p>
        </p:txBody>
      </p:sp>
      <p:sp>
        <p:nvSpPr>
          <p:cNvPr id="3" name="Text Placeholder 2">
            <a:extLst>
              <a:ext uri="{FF2B5EF4-FFF2-40B4-BE49-F238E27FC236}">
                <a16:creationId xmlns:a16="http://schemas.microsoft.com/office/drawing/2014/main" id="{F8FA9942-9C06-429C-9A11-CD87F032AD0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C277C13-66B6-4B83-A723-6690BB7FF8C7}"/>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23193D9B-55CF-4A45-A168-DBDCD44D24BE}"/>
              </a:ext>
            </a:extLst>
          </p:cNvPr>
          <p:cNvSpPr>
            <a:spLocks noGrp="1"/>
          </p:cNvSpPr>
          <p:nvPr>
            <p:ph type="ftr" sz="quarter" idx="11"/>
          </p:nvPr>
        </p:nvSpPr>
        <p:spPr/>
        <p:txBody>
          <a:bodyPr/>
          <a:lstStyle/>
          <a:p>
            <a:r>
              <a:rPr lang="en-US"/>
              <a:t>Craig Roberts: cdroberts@nju.edu.cn  478 .. 26/04/30 ..."Insights into the Emergence of Hadron Mass and Structure"</a:t>
            </a:r>
          </a:p>
        </p:txBody>
      </p:sp>
      <p:sp>
        <p:nvSpPr>
          <p:cNvPr id="6" name="Slide Number Placeholder 5">
            <a:extLst>
              <a:ext uri="{FF2B5EF4-FFF2-40B4-BE49-F238E27FC236}">
                <a16:creationId xmlns:a16="http://schemas.microsoft.com/office/drawing/2014/main" id="{EFD01936-C505-4AC3-A8E8-F5DDA2704CE2}"/>
              </a:ext>
            </a:extLst>
          </p:cNvPr>
          <p:cNvSpPr>
            <a:spLocks noGrp="1"/>
          </p:cNvSpPr>
          <p:nvPr>
            <p:ph type="sldNum" sz="quarter" idx="12"/>
          </p:nvPr>
        </p:nvSpPr>
        <p:spPr/>
        <p:txBody>
          <a:bodyPr/>
          <a:lstStyle/>
          <a:p>
            <a:fld id="{87034D8C-3CB4-402A-BC46-2AB14C0FE90A}" type="slidenum">
              <a:rPr lang="en-US" smtClean="0"/>
              <a:pPr/>
              <a:t>20</a:t>
            </a:fld>
            <a:endParaRPr lang="en-US"/>
          </a:p>
        </p:txBody>
      </p:sp>
      <p:pic>
        <p:nvPicPr>
          <p:cNvPr id="7" name="Picture 6">
            <a:extLst>
              <a:ext uri="{FF2B5EF4-FFF2-40B4-BE49-F238E27FC236}">
                <a16:creationId xmlns:a16="http://schemas.microsoft.com/office/drawing/2014/main" id="{DA6C69F2-F477-4CE3-929E-FDC94C811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971" y="1441371"/>
            <a:ext cx="9648058" cy="3611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22E96093-9D75-49F5-9ABD-E9C21C619586}"/>
              </a:ext>
            </a:extLst>
          </p:cNvPr>
          <p:cNvSpPr txBox="1"/>
          <p:nvPr/>
        </p:nvSpPr>
        <p:spPr>
          <a:xfrm>
            <a:off x="39932" y="0"/>
            <a:ext cx="4971682" cy="1638910"/>
          </a:xfrm>
          <a:prstGeom prst="rect">
            <a:avLst/>
          </a:prstGeom>
          <a:noFill/>
        </p:spPr>
        <p:txBody>
          <a:bodyPr wrap="none" rtlCol="0">
            <a:spAutoFit/>
          </a:bodyPr>
          <a:lstStyle/>
          <a:p>
            <a:pPr marL="285750" indent="-285750">
              <a:buFont typeface="Wingdings" panose="05000000000000000000" pitchFamily="2" charset="2"/>
              <a:buChar char="ü"/>
            </a:pPr>
            <a:r>
              <a:rPr lang="en-GB" sz="1400" i="1" dirty="0">
                <a:solidFill>
                  <a:schemeClr val="accent1">
                    <a:lumMod val="50000"/>
                  </a:schemeClr>
                </a:solidFill>
              </a:rPr>
              <a:t>Nucleon mass from a covariant three-quark Faddeev equation</a:t>
            </a:r>
          </a:p>
          <a:p>
            <a:r>
              <a:rPr lang="en-GB" sz="1400" dirty="0">
                <a:solidFill>
                  <a:schemeClr val="accent1">
                    <a:lumMod val="50000"/>
                  </a:schemeClr>
                </a:solidFill>
              </a:rPr>
              <a:t>       G. Eichmann </a:t>
            </a:r>
            <a:r>
              <a:rPr lang="en-GB" sz="1400" i="1" dirty="0">
                <a:solidFill>
                  <a:schemeClr val="accent1">
                    <a:lumMod val="50000"/>
                  </a:schemeClr>
                </a:solidFill>
              </a:rPr>
              <a:t>et al</a:t>
            </a:r>
            <a:r>
              <a:rPr lang="en-GB" sz="1400" dirty="0">
                <a:solidFill>
                  <a:schemeClr val="accent1">
                    <a:lumMod val="50000"/>
                  </a:schemeClr>
                </a:solidFill>
              </a:rPr>
              <a:t>., Phys. Rev. Lett. 104 (2010) 201601</a:t>
            </a:r>
          </a:p>
          <a:p>
            <a:pPr marL="285750" indent="-285750">
              <a:buFont typeface="Wingdings" panose="05000000000000000000" pitchFamily="2" charset="2"/>
              <a:buChar char="ü"/>
            </a:pPr>
            <a:r>
              <a:rPr lang="en-GB" sz="1400" i="1" dirty="0">
                <a:solidFill>
                  <a:schemeClr val="accent1">
                    <a:lumMod val="50000"/>
                  </a:schemeClr>
                </a:solidFill>
              </a:rPr>
              <a:t>Poincaré-covariant analysis of heavy-quark baryons</a:t>
            </a:r>
            <a:r>
              <a:rPr lang="en-GB" sz="1400" dirty="0">
                <a:solidFill>
                  <a:schemeClr val="accent1">
                    <a:lumMod val="50000"/>
                  </a:schemeClr>
                </a:solidFill>
              </a:rPr>
              <a:t> </a:t>
            </a:r>
          </a:p>
          <a:p>
            <a:r>
              <a:rPr lang="en-GB" sz="1400" dirty="0">
                <a:solidFill>
                  <a:schemeClr val="accent1">
                    <a:lumMod val="50000"/>
                  </a:schemeClr>
                </a:solidFill>
              </a:rPr>
              <a:t>       Si-Xue Qin (</a:t>
            </a:r>
            <a:r>
              <a:rPr lang="ja-JP" altLang="en-US" sz="1400" dirty="0">
                <a:solidFill>
                  <a:schemeClr val="accent1">
                    <a:lumMod val="50000"/>
                  </a:schemeClr>
                </a:solidFill>
              </a:rPr>
              <a:t>秦思学</a:t>
            </a:r>
            <a:r>
              <a:rPr lang="en-GB" sz="1400" dirty="0">
                <a:solidFill>
                  <a:schemeClr val="accent1">
                    <a:lumMod val="50000"/>
                  </a:schemeClr>
                </a:solidFill>
              </a:rPr>
              <a:t>) </a:t>
            </a:r>
            <a:r>
              <a:rPr lang="en-GB" sz="1400" i="1" dirty="0">
                <a:solidFill>
                  <a:schemeClr val="accent1">
                    <a:lumMod val="50000"/>
                  </a:schemeClr>
                </a:solidFill>
              </a:rPr>
              <a:t>et al</a:t>
            </a:r>
            <a:r>
              <a:rPr lang="en-GB" sz="1400" dirty="0">
                <a:solidFill>
                  <a:schemeClr val="accent1">
                    <a:lumMod val="50000"/>
                  </a:schemeClr>
                </a:solidFill>
              </a:rPr>
              <a:t>., </a:t>
            </a:r>
            <a:r>
              <a:rPr lang="en-GB" sz="1400" dirty="0" err="1">
                <a:solidFill>
                  <a:schemeClr val="accent1">
                    <a:lumMod val="50000"/>
                  </a:schemeClr>
                </a:solidFill>
              </a:rPr>
              <a:t>Phys.Rev</a:t>
            </a:r>
            <a:r>
              <a:rPr lang="en-GB" sz="1400" dirty="0">
                <a:solidFill>
                  <a:schemeClr val="accent1">
                    <a:lumMod val="50000"/>
                  </a:schemeClr>
                </a:solidFill>
              </a:rPr>
              <a:t>. D 97 (2018) 114017/1-13</a:t>
            </a:r>
          </a:p>
          <a:p>
            <a:pPr marL="285750" indent="-285750">
              <a:spcBef>
                <a:spcPts val="300"/>
              </a:spcBef>
              <a:buFont typeface="Wingdings" panose="05000000000000000000" pitchFamily="2" charset="2"/>
              <a:buChar char="ü"/>
            </a:pPr>
            <a:r>
              <a:rPr lang="en-GB" sz="1400" i="1" dirty="0">
                <a:solidFill>
                  <a:schemeClr val="accent1">
                    <a:lumMod val="50000"/>
                  </a:schemeClr>
                </a:solidFill>
              </a:rPr>
              <a:t>Nucleon Gravitational Form Factors, </a:t>
            </a:r>
          </a:p>
          <a:p>
            <a:r>
              <a:rPr lang="en-GB" sz="1400" i="1" dirty="0">
                <a:solidFill>
                  <a:schemeClr val="accent1">
                    <a:lumMod val="50000"/>
                  </a:schemeClr>
                </a:solidFill>
              </a:rPr>
              <a:t>       Z.-Q. Yao (</a:t>
            </a:r>
            <a:r>
              <a:rPr lang="ja-JP" altLang="en-US" sz="1400" i="1" dirty="0">
                <a:solidFill>
                  <a:schemeClr val="accent1">
                    <a:lumMod val="50000"/>
                  </a:schemeClr>
                </a:solidFill>
              </a:rPr>
              <a:t>姚照千</a:t>
            </a:r>
            <a:r>
              <a:rPr lang="en-US" altLang="ja-JP" sz="1400" i="1" dirty="0">
                <a:solidFill>
                  <a:schemeClr val="accent1">
                    <a:lumMod val="50000"/>
                  </a:schemeClr>
                </a:solidFill>
              </a:rPr>
              <a:t>) et al.</a:t>
            </a:r>
            <a:r>
              <a:rPr lang="en-GB" sz="1400" i="1" dirty="0">
                <a:solidFill>
                  <a:schemeClr val="accent1">
                    <a:lumMod val="50000"/>
                  </a:schemeClr>
                </a:solidFill>
              </a:rPr>
              <a:t>, Eur. Phys. J. A 61 (2025) 92/1-13</a:t>
            </a:r>
            <a:endParaRPr lang="en-GB" sz="1400" dirty="0">
              <a:solidFill>
                <a:schemeClr val="accent1">
                  <a:lumMod val="50000"/>
                </a:schemeClr>
              </a:solidFill>
            </a:endParaRPr>
          </a:p>
          <a:p>
            <a:endParaRPr lang="en-GB" sz="1400" dirty="0">
              <a:solidFill>
                <a:schemeClr val="accent1">
                  <a:lumMod val="50000"/>
                </a:schemeClr>
              </a:solidFill>
            </a:endParaRPr>
          </a:p>
        </p:txBody>
      </p:sp>
    </p:spTree>
    <p:extLst>
      <p:ext uri="{BB962C8B-B14F-4D97-AF65-F5344CB8AC3E}">
        <p14:creationId xmlns:p14="http://schemas.microsoft.com/office/powerpoint/2010/main" val="292493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002E-2611-7D1D-8C5F-A2F9BAE8135C}"/>
              </a:ext>
            </a:extLst>
          </p:cNvPr>
          <p:cNvSpPr>
            <a:spLocks noGrp="1"/>
          </p:cNvSpPr>
          <p:nvPr>
            <p:ph type="title"/>
          </p:nvPr>
        </p:nvSpPr>
        <p:spPr/>
        <p:txBody>
          <a:bodyPr/>
          <a:lstStyle/>
          <a:p>
            <a:r>
              <a:rPr lang="en-AU" dirty="0"/>
              <a:t>Nucleon as a Bound State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692375-F2BA-F8AD-1AD5-30F0E3F42B2C}"/>
                  </a:ext>
                </a:extLst>
              </p:cNvPr>
              <p:cNvSpPr>
                <a:spLocks noGrp="1"/>
              </p:cNvSpPr>
              <p:nvPr>
                <p:ph idx="1"/>
              </p:nvPr>
            </p:nvSpPr>
            <p:spPr>
              <a:xfrm>
                <a:off x="609600" y="1600200"/>
                <a:ext cx="10972800" cy="4525963"/>
              </a:xfrm>
            </p:spPr>
            <p:txBody>
              <a:bodyPr/>
              <a:lstStyle/>
              <a:p>
                <a:r>
                  <a:rPr lang="en-US" dirty="0"/>
                  <a:t>Nucleon bound-state problem can be addressed </a:t>
                </a:r>
              </a:p>
              <a:p>
                <a:pPr marL="0" indent="0">
                  <a:spcBef>
                    <a:spcPts val="0"/>
                  </a:spcBef>
                  <a:buNone/>
                </a:pPr>
                <a:r>
                  <a:rPr lang="en-US" dirty="0"/>
                  <a:t>      in any approach that provides access to the three-quark six-point Schwinger function</a:t>
                </a:r>
              </a:p>
              <a:p>
                <a:pPr lvl="1"/>
                <a:r>
                  <a:rPr lang="en-US" sz="2200" dirty="0"/>
                  <a:t>Using CSMs, one begins with the Poincaré-invariant </a:t>
                </a:r>
                <a:r>
                  <a:rPr lang="en-US" sz="2200" dirty="0" err="1"/>
                  <a:t>Faddeev</a:t>
                </a:r>
                <a:r>
                  <a:rPr lang="en-US" sz="2200" dirty="0"/>
                  <a:t> equation</a:t>
                </a:r>
              </a:p>
              <a:p>
                <a:pPr lvl="1"/>
                <a:r>
                  <a:rPr lang="en-US" sz="2200" dirty="0"/>
                  <a:t>Today, there are </a:t>
                </a:r>
                <a14:m>
                  <m:oMath xmlns:m="http://schemas.openxmlformats.org/officeDocument/2006/math">
                    <m:r>
                      <a:rPr lang="en-AU" sz="2200" b="0" i="1" dirty="0" smtClean="0">
                        <a:latin typeface="Cambria Math" panose="02040503050406030204" pitchFamily="18" charset="0"/>
                      </a:rPr>
                      <m:t>≈</m:t>
                    </m:r>
                    <m:r>
                      <a:rPr lang="en-AU" sz="2200" b="0" i="1" dirty="0" smtClean="0">
                        <a:latin typeface="Cambria Math" panose="02040503050406030204" pitchFamily="18" charset="0"/>
                      </a:rPr>
                      <m:t>5</m:t>
                    </m:r>
                  </m:oMath>
                </a14:m>
                <a:r>
                  <a:rPr lang="en-US" sz="2200" dirty="0"/>
                  <a:t> people in the world who can solve this equation</a:t>
                </a:r>
              </a:p>
              <a:p>
                <a:r>
                  <a:rPr lang="en-US" dirty="0"/>
                  <a:t>The analysis to be described uses </a:t>
                </a:r>
                <a:r>
                  <a:rPr lang="en-US" u="sng" dirty="0"/>
                  <a:t>precisely</a:t>
                </a:r>
                <a:r>
                  <a:rPr lang="en-US" dirty="0"/>
                  <a:t> the same approach (approximation and interaction) as that employed for pion and kaon electromagnetic form factors</a:t>
                </a:r>
              </a:p>
              <a:p>
                <a:pPr lvl="1"/>
                <a:r>
                  <a:rPr lang="en-US" sz="2200" dirty="0"/>
                  <a:t>Thus, one arrives at unifying set of parameter-free predictions for all pion and kaon and nucleon elastic electromagnetic and gravitational form factors and their species separations to large values of momentum transfer</a:t>
                </a:r>
              </a:p>
              <a:p>
                <a:pPr lvl="1"/>
                <a:r>
                  <a:rPr lang="en-US" sz="2200" dirty="0"/>
                  <a:t>All predictions link observables directly with fundamental QCD Schwinger functions and thereby expose novel expressions of emergent phenomena in QCD.</a:t>
                </a:r>
              </a:p>
              <a:p>
                <a:endParaRPr lang="en-AU" dirty="0"/>
              </a:p>
            </p:txBody>
          </p:sp>
        </mc:Choice>
        <mc:Fallback xmlns="">
          <p:sp>
            <p:nvSpPr>
              <p:cNvPr id="3" name="Content Placeholder 2">
                <a:extLst>
                  <a:ext uri="{FF2B5EF4-FFF2-40B4-BE49-F238E27FC236}">
                    <a16:creationId xmlns:a16="http://schemas.microsoft.com/office/drawing/2014/main" id="{A5692375-F2BA-F8AD-1AD5-30F0E3F42B2C}"/>
                  </a:ext>
                </a:extLst>
              </p:cNvPr>
              <p:cNvSpPr>
                <a:spLocks noGrp="1" noRot="1" noChangeAspect="1" noMove="1" noResize="1" noEditPoints="1" noAdjustHandles="1" noChangeArrowheads="1" noChangeShapeType="1" noTextEdit="1"/>
              </p:cNvSpPr>
              <p:nvPr>
                <p:ph idx="1"/>
              </p:nvPr>
            </p:nvSpPr>
            <p:spPr>
              <a:xfrm>
                <a:off x="609600" y="1600200"/>
                <a:ext cx="10972800" cy="4525963"/>
              </a:xfrm>
              <a:blipFill>
                <a:blip r:embed="rId2"/>
                <a:stretch>
                  <a:fillRect l="-611" t="-943" r="-22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1CA03137-3686-D578-C7C3-309D2519CC85}"/>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04961B7B-B52A-0617-BF69-8865CB542C1D}"/>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654230B2-F860-A4BF-1FE4-C6CEFC229A51}"/>
              </a:ext>
            </a:extLst>
          </p:cNvPr>
          <p:cNvSpPr>
            <a:spLocks noGrp="1"/>
          </p:cNvSpPr>
          <p:nvPr>
            <p:ph type="sldNum" sz="quarter" idx="12"/>
          </p:nvPr>
        </p:nvSpPr>
        <p:spPr/>
        <p:txBody>
          <a:bodyPr/>
          <a:lstStyle/>
          <a:p>
            <a:fld id="{87034D8C-3CB4-402A-BC46-2AB14C0FE90A}" type="slidenum">
              <a:rPr lang="en-US" smtClean="0"/>
              <a:pPr/>
              <a:t>21</a:t>
            </a:fld>
            <a:endParaRPr lang="en-US"/>
          </a:p>
        </p:txBody>
      </p:sp>
      <p:pic>
        <p:nvPicPr>
          <p:cNvPr id="7" name="Picture 6" descr="A yellow circle with black symbols and arrows&#10;&#10;Description automatically generated">
            <a:extLst>
              <a:ext uri="{FF2B5EF4-FFF2-40B4-BE49-F238E27FC236}">
                <a16:creationId xmlns:a16="http://schemas.microsoft.com/office/drawing/2014/main" id="{B2184649-7581-B24B-9111-DB5E6057D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355" y="255384"/>
            <a:ext cx="4437647" cy="1392567"/>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E26E9A7F-DE38-DE2F-7C8E-91114B4E6B4A}"/>
              </a:ext>
            </a:extLst>
          </p:cNvPr>
          <p:cNvSpPr txBox="1"/>
          <p:nvPr/>
        </p:nvSpPr>
        <p:spPr>
          <a:xfrm>
            <a:off x="643688" y="724621"/>
            <a:ext cx="5604711" cy="738664"/>
          </a:xfrm>
          <a:prstGeom prst="rect">
            <a:avLst/>
          </a:prstGeom>
          <a:noFill/>
        </p:spPr>
        <p:txBody>
          <a:bodyPr wrap="square" rtlCol="0">
            <a:spAutoFit/>
          </a:bodyPr>
          <a:lstStyle/>
          <a:p>
            <a:r>
              <a:rPr lang="en-AU" sz="1200" b="0" i="1" dirty="0">
                <a:solidFill>
                  <a:schemeClr val="accent1">
                    <a:lumMod val="75000"/>
                  </a:schemeClr>
                </a:solidFill>
                <a:effectLst/>
              </a:rPr>
              <a:t>Nucleon charge and magnetisation distributions: flavour separation and zeroes, </a:t>
            </a:r>
          </a:p>
          <a:p>
            <a:r>
              <a:rPr lang="en-AU" sz="1200" b="0" i="0" u="sng" dirty="0">
                <a:solidFill>
                  <a:schemeClr val="accent1">
                    <a:lumMod val="75000"/>
                  </a:schemeClr>
                </a:solidFill>
                <a:effectLst/>
              </a:rPr>
              <a:t>Zhao-Qian Yao (</a:t>
            </a:r>
            <a:r>
              <a:rPr lang="ja-JP" altLang="en-US" sz="1200" b="0" i="0" u="sng" dirty="0">
                <a:solidFill>
                  <a:schemeClr val="accent1">
                    <a:lumMod val="75000"/>
                  </a:schemeClr>
                </a:solidFill>
                <a:effectLst/>
              </a:rPr>
              <a:t>姚照千</a:t>
            </a:r>
            <a:r>
              <a:rPr lang="en-US" altLang="ja-JP" sz="1200" b="0" i="0" u="sng" dirty="0">
                <a:solidFill>
                  <a:schemeClr val="accent1">
                    <a:lumMod val="75000"/>
                  </a:schemeClr>
                </a:solidFill>
                <a:effectLst/>
              </a:rPr>
              <a:t>)</a:t>
            </a:r>
            <a:r>
              <a:rPr lang="en-US" altLang="ja-JP" sz="1200" b="0" i="0" dirty="0">
                <a:solidFill>
                  <a:schemeClr val="accent1">
                    <a:lumMod val="75000"/>
                  </a:schemeClr>
                </a:solidFill>
                <a:effectLst/>
              </a:rPr>
              <a:t>,</a:t>
            </a:r>
            <a:r>
              <a:rPr lang="en-AU" sz="1200" b="0" i="1" dirty="0">
                <a:solidFill>
                  <a:schemeClr val="accent1">
                    <a:lumMod val="75000"/>
                  </a:schemeClr>
                </a:solidFill>
                <a:effectLst/>
              </a:rPr>
              <a:t> </a:t>
            </a:r>
            <a:r>
              <a:rPr lang="en-AU" sz="1200" b="0" i="0" u="sng" strike="noStrike" dirty="0">
                <a:solidFill>
                  <a:srgbClr val="0066FF"/>
                </a:solidFill>
                <a:effectLst/>
                <a:hlinkClick r:id="rId4">
                  <a:extLst>
                    <a:ext uri="{A12FA001-AC4F-418D-AE19-62706E023703}">
                      <ahyp:hlinkClr xmlns:ahyp="http://schemas.microsoft.com/office/drawing/2018/hyperlinkcolor" val="tx"/>
                    </a:ext>
                  </a:extLst>
                </a:hlinkClick>
              </a:rPr>
              <a:t>e-Print: 2403.08088 [hep-</a:t>
            </a:r>
            <a:r>
              <a:rPr lang="en-AU" sz="1200" b="0" i="0" u="sng" strike="noStrike" dirty="0" err="1">
                <a:solidFill>
                  <a:srgbClr val="0066FF"/>
                </a:solidFill>
                <a:effectLst/>
                <a:hlinkClick r:id="rId4">
                  <a:extLst>
                    <a:ext uri="{A12FA001-AC4F-418D-AE19-62706E023703}">
                      <ahyp:hlinkClr xmlns:ahyp="http://schemas.microsoft.com/office/drawing/2018/hyperlinkcolor" val="tx"/>
                    </a:ext>
                  </a:extLst>
                </a:hlinkClick>
              </a:rPr>
              <a:t>ph</a:t>
            </a:r>
            <a:r>
              <a:rPr lang="en-AU" sz="1200" b="0" i="0" u="sng" strike="noStrike" dirty="0">
                <a:solidFill>
                  <a:schemeClr val="accent1">
                    <a:lumMod val="75000"/>
                  </a:schemeClr>
                </a:solidFill>
                <a:effectLst/>
                <a:hlinkClick r:id="rId4">
                  <a:extLst>
                    <a:ext uri="{A12FA001-AC4F-418D-AE19-62706E023703}">
                      <ahyp:hlinkClr xmlns:ahyp="http://schemas.microsoft.com/office/drawing/2018/hyperlinkcolor" val="tx"/>
                    </a:ext>
                  </a:extLst>
                </a:hlinkClick>
              </a:rPr>
              <a:t>]</a:t>
            </a:r>
            <a:r>
              <a:rPr lang="en-AU" sz="1200" b="0" i="1" dirty="0">
                <a:solidFill>
                  <a:schemeClr val="accent1">
                    <a:lumMod val="75000"/>
                  </a:schemeClr>
                </a:solidFill>
                <a:effectLst/>
              </a:rPr>
              <a:t>, Fund. Res. (2025) in press.</a:t>
            </a:r>
            <a:endParaRPr lang="en-AU" sz="1200" b="0" i="0" dirty="0">
              <a:solidFill>
                <a:schemeClr val="accent1">
                  <a:lumMod val="75000"/>
                </a:schemeClr>
              </a:solidFill>
              <a:effectLst/>
            </a:endParaRPr>
          </a:p>
          <a:p>
            <a:endParaRPr lang="en-AU" dirty="0"/>
          </a:p>
        </p:txBody>
      </p:sp>
    </p:spTree>
    <p:extLst>
      <p:ext uri="{BB962C8B-B14F-4D97-AF65-F5344CB8AC3E}">
        <p14:creationId xmlns:p14="http://schemas.microsoft.com/office/powerpoint/2010/main" val="180355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C51D-4914-47AB-A4C4-0EB2FA156702}"/>
              </a:ext>
            </a:extLst>
          </p:cNvPr>
          <p:cNvSpPr>
            <a:spLocks noGrp="1"/>
          </p:cNvSpPr>
          <p:nvPr>
            <p:ph type="title"/>
          </p:nvPr>
        </p:nvSpPr>
        <p:spPr>
          <a:xfrm>
            <a:off x="990600" y="4687934"/>
            <a:ext cx="10363200" cy="1362075"/>
          </a:xfrm>
        </p:spPr>
        <p:txBody>
          <a:bodyPr/>
          <a:lstStyle/>
          <a:p>
            <a:pPr algn="ctr"/>
            <a:r>
              <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Electromagnetic Current</a:t>
            </a:r>
            <a:endParaRPr lang="en-US" sz="4800" dirty="0"/>
          </a:p>
        </p:txBody>
      </p:sp>
      <p:sp>
        <p:nvSpPr>
          <p:cNvPr id="3" name="Text Placeholder 2">
            <a:extLst>
              <a:ext uri="{FF2B5EF4-FFF2-40B4-BE49-F238E27FC236}">
                <a16:creationId xmlns:a16="http://schemas.microsoft.com/office/drawing/2014/main" id="{F8FA9942-9C06-429C-9A11-CD87F032AD0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C277C13-66B6-4B83-A723-6690BB7FF8C7}"/>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23193D9B-55CF-4A45-A168-DBDCD44D24BE}"/>
              </a:ext>
            </a:extLst>
          </p:cNvPr>
          <p:cNvSpPr>
            <a:spLocks noGrp="1"/>
          </p:cNvSpPr>
          <p:nvPr>
            <p:ph type="ftr" sz="quarter" idx="11"/>
          </p:nvPr>
        </p:nvSpPr>
        <p:spPr/>
        <p:txBody>
          <a:bodyPr/>
          <a:lstStyle/>
          <a:p>
            <a:r>
              <a:rPr lang="en-US"/>
              <a:t>Craig Roberts: cdroberts@nju.edu.cn  478 .. 26/04/30 ..."Insights into the Emergence of Hadron Mass and Structure"</a:t>
            </a:r>
          </a:p>
        </p:txBody>
      </p:sp>
      <p:sp>
        <p:nvSpPr>
          <p:cNvPr id="6" name="Slide Number Placeholder 5">
            <a:extLst>
              <a:ext uri="{FF2B5EF4-FFF2-40B4-BE49-F238E27FC236}">
                <a16:creationId xmlns:a16="http://schemas.microsoft.com/office/drawing/2014/main" id="{EFD01936-C505-4AC3-A8E8-F5DDA2704CE2}"/>
              </a:ext>
            </a:extLst>
          </p:cNvPr>
          <p:cNvSpPr>
            <a:spLocks noGrp="1"/>
          </p:cNvSpPr>
          <p:nvPr>
            <p:ph type="sldNum" sz="quarter" idx="12"/>
          </p:nvPr>
        </p:nvSpPr>
        <p:spPr/>
        <p:txBody>
          <a:bodyPr/>
          <a:lstStyle/>
          <a:p>
            <a:fld id="{87034D8C-3CB4-402A-BC46-2AB14C0FE90A}" type="slidenum">
              <a:rPr lang="en-US" smtClean="0"/>
              <a:pPr/>
              <a:t>22</a:t>
            </a:fld>
            <a:endParaRPr lang="en-US"/>
          </a:p>
        </p:txBody>
      </p:sp>
      <p:pic>
        <p:nvPicPr>
          <p:cNvPr id="10" name="Picture 9" descr="A black and white diagram of a circle&#10;&#10;Description automatically generated">
            <a:extLst>
              <a:ext uri="{FF2B5EF4-FFF2-40B4-BE49-F238E27FC236}">
                <a16:creationId xmlns:a16="http://schemas.microsoft.com/office/drawing/2014/main" id="{8D662B4E-774F-30E7-8DCB-E1142C661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47" y="1090978"/>
            <a:ext cx="11490305" cy="2646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77BAE2FA-8246-C5A0-330C-5BF1002161ED}"/>
              </a:ext>
            </a:extLst>
          </p:cNvPr>
          <p:cNvSpPr txBox="1"/>
          <p:nvPr/>
        </p:nvSpPr>
        <p:spPr>
          <a:xfrm>
            <a:off x="8336" y="0"/>
            <a:ext cx="6022803" cy="1169551"/>
          </a:xfrm>
          <a:prstGeom prst="rect">
            <a:avLst/>
          </a:prstGeom>
          <a:noFill/>
        </p:spPr>
        <p:txBody>
          <a:bodyPr wrap="none" rtlCol="0">
            <a:spAutoFit/>
          </a:bodyPr>
          <a:lstStyle/>
          <a:p>
            <a:r>
              <a:rPr lang="en-GB" sz="1400" i="1" dirty="0">
                <a:solidFill>
                  <a:schemeClr val="accent1">
                    <a:lumMod val="75000"/>
                  </a:schemeClr>
                </a:solidFill>
              </a:rPr>
              <a:t>Nucleon mass from a covariant three-quark Faddeev equation</a:t>
            </a:r>
          </a:p>
          <a:p>
            <a:r>
              <a:rPr lang="en-GB" sz="1400" dirty="0">
                <a:solidFill>
                  <a:schemeClr val="accent1">
                    <a:lumMod val="75000"/>
                  </a:schemeClr>
                </a:solidFill>
              </a:rPr>
              <a:t>G. Eichmann </a:t>
            </a:r>
            <a:r>
              <a:rPr lang="en-GB" sz="1400" i="1" dirty="0">
                <a:solidFill>
                  <a:schemeClr val="accent1">
                    <a:lumMod val="75000"/>
                  </a:schemeClr>
                </a:solidFill>
              </a:rPr>
              <a:t>et al</a:t>
            </a:r>
            <a:r>
              <a:rPr lang="en-GB" sz="1400" dirty="0">
                <a:solidFill>
                  <a:schemeClr val="accent1">
                    <a:lumMod val="75000"/>
                  </a:schemeClr>
                </a:solidFill>
              </a:rPr>
              <a:t>., Phys. Rev. Lett. 104 (2010) 201601 </a:t>
            </a:r>
          </a:p>
          <a:p>
            <a:pPr marL="0" indent="0" algn="l" rtl="0"/>
            <a:r>
              <a:rPr lang="en-AU" sz="1400" b="0" i="1" dirty="0">
                <a:solidFill>
                  <a:schemeClr val="accent1">
                    <a:lumMod val="75000"/>
                  </a:schemeClr>
                </a:solidFill>
                <a:effectLst/>
              </a:rPr>
              <a:t>Nucleon charge and magnetisation distributions: flavour separation and zeroes, </a:t>
            </a:r>
          </a:p>
          <a:p>
            <a:pPr marL="0" indent="0" algn="l" rtl="0"/>
            <a:r>
              <a:rPr lang="en-AU" sz="1400" b="0" i="0" dirty="0">
                <a:solidFill>
                  <a:schemeClr val="accent1">
                    <a:lumMod val="75000"/>
                  </a:schemeClr>
                </a:solidFill>
                <a:effectLst/>
              </a:rPr>
              <a:t>Zhao-Qian Yao </a:t>
            </a:r>
            <a:r>
              <a:rPr lang="en-AU" sz="1400" b="0" i="1" dirty="0">
                <a:solidFill>
                  <a:schemeClr val="accent1">
                    <a:lumMod val="75000"/>
                  </a:schemeClr>
                </a:solidFill>
                <a:effectLst/>
              </a:rPr>
              <a:t>et al</a:t>
            </a:r>
            <a:r>
              <a:rPr lang="en-AU" sz="1400" b="0" i="0" dirty="0">
                <a:solidFill>
                  <a:schemeClr val="accent1">
                    <a:lumMod val="75000"/>
                  </a:schemeClr>
                </a:solidFill>
                <a:effectLst/>
              </a:rPr>
              <a:t>.</a:t>
            </a:r>
            <a:r>
              <a:rPr lang="en-AU" sz="1400" b="0" i="1" dirty="0">
                <a:solidFill>
                  <a:schemeClr val="accent1">
                    <a:lumMod val="75000"/>
                  </a:schemeClr>
                </a:solidFill>
                <a:effectLst/>
              </a:rPr>
              <a:t>, </a:t>
            </a:r>
            <a:r>
              <a:rPr lang="en-AU" sz="1400" b="0" i="0" u="sng" strike="noStrike" dirty="0">
                <a:solidFill>
                  <a:srgbClr val="0066FF"/>
                </a:solidFill>
                <a:effectLst/>
                <a:hlinkClick r:id="rId3">
                  <a:extLst>
                    <a:ext uri="{A12FA001-AC4F-418D-AE19-62706E023703}">
                      <ahyp:hlinkClr xmlns:ahyp="http://schemas.microsoft.com/office/drawing/2018/hyperlinkcolor" val="tx"/>
                    </a:ext>
                  </a:extLst>
                </a:hlinkClick>
              </a:rPr>
              <a:t>e-Print: 2403.08088 [hep-</a:t>
            </a:r>
            <a:r>
              <a:rPr lang="en-AU" sz="1400" b="0" i="0" u="sng" strike="noStrike" dirty="0" err="1">
                <a:solidFill>
                  <a:srgbClr val="0066FF"/>
                </a:solidFill>
                <a:effectLst/>
                <a:hlinkClick r:id="rId3">
                  <a:extLst>
                    <a:ext uri="{A12FA001-AC4F-418D-AE19-62706E023703}">
                      <ahyp:hlinkClr xmlns:ahyp="http://schemas.microsoft.com/office/drawing/2018/hyperlinkcolor" val="tx"/>
                    </a:ext>
                  </a:extLst>
                </a:hlinkClick>
              </a:rPr>
              <a:t>ph</a:t>
            </a:r>
            <a:r>
              <a:rPr lang="en-AU" sz="1400" b="0" i="0" u="sng" strike="noStrike" dirty="0">
                <a:solidFill>
                  <a:schemeClr val="accent1">
                    <a:lumMod val="75000"/>
                  </a:schemeClr>
                </a:solidFill>
                <a:effectLst/>
                <a:hlinkClick r:id="rId3">
                  <a:extLst>
                    <a:ext uri="{A12FA001-AC4F-418D-AE19-62706E023703}">
                      <ahyp:hlinkClr xmlns:ahyp="http://schemas.microsoft.com/office/drawing/2018/hyperlinkcolor" val="tx"/>
                    </a:ext>
                  </a:extLst>
                </a:hlinkClick>
              </a:rPr>
              <a:t>]</a:t>
            </a:r>
            <a:endParaRPr lang="en-AU" sz="1400" b="0" i="0" dirty="0">
              <a:solidFill>
                <a:schemeClr val="accent1">
                  <a:lumMod val="75000"/>
                </a:schemeClr>
              </a:solidFill>
              <a:effectLst/>
            </a:endParaRPr>
          </a:p>
          <a:p>
            <a:endParaRPr lang="en-GB" sz="1400" dirty="0"/>
          </a:p>
        </p:txBody>
      </p:sp>
    </p:spTree>
    <p:extLst>
      <p:ext uri="{BB962C8B-B14F-4D97-AF65-F5344CB8AC3E}">
        <p14:creationId xmlns:p14="http://schemas.microsoft.com/office/powerpoint/2010/main" val="135139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2DBB-1C4B-2874-7D64-0B289F2DBA4C}"/>
              </a:ext>
            </a:extLst>
          </p:cNvPr>
          <p:cNvSpPr>
            <a:spLocks noGrp="1"/>
          </p:cNvSpPr>
          <p:nvPr>
            <p:ph type="title"/>
          </p:nvPr>
        </p:nvSpPr>
        <p:spPr/>
        <p:txBody>
          <a:bodyPr/>
          <a:lstStyle/>
          <a:p>
            <a:r>
              <a:rPr lang="en-US" sz="2800" b="0" i="1" dirty="0">
                <a:ln w="0"/>
                <a:solidFill>
                  <a:schemeClr val="accent1"/>
                </a:solidFill>
                <a:effectLst>
                  <a:outerShdw blurRad="38100" dist="25400" dir="5400000" algn="ctr" rotWithShape="0">
                    <a:srgbClr val="6E747A">
                      <a:alpha val="43000"/>
                    </a:srgbClr>
                  </a:outerShdw>
                </a:effectLst>
              </a:rPr>
              <a:t>Nucleon charge and </a:t>
            </a:r>
            <a:r>
              <a:rPr lang="en-US" sz="2800" b="0" i="1" dirty="0" err="1">
                <a:ln w="0"/>
                <a:solidFill>
                  <a:schemeClr val="accent1"/>
                </a:solidFill>
                <a:effectLst>
                  <a:outerShdw blurRad="38100" dist="25400" dir="5400000" algn="ctr" rotWithShape="0">
                    <a:srgbClr val="6E747A">
                      <a:alpha val="43000"/>
                    </a:srgbClr>
                  </a:outerShdw>
                </a:effectLst>
              </a:rPr>
              <a:t>magnetisation</a:t>
            </a:r>
            <a:r>
              <a:rPr lang="en-US" sz="2800" b="0" i="1" dirty="0">
                <a:ln w="0"/>
                <a:solidFill>
                  <a:schemeClr val="accent1"/>
                </a:solidFill>
                <a:effectLst>
                  <a:outerShdw blurRad="38100" dist="25400" dir="5400000" algn="ctr" rotWithShape="0">
                    <a:srgbClr val="6E747A">
                      <a:alpha val="43000"/>
                    </a:srgbClr>
                  </a:outerShdw>
                </a:effectLst>
              </a:rPr>
              <a:t> distributions: </a:t>
            </a:r>
            <a:br>
              <a:rPr lang="en-US" sz="2800" b="0" i="1" dirty="0">
                <a:ln w="0"/>
                <a:solidFill>
                  <a:schemeClr val="accent1"/>
                </a:solidFill>
                <a:effectLst>
                  <a:outerShdw blurRad="38100" dist="25400" dir="5400000" algn="ctr" rotWithShape="0">
                    <a:srgbClr val="6E747A">
                      <a:alpha val="43000"/>
                    </a:srgbClr>
                  </a:outerShdw>
                </a:effectLst>
              </a:rPr>
            </a:br>
            <a:r>
              <a:rPr lang="en-US" sz="2800" b="0" i="1" dirty="0">
                <a:ln w="0"/>
                <a:solidFill>
                  <a:schemeClr val="accent1"/>
                </a:solidFill>
                <a:effectLst>
                  <a:outerShdw blurRad="38100" dist="25400" dir="5400000" algn="ctr" rotWithShape="0">
                    <a:srgbClr val="6E747A">
                      <a:alpha val="43000"/>
                    </a:srgbClr>
                  </a:outerShdw>
                </a:effectLst>
              </a:rPr>
              <a:t>zeroes and </a:t>
            </a:r>
            <a:r>
              <a:rPr lang="en-US" sz="2800" b="0" i="1" dirty="0" err="1">
                <a:ln w="0"/>
                <a:solidFill>
                  <a:schemeClr val="accent1"/>
                </a:solidFill>
                <a:effectLst>
                  <a:outerShdw blurRad="38100" dist="25400" dir="5400000" algn="ctr" rotWithShape="0">
                    <a:srgbClr val="6E747A">
                      <a:alpha val="43000"/>
                    </a:srgbClr>
                  </a:outerShdw>
                </a:effectLst>
              </a:rPr>
              <a:t>flavour</a:t>
            </a:r>
            <a:r>
              <a:rPr lang="en-US" sz="2800" b="0" i="1" dirty="0">
                <a:ln w="0"/>
                <a:solidFill>
                  <a:schemeClr val="accent1"/>
                </a:solidFill>
                <a:effectLst>
                  <a:outerShdw blurRad="38100" dist="25400" dir="5400000" algn="ctr" rotWithShape="0">
                    <a:srgbClr val="6E747A">
                      <a:alpha val="43000"/>
                    </a:srgbClr>
                  </a:outerShdw>
                </a:effectLst>
              </a:rPr>
              <a:t> separation</a:t>
            </a:r>
            <a:endParaRPr lang="en-AU" i="1" dirty="0"/>
          </a:p>
        </p:txBody>
      </p:sp>
      <p:pic>
        <p:nvPicPr>
          <p:cNvPr id="8" name="Content Placeholder 7" descr="A diagram of a graph&#10;&#10;Description automatically generated with medium confidence">
            <a:extLst>
              <a:ext uri="{FF2B5EF4-FFF2-40B4-BE49-F238E27FC236}">
                <a16:creationId xmlns:a16="http://schemas.microsoft.com/office/drawing/2014/main" id="{99F6DE2D-6452-5417-2D45-810DBE18A6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800" y="668338"/>
            <a:ext cx="3687234" cy="5901970"/>
          </a:xfrm>
        </p:spPr>
      </p:pic>
      <p:sp>
        <p:nvSpPr>
          <p:cNvPr id="4" name="Date Placeholder 3">
            <a:extLst>
              <a:ext uri="{FF2B5EF4-FFF2-40B4-BE49-F238E27FC236}">
                <a16:creationId xmlns:a16="http://schemas.microsoft.com/office/drawing/2014/main" id="{B79444DC-9FC3-5086-5E6F-6E95D8CFF46C}"/>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290B3AF1-89D0-CC29-8C2A-829C38DD6DC2}"/>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F2476CF5-FAD6-10FA-6A92-E3E7EA25B02A}"/>
              </a:ext>
            </a:extLst>
          </p:cNvPr>
          <p:cNvSpPr>
            <a:spLocks noGrp="1"/>
          </p:cNvSpPr>
          <p:nvPr>
            <p:ph type="sldNum" sz="quarter" idx="12"/>
          </p:nvPr>
        </p:nvSpPr>
        <p:spPr/>
        <p:txBody>
          <a:bodyPr/>
          <a:lstStyle/>
          <a:p>
            <a:fld id="{87034D8C-3CB4-402A-BC46-2AB14C0FE90A}" type="slidenum">
              <a:rPr lang="en-US" smtClean="0"/>
              <a:pPr/>
              <a:t>23</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F872703-17F7-894D-33B2-55431EA05B69}"/>
                  </a:ext>
                </a:extLst>
              </p:cNvPr>
              <p:cNvSpPr txBox="1">
                <a:spLocks/>
              </p:cNvSpPr>
              <p:nvPr/>
            </p:nvSpPr>
            <p:spPr bwMode="auto">
              <a:xfrm>
                <a:off x="609600" y="1417636"/>
                <a:ext cx="7922684" cy="48307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a:t>Parameter-free unification of pion, kaon, nucleon electromagnetic form factors</a:t>
                </a:r>
              </a:p>
              <a:p>
                <a:pPr lvl="1"/>
                <a:r>
                  <a:rPr lang="en-US" sz="2200" kern="0" dirty="0"/>
                  <a:t>Equations: Gap + Bethe-Salpeter + 3-body Faddeev</a:t>
                </a:r>
              </a:p>
              <a:p>
                <a:r>
                  <a:rPr lang="en-US" kern="0" dirty="0"/>
                  <a:t>Proton electric form factor possesses a zero:</a:t>
                </a:r>
              </a:p>
              <a:p>
                <a:pPr marL="0" indent="0">
                  <a:buNone/>
                </a:pPr>
                <a14:m>
                  <m:oMathPara xmlns:m="http://schemas.openxmlformats.org/officeDocument/2006/math">
                    <m:oMathParaPr>
                      <m:jc m:val="centerGroup"/>
                    </m:oMathParaPr>
                    <m:oMath xmlns:m="http://schemas.openxmlformats.org/officeDocument/2006/math">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r>
                        <a:rPr lang="en-AU" b="0" i="1" kern="0" smtClean="0">
                          <a:latin typeface="Cambria Math" panose="02040503050406030204" pitchFamily="18" charset="0"/>
                        </a:rPr>
                        <m:t>=</m:t>
                      </m:r>
                      <m:sSubSup>
                        <m:sSubSupPr>
                          <m:ctrlPr>
                            <a:rPr lang="en-AU" b="0" i="1" kern="0" smtClean="0">
                              <a:latin typeface="Cambria Math" panose="02040503050406030204" pitchFamily="18" charset="0"/>
                            </a:rPr>
                          </m:ctrlPr>
                        </m:sSubSupPr>
                        <m:e>
                          <m:r>
                            <a:rPr lang="en-AU" b="0" i="1" kern="0" smtClean="0">
                              <a:latin typeface="Cambria Math" panose="02040503050406030204" pitchFamily="18" charset="0"/>
                            </a:rPr>
                            <m:t>8</m:t>
                          </m:r>
                          <m:r>
                            <a:rPr lang="en-AU" b="0" i="1" kern="0" smtClean="0">
                              <a:latin typeface="Cambria Math" panose="02040503050406030204" pitchFamily="18" charset="0"/>
                            </a:rPr>
                            <m:t>.</m:t>
                          </m:r>
                          <m:r>
                            <a:rPr lang="en-AU" b="0" i="1" kern="0" smtClean="0">
                              <a:latin typeface="Cambria Math" panose="02040503050406030204" pitchFamily="18" charset="0"/>
                            </a:rPr>
                            <m:t>86</m:t>
                          </m:r>
                        </m:e>
                        <m:sub>
                          <m:r>
                            <a:rPr lang="en-AU" b="0" i="1" kern="0" smtClean="0">
                              <a:latin typeface="Cambria Math" panose="02040503050406030204" pitchFamily="18" charset="0"/>
                            </a:rPr>
                            <m:t>−</m:t>
                          </m:r>
                          <m:r>
                            <a:rPr lang="en-AU" b="0" i="1" kern="0" smtClean="0">
                              <a:latin typeface="Cambria Math" panose="02040503050406030204" pitchFamily="18" charset="0"/>
                            </a:rPr>
                            <m:t>0</m:t>
                          </m:r>
                          <m:r>
                            <a:rPr lang="en-AU" b="0" i="1" kern="0" smtClean="0">
                              <a:latin typeface="Cambria Math" panose="02040503050406030204" pitchFamily="18" charset="0"/>
                            </a:rPr>
                            <m:t>.</m:t>
                          </m:r>
                          <m:r>
                            <a:rPr lang="en-AU" b="0" i="1" kern="0" smtClean="0">
                              <a:latin typeface="Cambria Math" panose="02040503050406030204" pitchFamily="18" charset="0"/>
                            </a:rPr>
                            <m:t>86</m:t>
                          </m:r>
                        </m:sub>
                        <m:sup>
                          <m:r>
                            <a:rPr lang="en-AU" b="0" i="1" kern="0" smtClean="0">
                              <a:latin typeface="Cambria Math" panose="02040503050406030204" pitchFamily="18" charset="0"/>
                            </a:rPr>
                            <m:t>+</m:t>
                          </m:r>
                          <m:r>
                            <a:rPr lang="en-AU" b="0" i="1" kern="0" smtClean="0">
                              <a:latin typeface="Cambria Math" panose="02040503050406030204" pitchFamily="18" charset="0"/>
                            </a:rPr>
                            <m:t>1</m:t>
                          </m:r>
                          <m:r>
                            <a:rPr lang="en-AU" b="0" i="1" kern="0" smtClean="0">
                              <a:latin typeface="Cambria Math" panose="02040503050406030204" pitchFamily="18" charset="0"/>
                            </a:rPr>
                            <m:t>.</m:t>
                          </m:r>
                          <m:r>
                            <a:rPr lang="en-AU" b="0" i="1" kern="0" smtClean="0">
                              <a:latin typeface="Cambria Math" panose="02040503050406030204" pitchFamily="18" charset="0"/>
                            </a:rPr>
                            <m:t>93</m:t>
                          </m:r>
                        </m:sup>
                      </m:sSubSup>
                      <m:r>
                        <a:rPr lang="en-AU" b="0" i="1" kern="0" smtClean="0">
                          <a:latin typeface="Cambria Math" panose="02040503050406030204" pitchFamily="18" charset="0"/>
                        </a:rPr>
                        <m:t> </m:t>
                      </m:r>
                      <m:r>
                        <m:rPr>
                          <m:sty m:val="p"/>
                        </m:rPr>
                        <a:rPr lang="en-AU" b="0" i="0" kern="0" smtClean="0">
                          <a:latin typeface="Cambria Math" panose="02040503050406030204" pitchFamily="18" charset="0"/>
                        </a:rPr>
                        <m:t>Ge</m:t>
                      </m:r>
                      <m:sSup>
                        <m:sSupPr>
                          <m:ctrlPr>
                            <a:rPr lang="en-AU" b="0" i="1" kern="0" smtClean="0">
                              <a:latin typeface="Cambria Math" panose="02040503050406030204" pitchFamily="18" charset="0"/>
                            </a:rPr>
                          </m:ctrlPr>
                        </m:sSupPr>
                        <m:e>
                          <m:r>
                            <m:rPr>
                              <m:sty m:val="p"/>
                            </m:rPr>
                            <a:rPr lang="en-AU" b="0" i="0" kern="0" smtClean="0">
                              <a:latin typeface="Cambria Math" panose="02040503050406030204" pitchFamily="18" charset="0"/>
                            </a:rPr>
                            <m:t>V</m:t>
                          </m:r>
                        </m:e>
                        <m:sup>
                          <m:r>
                            <a:rPr lang="en-AU" b="0" i="0" kern="0" smtClean="0">
                              <a:latin typeface="Cambria Math" panose="02040503050406030204" pitchFamily="18" charset="0"/>
                            </a:rPr>
                            <m:t>2</m:t>
                          </m:r>
                        </m:sup>
                      </m:sSup>
                    </m:oMath>
                  </m:oMathPara>
                </a14:m>
                <a:endParaRPr lang="en-US" kern="0" dirty="0"/>
              </a:p>
              <a:p>
                <a:r>
                  <a:rPr lang="en-AU" sz="2400" dirty="0"/>
                  <a:t>SPM … </a:t>
                </a:r>
                <a:r>
                  <a:rPr lang="en-US" sz="2400" dirty="0"/>
                  <a:t>working with the 29 available data on </a:t>
                </a: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𝜇</m:t>
                        </m:r>
                      </m:e>
                      <m:sub>
                        <m:r>
                          <a:rPr lang="en-AU" sz="2400" i="1">
                            <a:latin typeface="Cambria Math" panose="02040503050406030204" pitchFamily="18" charset="0"/>
                          </a:rPr>
                          <m:t>𝑝</m:t>
                        </m:r>
                      </m:sub>
                    </m:sSub>
                    <m:sSubSup>
                      <m:sSubSupPr>
                        <m:ctrlPr>
                          <a:rPr lang="en-AU" sz="2400" i="1">
                            <a:latin typeface="Cambria Math" panose="02040503050406030204" pitchFamily="18" charset="0"/>
                          </a:rPr>
                        </m:ctrlPr>
                      </m:sSubSupPr>
                      <m:e>
                        <m:r>
                          <a:rPr lang="en-AU" sz="2400" i="1">
                            <a:latin typeface="Cambria Math" panose="02040503050406030204" pitchFamily="18" charset="0"/>
                          </a:rPr>
                          <m:t>𝐺</m:t>
                        </m:r>
                      </m:e>
                      <m:sub>
                        <m:r>
                          <a:rPr lang="en-AU" sz="2400" i="1">
                            <a:latin typeface="Cambria Math" panose="02040503050406030204" pitchFamily="18" charset="0"/>
                          </a:rPr>
                          <m:t>𝐸</m:t>
                        </m:r>
                      </m:sub>
                      <m:sup>
                        <m:r>
                          <a:rPr lang="en-AU" sz="2400" i="1">
                            <a:latin typeface="Cambria Math" panose="02040503050406030204" pitchFamily="18" charset="0"/>
                          </a:rPr>
                          <m:t>𝑝</m:t>
                        </m:r>
                      </m:sup>
                    </m:sSubSup>
                    <m:r>
                      <a:rPr lang="en-AU" sz="2400" i="1">
                        <a:latin typeface="Cambria Math" panose="02040503050406030204" pitchFamily="18" charset="0"/>
                      </a:rPr>
                      <m:t>/</m:t>
                    </m:r>
                    <m:sSubSup>
                      <m:sSubSupPr>
                        <m:ctrlPr>
                          <a:rPr lang="en-AU" sz="2400" i="1">
                            <a:latin typeface="Cambria Math" panose="02040503050406030204" pitchFamily="18" charset="0"/>
                          </a:rPr>
                        </m:ctrlPr>
                      </m:sSubSupPr>
                      <m:e>
                        <m:r>
                          <a:rPr lang="en-AU" sz="2400" i="1">
                            <a:latin typeface="Cambria Math" panose="02040503050406030204" pitchFamily="18" charset="0"/>
                          </a:rPr>
                          <m:t>𝐺</m:t>
                        </m:r>
                      </m:e>
                      <m:sub>
                        <m:r>
                          <a:rPr lang="en-AU" sz="2400" i="1">
                            <a:latin typeface="Cambria Math" panose="02040503050406030204" pitchFamily="18" charset="0"/>
                          </a:rPr>
                          <m:t>𝑀</m:t>
                        </m:r>
                      </m:sub>
                      <m:sup>
                        <m:r>
                          <a:rPr lang="en-AU" sz="2400" i="1">
                            <a:latin typeface="Cambria Math" panose="02040503050406030204" pitchFamily="18" charset="0"/>
                          </a:rPr>
                          <m:t>𝑝</m:t>
                        </m:r>
                      </m:sup>
                    </m:sSubSup>
                  </m:oMath>
                </a14:m>
                <a:r>
                  <a:rPr lang="en-US" sz="2400" dirty="0"/>
                  <a:t>:</a:t>
                </a:r>
              </a:p>
              <a:p>
                <a:pPr lvl="1">
                  <a:buFont typeface="Wingdings" panose="05000000000000000000" pitchFamily="2" charset="2"/>
                  <a:buChar char="ü"/>
                </a:pPr>
                <a:r>
                  <a:rPr lang="en-US" sz="2200" dirty="0"/>
                  <a:t>Predicts, with 50% confidence, data are consistent with existence of a zero on </a:t>
                </a:r>
                <a14:m>
                  <m:oMath xmlns:m="http://schemas.openxmlformats.org/officeDocument/2006/math">
                    <m:sSup>
                      <m:sSupPr>
                        <m:ctrlPr>
                          <a:rPr lang="en-AU" sz="2200" i="1">
                            <a:latin typeface="Cambria Math" panose="02040503050406030204" pitchFamily="18" charset="0"/>
                          </a:rPr>
                        </m:ctrlPr>
                      </m:sSupPr>
                      <m:e>
                        <m:r>
                          <a:rPr lang="en-AU" sz="2200" i="1">
                            <a:latin typeface="Cambria Math" panose="02040503050406030204" pitchFamily="18" charset="0"/>
                          </a:rPr>
                          <m:t>𝑄</m:t>
                        </m:r>
                      </m:e>
                      <m:sup>
                        <m:r>
                          <a:rPr lang="en-AU" sz="2200" i="1">
                            <a:latin typeface="Cambria Math" panose="02040503050406030204" pitchFamily="18" charset="0"/>
                          </a:rPr>
                          <m:t>2</m:t>
                        </m:r>
                      </m:sup>
                    </m:sSup>
                    <m:r>
                      <a:rPr lang="en-AU" sz="2200" i="1">
                        <a:latin typeface="Cambria Math" panose="02040503050406030204" pitchFamily="18" charset="0"/>
                      </a:rPr>
                      <m:t>≤</m:t>
                    </m:r>
                    <m:r>
                      <a:rPr lang="en-AU" sz="2200" i="1">
                        <a:latin typeface="Cambria Math" panose="02040503050406030204" pitchFamily="18" charset="0"/>
                      </a:rPr>
                      <m:t>10</m:t>
                    </m:r>
                    <m:r>
                      <a:rPr lang="en-AU" sz="2200" i="1">
                        <a:latin typeface="Cambria Math" panose="02040503050406030204" pitchFamily="18" charset="0"/>
                      </a:rPr>
                      <m:t>.</m:t>
                    </m:r>
                    <m:r>
                      <a:rPr lang="en-AU" sz="2200" i="1">
                        <a:latin typeface="Cambria Math" panose="02040503050406030204" pitchFamily="18" charset="0"/>
                      </a:rPr>
                      <m:t>4</m:t>
                    </m:r>
                    <m:r>
                      <m:rPr>
                        <m:sty m:val="p"/>
                      </m:rPr>
                      <a:rPr lang="en-AU" sz="2200">
                        <a:latin typeface="Cambria Math" panose="02040503050406030204" pitchFamily="18" charset="0"/>
                      </a:rPr>
                      <m:t>Ge</m:t>
                    </m:r>
                    <m:sSup>
                      <m:sSupPr>
                        <m:ctrlPr>
                          <a:rPr lang="en-AU" sz="2200" i="1">
                            <a:latin typeface="Cambria Math" panose="02040503050406030204" pitchFamily="18" charset="0"/>
                          </a:rPr>
                        </m:ctrlPr>
                      </m:sSupPr>
                      <m:e>
                        <m:r>
                          <m:rPr>
                            <m:sty m:val="p"/>
                          </m:rPr>
                          <a:rPr lang="en-AU" sz="2200">
                            <a:latin typeface="Cambria Math" panose="02040503050406030204" pitchFamily="18" charset="0"/>
                          </a:rPr>
                          <m:t>V</m:t>
                        </m:r>
                      </m:e>
                      <m:sup>
                        <m:r>
                          <a:rPr lang="en-AU" sz="2200">
                            <a:latin typeface="Cambria Math" panose="02040503050406030204" pitchFamily="18" charset="0"/>
                          </a:rPr>
                          <m:t>2</m:t>
                        </m:r>
                      </m:sup>
                    </m:sSup>
                  </m:oMath>
                </a14:m>
                <a:endParaRPr lang="en-US" sz="2200" dirty="0"/>
              </a:p>
              <a:p>
                <a:pPr lvl="1">
                  <a:buFont typeface="Wingdings" panose="05000000000000000000" pitchFamily="2" charset="2"/>
                  <a:buChar char="ü"/>
                </a:pPr>
                <a:r>
                  <a:rPr lang="en-US" sz="2200" dirty="0"/>
                  <a:t>Level of confidence increases to 99.9% on </a:t>
                </a:r>
                <a14:m>
                  <m:oMath xmlns:m="http://schemas.openxmlformats.org/officeDocument/2006/math">
                    <m:sSup>
                      <m:sSupPr>
                        <m:ctrlPr>
                          <a:rPr lang="en-AU" sz="2200" i="1">
                            <a:latin typeface="Cambria Math" panose="02040503050406030204" pitchFamily="18" charset="0"/>
                          </a:rPr>
                        </m:ctrlPr>
                      </m:sSupPr>
                      <m:e>
                        <m:r>
                          <a:rPr lang="en-AU" sz="2200" i="1">
                            <a:latin typeface="Cambria Math" panose="02040503050406030204" pitchFamily="18" charset="0"/>
                          </a:rPr>
                          <m:t>𝑄</m:t>
                        </m:r>
                      </m:e>
                      <m:sup>
                        <m:r>
                          <a:rPr lang="en-AU" sz="2200" i="1">
                            <a:latin typeface="Cambria Math" panose="02040503050406030204" pitchFamily="18" charset="0"/>
                          </a:rPr>
                          <m:t>2</m:t>
                        </m:r>
                      </m:sup>
                    </m:sSup>
                    <m:r>
                      <a:rPr lang="en-AU" sz="2200" i="1">
                        <a:latin typeface="Cambria Math" panose="02040503050406030204" pitchFamily="18" charset="0"/>
                      </a:rPr>
                      <m:t>≤</m:t>
                    </m:r>
                    <m:r>
                      <a:rPr lang="en-AU" sz="2200" i="1">
                        <a:latin typeface="Cambria Math" panose="02040503050406030204" pitchFamily="18" charset="0"/>
                      </a:rPr>
                      <m:t>13</m:t>
                    </m:r>
                    <m:r>
                      <a:rPr lang="en-AU" sz="2200" i="1">
                        <a:latin typeface="Cambria Math" panose="02040503050406030204" pitchFamily="18" charset="0"/>
                      </a:rPr>
                      <m:t>.</m:t>
                    </m:r>
                    <m:r>
                      <a:rPr lang="en-AU" sz="2200" i="1">
                        <a:latin typeface="Cambria Math" panose="02040503050406030204" pitchFamily="18" charset="0"/>
                      </a:rPr>
                      <m:t>1</m:t>
                    </m:r>
                    <m:r>
                      <m:rPr>
                        <m:sty m:val="p"/>
                      </m:rPr>
                      <a:rPr lang="en-AU" sz="2200">
                        <a:latin typeface="Cambria Math" panose="02040503050406030204" pitchFamily="18" charset="0"/>
                      </a:rPr>
                      <m:t>Ge</m:t>
                    </m:r>
                    <m:sSup>
                      <m:sSupPr>
                        <m:ctrlPr>
                          <a:rPr lang="en-AU" sz="2200" i="1">
                            <a:latin typeface="Cambria Math" panose="02040503050406030204" pitchFamily="18" charset="0"/>
                          </a:rPr>
                        </m:ctrlPr>
                      </m:sSupPr>
                      <m:e>
                        <m:r>
                          <m:rPr>
                            <m:sty m:val="p"/>
                          </m:rPr>
                          <a:rPr lang="en-AU" sz="2200">
                            <a:latin typeface="Cambria Math" panose="02040503050406030204" pitchFamily="18" charset="0"/>
                          </a:rPr>
                          <m:t>V</m:t>
                        </m:r>
                      </m:e>
                      <m:sup>
                        <m:r>
                          <a:rPr lang="en-AU" sz="2200">
                            <a:latin typeface="Cambria Math" panose="02040503050406030204" pitchFamily="18" charset="0"/>
                          </a:rPr>
                          <m:t>2</m:t>
                        </m:r>
                      </m:sup>
                    </m:sSup>
                    <m:r>
                      <a:rPr lang="en-AU" sz="2200" i="1">
                        <a:latin typeface="Cambria Math" panose="02040503050406030204" pitchFamily="18" charset="0"/>
                      </a:rPr>
                      <m:t> </m:t>
                    </m:r>
                  </m:oMath>
                </a14:m>
                <a:endParaRPr lang="en-AU" sz="2200" dirty="0"/>
              </a:p>
              <a:p>
                <a:pPr lvl="1">
                  <a:buFont typeface="Wingdings" panose="05000000000000000000" pitchFamily="2" charset="2"/>
                  <a:buChar char="ü"/>
                </a:pPr>
                <a:r>
                  <a:rPr lang="en-US" sz="2200" dirty="0"/>
                  <a:t>Likelihood that existing data are consistent with absence of zero in ratio on </a:t>
                </a:r>
                <a14:m>
                  <m:oMath xmlns:m="http://schemas.openxmlformats.org/officeDocument/2006/math">
                    <m:sSup>
                      <m:sSupPr>
                        <m:ctrlPr>
                          <a:rPr lang="en-AU" sz="2200" i="1">
                            <a:latin typeface="Cambria Math" panose="02040503050406030204" pitchFamily="18" charset="0"/>
                          </a:rPr>
                        </m:ctrlPr>
                      </m:sSupPr>
                      <m:e>
                        <m:r>
                          <a:rPr lang="en-AU" sz="2200" i="1">
                            <a:latin typeface="Cambria Math" panose="02040503050406030204" pitchFamily="18" charset="0"/>
                          </a:rPr>
                          <m:t>𝑄</m:t>
                        </m:r>
                      </m:e>
                      <m:sup>
                        <m:r>
                          <a:rPr lang="en-AU" sz="2200" i="1">
                            <a:latin typeface="Cambria Math" panose="02040503050406030204" pitchFamily="18" charset="0"/>
                          </a:rPr>
                          <m:t>2</m:t>
                        </m:r>
                      </m:sup>
                    </m:sSup>
                    <m:r>
                      <a:rPr lang="en-AU" sz="2200" i="1">
                        <a:latin typeface="Cambria Math" panose="02040503050406030204" pitchFamily="18" charset="0"/>
                      </a:rPr>
                      <m:t>≤</m:t>
                    </m:r>
                    <m:r>
                      <a:rPr lang="en-AU" sz="2200" i="1">
                        <a:latin typeface="Cambria Math" panose="02040503050406030204" pitchFamily="18" charset="0"/>
                      </a:rPr>
                      <m:t>14</m:t>
                    </m:r>
                    <m:r>
                      <a:rPr lang="en-AU" sz="2200" i="1">
                        <a:latin typeface="Cambria Math" panose="02040503050406030204" pitchFamily="18" charset="0"/>
                      </a:rPr>
                      <m:t>.</m:t>
                    </m:r>
                    <m:r>
                      <a:rPr lang="en-AU" sz="2200" i="1">
                        <a:latin typeface="Cambria Math" panose="02040503050406030204" pitchFamily="18" charset="0"/>
                      </a:rPr>
                      <m:t>5</m:t>
                    </m:r>
                    <m:r>
                      <m:rPr>
                        <m:sty m:val="p"/>
                      </m:rPr>
                      <a:rPr lang="en-AU" sz="2200">
                        <a:latin typeface="Cambria Math" panose="02040503050406030204" pitchFamily="18" charset="0"/>
                      </a:rPr>
                      <m:t>Ge</m:t>
                    </m:r>
                    <m:sSup>
                      <m:sSupPr>
                        <m:ctrlPr>
                          <a:rPr lang="en-AU" sz="2200" i="1">
                            <a:latin typeface="Cambria Math" panose="02040503050406030204" pitchFamily="18" charset="0"/>
                          </a:rPr>
                        </m:ctrlPr>
                      </m:sSupPr>
                      <m:e>
                        <m:r>
                          <m:rPr>
                            <m:sty m:val="p"/>
                          </m:rPr>
                          <a:rPr lang="en-AU" sz="2200">
                            <a:latin typeface="Cambria Math" panose="02040503050406030204" pitchFamily="18" charset="0"/>
                          </a:rPr>
                          <m:t>V</m:t>
                        </m:r>
                      </m:e>
                      <m:sup>
                        <m:r>
                          <a:rPr lang="en-AU" sz="2200">
                            <a:latin typeface="Cambria Math" panose="02040503050406030204" pitchFamily="18" charset="0"/>
                          </a:rPr>
                          <m:t>2</m:t>
                        </m:r>
                      </m:sup>
                    </m:sSup>
                    <m:r>
                      <a:rPr lang="en-AU" sz="2200" i="1">
                        <a:latin typeface="Cambria Math" panose="02040503050406030204" pitchFamily="18" charset="0"/>
                      </a:rPr>
                      <m:t> </m:t>
                    </m:r>
                  </m:oMath>
                </a14:m>
                <a:r>
                  <a:rPr lang="en-US" sz="2200" dirty="0"/>
                  <a:t>is 1/1-million</a:t>
                </a:r>
              </a:p>
              <a:p>
                <a:endParaRPr lang="en-US" kern="0" dirty="0"/>
              </a:p>
            </p:txBody>
          </p:sp>
        </mc:Choice>
        <mc:Fallback xmlns="">
          <p:sp>
            <p:nvSpPr>
              <p:cNvPr id="9" name="Content Placeholder 2">
                <a:extLst>
                  <a:ext uri="{FF2B5EF4-FFF2-40B4-BE49-F238E27FC236}">
                    <a16:creationId xmlns:a16="http://schemas.microsoft.com/office/drawing/2014/main" id="{6F872703-17F7-894D-33B2-55431EA05B69}"/>
                  </a:ext>
                </a:extLst>
              </p:cNvPr>
              <p:cNvSpPr txBox="1">
                <a:spLocks noRot="1" noChangeAspect="1" noMove="1" noResize="1" noEditPoints="1" noAdjustHandles="1" noChangeArrowheads="1" noChangeShapeType="1" noTextEdit="1"/>
              </p:cNvSpPr>
              <p:nvPr/>
            </p:nvSpPr>
            <p:spPr bwMode="auto">
              <a:xfrm>
                <a:off x="609600" y="1417636"/>
                <a:ext cx="7922684" cy="4830764"/>
              </a:xfrm>
              <a:prstGeom prst="rect">
                <a:avLst/>
              </a:prstGeom>
              <a:blipFill>
                <a:blip r:embed="rId3"/>
                <a:stretch>
                  <a:fillRect l="-1000" t="-884"/>
                </a:stretch>
              </a:blipFill>
              <a:ln w="9525">
                <a:noFill/>
                <a:miter lim="800000"/>
                <a:headEnd/>
                <a:tailEnd/>
              </a:ln>
              <a:effectLst/>
            </p:spPr>
            <p:txBody>
              <a:bodyPr/>
              <a:lstStyle/>
              <a:p>
                <a:r>
                  <a:rPr lang="en-AU">
                    <a:noFill/>
                  </a:rPr>
                  <a:t> </a:t>
                </a:r>
              </a:p>
            </p:txBody>
          </p:sp>
        </mc:Fallback>
      </mc:AlternateContent>
      <p:sp>
        <p:nvSpPr>
          <p:cNvPr id="10" name="TextBox 9">
            <a:extLst>
              <a:ext uri="{FF2B5EF4-FFF2-40B4-BE49-F238E27FC236}">
                <a16:creationId xmlns:a16="http://schemas.microsoft.com/office/drawing/2014/main" id="{E38F02C8-9E49-A675-17C3-F81B805EEB50}"/>
              </a:ext>
            </a:extLst>
          </p:cNvPr>
          <p:cNvSpPr txBox="1"/>
          <p:nvPr/>
        </p:nvSpPr>
        <p:spPr>
          <a:xfrm>
            <a:off x="1" y="5761384"/>
            <a:ext cx="4267200" cy="861774"/>
          </a:xfrm>
          <a:prstGeom prst="rect">
            <a:avLst/>
          </a:prstGeom>
          <a:noFill/>
        </p:spPr>
        <p:txBody>
          <a:bodyPr wrap="square" rtlCol="0">
            <a:spAutoFit/>
          </a:bodyPr>
          <a:lstStyle/>
          <a:p>
            <a:pPr marL="0" indent="0" algn="l" rtl="0"/>
            <a:r>
              <a:rPr lang="en-AU" sz="1200" b="0" i="1" dirty="0">
                <a:solidFill>
                  <a:schemeClr val="accent1">
                    <a:lumMod val="75000"/>
                  </a:schemeClr>
                </a:solidFill>
                <a:effectLst/>
              </a:rPr>
              <a:t>Nucleon charge and magnetisation distributions: flavour separation and zeroes, </a:t>
            </a:r>
            <a:r>
              <a:rPr lang="en-AU" sz="1200" b="0" i="0" dirty="0">
                <a:solidFill>
                  <a:schemeClr val="accent1">
                    <a:lumMod val="75000"/>
                  </a:schemeClr>
                </a:solidFill>
                <a:effectLst/>
              </a:rPr>
              <a:t>Zhao-Qian Yao </a:t>
            </a:r>
            <a:r>
              <a:rPr lang="en-AU" sz="1200" b="0" i="1" dirty="0">
                <a:solidFill>
                  <a:schemeClr val="accent1">
                    <a:lumMod val="75000"/>
                  </a:schemeClr>
                </a:solidFill>
                <a:effectLst/>
              </a:rPr>
              <a:t>et al</a:t>
            </a:r>
            <a:r>
              <a:rPr lang="en-AU" sz="1200" b="0" i="0" dirty="0">
                <a:solidFill>
                  <a:schemeClr val="accent1">
                    <a:lumMod val="75000"/>
                  </a:schemeClr>
                </a:solidFill>
                <a:effectLst/>
              </a:rPr>
              <a:t>.</a:t>
            </a:r>
            <a:r>
              <a:rPr lang="en-AU" sz="1200" b="0" i="1" dirty="0">
                <a:solidFill>
                  <a:schemeClr val="accent1">
                    <a:lumMod val="75000"/>
                  </a:schemeClr>
                </a:solidFill>
                <a:effectLst/>
              </a:rPr>
              <a:t>, </a:t>
            </a:r>
            <a:r>
              <a:rPr lang="en-AU" sz="1200" b="0" i="0" u="sng" strike="noStrike" dirty="0">
                <a:solidFill>
                  <a:srgbClr val="0066FF"/>
                </a:solidFill>
                <a:effectLst/>
                <a:hlinkClick r:id="rId4">
                  <a:extLst>
                    <a:ext uri="{A12FA001-AC4F-418D-AE19-62706E023703}">
                      <ahyp:hlinkClr xmlns:ahyp="http://schemas.microsoft.com/office/drawing/2018/hyperlinkcolor" val="tx"/>
                    </a:ext>
                  </a:extLst>
                </a:hlinkClick>
              </a:rPr>
              <a:t>e-Print: 2403.08088 [hep-</a:t>
            </a:r>
            <a:r>
              <a:rPr lang="en-AU" sz="1200" b="0" i="0" u="sng" strike="noStrike" dirty="0" err="1">
                <a:solidFill>
                  <a:srgbClr val="0066FF"/>
                </a:solidFill>
                <a:effectLst/>
                <a:hlinkClick r:id="rId4">
                  <a:extLst>
                    <a:ext uri="{A12FA001-AC4F-418D-AE19-62706E023703}">
                      <ahyp:hlinkClr xmlns:ahyp="http://schemas.microsoft.com/office/drawing/2018/hyperlinkcolor" val="tx"/>
                    </a:ext>
                  </a:extLst>
                </a:hlinkClick>
              </a:rPr>
              <a:t>ph</a:t>
            </a:r>
            <a:r>
              <a:rPr lang="en-AU" sz="1200" b="0" i="0" u="sng" strike="noStrike" dirty="0">
                <a:solidFill>
                  <a:schemeClr val="accent1">
                    <a:lumMod val="75000"/>
                  </a:schemeClr>
                </a:solidFill>
                <a:effectLst/>
                <a:hlinkClick r:id="rId4">
                  <a:extLst>
                    <a:ext uri="{A12FA001-AC4F-418D-AE19-62706E023703}">
                      <ahyp:hlinkClr xmlns:ahyp="http://schemas.microsoft.com/office/drawing/2018/hyperlinkcolor" val="tx"/>
                    </a:ext>
                  </a:extLst>
                </a:hlinkClick>
              </a:rPr>
              <a:t>]</a:t>
            </a:r>
            <a:r>
              <a:rPr lang="en-AU" sz="1200" b="0" i="0" u="sng" strike="noStrike" dirty="0">
                <a:solidFill>
                  <a:schemeClr val="accent1">
                    <a:lumMod val="75000"/>
                  </a:schemeClr>
                </a:solidFill>
                <a:effectLst/>
              </a:rPr>
              <a:t>, </a:t>
            </a:r>
            <a:r>
              <a:rPr lang="en-AU" sz="1200" b="0" strike="noStrike" dirty="0" err="1">
                <a:solidFill>
                  <a:schemeClr val="accent1">
                    <a:lumMod val="75000"/>
                  </a:schemeClr>
                </a:solidFill>
                <a:effectLst/>
              </a:rPr>
              <a:t>Fund.Res</a:t>
            </a:r>
            <a:r>
              <a:rPr lang="en-AU" sz="1200" b="0" strike="noStrike" dirty="0">
                <a:solidFill>
                  <a:schemeClr val="accent1">
                    <a:lumMod val="75000"/>
                  </a:schemeClr>
                </a:solidFill>
                <a:effectLst/>
              </a:rPr>
              <a:t> (2025) </a:t>
            </a:r>
            <a:r>
              <a:rPr lang="en-AU" sz="1200" b="0" i="1" strike="noStrike" dirty="0">
                <a:solidFill>
                  <a:schemeClr val="accent1">
                    <a:lumMod val="75000"/>
                  </a:schemeClr>
                </a:solidFill>
                <a:effectLst/>
              </a:rPr>
              <a:t>in press</a:t>
            </a:r>
            <a:endParaRPr lang="en-AU" sz="1200" b="0" i="1" dirty="0">
              <a:solidFill>
                <a:schemeClr val="accent1">
                  <a:lumMod val="75000"/>
                </a:schemeClr>
              </a:solidFill>
              <a:effectLst/>
            </a:endParaRPr>
          </a:p>
          <a:p>
            <a:endParaRPr lang="en-GB" sz="1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7BAE1B4-C55A-11BF-7344-FBD8C8E0D88E}"/>
                  </a:ext>
                </a:extLst>
              </p:cNvPr>
              <p:cNvSpPr txBox="1"/>
              <p:nvPr/>
            </p:nvSpPr>
            <p:spPr>
              <a:xfrm>
                <a:off x="8951844" y="3352800"/>
                <a:ext cx="2698765" cy="646524"/>
              </a:xfrm>
              <a:prstGeom prst="rect">
                <a:avLst/>
              </a:prstGeom>
              <a:noFill/>
            </p:spPr>
            <p:txBody>
              <a:bodyPr wrap="square" rtlCol="0">
                <a:spAutoFit/>
              </a:bodyPr>
              <a:lstStyle/>
              <a:p>
                <a:r>
                  <a:rPr lang="en-US" kern="0" dirty="0"/>
                  <a:t>Prediction underestimates</a:t>
                </a:r>
              </a:p>
              <a:p>
                <a14:m>
                  <m:oMath xmlns:m="http://schemas.openxmlformats.org/officeDocument/2006/math">
                    <m:sSubSup>
                      <m:sSubSupPr>
                        <m:ctrlPr>
                          <a:rPr lang="en-AU" b="0" i="1" kern="0" smtClean="0">
                            <a:latin typeface="Cambria Math" panose="02040503050406030204" pitchFamily="18" charset="0"/>
                          </a:rPr>
                        </m:ctrlPr>
                      </m:sSubSupPr>
                      <m:e>
                        <m:r>
                          <a:rPr lang="en-AU" b="0" i="1" kern="0" smtClean="0">
                            <a:latin typeface="Cambria Math" panose="02040503050406030204" pitchFamily="18" charset="0"/>
                          </a:rPr>
                          <m:t>𝐺</m:t>
                        </m:r>
                      </m:e>
                      <m:sub>
                        <m:r>
                          <a:rPr lang="en-AU" b="0" i="1" kern="0" smtClean="0">
                            <a:latin typeface="Cambria Math" panose="02040503050406030204" pitchFamily="18" charset="0"/>
                          </a:rPr>
                          <m:t>𝐸</m:t>
                        </m:r>
                      </m:sub>
                      <m:sup>
                        <m:r>
                          <a:rPr lang="en-AU" b="0" i="1" kern="0" smtClean="0">
                            <a:latin typeface="Cambria Math" panose="02040503050406030204" pitchFamily="18" charset="0"/>
                          </a:rPr>
                          <m:t>𝑛</m:t>
                        </m:r>
                      </m:sup>
                    </m:sSubSup>
                    <m:d>
                      <m:dPr>
                        <m:ctrlPr>
                          <a:rPr lang="en-AU" b="0" i="1" kern="0" smtClean="0">
                            <a:latin typeface="Cambria Math" panose="02040503050406030204" pitchFamily="18" charset="0"/>
                          </a:rPr>
                        </m:ctrlPr>
                      </m:dPr>
                      <m:e>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e>
                    </m:d>
                  </m:oMath>
                </a14:m>
                <a:r>
                  <a:rPr lang="en-US" kern="0" dirty="0"/>
                  <a:t> by 20%</a:t>
                </a:r>
              </a:p>
            </p:txBody>
          </p:sp>
        </mc:Choice>
        <mc:Fallback xmlns="">
          <p:sp>
            <p:nvSpPr>
              <p:cNvPr id="11" name="TextBox 10">
                <a:extLst>
                  <a:ext uri="{FF2B5EF4-FFF2-40B4-BE49-F238E27FC236}">
                    <a16:creationId xmlns:a16="http://schemas.microsoft.com/office/drawing/2014/main" id="{97BAE1B4-C55A-11BF-7344-FBD8C8E0D88E}"/>
                  </a:ext>
                </a:extLst>
              </p:cNvPr>
              <p:cNvSpPr txBox="1">
                <a:spLocks noRot="1" noChangeAspect="1" noMove="1" noResize="1" noEditPoints="1" noAdjustHandles="1" noChangeArrowheads="1" noChangeShapeType="1" noTextEdit="1"/>
              </p:cNvSpPr>
              <p:nvPr/>
            </p:nvSpPr>
            <p:spPr>
              <a:xfrm>
                <a:off x="8951844" y="3352800"/>
                <a:ext cx="2698765" cy="646524"/>
              </a:xfrm>
              <a:prstGeom prst="rect">
                <a:avLst/>
              </a:prstGeom>
              <a:blipFill>
                <a:blip r:embed="rId5"/>
                <a:stretch>
                  <a:fillRect l="-1806" t="-4717" r="-677" b="-14151"/>
                </a:stretch>
              </a:blipFill>
            </p:spPr>
            <p:txBody>
              <a:bodyPr/>
              <a:lstStyle/>
              <a:p>
                <a:r>
                  <a:rPr lang="en-AU">
                    <a:noFill/>
                  </a:rPr>
                  <a:t> </a:t>
                </a:r>
              </a:p>
            </p:txBody>
          </p:sp>
        </mc:Fallback>
      </mc:AlternateContent>
      <p:sp>
        <p:nvSpPr>
          <p:cNvPr id="3" name="Rectangle 2">
            <a:extLst>
              <a:ext uri="{FF2B5EF4-FFF2-40B4-BE49-F238E27FC236}">
                <a16:creationId xmlns:a16="http://schemas.microsoft.com/office/drawing/2014/main" id="{F69422A9-2D5C-EBA5-BB61-2AE9D94411C6}"/>
              </a:ext>
            </a:extLst>
          </p:cNvPr>
          <p:cNvSpPr/>
          <p:nvPr/>
        </p:nvSpPr>
        <p:spPr bwMode="auto">
          <a:xfrm>
            <a:off x="8305800" y="3124200"/>
            <a:ext cx="3657600" cy="3411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pic>
        <p:nvPicPr>
          <p:cNvPr id="7" name="Picture 6" descr="A graph of different colored lines&#10;&#10;Description automatically generated">
            <a:extLst>
              <a:ext uri="{FF2B5EF4-FFF2-40B4-BE49-F238E27FC236}">
                <a16:creationId xmlns:a16="http://schemas.microsoft.com/office/drawing/2014/main" id="{C5E080BD-8554-562F-FC09-2A8D89C1EA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6967" y="3085210"/>
            <a:ext cx="3576067" cy="3465610"/>
          </a:xfrm>
          <a:prstGeom prst="rect">
            <a:avLst/>
          </a:prstGeom>
        </p:spPr>
      </p:pic>
      <p:sp>
        <p:nvSpPr>
          <p:cNvPr id="12" name="TextBox 11">
            <a:extLst>
              <a:ext uri="{FF2B5EF4-FFF2-40B4-BE49-F238E27FC236}">
                <a16:creationId xmlns:a16="http://schemas.microsoft.com/office/drawing/2014/main" id="{D75DEF38-9257-05A6-F23C-965208F6BBF5}"/>
              </a:ext>
            </a:extLst>
          </p:cNvPr>
          <p:cNvSpPr txBox="1"/>
          <p:nvPr/>
        </p:nvSpPr>
        <p:spPr>
          <a:xfrm>
            <a:off x="4257262" y="5590441"/>
            <a:ext cx="3849756" cy="830997"/>
          </a:xfrm>
          <a:prstGeom prst="rect">
            <a:avLst/>
          </a:prstGeom>
          <a:noFill/>
        </p:spPr>
        <p:txBody>
          <a:bodyPr wrap="square" rtlCol="0">
            <a:spAutoFit/>
          </a:bodyPr>
          <a:lstStyle/>
          <a:p>
            <a:r>
              <a:rPr lang="en-AU" sz="1200" i="1" dirty="0">
                <a:solidFill>
                  <a:schemeClr val="accent2">
                    <a:lumMod val="50000"/>
                  </a:schemeClr>
                </a:solidFill>
              </a:rPr>
              <a:t>Likelihood of a zero in the proton elastic electric form factor, </a:t>
            </a:r>
            <a:r>
              <a:rPr lang="en-AU" sz="1200" dirty="0">
                <a:solidFill>
                  <a:schemeClr val="accent2">
                    <a:lumMod val="50000"/>
                  </a:schemeClr>
                </a:solidFill>
              </a:rPr>
              <a:t>Peng Cheng (</a:t>
            </a:r>
            <a:r>
              <a:rPr lang="ja-JP" altLang="en-US" sz="1200" dirty="0">
                <a:solidFill>
                  <a:schemeClr val="accent2">
                    <a:lumMod val="50000"/>
                  </a:schemeClr>
                </a:solidFill>
              </a:rPr>
              <a:t>程鹏</a:t>
            </a:r>
            <a:r>
              <a:rPr lang="en-US" altLang="ja-JP" sz="1200" dirty="0">
                <a:solidFill>
                  <a:schemeClr val="accent2">
                    <a:lumMod val="50000"/>
                  </a:schemeClr>
                </a:solidFill>
              </a:rPr>
              <a:t>), </a:t>
            </a:r>
            <a:r>
              <a:rPr lang="en-AU" sz="1200" dirty="0">
                <a:solidFill>
                  <a:schemeClr val="accent2">
                    <a:lumMod val="50000"/>
                  </a:schemeClr>
                </a:solidFill>
              </a:rPr>
              <a:t>Zhao-Qian Yao (</a:t>
            </a:r>
            <a:r>
              <a:rPr lang="ja-JP" altLang="en-US" sz="1200" dirty="0">
                <a:solidFill>
                  <a:schemeClr val="accent2">
                    <a:lumMod val="50000"/>
                  </a:schemeClr>
                </a:solidFill>
              </a:rPr>
              <a:t>姚照千</a:t>
            </a:r>
            <a:r>
              <a:rPr lang="en-US" altLang="ja-JP" sz="1200" dirty="0">
                <a:solidFill>
                  <a:schemeClr val="accent2">
                    <a:lumMod val="50000"/>
                  </a:schemeClr>
                </a:solidFill>
              </a:rPr>
              <a:t>) et al., </a:t>
            </a:r>
            <a:r>
              <a:rPr lang="en-AU" sz="1200" dirty="0">
                <a:solidFill>
                  <a:schemeClr val="accent2">
                    <a:lumMod val="50000"/>
                  </a:schemeClr>
                </a:solidFill>
              </a:rPr>
              <a:t>NJU-INP 095/24, </a:t>
            </a:r>
            <a:r>
              <a:rPr lang="en-AU" sz="1200" u="sng" dirty="0">
                <a:solidFill>
                  <a:srgbClr val="0066FF"/>
                </a:solidFill>
                <a:hlinkClick r:id="rId7">
                  <a:extLst>
                    <a:ext uri="{A12FA001-AC4F-418D-AE19-62706E023703}">
                      <ahyp:hlinkClr xmlns:ahyp="http://schemas.microsoft.com/office/drawing/2018/hyperlinkcolor" val="tx"/>
                    </a:ext>
                  </a:extLst>
                </a:hlinkClick>
              </a:rPr>
              <a:t>e-Print: 2412.10598 [hep-</a:t>
            </a:r>
            <a:r>
              <a:rPr lang="en-AU" sz="1200" u="sng" dirty="0" err="1">
                <a:solidFill>
                  <a:srgbClr val="0066FF"/>
                </a:solidFill>
                <a:hlinkClick r:id="rId7">
                  <a:extLst>
                    <a:ext uri="{A12FA001-AC4F-418D-AE19-62706E023703}">
                      <ahyp:hlinkClr xmlns:ahyp="http://schemas.microsoft.com/office/drawing/2018/hyperlinkcolor" val="tx"/>
                    </a:ext>
                  </a:extLst>
                </a:hlinkClick>
              </a:rPr>
              <a:t>ph</a:t>
            </a:r>
            <a:r>
              <a:rPr lang="en-AU" sz="1200" u="sng" dirty="0">
                <a:solidFill>
                  <a:schemeClr val="accent2">
                    <a:lumMod val="50000"/>
                  </a:schemeClr>
                </a:solidFill>
                <a:hlinkClick r:id="rId7">
                  <a:extLst>
                    <a:ext uri="{A12FA001-AC4F-418D-AE19-62706E023703}">
                      <ahyp:hlinkClr xmlns:ahyp="http://schemas.microsoft.com/office/drawing/2018/hyperlinkcolor" val="tx"/>
                    </a:ext>
                  </a:extLst>
                </a:hlinkClick>
              </a:rPr>
              <a:t>]</a:t>
            </a:r>
            <a:r>
              <a:rPr lang="en-AU" sz="1200" i="1" dirty="0">
                <a:solidFill>
                  <a:schemeClr val="accent2">
                    <a:lumMod val="50000"/>
                  </a:schemeClr>
                </a:solidFill>
              </a:rPr>
              <a:t>, </a:t>
            </a:r>
            <a:r>
              <a:rPr lang="en-AU" sz="1200" u="sng" dirty="0">
                <a:solidFill>
                  <a:srgbClr val="0066FF"/>
                </a:solidFill>
                <a:hlinkClick r:id="rId8">
                  <a:extLst>
                    <a:ext uri="{A12FA001-AC4F-418D-AE19-62706E023703}">
                      <ahyp:hlinkClr xmlns:ahyp="http://schemas.microsoft.com/office/drawing/2018/hyperlinkcolor" val="tx"/>
                    </a:ext>
                  </a:extLst>
                </a:hlinkClick>
              </a:rPr>
              <a:t>Phys. Lett. B </a:t>
            </a:r>
            <a:r>
              <a:rPr lang="en-AU" sz="1200" b="1" u="sng" dirty="0">
                <a:solidFill>
                  <a:srgbClr val="0066FF"/>
                </a:solidFill>
                <a:hlinkClick r:id="rId8">
                  <a:extLst>
                    <a:ext uri="{A12FA001-AC4F-418D-AE19-62706E023703}">
                      <ahyp:hlinkClr xmlns:ahyp="http://schemas.microsoft.com/office/drawing/2018/hyperlinkcolor" val="tx"/>
                    </a:ext>
                  </a:extLst>
                </a:hlinkClick>
              </a:rPr>
              <a:t>862</a:t>
            </a:r>
            <a:r>
              <a:rPr lang="en-AU" sz="1200" u="sng" dirty="0">
                <a:solidFill>
                  <a:srgbClr val="0066FF"/>
                </a:solidFill>
                <a:hlinkClick r:id="rId8">
                  <a:extLst>
                    <a:ext uri="{A12FA001-AC4F-418D-AE19-62706E023703}">
                      <ahyp:hlinkClr xmlns:ahyp="http://schemas.microsoft.com/office/drawing/2018/hyperlinkcolor" val="tx"/>
                    </a:ext>
                  </a:extLst>
                </a:hlinkClick>
              </a:rPr>
              <a:t> (2025)</a:t>
            </a:r>
            <a:r>
              <a:rPr lang="en-AU" sz="1200" i="1" u="sng" dirty="0">
                <a:solidFill>
                  <a:srgbClr val="0066FF"/>
                </a:solidFill>
                <a:hlinkClick r:id="rId8">
                  <a:extLst>
                    <a:ext uri="{A12FA001-AC4F-418D-AE19-62706E023703}">
                      <ahyp:hlinkClr xmlns:ahyp="http://schemas.microsoft.com/office/drawing/2018/hyperlinkcolor" val="tx"/>
                    </a:ext>
                  </a:extLst>
                </a:hlinkClick>
              </a:rPr>
              <a:t> </a:t>
            </a:r>
            <a:r>
              <a:rPr lang="en-AU" sz="1200" u="sng" dirty="0">
                <a:solidFill>
                  <a:schemeClr val="accent2">
                    <a:lumMod val="50000"/>
                  </a:schemeClr>
                </a:solidFill>
                <a:hlinkClick r:id="rId8">
                  <a:extLst>
                    <a:ext uri="{A12FA001-AC4F-418D-AE19-62706E023703}">
                      <ahyp:hlinkClr xmlns:ahyp="http://schemas.microsoft.com/office/drawing/2018/hyperlinkcolor" val="tx"/>
                    </a:ext>
                  </a:extLst>
                </a:hlinkClick>
              </a:rPr>
              <a:t>139323/1-6</a:t>
            </a:r>
            <a:endParaRPr lang="en-AU" sz="1200" dirty="0">
              <a:solidFill>
                <a:schemeClr val="accent2">
                  <a:lumMod val="50000"/>
                </a:schemeClr>
              </a:solidFill>
            </a:endParaRPr>
          </a:p>
        </p:txBody>
      </p:sp>
    </p:spTree>
    <p:extLst>
      <p:ext uri="{BB962C8B-B14F-4D97-AF65-F5344CB8AC3E}">
        <p14:creationId xmlns:p14="http://schemas.microsoft.com/office/powerpoint/2010/main" val="3440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barn(inVertical)">
                                      <p:cBhvr>
                                        <p:cTn id="7" dur="500"/>
                                        <p:tgtEl>
                                          <p:spTgt spid="9">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barn(inVertical)">
                                      <p:cBhvr>
                                        <p:cTn id="10" dur="500"/>
                                        <p:tgtEl>
                                          <p:spTgt spid="9">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barn(inVertical)">
                                      <p:cBhvr>
                                        <p:cTn id="13" dur="500"/>
                                        <p:tgtEl>
                                          <p:spTgt spid="9">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7" end="7"/>
                                            </p:txEl>
                                          </p:spTgt>
                                        </p:tgtEl>
                                        <p:attrNameLst>
                                          <p:attrName>style.visibility</p:attrName>
                                        </p:attrNameLst>
                                      </p:cBhvr>
                                      <p:to>
                                        <p:strVal val="visible"/>
                                      </p:to>
                                    </p:set>
                                    <p:animEffect transition="in" filter="barn(inVertical)">
                                      <p:cBhvr>
                                        <p:cTn id="16" dur="500"/>
                                        <p:tgtEl>
                                          <p:spTgt spid="9">
                                            <p:txEl>
                                              <p:pRg st="7" end="7"/>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2E55-6846-E872-DA32-194F5F4B084C}"/>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Hadron Gravitational Form Factors</a:t>
            </a:r>
          </a:p>
        </p:txBody>
      </p:sp>
      <p:sp>
        <p:nvSpPr>
          <p:cNvPr id="3" name="Content Placeholder 2">
            <a:extLst>
              <a:ext uri="{FF2B5EF4-FFF2-40B4-BE49-F238E27FC236}">
                <a16:creationId xmlns:a16="http://schemas.microsoft.com/office/drawing/2014/main" id="{7C8A97A0-FB0D-4705-6B4D-83B5F2C7E0A8}"/>
              </a:ext>
            </a:extLst>
          </p:cNvPr>
          <p:cNvSpPr>
            <a:spLocks noGrp="1"/>
          </p:cNvSpPr>
          <p:nvPr>
            <p:ph idx="1"/>
          </p:nvPr>
        </p:nvSpPr>
        <p:spPr>
          <a:xfrm>
            <a:off x="609600" y="1341437"/>
            <a:ext cx="10972800" cy="4525963"/>
          </a:xfrm>
        </p:spPr>
        <p:txBody>
          <a:bodyPr/>
          <a:lstStyle/>
          <a:p>
            <a:r>
              <a:rPr lang="en-US" i="1" dirty="0">
                <a:solidFill>
                  <a:schemeClr val="accent1">
                    <a:lumMod val="75000"/>
                  </a:schemeClr>
                </a:solidFill>
              </a:rPr>
              <a:t>Forces inside hadrons: pressure, surface tension, mechanical radius, and all that</a:t>
            </a:r>
            <a:r>
              <a:rPr lang="en-US" dirty="0">
                <a:solidFill>
                  <a:schemeClr val="accent1">
                    <a:lumMod val="75000"/>
                  </a:schemeClr>
                </a:solidFill>
              </a:rPr>
              <a:t>, </a:t>
            </a:r>
          </a:p>
          <a:p>
            <a:pPr marL="0" indent="0">
              <a:spcBef>
                <a:spcPts val="0"/>
              </a:spcBef>
              <a:buNone/>
            </a:pPr>
            <a:r>
              <a:rPr lang="en-US" dirty="0">
                <a:solidFill>
                  <a:schemeClr val="accent1">
                    <a:lumMod val="75000"/>
                  </a:schemeClr>
                </a:solidFill>
              </a:rPr>
              <a:t>     M. V. Polyakov, P. Schweitzer, Int. J. Mod. Phys. A  33 (2018) 26</a:t>
            </a:r>
          </a:p>
          <a:p>
            <a:pPr marL="400050" lvl="1" indent="0">
              <a:buNone/>
            </a:pPr>
            <a:r>
              <a:rPr lang="en-US" sz="2200" dirty="0">
                <a:solidFill>
                  <a:schemeClr val="accent1">
                    <a:lumMod val="75000"/>
                  </a:schemeClr>
                </a:solidFill>
              </a:rPr>
              <a:t>“The physics related to the form factors of the energy momentum tensor spans a wide spectrum of problems, and includes </a:t>
            </a:r>
          </a:p>
          <a:p>
            <a:pPr lvl="1" indent="-342900">
              <a:buFont typeface="Wingdings" panose="05000000000000000000" pitchFamily="2" charset="2"/>
              <a:buChar char="ü"/>
            </a:pPr>
            <a:r>
              <a:rPr lang="en-US" sz="2200" dirty="0">
                <a:solidFill>
                  <a:schemeClr val="accent1">
                    <a:lumMod val="75000"/>
                  </a:schemeClr>
                </a:solidFill>
              </a:rPr>
              <a:t>gravitational physics, </a:t>
            </a:r>
          </a:p>
          <a:p>
            <a:pPr lvl="1" indent="-342900">
              <a:buFont typeface="Wingdings" panose="05000000000000000000" pitchFamily="2" charset="2"/>
              <a:buChar char="ü"/>
            </a:pPr>
            <a:r>
              <a:rPr lang="en-US" sz="2200" dirty="0">
                <a:solidFill>
                  <a:schemeClr val="accent1">
                    <a:lumMod val="75000"/>
                  </a:schemeClr>
                </a:solidFill>
              </a:rPr>
              <a:t>hard exclusive reactions, </a:t>
            </a:r>
          </a:p>
          <a:p>
            <a:pPr lvl="1" indent="-342900">
              <a:buFont typeface="Wingdings" panose="05000000000000000000" pitchFamily="2" charset="2"/>
              <a:buChar char="ü"/>
            </a:pPr>
            <a:r>
              <a:rPr lang="en-US" sz="2200" dirty="0">
                <a:solidFill>
                  <a:schemeClr val="accent1">
                    <a:lumMod val="75000"/>
                  </a:schemeClr>
                </a:solidFill>
              </a:rPr>
              <a:t>hadronic decays of heavy </a:t>
            </a:r>
            <a:r>
              <a:rPr lang="en-US" sz="2200" dirty="0" err="1">
                <a:solidFill>
                  <a:schemeClr val="accent1">
                    <a:lumMod val="75000"/>
                  </a:schemeClr>
                </a:solidFill>
              </a:rPr>
              <a:t>quarkonia</a:t>
            </a:r>
            <a:r>
              <a:rPr lang="en-US" sz="2200" dirty="0">
                <a:solidFill>
                  <a:schemeClr val="accent1">
                    <a:lumMod val="75000"/>
                  </a:schemeClr>
                </a:solidFill>
              </a:rPr>
              <a:t>, </a:t>
            </a:r>
          </a:p>
          <a:p>
            <a:pPr lvl="1" indent="-342900">
              <a:buFont typeface="Wingdings" panose="05000000000000000000" pitchFamily="2" charset="2"/>
              <a:buChar char="ü"/>
            </a:pPr>
            <a:r>
              <a:rPr lang="en-US" sz="2200" dirty="0">
                <a:solidFill>
                  <a:schemeClr val="accent1">
                    <a:lumMod val="75000"/>
                  </a:schemeClr>
                </a:solidFill>
              </a:rPr>
              <a:t>and the physics of exotic hadrons described as </a:t>
            </a:r>
            <a:r>
              <a:rPr lang="en-US" sz="2200" dirty="0" err="1">
                <a:solidFill>
                  <a:schemeClr val="accent1">
                    <a:lumMod val="75000"/>
                  </a:schemeClr>
                </a:solidFill>
              </a:rPr>
              <a:t>hadroquarkonia</a:t>
            </a:r>
            <a:r>
              <a:rPr lang="en-US" sz="2200" dirty="0">
                <a:solidFill>
                  <a:schemeClr val="accent1">
                    <a:lumMod val="75000"/>
                  </a:schemeClr>
                </a:solidFill>
              </a:rPr>
              <a:t>. </a:t>
            </a:r>
          </a:p>
          <a:p>
            <a:pPr marL="400050" lvl="1" indent="0">
              <a:buNone/>
            </a:pPr>
            <a:r>
              <a:rPr lang="en-US" sz="2200" dirty="0">
                <a:solidFill>
                  <a:schemeClr val="accent1">
                    <a:lumMod val="75000"/>
                  </a:schemeClr>
                </a:solidFill>
              </a:rPr>
              <a:t>It also provides access to the “last global unknown property:” the D-term. </a:t>
            </a:r>
          </a:p>
          <a:p>
            <a:pPr marL="400050" lvl="1" indent="0">
              <a:buNone/>
            </a:pPr>
            <a:r>
              <a:rPr lang="en-US" sz="2200" dirty="0">
                <a:solidFill>
                  <a:schemeClr val="accent1">
                    <a:lumMod val="75000"/>
                  </a:schemeClr>
                </a:solidFill>
              </a:rPr>
              <a:t>We review the physics associated with the form factors of the energy-momentum tensor and the D-term, their interpretations in terms of mechanical properties, their applications, and the current experimental status.” </a:t>
            </a:r>
            <a:endParaRPr lang="en-AU" sz="2200" dirty="0">
              <a:solidFill>
                <a:schemeClr val="accent1">
                  <a:lumMod val="75000"/>
                </a:schemeClr>
              </a:solidFill>
            </a:endParaRPr>
          </a:p>
        </p:txBody>
      </p:sp>
      <p:sp>
        <p:nvSpPr>
          <p:cNvPr id="4" name="Date Placeholder 3">
            <a:extLst>
              <a:ext uri="{FF2B5EF4-FFF2-40B4-BE49-F238E27FC236}">
                <a16:creationId xmlns:a16="http://schemas.microsoft.com/office/drawing/2014/main" id="{B9CB37D6-F9EC-EC5F-6136-73F992A75890}"/>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878A7855-54CC-138F-082F-DDAE4E9DC3C3}"/>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206CA644-6BA0-46CA-0B98-5ED4CBEBF637}"/>
              </a:ext>
            </a:extLst>
          </p:cNvPr>
          <p:cNvSpPr>
            <a:spLocks noGrp="1"/>
          </p:cNvSpPr>
          <p:nvPr>
            <p:ph type="sldNum" sz="quarter" idx="12"/>
          </p:nvPr>
        </p:nvSpPr>
        <p:spPr/>
        <p:txBody>
          <a:bodyPr/>
          <a:lstStyle/>
          <a:p>
            <a:fld id="{87034D8C-3CB4-402A-BC46-2AB14C0FE90A}" type="slidenum">
              <a:rPr lang="en-US" smtClean="0"/>
              <a:pPr/>
              <a:t>24</a:t>
            </a:fld>
            <a:endParaRPr lang="en-US"/>
          </a:p>
        </p:txBody>
      </p:sp>
    </p:spTree>
    <p:extLst>
      <p:ext uri="{BB962C8B-B14F-4D97-AF65-F5344CB8AC3E}">
        <p14:creationId xmlns:p14="http://schemas.microsoft.com/office/powerpoint/2010/main" val="393528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ircuit&#10;&#10;Description automatically generated">
            <a:extLst>
              <a:ext uri="{FF2B5EF4-FFF2-40B4-BE49-F238E27FC236}">
                <a16:creationId xmlns:a16="http://schemas.microsoft.com/office/drawing/2014/main" id="{0B626ABA-3FD9-E446-4BC4-C72CD57DF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869" y="762000"/>
            <a:ext cx="8192262" cy="2165848"/>
          </a:xfrm>
          <a:prstGeom prst="rect">
            <a:avLst/>
          </a:prstGeom>
        </p:spPr>
      </p:pic>
      <p:sp>
        <p:nvSpPr>
          <p:cNvPr id="3" name="Content Placeholder 2">
            <a:extLst>
              <a:ext uri="{FF2B5EF4-FFF2-40B4-BE49-F238E27FC236}">
                <a16:creationId xmlns:a16="http://schemas.microsoft.com/office/drawing/2014/main" id="{97237E8A-2FAE-5D6D-17E4-F6C5A36381C9}"/>
              </a:ext>
            </a:extLst>
          </p:cNvPr>
          <p:cNvSpPr>
            <a:spLocks noGrp="1"/>
          </p:cNvSpPr>
          <p:nvPr>
            <p:ph idx="1"/>
          </p:nvPr>
        </p:nvSpPr>
        <p:spPr>
          <a:xfrm>
            <a:off x="609600" y="2789236"/>
            <a:ext cx="10972800" cy="3611564"/>
          </a:xfrm>
        </p:spPr>
        <p:txBody>
          <a:bodyPr/>
          <a:lstStyle/>
          <a:p>
            <a:r>
              <a:rPr lang="en-AU" dirty="0"/>
              <a:t>Current … completing solution of </a:t>
            </a:r>
            <a:r>
              <a:rPr lang="en-AU" dirty="0" err="1"/>
              <a:t>Faddeev</a:t>
            </a:r>
            <a:r>
              <a:rPr lang="en-AU" dirty="0"/>
              <a:t> equation, then all elements are known</a:t>
            </a:r>
            <a:endParaRPr lang="en-AU" b="0" i="0" dirty="0">
              <a:solidFill>
                <a:srgbClr val="212121"/>
              </a:solidFill>
              <a:effectLst/>
            </a:endParaRPr>
          </a:p>
          <a:p>
            <a:r>
              <a:rPr lang="en-AU" dirty="0"/>
              <a:t>Current … </a:t>
            </a:r>
          </a:p>
        </p:txBody>
      </p:sp>
      <p:pic>
        <p:nvPicPr>
          <p:cNvPr id="10" name="Picture 9" descr="A group of letters and numbers&#10;&#10;Description automatically generated">
            <a:extLst>
              <a:ext uri="{FF2B5EF4-FFF2-40B4-BE49-F238E27FC236}">
                <a16:creationId xmlns:a16="http://schemas.microsoft.com/office/drawing/2014/main" id="{55FD4D67-EA58-41CE-35B1-6DFD7DAA8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664164"/>
            <a:ext cx="5943601" cy="1542946"/>
          </a:xfrm>
          <a:prstGeom prst="rect">
            <a:avLst/>
          </a:prstGeom>
        </p:spPr>
      </p:pic>
      <p:sp>
        <p:nvSpPr>
          <p:cNvPr id="2" name="Title 1">
            <a:extLst>
              <a:ext uri="{FF2B5EF4-FFF2-40B4-BE49-F238E27FC236}">
                <a16:creationId xmlns:a16="http://schemas.microsoft.com/office/drawing/2014/main" id="{9649E0CC-5A01-A5AE-43CC-B47C072329A3}"/>
              </a:ext>
            </a:extLst>
          </p:cNvPr>
          <p:cNvSpPr>
            <a:spLocks noGrp="1"/>
          </p:cNvSpPr>
          <p:nvPr>
            <p:ph type="title"/>
          </p:nvPr>
        </p:nvSpPr>
        <p:spPr/>
        <p:txBody>
          <a:bodyPr/>
          <a:lstStyle/>
          <a:p>
            <a:r>
              <a:rPr lang="en-AU" sz="2800" b="0" i="1" dirty="0">
                <a:ln w="0"/>
                <a:solidFill>
                  <a:schemeClr val="accent1"/>
                </a:solidFill>
                <a:effectLst>
                  <a:outerShdw blurRad="38100" dist="25400" dir="5400000" algn="ctr" rotWithShape="0">
                    <a:srgbClr val="6E747A">
                      <a:alpha val="43000"/>
                    </a:srgbClr>
                  </a:outerShdw>
                </a:effectLst>
              </a:rPr>
              <a:t>Nucleon Gravitational Form Factors</a:t>
            </a:r>
          </a:p>
        </p:txBody>
      </p:sp>
      <p:sp>
        <p:nvSpPr>
          <p:cNvPr id="4" name="Date Placeholder 3">
            <a:extLst>
              <a:ext uri="{FF2B5EF4-FFF2-40B4-BE49-F238E27FC236}">
                <a16:creationId xmlns:a16="http://schemas.microsoft.com/office/drawing/2014/main" id="{ADD93518-F747-7D0A-B563-9DC94C78624D}"/>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FFA1CFAC-C5D3-19AC-A807-7A0E7B43565C}"/>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D5846364-DF37-0FC2-7978-2C1EBF48F02B}"/>
              </a:ext>
            </a:extLst>
          </p:cNvPr>
          <p:cNvSpPr>
            <a:spLocks noGrp="1"/>
          </p:cNvSpPr>
          <p:nvPr>
            <p:ph type="sldNum" sz="quarter" idx="12"/>
          </p:nvPr>
        </p:nvSpPr>
        <p:spPr/>
        <p:txBody>
          <a:bodyPr/>
          <a:lstStyle/>
          <a:p>
            <a:fld id="{87034D8C-3CB4-402A-BC46-2AB14C0FE90A}" type="slidenum">
              <a:rPr lang="en-US" smtClean="0"/>
              <a:pPr/>
              <a:t>25</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421B29-D70A-75C8-6184-8DA364F0E452}"/>
                  </a:ext>
                </a:extLst>
              </p:cNvPr>
              <p:cNvSpPr txBox="1"/>
              <p:nvPr/>
            </p:nvSpPr>
            <p:spPr>
              <a:xfrm>
                <a:off x="7488941" y="3492984"/>
                <a:ext cx="4631268" cy="2215991"/>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r>
                      <a:rPr lang="en-AU" sz="2000" b="0" i="1" smtClean="0">
                        <a:latin typeface="Cambria Math" panose="02040503050406030204" pitchFamily="18" charset="0"/>
                      </a:rPr>
                      <m:t>𝐴</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𝑄</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oMath>
                </a14:m>
                <a:r>
                  <a:rPr lang="en-AU" sz="2000" dirty="0"/>
                  <a:t> mass distribution form factor</a:t>
                </a:r>
              </a:p>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𝐴</m:t>
                      </m:r>
                      <m:d>
                        <m:dPr>
                          <m:ctrlPr>
                            <a:rPr lang="en-AU" sz="2000" b="0" i="1" smtClean="0">
                              <a:latin typeface="Cambria Math" panose="02040503050406030204" pitchFamily="18" charset="0"/>
                            </a:rPr>
                          </m:ctrlPr>
                        </m:d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𝑄</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=0</m:t>
                          </m:r>
                        </m:e>
                      </m:d>
                      <m:r>
                        <a:rPr lang="en-AU" sz="2000" b="0" i="1" smtClean="0">
                          <a:latin typeface="Cambria Math" panose="02040503050406030204" pitchFamily="18" charset="0"/>
                        </a:rPr>
                        <m:t>=1</m:t>
                      </m:r>
                    </m:oMath>
                  </m:oMathPara>
                </a14:m>
                <a:endParaRPr lang="en-AU" sz="2000" dirty="0"/>
              </a:p>
              <a:p>
                <a:pPr marL="285750" indent="-285750">
                  <a:buFont typeface="Arial" panose="020B0604020202020204" pitchFamily="34" charset="0"/>
                  <a:buChar char="•"/>
                </a:pPr>
                <a14:m>
                  <m:oMath xmlns:m="http://schemas.openxmlformats.org/officeDocument/2006/math">
                    <m:r>
                      <a:rPr lang="en-AU" sz="2000" b="0" i="1" smtClean="0">
                        <a:latin typeface="Cambria Math" panose="02040503050406030204" pitchFamily="18" charset="0"/>
                      </a:rPr>
                      <m:t>𝐽</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𝑄</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oMath>
                </a14:m>
                <a:r>
                  <a:rPr lang="en-AU" sz="2000" dirty="0"/>
                  <a:t> spin distribution form factor</a:t>
                </a:r>
              </a:p>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𝐽</m:t>
                      </m:r>
                      <m:d>
                        <m:dPr>
                          <m:ctrlPr>
                            <a:rPr lang="en-AU" sz="2000" b="0" i="1" smtClean="0">
                              <a:latin typeface="Cambria Math" panose="02040503050406030204" pitchFamily="18" charset="0"/>
                            </a:rPr>
                          </m:ctrlPr>
                        </m:d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𝑄</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=0</m:t>
                          </m:r>
                        </m:e>
                      </m:d>
                      <m:r>
                        <a:rPr lang="en-AU" sz="2000" b="0" i="1" smtClean="0">
                          <a:latin typeface="Cambria Math" panose="02040503050406030204" pitchFamily="18" charset="0"/>
                        </a:rPr>
                        <m:t>=1/2</m:t>
                      </m:r>
                    </m:oMath>
                  </m:oMathPara>
                </a14:m>
                <a:endParaRPr lang="en-AU" sz="2000" dirty="0"/>
              </a:p>
              <a:p>
                <a:pPr marL="285750" indent="-285750">
                  <a:buFont typeface="Arial" panose="020B0604020202020204" pitchFamily="34" charset="0"/>
                  <a:buChar char="•"/>
                </a:pPr>
                <a14:m>
                  <m:oMath xmlns:m="http://schemas.openxmlformats.org/officeDocument/2006/math">
                    <m:r>
                      <a:rPr lang="en-AU" sz="2000" b="0" i="1" smtClean="0">
                        <a:latin typeface="Cambria Math" panose="02040503050406030204" pitchFamily="18" charset="0"/>
                      </a:rPr>
                      <m:t>𝐷</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𝑄</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oMath>
                </a14:m>
                <a:r>
                  <a:rPr lang="en-AU" sz="2000" dirty="0"/>
                  <a:t> pressure distribution form factor</a:t>
                </a:r>
              </a:p>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𝐷</m:t>
                      </m:r>
                      <m:d>
                        <m:dPr>
                          <m:ctrlPr>
                            <a:rPr lang="en-AU" sz="2000" b="0" i="1" smtClean="0">
                              <a:latin typeface="Cambria Math" panose="02040503050406030204" pitchFamily="18" charset="0"/>
                            </a:rPr>
                          </m:ctrlPr>
                        </m:d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𝑄</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=0</m:t>
                          </m:r>
                        </m:e>
                      </m:d>
                      <m:r>
                        <a:rPr lang="en-AU" sz="2000" b="0" i="1" smtClean="0">
                          <a:latin typeface="Cambria Math" panose="02040503050406030204" pitchFamily="18" charset="0"/>
                        </a:rPr>
                        <m:t>=?</m:t>
                      </m:r>
                    </m:oMath>
                  </m:oMathPara>
                </a14:m>
                <a:endParaRPr lang="en-AU" sz="2000" dirty="0"/>
              </a:p>
              <a:p>
                <a:pPr marL="285750" indent="-285750">
                  <a:buFont typeface="Arial" panose="020B0604020202020204" pitchFamily="34" charset="0"/>
                  <a:buChar char="•"/>
                </a:pPr>
                <a:endParaRPr lang="en-AU" dirty="0"/>
              </a:p>
            </p:txBody>
          </p:sp>
        </mc:Choice>
        <mc:Fallback xmlns="">
          <p:sp>
            <p:nvSpPr>
              <p:cNvPr id="11" name="TextBox 10">
                <a:extLst>
                  <a:ext uri="{FF2B5EF4-FFF2-40B4-BE49-F238E27FC236}">
                    <a16:creationId xmlns:a16="http://schemas.microsoft.com/office/drawing/2014/main" id="{C2421B29-D70A-75C8-6184-8DA364F0E452}"/>
                  </a:ext>
                </a:extLst>
              </p:cNvPr>
              <p:cNvSpPr txBox="1">
                <a:spLocks noRot="1" noChangeAspect="1" noMove="1" noResize="1" noEditPoints="1" noAdjustHandles="1" noChangeArrowheads="1" noChangeShapeType="1" noTextEdit="1"/>
              </p:cNvSpPr>
              <p:nvPr/>
            </p:nvSpPr>
            <p:spPr>
              <a:xfrm>
                <a:off x="7488941" y="3492984"/>
                <a:ext cx="4631268" cy="2215991"/>
              </a:xfrm>
              <a:prstGeom prst="rect">
                <a:avLst/>
              </a:prstGeom>
              <a:blipFill>
                <a:blip r:embed="rId4"/>
                <a:stretch>
                  <a:fillRect l="-1186" t="-1648" r="-1054"/>
                </a:stretch>
              </a:blipFill>
            </p:spPr>
            <p:txBody>
              <a:bodyPr/>
              <a:lstStyle/>
              <a:p>
                <a:r>
                  <a:rPr lang="en-AU">
                    <a:noFill/>
                  </a:rPr>
                  <a:t> </a:t>
                </a:r>
              </a:p>
            </p:txBody>
          </p:sp>
        </mc:Fallback>
      </mc:AlternateContent>
      <p:cxnSp>
        <p:nvCxnSpPr>
          <p:cNvPr id="13" name="Straight Arrow Connector 12">
            <a:extLst>
              <a:ext uri="{FF2B5EF4-FFF2-40B4-BE49-F238E27FC236}">
                <a16:creationId xmlns:a16="http://schemas.microsoft.com/office/drawing/2014/main" id="{D8AAAE04-43BD-A86F-9E97-99ED8F014A03}"/>
              </a:ext>
            </a:extLst>
          </p:cNvPr>
          <p:cNvCxnSpPr>
            <a:cxnSpLocks/>
          </p:cNvCxnSpPr>
          <p:nvPr/>
        </p:nvCxnSpPr>
        <p:spPr bwMode="auto">
          <a:xfrm flipV="1">
            <a:off x="5943600" y="5031969"/>
            <a:ext cx="1828800" cy="389622"/>
          </a:xfrm>
          <a:prstGeom prst="straightConnector1">
            <a:avLst/>
          </a:prstGeom>
          <a:ln w="1905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5E86A3-D99B-BB07-7BAC-B0FF9334C9E0}"/>
              </a:ext>
            </a:extLst>
          </p:cNvPr>
          <p:cNvSpPr txBox="1"/>
          <p:nvPr/>
        </p:nvSpPr>
        <p:spPr>
          <a:xfrm>
            <a:off x="498758" y="5323717"/>
            <a:ext cx="6990183" cy="461665"/>
          </a:xfrm>
          <a:prstGeom prst="rect">
            <a:avLst/>
          </a:prstGeom>
          <a:noFill/>
        </p:spPr>
        <p:txBody>
          <a:bodyPr wrap="none" rtlCol="0">
            <a:spAutoFit/>
          </a:bodyPr>
          <a:lstStyle/>
          <a:p>
            <a:r>
              <a:rPr lang="en-AU" sz="2400" dirty="0"/>
              <a:t>Last unknown/unmeasured global property of nucleon</a:t>
            </a:r>
          </a:p>
        </p:txBody>
      </p:sp>
      <p:sp>
        <p:nvSpPr>
          <p:cNvPr id="7" name="TextBox 6">
            <a:extLst>
              <a:ext uri="{FF2B5EF4-FFF2-40B4-BE49-F238E27FC236}">
                <a16:creationId xmlns:a16="http://schemas.microsoft.com/office/drawing/2014/main" id="{973FC861-5D3E-03E6-1BA0-80B7D1E39C1C}"/>
              </a:ext>
            </a:extLst>
          </p:cNvPr>
          <p:cNvSpPr txBox="1"/>
          <p:nvPr/>
        </p:nvSpPr>
        <p:spPr>
          <a:xfrm>
            <a:off x="528575" y="5844032"/>
            <a:ext cx="5604711" cy="738664"/>
          </a:xfrm>
          <a:prstGeom prst="rect">
            <a:avLst/>
          </a:prstGeom>
          <a:noFill/>
        </p:spPr>
        <p:txBody>
          <a:bodyPr wrap="square" rtlCol="0">
            <a:spAutoFit/>
          </a:bodyPr>
          <a:lstStyle/>
          <a:p>
            <a:pPr marL="0" indent="0" algn="l" rtl="0">
              <a:spcBef>
                <a:spcPts val="450"/>
              </a:spcBef>
            </a:pPr>
            <a:r>
              <a:rPr lang="en-AU" sz="1200" b="0" i="1" dirty="0">
                <a:solidFill>
                  <a:srgbClr val="212121"/>
                </a:solidFill>
                <a:effectLst/>
              </a:rPr>
              <a:t>Nucleon Gravitational Form Factors</a:t>
            </a:r>
            <a:r>
              <a:rPr lang="en-AU" sz="1200" b="0" i="0" dirty="0">
                <a:solidFill>
                  <a:srgbClr val="212121"/>
                </a:solidFill>
                <a:effectLst/>
              </a:rPr>
              <a:t>, Z.-Q. Yao (</a:t>
            </a:r>
            <a:r>
              <a:rPr lang="ja-JP" altLang="en-US" sz="1200" b="0" i="0" dirty="0">
                <a:solidFill>
                  <a:srgbClr val="212121"/>
                </a:solidFill>
                <a:effectLst/>
              </a:rPr>
              <a:t>姚照千</a:t>
            </a:r>
            <a:r>
              <a:rPr lang="en-US" altLang="ja-JP" sz="1200" b="0" i="0" dirty="0">
                <a:solidFill>
                  <a:srgbClr val="212121"/>
                </a:solidFill>
                <a:effectLst/>
              </a:rPr>
              <a:t>) </a:t>
            </a:r>
            <a:r>
              <a:rPr lang="en-US" altLang="ja-JP" sz="1200" b="0" i="1" dirty="0">
                <a:solidFill>
                  <a:srgbClr val="212121"/>
                </a:solidFill>
                <a:effectLst/>
              </a:rPr>
              <a:t>et al</a:t>
            </a:r>
            <a:r>
              <a:rPr lang="en-US" altLang="ja-JP" sz="1200" b="0" i="0" dirty="0">
                <a:solidFill>
                  <a:srgbClr val="212121"/>
                </a:solidFill>
                <a:effectLst/>
              </a:rPr>
              <a:t>.</a:t>
            </a:r>
            <a:r>
              <a:rPr lang="en-AU" sz="1200" b="0" i="0" dirty="0">
                <a:solidFill>
                  <a:srgbClr val="212121"/>
                </a:solidFill>
                <a:effectLst/>
              </a:rPr>
              <a:t>, </a:t>
            </a:r>
            <a:r>
              <a:rPr lang="en-AU" sz="1200" b="0" i="0" u="sng" strike="noStrike" dirty="0">
                <a:solidFill>
                  <a:srgbClr val="212121"/>
                </a:solidFill>
                <a:effectLst/>
                <a:hlinkClick r:id="rId5"/>
              </a:rPr>
              <a:t>e-Print: 2409.15547 [hep-</a:t>
            </a:r>
            <a:r>
              <a:rPr lang="en-AU" sz="1200" b="0" i="0" u="sng" strike="noStrike" dirty="0" err="1">
                <a:solidFill>
                  <a:srgbClr val="212121"/>
                </a:solidFill>
                <a:effectLst/>
                <a:hlinkClick r:id="rId5"/>
              </a:rPr>
              <a:t>ph</a:t>
            </a:r>
            <a:r>
              <a:rPr lang="en-AU" sz="1200" b="0" i="0" u="sng" strike="noStrike" dirty="0">
                <a:solidFill>
                  <a:srgbClr val="212121"/>
                </a:solidFill>
                <a:effectLst/>
                <a:hlinkClick r:id="rId5"/>
              </a:rPr>
              <a:t>]</a:t>
            </a:r>
            <a:r>
              <a:rPr lang="en-AU" sz="1200" b="0" i="0" dirty="0">
                <a:solidFill>
                  <a:srgbClr val="212121"/>
                </a:solidFill>
                <a:effectLst/>
              </a:rPr>
              <a:t>, </a:t>
            </a:r>
            <a:r>
              <a:rPr lang="en-AU" sz="1200" b="0" i="0" u="sng" strike="noStrike" dirty="0">
                <a:solidFill>
                  <a:srgbClr val="212121"/>
                </a:solidFill>
                <a:effectLst/>
                <a:hlinkClick r:id="rId6"/>
              </a:rPr>
              <a:t>Eur. Phys. J. A </a:t>
            </a:r>
            <a:r>
              <a:rPr lang="en-AU" sz="1200" b="1" i="0" u="sng" strike="noStrike" dirty="0">
                <a:solidFill>
                  <a:srgbClr val="212121"/>
                </a:solidFill>
                <a:effectLst/>
                <a:hlinkClick r:id="rId6"/>
              </a:rPr>
              <a:t>61</a:t>
            </a:r>
            <a:r>
              <a:rPr lang="en-AU" sz="1200" b="0" i="0" u="sng" strike="noStrike" dirty="0">
                <a:solidFill>
                  <a:srgbClr val="212121"/>
                </a:solidFill>
                <a:effectLst/>
                <a:hlinkClick r:id="rId6"/>
              </a:rPr>
              <a:t> (2025) 92/1-13</a:t>
            </a:r>
            <a:endParaRPr lang="en-AU" sz="1200" b="0" i="0" dirty="0">
              <a:solidFill>
                <a:srgbClr val="212121"/>
              </a:solidFill>
              <a:effectLst/>
            </a:endParaRPr>
          </a:p>
          <a:p>
            <a:endParaRPr lang="en-AU" dirty="0"/>
          </a:p>
        </p:txBody>
      </p:sp>
    </p:spTree>
    <p:extLst>
      <p:ext uri="{BB962C8B-B14F-4D97-AF65-F5344CB8AC3E}">
        <p14:creationId xmlns:p14="http://schemas.microsoft.com/office/powerpoint/2010/main" val="12527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graph&#10;&#10;Description automatically generated with medium confidence">
            <a:extLst>
              <a:ext uri="{FF2B5EF4-FFF2-40B4-BE49-F238E27FC236}">
                <a16:creationId xmlns:a16="http://schemas.microsoft.com/office/drawing/2014/main" id="{E50815BF-781F-A712-5887-3B671F752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2400"/>
            <a:ext cx="2927753" cy="6535738"/>
          </a:xfrm>
          <a:prstGeom prst="rect">
            <a:avLst/>
          </a:prstGeom>
        </p:spPr>
      </p:pic>
      <p:sp>
        <p:nvSpPr>
          <p:cNvPr id="2" name="Title 1">
            <a:extLst>
              <a:ext uri="{FF2B5EF4-FFF2-40B4-BE49-F238E27FC236}">
                <a16:creationId xmlns:a16="http://schemas.microsoft.com/office/drawing/2014/main" id="{FFC472F7-CDC9-381E-F4B0-407960016856}"/>
              </a:ext>
            </a:extLst>
          </p:cNvPr>
          <p:cNvSpPr>
            <a:spLocks noGrp="1"/>
          </p:cNvSpPr>
          <p:nvPr>
            <p:ph type="title"/>
          </p:nvPr>
        </p:nvSpPr>
        <p:spPr/>
        <p:txBody>
          <a:bodyPr/>
          <a:lstStyle/>
          <a:p>
            <a:r>
              <a:rPr lang="en-AU" dirty="0"/>
              <a:t>Predicted GFFs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C19741-FC29-D550-ECA2-A1DBBBEC64C1}"/>
                  </a:ext>
                </a:extLst>
              </p:cNvPr>
              <p:cNvSpPr>
                <a:spLocks noGrp="1"/>
              </p:cNvSpPr>
              <p:nvPr>
                <p:ph idx="1"/>
              </p:nvPr>
            </p:nvSpPr>
            <p:spPr>
              <a:xfrm>
                <a:off x="609600" y="1265237"/>
                <a:ext cx="7696200" cy="4525963"/>
              </a:xfrm>
            </p:spPr>
            <p:txBody>
              <a:bodyPr/>
              <a:lstStyle/>
              <a:p>
                <a:r>
                  <a:rPr lang="en-AU" dirty="0"/>
                  <a:t>Solid curves … CSM </a:t>
                </a:r>
                <a:r>
                  <a:rPr lang="en-AU" dirty="0" err="1"/>
                  <a:t>predicitions</a:t>
                </a:r>
                <a:endParaRPr lang="en-AU" dirty="0"/>
              </a:p>
              <a:p>
                <a:r>
                  <a:rPr lang="en-AU" dirty="0"/>
                  <a:t>Points </a:t>
                </a:r>
                <a:r>
                  <a:rPr lang="en-AU" dirty="0" err="1"/>
                  <a:t>lQCD</a:t>
                </a:r>
                <a:r>
                  <a:rPr lang="en-AU" dirty="0"/>
                  <a:t> results [Hackett:2023rif]</a:t>
                </a:r>
              </a:p>
              <a:p>
                <a:pPr lvl="1"/>
                <a:r>
                  <a:rPr lang="en-AU" sz="2200" dirty="0"/>
                  <a:t>Agreement within (large) lattice uncertainties</a:t>
                </a:r>
              </a:p>
              <a:p>
                <a:r>
                  <a:rPr lang="en-AU" dirty="0"/>
                  <a:t>Symmetry-preserving character of CSM analysis is evident in values of </a:t>
                </a:r>
              </a:p>
              <a:p>
                <a:pPr lvl="1"/>
                <a14:m>
                  <m:oMath xmlns:m="http://schemas.openxmlformats.org/officeDocument/2006/math">
                    <m:r>
                      <a:rPr lang="en-AU" sz="2200" b="0" i="1" smtClean="0">
                        <a:latin typeface="Cambria Math" panose="02040503050406030204" pitchFamily="18" charset="0"/>
                      </a:rPr>
                      <m:t>𝐴</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0</m:t>
                        </m:r>
                      </m:e>
                    </m:d>
                    <m:r>
                      <a:rPr lang="en-AU" sz="2200" b="0" i="1" smtClean="0">
                        <a:latin typeface="Cambria Math" panose="02040503050406030204" pitchFamily="18" charset="0"/>
                      </a:rPr>
                      <m:t>=</m:t>
                    </m:r>
                    <m:r>
                      <a:rPr lang="en-AU" sz="2200" b="0" i="1" smtClean="0">
                        <a:latin typeface="Cambria Math" panose="02040503050406030204" pitchFamily="18" charset="0"/>
                      </a:rPr>
                      <m:t>1</m:t>
                    </m:r>
                  </m:oMath>
                </a14:m>
                <a:endParaRPr lang="en-AU" sz="2200" b="0" i="1" dirty="0">
                  <a:latin typeface="Cambria Math" panose="02040503050406030204" pitchFamily="18" charset="0"/>
                </a:endParaRPr>
              </a:p>
              <a:p>
                <a:pPr lvl="1"/>
                <a14:m>
                  <m:oMath xmlns:m="http://schemas.openxmlformats.org/officeDocument/2006/math">
                    <m:r>
                      <a:rPr lang="en-AU" sz="2200" b="0" i="1" smtClean="0">
                        <a:latin typeface="Cambria Math" panose="02040503050406030204" pitchFamily="18" charset="0"/>
                      </a:rPr>
                      <m:t>𝐽</m:t>
                    </m:r>
                    <m:d>
                      <m:dPr>
                        <m:ctrlPr>
                          <a:rPr lang="en-AU" sz="2200" i="1">
                            <a:latin typeface="Cambria Math" panose="02040503050406030204" pitchFamily="18" charset="0"/>
                          </a:rPr>
                        </m:ctrlPr>
                      </m:dPr>
                      <m:e>
                        <m:r>
                          <a:rPr lang="en-AU" sz="2200" i="1">
                            <a:latin typeface="Cambria Math" panose="02040503050406030204" pitchFamily="18" charset="0"/>
                          </a:rPr>
                          <m:t>0</m:t>
                        </m:r>
                      </m:e>
                    </m:d>
                    <m:r>
                      <a:rPr lang="en-AU" sz="2200" i="1">
                        <a:latin typeface="Cambria Math" panose="02040503050406030204" pitchFamily="18" charset="0"/>
                      </a:rPr>
                      <m:t>=</m:t>
                    </m:r>
                    <m:r>
                      <a:rPr lang="en-AU" sz="2200" i="1">
                        <a:latin typeface="Cambria Math" panose="02040503050406030204" pitchFamily="18" charset="0"/>
                      </a:rPr>
                      <m:t>1</m:t>
                    </m:r>
                    <m:r>
                      <a:rPr lang="en-AU" sz="2200" b="0" i="1" smtClean="0">
                        <a:latin typeface="Cambria Math" panose="02040503050406030204" pitchFamily="18" charset="0"/>
                      </a:rPr>
                      <m:t>/</m:t>
                    </m:r>
                    <m:r>
                      <a:rPr lang="en-AU" sz="2200" b="0" i="1" smtClean="0">
                        <a:latin typeface="Cambria Math" panose="02040503050406030204" pitchFamily="18" charset="0"/>
                      </a:rPr>
                      <m:t>2</m:t>
                    </m:r>
                  </m:oMath>
                </a14:m>
                <a:endParaRPr lang="en-AU" sz="2200" dirty="0"/>
              </a:p>
              <a:p>
                <a:r>
                  <a:rPr lang="en-AU" dirty="0"/>
                  <a:t>With </a:t>
                </a:r>
                <a14:m>
                  <m:oMath xmlns:m="http://schemas.openxmlformats.org/officeDocument/2006/math">
                    <m:r>
                      <a:rPr lang="en-AU" b="0" i="1" smtClean="0">
                        <a:latin typeface="Cambria Math" panose="02040503050406030204" pitchFamily="18" charset="0"/>
                      </a:rPr>
                      <m:t>𝐽</m:t>
                    </m:r>
                    <m:d>
                      <m:dPr>
                        <m:ctrlPr>
                          <a:rPr lang="en-AU" i="1">
                            <a:latin typeface="Cambria Math" panose="02040503050406030204" pitchFamily="18" charset="0"/>
                          </a:rPr>
                        </m:ctrlPr>
                      </m:dPr>
                      <m:e>
                        <m:r>
                          <a:rPr lang="en-AU" i="1">
                            <a:latin typeface="Cambria Math" panose="02040503050406030204" pitchFamily="18" charset="0"/>
                          </a:rPr>
                          <m:t>0</m:t>
                        </m:r>
                      </m:e>
                    </m:d>
                    <m:r>
                      <a:rPr lang="en-AU" i="1">
                        <a:latin typeface="Cambria Math" panose="02040503050406030204" pitchFamily="18" charset="0"/>
                      </a:rPr>
                      <m:t>=</m:t>
                    </m:r>
                    <m:r>
                      <a:rPr lang="en-AU" i="1">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2</m:t>
                    </m:r>
                  </m:oMath>
                </a14:m>
                <a:r>
                  <a:rPr lang="en-AU" dirty="0"/>
                  <a:t>, confirm that the anomalous gravitomagnetic moment of a spin-</a:t>
                </a:r>
                <a14:m>
                  <m:oMath xmlns:m="http://schemas.openxmlformats.org/officeDocument/2006/math">
                    <m:r>
                      <a:rPr lang="en-AU" b="0" i="1" smtClean="0">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2</m:t>
                    </m:r>
                  </m:oMath>
                </a14:m>
                <a:r>
                  <a:rPr lang="en-AU" dirty="0"/>
                  <a:t> system is zero [Kobzarev:1962wt, Teryaev:1999su, Brodsky:2000ii].  </a:t>
                </a:r>
              </a:p>
              <a:p>
                <a:r>
                  <a:rPr lang="en-AU" dirty="0"/>
                  <a:t>nucleon “D-term” … prediction </a:t>
                </a:r>
                <a14:m>
                  <m:oMath xmlns:m="http://schemas.openxmlformats.org/officeDocument/2006/math">
                    <m:r>
                      <a:rPr lang="en-AU" b="0" i="1" smtClean="0">
                        <a:latin typeface="Cambria Math" panose="02040503050406030204" pitchFamily="18" charset="0"/>
                      </a:rPr>
                      <m:t>𝐷</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m:t>
                    </m:r>
                    <m:r>
                      <a:rPr lang="en-AU" b="0" i="1" smtClean="0">
                        <a:latin typeface="Cambria Math" panose="02040503050406030204" pitchFamily="18" charset="0"/>
                      </a:rPr>
                      <m:t>11</m:t>
                    </m:r>
                    <m:r>
                      <a:rPr lang="en-AU" b="0" i="1" smtClean="0">
                        <a:latin typeface="Cambria Math" panose="02040503050406030204" pitchFamily="18" charset="0"/>
                      </a:rPr>
                      <m:t>(</m:t>
                    </m:r>
                    <m:r>
                      <a:rPr lang="en-AU" b="0" i="1" smtClean="0">
                        <a:latin typeface="Cambria Math" panose="02040503050406030204" pitchFamily="18" charset="0"/>
                      </a:rPr>
                      <m:t>1</m:t>
                    </m:r>
                    <m:r>
                      <a:rPr lang="en-AU" b="0" i="1" smtClean="0">
                        <a:latin typeface="Cambria Math" panose="02040503050406030204" pitchFamily="18" charset="0"/>
                      </a:rPr>
                      <m:t>) </m:t>
                    </m:r>
                  </m:oMath>
                </a14:m>
                <a:endParaRPr lang="en-AU" dirty="0"/>
              </a:p>
              <a:p>
                <a:pPr marL="0" indent="0">
                  <a:buNone/>
                </a:pPr>
                <a:r>
                  <a:rPr lang="en-AU" dirty="0"/>
                  <a:t>         analogue for pion is symmetry constrained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𝐷</m:t>
                        </m:r>
                      </m:e>
                      <m:sub>
                        <m:r>
                          <a:rPr lang="en-AU" i="1">
                            <a:latin typeface="Cambria Math" panose="02040503050406030204" pitchFamily="18" charset="0"/>
                          </a:rPr>
                          <m:t>𝜋</m:t>
                        </m:r>
                      </m:sub>
                    </m:sSub>
                    <m:d>
                      <m:dPr>
                        <m:ctrlPr>
                          <a:rPr lang="en-AU" i="1">
                            <a:latin typeface="Cambria Math" panose="02040503050406030204" pitchFamily="18" charset="0"/>
                          </a:rPr>
                        </m:ctrlPr>
                      </m:dPr>
                      <m:e>
                        <m:r>
                          <a:rPr lang="en-AU" i="1">
                            <a:latin typeface="Cambria Math" panose="02040503050406030204" pitchFamily="18" charset="0"/>
                          </a:rPr>
                          <m:t>0</m:t>
                        </m:r>
                      </m:e>
                    </m:d>
                    <m:r>
                      <a:rPr lang="en-AU" i="1">
                        <a:latin typeface="Cambria Math" panose="02040503050406030204" pitchFamily="18" charset="0"/>
                      </a:rPr>
                      <m:t>≈−</m:t>
                    </m:r>
                    <m:r>
                      <a:rPr lang="en-AU" i="1">
                        <a:latin typeface="Cambria Math" panose="02040503050406030204" pitchFamily="18" charset="0"/>
                      </a:rPr>
                      <m:t>1</m:t>
                    </m:r>
                  </m:oMath>
                </a14:m>
                <a:endParaRPr lang="en-AU" dirty="0"/>
              </a:p>
              <a:p>
                <a:endParaRPr lang="en-AU" dirty="0"/>
              </a:p>
              <a:p>
                <a:pPr marL="0" indent="0">
                  <a:buNone/>
                </a:pPr>
                <a:r>
                  <a:rPr lang="en-AU" dirty="0"/>
                  <a:t> </a:t>
                </a:r>
              </a:p>
            </p:txBody>
          </p:sp>
        </mc:Choice>
        <mc:Fallback xmlns="">
          <p:sp>
            <p:nvSpPr>
              <p:cNvPr id="3" name="Content Placeholder 2">
                <a:extLst>
                  <a:ext uri="{FF2B5EF4-FFF2-40B4-BE49-F238E27FC236}">
                    <a16:creationId xmlns:a16="http://schemas.microsoft.com/office/drawing/2014/main" id="{10C19741-FC29-D550-ECA2-A1DBBBEC64C1}"/>
                  </a:ext>
                </a:extLst>
              </p:cNvPr>
              <p:cNvSpPr>
                <a:spLocks noGrp="1" noRot="1" noChangeAspect="1" noMove="1" noResize="1" noEditPoints="1" noAdjustHandles="1" noChangeArrowheads="1" noChangeShapeType="1" noTextEdit="1"/>
              </p:cNvSpPr>
              <p:nvPr>
                <p:ph idx="1"/>
              </p:nvPr>
            </p:nvSpPr>
            <p:spPr>
              <a:xfrm>
                <a:off x="609600" y="1265237"/>
                <a:ext cx="7696200" cy="4525963"/>
              </a:xfrm>
              <a:blipFill>
                <a:blip r:embed="rId3"/>
                <a:stretch>
                  <a:fillRect l="-871" t="-943" r="-1267" b="-5526"/>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59580C1B-658D-DC10-1FCB-6CC09762D053}"/>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9CAA6BFF-09F9-2DC0-28A6-218AFB58A726}"/>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E0382BC7-F443-3594-B1EF-4142827EF90A}"/>
              </a:ext>
            </a:extLst>
          </p:cNvPr>
          <p:cNvSpPr>
            <a:spLocks noGrp="1"/>
          </p:cNvSpPr>
          <p:nvPr>
            <p:ph type="sldNum" sz="quarter" idx="12"/>
          </p:nvPr>
        </p:nvSpPr>
        <p:spPr/>
        <p:txBody>
          <a:bodyPr/>
          <a:lstStyle/>
          <a:p>
            <a:fld id="{87034D8C-3CB4-402A-BC46-2AB14C0FE90A}" type="slidenum">
              <a:rPr lang="en-US" smtClean="0"/>
              <a:pPr/>
              <a:t>26</a:t>
            </a:fld>
            <a:endParaRPr lang="en-US"/>
          </a:p>
        </p:txBody>
      </p:sp>
    </p:spTree>
    <p:extLst>
      <p:ext uri="{BB962C8B-B14F-4D97-AF65-F5344CB8AC3E}">
        <p14:creationId xmlns:p14="http://schemas.microsoft.com/office/powerpoint/2010/main" val="235115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p:cTn id="3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0F25932-3438-2E4A-F7EB-59E3AAF352DE}"/>
                  </a:ext>
                </a:extLst>
              </p:cNvPr>
              <p:cNvSpPr>
                <a:spLocks noGrp="1"/>
              </p:cNvSpPr>
              <p:nvPr>
                <p:ph type="title"/>
              </p:nvPr>
            </p:nvSpPr>
            <p:spPr/>
            <p:txBody>
              <a:bodyPr/>
              <a:lstStyle/>
              <a:p>
                <a:r>
                  <a:rPr lang="en-AU" dirty="0"/>
                  <a:t>GFF Species Decomposition (scale dependent, </a:t>
                </a:r>
                <a14:m>
                  <m:oMath xmlns:m="http://schemas.openxmlformats.org/officeDocument/2006/math">
                    <m:sSub>
                      <m:sSubPr>
                        <m:ctrlPr>
                          <a:rPr lang="en-AU" b="1" i="1" smtClean="0">
                            <a:latin typeface="Cambria Math" panose="02040503050406030204" pitchFamily="18" charset="0"/>
                          </a:rPr>
                        </m:ctrlPr>
                      </m:sSubPr>
                      <m:e>
                        <m:r>
                          <a:rPr lang="en-AU" b="1" i="1" smtClean="0">
                            <a:latin typeface="Cambria Math" panose="02040503050406030204" pitchFamily="18" charset="0"/>
                          </a:rPr>
                          <m:t>𝜻</m:t>
                        </m:r>
                      </m:e>
                      <m:sub>
                        <m:r>
                          <a:rPr lang="en-AU" b="1" i="1" smtClean="0">
                            <a:latin typeface="Cambria Math" panose="02040503050406030204" pitchFamily="18" charset="0"/>
                          </a:rPr>
                          <m:t>𝟐</m:t>
                        </m:r>
                      </m:sub>
                    </m:sSub>
                    <m:r>
                      <a:rPr lang="en-AU" b="1" i="1" smtClean="0">
                        <a:latin typeface="Cambria Math" panose="02040503050406030204" pitchFamily="18" charset="0"/>
                      </a:rPr>
                      <m:t>=</m:t>
                    </m:r>
                    <m:r>
                      <a:rPr lang="en-AU" b="1" i="1" smtClean="0">
                        <a:latin typeface="Cambria Math" panose="02040503050406030204" pitchFamily="18" charset="0"/>
                      </a:rPr>
                      <m:t>𝟐</m:t>
                    </m:r>
                    <m:r>
                      <a:rPr lang="en-AU" b="1" i="0" smtClean="0">
                        <a:latin typeface="Cambria Math" panose="02040503050406030204" pitchFamily="18" charset="0"/>
                      </a:rPr>
                      <m:t>𝐆𝐞𝐕</m:t>
                    </m:r>
                  </m:oMath>
                </a14:m>
                <a:r>
                  <a:rPr lang="en-AU" dirty="0"/>
                  <a:t>)</a:t>
                </a:r>
              </a:p>
            </p:txBody>
          </p:sp>
        </mc:Choice>
        <mc:Fallback xmlns="">
          <p:sp>
            <p:nvSpPr>
              <p:cNvPr id="2" name="Title 1">
                <a:extLst>
                  <a:ext uri="{FF2B5EF4-FFF2-40B4-BE49-F238E27FC236}">
                    <a16:creationId xmlns:a16="http://schemas.microsoft.com/office/drawing/2014/main" id="{00F25932-3438-2E4A-F7EB-59E3AAF352DE}"/>
                  </a:ext>
                </a:extLst>
              </p:cNvPr>
              <p:cNvSpPr>
                <a:spLocks noGrp="1" noRot="1" noChangeAspect="1" noMove="1" noResize="1" noEditPoints="1" noAdjustHandles="1" noChangeArrowheads="1" noChangeShapeType="1" noTextEdit="1"/>
              </p:cNvSpPr>
              <p:nvPr>
                <p:ph type="title"/>
              </p:nvPr>
            </p:nvSpPr>
            <p:spPr>
              <a:blipFill>
                <a:blip r:embed="rId2"/>
                <a:stretch>
                  <a:fillRect l="-1000" t="-534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F2A768-8728-EA28-F40B-CB44E8F4D9AD}"/>
                  </a:ext>
                </a:extLst>
              </p:cNvPr>
              <p:cNvSpPr>
                <a:spLocks noGrp="1"/>
              </p:cNvSpPr>
              <p:nvPr>
                <p:ph idx="1"/>
              </p:nvPr>
            </p:nvSpPr>
            <p:spPr>
              <a:xfrm>
                <a:off x="609600" y="1600201"/>
                <a:ext cx="5092277" cy="4525963"/>
              </a:xfrm>
            </p:spPr>
            <p:txBody>
              <a:bodyPr/>
              <a:lstStyle/>
              <a:p>
                <a:r>
                  <a:rPr lang="en-AU" dirty="0"/>
                  <a:t>Considering light quarks alone:</a:t>
                </a:r>
              </a:p>
              <a:p>
                <a:pPr marL="0" indent="0">
                  <a:buNone/>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𝐷</m:t>
                          </m:r>
                        </m:e>
                        <m:sup>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𝑑</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0;</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𝜁</m:t>
                              </m:r>
                            </m:e>
                            <m:sub>
                              <m:r>
                                <a:rPr lang="en-AU" b="0" i="1" smtClean="0">
                                  <a:latin typeface="Cambria Math" panose="02040503050406030204" pitchFamily="18" charset="0"/>
                                </a:rPr>
                                <m:t>2</m:t>
                              </m:r>
                            </m:sub>
                          </m:sSub>
                        </m:e>
                      </m:d>
                      <m:r>
                        <a:rPr lang="en-AU" b="0" i="1" smtClean="0">
                          <a:latin typeface="Cambria Math" panose="02040503050406030204" pitchFamily="18" charset="0"/>
                        </a:rPr>
                        <m:t>=−1.73(5)</m:t>
                      </m:r>
                    </m:oMath>
                  </m:oMathPara>
                </a14:m>
                <a:endParaRPr lang="en-AU" dirty="0"/>
              </a:p>
              <a:p>
                <a:r>
                  <a:rPr lang="en-AU" dirty="0"/>
                  <a:t>Inference from available DVCS data </a:t>
                </a:r>
              </a:p>
              <a:p>
                <a:pPr marL="0" indent="0">
                  <a:buNone/>
                </a:pPr>
                <a14:m>
                  <m:oMathPara xmlns:m="http://schemas.openxmlformats.org/officeDocument/2006/math">
                    <m:oMathParaPr>
                      <m:jc m:val="centerGroup"/>
                    </m:oMathParaPr>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𝐷</m:t>
                          </m:r>
                        </m:e>
                        <m:sub>
                          <m:r>
                            <m:rPr>
                              <m:sty m:val="p"/>
                            </m:rPr>
                            <a:rPr lang="en-AU" b="0" i="0" smtClean="0">
                              <a:latin typeface="Cambria Math" panose="02040503050406030204" pitchFamily="18" charset="0"/>
                            </a:rPr>
                            <m:t>DVCS</m:t>
                          </m:r>
                        </m:sub>
                        <m:sup>
                          <m:r>
                            <a:rPr lang="en-AU" b="0" i="1" smtClean="0">
                              <a:latin typeface="Cambria Math" panose="02040503050406030204" pitchFamily="18" charset="0"/>
                            </a:rPr>
                            <m:t>𝑢</m:t>
                          </m:r>
                          <m:r>
                            <a:rPr lang="en-AU" b="0" i="1" smtClean="0">
                              <a:latin typeface="Cambria Math" panose="02040503050406030204" pitchFamily="18" charset="0"/>
                            </a:rPr>
                            <m:t>+</m:t>
                          </m:r>
                          <m:r>
                            <a:rPr lang="en-AU" b="0" i="1" smtClean="0">
                              <a:latin typeface="Cambria Math" panose="02040503050406030204" pitchFamily="18" charset="0"/>
                            </a:rPr>
                            <m:t>𝑑</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0;</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𝜁</m:t>
                              </m:r>
                            </m:e>
                            <m:sub>
                              <m:r>
                                <a:rPr lang="en-AU" b="0" i="1" smtClean="0">
                                  <a:latin typeface="Cambria Math" panose="02040503050406030204" pitchFamily="18" charset="0"/>
                                </a:rPr>
                                <m:t>2</m:t>
                              </m:r>
                            </m:sub>
                          </m:sSub>
                        </m:e>
                      </m:d>
                      <m:r>
                        <a:rPr lang="en-AU" b="0" i="1" smtClean="0">
                          <a:latin typeface="Cambria Math" panose="02040503050406030204" pitchFamily="18" charset="0"/>
                        </a:rPr>
                        <m:t>=−1.63(29)</m:t>
                      </m:r>
                    </m:oMath>
                  </m:oMathPara>
                </a14:m>
                <a:endParaRPr lang="en-AU" dirty="0"/>
              </a:p>
              <a:p>
                <a:r>
                  <a:rPr lang="en-AU" dirty="0"/>
                  <a:t>CSM prediction is also in pointwise agreement with curve inferred from that data … see figure</a:t>
                </a:r>
              </a:p>
            </p:txBody>
          </p:sp>
        </mc:Choice>
        <mc:Fallback xmlns="">
          <p:sp>
            <p:nvSpPr>
              <p:cNvPr id="3" name="Content Placeholder 2">
                <a:extLst>
                  <a:ext uri="{FF2B5EF4-FFF2-40B4-BE49-F238E27FC236}">
                    <a16:creationId xmlns:a16="http://schemas.microsoft.com/office/drawing/2014/main" id="{D3F2A768-8728-EA28-F40B-CB44E8F4D9AD}"/>
                  </a:ext>
                </a:extLst>
              </p:cNvPr>
              <p:cNvSpPr>
                <a:spLocks noGrp="1" noRot="1" noChangeAspect="1" noMove="1" noResize="1" noEditPoints="1" noAdjustHandles="1" noChangeArrowheads="1" noChangeShapeType="1" noTextEdit="1"/>
              </p:cNvSpPr>
              <p:nvPr>
                <p:ph idx="1"/>
              </p:nvPr>
            </p:nvSpPr>
            <p:spPr>
              <a:xfrm>
                <a:off x="609600" y="1600201"/>
                <a:ext cx="5092277" cy="4525963"/>
              </a:xfrm>
              <a:blipFill>
                <a:blip r:embed="rId3"/>
                <a:stretch>
                  <a:fillRect l="-1317" t="-9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96FF96D4-5637-46EE-7AC6-C1BEEAAA6A24}"/>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85E32CCC-8A4C-2CC6-2281-182F64F0EC27}"/>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0F618E8D-4649-F134-9678-E5D531497E55}"/>
              </a:ext>
            </a:extLst>
          </p:cNvPr>
          <p:cNvSpPr>
            <a:spLocks noGrp="1"/>
          </p:cNvSpPr>
          <p:nvPr>
            <p:ph type="sldNum" sz="quarter" idx="12"/>
          </p:nvPr>
        </p:nvSpPr>
        <p:spPr/>
        <p:txBody>
          <a:bodyPr/>
          <a:lstStyle/>
          <a:p>
            <a:fld id="{87034D8C-3CB4-402A-BC46-2AB14C0FE90A}" type="slidenum">
              <a:rPr lang="en-US" smtClean="0"/>
              <a:pPr/>
              <a:t>27</a:t>
            </a:fld>
            <a:endParaRPr lang="en-US"/>
          </a:p>
        </p:txBody>
      </p:sp>
      <p:pic>
        <p:nvPicPr>
          <p:cNvPr id="8" name="Picture 7" descr="A graph of a normalized curve&#10;&#10;Description automatically generated with medium confidence">
            <a:extLst>
              <a:ext uri="{FF2B5EF4-FFF2-40B4-BE49-F238E27FC236}">
                <a16:creationId xmlns:a16="http://schemas.microsoft.com/office/drawing/2014/main" id="{2A9D3936-3891-4FFC-4359-39D2C1B86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877" y="990600"/>
            <a:ext cx="6035040" cy="4572000"/>
          </a:xfrm>
          <a:prstGeom prst="rect">
            <a:avLst/>
          </a:prstGeom>
        </p:spPr>
      </p:pic>
      <p:sp>
        <p:nvSpPr>
          <p:cNvPr id="9" name="TextBox 8">
            <a:extLst>
              <a:ext uri="{FF2B5EF4-FFF2-40B4-BE49-F238E27FC236}">
                <a16:creationId xmlns:a16="http://schemas.microsoft.com/office/drawing/2014/main" id="{520EFB9C-CA89-5160-C393-3446B91B549F}"/>
              </a:ext>
            </a:extLst>
          </p:cNvPr>
          <p:cNvSpPr txBox="1"/>
          <p:nvPr/>
        </p:nvSpPr>
        <p:spPr>
          <a:xfrm>
            <a:off x="6017683" y="5493603"/>
            <a:ext cx="5945717" cy="830997"/>
          </a:xfrm>
          <a:prstGeom prst="rect">
            <a:avLst/>
          </a:prstGeom>
          <a:noFill/>
        </p:spPr>
        <p:txBody>
          <a:bodyPr wrap="square" rtlCol="0">
            <a:spAutoFit/>
          </a:bodyPr>
          <a:lstStyle/>
          <a:p>
            <a:r>
              <a:rPr lang="en-US" sz="1600" dirty="0"/>
              <a:t>BEG: Inference from existing DVCS data</a:t>
            </a:r>
          </a:p>
          <a:p>
            <a:r>
              <a:rPr lang="en-US" sz="1600" dirty="0"/>
              <a:t>V. D. Burkert, L. </a:t>
            </a:r>
            <a:r>
              <a:rPr lang="en-US" sz="1600" dirty="0" err="1"/>
              <a:t>Elouadrhiri</a:t>
            </a:r>
            <a:r>
              <a:rPr lang="en-US" sz="1600" dirty="0"/>
              <a:t>, F.-X. </a:t>
            </a:r>
            <a:r>
              <a:rPr lang="en-US" sz="1600" dirty="0" err="1"/>
              <a:t>Girod</a:t>
            </a:r>
            <a:r>
              <a:rPr lang="en-US" sz="1600" dirty="0"/>
              <a:t>, </a:t>
            </a:r>
            <a:r>
              <a:rPr lang="en-US" sz="1600" i="1" dirty="0"/>
              <a:t>The pressure</a:t>
            </a:r>
          </a:p>
          <a:p>
            <a:r>
              <a:rPr lang="en-US" sz="1600" i="1" dirty="0"/>
              <a:t>distribution inside the proton</a:t>
            </a:r>
            <a:r>
              <a:rPr lang="en-US" sz="1600" dirty="0"/>
              <a:t>, Nature 557 (7705) (2018) pp. 396–399.</a:t>
            </a:r>
            <a:endParaRPr lang="en-AU" sz="1600" dirty="0"/>
          </a:p>
        </p:txBody>
      </p:sp>
    </p:spTree>
    <p:extLst>
      <p:ext uri="{BB962C8B-B14F-4D97-AF65-F5344CB8AC3E}">
        <p14:creationId xmlns:p14="http://schemas.microsoft.com/office/powerpoint/2010/main" val="161565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7F35D-0080-C557-1A54-A2C71F1B56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48913" y="1346361"/>
            <a:ext cx="4544121" cy="3984259"/>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4CD8735-7BCA-0DCA-08F4-A59C34D8C5BC}"/>
                  </a:ext>
                </a:extLst>
              </p:cNvPr>
              <p:cNvSpPr>
                <a:spLocks noGrp="1"/>
              </p:cNvSpPr>
              <p:nvPr>
                <p:ph type="title"/>
              </p:nvPr>
            </p:nvSpPr>
            <p:spPr/>
            <p:txBody>
              <a:bodyPr/>
              <a:lstStyle/>
              <a:p>
                <a:r>
                  <a:rPr lang="en-AU" dirty="0"/>
                  <a:t>GFF Species Decomposition (scale dependent, </a:t>
                </a:r>
                <a14:m>
                  <m:oMath xmlns:m="http://schemas.openxmlformats.org/officeDocument/2006/math">
                    <m:sSub>
                      <m:sSubPr>
                        <m:ctrlPr>
                          <a:rPr lang="en-AU" b="1" i="1" smtClean="0">
                            <a:latin typeface="Cambria Math" panose="02040503050406030204" pitchFamily="18" charset="0"/>
                          </a:rPr>
                        </m:ctrlPr>
                      </m:sSubPr>
                      <m:e>
                        <m:r>
                          <a:rPr lang="en-AU" b="1" i="1" smtClean="0">
                            <a:latin typeface="Cambria Math" panose="02040503050406030204" pitchFamily="18" charset="0"/>
                          </a:rPr>
                          <m:t>𝜻</m:t>
                        </m:r>
                      </m:e>
                      <m:sub>
                        <m:r>
                          <a:rPr lang="en-AU" b="1" i="1" smtClean="0">
                            <a:latin typeface="Cambria Math" panose="02040503050406030204" pitchFamily="18" charset="0"/>
                          </a:rPr>
                          <m:t>𝟐</m:t>
                        </m:r>
                      </m:sub>
                    </m:sSub>
                    <m:r>
                      <a:rPr lang="en-AU" b="1" i="1" smtClean="0">
                        <a:latin typeface="Cambria Math" panose="02040503050406030204" pitchFamily="18" charset="0"/>
                      </a:rPr>
                      <m:t>=</m:t>
                    </m:r>
                    <m:r>
                      <a:rPr lang="en-AU" b="1" i="1" smtClean="0">
                        <a:latin typeface="Cambria Math" panose="02040503050406030204" pitchFamily="18" charset="0"/>
                      </a:rPr>
                      <m:t>𝟐</m:t>
                    </m:r>
                    <m:r>
                      <a:rPr lang="en-AU" b="1" i="0" smtClean="0">
                        <a:latin typeface="Cambria Math" panose="02040503050406030204" pitchFamily="18" charset="0"/>
                      </a:rPr>
                      <m:t>𝐆𝐞𝐕</m:t>
                    </m:r>
                  </m:oMath>
                </a14:m>
                <a:r>
                  <a:rPr lang="en-AU" dirty="0"/>
                  <a:t>)</a:t>
                </a:r>
              </a:p>
            </p:txBody>
          </p:sp>
        </mc:Choice>
        <mc:Fallback xmlns="">
          <p:sp>
            <p:nvSpPr>
              <p:cNvPr id="2" name="Title 1">
                <a:extLst>
                  <a:ext uri="{FF2B5EF4-FFF2-40B4-BE49-F238E27FC236}">
                    <a16:creationId xmlns:a16="http://schemas.microsoft.com/office/drawing/2014/main" id="{A4CD8735-7BCA-0DCA-08F4-A59C34D8C5BC}"/>
                  </a:ext>
                </a:extLst>
              </p:cNvPr>
              <p:cNvSpPr>
                <a:spLocks noGrp="1" noRot="1" noChangeAspect="1" noMove="1" noResize="1" noEditPoints="1" noAdjustHandles="1" noChangeArrowheads="1" noChangeShapeType="1" noTextEdit="1"/>
              </p:cNvSpPr>
              <p:nvPr>
                <p:ph type="title"/>
              </p:nvPr>
            </p:nvSpPr>
            <p:spPr>
              <a:blipFill>
                <a:blip r:embed="rId3"/>
                <a:stretch>
                  <a:fillRect l="-1000" t="-534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96AECA-2649-E6C0-F910-EE660E8CCA53}"/>
                  </a:ext>
                </a:extLst>
              </p:cNvPr>
              <p:cNvSpPr>
                <a:spLocks noGrp="1"/>
              </p:cNvSpPr>
              <p:nvPr>
                <p:ph idx="1"/>
              </p:nvPr>
            </p:nvSpPr>
            <p:spPr>
              <a:xfrm>
                <a:off x="609600" y="1036637"/>
                <a:ext cx="7059084" cy="4525963"/>
              </a:xfrm>
            </p:spPr>
            <p:txBody>
              <a:bodyPr/>
              <a:lstStyle/>
              <a:p>
                <a:r>
                  <a:rPr lang="en-US" dirty="0"/>
                  <a:t>CSM prediction – species decomposition, </a:t>
                </a:r>
              </a:p>
              <a:p>
                <a:pPr marL="0" indent="0">
                  <a:buNone/>
                </a:pPr>
                <a:r>
                  <a:rPr lang="en-US" dirty="0"/>
                  <a:t>      for each form factor:</a:t>
                </a:r>
              </a:p>
              <a:p>
                <a:pPr marL="0" indent="0">
                  <a:buNone/>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𝐹</m:t>
                              </m:r>
                            </m:e>
                            <m:sup>
                              <m:r>
                                <m:rPr>
                                  <m:sty m:val="p"/>
                                </m:rPr>
                                <a:rPr lang="en-AU" b="0" i="0" smtClean="0">
                                  <a:latin typeface="Cambria Math" panose="02040503050406030204" pitchFamily="18" charset="0"/>
                                </a:rPr>
                                <m:t>glue</m:t>
                              </m:r>
                            </m:sup>
                          </m:sSup>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𝑄</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𝜁</m:t>
                              </m:r>
                            </m:e>
                          </m:d>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𝐹</m:t>
                              </m:r>
                            </m:e>
                            <m:sup>
                              <m:r>
                                <m:rPr>
                                  <m:sty m:val="p"/>
                                </m:rPr>
                                <a:rPr lang="en-AU" b="0" i="0" smtClean="0">
                                  <a:latin typeface="Cambria Math" panose="02040503050406030204" pitchFamily="18" charset="0"/>
                                </a:rPr>
                                <m:t>quark</m:t>
                              </m:r>
                            </m:sup>
                          </m:sSup>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𝑄</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𝜁</m:t>
                              </m:r>
                            </m:e>
                          </m:d>
                        </m:den>
                      </m:f>
                      <m:r>
                        <a:rPr lang="en-AU" b="0" i="1" smtClean="0">
                          <a:latin typeface="Cambria Math" panose="02040503050406030204" pitchFamily="18" charset="0"/>
                        </a:rPr>
                        <m:t>=</m:t>
                      </m:r>
                      <m:r>
                        <m:rPr>
                          <m:sty m:val="p"/>
                        </m:rPr>
                        <a:rPr lang="en-AU" b="0" i="0" smtClean="0">
                          <a:latin typeface="Cambria Math" panose="02040503050406030204" pitchFamily="18" charset="0"/>
                        </a:rPr>
                        <m:t>constant</m:t>
                      </m:r>
                      <m:r>
                        <a:rPr lang="en-AU" b="0" i="1" smtClean="0">
                          <a:latin typeface="Cambria Math" panose="02040503050406030204" pitchFamily="18" charset="0"/>
                        </a:rPr>
                        <m:t>(</m:t>
                      </m:r>
                      <m:r>
                        <a:rPr lang="en-AU" b="0" i="1" smtClean="0">
                          <a:latin typeface="Cambria Math" panose="02040503050406030204" pitchFamily="18" charset="0"/>
                        </a:rPr>
                        <m:t>𝜁</m:t>
                      </m:r>
                      <m:r>
                        <a:rPr lang="en-AU" b="0" i="1" smtClean="0">
                          <a:latin typeface="Cambria Math" panose="02040503050406030204" pitchFamily="18" charset="0"/>
                        </a:rPr>
                        <m:t>)</m:t>
                      </m:r>
                    </m:oMath>
                  </m:oMathPara>
                </a14:m>
                <a:endParaRPr lang="en-US" dirty="0"/>
              </a:p>
              <a:p>
                <a14:m>
                  <m:oMath xmlns:m="http://schemas.openxmlformats.org/officeDocument/2006/math">
                    <m:r>
                      <m:rPr>
                        <m:sty m:val="p"/>
                      </m:rPr>
                      <a:rPr lang="en-AU">
                        <a:latin typeface="Cambria Math" panose="02040503050406030204" pitchFamily="18" charset="0"/>
                      </a:rPr>
                      <m:t>constant</m:t>
                    </m:r>
                    <m:d>
                      <m:dPr>
                        <m:ctrlPr>
                          <a:rPr lang="en-AU" i="1">
                            <a:latin typeface="Cambria Math" panose="02040503050406030204" pitchFamily="18" charset="0"/>
                          </a:rPr>
                        </m:ctrlPr>
                      </m:dPr>
                      <m:e>
                        <m:sSub>
                          <m:sSubPr>
                            <m:ctrlPr>
                              <a:rPr lang="en-AU" b="0" i="1" smtClean="0">
                                <a:latin typeface="Cambria Math" panose="02040503050406030204" pitchFamily="18" charset="0"/>
                              </a:rPr>
                            </m:ctrlPr>
                          </m:sSubPr>
                          <m:e>
                            <m:r>
                              <a:rPr lang="en-AU" i="1">
                                <a:latin typeface="Cambria Math" panose="02040503050406030204" pitchFamily="18" charset="0"/>
                              </a:rPr>
                              <m:t>𝜁</m:t>
                            </m:r>
                          </m:e>
                          <m:sub>
                            <m:r>
                              <a:rPr lang="en-AU" b="0" i="1" smtClean="0">
                                <a:latin typeface="Cambria Math" panose="02040503050406030204" pitchFamily="18" charset="0"/>
                              </a:rPr>
                              <m:t>2</m:t>
                            </m:r>
                          </m:sub>
                        </m:sSub>
                      </m:e>
                    </m:d>
                    <m:r>
                      <a:rPr lang="en-AU" b="0" i="1" smtClean="0">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m:t>
                    </m:r>
                    <m:r>
                      <a:rPr lang="en-AU" b="0" i="1" smtClean="0">
                        <a:latin typeface="Cambria Math" panose="02040503050406030204" pitchFamily="18" charset="0"/>
                      </a:rPr>
                      <m:t>71</m:t>
                    </m:r>
                    <m:r>
                      <a:rPr lang="en-AU" b="0" i="1" smtClean="0">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rPr>
                      <m:t>)</m:t>
                    </m:r>
                  </m:oMath>
                </a14:m>
                <a:endParaRPr lang="en-US" dirty="0"/>
              </a:p>
              <a:p>
                <a:pPr marL="0" indent="0">
                  <a:buNone/>
                </a:pPr>
                <a:r>
                  <a:rPr lang="en-US" dirty="0"/>
                  <a:t>     </a:t>
                </a:r>
                <a:r>
                  <a:rPr lang="en-US" dirty="0">
                    <a:ln w="0"/>
                    <a:solidFill>
                      <a:srgbClr val="C00000"/>
                    </a:solidFill>
                    <a:effectLst>
                      <a:outerShdw blurRad="38100" dist="25400" dir="5400000" algn="ctr" rotWithShape="0">
                        <a:srgbClr val="6E747A">
                          <a:alpha val="43000"/>
                        </a:srgbClr>
                      </a:outerShdw>
                    </a:effectLst>
                  </a:rPr>
                  <a:t>namely, the ratio of </a:t>
                </a:r>
                <a:r>
                  <a:rPr lang="en-US" dirty="0" err="1">
                    <a:ln w="0"/>
                    <a:solidFill>
                      <a:srgbClr val="C00000"/>
                    </a:solidFill>
                    <a:effectLst>
                      <a:outerShdw blurRad="38100" dist="25400" dir="5400000" algn="ctr" rotWithShape="0">
                        <a:srgbClr val="6E747A">
                          <a:alpha val="43000"/>
                        </a:srgbClr>
                      </a:outerShdw>
                    </a:effectLst>
                  </a:rPr>
                  <a:t>glue:quark</a:t>
                </a:r>
                <a:r>
                  <a:rPr lang="en-US" dirty="0">
                    <a:ln w="0"/>
                    <a:solidFill>
                      <a:srgbClr val="C00000"/>
                    </a:solidFill>
                    <a:effectLst>
                      <a:outerShdw blurRad="38100" dist="25400" dir="5400000" algn="ctr" rotWithShape="0">
                        <a:srgbClr val="6E747A">
                          <a:alpha val="43000"/>
                        </a:srgbClr>
                      </a:outerShdw>
                    </a:effectLst>
                  </a:rPr>
                  <a:t> contributions is the same</a:t>
                </a:r>
              </a:p>
              <a:p>
                <a:pPr marL="0" indent="0">
                  <a:buNone/>
                </a:pPr>
                <a:r>
                  <a:rPr lang="en-US" dirty="0">
                    <a:ln w="0"/>
                    <a:solidFill>
                      <a:srgbClr val="C00000"/>
                    </a:solidFill>
                    <a:effectLst>
                      <a:outerShdw blurRad="38100" dist="25400" dir="5400000" algn="ctr" rotWithShape="0">
                        <a:srgbClr val="6E747A">
                          <a:alpha val="43000"/>
                        </a:srgbClr>
                      </a:outerShdw>
                    </a:effectLst>
                  </a:rPr>
                  <a:t>     </a:t>
                </a:r>
                <a14:m>
                  <m:oMath xmlns:m="http://schemas.openxmlformats.org/officeDocument/2006/math">
                    <m:sSup>
                      <m:sSupPr>
                        <m:ctrlPr>
                          <a:rPr lang="en-AU" i="1"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rPr>
                        </m:ctrlPr>
                      </m:sSupPr>
                      <m:e>
                        <m:r>
                          <a:rPr lang="en-AU" i="1"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rPr>
                          <m:t>𝑄</m:t>
                        </m:r>
                      </m:e>
                      <m:sup>
                        <m:r>
                          <a:rPr lang="en-AU" i="1"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rPr>
                          <m:t>2</m:t>
                        </m:r>
                      </m:sup>
                    </m:sSup>
                  </m:oMath>
                </a14:m>
                <a:r>
                  <a:rPr lang="en-US" dirty="0">
                    <a:ln w="0"/>
                    <a:solidFill>
                      <a:srgbClr val="C00000"/>
                    </a:solidFill>
                    <a:effectLst>
                      <a:outerShdw blurRad="38100" dist="25400" dir="5400000" algn="ctr" rotWithShape="0">
                        <a:srgbClr val="6E747A">
                          <a:alpha val="43000"/>
                        </a:srgbClr>
                      </a:outerShdw>
                    </a:effectLst>
                  </a:rPr>
                  <a:t>-independent number for each form factor</a:t>
                </a:r>
              </a:p>
              <a:p>
                <a:pPr marL="0" indent="0">
                  <a:buNone/>
                </a:pPr>
                <a:r>
                  <a:rPr lang="en-US" dirty="0"/>
                  <a:t>     Important to test this prediction … </a:t>
                </a:r>
                <a:r>
                  <a:rPr lang="en-US" i="1" dirty="0">
                    <a:ln w="0"/>
                    <a:solidFill>
                      <a:schemeClr val="accent1"/>
                    </a:solidFill>
                    <a:effectLst>
                      <a:outerShdw blurRad="38100" dist="25400" dir="5400000" algn="ctr" rotWithShape="0">
                        <a:srgbClr val="6E747A">
                          <a:alpha val="43000"/>
                        </a:srgbClr>
                      </a:outerShdw>
                    </a:effectLst>
                  </a:rPr>
                  <a:t>entails that no species decomposition contains new information: everything that can be known is already contained in the scale-invariant observable form factors</a:t>
                </a:r>
                <a:endParaRPr lang="en-US" i="1" dirty="0"/>
              </a:p>
              <a:p>
                <a:r>
                  <a:rPr lang="en-US" dirty="0" err="1"/>
                  <a:t>lQCD</a:t>
                </a:r>
                <a:r>
                  <a:rPr lang="en-US" dirty="0"/>
                  <a:t> results … see figure</a:t>
                </a:r>
              </a:p>
              <a:p>
                <a:pPr lvl="1">
                  <a:spcBef>
                    <a:spcPts val="0"/>
                  </a:spcBef>
                </a:pPr>
                <a:r>
                  <a:rPr lang="en-US" sz="2200" dirty="0"/>
                  <a:t>Consistent with prediction </a:t>
                </a:r>
              </a:p>
              <a:p>
                <a:pPr lvl="1">
                  <a:spcBef>
                    <a:spcPts val="0"/>
                  </a:spcBef>
                </a:pPr>
                <a14:m>
                  <m:oMath xmlns:m="http://schemas.openxmlformats.org/officeDocument/2006/math">
                    <m:sSub>
                      <m:sSubPr>
                        <m:ctrlPr>
                          <a:rPr lang="en-AU" sz="2200" b="0" i="1" smtClean="0">
                            <a:latin typeface="Cambria Math" panose="02040503050406030204" pitchFamily="18" charset="0"/>
                          </a:rPr>
                        </m:ctrlPr>
                      </m:sSubPr>
                      <m:e>
                        <m:r>
                          <m:rPr>
                            <m:sty m:val="p"/>
                          </m:rPr>
                          <a:rPr lang="en-AU" sz="2200" smtClean="0">
                            <a:latin typeface="Cambria Math" panose="02040503050406030204" pitchFamily="18" charset="0"/>
                          </a:rPr>
                          <m:t>constant</m:t>
                        </m:r>
                      </m:e>
                      <m:sub>
                        <m:r>
                          <m:rPr>
                            <m:sty m:val="p"/>
                          </m:rPr>
                          <a:rPr lang="en-AU" sz="2200" b="0" i="0" smtClean="0">
                            <a:latin typeface="Cambria Math" panose="02040503050406030204" pitchFamily="18" charset="0"/>
                          </a:rPr>
                          <m:t>lQCD</m:t>
                        </m:r>
                      </m:sub>
                    </m:sSub>
                    <m:d>
                      <m:dPr>
                        <m:ctrlPr>
                          <a:rPr lang="en-AU" sz="2200" i="1">
                            <a:latin typeface="Cambria Math" panose="02040503050406030204" pitchFamily="18" charset="0"/>
                          </a:rPr>
                        </m:ctrlPr>
                      </m:dPr>
                      <m:e>
                        <m:sSub>
                          <m:sSubPr>
                            <m:ctrlPr>
                              <a:rPr lang="en-AU" sz="2200" b="0" i="1" smtClean="0">
                                <a:latin typeface="Cambria Math" panose="02040503050406030204" pitchFamily="18" charset="0"/>
                              </a:rPr>
                            </m:ctrlPr>
                          </m:sSubPr>
                          <m:e>
                            <m:r>
                              <a:rPr lang="en-AU" sz="2200" i="1">
                                <a:latin typeface="Cambria Math" panose="02040503050406030204" pitchFamily="18" charset="0"/>
                              </a:rPr>
                              <m:t>𝜁</m:t>
                            </m:r>
                          </m:e>
                          <m:sub>
                            <m:r>
                              <a:rPr lang="en-AU" sz="2200" b="0" i="1" smtClean="0">
                                <a:latin typeface="Cambria Math" panose="02040503050406030204" pitchFamily="18" charset="0"/>
                              </a:rPr>
                              <m:t>2</m:t>
                            </m:r>
                          </m:sub>
                        </m:sSub>
                      </m:e>
                    </m:d>
                    <m:r>
                      <a:rPr lang="en-AU" sz="2200" b="0" i="1" smtClean="0">
                        <a:latin typeface="Cambria Math" panose="02040503050406030204" pitchFamily="18" charset="0"/>
                      </a:rPr>
                      <m:t>=</m:t>
                    </m:r>
                    <m:r>
                      <a:rPr lang="en-AU" sz="2200" b="0" i="1" smtClean="0">
                        <a:latin typeface="Cambria Math" panose="02040503050406030204" pitchFamily="18" charset="0"/>
                      </a:rPr>
                      <m:t>0</m:t>
                    </m:r>
                    <m:r>
                      <a:rPr lang="en-AU" sz="2200" b="0" i="1" smtClean="0">
                        <a:latin typeface="Cambria Math" panose="02040503050406030204" pitchFamily="18" charset="0"/>
                      </a:rPr>
                      <m:t>.</m:t>
                    </m:r>
                    <m:r>
                      <a:rPr lang="en-AU" sz="2200" b="0" i="1" smtClean="0">
                        <a:latin typeface="Cambria Math" panose="02040503050406030204" pitchFamily="18" charset="0"/>
                      </a:rPr>
                      <m:t>82</m:t>
                    </m:r>
                    <m:r>
                      <a:rPr lang="en-AU" sz="2200" b="0" i="1" smtClean="0">
                        <a:latin typeface="Cambria Math" panose="02040503050406030204" pitchFamily="18" charset="0"/>
                      </a:rPr>
                      <m:t>(</m:t>
                    </m:r>
                    <m:r>
                      <a:rPr lang="en-AU" sz="2200" b="0" i="1" smtClean="0">
                        <a:latin typeface="Cambria Math" panose="02040503050406030204" pitchFamily="18" charset="0"/>
                      </a:rPr>
                      <m:t>18</m:t>
                    </m:r>
                    <m:r>
                      <a:rPr lang="en-AU" sz="2200" b="0" i="1" smtClean="0">
                        <a:latin typeface="Cambria Math" panose="02040503050406030204" pitchFamily="18" charset="0"/>
                      </a:rPr>
                      <m:t>)</m:t>
                    </m:r>
                  </m:oMath>
                </a14:m>
                <a:endParaRPr lang="en-US" sz="2200" dirty="0"/>
              </a:p>
            </p:txBody>
          </p:sp>
        </mc:Choice>
        <mc:Fallback xmlns="">
          <p:sp>
            <p:nvSpPr>
              <p:cNvPr id="3" name="Content Placeholder 2">
                <a:extLst>
                  <a:ext uri="{FF2B5EF4-FFF2-40B4-BE49-F238E27FC236}">
                    <a16:creationId xmlns:a16="http://schemas.microsoft.com/office/drawing/2014/main" id="{A196AECA-2649-E6C0-F910-EE660E8CCA53}"/>
                  </a:ext>
                </a:extLst>
              </p:cNvPr>
              <p:cNvSpPr>
                <a:spLocks noGrp="1" noRot="1" noChangeAspect="1" noMove="1" noResize="1" noEditPoints="1" noAdjustHandles="1" noChangeArrowheads="1" noChangeShapeType="1" noTextEdit="1"/>
              </p:cNvSpPr>
              <p:nvPr>
                <p:ph idx="1"/>
              </p:nvPr>
            </p:nvSpPr>
            <p:spPr>
              <a:xfrm>
                <a:off x="609600" y="1036637"/>
                <a:ext cx="7059084" cy="4525963"/>
              </a:xfrm>
              <a:blipFill>
                <a:blip r:embed="rId4"/>
                <a:stretch>
                  <a:fillRect l="-1382" t="-942" r="-1123" b="-188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7A2E9F2A-F7D2-1E10-320F-D4B26E937E95}"/>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3270B4A9-2958-1CF6-8E07-CBAC7D3DCB02}"/>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C697AAB6-3569-68AC-15F5-C7ADA9FC243F}"/>
              </a:ext>
            </a:extLst>
          </p:cNvPr>
          <p:cNvSpPr>
            <a:spLocks noGrp="1"/>
          </p:cNvSpPr>
          <p:nvPr>
            <p:ph type="sldNum" sz="quarter" idx="12"/>
          </p:nvPr>
        </p:nvSpPr>
        <p:spPr/>
        <p:txBody>
          <a:bodyPr/>
          <a:lstStyle/>
          <a:p>
            <a:fld id="{87034D8C-3CB4-402A-BC46-2AB14C0FE90A}" type="slidenum">
              <a:rPr lang="en-US" smtClean="0"/>
              <a:pPr/>
              <a:t>28</a:t>
            </a:fld>
            <a:endParaRPr lang="en-US"/>
          </a:p>
        </p:txBody>
      </p:sp>
    </p:spTree>
    <p:extLst>
      <p:ext uri="{BB962C8B-B14F-4D97-AF65-F5344CB8AC3E}">
        <p14:creationId xmlns:p14="http://schemas.microsoft.com/office/powerpoint/2010/main" val="99335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function&#10;&#10;Description automatically generated with medium confidence">
            <a:extLst>
              <a:ext uri="{FF2B5EF4-FFF2-40B4-BE49-F238E27FC236}">
                <a16:creationId xmlns:a16="http://schemas.microsoft.com/office/drawing/2014/main" id="{4FC9988C-E1FF-E003-C83E-4D10813F3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242391"/>
            <a:ext cx="3810000" cy="6064438"/>
          </a:xfrm>
          <a:prstGeom prst="rect">
            <a:avLst/>
          </a:prstGeom>
        </p:spPr>
      </p:pic>
      <p:sp>
        <p:nvSpPr>
          <p:cNvPr id="2" name="Title 1">
            <a:extLst>
              <a:ext uri="{FF2B5EF4-FFF2-40B4-BE49-F238E27FC236}">
                <a16:creationId xmlns:a16="http://schemas.microsoft.com/office/drawing/2014/main" id="{041E2D7F-7F8F-1AA2-A60B-CAB5FFA0620A}"/>
              </a:ext>
            </a:extLst>
          </p:cNvPr>
          <p:cNvSpPr>
            <a:spLocks noGrp="1"/>
          </p:cNvSpPr>
          <p:nvPr>
            <p:ph type="title"/>
          </p:nvPr>
        </p:nvSpPr>
        <p:spPr/>
        <p:txBody>
          <a:bodyPr/>
          <a:lstStyle/>
          <a:p>
            <a:r>
              <a:rPr lang="en-AU" sz="2800" dirty="0"/>
              <a:t>Proton Pressure Profiles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4B418A-1CCF-FBFD-19E7-C6D729C7925F}"/>
                  </a:ext>
                </a:extLst>
              </p:cNvPr>
              <p:cNvSpPr>
                <a:spLocks noGrp="1"/>
              </p:cNvSpPr>
              <p:nvPr>
                <p:ph idx="1"/>
              </p:nvPr>
            </p:nvSpPr>
            <p:spPr>
              <a:xfrm>
                <a:off x="457200" y="768773"/>
                <a:ext cx="7922684" cy="5135564"/>
              </a:xfrm>
            </p:spPr>
            <p:txBody>
              <a:bodyPr/>
              <a:lstStyle/>
              <a:p>
                <a:r>
                  <a:rPr lang="en-US" dirty="0"/>
                  <a:t>Pressure and shear-force density profiles: determined by </a:t>
                </a:r>
                <a14:m>
                  <m:oMath xmlns:m="http://schemas.openxmlformats.org/officeDocument/2006/math">
                    <m:r>
                      <a:rPr lang="en-AU" b="0" i="1" smtClean="0">
                        <a:latin typeface="Cambria Math" panose="02040503050406030204" pitchFamily="18" charset="0"/>
                      </a:rPr>
                      <m:t>𝐷</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𝑄</m:t>
                            </m:r>
                          </m:e>
                          <m:sup>
                            <m:r>
                              <a:rPr lang="en-AU" b="0" i="1" smtClean="0">
                                <a:latin typeface="Cambria Math" panose="02040503050406030204" pitchFamily="18" charset="0"/>
                              </a:rPr>
                              <m:t>2</m:t>
                            </m:r>
                          </m:sup>
                        </m:sSup>
                      </m:e>
                    </m:d>
                  </m:oMath>
                </a14:m>
                <a:r>
                  <a:rPr lang="en-US" dirty="0"/>
                  <a:t> for proton and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𝜃</m:t>
                        </m:r>
                      </m:e>
                      <m:sub>
                        <m:r>
                          <a:rPr lang="en-AU" b="0" i="1" smtClean="0">
                            <a:latin typeface="Cambria Math" panose="02040503050406030204" pitchFamily="18" charset="0"/>
                          </a:rPr>
                          <m:t>1</m:t>
                        </m:r>
                      </m:sub>
                    </m:sSub>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𝑄</m:t>
                            </m:r>
                          </m:e>
                          <m:sup>
                            <m:r>
                              <a:rPr lang="en-AU" b="0" i="1" smtClean="0">
                                <a:latin typeface="Cambria Math" panose="02040503050406030204" pitchFamily="18" charset="0"/>
                              </a:rPr>
                              <m:t>2</m:t>
                            </m:r>
                          </m:sup>
                        </m:sSup>
                      </m:e>
                    </m:d>
                  </m:oMath>
                </a14:m>
                <a:r>
                  <a:rPr lang="en-US" dirty="0"/>
                  <a:t> for pion</a:t>
                </a:r>
              </a:p>
              <a:p>
                <a:pPr>
                  <a:spcBef>
                    <a:spcPts val="0"/>
                  </a:spcBef>
                </a:pPr>
                <a:r>
                  <a:rPr lang="en-US" dirty="0"/>
                  <a:t>Pion (</a:t>
                </a:r>
                <a:r>
                  <a:rPr lang="en-US" dirty="0">
                    <a:solidFill>
                      <a:srgbClr val="00B050"/>
                    </a:solidFill>
                  </a:rPr>
                  <a:t>green</a:t>
                </a:r>
                <a:r>
                  <a:rPr lang="en-US" dirty="0"/>
                  <a:t>) peak values are roughly twice those in the proton</a:t>
                </a:r>
              </a:p>
              <a:p>
                <a:pPr lvl="1">
                  <a:spcBef>
                    <a:spcPts val="0"/>
                  </a:spcBef>
                </a:pPr>
                <a:r>
                  <a:rPr lang="en-US" sz="2200" dirty="0"/>
                  <a:t>Expected because </a:t>
                </a:r>
              </a:p>
              <a:p>
                <a:pPr lvl="2">
                  <a:spcBef>
                    <a:spcPts val="0"/>
                  </a:spcBef>
                </a:pPr>
                <a:r>
                  <a:rPr lang="en-US" sz="2200" dirty="0"/>
                  <a:t>pressures </a:t>
                </a:r>
                <a14:m>
                  <m:oMath xmlns:m="http://schemas.openxmlformats.org/officeDocument/2006/math">
                    <m:r>
                      <a:rPr lang="en-AU" sz="2200" b="0" i="1" smtClean="0">
                        <a:latin typeface="Cambria Math" panose="02040503050406030204" pitchFamily="18" charset="0"/>
                      </a:rPr>
                      <m:t>∼</m:t>
                    </m:r>
                    <m:sSup>
                      <m:sSupPr>
                        <m:ctrlPr>
                          <a:rPr lang="en-AU" sz="2200" b="0" i="1" smtClean="0">
                            <a:latin typeface="Cambria Math" panose="02040503050406030204" pitchFamily="18" charset="0"/>
                          </a:rPr>
                        </m:ctrlPr>
                      </m:sSupPr>
                      <m:e>
                        <m:r>
                          <m:rPr>
                            <m:sty m:val="p"/>
                          </m:rPr>
                          <a:rPr lang="en-AU" sz="2200" b="0" i="0" smtClean="0">
                            <a:latin typeface="Cambria Math" panose="02040503050406030204" pitchFamily="18" charset="0"/>
                          </a:rPr>
                          <m:t>Ψ</m:t>
                        </m:r>
                      </m:e>
                      <m:sup>
                        <m:r>
                          <a:rPr lang="en-AU" sz="2200" b="0" i="1" smtClean="0">
                            <a:latin typeface="Cambria Math" panose="02040503050406030204" pitchFamily="18" charset="0"/>
                          </a:rPr>
                          <m:t>2</m:t>
                        </m:r>
                      </m:sup>
                    </m:sSup>
                  </m:oMath>
                </a14:m>
                <a:r>
                  <a:rPr lang="en-US" sz="2200" dirty="0"/>
                  <a:t> </a:t>
                </a:r>
              </a:p>
              <a:p>
                <a:pPr lvl="2">
                  <a:spcBef>
                    <a:spcPts val="0"/>
                  </a:spcBef>
                </a:pPr>
                <a:r>
                  <a:rPr lang="en-US" sz="2200" dirty="0"/>
                  <a:t>similar interior QCD dynamics + more compact object</a:t>
                </a:r>
              </a:p>
              <a:p>
                <a:pPr marL="800100" lvl="2" indent="0">
                  <a:spcBef>
                    <a:spcPts val="0"/>
                  </a:spcBef>
                  <a:buNone/>
                </a:pPr>
                <a:r>
                  <a:rPr lang="en-US" sz="2200" dirty="0"/>
                  <a:t>     </a:t>
                </a:r>
                <a14:m>
                  <m:oMath xmlns:m="http://schemas.openxmlformats.org/officeDocument/2006/math">
                    <m:r>
                      <a:rPr lang="en-AU" sz="2200" b="0" i="1" smtClean="0">
                        <a:latin typeface="Cambria Math" panose="02040503050406030204" pitchFamily="18" charset="0"/>
                      </a:rPr>
                      <m:t>⇒</m:t>
                    </m:r>
                    <m:f>
                      <m:fPr>
                        <m:ctrlPr>
                          <a:rPr lang="en-AU" sz="2200" b="0" i="1" smtClean="0">
                            <a:latin typeface="Cambria Math" panose="02040503050406030204" pitchFamily="18" charset="0"/>
                          </a:rPr>
                        </m:ctrlPr>
                      </m:fPr>
                      <m:num>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𝑝</m:t>
                            </m:r>
                          </m:e>
                          <m:sub>
                            <m:r>
                              <a:rPr lang="en-AU" sz="2200" b="0" i="1" smtClean="0">
                                <a:latin typeface="Cambria Math" panose="02040503050406030204" pitchFamily="18" charset="0"/>
                              </a:rPr>
                              <m:t>𝜋</m:t>
                            </m:r>
                          </m:sub>
                        </m:sSub>
                      </m:num>
                      <m:den>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a:rPr lang="en-AU" sz="2200" b="0" i="1" smtClean="0">
                                <a:latin typeface="Cambria Math" panose="02040503050406030204" pitchFamily="18" charset="0"/>
                              </a:rPr>
                              <m:t>𝜋</m:t>
                            </m:r>
                          </m:sub>
                          <m:sup>
                            <m:r>
                              <a:rPr lang="en-AU" sz="2200" b="0" i="1" smtClean="0">
                                <a:latin typeface="Cambria Math" panose="02040503050406030204" pitchFamily="18" charset="0"/>
                              </a:rPr>
                              <m:t>2</m:t>
                            </m:r>
                          </m:sup>
                        </m:sSubSup>
                      </m:den>
                    </m:f>
                    <m:r>
                      <a:rPr lang="en-AU" sz="2200" b="0" i="1" smtClean="0">
                        <a:latin typeface="Cambria Math" panose="02040503050406030204" pitchFamily="18" charset="0"/>
                      </a:rPr>
                      <m:t>≈</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𝑝</m:t>
                        </m:r>
                      </m:e>
                      <m:sub>
                        <m:r>
                          <a:rPr lang="en-AU" sz="2200" b="0" i="1" smtClean="0">
                            <a:latin typeface="Cambria Math" panose="02040503050406030204" pitchFamily="18" charset="0"/>
                          </a:rPr>
                          <m:t>𝑝</m:t>
                        </m:r>
                      </m:sub>
                    </m:sSub>
                    <m:r>
                      <a:rPr lang="en-AU" sz="2200" b="0" i="1" smtClean="0">
                        <a:latin typeface="Cambria Math" panose="02040503050406030204" pitchFamily="18" charset="0"/>
                      </a:rPr>
                      <m:t>/</m:t>
                    </m:r>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a:rPr lang="en-AU" sz="2200" b="0" i="1" smtClean="0">
                            <a:latin typeface="Cambria Math" panose="02040503050406030204" pitchFamily="18" charset="0"/>
                          </a:rPr>
                          <m:t>𝑝</m:t>
                        </m:r>
                      </m:sub>
                      <m:sup>
                        <m:r>
                          <a:rPr lang="en-AU" sz="2200" b="0" i="1" smtClean="0">
                            <a:latin typeface="Cambria Math" panose="02040503050406030204" pitchFamily="18" charset="0"/>
                          </a:rPr>
                          <m:t>2</m:t>
                        </m:r>
                      </m:sup>
                    </m:sSubSup>
                    <m:r>
                      <a:rPr lang="en-AU" sz="2200" b="0" i="1" smtClean="0">
                        <a:latin typeface="Cambria Math" panose="02040503050406030204" pitchFamily="18" charset="0"/>
                      </a:rPr>
                      <m:t> </m:t>
                    </m:r>
                  </m:oMath>
                </a14:m>
                <a:r>
                  <a:rPr lang="en-AU" sz="2200" b="0" dirty="0"/>
                  <a:t> &amp;  </a:t>
                </a:r>
                <a14:m>
                  <m:oMath xmlns:m="http://schemas.openxmlformats.org/officeDocument/2006/math">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a:rPr lang="en-AU" sz="2200" b="0" i="1" smtClean="0">
                            <a:latin typeface="Cambria Math" panose="02040503050406030204" pitchFamily="18" charset="0"/>
                          </a:rPr>
                          <m:t>𝑝</m:t>
                        </m:r>
                      </m:sub>
                      <m:sup>
                        <m:r>
                          <a:rPr lang="en-AU" sz="2200" b="0" i="1" smtClean="0">
                            <a:latin typeface="Cambria Math" panose="02040503050406030204" pitchFamily="18" charset="0"/>
                          </a:rPr>
                          <m:t>2</m:t>
                        </m:r>
                      </m:sup>
                    </m:sSubSup>
                    <m:r>
                      <a:rPr lang="en-AU" sz="2200" b="0" i="1" smtClean="0">
                        <a:latin typeface="Cambria Math" panose="02040503050406030204" pitchFamily="18" charset="0"/>
                      </a:rPr>
                      <m:t>≈2</m:t>
                    </m:r>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 </m:t>
                        </m:r>
                        <m:r>
                          <a:rPr lang="en-AU" sz="2200" b="0" i="1" smtClean="0">
                            <a:latin typeface="Cambria Math" panose="02040503050406030204" pitchFamily="18" charset="0"/>
                          </a:rPr>
                          <m:t>𝑟</m:t>
                        </m:r>
                      </m:e>
                      <m:sub>
                        <m:r>
                          <a:rPr lang="en-AU" sz="2200" b="0" i="1" smtClean="0">
                            <a:latin typeface="Cambria Math" panose="02040503050406030204" pitchFamily="18" charset="0"/>
                          </a:rPr>
                          <m:t>𝜋</m:t>
                        </m:r>
                      </m:sub>
                      <m:sup>
                        <m:r>
                          <a:rPr lang="en-AU" sz="2200" b="0" i="1" smtClean="0">
                            <a:latin typeface="Cambria Math" panose="02040503050406030204" pitchFamily="18" charset="0"/>
                          </a:rPr>
                          <m:t>2</m:t>
                        </m:r>
                      </m:sup>
                    </m:sSubSup>
                  </m:oMath>
                </a14:m>
                <a:endParaRPr lang="en-AU" sz="2200" dirty="0"/>
              </a:p>
              <a:p>
                <a:pPr marL="457200" indent="-457200"/>
                <a:r>
                  <a:rPr lang="en-AU" sz="2400" dirty="0"/>
                  <a:t>Scale is order-of-magnitude greater than neutron star core</a:t>
                </a:r>
              </a:p>
              <a:p>
                <a:pPr marL="457200" indent="-457200"/>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𝑟</m:t>
                        </m:r>
                      </m:e>
                      <m:sub>
                        <m:r>
                          <m:rPr>
                            <m:sty m:val="p"/>
                          </m:rPr>
                          <a:rPr lang="en-AU" sz="2400" b="0" i="0" smtClean="0">
                            <a:latin typeface="Cambria Math" panose="02040503050406030204" pitchFamily="18" charset="0"/>
                          </a:rPr>
                          <m:t>mass</m:t>
                        </m:r>
                      </m:sub>
                    </m:sSub>
                    <m:r>
                      <a:rPr lang="en-AU" sz="2400" b="0" i="1" smtClean="0">
                        <a:latin typeface="Cambria Math" panose="02040503050406030204" pitchFamily="18" charset="0"/>
                      </a:rPr>
                      <m:t>=0.81</m:t>
                    </m:r>
                    <m:d>
                      <m:dPr>
                        <m:ctrlPr>
                          <a:rPr lang="en-AU" sz="2400" b="0" i="1" smtClean="0">
                            <a:latin typeface="Cambria Math" panose="02040503050406030204" pitchFamily="18" charset="0"/>
                          </a:rPr>
                        </m:ctrlPr>
                      </m:dPr>
                      <m:e>
                        <m:r>
                          <a:rPr lang="en-AU" sz="2400" b="0" i="1" smtClean="0">
                            <a:latin typeface="Cambria Math" panose="02040503050406030204" pitchFamily="18" charset="0"/>
                          </a:rPr>
                          <m:t>5</m:t>
                        </m:r>
                      </m:e>
                    </m:d>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𝑟</m:t>
                        </m:r>
                      </m:e>
                      <m:sub>
                        <m:r>
                          <m:rPr>
                            <m:sty m:val="p"/>
                          </m:rPr>
                          <a:rPr lang="en-AU" sz="2400" b="0" i="0" smtClean="0">
                            <a:latin typeface="Cambria Math" panose="02040503050406030204" pitchFamily="18" charset="0"/>
                          </a:rPr>
                          <m:t>ch</m:t>
                        </m:r>
                      </m:sub>
                    </m:sSub>
                  </m:oMath>
                </a14:m>
                <a:r>
                  <a:rPr lang="en-AU" sz="2400" dirty="0"/>
                  <a:t>  </a:t>
                </a:r>
                <a14:m>
                  <m:oMath xmlns:m="http://schemas.openxmlformats.org/officeDocument/2006/math">
                    <m:r>
                      <a:rPr lang="en-AU" sz="2400" i="1" dirty="0" smtClean="0">
                        <a:latin typeface="Cambria Math" panose="02040503050406030204" pitchFamily="18" charset="0"/>
                      </a:rPr>
                      <m:t>&gt;</m:t>
                    </m:r>
                  </m:oMath>
                </a14:m>
                <a:r>
                  <a:rPr lang="en-AU" sz="2400" dirty="0"/>
                  <a:t>  </a:t>
                </a: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𝑟</m:t>
                        </m:r>
                      </m:e>
                      <m:sub>
                        <m:r>
                          <m:rPr>
                            <m:sty m:val="p"/>
                          </m:rPr>
                          <a:rPr lang="en-AU" sz="2400">
                            <a:latin typeface="Cambria Math" panose="02040503050406030204" pitchFamily="18" charset="0"/>
                          </a:rPr>
                          <m:t>m</m:t>
                        </m:r>
                        <m:r>
                          <m:rPr>
                            <m:sty m:val="p"/>
                          </m:rPr>
                          <a:rPr lang="en-AU" sz="2400" b="0" i="0" smtClean="0">
                            <a:latin typeface="Cambria Math" panose="02040503050406030204" pitchFamily="18" charset="0"/>
                          </a:rPr>
                          <m:t>ech</m:t>
                        </m:r>
                      </m:sub>
                    </m:sSub>
                    <m:r>
                      <a:rPr lang="en-AU" sz="2400" i="1">
                        <a:latin typeface="Cambria Math" panose="02040503050406030204" pitchFamily="18" charset="0"/>
                      </a:rPr>
                      <m:t>=0.</m:t>
                    </m:r>
                    <m:r>
                      <a:rPr lang="en-AU" sz="2400" b="0" i="1" smtClean="0">
                        <a:latin typeface="Cambria Math" panose="02040503050406030204" pitchFamily="18" charset="0"/>
                      </a:rPr>
                      <m:t>72</m:t>
                    </m:r>
                    <m:d>
                      <m:dPr>
                        <m:ctrlPr>
                          <a:rPr lang="en-AU" sz="2400" i="1">
                            <a:latin typeface="Cambria Math" panose="02040503050406030204" pitchFamily="18" charset="0"/>
                          </a:rPr>
                        </m:ctrlPr>
                      </m:dPr>
                      <m:e>
                        <m:r>
                          <a:rPr lang="en-AU" sz="2400" b="0" i="1" smtClean="0">
                            <a:latin typeface="Cambria Math" panose="02040503050406030204" pitchFamily="18" charset="0"/>
                          </a:rPr>
                          <m:t>2</m:t>
                        </m:r>
                      </m:e>
                    </m:d>
                    <m:sSub>
                      <m:sSubPr>
                        <m:ctrlPr>
                          <a:rPr lang="en-AU" sz="2400" i="1">
                            <a:latin typeface="Cambria Math" panose="02040503050406030204" pitchFamily="18" charset="0"/>
                          </a:rPr>
                        </m:ctrlPr>
                      </m:sSubPr>
                      <m:e>
                        <m:r>
                          <a:rPr lang="en-AU" sz="2400" i="1">
                            <a:latin typeface="Cambria Math" panose="02040503050406030204" pitchFamily="18" charset="0"/>
                          </a:rPr>
                          <m:t>𝑟</m:t>
                        </m:r>
                      </m:e>
                      <m:sub>
                        <m:r>
                          <m:rPr>
                            <m:sty m:val="p"/>
                          </m:rPr>
                          <a:rPr lang="en-AU" sz="2400">
                            <a:latin typeface="Cambria Math" panose="02040503050406030204" pitchFamily="18" charset="0"/>
                          </a:rPr>
                          <m:t>ch</m:t>
                        </m:r>
                      </m:sub>
                    </m:sSub>
                  </m:oMath>
                </a14:m>
                <a:endParaRPr lang="en-AU" sz="2400" dirty="0"/>
              </a:p>
              <a:p>
                <a:pPr marL="457200" indent="-457200"/>
                <a:r>
                  <a:rPr lang="en-AU" sz="2400" dirty="0"/>
                  <a:t>Species decomposition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𝜁</m:t>
                        </m:r>
                      </m:e>
                      <m:sub>
                        <m:r>
                          <a:rPr lang="en-AU" sz="2400" b="0" i="1" smtClean="0">
                            <a:latin typeface="Cambria Math" panose="02040503050406030204" pitchFamily="18" charset="0"/>
                          </a:rPr>
                          <m:t>2</m:t>
                        </m:r>
                      </m:sub>
                    </m:sSub>
                  </m:oMath>
                </a14:m>
                <a:r>
                  <a:rPr lang="en-AU" sz="2400" dirty="0"/>
                  <a:t>)</a:t>
                </a:r>
              </a:p>
              <a:p>
                <a:pPr marL="857250" lvl="1" indent="-457200"/>
                <a14:m>
                  <m:oMath xmlns:m="http://schemas.openxmlformats.org/officeDocument/2006/math">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mass</m:t>
                        </m:r>
                      </m:sub>
                      <m:sup>
                        <m:r>
                          <a:rPr lang="en-AU" sz="2200" b="0" i="1" smtClean="0">
                            <a:latin typeface="Cambria Math" panose="02040503050406030204" pitchFamily="18" charset="0"/>
                          </a:rPr>
                          <m:t>𝑞</m:t>
                        </m:r>
                      </m:sup>
                    </m:sSubSup>
                    <m:r>
                      <a:rPr lang="en-AU" sz="2200" b="0" i="1" smtClean="0">
                        <a:latin typeface="Cambria Math" panose="02040503050406030204" pitchFamily="18" charset="0"/>
                      </a:rPr>
                      <m:t>=0.62</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4</m:t>
                        </m:r>
                      </m:e>
                    </m:d>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ch</m:t>
                        </m:r>
                      </m:sub>
                    </m:sSub>
                  </m:oMath>
                </a14:m>
                <a:r>
                  <a:rPr lang="en-AU" sz="2200" dirty="0"/>
                  <a:t>  </a:t>
                </a:r>
                <a14:m>
                  <m:oMath xmlns:m="http://schemas.openxmlformats.org/officeDocument/2006/math">
                    <m:r>
                      <a:rPr lang="en-AU" sz="2200" i="1" dirty="0" smtClean="0">
                        <a:latin typeface="Cambria Math" panose="02040503050406030204" pitchFamily="18" charset="0"/>
                      </a:rPr>
                      <m:t>&gt;</m:t>
                    </m:r>
                  </m:oMath>
                </a14:m>
                <a:r>
                  <a:rPr lang="en-AU" sz="2200" dirty="0"/>
                  <a:t>  </a:t>
                </a:r>
                <a14:m>
                  <m:oMath xmlns:m="http://schemas.openxmlformats.org/officeDocument/2006/math">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mass</m:t>
                        </m:r>
                      </m:sub>
                      <m:sup>
                        <m:r>
                          <a:rPr lang="en-AU" sz="2200" b="0" i="1" smtClean="0">
                            <a:latin typeface="Cambria Math" panose="02040503050406030204" pitchFamily="18" charset="0"/>
                          </a:rPr>
                          <m:t>𝑔</m:t>
                        </m:r>
                      </m:sup>
                    </m:sSubSup>
                    <m:r>
                      <a:rPr lang="en-AU" sz="2200" b="0" i="1" smtClean="0">
                        <a:latin typeface="Cambria Math" panose="02040503050406030204" pitchFamily="18" charset="0"/>
                      </a:rPr>
                      <m:t>=0.52</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3</m:t>
                        </m:r>
                      </m:e>
                    </m:d>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ch</m:t>
                        </m:r>
                      </m:sub>
                    </m:sSub>
                  </m:oMath>
                </a14:m>
                <a:endParaRPr lang="en-AU" sz="2200" dirty="0"/>
              </a:p>
              <a:p>
                <a:pPr marL="857250" lvl="1" indent="-457200"/>
                <a14:m>
                  <m:oMath xmlns:m="http://schemas.openxmlformats.org/officeDocument/2006/math">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mech</m:t>
                        </m:r>
                      </m:sub>
                      <m:sup>
                        <m:r>
                          <a:rPr lang="en-AU" sz="2200" b="0" i="1" smtClean="0">
                            <a:latin typeface="Cambria Math" panose="02040503050406030204" pitchFamily="18" charset="0"/>
                          </a:rPr>
                          <m:t>𝑞</m:t>
                        </m:r>
                      </m:sup>
                    </m:sSubSup>
                    <m:r>
                      <a:rPr lang="en-AU" sz="2200" b="0" i="1" smtClean="0">
                        <a:latin typeface="Cambria Math" panose="02040503050406030204" pitchFamily="18" charset="0"/>
                      </a:rPr>
                      <m:t>=0.55</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4</m:t>
                        </m:r>
                      </m:e>
                    </m:d>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ch</m:t>
                        </m:r>
                      </m:sub>
                    </m:sSub>
                  </m:oMath>
                </a14:m>
                <a:r>
                  <a:rPr lang="en-AU" sz="2200" dirty="0"/>
                  <a:t>  </a:t>
                </a:r>
                <a14:m>
                  <m:oMath xmlns:m="http://schemas.openxmlformats.org/officeDocument/2006/math">
                    <m:r>
                      <a:rPr lang="en-AU" sz="2200" i="1" dirty="0" smtClean="0">
                        <a:latin typeface="Cambria Math" panose="02040503050406030204" pitchFamily="18" charset="0"/>
                      </a:rPr>
                      <m:t>&gt;</m:t>
                    </m:r>
                  </m:oMath>
                </a14:m>
                <a:r>
                  <a:rPr lang="en-AU" sz="2200" dirty="0"/>
                  <a:t>  </a:t>
                </a:r>
                <a14:m>
                  <m:oMath xmlns:m="http://schemas.openxmlformats.org/officeDocument/2006/math">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mech</m:t>
                        </m:r>
                      </m:sub>
                      <m:sup>
                        <m:r>
                          <a:rPr lang="en-AU" sz="2200" b="0" i="1" smtClean="0">
                            <a:latin typeface="Cambria Math" panose="02040503050406030204" pitchFamily="18" charset="0"/>
                          </a:rPr>
                          <m:t>𝑔</m:t>
                        </m:r>
                      </m:sup>
                    </m:sSubSup>
                    <m:r>
                      <a:rPr lang="en-AU" sz="2200" b="0" i="1" smtClean="0">
                        <a:latin typeface="Cambria Math" panose="02040503050406030204" pitchFamily="18" charset="0"/>
                      </a:rPr>
                      <m:t>=0.47</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3</m:t>
                        </m:r>
                      </m:e>
                    </m:d>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𝑟</m:t>
                        </m:r>
                      </m:e>
                      <m:sub>
                        <m:r>
                          <m:rPr>
                            <m:sty m:val="p"/>
                          </m:rPr>
                          <a:rPr lang="en-AU" sz="2200" b="0" i="0" smtClean="0">
                            <a:latin typeface="Cambria Math" panose="02040503050406030204" pitchFamily="18" charset="0"/>
                          </a:rPr>
                          <m:t>ch</m:t>
                        </m:r>
                      </m:sub>
                    </m:sSub>
                  </m:oMath>
                </a14:m>
                <a:endParaRPr lang="en-AU" sz="2200" dirty="0"/>
              </a:p>
              <a:p>
                <a:pPr marL="457200" indent="-457200"/>
                <a:r>
                  <a:rPr lang="en-AU" sz="2400" i="1" dirty="0">
                    <a:ln w="0"/>
                    <a:solidFill>
                      <a:srgbClr val="FF0000"/>
                    </a:solidFill>
                    <a:effectLst>
                      <a:outerShdw blurRad="38100" dist="25400" dir="5400000" algn="ctr" rotWithShape="0">
                        <a:srgbClr val="6E747A">
                          <a:alpha val="43000"/>
                        </a:srgbClr>
                      </a:outerShdw>
                    </a:effectLst>
                  </a:rPr>
                  <a:t>Contrary to practitioner desires … no existing experiment provides information on </a:t>
                </a:r>
                <a:r>
                  <a:rPr lang="en-US" sz="2400" i="1" dirty="0">
                    <a:ln w="0"/>
                    <a:solidFill>
                      <a:srgbClr val="FF0000"/>
                    </a:solidFill>
                    <a:effectLst>
                      <a:outerShdw blurRad="38100" dist="25400" dir="5400000" algn="ctr" rotWithShape="0">
                        <a:srgbClr val="6E747A">
                          <a:alpha val="43000"/>
                        </a:srgbClr>
                      </a:outerShdw>
                    </a:effectLst>
                  </a:rPr>
                  <a:t>glue contributions to proton GFFs</a:t>
                </a:r>
                <a:endParaRPr lang="en-AU" sz="2400" i="1" dirty="0">
                  <a:ln w="0"/>
                  <a:solidFill>
                    <a:srgbClr val="FF0000"/>
                  </a:solidFill>
                  <a:effectLst>
                    <a:outerShdw blurRad="38100" dist="25400" dir="5400000" algn="ctr" rotWithShape="0">
                      <a:srgbClr val="6E747A">
                        <a:alpha val="43000"/>
                      </a:srgbClr>
                    </a:outerShdw>
                  </a:effectLst>
                </a:endParaRPr>
              </a:p>
            </p:txBody>
          </p:sp>
        </mc:Choice>
        <mc:Fallback xmlns="">
          <p:sp>
            <p:nvSpPr>
              <p:cNvPr id="3" name="Content Placeholder 2">
                <a:extLst>
                  <a:ext uri="{FF2B5EF4-FFF2-40B4-BE49-F238E27FC236}">
                    <a16:creationId xmlns:a16="http://schemas.microsoft.com/office/drawing/2014/main" id="{334B418A-1CCF-FBFD-19E7-C6D729C7925F}"/>
                  </a:ext>
                </a:extLst>
              </p:cNvPr>
              <p:cNvSpPr>
                <a:spLocks noGrp="1" noRot="1" noChangeAspect="1" noMove="1" noResize="1" noEditPoints="1" noAdjustHandles="1" noChangeArrowheads="1" noChangeShapeType="1" noTextEdit="1"/>
              </p:cNvSpPr>
              <p:nvPr>
                <p:ph idx="1"/>
              </p:nvPr>
            </p:nvSpPr>
            <p:spPr>
              <a:xfrm>
                <a:off x="457200" y="768773"/>
                <a:ext cx="7922684" cy="5135564"/>
              </a:xfrm>
              <a:blipFill>
                <a:blip r:embed="rId3"/>
                <a:stretch>
                  <a:fillRect l="-1231" t="-830" r="-846" b="-1233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10DF6CEA-D38F-1022-9136-75B1AF806959}"/>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4FE092F2-E45D-F8EF-2940-C1F5AE4E0FBD}"/>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D6CFFA5C-761F-28C4-1211-C3C7F4C43F5D}"/>
              </a:ext>
            </a:extLst>
          </p:cNvPr>
          <p:cNvSpPr>
            <a:spLocks noGrp="1"/>
          </p:cNvSpPr>
          <p:nvPr>
            <p:ph type="sldNum" sz="quarter" idx="12"/>
          </p:nvPr>
        </p:nvSpPr>
        <p:spPr/>
        <p:txBody>
          <a:bodyPr/>
          <a:lstStyle/>
          <a:p>
            <a:fld id="{87034D8C-3CB4-402A-BC46-2AB14C0FE90A}" type="slidenum">
              <a:rPr lang="en-US" smtClean="0"/>
              <a:pPr/>
              <a:t>29</a:t>
            </a:fld>
            <a:endParaRPr lang="en-US"/>
          </a:p>
        </p:txBody>
      </p:sp>
      <p:sp>
        <p:nvSpPr>
          <p:cNvPr id="7" name="TextBox 6">
            <a:extLst>
              <a:ext uri="{FF2B5EF4-FFF2-40B4-BE49-F238E27FC236}">
                <a16:creationId xmlns:a16="http://schemas.microsoft.com/office/drawing/2014/main" id="{CFA43008-EE85-347A-1016-8AE7EBF2114B}"/>
              </a:ext>
            </a:extLst>
          </p:cNvPr>
          <p:cNvSpPr txBox="1"/>
          <p:nvPr/>
        </p:nvSpPr>
        <p:spPr>
          <a:xfrm>
            <a:off x="7006124" y="6266750"/>
            <a:ext cx="4740400" cy="430887"/>
          </a:xfrm>
          <a:prstGeom prst="rect">
            <a:avLst/>
          </a:prstGeom>
          <a:noFill/>
        </p:spPr>
        <p:txBody>
          <a:bodyPr wrap="none" rtlCol="0">
            <a:spAutoFit/>
          </a:bodyPr>
          <a:lstStyle/>
          <a:p>
            <a:r>
              <a:rPr lang="en-AU" sz="1100" b="0" i="1" dirty="0">
                <a:solidFill>
                  <a:srgbClr val="212121"/>
                </a:solidFill>
                <a:effectLst/>
                <a:latin typeface="Open Sans" panose="020B0606030504020204" pitchFamily="34" charset="0"/>
              </a:rPr>
              <a:t>J/</a:t>
            </a:r>
            <a:r>
              <a:rPr lang="el-GR" sz="1100" b="0" i="1" dirty="0">
                <a:solidFill>
                  <a:srgbClr val="212121"/>
                </a:solidFill>
                <a:effectLst/>
                <a:latin typeface="Open Sans" panose="020B0606030504020204" pitchFamily="34" charset="0"/>
              </a:rPr>
              <a:t>ψ </a:t>
            </a:r>
            <a:r>
              <a:rPr lang="en-AU" sz="1100" b="0" i="1" dirty="0">
                <a:solidFill>
                  <a:srgbClr val="212121"/>
                </a:solidFill>
                <a:effectLst/>
                <a:latin typeface="Open Sans" panose="020B0606030504020204" pitchFamily="34" charset="0"/>
              </a:rPr>
              <a:t>photoproduction: threshold to very high energy, </a:t>
            </a:r>
            <a:r>
              <a:rPr lang="en-AU" sz="1100" b="0" i="0" dirty="0">
                <a:solidFill>
                  <a:srgbClr val="212121"/>
                </a:solidFill>
                <a:effectLst/>
                <a:latin typeface="Open Sans" panose="020B0606030504020204" pitchFamily="34" charset="0"/>
              </a:rPr>
              <a:t>Lin Tang (</a:t>
            </a:r>
            <a:r>
              <a:rPr lang="ja-JP" altLang="en-US" sz="1100" b="0" i="0" dirty="0">
                <a:solidFill>
                  <a:srgbClr val="212121"/>
                </a:solidFill>
                <a:effectLst/>
                <a:latin typeface="Open Sans" panose="020B0606030504020204" pitchFamily="34" charset="0"/>
              </a:rPr>
              <a:t>唐淋</a:t>
            </a:r>
            <a:r>
              <a:rPr lang="en-US" altLang="ja-JP" sz="1100" b="0" i="0" dirty="0">
                <a:solidFill>
                  <a:srgbClr val="212121"/>
                </a:solidFill>
                <a:effectLst/>
                <a:latin typeface="Open Sans" panose="020B0606030504020204" pitchFamily="34" charset="0"/>
              </a:rPr>
              <a:t>) </a:t>
            </a:r>
            <a:r>
              <a:rPr lang="en-US" altLang="ja-JP" sz="1100" b="0" i="1" dirty="0">
                <a:solidFill>
                  <a:srgbClr val="212121"/>
                </a:solidFill>
                <a:effectLst/>
                <a:latin typeface="Open Sans" panose="020B0606030504020204" pitchFamily="34" charset="0"/>
              </a:rPr>
              <a:t>et al</a:t>
            </a:r>
            <a:r>
              <a:rPr lang="en-US" altLang="ja-JP" sz="1100" b="0" i="0" dirty="0">
                <a:solidFill>
                  <a:srgbClr val="212121"/>
                </a:solidFill>
                <a:effectLst/>
                <a:latin typeface="Open Sans" panose="020B0606030504020204" pitchFamily="34" charset="0"/>
              </a:rPr>
              <a:t>.,</a:t>
            </a:r>
            <a:endParaRPr lang="en-AU" altLang="ja-JP" sz="1100" dirty="0">
              <a:solidFill>
                <a:srgbClr val="212121"/>
              </a:solidFill>
              <a:latin typeface="Open Sans" panose="020B0606030504020204" pitchFamily="34" charset="0"/>
            </a:endParaRPr>
          </a:p>
          <a:p>
            <a:r>
              <a:rPr lang="en-AU" sz="1100" b="0" i="0" dirty="0">
                <a:solidFill>
                  <a:srgbClr val="212121"/>
                </a:solidFill>
                <a:effectLst/>
                <a:latin typeface="Open Sans" panose="020B0606030504020204" pitchFamily="34" charset="0"/>
              </a:rPr>
              <a:t> </a:t>
            </a:r>
            <a:r>
              <a:rPr lang="en-AU" sz="1100" b="0" i="0" u="sng" strike="noStrike" dirty="0">
                <a:effectLst/>
                <a:latin typeface="Open Sans" panose="020B0606030504020204" pitchFamily="34" charset="0"/>
                <a:hlinkClick r:id="rId4"/>
              </a:rPr>
              <a:t>e-Print: 2405.17675 [hep-</a:t>
            </a:r>
            <a:r>
              <a:rPr lang="en-AU" sz="1100" b="0" i="0" u="sng" strike="noStrike" dirty="0" err="1">
                <a:effectLst/>
                <a:latin typeface="Open Sans" panose="020B0606030504020204" pitchFamily="34" charset="0"/>
                <a:hlinkClick r:id="rId4"/>
              </a:rPr>
              <a:t>ph</a:t>
            </a:r>
            <a:r>
              <a:rPr lang="en-AU" sz="1100" b="0" i="0" u="sng" strike="noStrike" dirty="0">
                <a:effectLst/>
                <a:latin typeface="Open Sans" panose="020B0606030504020204" pitchFamily="34" charset="0"/>
                <a:hlinkClick r:id="rId4"/>
              </a:rPr>
              <a:t>]</a:t>
            </a:r>
            <a:r>
              <a:rPr lang="en-AU" sz="1100" b="0" i="1" dirty="0">
                <a:solidFill>
                  <a:srgbClr val="212121"/>
                </a:solidFill>
                <a:effectLst/>
                <a:latin typeface="Open Sans" panose="020B0606030504020204" pitchFamily="34" charset="0"/>
              </a:rPr>
              <a:t>, </a:t>
            </a:r>
            <a:r>
              <a:rPr lang="en-AU" sz="1100" b="0" i="0" dirty="0">
                <a:solidFill>
                  <a:srgbClr val="212121"/>
                </a:solidFill>
                <a:effectLst/>
                <a:latin typeface="Open Sans" panose="020B0606030504020204" pitchFamily="34" charset="0"/>
              </a:rPr>
              <a:t>Phys. Lett. B </a:t>
            </a:r>
            <a:r>
              <a:rPr lang="en-AU" sz="1100" b="1" i="0" dirty="0">
                <a:solidFill>
                  <a:srgbClr val="212121"/>
                </a:solidFill>
                <a:effectLst/>
                <a:latin typeface="Open Sans" panose="020B0606030504020204" pitchFamily="34" charset="0"/>
              </a:rPr>
              <a:t>856</a:t>
            </a:r>
            <a:r>
              <a:rPr lang="en-AU" sz="1100" b="0" i="0" dirty="0">
                <a:solidFill>
                  <a:srgbClr val="212121"/>
                </a:solidFill>
                <a:effectLst/>
                <a:latin typeface="Open Sans" panose="020B0606030504020204" pitchFamily="34" charset="0"/>
              </a:rPr>
              <a:t> (2024) 138904/1-7</a:t>
            </a:r>
            <a:r>
              <a:rPr lang="en-AU" sz="1100" b="0" i="0" dirty="0">
                <a:solidFill>
                  <a:srgbClr val="000000"/>
                </a:solidFill>
                <a:effectLst/>
                <a:latin typeface="Arial" panose="020B0604020202020204" pitchFamily="34" charset="0"/>
              </a:rPr>
              <a:t> </a:t>
            </a:r>
            <a:endParaRPr lang="en-AU" sz="1100" dirty="0"/>
          </a:p>
        </p:txBody>
      </p:sp>
    </p:spTree>
    <p:extLst>
      <p:ext uri="{BB962C8B-B14F-4D97-AF65-F5344CB8AC3E}">
        <p14:creationId xmlns:p14="http://schemas.microsoft.com/office/powerpoint/2010/main" val="11214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up)">
                                      <p:cBhvr>
                                        <p:cTn id="7" dur="500"/>
                                        <p:tgtEl>
                                          <p:spTgt spid="3">
                                            <p:txEl>
                                              <p:pRg st="7" end="7"/>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wipe(up)">
                                      <p:cBhvr>
                                        <p:cTn id="10" dur="500"/>
                                        <p:tgtEl>
                                          <p:spTgt spid="3">
                                            <p:txEl>
                                              <p:pRg st="8" end="8"/>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wipe(up)">
                                      <p:cBhvr>
                                        <p:cTn id="13" dur="500"/>
                                        <p:tgtEl>
                                          <p:spTgt spid="3">
                                            <p:txEl>
                                              <p:pRg st="9" end="9"/>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wipe(up)">
                                      <p:cBhvr>
                                        <p:cTn id="16" dur="500"/>
                                        <p:tgtEl>
                                          <p:spTgt spid="3">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barn(inVertical)">
                                      <p:cBhvr>
                                        <p:cTn id="21" dur="500"/>
                                        <p:tgtEl>
                                          <p:spTgt spid="3">
                                            <p:txEl>
                                              <p:pRg st="11" end="11"/>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B0E5E-0B89-46CE-98E5-F04F289DD5E8}"/>
              </a:ext>
            </a:extLst>
          </p:cNvPr>
          <p:cNvSpPr>
            <a:spLocks noGrp="1"/>
          </p:cNvSpPr>
          <p:nvPr>
            <p:ph idx="1"/>
          </p:nvPr>
        </p:nvSpPr>
        <p:spPr>
          <a:xfrm>
            <a:off x="615462" y="731837"/>
            <a:ext cx="10972800" cy="4525963"/>
          </a:xfrm>
        </p:spPr>
        <p:txBody>
          <a:bodyPr/>
          <a:lstStyle/>
          <a:p>
            <a:r>
              <a:rPr lang="en-GB" dirty="0"/>
              <a:t>Standard Model of Particle Physics has one obvious mass-generating mechanism</a:t>
            </a:r>
          </a:p>
          <a:p>
            <a:pPr marL="0" indent="0">
              <a:spcBef>
                <a:spcPts val="0"/>
              </a:spcBef>
              <a:buNone/>
            </a:pPr>
            <a:r>
              <a:rPr lang="en-GB" dirty="0"/>
              <a:t>	 = </a:t>
            </a:r>
            <a:r>
              <a:rPr lang="en-GB" sz="2400" dirty="0">
                <a:ln w="0"/>
                <a:solidFill>
                  <a:schemeClr val="accent1"/>
                </a:solidFill>
                <a:effectLst>
                  <a:outerShdw blurRad="38100" dist="25400" dir="5400000" algn="ctr" rotWithShape="0">
                    <a:srgbClr val="6E747A">
                      <a:alpha val="43000"/>
                    </a:srgbClr>
                  </a:outerShdw>
                </a:effectLst>
              </a:rPr>
              <a:t>Higgs Boson</a:t>
            </a:r>
            <a:r>
              <a:rPr lang="en-GB" dirty="0"/>
              <a:t> … impacts are critical to evolution of Universe as we know it</a:t>
            </a:r>
          </a:p>
          <a:p>
            <a:r>
              <a:rPr lang="en-GB" dirty="0"/>
              <a:t>Proton mass budget … only 9 MeV/939 MeV is directly from Higgs </a:t>
            </a:r>
          </a:p>
        </p:txBody>
      </p:sp>
      <p:pic>
        <p:nvPicPr>
          <p:cNvPr id="8" name="Picture 7" descr="Chart, pie chart&#10;&#10;Description automatically generated">
            <a:extLst>
              <a:ext uri="{FF2B5EF4-FFF2-40B4-BE49-F238E27FC236}">
                <a16:creationId xmlns:a16="http://schemas.microsoft.com/office/drawing/2014/main" id="{852D85DA-0C46-42AA-90F8-20215465D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036" y="1997472"/>
            <a:ext cx="6201470" cy="3320256"/>
          </a:xfrm>
          <a:prstGeom prst="rect">
            <a:avLst/>
          </a:prstGeom>
        </p:spPr>
      </p:pic>
      <p:sp>
        <p:nvSpPr>
          <p:cNvPr id="2" name="Title 1">
            <a:extLst>
              <a:ext uri="{FF2B5EF4-FFF2-40B4-BE49-F238E27FC236}">
                <a16:creationId xmlns:a16="http://schemas.microsoft.com/office/drawing/2014/main" id="{DE61F4E2-B5BD-4BD5-AB28-6CA2621B0FFC}"/>
              </a:ext>
            </a:extLst>
          </p:cNvPr>
          <p:cNvSpPr>
            <a:spLocks noGrp="1"/>
          </p:cNvSpPr>
          <p:nvPr>
            <p:ph type="title"/>
          </p:nvPr>
        </p:nvSpPr>
        <p:spPr>
          <a:xfrm>
            <a:off x="609600" y="228600"/>
            <a:ext cx="10972800" cy="1143000"/>
          </a:xfrm>
        </p:spPr>
        <p:txBody>
          <a:bodyPr/>
          <a:lstStyle/>
          <a:p>
            <a:r>
              <a:rPr lang="en-GB" dirty="0"/>
              <a:t>Emergence of Hadron Mass</a:t>
            </a:r>
            <a:endParaRPr lang="en-US" dirty="0"/>
          </a:p>
        </p:txBody>
      </p:sp>
      <p:sp>
        <p:nvSpPr>
          <p:cNvPr id="4" name="Date Placeholder 3">
            <a:extLst>
              <a:ext uri="{FF2B5EF4-FFF2-40B4-BE49-F238E27FC236}">
                <a16:creationId xmlns:a16="http://schemas.microsoft.com/office/drawing/2014/main" id="{8CB5C809-E115-47CD-AED7-951724E51B64}"/>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C02AD908-BD9D-44D0-8688-D5EF6B8F7AA9}"/>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670125A2-CE7D-4950-BC19-09139BD6D754}"/>
              </a:ext>
            </a:extLst>
          </p:cNvPr>
          <p:cNvSpPr>
            <a:spLocks noGrp="1"/>
          </p:cNvSpPr>
          <p:nvPr>
            <p:ph type="sldNum" sz="quarter" idx="12"/>
          </p:nvPr>
        </p:nvSpPr>
        <p:spPr/>
        <p:txBody>
          <a:bodyPr/>
          <a:lstStyle/>
          <a:p>
            <a:fld id="{87034D8C-3CB4-402A-BC46-2AB14C0FE90A}" type="slidenum">
              <a:rPr lang="en-US" smtClean="0"/>
              <a:pPr/>
              <a:t>3</a:t>
            </a:fld>
            <a:endParaRPr lang="en-US"/>
          </a:p>
        </p:txBody>
      </p:sp>
      <p:cxnSp>
        <p:nvCxnSpPr>
          <p:cNvPr id="10" name="Straight Arrow Connector 9">
            <a:extLst>
              <a:ext uri="{FF2B5EF4-FFF2-40B4-BE49-F238E27FC236}">
                <a16:creationId xmlns:a16="http://schemas.microsoft.com/office/drawing/2014/main" id="{A1488F52-8C5B-4843-9056-259E268257DD}"/>
              </a:ext>
            </a:extLst>
          </p:cNvPr>
          <p:cNvCxnSpPr>
            <a:cxnSpLocks/>
          </p:cNvCxnSpPr>
          <p:nvPr/>
        </p:nvCxnSpPr>
        <p:spPr bwMode="auto">
          <a:xfrm>
            <a:off x="5029200" y="1905000"/>
            <a:ext cx="4191000" cy="625872"/>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9A55C524-63D1-45C2-BFAB-B6445F812F6D}"/>
              </a:ext>
            </a:extLst>
          </p:cNvPr>
          <p:cNvSpPr txBox="1">
            <a:spLocks/>
          </p:cNvSpPr>
          <p:nvPr/>
        </p:nvSpPr>
        <p:spPr bwMode="auto">
          <a:xfrm>
            <a:off x="609600" y="2127738"/>
            <a:ext cx="6019800" cy="2689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GB" kern="0" dirty="0"/>
              <a:t>Evidently, there is another phenomenon in Nature that is extremely effective in producing mass:</a:t>
            </a:r>
          </a:p>
          <a:p>
            <a:pPr marL="0" indent="0">
              <a:buNone/>
            </a:pPr>
            <a:r>
              <a:rPr lang="en-GB" kern="0" dirty="0"/>
              <a:t>	</a:t>
            </a:r>
            <a:r>
              <a:rPr lang="en-GB" sz="2400" kern="0" dirty="0">
                <a:ln w="0"/>
                <a:solidFill>
                  <a:schemeClr val="accent1"/>
                </a:solidFill>
                <a:effectLst>
                  <a:outerShdw blurRad="38100" dist="25400" dir="5400000" algn="ctr" rotWithShape="0">
                    <a:srgbClr val="6E747A">
                      <a:alpha val="43000"/>
                    </a:srgbClr>
                  </a:outerShdw>
                </a:effectLst>
              </a:rPr>
              <a:t>Emergent Hadron Mass (EHM)</a:t>
            </a:r>
          </a:p>
          <a:p>
            <a:pPr lvl="1">
              <a:buFont typeface="Wingdings" panose="05000000000000000000" pitchFamily="2" charset="2"/>
              <a:buChar char="ü"/>
            </a:pPr>
            <a:r>
              <a:rPr lang="en-GB" sz="2200" kern="0" dirty="0"/>
              <a:t>Alone, it produces </a:t>
            </a:r>
            <a:r>
              <a:rPr lang="en-GB" sz="2200" kern="0" dirty="0">
                <a:solidFill>
                  <a:srgbClr val="0000FF"/>
                </a:solidFill>
              </a:rPr>
              <a:t>94%</a:t>
            </a:r>
            <a:r>
              <a:rPr lang="en-GB" sz="2200" kern="0" dirty="0"/>
              <a:t> of the proton’s mass</a:t>
            </a:r>
          </a:p>
          <a:p>
            <a:pPr lvl="1">
              <a:buFont typeface="Wingdings" panose="05000000000000000000" pitchFamily="2" charset="2"/>
              <a:buChar char="ü"/>
            </a:pPr>
            <a:r>
              <a:rPr lang="en-GB" sz="2200" kern="0" dirty="0"/>
              <a:t>Remaining </a:t>
            </a:r>
            <a:r>
              <a:rPr lang="en-GB" sz="2200" kern="0" dirty="0">
                <a:solidFill>
                  <a:srgbClr val="FF6600"/>
                </a:solidFill>
              </a:rPr>
              <a:t>5%</a:t>
            </a:r>
            <a:r>
              <a:rPr lang="en-GB" sz="2200" kern="0" dirty="0"/>
              <a:t> is generated by constructive interference between EHM and Higgs-boson</a:t>
            </a:r>
          </a:p>
          <a:p>
            <a:pPr>
              <a:buFont typeface="Wingdings" panose="05000000000000000000" pitchFamily="2" charset="2"/>
              <a:buChar char="ü"/>
            </a:pPr>
            <a:endParaRPr lang="en-US" sz="2400" kern="0" dirty="0">
              <a:ln w="0"/>
              <a:solidFill>
                <a:schemeClr val="accent1"/>
              </a:solidFill>
              <a:effectLst>
                <a:outerShdw blurRad="38100" dist="25400" dir="5400000" algn="ctr" rotWithShape="0">
                  <a:srgbClr val="6E747A">
                    <a:alpha val="43000"/>
                  </a:srgbClr>
                </a:outerShdw>
              </a:effectLst>
            </a:endParaRPr>
          </a:p>
        </p:txBody>
      </p:sp>
      <p:cxnSp>
        <p:nvCxnSpPr>
          <p:cNvPr id="15" name="Straight Arrow Connector 14">
            <a:extLst>
              <a:ext uri="{FF2B5EF4-FFF2-40B4-BE49-F238E27FC236}">
                <a16:creationId xmlns:a16="http://schemas.microsoft.com/office/drawing/2014/main" id="{57B2374F-5515-4531-80E0-18BEA5DC8638}"/>
              </a:ext>
            </a:extLst>
          </p:cNvPr>
          <p:cNvCxnSpPr/>
          <p:nvPr/>
        </p:nvCxnSpPr>
        <p:spPr bwMode="auto">
          <a:xfrm>
            <a:off x="5562600" y="4648200"/>
            <a:ext cx="22123" cy="22123"/>
          </a:xfrm>
          <a:prstGeom prst="straightConnector1">
            <a:avLst/>
          </a:prstGeom>
          <a:noFill/>
          <a:ln w="9525" cap="flat" cmpd="sng" algn="ctr">
            <a:no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29DD77D-3E94-4269-BD3B-A5128859D669}"/>
              </a:ext>
            </a:extLst>
          </p:cNvPr>
          <p:cNvCxnSpPr>
            <a:cxnSpLocks/>
          </p:cNvCxnSpPr>
          <p:nvPr/>
        </p:nvCxnSpPr>
        <p:spPr bwMode="auto">
          <a:xfrm flipV="1">
            <a:off x="6540853" y="3702446"/>
            <a:ext cx="926747" cy="170337"/>
          </a:xfrm>
          <a:prstGeom prst="straightConnector1">
            <a:avLst/>
          </a:prstGeom>
          <a:noFill/>
          <a:ln w="12700" cap="flat" cmpd="sng" algn="ctr">
            <a:solidFill>
              <a:srgbClr val="0000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866E41FD-865A-49D7-A6BB-9D7E197FD782}"/>
              </a:ext>
            </a:extLst>
          </p:cNvPr>
          <p:cNvCxnSpPr>
            <a:cxnSpLocks/>
          </p:cNvCxnSpPr>
          <p:nvPr/>
        </p:nvCxnSpPr>
        <p:spPr bwMode="auto">
          <a:xfrm flipV="1">
            <a:off x="6549427" y="2819400"/>
            <a:ext cx="2289773" cy="1786579"/>
          </a:xfrm>
          <a:prstGeom prst="straightConnector1">
            <a:avLst/>
          </a:prstGeom>
          <a:noFill/>
          <a:ln w="12700" cap="flat" cmpd="sng" algn="ctr">
            <a:solidFill>
              <a:srgbClr val="FF6600"/>
            </a:solidFill>
            <a:prstDash val="solid"/>
            <a:round/>
            <a:headEnd type="none" w="med" len="med"/>
            <a:tailEnd type="triangle"/>
          </a:ln>
          <a:effectLst/>
        </p:spPr>
      </p:cxnSp>
      <p:sp>
        <p:nvSpPr>
          <p:cNvPr id="16" name="Content Placeholder 2">
            <a:extLst>
              <a:ext uri="{FF2B5EF4-FFF2-40B4-BE49-F238E27FC236}">
                <a16:creationId xmlns:a16="http://schemas.microsoft.com/office/drawing/2014/main" id="{D6D36C64-3B6B-4C8E-AE36-F9AB4A465559}"/>
              </a:ext>
            </a:extLst>
          </p:cNvPr>
          <p:cNvSpPr txBox="1">
            <a:spLocks/>
          </p:cNvSpPr>
          <p:nvPr/>
        </p:nvSpPr>
        <p:spPr bwMode="auto">
          <a:xfrm>
            <a:off x="577644" y="4724400"/>
            <a:ext cx="11341507" cy="2689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buFont typeface="Wingdings" panose="05000000000000000000" pitchFamily="2" charset="2"/>
              <a:buChar char="ü"/>
            </a:pPr>
            <a:r>
              <a:rPr lang="en-GB" sz="2400" kern="0" dirty="0">
                <a:ln w="0"/>
                <a:solidFill>
                  <a:schemeClr val="accent1"/>
                </a:solidFill>
                <a:effectLst>
                  <a:outerShdw blurRad="38100" dist="25400" dir="5400000" algn="ctr" rotWithShape="0">
                    <a:srgbClr val="6E747A">
                      <a:alpha val="43000"/>
                    </a:srgbClr>
                  </a:outerShdw>
                </a:effectLst>
              </a:rPr>
              <a:t>What is EHM?</a:t>
            </a:r>
          </a:p>
          <a:p>
            <a:pPr>
              <a:buFont typeface="Wingdings" panose="05000000000000000000" pitchFamily="2" charset="2"/>
              <a:buChar char="ü"/>
            </a:pPr>
            <a:r>
              <a:rPr lang="en-GB" sz="2400" kern="0" dirty="0">
                <a:ln w="0"/>
                <a:solidFill>
                  <a:schemeClr val="accent1"/>
                </a:solidFill>
                <a:effectLst>
                  <a:outerShdw blurRad="38100" dist="25400" dir="5400000" algn="ctr" rotWithShape="0">
                    <a:srgbClr val="6E747A">
                      <a:alpha val="43000"/>
                    </a:srgbClr>
                  </a:outerShdw>
                </a:effectLst>
              </a:rPr>
              <a:t>Does it have a reductionist explanation, </a:t>
            </a:r>
          </a:p>
          <a:p>
            <a:pPr marL="0" indent="0">
              <a:spcBef>
                <a:spcPts val="0"/>
              </a:spcBef>
              <a:buNone/>
            </a:pPr>
            <a:r>
              <a:rPr lang="en-GB" sz="2400" i="1" kern="0" dirty="0">
                <a:ln w="0"/>
                <a:solidFill>
                  <a:schemeClr val="accent1"/>
                </a:solidFill>
                <a:effectLst>
                  <a:outerShdw blurRad="38100" dist="25400" dir="5400000" algn="ctr" rotWithShape="0">
                    <a:srgbClr val="6E747A">
                      <a:alpha val="43000"/>
                    </a:srgbClr>
                  </a:outerShdw>
                </a:effectLst>
              </a:rPr>
              <a:t>	i.e</a:t>
            </a:r>
            <a:r>
              <a:rPr lang="en-GB" sz="2400" kern="0" dirty="0">
                <a:ln w="0"/>
                <a:solidFill>
                  <a:schemeClr val="accent1"/>
                </a:solidFill>
                <a:effectLst>
                  <a:outerShdw blurRad="38100" dist="25400" dir="5400000" algn="ctr" rotWithShape="0">
                    <a:srgbClr val="6E747A">
                      <a:alpha val="43000"/>
                    </a:srgbClr>
                  </a:outerShdw>
                </a:effectLst>
              </a:rPr>
              <a:t>. like a Swiss watch, can it be explained by mere “mechanics”</a:t>
            </a:r>
          </a:p>
          <a:p>
            <a:pPr>
              <a:buFont typeface="Wingdings" panose="05000000000000000000" pitchFamily="2" charset="2"/>
              <a:buChar char="ü"/>
            </a:pPr>
            <a:r>
              <a:rPr lang="en-GB" sz="2400" kern="0" dirty="0">
                <a:ln w="0"/>
                <a:solidFill>
                  <a:schemeClr val="accent1"/>
                </a:solidFill>
                <a:effectLst>
                  <a:outerShdw blurRad="38100" dist="25400" dir="5400000" algn="ctr" rotWithShape="0">
                    <a:srgbClr val="6E747A">
                      <a:alpha val="43000"/>
                    </a:srgbClr>
                  </a:outerShdw>
                </a:effectLst>
              </a:rPr>
              <a:t>If so, what is it and does it lie within the Standard Model?</a:t>
            </a:r>
          </a:p>
          <a:p>
            <a:pPr>
              <a:buFont typeface="Wingdings" panose="05000000000000000000" pitchFamily="2" charset="2"/>
              <a:buChar char="ü"/>
            </a:pPr>
            <a:endParaRPr lang="en-US" sz="2400" kern="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2761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F8B06-406F-002F-0E9A-CDF8CBB8D1F5}"/>
              </a:ext>
            </a:extLst>
          </p:cNvPr>
          <p:cNvSpPr>
            <a:spLocks noGrp="1"/>
          </p:cNvSpPr>
          <p:nvPr>
            <p:ph type="title"/>
          </p:nvPr>
        </p:nvSpPr>
        <p:spPr/>
        <p:txBody>
          <a:bodyPr/>
          <a:lstStyle/>
          <a:p>
            <a:r>
              <a:rPr lang="en-AU" dirty="0"/>
              <a:t>Relative Spacetime Volumes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641FD0-A90E-12B2-6FC8-B89F61E780E5}"/>
                  </a:ext>
                </a:extLst>
              </p:cNvPr>
              <p:cNvSpPr>
                <a:spLocks noGrp="1"/>
              </p:cNvSpPr>
              <p:nvPr>
                <p:ph idx="1"/>
              </p:nvPr>
            </p:nvSpPr>
            <p:spPr>
              <a:xfrm>
                <a:off x="609600" y="1524000"/>
                <a:ext cx="6781800" cy="4525963"/>
              </a:xfrm>
            </p:spPr>
            <p:txBody>
              <a:bodyPr/>
              <a:lstStyle/>
              <a:p>
                <a:r>
                  <a:rPr lang="en-US" dirty="0"/>
                  <a:t>Panel A. … Relative sizes of in-proton spacetime volumes occupied by quark and gluon mass-energy distributions at resolving scale </a:t>
                </a:r>
                <a14:m>
                  <m:oMath xmlns:m="http://schemas.openxmlformats.org/officeDocument/2006/math">
                    <m:sSub>
                      <m:sSubPr>
                        <m:ctrlPr>
                          <a:rPr lang="en-AU" b="0" i="1" dirty="0" smtClean="0">
                            <a:latin typeface="Cambria Math" panose="02040503050406030204" pitchFamily="18" charset="0"/>
                          </a:rPr>
                        </m:ctrlPr>
                      </m:sSubPr>
                      <m:e>
                        <m:r>
                          <a:rPr lang="en-AU" b="0" i="1" dirty="0" smtClean="0">
                            <a:latin typeface="Cambria Math" panose="02040503050406030204" pitchFamily="18" charset="0"/>
                          </a:rPr>
                          <m:t>𝜁</m:t>
                        </m:r>
                      </m:e>
                      <m:sub>
                        <m:r>
                          <a:rPr lang="en-AU" b="0" i="1" dirty="0" smtClean="0">
                            <a:latin typeface="Cambria Math" panose="02040503050406030204" pitchFamily="18" charset="0"/>
                          </a:rPr>
                          <m:t>2</m:t>
                        </m:r>
                      </m:sub>
                    </m:sSub>
                    <m:r>
                      <a:rPr lang="en-AU" b="0" i="1" dirty="0" smtClean="0">
                        <a:latin typeface="Cambria Math" panose="02040503050406030204" pitchFamily="18" charset="0"/>
                      </a:rPr>
                      <m:t>=</m:t>
                    </m:r>
                    <m:r>
                      <a:rPr lang="en-AU" b="0" i="1" dirty="0" smtClean="0">
                        <a:latin typeface="Cambria Math" panose="02040503050406030204" pitchFamily="18" charset="0"/>
                      </a:rPr>
                      <m:t>2</m:t>
                    </m:r>
                  </m:oMath>
                </a14:m>
                <a:r>
                  <a:rPr lang="en-US" dirty="0"/>
                  <a:t> GeV. </a:t>
                </a:r>
              </a:p>
              <a:p>
                <a:r>
                  <a:rPr lang="en-US" dirty="0"/>
                  <a:t>Panel B. Combined as required, the scale-dependent distributions in the upper panel yield the scale-invariant (observable) mass-energy distribution (purple 3/4-sphere) in this image. </a:t>
                </a:r>
              </a:p>
              <a:p>
                <a:r>
                  <a:rPr lang="en-US" dirty="0"/>
                  <a:t>Plainly, the spacetime volume occupied by the proton mass-energy distribution is far smaller than that occupied by the charge distribution (grey 3/4-sphere). </a:t>
                </a:r>
                <a:endParaRPr lang="en-AU" dirty="0"/>
              </a:p>
            </p:txBody>
          </p:sp>
        </mc:Choice>
        <mc:Fallback xmlns="">
          <p:sp>
            <p:nvSpPr>
              <p:cNvPr id="3" name="Content Placeholder 2">
                <a:extLst>
                  <a:ext uri="{FF2B5EF4-FFF2-40B4-BE49-F238E27FC236}">
                    <a16:creationId xmlns:a16="http://schemas.microsoft.com/office/drawing/2014/main" id="{6E641FD0-A90E-12B2-6FC8-B89F61E780E5}"/>
                  </a:ext>
                </a:extLst>
              </p:cNvPr>
              <p:cNvSpPr>
                <a:spLocks noGrp="1" noRot="1" noChangeAspect="1" noMove="1" noResize="1" noEditPoints="1" noAdjustHandles="1" noChangeArrowheads="1" noChangeShapeType="1" noTextEdit="1"/>
              </p:cNvSpPr>
              <p:nvPr>
                <p:ph idx="1"/>
              </p:nvPr>
            </p:nvSpPr>
            <p:spPr>
              <a:xfrm>
                <a:off x="609600" y="1524000"/>
                <a:ext cx="6781800" cy="4525963"/>
              </a:xfrm>
              <a:blipFill>
                <a:blip r:embed="rId2"/>
                <a:stretch>
                  <a:fillRect l="-988" t="-943" r="-188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787CEBC8-755E-5519-E783-5BD4D4E4C0F1}"/>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F1912B0A-0601-D8C6-400B-DBD86C52BB20}"/>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982CB5AC-734E-97AC-510F-4B36162216E0}"/>
              </a:ext>
            </a:extLst>
          </p:cNvPr>
          <p:cNvSpPr>
            <a:spLocks noGrp="1"/>
          </p:cNvSpPr>
          <p:nvPr>
            <p:ph type="sldNum" sz="quarter" idx="12"/>
          </p:nvPr>
        </p:nvSpPr>
        <p:spPr/>
        <p:txBody>
          <a:bodyPr/>
          <a:lstStyle/>
          <a:p>
            <a:fld id="{87034D8C-3CB4-402A-BC46-2AB14C0FE90A}" type="slidenum">
              <a:rPr lang="en-US" smtClean="0"/>
              <a:pPr/>
              <a:t>30</a:t>
            </a:fld>
            <a:endParaRPr lang="en-US"/>
          </a:p>
        </p:txBody>
      </p:sp>
      <p:pic>
        <p:nvPicPr>
          <p:cNvPr id="8" name="Picture 7">
            <a:extLst>
              <a:ext uri="{FF2B5EF4-FFF2-40B4-BE49-F238E27FC236}">
                <a16:creationId xmlns:a16="http://schemas.microsoft.com/office/drawing/2014/main" id="{3AEB39CF-66B3-631E-709E-94B329D83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55" y="324642"/>
            <a:ext cx="4155368" cy="5906295"/>
          </a:xfrm>
          <a:prstGeom prst="rect">
            <a:avLst/>
          </a:prstGeom>
        </p:spPr>
      </p:pic>
    </p:spTree>
    <p:extLst>
      <p:ext uri="{BB962C8B-B14F-4D97-AF65-F5344CB8AC3E}">
        <p14:creationId xmlns:p14="http://schemas.microsoft.com/office/powerpoint/2010/main" val="38218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6D0408-B3D7-7C1F-A52A-349A9C2D0D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10080" y="4842056"/>
            <a:ext cx="2371837" cy="1795950"/>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659489BF-1885-FACA-F1D3-F17BA819E1A6}"/>
              </a:ext>
            </a:extLst>
          </p:cNvPr>
          <p:cNvSpPr>
            <a:spLocks noGrp="1"/>
          </p:cNvSpPr>
          <p:nvPr>
            <p:ph type="title"/>
          </p:nvPr>
        </p:nvSpPr>
        <p:spPr>
          <a:xfrm>
            <a:off x="609600" y="369282"/>
            <a:ext cx="10972800" cy="1143000"/>
          </a:xfrm>
        </p:spPr>
        <p:txBody>
          <a:bodyPr/>
          <a:lstStyle/>
          <a:p>
            <a:pPr algn="ctr"/>
            <a:r>
              <a:rPr lang="en-AU" sz="3200" b="0" i="1" dirty="0">
                <a:ln w="0"/>
                <a:solidFill>
                  <a:schemeClr val="accent1"/>
                </a:solidFill>
                <a:effectLst>
                  <a:outerShdw blurRad="38100" dist="25400" dir="5400000" algn="ctr" rotWithShape="0">
                    <a:srgbClr val="6E747A">
                      <a:alpha val="43000"/>
                    </a:srgbClr>
                  </a:outerShdw>
                </a:effectLst>
              </a:rPr>
              <a:t>Synergy of Experiment, Phenomenology, Theory</a:t>
            </a:r>
          </a:p>
        </p:txBody>
      </p:sp>
      <p:sp>
        <p:nvSpPr>
          <p:cNvPr id="4" name="Date Placeholder 3">
            <a:extLst>
              <a:ext uri="{FF2B5EF4-FFF2-40B4-BE49-F238E27FC236}">
                <a16:creationId xmlns:a16="http://schemas.microsoft.com/office/drawing/2014/main" id="{3F3E611B-04B0-2DFA-F045-06F05679AA13}"/>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57DCA04A-3E5C-E67C-50F8-42521A0223FB}"/>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A79BADA8-A0CC-FD7F-640E-1A78C4F9C2A9}"/>
              </a:ext>
            </a:extLst>
          </p:cNvPr>
          <p:cNvSpPr>
            <a:spLocks noGrp="1"/>
          </p:cNvSpPr>
          <p:nvPr>
            <p:ph type="sldNum" sz="quarter" idx="12"/>
          </p:nvPr>
        </p:nvSpPr>
        <p:spPr/>
        <p:txBody>
          <a:bodyPr/>
          <a:lstStyle/>
          <a:p>
            <a:fld id="{87034D8C-3CB4-402A-BC46-2AB14C0FE90A}" type="slidenum">
              <a:rPr lang="en-US" smtClean="0"/>
              <a:pPr/>
              <a:t>31</a:t>
            </a:fld>
            <a:endParaRPr lang="en-US"/>
          </a:p>
        </p:txBody>
      </p:sp>
      <p:pic>
        <p:nvPicPr>
          <p:cNvPr id="7" name="Picture 6" descr="A screenshot of a cell phone&#10;&#10;Description automatically generated">
            <a:extLst>
              <a:ext uri="{FF2B5EF4-FFF2-40B4-BE49-F238E27FC236}">
                <a16:creationId xmlns:a16="http://schemas.microsoft.com/office/drawing/2014/main" id="{6F83790A-A5DE-2FF4-CE80-3BD6F86F98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1" y="4788032"/>
            <a:ext cx="2319676" cy="1522996"/>
          </a:xfrm>
          <a:prstGeom prst="rect">
            <a:avLst/>
          </a:prstGeom>
          <a:ln>
            <a:noFill/>
          </a:ln>
          <a:effectLst>
            <a:outerShdw blurRad="292100" dist="139700" dir="2700000" algn="tl" rotWithShape="0">
              <a:srgbClr val="333333">
                <a:alpha val="65000"/>
              </a:srgbClr>
            </a:outerShdw>
          </a:effectLst>
        </p:spPr>
      </p:pic>
      <p:pic>
        <p:nvPicPr>
          <p:cNvPr id="9" name="Picture 8" descr="Chart, line chart&#10;&#10;Description automatically generated">
            <a:extLst>
              <a:ext uri="{FF2B5EF4-FFF2-40B4-BE49-F238E27FC236}">
                <a16:creationId xmlns:a16="http://schemas.microsoft.com/office/drawing/2014/main" id="{78DD0C96-612F-0A8D-A987-12EA0D81AD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1525" y="4721261"/>
            <a:ext cx="2157633" cy="163264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3F51F80-079B-D591-60E3-4B67D1A5C6C4}"/>
                  </a:ext>
                </a:extLst>
              </p:cNvPr>
              <p:cNvSpPr>
                <a:spLocks noGrp="1"/>
              </p:cNvSpPr>
              <p:nvPr>
                <p:ph idx="1"/>
              </p:nvPr>
            </p:nvSpPr>
            <p:spPr>
              <a:xfrm>
                <a:off x="381000" y="838200"/>
                <a:ext cx="11582400" cy="4678363"/>
              </a:xfrm>
            </p:spPr>
            <p:txBody>
              <a:bodyPr/>
              <a:lstStyle/>
              <a:p>
                <a:r>
                  <a:rPr lang="en-AU" sz="1700" i="1" dirty="0">
                    <a:ln w="0"/>
                    <a:solidFill>
                      <a:schemeClr val="accent1"/>
                    </a:solidFill>
                    <a:effectLst>
                      <a:outerShdw blurRad="38100" dist="25400" dir="5400000" algn="ctr" rotWithShape="0">
                        <a:srgbClr val="6E747A">
                          <a:alpha val="43000"/>
                        </a:srgbClr>
                      </a:outerShdw>
                    </a:effectLst>
                  </a:rPr>
                  <a:t>Continuum strong interaction theory is maturing </a:t>
                </a:r>
              </a:p>
              <a:p>
                <a:pPr lvl="1">
                  <a:buFont typeface="Wingdings" panose="05000000000000000000" pitchFamily="2" charset="2"/>
                  <a:buChar char="ü"/>
                </a:pPr>
                <a:r>
                  <a:rPr lang="en-AU" sz="1700" i="1" dirty="0">
                    <a:ln w="0"/>
                    <a:solidFill>
                      <a:schemeClr val="accent1"/>
                    </a:solidFill>
                    <a:effectLst>
                      <a:outerShdw blurRad="38100" dist="25400" dir="5400000" algn="ctr" rotWithShape="0">
                        <a:srgbClr val="6E747A">
                          <a:alpha val="43000"/>
                        </a:srgbClr>
                      </a:outerShdw>
                    </a:effectLst>
                  </a:rPr>
                  <a:t>Expanding array of parameter-free predictions for the nucleon – yes </a:t>
                </a:r>
              </a:p>
              <a:p>
                <a:pPr lvl="1">
                  <a:buFont typeface="Wingdings" panose="05000000000000000000" pitchFamily="2" charset="2"/>
                  <a:buChar char="ü"/>
                </a:pPr>
                <a:r>
                  <a:rPr lang="en-AU" sz="1700" i="1" dirty="0">
                    <a:ln w="0"/>
                    <a:solidFill>
                      <a:schemeClr val="accent1"/>
                    </a:solidFill>
                    <a:effectLst>
                      <a:outerShdw blurRad="38100" dist="25400" dir="5400000" algn="ctr" rotWithShape="0">
                        <a:srgbClr val="6E747A">
                          <a:alpha val="43000"/>
                        </a:srgbClr>
                      </a:outerShdw>
                    </a:effectLst>
                  </a:rPr>
                  <a:t>And all the other hadrons whose properties express the full meaning of QCD</a:t>
                </a:r>
              </a:p>
              <a:p>
                <a:pPr lvl="2">
                  <a:buFont typeface="Wingdings" panose="05000000000000000000" pitchFamily="2" charset="2"/>
                  <a:buChar char="Ø"/>
                </a:pPr>
                <a:r>
                  <a:rPr lang="en-AU" sz="1700" i="1" dirty="0">
                    <a:ln w="0"/>
                    <a:solidFill>
                      <a:schemeClr val="accent1"/>
                    </a:solidFill>
                    <a:effectLst>
                      <a:outerShdw blurRad="38100" dist="25400" dir="5400000" algn="ctr" rotWithShape="0">
                        <a:srgbClr val="6E747A">
                          <a:alpha val="43000"/>
                        </a:srgbClr>
                      </a:outerShdw>
                    </a:effectLst>
                  </a:rPr>
                  <a:t>Structure of Nature’s most fundamental Nambu-Goldstone bosons</a:t>
                </a:r>
              </a:p>
              <a:p>
                <a:pPr lvl="2">
                  <a:buFont typeface="Wingdings" panose="05000000000000000000" pitchFamily="2" charset="2"/>
                  <a:buChar char="Ø"/>
                </a:pPr>
                <a:r>
                  <a:rPr lang="en-AU" sz="1700" i="1" dirty="0">
                    <a:ln w="0"/>
                    <a:solidFill>
                      <a:schemeClr val="accent1"/>
                    </a:solidFill>
                    <a:effectLst>
                      <a:outerShdw blurRad="38100" dist="25400" dir="5400000" algn="ctr" rotWithShape="0">
                        <a:srgbClr val="6E747A">
                          <a:alpha val="43000"/>
                        </a:srgbClr>
                      </a:outerShdw>
                    </a:effectLst>
                  </a:rPr>
                  <a:t>Structure of baryons, e.g., </a:t>
                </a:r>
              </a:p>
              <a:p>
                <a:pPr marL="914400" lvl="2" indent="0">
                  <a:buNone/>
                </a:pPr>
                <a:r>
                  <a:rPr lang="en-AU" sz="1700" i="1"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sSup>
                      <m:sSupPr>
                        <m:ctrlPr>
                          <a:rPr lang="en-AU" sz="17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sSupPr>
                      <m:e>
                        <m:r>
                          <a:rPr lang="en-AU" sz="17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𝑄</m:t>
                        </m:r>
                      </m:e>
                      <m:sup>
                        <m:r>
                          <a:rPr lang="en-AU" sz="17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sup>
                    </m:sSup>
                  </m:oMath>
                </a14:m>
                <a:r>
                  <a:rPr lang="en-AU" sz="1700" i="1" dirty="0">
                    <a:ln w="0"/>
                    <a:solidFill>
                      <a:schemeClr val="accent1"/>
                    </a:solidFill>
                    <a:effectLst>
                      <a:outerShdw blurRad="38100" dist="25400" dir="5400000" algn="ctr" rotWithShape="0">
                        <a:srgbClr val="6E747A">
                          <a:alpha val="43000"/>
                        </a:srgbClr>
                      </a:outerShdw>
                    </a:effectLst>
                  </a:rPr>
                  <a:t>-dependence of nucleon resonance transition form factors</a:t>
                </a:r>
              </a:p>
              <a:p>
                <a:pPr lvl="3">
                  <a:buFont typeface="Wingdings" panose="05000000000000000000" pitchFamily="2" charset="2"/>
                  <a:buChar char="ü"/>
                </a:pPr>
                <a:r>
                  <a:rPr lang="en-AU" sz="1700" i="1" dirty="0">
                    <a:ln w="0"/>
                    <a:solidFill>
                      <a:schemeClr val="accent1"/>
                    </a:solidFill>
                    <a:effectLst>
                      <a:outerShdw blurRad="38100" dist="25400" dir="5400000" algn="ctr" rotWithShape="0">
                        <a:srgbClr val="6E747A">
                          <a:alpha val="43000"/>
                        </a:srgbClr>
                      </a:outerShdw>
                    </a:effectLst>
                  </a:rPr>
                  <a:t>Spectrum is insufficient – many models give same spectrum, but transition form factors discriminate between pictures.</a:t>
                </a:r>
              </a:p>
              <a:p>
                <a:r>
                  <a:rPr lang="en-US" sz="1700" i="1" dirty="0">
                    <a:ln w="0"/>
                    <a:solidFill>
                      <a:schemeClr val="accent1"/>
                    </a:solidFill>
                    <a:effectLst>
                      <a:outerShdw blurRad="38100" dist="25400" dir="5400000" algn="ctr" rotWithShape="0">
                        <a:srgbClr val="6E747A">
                          <a:alpha val="43000"/>
                        </a:srgbClr>
                      </a:outerShdw>
                    </a:effectLst>
                  </a:rPr>
                  <a:t>Understanding how QCD’s simplicity explains the emergence of hadron mass and structure requires investment in facilities that can deliver precision data on much more than one of Nature’s hadrons.</a:t>
                </a:r>
                <a:endParaRPr lang="en-AU" sz="1700" i="1" dirty="0">
                  <a:ln w="0"/>
                  <a:solidFill>
                    <a:schemeClr val="accent1"/>
                  </a:solidFill>
                  <a:effectLst>
                    <a:outerShdw blurRad="38100" dist="25400" dir="5400000" algn="ctr" rotWithShape="0">
                      <a:srgbClr val="6E747A">
                        <a:alpha val="43000"/>
                      </a:srgbClr>
                    </a:outerShdw>
                  </a:effectLst>
                </a:endParaRPr>
              </a:p>
              <a:p>
                <a:r>
                  <a:rPr lang="en-US" sz="1700" i="1" dirty="0">
                    <a:ln w="0"/>
                    <a:solidFill>
                      <a:schemeClr val="accent1"/>
                    </a:solidFill>
                    <a:effectLst>
                      <a:outerShdw blurRad="38100" dist="25400" dir="5400000" algn="ctr" rotWithShape="0">
                        <a:srgbClr val="6E747A">
                          <a:alpha val="43000"/>
                        </a:srgbClr>
                      </a:outerShdw>
                    </a:effectLst>
                  </a:rPr>
                  <a:t>AMBER@CERN, CEPC, EIC, </a:t>
                </a:r>
                <a:r>
                  <a:rPr lang="en-US" sz="1700" i="1" dirty="0" err="1">
                    <a:ln w="0"/>
                    <a:solidFill>
                      <a:schemeClr val="accent1"/>
                    </a:solidFill>
                    <a:effectLst>
                      <a:outerShdw blurRad="38100" dist="25400" dir="5400000" algn="ctr" rotWithShape="0">
                        <a:srgbClr val="6E747A">
                          <a:alpha val="43000"/>
                        </a:srgbClr>
                      </a:outerShdw>
                    </a:effectLst>
                  </a:rPr>
                  <a:t>EicC</a:t>
                </a:r>
                <a:r>
                  <a:rPr lang="en-US" sz="1700" i="1" dirty="0">
                    <a:ln w="0"/>
                    <a:solidFill>
                      <a:schemeClr val="accent1"/>
                    </a:solidFill>
                    <a:effectLst>
                      <a:outerShdw blurRad="38100" dist="25400" dir="5400000" algn="ctr" rotWithShape="0">
                        <a:srgbClr val="6E747A">
                          <a:alpha val="43000"/>
                        </a:srgbClr>
                      </a:outerShdw>
                    </a:effectLst>
                  </a:rPr>
                  <a:t>, JLab22, </a:t>
                </a:r>
                <a:r>
                  <a:rPr lang="en-US" sz="1700" i="1" dirty="0" err="1">
                    <a:ln w="0"/>
                    <a:solidFill>
                      <a:schemeClr val="accent1"/>
                    </a:solidFill>
                    <a:effectLst>
                      <a:outerShdw blurRad="38100" dist="25400" dir="5400000" algn="ctr" rotWithShape="0">
                        <a:srgbClr val="6E747A">
                          <a:alpha val="43000"/>
                        </a:srgbClr>
                      </a:outerShdw>
                    </a:effectLst>
                  </a:rPr>
                  <a:t>LHeC</a:t>
                </a:r>
                <a:r>
                  <a:rPr lang="en-US" sz="1700" i="1" dirty="0">
                    <a:ln w="0"/>
                    <a:solidFill>
                      <a:schemeClr val="accent1"/>
                    </a:solidFill>
                    <a:effectLst>
                      <a:outerShdw blurRad="38100" dist="25400" dir="5400000" algn="ctr" rotWithShape="0">
                        <a:srgbClr val="6E747A">
                          <a:alpha val="43000"/>
                        </a:srgbClr>
                      </a:outerShdw>
                    </a:effectLst>
                  </a:rPr>
                  <a:t>, QCD@FAIR, STCF, could …</a:t>
                </a:r>
              </a:p>
              <a:p>
                <a:pPr lvl="1">
                  <a:buFont typeface="Wingdings" panose="05000000000000000000" pitchFamily="2" charset="2"/>
                  <a:buChar char="ü"/>
                </a:pPr>
                <a:r>
                  <a:rPr lang="en-US" sz="1700" i="1" dirty="0">
                    <a:ln w="0"/>
                    <a:solidFill>
                      <a:schemeClr val="accent1"/>
                    </a:solidFill>
                    <a:effectLst>
                      <a:outerShdw blurRad="38100" dist="25400" dir="5400000" algn="ctr" rotWithShape="0">
                        <a:srgbClr val="6E747A">
                          <a:alpha val="43000"/>
                        </a:srgbClr>
                      </a:outerShdw>
                    </a:effectLst>
                  </a:rPr>
                  <a:t>Deliver precise structure data on a wide range of hadrons with distinctly different quantum numbers </a:t>
                </a:r>
              </a:p>
              <a:p>
                <a:pPr lvl="1">
                  <a:buFont typeface="Wingdings" panose="05000000000000000000" pitchFamily="2" charset="2"/>
                  <a:buChar char="ü"/>
                </a:pPr>
                <a:r>
                  <a:rPr lang="en-US" sz="1700" i="1" dirty="0">
                    <a:ln w="0"/>
                    <a:solidFill>
                      <a:schemeClr val="accent1"/>
                    </a:solidFill>
                    <a:effectLst>
                      <a:outerShdw blurRad="38100" dist="25400" dir="5400000" algn="ctr" rotWithShape="0">
                        <a:srgbClr val="6E747A">
                          <a:alpha val="43000"/>
                        </a:srgbClr>
                      </a:outerShdw>
                    </a:effectLst>
                  </a:rPr>
                  <a:t>Thereby move Science into a new realm of understanding. </a:t>
                </a:r>
              </a:p>
              <a:p>
                <a:pPr marL="0" indent="0">
                  <a:buNone/>
                </a:pPr>
                <a:r>
                  <a:rPr lang="en-AU" sz="2400" i="1" dirty="0">
                    <a:ln w="0"/>
                    <a:solidFill>
                      <a:srgbClr val="CC9900"/>
                    </a:solidFill>
                    <a:effectLst>
                      <a:outerShdw blurRad="38100" dist="25400" dir="5400000" algn="ctr" rotWithShape="0">
                        <a:srgbClr val="6E747A">
                          <a:alpha val="43000"/>
                        </a:srgbClr>
                      </a:outerShdw>
                    </a:effectLst>
                  </a:rPr>
                  <a:t>				</a:t>
                </a:r>
                <a:endParaRPr lang="en-AU" sz="1800" b="0" i="0" dirty="0">
                  <a:solidFill>
                    <a:srgbClr val="212121"/>
                  </a:solidFill>
                  <a:effectLst/>
                </a:endParaRPr>
              </a:p>
            </p:txBody>
          </p:sp>
        </mc:Choice>
        <mc:Fallback>
          <p:sp>
            <p:nvSpPr>
              <p:cNvPr id="3" name="Content Placeholder 2">
                <a:extLst>
                  <a:ext uri="{FF2B5EF4-FFF2-40B4-BE49-F238E27FC236}">
                    <a16:creationId xmlns:a16="http://schemas.microsoft.com/office/drawing/2014/main" id="{33F51F80-079B-D591-60E3-4B67D1A5C6C4}"/>
                  </a:ext>
                </a:extLst>
              </p:cNvPr>
              <p:cNvSpPr>
                <a:spLocks noGrp="1" noRot="1" noChangeAspect="1" noMove="1" noResize="1" noEditPoints="1" noAdjustHandles="1" noChangeArrowheads="1" noChangeShapeType="1" noTextEdit="1"/>
              </p:cNvSpPr>
              <p:nvPr>
                <p:ph idx="1"/>
              </p:nvPr>
            </p:nvSpPr>
            <p:spPr>
              <a:xfrm>
                <a:off x="381000" y="838200"/>
                <a:ext cx="11582400" cy="4678363"/>
              </a:xfrm>
              <a:blipFill>
                <a:blip r:embed="rId6"/>
                <a:stretch>
                  <a:fillRect l="-368" t="-652"/>
                </a:stretch>
              </a:blipFill>
            </p:spPr>
            <p:txBody>
              <a:bodyPr/>
              <a:lstStyle/>
              <a:p>
                <a:r>
                  <a:rPr lang="en-AU">
                    <a:noFill/>
                  </a:rPr>
                  <a:t> </a:t>
                </a:r>
              </a:p>
            </p:txBody>
          </p:sp>
        </mc:Fallback>
      </mc:AlternateContent>
      <p:sp>
        <p:nvSpPr>
          <p:cNvPr id="10" name="TextBox 9">
            <a:extLst>
              <a:ext uri="{FF2B5EF4-FFF2-40B4-BE49-F238E27FC236}">
                <a16:creationId xmlns:a16="http://schemas.microsoft.com/office/drawing/2014/main" id="{B3B6B4C4-CDDD-3A4B-84C5-393E168FD8AE}"/>
              </a:ext>
            </a:extLst>
          </p:cNvPr>
          <p:cNvSpPr txBox="1"/>
          <p:nvPr/>
        </p:nvSpPr>
        <p:spPr>
          <a:xfrm>
            <a:off x="666750" y="54529"/>
            <a:ext cx="10858498" cy="492443"/>
          </a:xfrm>
          <a:prstGeom prst="rect">
            <a:avLst/>
          </a:prstGeom>
          <a:noFill/>
        </p:spPr>
        <p:txBody>
          <a:bodyPr wrap="square" rtlCol="0">
            <a:spAutoFit/>
          </a:bodyPr>
          <a:lstStyle/>
          <a:p>
            <a:pPr marL="0" indent="0">
              <a:buNone/>
            </a:pPr>
            <a:r>
              <a:rPr lang="en-AU" sz="2600" i="1" dirty="0">
                <a:ln w="0"/>
                <a:solidFill>
                  <a:srgbClr val="CC9900"/>
                </a:solidFill>
                <a:effectLst>
                  <a:outerShdw blurRad="38100" dist="25400" dir="5400000" algn="ctr" rotWithShape="0">
                    <a:srgbClr val="6E747A">
                      <a:alpha val="43000"/>
                    </a:srgbClr>
                  </a:outerShdw>
                </a:effectLst>
              </a:rPr>
              <a:t>Gather all pieces of the puzzle … Reveal the source of Nature’s basic mass-scale</a:t>
            </a:r>
            <a:endParaRPr lang="en-AU" sz="2600" i="1" u="none" strike="noStrike" dirty="0">
              <a:ln w="0"/>
              <a:solidFill>
                <a:srgbClr val="CC99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429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par>
                                <p:cTn id="47" presetID="6"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par>
                                <p:cTn id="53" presetID="6" presetClass="entr" presetSubtype="16"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E8E5-0DE0-4CA6-9BED-FFB571FA134C}"/>
              </a:ext>
            </a:extLst>
          </p:cNvPr>
          <p:cNvSpPr>
            <a:spLocks noGrp="1"/>
          </p:cNvSpPr>
          <p:nvPr>
            <p:ph type="title"/>
          </p:nvPr>
        </p:nvSpPr>
        <p:spPr/>
        <p:txBody>
          <a:bodyPr/>
          <a:lstStyle/>
          <a:p>
            <a:r>
              <a:rPr lang="en-GB" sz="3600" dirty="0">
                <a:latin typeface="Lucida Calligraphy" panose="03010101010101010101" pitchFamily="66" charset="0"/>
              </a:rPr>
              <a:t>Emergent Hadron Mass</a:t>
            </a:r>
            <a:endParaRPr lang="en-US" sz="3600" dirty="0">
              <a:latin typeface="Lucida Calligraphy" panose="03010101010101010101" pitchFamily="66" charset="0"/>
            </a:endParaRPr>
          </a:p>
        </p:txBody>
      </p:sp>
      <p:sp>
        <p:nvSpPr>
          <p:cNvPr id="3" name="Content Placeholder 2">
            <a:extLst>
              <a:ext uri="{FF2B5EF4-FFF2-40B4-BE49-F238E27FC236}">
                <a16:creationId xmlns:a16="http://schemas.microsoft.com/office/drawing/2014/main" id="{7EF29C17-0B57-4AE6-AF15-BF19AB789C5A}"/>
              </a:ext>
            </a:extLst>
          </p:cNvPr>
          <p:cNvSpPr>
            <a:spLocks noGrp="1"/>
          </p:cNvSpPr>
          <p:nvPr>
            <p:ph idx="1"/>
          </p:nvPr>
        </p:nvSpPr>
        <p:spPr>
          <a:xfrm>
            <a:off x="609600" y="1112837"/>
            <a:ext cx="10972800" cy="4906963"/>
          </a:xfrm>
        </p:spPr>
        <p:txBody>
          <a:bodyPr/>
          <a:lstStyle/>
          <a:p>
            <a:r>
              <a:rPr lang="en-GB" dirty="0"/>
              <a:t>QCD is unique amongst known fundamental theories of natural phenomena</a:t>
            </a:r>
          </a:p>
          <a:p>
            <a:pPr lvl="1"/>
            <a:r>
              <a:rPr lang="en-GB" dirty="0"/>
              <a:t>The degrees-of-freedom used to express the scale-free Lagrangian are not directly observable</a:t>
            </a:r>
          </a:p>
          <a:p>
            <a:pPr lvl="1"/>
            <a:r>
              <a:rPr lang="en-GB" dirty="0"/>
              <a:t>Massless gauge bosons become massive, with no “human” interference</a:t>
            </a:r>
          </a:p>
          <a:p>
            <a:pPr lvl="1"/>
            <a:r>
              <a:rPr lang="en-GB" dirty="0"/>
              <a:t>Gluon mass ensures a stable, infrared completion of the theory through the appearance of a running coupling that saturates at infrared momenta, being everywhere finite</a:t>
            </a:r>
          </a:p>
          <a:p>
            <a:pPr lvl="1"/>
            <a:r>
              <a:rPr lang="en-GB" dirty="0"/>
              <a:t>Massless fermions become massive, producing</a:t>
            </a:r>
          </a:p>
          <a:p>
            <a:pPr lvl="2"/>
            <a:r>
              <a:rPr lang="en-GB" sz="1800" dirty="0"/>
              <a:t>Massive baryons and simultaneously Massless mesons</a:t>
            </a:r>
            <a:endParaRPr lang="en-GB" dirty="0"/>
          </a:p>
          <a:p>
            <a:r>
              <a:rPr lang="en-GB" dirty="0"/>
              <a:t>These emergent features of QCD are expressed in every strong interaction observable </a:t>
            </a:r>
          </a:p>
          <a:p>
            <a:r>
              <a:rPr lang="en-GB" dirty="0"/>
              <a:t>They can also be revealed via </a:t>
            </a:r>
          </a:p>
          <a:p>
            <a:pPr marL="0" indent="0">
              <a:buNone/>
            </a:pPr>
            <a:r>
              <a:rPr lang="en-GB" dirty="0"/>
              <a:t>	EHM interference with Nature’s other known source of mass = Higgs</a:t>
            </a:r>
          </a:p>
          <a:p>
            <a:r>
              <a:rPr lang="en-GB" dirty="0"/>
              <a:t>We are capable of building facilities that can validate these concepts, proving QCD to be </a:t>
            </a:r>
          </a:p>
          <a:p>
            <a:pPr marL="0" indent="0">
              <a:buNone/>
            </a:pPr>
            <a:r>
              <a:rPr lang="en-GB" dirty="0"/>
              <a:t>	the 1</a:t>
            </a:r>
            <a:r>
              <a:rPr lang="en-GB" baseline="30000" dirty="0"/>
              <a:t>st</a:t>
            </a:r>
            <a:r>
              <a:rPr lang="en-GB" dirty="0"/>
              <a:t> well-defined four-dimensional quantum field theory ever contemplated</a:t>
            </a:r>
          </a:p>
          <a:p>
            <a:r>
              <a:rPr lang="en-GB" sz="2400" i="1" dirty="0">
                <a:ln w="0"/>
                <a:solidFill>
                  <a:srgbClr val="CC9900"/>
                </a:solidFill>
                <a:effectLst>
                  <a:outerShdw blurRad="38100" dist="25400" dir="5400000" algn="ctr" rotWithShape="0">
                    <a:srgbClr val="6E747A">
                      <a:alpha val="43000"/>
                    </a:srgbClr>
                  </a:outerShdw>
                </a:effectLst>
              </a:rPr>
              <a:t>This may open doors that lead far beyond the Standard Model</a:t>
            </a:r>
          </a:p>
          <a:p>
            <a:endParaRPr lang="en-US" dirty="0"/>
          </a:p>
        </p:txBody>
      </p:sp>
      <p:sp>
        <p:nvSpPr>
          <p:cNvPr id="4" name="Date Placeholder 3">
            <a:extLst>
              <a:ext uri="{FF2B5EF4-FFF2-40B4-BE49-F238E27FC236}">
                <a16:creationId xmlns:a16="http://schemas.microsoft.com/office/drawing/2014/main" id="{CDEFDEE3-DD42-4279-90D5-E4197773D09B}"/>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452723D8-7BC2-4A95-86AA-EAEE4597A7E6}"/>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EAD7D389-08F4-43E2-90D3-45707F97750E}"/>
              </a:ext>
            </a:extLst>
          </p:cNvPr>
          <p:cNvSpPr>
            <a:spLocks noGrp="1"/>
          </p:cNvSpPr>
          <p:nvPr>
            <p:ph type="sldNum" sz="quarter" idx="12"/>
          </p:nvPr>
        </p:nvSpPr>
        <p:spPr/>
        <p:txBody>
          <a:bodyPr/>
          <a:lstStyle/>
          <a:p>
            <a:fld id="{87034D8C-3CB4-402A-BC46-2AB14C0FE90A}" type="slidenum">
              <a:rPr lang="en-US" smtClean="0"/>
              <a:pPr/>
              <a:t>32</a:t>
            </a:fld>
            <a:endParaRPr lang="en-US"/>
          </a:p>
        </p:txBody>
      </p:sp>
      <p:pic>
        <p:nvPicPr>
          <p:cNvPr id="7" name="Picture 6" descr="A picture containing shape&#10;&#10;Description automatically generated">
            <a:extLst>
              <a:ext uri="{FF2B5EF4-FFF2-40B4-BE49-F238E27FC236}">
                <a16:creationId xmlns:a16="http://schemas.microsoft.com/office/drawing/2014/main" id="{9612A037-A7C6-46CD-8D18-73BDF4453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8" name="TextBox 7">
            <a:extLst>
              <a:ext uri="{FF2B5EF4-FFF2-40B4-BE49-F238E27FC236}">
                <a16:creationId xmlns:a16="http://schemas.microsoft.com/office/drawing/2014/main" id="{06BE19F9-0B70-40DB-9819-B8018308456D}"/>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spTree>
    <p:extLst>
      <p:ext uri="{BB962C8B-B14F-4D97-AF65-F5344CB8AC3E}">
        <p14:creationId xmlns:p14="http://schemas.microsoft.com/office/powerpoint/2010/main" val="8208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circle(in)">
                                      <p:cBhvr>
                                        <p:cTn id="45"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9182C5-1322-44D4-91BC-47473B87CC3C}"/>
              </a:ext>
            </a:extLst>
          </p:cNvPr>
          <p:cNvPicPr>
            <a:picLocks noChangeAspect="1"/>
          </p:cNvPicPr>
          <p:nvPr/>
        </p:nvPicPr>
        <p:blipFill>
          <a:blip r:embed="rId2" cstate="print">
            <a:extLst>
              <a:ext uri="{28A0092B-C50C-407E-A947-70E740481C1C}">
                <a14:useLocalDpi xmlns:a14="http://schemas.microsoft.com/office/drawing/2010/main" val="0"/>
              </a:ext>
            </a:extLst>
          </a:blip>
          <a:srcRect l="107" r="107"/>
          <a:stretch/>
        </p:blipFill>
        <p:spPr>
          <a:xfrm>
            <a:off x="-2514600" y="-624348"/>
            <a:ext cx="14760319" cy="8320548"/>
          </a:xfrm>
          <a:prstGeom prst="rect">
            <a:avLst/>
          </a:prstGeom>
          <a:noFill/>
        </p:spPr>
      </p:pic>
      <p:sp>
        <p:nvSpPr>
          <p:cNvPr id="2" name="Date Placeholder 1" hidden="1">
            <a:extLst>
              <a:ext uri="{FF2B5EF4-FFF2-40B4-BE49-F238E27FC236}">
                <a16:creationId xmlns:a16="http://schemas.microsoft.com/office/drawing/2014/main" id="{410732E4-5BBD-4113-A693-2E1503151F0B}"/>
              </a:ext>
            </a:extLst>
          </p:cNvPr>
          <p:cNvSpPr>
            <a:spLocks noGrp="1"/>
          </p:cNvSpPr>
          <p:nvPr>
            <p:ph type="dt" sz="half" idx="10"/>
          </p:nvPr>
        </p:nvSpPr>
        <p:spPr/>
        <p:txBody>
          <a:bodyPr/>
          <a:lstStyle/>
          <a:p>
            <a:pPr>
              <a:spcAft>
                <a:spcPts val="600"/>
              </a:spcAft>
            </a:pPr>
            <a:r>
              <a:rPr lang="en-US"/>
              <a:t>.                               EIC-Asia Workshop on QCD and Hadron Structure                   (32)</a:t>
            </a:r>
          </a:p>
        </p:txBody>
      </p:sp>
      <p:sp>
        <p:nvSpPr>
          <p:cNvPr id="3" name="Footer Placeholder 2">
            <a:extLst>
              <a:ext uri="{FF2B5EF4-FFF2-40B4-BE49-F238E27FC236}">
                <a16:creationId xmlns:a16="http://schemas.microsoft.com/office/drawing/2014/main" id="{350C0B3A-C260-4769-AA8B-9E4BBF817C17}"/>
              </a:ext>
            </a:extLst>
          </p:cNvPr>
          <p:cNvSpPr>
            <a:spLocks noGrp="1"/>
          </p:cNvSpPr>
          <p:nvPr>
            <p:ph type="ftr" sz="quarter" idx="11"/>
          </p:nvPr>
        </p:nvSpPr>
        <p:spPr>
          <a:xfrm>
            <a:off x="6705600" y="6580276"/>
            <a:ext cx="5638800" cy="228028"/>
          </a:xfrm>
        </p:spPr>
        <p:txBody>
          <a:bodyPr/>
          <a:lstStyle/>
          <a:p>
            <a:pPr>
              <a:spcAft>
                <a:spcPts val="600"/>
              </a:spcAft>
            </a:pPr>
            <a:r>
              <a:rPr lang="en-US">
                <a:solidFill>
                  <a:schemeClr val="bg1"/>
                </a:solidFill>
              </a:rPr>
              <a:t>Craig Roberts: cdroberts@nju.edu.cn  478 .. 26/04/30 ..."Insights into the Emergence of Hadron Mass and Structure"</a:t>
            </a:r>
            <a:endParaRPr lang="en-US" dirty="0">
              <a:solidFill>
                <a:schemeClr val="bg1"/>
              </a:solidFill>
            </a:endParaRPr>
          </a:p>
        </p:txBody>
      </p:sp>
      <p:sp>
        <p:nvSpPr>
          <p:cNvPr id="4" name="Slide Number Placeholder 3" hidden="1">
            <a:extLst>
              <a:ext uri="{FF2B5EF4-FFF2-40B4-BE49-F238E27FC236}">
                <a16:creationId xmlns:a16="http://schemas.microsoft.com/office/drawing/2014/main" id="{B64BA72D-9585-437C-8DE2-CD2B3FDC8A49}"/>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33</a:t>
            </a:fld>
            <a:endParaRPr lang="en-US"/>
          </a:p>
        </p:txBody>
      </p:sp>
      <p:sp>
        <p:nvSpPr>
          <p:cNvPr id="7" name="Subtitle 1">
            <a:extLst>
              <a:ext uri="{FF2B5EF4-FFF2-40B4-BE49-F238E27FC236}">
                <a16:creationId xmlns:a16="http://schemas.microsoft.com/office/drawing/2014/main" id="{49053BDB-9D74-4523-ABF4-4C7DC5E3548F}"/>
              </a:ext>
            </a:extLst>
          </p:cNvPr>
          <p:cNvSpPr txBox="1">
            <a:spLocks/>
          </p:cNvSpPr>
          <p:nvPr/>
        </p:nvSpPr>
        <p:spPr bwMode="auto">
          <a:xfrm>
            <a:off x="4648200" y="2710706"/>
            <a:ext cx="10948441"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ctr"/>
            <a:r>
              <a:rPr lang="en-US" sz="8800" b="1" dirty="0">
                <a:solidFill>
                  <a:schemeClr val="bg1"/>
                </a:solidFill>
                <a:latin typeface="Freestyle Script" panose="030804020302050B0404" pitchFamily="66" charset="0"/>
              </a:rPr>
              <a:t>Thankyou</a:t>
            </a:r>
            <a:endParaRPr lang="en-GB" sz="8800" kern="0" dirty="0">
              <a:solidFill>
                <a:schemeClr val="bg1"/>
              </a:solidFill>
              <a:latin typeface="Freestyle Script" panose="030804020302050B0404" pitchFamily="66" charset="0"/>
            </a:endParaRPr>
          </a:p>
        </p:txBody>
      </p:sp>
      <p:sp>
        <p:nvSpPr>
          <p:cNvPr id="8" name="TextBox 7">
            <a:extLst>
              <a:ext uri="{FF2B5EF4-FFF2-40B4-BE49-F238E27FC236}">
                <a16:creationId xmlns:a16="http://schemas.microsoft.com/office/drawing/2014/main" id="{809F6F65-3EFB-CFCE-403B-560CD6F0DC5A}"/>
              </a:ext>
            </a:extLst>
          </p:cNvPr>
          <p:cNvSpPr txBox="1"/>
          <p:nvPr/>
        </p:nvSpPr>
        <p:spPr>
          <a:xfrm>
            <a:off x="2210841" y="1371600"/>
            <a:ext cx="8229600" cy="1446550"/>
          </a:xfrm>
          <a:prstGeom prst="rect">
            <a:avLst/>
          </a:prstGeom>
          <a:noFill/>
        </p:spPr>
        <p:txBody>
          <a:bodyPr wrap="square" rtlCol="0">
            <a:spAutoFit/>
          </a:bodyPr>
          <a:lstStyle/>
          <a:p>
            <a:r>
              <a:rPr lang="en-AU" sz="4400" i="1" dirty="0">
                <a:ln w="0"/>
                <a:solidFill>
                  <a:srgbClr val="FFFF00"/>
                </a:solidFill>
                <a:effectLst>
                  <a:outerShdw blurRad="38100" dist="25400" dir="5400000" algn="ctr" rotWithShape="0">
                    <a:srgbClr val="6E747A">
                      <a:alpha val="43000"/>
                    </a:srgbClr>
                  </a:outerShdw>
                </a:effectLst>
              </a:rPr>
              <a:t>There are theories of many things,</a:t>
            </a:r>
          </a:p>
          <a:p>
            <a:r>
              <a:rPr lang="en-AU" sz="4400" i="1" dirty="0">
                <a:ln w="0"/>
                <a:solidFill>
                  <a:srgbClr val="FFFF00"/>
                </a:solidFill>
                <a:effectLst>
                  <a:outerShdw blurRad="38100" dist="25400" dir="5400000" algn="ctr" rotWithShape="0">
                    <a:srgbClr val="6E747A">
                      <a:alpha val="43000"/>
                    </a:srgbClr>
                  </a:outerShdw>
                </a:effectLst>
              </a:rPr>
              <a:t>But is there a theory of everything?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036E2DF-07C9-59CF-5D81-1950486F5C4A}"/>
                  </a:ext>
                </a:extLst>
              </p:cNvPr>
              <p:cNvSpPr/>
              <p:nvPr/>
            </p:nvSpPr>
            <p:spPr bwMode="auto">
              <a:xfrm>
                <a:off x="7524136" y="457200"/>
                <a:ext cx="3657600" cy="9467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n-GB" sz="4800" i="1" smtClean="0">
                              <a:ln w="0"/>
                              <a:solidFill>
                                <a:srgbClr val="FFFF00"/>
                              </a:solidFill>
                              <a:effectLst>
                                <a:outerShdw blurRad="38100" dist="25400" dir="5400000" algn="ctr" rotWithShape="0">
                                  <a:srgbClr val="6E747A">
                                    <a:alpha val="43000"/>
                                  </a:srgbClr>
                                </a:outerShdw>
                              </a:effectLst>
                              <a:latin typeface="Cambria Math" panose="02040503050406030204" pitchFamily="18" charset="0"/>
                            </a:rPr>
                          </m:ctrlPr>
                        </m:sSubPr>
                        <m:e>
                          <m:r>
                            <m:rPr>
                              <m:nor/>
                            </m:rPr>
                            <a:rPr lang="en-US" sz="4800" dirty="0">
                              <a:ln w="0"/>
                              <a:solidFill>
                                <a:srgbClr val="FFFF00"/>
                              </a:solidFill>
                              <a:effectLst>
                                <a:outerShdw blurRad="38100" dist="25400" dir="5400000" algn="ctr" rotWithShape="0">
                                  <a:srgbClr val="6E747A">
                                    <a:alpha val="43000"/>
                                  </a:srgbClr>
                                </a:outerShdw>
                              </a:effectLst>
                              <a:latin typeface="Brush Script MT" panose="03060802040406070304" pitchFamily="66" charset="0"/>
                            </a:rPr>
                            <m:t>L</m:t>
                          </m:r>
                        </m:e>
                        <m:sub>
                          <m:r>
                            <a:rPr lang="en-GB" sz="4800" i="1" smtClean="0">
                              <a:ln w="0"/>
                              <a:solidFill>
                                <a:srgbClr val="FFFF00"/>
                              </a:solidFill>
                              <a:effectLst>
                                <a:outerShdw blurRad="38100" dist="25400" dir="5400000" algn="ctr" rotWithShape="0">
                                  <a:srgbClr val="6E747A">
                                    <a:alpha val="43000"/>
                                  </a:srgbClr>
                                </a:outerShdw>
                              </a:effectLst>
                              <a:latin typeface="Cambria Math" panose="02040503050406030204" pitchFamily="18" charset="0"/>
                            </a:rPr>
                            <m:t>𝑁𝑎𝑡𝑢𝑟𝑒</m:t>
                          </m:r>
                        </m:sub>
                      </m:sSub>
                      <m:r>
                        <a:rPr lang="en-GB" sz="4800" i="1" smtClean="0">
                          <a:ln w="0"/>
                          <a:solidFill>
                            <a:srgbClr val="FFFF00"/>
                          </a:solidFill>
                          <a:effectLst>
                            <a:outerShdw blurRad="38100" dist="25400" dir="5400000" algn="ctr" rotWithShape="0">
                              <a:srgbClr val="6E747A">
                                <a:alpha val="43000"/>
                              </a:srgbClr>
                            </a:outerShdw>
                          </a:effectLst>
                          <a:latin typeface="Cambria Math" panose="02040503050406030204" pitchFamily="18" charset="0"/>
                        </a:rPr>
                        <m:t>= ?</m:t>
                      </m:r>
                    </m:oMath>
                  </m:oMathPara>
                </a14:m>
                <a:endParaRPr lang="en-US" dirty="0">
                  <a:ln w="0"/>
                  <a:solidFill>
                    <a:srgbClr val="FFFF00"/>
                  </a:solidFill>
                  <a:effectLst>
                    <a:outerShdw blurRad="38100" dist="25400" dir="5400000" algn="ctr" rotWithShape="0">
                      <a:srgbClr val="6E747A">
                        <a:alpha val="43000"/>
                      </a:srgbClr>
                    </a:outerShdw>
                  </a:effectLst>
                </a:endParaRPr>
              </a:p>
            </p:txBody>
          </p:sp>
        </mc:Choice>
        <mc:Fallback xmlns="">
          <p:sp>
            <p:nvSpPr>
              <p:cNvPr id="5" name="Rectangle 4">
                <a:extLst>
                  <a:ext uri="{FF2B5EF4-FFF2-40B4-BE49-F238E27FC236}">
                    <a16:creationId xmlns:a16="http://schemas.microsoft.com/office/drawing/2014/main" id="{8036E2DF-07C9-59CF-5D81-1950486F5C4A}"/>
                  </a:ext>
                </a:extLst>
              </p:cNvPr>
              <p:cNvSpPr>
                <a:spLocks noRot="1" noChangeAspect="1" noMove="1" noResize="1" noEditPoints="1" noAdjustHandles="1" noChangeArrowheads="1" noChangeShapeType="1" noTextEdit="1"/>
              </p:cNvSpPr>
              <p:nvPr/>
            </p:nvSpPr>
            <p:spPr bwMode="auto">
              <a:xfrm>
                <a:off x="7524136" y="457200"/>
                <a:ext cx="3657600" cy="946785"/>
              </a:xfrm>
              <a:prstGeom prst="rect">
                <a:avLst/>
              </a:prstGeom>
              <a:blipFill>
                <a:blip r:embed="rId3"/>
                <a:stretch>
                  <a:fillRect/>
                </a:stretch>
              </a:blipFill>
              <a:ln w="9525" cap="flat" cmpd="sng" algn="ctr">
                <a:noFill/>
                <a:prstDash val="solid"/>
                <a:round/>
                <a:headEnd type="none" w="med" len="med"/>
                <a:tailEnd type="none" w="med" len="med"/>
              </a:ln>
              <a:effectLst/>
            </p:spPr>
            <p:txBody>
              <a:bodyPr/>
              <a:lstStyle/>
              <a:p>
                <a:r>
                  <a:rPr lang="en-AU">
                    <a:noFill/>
                  </a:rPr>
                  <a:t> </a:t>
                </a:r>
              </a:p>
            </p:txBody>
          </p:sp>
        </mc:Fallback>
      </mc:AlternateContent>
      <p:sp>
        <p:nvSpPr>
          <p:cNvPr id="9" name="TextBox 8">
            <a:extLst>
              <a:ext uri="{FF2B5EF4-FFF2-40B4-BE49-F238E27FC236}">
                <a16:creationId xmlns:a16="http://schemas.microsoft.com/office/drawing/2014/main" id="{A55574EB-886D-CFD4-8103-BE6E337AF0B1}"/>
              </a:ext>
            </a:extLst>
          </p:cNvPr>
          <p:cNvSpPr txBox="1"/>
          <p:nvPr/>
        </p:nvSpPr>
        <p:spPr>
          <a:xfrm>
            <a:off x="190216" y="65782"/>
            <a:ext cx="5905784" cy="1077218"/>
          </a:xfrm>
          <a:prstGeom prst="rect">
            <a:avLst/>
          </a:prstGeom>
          <a:noFill/>
        </p:spPr>
        <p:txBody>
          <a:bodyPr wrap="none" rtlCol="0">
            <a:spAutoFit/>
          </a:bodyPr>
          <a:lstStyle/>
          <a:p>
            <a:r>
              <a:rPr lang="en-US" sz="3200" i="1" dirty="0">
                <a:ln w="0"/>
                <a:solidFill>
                  <a:schemeClr val="bg1"/>
                </a:solidFill>
                <a:effectLst>
                  <a:outerShdw blurRad="38100" dist="25400" dir="5400000" algn="ctr" rotWithShape="0">
                    <a:srgbClr val="6E747A">
                      <a:alpha val="43000"/>
                    </a:srgbClr>
                  </a:outerShdw>
                </a:effectLst>
              </a:rPr>
              <a:t>Can’t build a Theory of Everything </a:t>
            </a:r>
          </a:p>
          <a:p>
            <a:r>
              <a:rPr lang="en-US" sz="3200" i="1" dirty="0">
                <a:ln w="0"/>
                <a:solidFill>
                  <a:schemeClr val="bg1"/>
                </a:solidFill>
                <a:effectLst>
                  <a:outerShdw blurRad="38100" dist="25400" dir="5400000" algn="ctr" rotWithShape="0">
                    <a:srgbClr val="6E747A">
                      <a:alpha val="43000"/>
                    </a:srgbClr>
                  </a:outerShdw>
                </a:effectLst>
              </a:rPr>
              <a:t>before status of QCD is decided</a:t>
            </a:r>
          </a:p>
        </p:txBody>
      </p:sp>
    </p:spTree>
    <p:extLst>
      <p:ext uri="{BB962C8B-B14F-4D97-AF65-F5344CB8AC3E}">
        <p14:creationId xmlns:p14="http://schemas.microsoft.com/office/powerpoint/2010/main" val="27085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imal with a swirly design&#10;&#10;AI-generated content may be incorrect.">
            <a:extLst>
              <a:ext uri="{FF2B5EF4-FFF2-40B4-BE49-F238E27FC236}">
                <a16:creationId xmlns:a16="http://schemas.microsoft.com/office/drawing/2014/main" id="{653EEC03-9288-5AC5-36BE-B4BC00815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256" y="227013"/>
            <a:ext cx="6059487" cy="6059487"/>
          </a:xfrm>
          <a:prstGeom prst="rect">
            <a:avLst/>
          </a:prstGeom>
          <a:noFill/>
        </p:spPr>
      </p:pic>
      <p:sp>
        <p:nvSpPr>
          <p:cNvPr id="2" name="Date Placeholder 1" hidden="1">
            <a:extLst>
              <a:ext uri="{FF2B5EF4-FFF2-40B4-BE49-F238E27FC236}">
                <a16:creationId xmlns:a16="http://schemas.microsoft.com/office/drawing/2014/main" id="{47175288-C07C-DEBB-5A8B-675D83EC660F}"/>
              </a:ext>
            </a:extLst>
          </p:cNvPr>
          <p:cNvSpPr>
            <a:spLocks noGrp="1"/>
          </p:cNvSpPr>
          <p:nvPr>
            <p:ph type="dt" sz="half" idx="10"/>
          </p:nvPr>
        </p:nvSpPr>
        <p:spPr>
          <a:xfrm>
            <a:off x="7682948" y="6576392"/>
            <a:ext cx="4487026" cy="228600"/>
          </a:xfrm>
        </p:spPr>
        <p:txBody>
          <a:bodyPr/>
          <a:lstStyle/>
          <a:p>
            <a:pPr>
              <a:spcAft>
                <a:spcPts val="600"/>
              </a:spcAft>
            </a:pPr>
            <a:r>
              <a:rPr lang="en-US"/>
              <a:t>.                               EIC-Asia Workshop on QCD and Hadron Structure                   (32)</a:t>
            </a:r>
          </a:p>
        </p:txBody>
      </p:sp>
      <p:sp>
        <p:nvSpPr>
          <p:cNvPr id="3" name="Footer Placeholder 2">
            <a:extLst>
              <a:ext uri="{FF2B5EF4-FFF2-40B4-BE49-F238E27FC236}">
                <a16:creationId xmlns:a16="http://schemas.microsoft.com/office/drawing/2014/main" id="{D894A464-4EB0-CA4B-2FB5-4C29991391E6}"/>
              </a:ext>
            </a:extLst>
          </p:cNvPr>
          <p:cNvSpPr>
            <a:spLocks noGrp="1"/>
          </p:cNvSpPr>
          <p:nvPr>
            <p:ph type="ftr" sz="quarter" idx="11"/>
          </p:nvPr>
        </p:nvSpPr>
        <p:spPr/>
        <p:txBody>
          <a:bodyPr/>
          <a:lstStyle/>
          <a:p>
            <a:pPr>
              <a:spcAft>
                <a:spcPts val="600"/>
              </a:spcAft>
            </a:pPr>
            <a:r>
              <a:rPr lang="en-US"/>
              <a:t>Craig Roberts: cdroberts@nju.edu.cn  478 .. 26/04/30 ..."Insights into the Emergence of Hadron Mass and Structure"</a:t>
            </a:r>
          </a:p>
        </p:txBody>
      </p:sp>
      <p:sp>
        <p:nvSpPr>
          <p:cNvPr id="4" name="Slide Number Placeholder 3" hidden="1">
            <a:extLst>
              <a:ext uri="{FF2B5EF4-FFF2-40B4-BE49-F238E27FC236}">
                <a16:creationId xmlns:a16="http://schemas.microsoft.com/office/drawing/2014/main" id="{D82AE225-E270-42C1-086E-95F0B1042A8D}"/>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34</a:t>
            </a:fld>
            <a:endParaRPr lang="en-US"/>
          </a:p>
        </p:txBody>
      </p:sp>
    </p:spTree>
    <p:extLst>
      <p:ext uri="{BB962C8B-B14F-4D97-AF65-F5344CB8AC3E}">
        <p14:creationId xmlns:p14="http://schemas.microsoft.com/office/powerpoint/2010/main" val="38158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6929063"/>
          </a:xfrm>
          <a:prstGeom prst="rect">
            <a:avLst/>
          </a:prstGeom>
        </p:spPr>
      </p:pic>
      <p:sp>
        <p:nvSpPr>
          <p:cNvPr id="2" name="Title 1"/>
          <p:cNvSpPr>
            <a:spLocks noGrp="1"/>
          </p:cNvSpPr>
          <p:nvPr>
            <p:ph type="title"/>
          </p:nvPr>
        </p:nvSpPr>
        <p:spPr>
          <a:xfrm>
            <a:off x="539631" y="152400"/>
            <a:ext cx="10972800" cy="1143000"/>
          </a:xfrm>
        </p:spPr>
        <p:txBody>
          <a:bodyPr>
            <a:scene3d>
              <a:camera prst="orthographicFront"/>
              <a:lightRig rig="threePt" dir="t"/>
            </a:scene3d>
            <a:sp3d extrusionH="57150">
              <a:bevelT w="38100" h="38100" prst="convex"/>
            </a:sp3d>
          </a:bodyPr>
          <a:lstStyle/>
          <a:p>
            <a:pPr algn="ctr"/>
            <a:r>
              <a:rPr lang="en-GB" sz="4800" dirty="0">
                <a:solidFill>
                  <a:schemeClr val="bg1"/>
                </a:solidFill>
                <a:effectLst>
                  <a:reflection blurRad="6350" stA="55000" endA="50" endPos="85000" dist="60007" dir="5400000" sy="-100000" algn="bl" rotWithShape="0"/>
                </a:effectLst>
              </a:rPr>
              <a:t>Our Universe</a:t>
            </a:r>
            <a:endParaRPr lang="en-GB" sz="3600" dirty="0">
              <a:solidFill>
                <a:schemeClr val="bg1"/>
              </a:solidFill>
              <a:effectLst>
                <a:reflection blurRad="6350" stA="55000" endA="50" endPos="85000" dist="60007" dir="5400000" sy="-100000" algn="bl" rotWithShape="0"/>
              </a:effectLst>
            </a:endParaRPr>
          </a:p>
        </p:txBody>
      </p:sp>
      <p:sp>
        <p:nvSpPr>
          <p:cNvPr id="3" name="Date Placeholder 2"/>
          <p:cNvSpPr>
            <a:spLocks noGrp="1"/>
          </p:cNvSpPr>
          <p:nvPr>
            <p:ph type="dt" sz="half" idx="10"/>
          </p:nvPr>
        </p:nvSpPr>
        <p:spPr>
          <a:xfrm>
            <a:off x="6324600" y="6651658"/>
            <a:ext cx="4487026" cy="257175"/>
          </a:xfrm>
        </p:spPr>
        <p:txBody>
          <a:bodyPr/>
          <a:lstStyle/>
          <a:p>
            <a:r>
              <a:rPr lang="en-US">
                <a:solidFill>
                  <a:schemeClr val="bg1"/>
                </a:solidFill>
              </a:rPr>
              <a:t>.                               EIC-Asia Workshop on QCD and Hadron Structure                   (32)</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a:solidFill>
                  <a:schemeClr val="bg1"/>
                </a:solidFill>
              </a:rPr>
              <a:t>Craig Roberts: cdroberts@nju.edu.cn  478 .. 26/04/30 ..."Insights into the Emergence of Hadron Mass and Structure"</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87034D8C-3CB4-402A-BC46-2AB14C0FE90A}" type="slidenum">
              <a:rPr lang="en-US" smtClean="0"/>
              <a:pPr/>
              <a:t>35</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81E7DB-C26F-4FE9-AB1F-C26527D5DAF1}"/>
                  </a:ext>
                </a:extLst>
              </p:cNvPr>
              <p:cNvSpPr txBox="1"/>
              <p:nvPr/>
            </p:nvSpPr>
            <p:spPr>
              <a:xfrm>
                <a:off x="535350" y="345586"/>
                <a:ext cx="2741250" cy="923330"/>
              </a:xfrm>
              <a:prstGeom prst="rect">
                <a:avLst/>
              </a:prstGeom>
              <a:noFill/>
            </p:spPr>
            <p:txBody>
              <a:bodyPr wrap="square" rtlCol="0">
                <a:spAutoFit/>
              </a:bodyPr>
              <a:lstStyle/>
              <a:p>
                <a:r>
                  <a:rPr lang="en-GB" dirty="0">
                    <a:solidFill>
                      <a:schemeClr val="accent5">
                        <a:lumMod val="20000"/>
                        <a:lumOff val="80000"/>
                      </a:schemeClr>
                    </a:solidFill>
                  </a:rPr>
                  <a:t>Nuclear-scale mass emerged 1</a:t>
                </a:r>
                <a14:m>
                  <m:oMath xmlns:m="http://schemas.openxmlformats.org/officeDocument/2006/math">
                    <m:r>
                      <a:rPr lang="en-AU" b="0" i="1" smtClean="0">
                        <a:solidFill>
                          <a:schemeClr val="accent5">
                            <a:lumMod val="20000"/>
                            <a:lumOff val="80000"/>
                          </a:schemeClr>
                        </a:solidFill>
                        <a:latin typeface="Cambria Math" panose="02040503050406030204" pitchFamily="18" charset="0"/>
                      </a:rPr>
                      <m:t>𝜇</m:t>
                    </m:r>
                  </m:oMath>
                </a14:m>
                <a:r>
                  <a:rPr lang="en-GB" dirty="0">
                    <a:solidFill>
                      <a:schemeClr val="accent5">
                        <a:lumMod val="20000"/>
                        <a:lumOff val="80000"/>
                      </a:schemeClr>
                    </a:solidFill>
                  </a:rPr>
                  <a:t>s after</a:t>
                </a:r>
              </a:p>
              <a:p>
                <a:r>
                  <a:rPr lang="en-GB" dirty="0">
                    <a:solidFill>
                      <a:schemeClr val="accent5">
                        <a:lumMod val="20000"/>
                        <a:lumOff val="80000"/>
                      </a:schemeClr>
                    </a:solidFill>
                  </a:rPr>
                  <a:t>Big Bang</a:t>
                </a:r>
                <a:endParaRPr lang="en-US" dirty="0">
                  <a:solidFill>
                    <a:schemeClr val="accent5">
                      <a:lumMod val="20000"/>
                      <a:lumOff val="80000"/>
                    </a:schemeClr>
                  </a:solidFill>
                </a:endParaRPr>
              </a:p>
            </p:txBody>
          </p:sp>
        </mc:Choice>
        <mc:Fallback xmlns="">
          <p:sp>
            <p:nvSpPr>
              <p:cNvPr id="7" name="TextBox 6">
                <a:extLst>
                  <a:ext uri="{FF2B5EF4-FFF2-40B4-BE49-F238E27FC236}">
                    <a16:creationId xmlns:a16="http://schemas.microsoft.com/office/drawing/2014/main" id="{8F81E7DB-C26F-4FE9-AB1F-C26527D5DAF1}"/>
                  </a:ext>
                </a:extLst>
              </p:cNvPr>
              <p:cNvSpPr txBox="1">
                <a:spLocks noRot="1" noChangeAspect="1" noMove="1" noResize="1" noEditPoints="1" noAdjustHandles="1" noChangeArrowheads="1" noChangeShapeType="1" noTextEdit="1"/>
              </p:cNvSpPr>
              <p:nvPr/>
            </p:nvSpPr>
            <p:spPr>
              <a:xfrm>
                <a:off x="535350" y="345586"/>
                <a:ext cx="2741250" cy="923330"/>
              </a:xfrm>
              <a:prstGeom prst="rect">
                <a:avLst/>
              </a:prstGeom>
              <a:blipFill>
                <a:blip r:embed="rId3"/>
                <a:stretch>
                  <a:fillRect l="-2000" t="-3974" b="-9934"/>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23AE0CEE-2C41-5DC8-7343-4619255DA570}"/>
              </a:ext>
            </a:extLst>
          </p:cNvPr>
          <p:cNvSpPr txBox="1"/>
          <p:nvPr/>
        </p:nvSpPr>
        <p:spPr>
          <a:xfrm>
            <a:off x="535350" y="4793205"/>
            <a:ext cx="2450174" cy="1200329"/>
          </a:xfrm>
          <a:prstGeom prst="rect">
            <a:avLst/>
          </a:prstGeom>
          <a:noFill/>
        </p:spPr>
        <p:txBody>
          <a:bodyPr wrap="square" rtlCol="0">
            <a:spAutoFit/>
          </a:bodyPr>
          <a:lstStyle/>
          <a:p>
            <a:r>
              <a:rPr lang="en-GB" dirty="0">
                <a:solidFill>
                  <a:schemeClr val="accent5">
                    <a:lumMod val="20000"/>
                    <a:lumOff val="80000"/>
                  </a:schemeClr>
                </a:solidFill>
              </a:rPr>
              <a:t>Its appearance was crucial to the formation of the Universe as we know it</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4181131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3DB35-4E8F-4231-D006-6F5A73C51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89C53-0C75-3631-74FC-BD28DF9FA153}"/>
              </a:ext>
            </a:extLst>
          </p:cNvPr>
          <p:cNvSpPr>
            <a:spLocks noGrp="1"/>
          </p:cNvSpPr>
          <p:nvPr>
            <p:ph type="title"/>
          </p:nvPr>
        </p:nvSpPr>
        <p:spPr/>
        <p:txBody>
          <a:bodyPr/>
          <a:lstStyle/>
          <a:p>
            <a:r>
              <a:rPr lang="en-US" sz="2800" b="0" i="1" dirty="0">
                <a:ln w="0"/>
                <a:solidFill>
                  <a:schemeClr val="accent1"/>
                </a:solidFill>
                <a:effectLst>
                  <a:outerShdw blurRad="38100" dist="25400" dir="5400000" algn="ctr" rotWithShape="0">
                    <a:srgbClr val="6E747A">
                      <a:alpha val="43000"/>
                    </a:srgbClr>
                  </a:outerShdw>
                </a:effectLst>
              </a:rPr>
              <a:t>Nucleon charge and </a:t>
            </a:r>
            <a:r>
              <a:rPr lang="en-US" sz="2800" b="0" i="1" dirty="0" err="1">
                <a:ln w="0"/>
                <a:solidFill>
                  <a:schemeClr val="accent1"/>
                </a:solidFill>
                <a:effectLst>
                  <a:outerShdw blurRad="38100" dist="25400" dir="5400000" algn="ctr" rotWithShape="0">
                    <a:srgbClr val="6E747A">
                      <a:alpha val="43000"/>
                    </a:srgbClr>
                  </a:outerShdw>
                </a:effectLst>
              </a:rPr>
              <a:t>magnetisation</a:t>
            </a:r>
            <a:r>
              <a:rPr lang="en-US" sz="2800" b="0" i="1" dirty="0">
                <a:ln w="0"/>
                <a:solidFill>
                  <a:schemeClr val="accent1"/>
                </a:solidFill>
                <a:effectLst>
                  <a:outerShdw blurRad="38100" dist="25400" dir="5400000" algn="ctr" rotWithShape="0">
                    <a:srgbClr val="6E747A">
                      <a:alpha val="43000"/>
                    </a:srgbClr>
                  </a:outerShdw>
                </a:effectLst>
              </a:rPr>
              <a:t> distributions: </a:t>
            </a:r>
            <a:br>
              <a:rPr lang="en-US" sz="2800" b="0" i="1" dirty="0">
                <a:ln w="0"/>
                <a:solidFill>
                  <a:schemeClr val="accent1"/>
                </a:solidFill>
                <a:effectLst>
                  <a:outerShdw blurRad="38100" dist="25400" dir="5400000" algn="ctr" rotWithShape="0">
                    <a:srgbClr val="6E747A">
                      <a:alpha val="43000"/>
                    </a:srgbClr>
                  </a:outerShdw>
                </a:effectLst>
              </a:rPr>
            </a:br>
            <a:r>
              <a:rPr lang="en-US" sz="2800" b="0" i="1" dirty="0">
                <a:ln w="0"/>
                <a:solidFill>
                  <a:schemeClr val="accent1"/>
                </a:solidFill>
                <a:effectLst>
                  <a:outerShdw blurRad="38100" dist="25400" dir="5400000" algn="ctr" rotWithShape="0">
                    <a:srgbClr val="6E747A">
                      <a:alpha val="43000"/>
                    </a:srgbClr>
                  </a:outerShdw>
                </a:effectLst>
              </a:rPr>
              <a:t>zeroes and </a:t>
            </a:r>
            <a:r>
              <a:rPr lang="en-US" sz="2800" b="0" i="1" dirty="0" err="1">
                <a:ln w="0"/>
                <a:solidFill>
                  <a:schemeClr val="accent1"/>
                </a:solidFill>
                <a:effectLst>
                  <a:outerShdw blurRad="38100" dist="25400" dir="5400000" algn="ctr" rotWithShape="0">
                    <a:srgbClr val="6E747A">
                      <a:alpha val="43000"/>
                    </a:srgbClr>
                  </a:outerShdw>
                </a:effectLst>
              </a:rPr>
              <a:t>flavour</a:t>
            </a:r>
            <a:r>
              <a:rPr lang="en-US" sz="2800" b="0" i="1" dirty="0">
                <a:ln w="0"/>
                <a:solidFill>
                  <a:schemeClr val="accent1"/>
                </a:solidFill>
                <a:effectLst>
                  <a:outerShdw blurRad="38100" dist="25400" dir="5400000" algn="ctr" rotWithShape="0">
                    <a:srgbClr val="6E747A">
                      <a:alpha val="43000"/>
                    </a:srgbClr>
                  </a:outerShdw>
                </a:effectLst>
              </a:rPr>
              <a:t> separation</a:t>
            </a:r>
            <a:endParaRPr lang="en-AU" i="1" dirty="0"/>
          </a:p>
        </p:txBody>
      </p:sp>
      <p:pic>
        <p:nvPicPr>
          <p:cNvPr id="8" name="Content Placeholder 7" descr="A diagram of a graph&#10;&#10;Description automatically generated with medium confidence">
            <a:extLst>
              <a:ext uri="{FF2B5EF4-FFF2-40B4-BE49-F238E27FC236}">
                <a16:creationId xmlns:a16="http://schemas.microsoft.com/office/drawing/2014/main" id="{DAEB48E9-F40F-1C73-3E91-C08CEABA6C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800" y="668338"/>
            <a:ext cx="3687234" cy="5901970"/>
          </a:xfrm>
        </p:spPr>
      </p:pic>
      <p:sp>
        <p:nvSpPr>
          <p:cNvPr id="4" name="Date Placeholder 3">
            <a:extLst>
              <a:ext uri="{FF2B5EF4-FFF2-40B4-BE49-F238E27FC236}">
                <a16:creationId xmlns:a16="http://schemas.microsoft.com/office/drawing/2014/main" id="{777E294D-C0BD-B159-D0D1-E34E01E009DD}"/>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62F2C1D9-1361-E04F-9382-668943980827}"/>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69C1460A-A920-24D2-C99E-FCA041466AAB}"/>
              </a:ext>
            </a:extLst>
          </p:cNvPr>
          <p:cNvSpPr>
            <a:spLocks noGrp="1"/>
          </p:cNvSpPr>
          <p:nvPr>
            <p:ph type="sldNum" sz="quarter" idx="12"/>
          </p:nvPr>
        </p:nvSpPr>
        <p:spPr/>
        <p:txBody>
          <a:bodyPr/>
          <a:lstStyle/>
          <a:p>
            <a:fld id="{87034D8C-3CB4-402A-BC46-2AB14C0FE90A}" type="slidenum">
              <a:rPr lang="en-US" smtClean="0"/>
              <a:pPr/>
              <a:t>36</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E8A5D3F-E1C0-61F3-70DA-53088BA194E5}"/>
                  </a:ext>
                </a:extLst>
              </p:cNvPr>
              <p:cNvSpPr txBox="1">
                <a:spLocks/>
              </p:cNvSpPr>
              <p:nvPr/>
            </p:nvSpPr>
            <p:spPr bwMode="auto">
              <a:xfrm>
                <a:off x="609600" y="1417636"/>
                <a:ext cx="7922684" cy="48307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a:t>Parameter-free unification of pion, kaon, nucleon electromagnetic form factors</a:t>
                </a:r>
              </a:p>
              <a:p>
                <a:pPr lvl="1"/>
                <a:r>
                  <a:rPr lang="en-US" sz="2200" kern="0" dirty="0"/>
                  <a:t>Equations: Gap + Bethe-Salpeter + 3-body Faddeev </a:t>
                </a:r>
              </a:p>
              <a:p>
                <a:r>
                  <a:rPr lang="en-US" kern="0" dirty="0"/>
                  <a:t>Proton electric form factor possesses a zero:</a:t>
                </a:r>
              </a:p>
              <a:p>
                <a:pPr marL="0" indent="0">
                  <a:buNone/>
                </a:pPr>
                <a14:m>
                  <m:oMathPara xmlns:m="http://schemas.openxmlformats.org/officeDocument/2006/math">
                    <m:oMathParaPr>
                      <m:jc m:val="centerGroup"/>
                    </m:oMathParaPr>
                    <m:oMath xmlns:m="http://schemas.openxmlformats.org/officeDocument/2006/math">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r>
                        <a:rPr lang="en-AU" b="0" i="1" kern="0" smtClean="0">
                          <a:latin typeface="Cambria Math" panose="02040503050406030204" pitchFamily="18" charset="0"/>
                        </a:rPr>
                        <m:t>=</m:t>
                      </m:r>
                      <m:sSubSup>
                        <m:sSubSupPr>
                          <m:ctrlPr>
                            <a:rPr lang="en-AU" b="0" i="1" kern="0" smtClean="0">
                              <a:latin typeface="Cambria Math" panose="02040503050406030204" pitchFamily="18" charset="0"/>
                            </a:rPr>
                          </m:ctrlPr>
                        </m:sSubSupPr>
                        <m:e>
                          <m:r>
                            <a:rPr lang="en-AU" b="0" i="1" kern="0" smtClean="0">
                              <a:latin typeface="Cambria Math" panose="02040503050406030204" pitchFamily="18" charset="0"/>
                            </a:rPr>
                            <m:t>8.86</m:t>
                          </m:r>
                        </m:e>
                        <m:sub>
                          <m:r>
                            <a:rPr lang="en-AU" b="0" i="1" kern="0" smtClean="0">
                              <a:latin typeface="Cambria Math" panose="02040503050406030204" pitchFamily="18" charset="0"/>
                            </a:rPr>
                            <m:t>−0.86</m:t>
                          </m:r>
                        </m:sub>
                        <m:sup>
                          <m:r>
                            <a:rPr lang="en-AU" b="0" i="1" kern="0" smtClean="0">
                              <a:latin typeface="Cambria Math" panose="02040503050406030204" pitchFamily="18" charset="0"/>
                            </a:rPr>
                            <m:t>+1.93</m:t>
                          </m:r>
                        </m:sup>
                      </m:sSubSup>
                      <m:r>
                        <a:rPr lang="en-AU" b="0" i="1" kern="0" smtClean="0">
                          <a:latin typeface="Cambria Math" panose="02040503050406030204" pitchFamily="18" charset="0"/>
                        </a:rPr>
                        <m:t> </m:t>
                      </m:r>
                      <m:r>
                        <m:rPr>
                          <m:sty m:val="p"/>
                        </m:rPr>
                        <a:rPr lang="en-AU" b="0" i="0" kern="0" smtClean="0">
                          <a:latin typeface="Cambria Math" panose="02040503050406030204" pitchFamily="18" charset="0"/>
                        </a:rPr>
                        <m:t>Ge</m:t>
                      </m:r>
                      <m:sSup>
                        <m:sSupPr>
                          <m:ctrlPr>
                            <a:rPr lang="en-AU" b="0" i="1" kern="0" smtClean="0">
                              <a:latin typeface="Cambria Math" panose="02040503050406030204" pitchFamily="18" charset="0"/>
                            </a:rPr>
                          </m:ctrlPr>
                        </m:sSupPr>
                        <m:e>
                          <m:r>
                            <m:rPr>
                              <m:sty m:val="p"/>
                            </m:rPr>
                            <a:rPr lang="en-AU" b="0" i="0" kern="0" smtClean="0">
                              <a:latin typeface="Cambria Math" panose="02040503050406030204" pitchFamily="18" charset="0"/>
                            </a:rPr>
                            <m:t>V</m:t>
                          </m:r>
                        </m:e>
                        <m:sup>
                          <m:r>
                            <a:rPr lang="en-AU" b="0" i="0" kern="0" smtClean="0">
                              <a:latin typeface="Cambria Math" panose="02040503050406030204" pitchFamily="18" charset="0"/>
                            </a:rPr>
                            <m:t>2</m:t>
                          </m:r>
                        </m:sup>
                      </m:sSup>
                    </m:oMath>
                  </m:oMathPara>
                </a14:m>
                <a:endParaRPr lang="en-US" kern="0" dirty="0"/>
              </a:p>
              <a:p>
                <a:pPr>
                  <a:spcBef>
                    <a:spcPts val="1200"/>
                  </a:spcBef>
                </a:pPr>
                <a:r>
                  <a:rPr lang="en-US" kern="0" dirty="0"/>
                  <a:t>Neutron electric form factor is positive definite </a:t>
                </a:r>
              </a:p>
              <a:p>
                <a:pPr marL="0" indent="0" algn="ctr">
                  <a:buNone/>
                </a:pPr>
                <a14:m>
                  <m:oMath xmlns:m="http://schemas.openxmlformats.org/officeDocument/2006/math">
                    <m:r>
                      <a:rPr lang="en-AU" b="0" i="1" kern="0" smtClean="0">
                        <a:latin typeface="Cambria Math" panose="02040503050406030204" pitchFamily="18" charset="0"/>
                      </a:rPr>
                      <m:t>⇒</m:t>
                    </m:r>
                    <m:sSubSup>
                      <m:sSubSupPr>
                        <m:ctrlPr>
                          <a:rPr lang="en-AU" b="0" i="1" kern="0" smtClean="0">
                            <a:latin typeface="Cambria Math" panose="02040503050406030204" pitchFamily="18" charset="0"/>
                          </a:rPr>
                        </m:ctrlPr>
                      </m:sSubSupPr>
                      <m:e>
                        <m:r>
                          <a:rPr lang="en-AU" b="0" i="1" kern="0" smtClean="0">
                            <a:latin typeface="Cambria Math" panose="02040503050406030204" pitchFamily="18" charset="0"/>
                          </a:rPr>
                          <m:t>𝐺</m:t>
                        </m:r>
                      </m:e>
                      <m:sub>
                        <m:r>
                          <a:rPr lang="en-AU" b="0" i="1" kern="0" smtClean="0">
                            <a:latin typeface="Cambria Math" panose="02040503050406030204" pitchFamily="18" charset="0"/>
                          </a:rPr>
                          <m:t>𝐸</m:t>
                        </m:r>
                      </m:sub>
                      <m:sup>
                        <m:r>
                          <a:rPr lang="en-AU" b="0" i="1" kern="0" smtClean="0">
                            <a:latin typeface="Cambria Math" panose="02040503050406030204" pitchFamily="18" charset="0"/>
                          </a:rPr>
                          <m:t>𝑛</m:t>
                        </m:r>
                      </m:sup>
                    </m:sSubSup>
                    <m:d>
                      <m:dPr>
                        <m:ctrlPr>
                          <a:rPr lang="en-AU" b="0" i="1" kern="0" smtClean="0">
                            <a:latin typeface="Cambria Math" panose="02040503050406030204" pitchFamily="18" charset="0"/>
                          </a:rPr>
                        </m:ctrlPr>
                      </m:dPr>
                      <m:e>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e>
                    </m:d>
                    <m:r>
                      <a:rPr lang="en-AU" b="0" i="1" kern="0" smtClean="0">
                        <a:latin typeface="Cambria Math" panose="02040503050406030204" pitchFamily="18" charset="0"/>
                      </a:rPr>
                      <m:t>&gt;</m:t>
                    </m:r>
                    <m:sSubSup>
                      <m:sSubSupPr>
                        <m:ctrlPr>
                          <a:rPr lang="en-AU" b="0" i="1" kern="0" smtClean="0">
                            <a:latin typeface="Cambria Math" panose="02040503050406030204" pitchFamily="18" charset="0"/>
                          </a:rPr>
                        </m:ctrlPr>
                      </m:sSubSupPr>
                      <m:e>
                        <m:r>
                          <a:rPr lang="en-AU" b="0" i="1" kern="0" smtClean="0">
                            <a:latin typeface="Cambria Math" panose="02040503050406030204" pitchFamily="18" charset="0"/>
                          </a:rPr>
                          <m:t>𝐺</m:t>
                        </m:r>
                      </m:e>
                      <m:sub>
                        <m:r>
                          <a:rPr lang="en-AU" b="0" i="1" kern="0" smtClean="0">
                            <a:latin typeface="Cambria Math" panose="02040503050406030204" pitchFamily="18" charset="0"/>
                          </a:rPr>
                          <m:t>𝐸</m:t>
                        </m:r>
                      </m:sub>
                      <m:sup>
                        <m:r>
                          <a:rPr lang="en-AU" b="0" i="1" kern="0" smtClean="0">
                            <a:latin typeface="Cambria Math" panose="02040503050406030204" pitchFamily="18" charset="0"/>
                          </a:rPr>
                          <m:t>𝑝</m:t>
                        </m:r>
                      </m:sup>
                    </m:sSubSup>
                    <m:d>
                      <m:dPr>
                        <m:ctrlPr>
                          <a:rPr lang="en-AU" b="0" i="1" kern="0" smtClean="0">
                            <a:latin typeface="Cambria Math" panose="02040503050406030204" pitchFamily="18" charset="0"/>
                          </a:rPr>
                        </m:ctrlPr>
                      </m:dPr>
                      <m:e>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e>
                    </m:d>
                  </m:oMath>
                </a14:m>
                <a:r>
                  <a:rPr lang="en-US" kern="0" dirty="0"/>
                  <a:t> on </a:t>
                </a:r>
                <a14:m>
                  <m:oMath xmlns:m="http://schemas.openxmlformats.org/officeDocument/2006/math">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r>
                      <a:rPr lang="en-AU" b="0" i="1" kern="0" smtClean="0">
                        <a:latin typeface="Cambria Math" panose="02040503050406030204" pitchFamily="18" charset="0"/>
                      </a:rPr>
                      <m:t>≥4.7 </m:t>
                    </m:r>
                    <m:r>
                      <m:rPr>
                        <m:sty m:val="p"/>
                      </m:rPr>
                      <a:rPr lang="en-AU" b="0" i="0" kern="0" smtClean="0">
                        <a:latin typeface="Cambria Math" panose="02040503050406030204" pitchFamily="18" charset="0"/>
                      </a:rPr>
                      <m:t>Ge</m:t>
                    </m:r>
                    <m:sSup>
                      <m:sSupPr>
                        <m:ctrlPr>
                          <a:rPr lang="en-AU" b="0" i="1" kern="0" smtClean="0">
                            <a:latin typeface="Cambria Math" panose="02040503050406030204" pitchFamily="18" charset="0"/>
                          </a:rPr>
                        </m:ctrlPr>
                      </m:sSupPr>
                      <m:e>
                        <m:r>
                          <m:rPr>
                            <m:sty m:val="p"/>
                          </m:rPr>
                          <a:rPr lang="en-AU" b="0" i="0" kern="0" smtClean="0">
                            <a:latin typeface="Cambria Math" panose="02040503050406030204" pitchFamily="18" charset="0"/>
                          </a:rPr>
                          <m:t>V</m:t>
                        </m:r>
                      </m:e>
                      <m:sup>
                        <m:r>
                          <a:rPr lang="en-AU" b="0" i="0" kern="0" smtClean="0">
                            <a:latin typeface="Cambria Math" panose="02040503050406030204" pitchFamily="18" charset="0"/>
                          </a:rPr>
                          <m:t>2</m:t>
                        </m:r>
                      </m:sup>
                    </m:sSup>
                  </m:oMath>
                </a14:m>
                <a:endParaRPr lang="en-US" kern="0" dirty="0"/>
              </a:p>
              <a:p>
                <a:pPr lvl="1"/>
                <a:r>
                  <a:rPr lang="en-US" sz="2200" kern="0" dirty="0"/>
                  <a:t>On this domain, electric form factor of charge-neutral neutron is larger than that of charge-one proton</a:t>
                </a:r>
              </a:p>
              <a:p>
                <a:pPr lvl="1"/>
                <a:r>
                  <a:rPr lang="en-US" sz="2200" kern="0" dirty="0"/>
                  <a:t>Verification is within </a:t>
                </a:r>
                <a:r>
                  <a:rPr lang="en-US" sz="2200" kern="0" dirty="0" err="1"/>
                  <a:t>JLab</a:t>
                </a:r>
                <a:r>
                  <a:rPr lang="en-US" sz="2200" kern="0" dirty="0"/>
                  <a:t> reach </a:t>
                </a:r>
              </a:p>
            </p:txBody>
          </p:sp>
        </mc:Choice>
        <mc:Fallback xmlns="">
          <p:sp>
            <p:nvSpPr>
              <p:cNvPr id="9" name="Content Placeholder 2">
                <a:extLst>
                  <a:ext uri="{FF2B5EF4-FFF2-40B4-BE49-F238E27FC236}">
                    <a16:creationId xmlns:a16="http://schemas.microsoft.com/office/drawing/2014/main" id="{AE8A5D3F-E1C0-61F3-70DA-53088BA194E5}"/>
                  </a:ext>
                </a:extLst>
              </p:cNvPr>
              <p:cNvSpPr txBox="1">
                <a:spLocks noRot="1" noChangeAspect="1" noMove="1" noResize="1" noEditPoints="1" noAdjustHandles="1" noChangeArrowheads="1" noChangeShapeType="1" noTextEdit="1"/>
              </p:cNvSpPr>
              <p:nvPr/>
            </p:nvSpPr>
            <p:spPr bwMode="auto">
              <a:xfrm>
                <a:off x="609600" y="1417636"/>
                <a:ext cx="7922684" cy="4830764"/>
              </a:xfrm>
              <a:prstGeom prst="rect">
                <a:avLst/>
              </a:prstGeom>
              <a:blipFill>
                <a:blip r:embed="rId3"/>
                <a:stretch>
                  <a:fillRect l="-846" t="-884"/>
                </a:stretch>
              </a:blipFill>
              <a:ln w="9525">
                <a:noFill/>
                <a:miter lim="800000"/>
                <a:headEnd/>
                <a:tailEnd/>
              </a:ln>
              <a:effec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E5AC29F-81C4-99C7-7E41-4A41A77174E2}"/>
                  </a:ext>
                </a:extLst>
              </p:cNvPr>
              <p:cNvSpPr txBox="1"/>
              <p:nvPr/>
            </p:nvSpPr>
            <p:spPr>
              <a:xfrm>
                <a:off x="8951844" y="3352800"/>
                <a:ext cx="2698765" cy="646524"/>
              </a:xfrm>
              <a:prstGeom prst="rect">
                <a:avLst/>
              </a:prstGeom>
              <a:noFill/>
            </p:spPr>
            <p:txBody>
              <a:bodyPr wrap="square" rtlCol="0">
                <a:spAutoFit/>
              </a:bodyPr>
              <a:lstStyle/>
              <a:p>
                <a:r>
                  <a:rPr lang="en-US" kern="0" dirty="0"/>
                  <a:t>Prediction underestimates</a:t>
                </a:r>
              </a:p>
              <a:p>
                <a14:m>
                  <m:oMath xmlns:m="http://schemas.openxmlformats.org/officeDocument/2006/math">
                    <m:sSubSup>
                      <m:sSubSupPr>
                        <m:ctrlPr>
                          <a:rPr lang="en-AU" b="0" i="1" kern="0" smtClean="0">
                            <a:latin typeface="Cambria Math" panose="02040503050406030204" pitchFamily="18" charset="0"/>
                          </a:rPr>
                        </m:ctrlPr>
                      </m:sSubSupPr>
                      <m:e>
                        <m:r>
                          <a:rPr lang="en-AU" b="0" i="1" kern="0" smtClean="0">
                            <a:latin typeface="Cambria Math" panose="02040503050406030204" pitchFamily="18" charset="0"/>
                          </a:rPr>
                          <m:t>𝐺</m:t>
                        </m:r>
                      </m:e>
                      <m:sub>
                        <m:r>
                          <a:rPr lang="en-AU" b="0" i="1" kern="0" smtClean="0">
                            <a:latin typeface="Cambria Math" panose="02040503050406030204" pitchFamily="18" charset="0"/>
                          </a:rPr>
                          <m:t>𝐸</m:t>
                        </m:r>
                      </m:sub>
                      <m:sup>
                        <m:r>
                          <a:rPr lang="en-AU" b="0" i="1" kern="0" smtClean="0">
                            <a:latin typeface="Cambria Math" panose="02040503050406030204" pitchFamily="18" charset="0"/>
                          </a:rPr>
                          <m:t>𝑛</m:t>
                        </m:r>
                      </m:sup>
                    </m:sSubSup>
                    <m:d>
                      <m:dPr>
                        <m:ctrlPr>
                          <a:rPr lang="en-AU" b="0" i="1" kern="0" smtClean="0">
                            <a:latin typeface="Cambria Math" panose="02040503050406030204" pitchFamily="18" charset="0"/>
                          </a:rPr>
                        </m:ctrlPr>
                      </m:dPr>
                      <m:e>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𝑄</m:t>
                            </m:r>
                          </m:e>
                          <m:sup>
                            <m:r>
                              <a:rPr lang="en-AU" b="0" i="1" kern="0" smtClean="0">
                                <a:latin typeface="Cambria Math" panose="02040503050406030204" pitchFamily="18" charset="0"/>
                              </a:rPr>
                              <m:t>2</m:t>
                            </m:r>
                          </m:sup>
                        </m:sSup>
                      </m:e>
                    </m:d>
                  </m:oMath>
                </a14:m>
                <a:r>
                  <a:rPr lang="en-US" kern="0" dirty="0"/>
                  <a:t> by 20%</a:t>
                </a:r>
              </a:p>
            </p:txBody>
          </p:sp>
        </mc:Choice>
        <mc:Fallback xmlns="">
          <p:sp>
            <p:nvSpPr>
              <p:cNvPr id="11" name="TextBox 10">
                <a:extLst>
                  <a:ext uri="{FF2B5EF4-FFF2-40B4-BE49-F238E27FC236}">
                    <a16:creationId xmlns:a16="http://schemas.microsoft.com/office/drawing/2014/main" id="{8E5AC29F-81C4-99C7-7E41-4A41A77174E2}"/>
                  </a:ext>
                </a:extLst>
              </p:cNvPr>
              <p:cNvSpPr txBox="1">
                <a:spLocks noRot="1" noChangeAspect="1" noMove="1" noResize="1" noEditPoints="1" noAdjustHandles="1" noChangeArrowheads="1" noChangeShapeType="1" noTextEdit="1"/>
              </p:cNvSpPr>
              <p:nvPr/>
            </p:nvSpPr>
            <p:spPr>
              <a:xfrm>
                <a:off x="8951844" y="3352800"/>
                <a:ext cx="2698765" cy="646524"/>
              </a:xfrm>
              <a:prstGeom prst="rect">
                <a:avLst/>
              </a:prstGeom>
              <a:blipFill>
                <a:blip r:embed="rId4"/>
                <a:stretch>
                  <a:fillRect l="-1806" t="-4717" r="-677" b="-14151"/>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23598E8A-7876-F2B8-A5E6-685AB02AB6E7}"/>
              </a:ext>
            </a:extLst>
          </p:cNvPr>
          <p:cNvSpPr txBox="1"/>
          <p:nvPr/>
        </p:nvSpPr>
        <p:spPr>
          <a:xfrm>
            <a:off x="1" y="5761384"/>
            <a:ext cx="4267200" cy="861774"/>
          </a:xfrm>
          <a:prstGeom prst="rect">
            <a:avLst/>
          </a:prstGeom>
          <a:noFill/>
        </p:spPr>
        <p:txBody>
          <a:bodyPr wrap="square" rtlCol="0">
            <a:spAutoFit/>
          </a:bodyPr>
          <a:lstStyle/>
          <a:p>
            <a:pPr marL="0" indent="0" algn="l" rtl="0"/>
            <a:r>
              <a:rPr lang="en-AU" sz="1200" b="0" i="1" dirty="0">
                <a:solidFill>
                  <a:schemeClr val="accent1">
                    <a:lumMod val="75000"/>
                  </a:schemeClr>
                </a:solidFill>
                <a:effectLst/>
              </a:rPr>
              <a:t>Nucleon charge and magnetisation distributions: flavour separation and zeroes, </a:t>
            </a:r>
            <a:r>
              <a:rPr lang="en-AU" sz="1200" b="0" i="0" dirty="0">
                <a:solidFill>
                  <a:schemeClr val="accent1">
                    <a:lumMod val="75000"/>
                  </a:schemeClr>
                </a:solidFill>
                <a:effectLst/>
              </a:rPr>
              <a:t>Zhao-Qian Yao </a:t>
            </a:r>
            <a:r>
              <a:rPr lang="en-AU" sz="1200" b="0" i="1" dirty="0">
                <a:solidFill>
                  <a:schemeClr val="accent1">
                    <a:lumMod val="75000"/>
                  </a:schemeClr>
                </a:solidFill>
                <a:effectLst/>
              </a:rPr>
              <a:t>et al</a:t>
            </a:r>
            <a:r>
              <a:rPr lang="en-AU" sz="1200" b="0" i="0" dirty="0">
                <a:solidFill>
                  <a:schemeClr val="accent1">
                    <a:lumMod val="75000"/>
                  </a:schemeClr>
                </a:solidFill>
                <a:effectLst/>
              </a:rPr>
              <a:t>.</a:t>
            </a:r>
            <a:r>
              <a:rPr lang="en-AU" sz="1200" b="0" i="1" dirty="0">
                <a:solidFill>
                  <a:schemeClr val="accent1">
                    <a:lumMod val="75000"/>
                  </a:schemeClr>
                </a:solidFill>
                <a:effectLst/>
              </a:rPr>
              <a:t>, </a:t>
            </a:r>
            <a:r>
              <a:rPr lang="en-AU" sz="1200" b="0" i="0" u="sng" strike="noStrike" dirty="0">
                <a:solidFill>
                  <a:srgbClr val="0066FF"/>
                </a:solidFill>
                <a:effectLst/>
                <a:hlinkClick r:id="rId5">
                  <a:extLst>
                    <a:ext uri="{A12FA001-AC4F-418D-AE19-62706E023703}">
                      <ahyp:hlinkClr xmlns:ahyp="http://schemas.microsoft.com/office/drawing/2018/hyperlinkcolor" val="tx"/>
                    </a:ext>
                  </a:extLst>
                </a:hlinkClick>
              </a:rPr>
              <a:t>e-Print: 2403.08088 [hep-</a:t>
            </a:r>
            <a:r>
              <a:rPr lang="en-AU" sz="1200" b="0" i="0" u="sng" strike="noStrike" dirty="0" err="1">
                <a:solidFill>
                  <a:srgbClr val="0066FF"/>
                </a:solidFill>
                <a:effectLst/>
                <a:hlinkClick r:id="rId5">
                  <a:extLst>
                    <a:ext uri="{A12FA001-AC4F-418D-AE19-62706E023703}">
                      <ahyp:hlinkClr xmlns:ahyp="http://schemas.microsoft.com/office/drawing/2018/hyperlinkcolor" val="tx"/>
                    </a:ext>
                  </a:extLst>
                </a:hlinkClick>
              </a:rPr>
              <a:t>ph</a:t>
            </a:r>
            <a:r>
              <a:rPr lang="en-AU" sz="1200" b="0" i="0" u="sng" strike="noStrike" dirty="0">
                <a:solidFill>
                  <a:schemeClr val="accent1">
                    <a:lumMod val="75000"/>
                  </a:schemeClr>
                </a:solidFill>
                <a:effectLst/>
                <a:hlinkClick r:id="rId5">
                  <a:extLst>
                    <a:ext uri="{A12FA001-AC4F-418D-AE19-62706E023703}">
                      <ahyp:hlinkClr xmlns:ahyp="http://schemas.microsoft.com/office/drawing/2018/hyperlinkcolor" val="tx"/>
                    </a:ext>
                  </a:extLst>
                </a:hlinkClick>
              </a:rPr>
              <a:t>]</a:t>
            </a:r>
            <a:r>
              <a:rPr lang="en-AU" sz="1200" b="0" i="0" u="sng" strike="noStrike" dirty="0">
                <a:solidFill>
                  <a:schemeClr val="accent1">
                    <a:lumMod val="75000"/>
                  </a:schemeClr>
                </a:solidFill>
                <a:effectLst/>
              </a:rPr>
              <a:t>, </a:t>
            </a:r>
            <a:r>
              <a:rPr lang="en-AU" sz="1200" b="0" strike="noStrike" dirty="0" err="1">
                <a:solidFill>
                  <a:schemeClr val="accent1">
                    <a:lumMod val="75000"/>
                  </a:schemeClr>
                </a:solidFill>
                <a:effectLst/>
              </a:rPr>
              <a:t>Fund.Res</a:t>
            </a:r>
            <a:r>
              <a:rPr lang="en-AU" sz="1200" b="0" strike="noStrike" dirty="0">
                <a:solidFill>
                  <a:schemeClr val="accent1">
                    <a:lumMod val="75000"/>
                  </a:schemeClr>
                </a:solidFill>
                <a:effectLst/>
              </a:rPr>
              <a:t> (2025) </a:t>
            </a:r>
            <a:r>
              <a:rPr lang="en-AU" sz="1200" b="0" i="1" strike="noStrike" dirty="0">
                <a:solidFill>
                  <a:schemeClr val="accent1">
                    <a:lumMod val="75000"/>
                  </a:schemeClr>
                </a:solidFill>
                <a:effectLst/>
              </a:rPr>
              <a:t>in press</a:t>
            </a:r>
            <a:endParaRPr lang="en-AU" sz="1200" b="0" i="1" dirty="0">
              <a:solidFill>
                <a:schemeClr val="accent1">
                  <a:lumMod val="75000"/>
                </a:schemeClr>
              </a:solidFill>
              <a:effectLst/>
            </a:endParaRPr>
          </a:p>
          <a:p>
            <a:endParaRPr lang="en-GB" sz="1400" dirty="0"/>
          </a:p>
        </p:txBody>
      </p:sp>
    </p:spTree>
    <p:extLst>
      <p:ext uri="{BB962C8B-B14F-4D97-AF65-F5344CB8AC3E}">
        <p14:creationId xmlns:p14="http://schemas.microsoft.com/office/powerpoint/2010/main" val="208642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F838EA-4951-6EEA-DDC1-2224E4EB2B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71801" y="3352800"/>
            <a:ext cx="3352800" cy="2538733"/>
          </a:xfrm>
          <a:prstGeom prst="rect">
            <a:avLst/>
          </a:prstGeom>
        </p:spPr>
      </p:pic>
      <p:sp>
        <p:nvSpPr>
          <p:cNvPr id="2" name="Title 1">
            <a:extLst>
              <a:ext uri="{FF2B5EF4-FFF2-40B4-BE49-F238E27FC236}">
                <a16:creationId xmlns:a16="http://schemas.microsoft.com/office/drawing/2014/main" id="{8C18E6FD-F92E-8937-B20B-DB40F73C3C60}"/>
              </a:ext>
            </a:extLst>
          </p:cNvPr>
          <p:cNvSpPr>
            <a:spLocks noGrp="1"/>
          </p:cNvSpPr>
          <p:nvPr>
            <p:ph type="title"/>
          </p:nvPr>
        </p:nvSpPr>
        <p:spPr>
          <a:xfrm>
            <a:off x="533400" y="529419"/>
            <a:ext cx="11049000" cy="695643"/>
          </a:xfrm>
        </p:spPr>
        <p:txBody>
          <a:bodyPr/>
          <a:lstStyle/>
          <a:p>
            <a:r>
              <a:rPr lang="en-AU" sz="3200" b="0" i="1" dirty="0">
                <a:ln w="0"/>
                <a:solidFill>
                  <a:schemeClr val="accent1"/>
                </a:solidFill>
                <a:effectLst>
                  <a:outerShdw blurRad="38100" dist="25400" dir="5400000" algn="ctr" rotWithShape="0">
                    <a:srgbClr val="6E747A">
                      <a:alpha val="43000"/>
                    </a:srgbClr>
                  </a:outerShdw>
                </a:effectLst>
              </a:rPr>
              <a:t>All-orders evolution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5E189D-21CE-B974-3198-84ABC8A0C9CB}"/>
                  </a:ext>
                </a:extLst>
              </p:cNvPr>
              <p:cNvSpPr>
                <a:spLocks noGrp="1"/>
              </p:cNvSpPr>
              <p:nvPr>
                <p:ph idx="1"/>
              </p:nvPr>
            </p:nvSpPr>
            <p:spPr>
              <a:xfrm>
                <a:off x="609600" y="1143001"/>
                <a:ext cx="6629400" cy="2938302"/>
              </a:xfrm>
            </p:spPr>
            <p:txBody>
              <a:bodyPr/>
              <a:lstStyle/>
              <a:p>
                <a:r>
                  <a:rPr lang="en-US" b="1" dirty="0"/>
                  <a:t>P1</a:t>
                </a:r>
                <a:r>
                  <a:rPr lang="en-US" dirty="0"/>
                  <a:t> – </a:t>
                </a:r>
                <a:r>
                  <a:rPr lang="en-US" i="1" dirty="0"/>
                  <a:t>In the context of Refs. [73, 74], there exists at least one effective charge,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𝛼</m:t>
                        </m:r>
                      </m:e>
                      <m:sub>
                        <m:r>
                          <a:rPr lang="en-AU" b="0" i="1" smtClean="0">
                            <a:latin typeface="Cambria Math" panose="02040503050406030204" pitchFamily="18" charset="0"/>
                          </a:rPr>
                          <m:t>1ℓ</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r>
                  <a:rPr lang="en-US" i="1" dirty="0"/>
                  <a:t>, which, when used to integrate the leading-order perturbative DGLAP equations, defines an evolution scheme for parton DFs that is all-orders exact</a:t>
                </a:r>
                <a:r>
                  <a:rPr lang="en-US" dirty="0"/>
                  <a:t>.</a:t>
                </a:r>
              </a:p>
              <a:p>
                <a:r>
                  <a:rPr lang="en-US" dirty="0"/>
                  <a:t>CSM Process-Independent charge serves this purpose</a:t>
                </a:r>
              </a:p>
            </p:txBody>
          </p:sp>
        </mc:Choice>
        <mc:Fallback xmlns="">
          <p:sp>
            <p:nvSpPr>
              <p:cNvPr id="3" name="Content Placeholder 2">
                <a:extLst>
                  <a:ext uri="{FF2B5EF4-FFF2-40B4-BE49-F238E27FC236}">
                    <a16:creationId xmlns:a16="http://schemas.microsoft.com/office/drawing/2014/main" id="{C85E189D-21CE-B974-3198-84ABC8A0C9CB}"/>
                  </a:ext>
                </a:extLst>
              </p:cNvPr>
              <p:cNvSpPr>
                <a:spLocks noGrp="1" noRot="1" noChangeAspect="1" noMove="1" noResize="1" noEditPoints="1" noAdjustHandles="1" noChangeArrowheads="1" noChangeShapeType="1" noTextEdit="1"/>
              </p:cNvSpPr>
              <p:nvPr>
                <p:ph idx="1"/>
              </p:nvPr>
            </p:nvSpPr>
            <p:spPr>
              <a:xfrm>
                <a:off x="609600" y="1143001"/>
                <a:ext cx="6629400" cy="2938302"/>
              </a:xfrm>
              <a:blipFill>
                <a:blip r:embed="rId3"/>
                <a:stretch>
                  <a:fillRect l="-1011" t="-1452" r="-1930"/>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C3FC438D-8762-E9FC-C2D4-6FC9B00C2F95}"/>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F2C565E1-A2DE-384F-3574-F369B116E82C}"/>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469524B1-8E1B-CB2E-87EC-91B8EB696761}"/>
              </a:ext>
            </a:extLst>
          </p:cNvPr>
          <p:cNvSpPr>
            <a:spLocks noGrp="1"/>
          </p:cNvSpPr>
          <p:nvPr>
            <p:ph type="sldNum" sz="quarter" idx="12"/>
          </p:nvPr>
        </p:nvSpPr>
        <p:spPr/>
        <p:txBody>
          <a:bodyPr/>
          <a:lstStyle/>
          <a:p>
            <a:fld id="{87034D8C-3CB4-402A-BC46-2AB14C0FE90A}" type="slidenum">
              <a:rPr lang="en-US" smtClean="0"/>
              <a:pPr/>
              <a:t>37</a:t>
            </a:fld>
            <a:endParaRPr lang="en-US"/>
          </a:p>
        </p:txBody>
      </p:sp>
      <p:pic>
        <p:nvPicPr>
          <p:cNvPr id="8" name="Picture 7" descr="Text&#10;&#10;Description automatically generated">
            <a:extLst>
              <a:ext uri="{FF2B5EF4-FFF2-40B4-BE49-F238E27FC236}">
                <a16:creationId xmlns:a16="http://schemas.microsoft.com/office/drawing/2014/main" id="{570EC263-9431-98E2-1E89-9DEB696F0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483" y="4223861"/>
            <a:ext cx="5869517" cy="2169319"/>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F45B03DD-A44E-AA6C-C6B2-BE9B95D75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293005"/>
            <a:ext cx="4495800" cy="3910079"/>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B6CA0EA7-71B8-4B33-F8C7-CFCDB026F1D7}"/>
                  </a:ext>
                </a:extLst>
              </p:cNvPr>
              <p:cNvSpPr txBox="1">
                <a:spLocks/>
              </p:cNvSpPr>
              <p:nvPr/>
            </p:nvSpPr>
            <p:spPr bwMode="auto">
              <a:xfrm>
                <a:off x="0" y="4081303"/>
                <a:ext cx="3352800" cy="29383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i="1" kern="0" dirty="0">
                    <a:ln w="0"/>
                    <a:solidFill>
                      <a:srgbClr val="FF0000"/>
                    </a:solidFill>
                    <a:effectLst>
                      <a:outerShdw blurRad="38100" dist="25400" dir="5400000" algn="ctr" rotWithShape="0">
                        <a:srgbClr val="6E747A">
                          <a:alpha val="43000"/>
                        </a:srgbClr>
                      </a:outerShdw>
                    </a:effectLst>
                  </a:rPr>
                  <a:t>Hadron scale, </a:t>
                </a:r>
                <a14:m>
                  <m:oMath xmlns:m="http://schemas.openxmlformats.org/officeDocument/2006/math">
                    <m:sSub>
                      <m:sSubPr>
                        <m:ctrlPr>
                          <a:rPr lang="en-AU"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Pr>
                      <m:e>
                        <m:r>
                          <a:rPr lang="en-AU"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𝜁</m:t>
                        </m:r>
                      </m:e>
                      <m:sub>
                        <m:r>
                          <a:rPr lang="en-AU"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𝐻</m:t>
                        </m:r>
                      </m:sub>
                    </m:sSub>
                  </m:oMath>
                </a14:m>
                <a:endParaRPr lang="en-AU" i="1" kern="0" dirty="0">
                  <a:ln w="0"/>
                  <a:solidFill>
                    <a:srgbClr val="FF0000"/>
                  </a:solidFill>
                  <a:effectLst>
                    <a:outerShdw blurRad="38100" dist="25400" dir="5400000" algn="ctr" rotWithShape="0">
                      <a:srgbClr val="6E747A">
                        <a:alpha val="43000"/>
                      </a:srgbClr>
                    </a:outerShdw>
                  </a:effectLst>
                </a:endParaRPr>
              </a:p>
              <a:p>
                <a:pPr marL="400050" lvl="1" indent="0">
                  <a:buNone/>
                </a:pPr>
                <a:r>
                  <a:rPr lang="en-US" sz="2200" i="1" kern="0" dirty="0">
                    <a:ln w="0"/>
                    <a:solidFill>
                      <a:srgbClr val="FF0000"/>
                    </a:solidFill>
                    <a:effectLst>
                      <a:outerShdw blurRad="38100" dist="25400" dir="5400000" algn="ctr" rotWithShape="0">
                        <a:srgbClr val="6E747A">
                          <a:alpha val="43000"/>
                        </a:srgbClr>
                      </a:outerShdw>
                    </a:effectLst>
                  </a:rPr>
                  <a:t>Scale at which all properties of a given hadron are carried by valence degrees-of-freedom</a:t>
                </a:r>
              </a:p>
            </p:txBody>
          </p:sp>
        </mc:Choice>
        <mc:Fallback xmlns="">
          <p:sp>
            <p:nvSpPr>
              <p:cNvPr id="14" name="Content Placeholder 2">
                <a:extLst>
                  <a:ext uri="{FF2B5EF4-FFF2-40B4-BE49-F238E27FC236}">
                    <a16:creationId xmlns:a16="http://schemas.microsoft.com/office/drawing/2014/main" id="{B6CA0EA7-71B8-4B33-F8C7-CFCDB026F1D7}"/>
                  </a:ext>
                </a:extLst>
              </p:cNvPr>
              <p:cNvSpPr txBox="1">
                <a:spLocks noRot="1" noChangeAspect="1" noMove="1" noResize="1" noEditPoints="1" noAdjustHandles="1" noChangeArrowheads="1" noChangeShapeType="1" noTextEdit="1"/>
              </p:cNvSpPr>
              <p:nvPr/>
            </p:nvSpPr>
            <p:spPr bwMode="auto">
              <a:xfrm>
                <a:off x="0" y="4081303"/>
                <a:ext cx="3352800" cy="2938302"/>
              </a:xfrm>
              <a:prstGeom prst="rect">
                <a:avLst/>
              </a:prstGeom>
              <a:blipFill>
                <a:blip r:embed="rId6"/>
                <a:stretch>
                  <a:fillRect l="-2545" t="-1660"/>
                </a:stretch>
              </a:blipFill>
              <a:ln w="9525">
                <a:noFill/>
                <a:miter lim="800000"/>
                <a:headEnd/>
                <a:tailEnd/>
              </a:ln>
              <a:effectLst/>
            </p:spPr>
            <p:txBody>
              <a:bodyPr/>
              <a:lstStyle/>
              <a:p>
                <a:r>
                  <a:rPr lang="en-AU">
                    <a:noFill/>
                  </a:rPr>
                  <a:t> </a:t>
                </a:r>
              </a:p>
            </p:txBody>
          </p:sp>
        </mc:Fallback>
      </mc:AlternateContent>
      <p:sp>
        <p:nvSpPr>
          <p:cNvPr id="7" name="TextBox 6">
            <a:extLst>
              <a:ext uri="{FF2B5EF4-FFF2-40B4-BE49-F238E27FC236}">
                <a16:creationId xmlns:a16="http://schemas.microsoft.com/office/drawing/2014/main" id="{47990E74-EA70-2FB4-A411-06587E1B78E6}"/>
              </a:ext>
            </a:extLst>
          </p:cNvPr>
          <p:cNvSpPr txBox="1"/>
          <p:nvPr/>
        </p:nvSpPr>
        <p:spPr>
          <a:xfrm>
            <a:off x="0" y="0"/>
            <a:ext cx="5897034" cy="523220"/>
          </a:xfrm>
          <a:prstGeom prst="rect">
            <a:avLst/>
          </a:prstGeom>
          <a:noFill/>
        </p:spPr>
        <p:txBody>
          <a:bodyPr wrap="square" rtlCol="0">
            <a:spAutoFit/>
          </a:bodyPr>
          <a:lstStyle/>
          <a:p>
            <a:r>
              <a:rPr lang="en-US" sz="1400" i="1" dirty="0">
                <a:solidFill>
                  <a:schemeClr val="accent1">
                    <a:lumMod val="75000"/>
                  </a:schemeClr>
                </a:solidFill>
              </a:rPr>
              <a:t>All-Orders Evolution of Parton Distributions: Principle, Practice, and Predictions</a:t>
            </a:r>
          </a:p>
          <a:p>
            <a:r>
              <a:rPr lang="en-US" sz="1400" dirty="0">
                <a:solidFill>
                  <a:schemeClr val="accent1">
                    <a:lumMod val="75000"/>
                  </a:schemeClr>
                </a:solidFill>
              </a:rPr>
              <a:t>Pei-Lin Yin (</a:t>
            </a:r>
            <a:r>
              <a:rPr lang="en-US" sz="1400" dirty="0" err="1">
                <a:solidFill>
                  <a:schemeClr val="accent1">
                    <a:lumMod val="75000"/>
                  </a:schemeClr>
                </a:solidFill>
              </a:rPr>
              <a:t>尹佩林</a:t>
            </a:r>
            <a:r>
              <a:rPr lang="en-US" sz="1400" dirty="0">
                <a:solidFill>
                  <a:schemeClr val="accent1">
                    <a:lumMod val="75000"/>
                  </a:schemeClr>
                </a:solidFill>
              </a:rPr>
              <a:t>), NJU-INP 075/23, e-Print: 2306.03274 [hep-</a:t>
            </a:r>
            <a:r>
              <a:rPr lang="en-US" sz="1400" dirty="0" err="1">
                <a:solidFill>
                  <a:schemeClr val="accent1">
                    <a:lumMod val="75000"/>
                  </a:schemeClr>
                </a:solidFill>
              </a:rPr>
              <a:t>ph</a:t>
            </a:r>
            <a:r>
              <a:rPr lang="en-US" sz="1400" dirty="0">
                <a:solidFill>
                  <a:schemeClr val="accent1">
                    <a:lumMod val="75000"/>
                  </a:schemeClr>
                </a:solidFill>
              </a:rPr>
              <a:t>]</a:t>
            </a:r>
            <a:endParaRPr lang="en-AU" dirty="0">
              <a:solidFill>
                <a:schemeClr val="accent1">
                  <a:lumMod val="75000"/>
                </a:schemeClr>
              </a:solidFill>
            </a:endParaRPr>
          </a:p>
        </p:txBody>
      </p:sp>
    </p:spTree>
    <p:extLst>
      <p:ext uri="{BB962C8B-B14F-4D97-AF65-F5344CB8AC3E}">
        <p14:creationId xmlns:p14="http://schemas.microsoft.com/office/powerpoint/2010/main" val="32500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3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82DF-40E1-BBC9-3769-D1880CD44D94}"/>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AO Evolution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ECDF58-9460-6A40-9BA9-2E98B936D056}"/>
                  </a:ext>
                </a:extLst>
              </p:cNvPr>
              <p:cNvSpPr>
                <a:spLocks noGrp="1"/>
              </p:cNvSpPr>
              <p:nvPr>
                <p:ph idx="1"/>
              </p:nvPr>
            </p:nvSpPr>
            <p:spPr>
              <a:xfrm>
                <a:off x="609600" y="1265236"/>
                <a:ext cx="10972800" cy="5059364"/>
              </a:xfrm>
            </p:spPr>
            <p:txBody>
              <a:bodyPr/>
              <a:lstStyle/>
              <a:p>
                <a:r>
                  <a:rPr lang="en-US" u="sng" dirty="0"/>
                  <a:t>Principle</a:t>
                </a:r>
                <a:r>
                  <a:rPr lang="en-US" dirty="0"/>
                  <a:t> </a:t>
                </a:r>
              </a:p>
              <a:p>
                <a:pPr lvl="1">
                  <a:buFont typeface="Wingdings" panose="05000000000000000000" pitchFamily="2" charset="2"/>
                  <a:buChar char="ü"/>
                </a:pPr>
                <a:r>
                  <a:rPr lang="en-US" dirty="0"/>
                  <a:t>Hadron scale,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𝜁</m:t>
                        </m:r>
                      </m:e>
                      <m:sub>
                        <m:r>
                          <a:rPr lang="en-AU" b="0" i="1" smtClean="0">
                            <a:latin typeface="Cambria Math" panose="02040503050406030204" pitchFamily="18" charset="0"/>
                          </a:rPr>
                          <m:t>𝐻</m:t>
                        </m:r>
                      </m:sub>
                    </m:sSub>
                  </m:oMath>
                </a14:m>
                <a:r>
                  <a:rPr lang="en-US" dirty="0"/>
                  <a:t>, is rigorously defined in connection with a Grunberg charge, in terms of which leading-order DGLAP evolution is promoted to the status of an all-orders exact procedure. </a:t>
                </a:r>
              </a:p>
              <a:p>
                <a:pPr lvl="1">
                  <a:buFont typeface="Wingdings" panose="05000000000000000000" pitchFamily="2" charset="2"/>
                  <a:buChar char="ü"/>
                </a:pPr>
                <a:r>
                  <a:rPr lang="en-US" dirty="0"/>
                  <a:t>The AO scheme is not a model, and neither is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𝜁</m:t>
                        </m:r>
                      </m:e>
                      <m:sub>
                        <m:r>
                          <a:rPr lang="en-AU" b="0" i="1" smtClean="0">
                            <a:latin typeface="Cambria Math" panose="02040503050406030204" pitchFamily="18" charset="0"/>
                          </a:rPr>
                          <m:t>𝐻</m:t>
                        </m:r>
                      </m:sub>
                    </m:sSub>
                  </m:oMath>
                </a14:m>
                <a:r>
                  <a:rPr lang="en-US" dirty="0"/>
                  <a:t>.  </a:t>
                </a:r>
              </a:p>
              <a:p>
                <a:pPr lvl="1">
                  <a:buFont typeface="Wingdings" panose="05000000000000000000" pitchFamily="2" charset="2"/>
                  <a:buChar char="ü"/>
                </a:pPr>
                <a:r>
                  <a:rPr lang="en-US" dirty="0"/>
                  <a:t>Instead, the AO approach, involving and defining</a:t>
                </a:r>
                <a:r>
                  <a:rPr lang="en-AU" b="0" dirty="0"/>
                  <a:t>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𝜁</m:t>
                        </m:r>
                      </m:e>
                      <m:sub>
                        <m:r>
                          <a:rPr lang="en-AU" b="0" i="1" smtClean="0">
                            <a:latin typeface="Cambria Math" panose="02040503050406030204" pitchFamily="18" charset="0"/>
                          </a:rPr>
                          <m:t>𝐻</m:t>
                        </m:r>
                      </m:sub>
                    </m:sSub>
                  </m:oMath>
                </a14:m>
                <a:r>
                  <a:rPr lang="en-US" dirty="0"/>
                  <a:t>, is complete by definition. </a:t>
                </a:r>
              </a:p>
              <a:p>
                <a:r>
                  <a:rPr lang="en-US" dirty="0"/>
                  <a:t>As explained by Grunberg, there is always an effective (process-dependent) effective charge for which the AO propositions are true.  </a:t>
                </a:r>
              </a:p>
              <a:p>
                <a:pPr lvl="1">
                  <a:buFont typeface="Wingdings" panose="05000000000000000000" pitchFamily="2" charset="2"/>
                  <a:buChar char="ü"/>
                </a:pPr>
                <a:r>
                  <a:rPr lang="en-US" dirty="0"/>
                  <a:t>Consequently, there is no room for doubt about the existence of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𝜁</m:t>
                        </m:r>
                      </m:e>
                      <m:sub>
                        <m:r>
                          <a:rPr lang="en-AU" b="0" i="1" smtClean="0">
                            <a:latin typeface="Cambria Math" panose="02040503050406030204" pitchFamily="18" charset="0"/>
                          </a:rPr>
                          <m:t>𝐻</m:t>
                        </m:r>
                      </m:sub>
                    </m:sSub>
                  </m:oMath>
                </a14:m>
                <a:r>
                  <a:rPr lang="en-US" dirty="0"/>
                  <a:t>.  </a:t>
                </a:r>
              </a:p>
              <a:p>
                <a:r>
                  <a:rPr lang="en-US" dirty="0"/>
                  <a:t>Crucially, such a Grunberg effective charge is </a:t>
                </a:r>
              </a:p>
              <a:p>
                <a:pPr lvl="1">
                  <a:buFont typeface="Wingdings" panose="05000000000000000000" pitchFamily="2" charset="2"/>
                  <a:buChar char="ü"/>
                </a:pPr>
                <a:r>
                  <a:rPr lang="en-US" dirty="0"/>
                  <a:t>consistent with the renormalization group; </a:t>
                </a:r>
              </a:p>
              <a:p>
                <a:pPr lvl="1">
                  <a:buFont typeface="Wingdings" panose="05000000000000000000" pitchFamily="2" charset="2"/>
                  <a:buChar char="ü"/>
                </a:pPr>
                <a:r>
                  <a:rPr lang="en-US" dirty="0"/>
                  <a:t>renormalization scheme independent; </a:t>
                </a:r>
              </a:p>
              <a:p>
                <a:pPr lvl="1">
                  <a:buFont typeface="Wingdings" panose="05000000000000000000" pitchFamily="2" charset="2"/>
                  <a:buChar char="ü"/>
                </a:pPr>
                <a:r>
                  <a:rPr lang="en-US" dirty="0"/>
                  <a:t>everywhere analytic and finite; </a:t>
                </a:r>
              </a:p>
              <a:p>
                <a:pPr lvl="1">
                  <a:buFont typeface="Wingdings" panose="05000000000000000000" pitchFamily="2" charset="2"/>
                  <a:buChar char="ü"/>
                </a:pPr>
                <a:r>
                  <a:rPr lang="en-US" dirty="0"/>
                  <a:t>and supplies an infrared completion of any standard running coupling.  </a:t>
                </a:r>
              </a:p>
            </p:txBody>
          </p:sp>
        </mc:Choice>
        <mc:Fallback xmlns="">
          <p:sp>
            <p:nvSpPr>
              <p:cNvPr id="3" name="Content Placeholder 2">
                <a:extLst>
                  <a:ext uri="{FF2B5EF4-FFF2-40B4-BE49-F238E27FC236}">
                    <a16:creationId xmlns:a16="http://schemas.microsoft.com/office/drawing/2014/main" id="{48ECDF58-9460-6A40-9BA9-2E98B936D056}"/>
                  </a:ext>
                </a:extLst>
              </p:cNvPr>
              <p:cNvSpPr>
                <a:spLocks noGrp="1" noRot="1" noChangeAspect="1" noMove="1" noResize="1" noEditPoints="1" noAdjustHandles="1" noChangeArrowheads="1" noChangeShapeType="1" noTextEdit="1"/>
              </p:cNvSpPr>
              <p:nvPr>
                <p:ph idx="1"/>
              </p:nvPr>
            </p:nvSpPr>
            <p:spPr>
              <a:xfrm>
                <a:off x="609600" y="1265236"/>
                <a:ext cx="10972800" cy="5059364"/>
              </a:xfrm>
              <a:blipFill>
                <a:blip r:embed="rId2"/>
                <a:stretch>
                  <a:fillRect l="-611" t="-843" r="-116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DB28CFF8-9535-9917-8F66-EDF190A51F54}"/>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26D6B25F-3031-1229-79B5-1EBAF70C41AA}"/>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E0F6ABCC-ABD3-3958-743F-8C1E0162E70F}"/>
              </a:ext>
            </a:extLst>
          </p:cNvPr>
          <p:cNvSpPr>
            <a:spLocks noGrp="1"/>
          </p:cNvSpPr>
          <p:nvPr>
            <p:ph type="sldNum" sz="quarter" idx="12"/>
          </p:nvPr>
        </p:nvSpPr>
        <p:spPr/>
        <p:txBody>
          <a:bodyPr/>
          <a:lstStyle/>
          <a:p>
            <a:fld id="{87034D8C-3CB4-402A-BC46-2AB14C0FE90A}" type="slidenum">
              <a:rPr lang="en-US" smtClean="0"/>
              <a:pPr/>
              <a:t>38</a:t>
            </a:fld>
            <a:endParaRPr lang="en-US"/>
          </a:p>
        </p:txBody>
      </p:sp>
    </p:spTree>
    <p:extLst>
      <p:ext uri="{BB962C8B-B14F-4D97-AF65-F5344CB8AC3E}">
        <p14:creationId xmlns:p14="http://schemas.microsoft.com/office/powerpoint/2010/main" val="401351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BFFA-6026-BE50-55EE-C40D15E21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20D64-91FF-4855-BE43-9B32FC24A54B}"/>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AO Evolution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5FFEE5-D288-24EC-E054-07DCEE5D88FD}"/>
                  </a:ext>
                </a:extLst>
              </p:cNvPr>
              <p:cNvSpPr>
                <a:spLocks noGrp="1"/>
              </p:cNvSpPr>
              <p:nvPr>
                <p:ph idx="1"/>
              </p:nvPr>
            </p:nvSpPr>
            <p:spPr>
              <a:xfrm>
                <a:off x="609600" y="1265236"/>
                <a:ext cx="10972800" cy="5059364"/>
              </a:xfrm>
            </p:spPr>
            <p:txBody>
              <a:bodyPr/>
              <a:lstStyle/>
              <a:p>
                <a:r>
                  <a:rPr lang="en-AU" dirty="0">
                    <a:solidFill>
                      <a:schemeClr val="accent6">
                        <a:lumMod val="50000"/>
                      </a:schemeClr>
                    </a:solidFill>
                  </a:rPr>
                  <a:t>C</a:t>
                </a:r>
                <a:r>
                  <a:rPr lang="en-US" dirty="0" err="1">
                    <a:solidFill>
                      <a:schemeClr val="accent6">
                        <a:lumMod val="50000"/>
                      </a:schemeClr>
                    </a:solidFill>
                  </a:rPr>
                  <a:t>rucially</a:t>
                </a:r>
                <a:r>
                  <a:rPr lang="en-US" dirty="0">
                    <a:solidFill>
                      <a:schemeClr val="accent6">
                        <a:lumMod val="50000"/>
                      </a:schemeClr>
                    </a:solidFill>
                  </a:rPr>
                  <a:t>, such a Grunberg effective charge is </a:t>
                </a:r>
              </a:p>
              <a:p>
                <a:pPr lvl="1">
                  <a:buFont typeface="Wingdings" panose="05000000000000000000" pitchFamily="2" charset="2"/>
                  <a:buChar char="ü"/>
                </a:pPr>
                <a:r>
                  <a:rPr lang="en-US" dirty="0">
                    <a:solidFill>
                      <a:schemeClr val="accent6">
                        <a:lumMod val="50000"/>
                      </a:schemeClr>
                    </a:solidFill>
                  </a:rPr>
                  <a:t>consistent with the renormalization group; </a:t>
                </a:r>
              </a:p>
              <a:p>
                <a:pPr lvl="1">
                  <a:buFont typeface="Wingdings" panose="05000000000000000000" pitchFamily="2" charset="2"/>
                  <a:buChar char="ü"/>
                </a:pPr>
                <a:r>
                  <a:rPr lang="en-US" dirty="0">
                    <a:solidFill>
                      <a:schemeClr val="accent6">
                        <a:lumMod val="50000"/>
                      </a:schemeClr>
                    </a:solidFill>
                  </a:rPr>
                  <a:t>renormalization scheme independent; </a:t>
                </a:r>
              </a:p>
              <a:p>
                <a:pPr lvl="1">
                  <a:buFont typeface="Wingdings" panose="05000000000000000000" pitchFamily="2" charset="2"/>
                  <a:buChar char="ü"/>
                </a:pPr>
                <a:r>
                  <a:rPr lang="en-US" dirty="0">
                    <a:solidFill>
                      <a:schemeClr val="accent6">
                        <a:lumMod val="50000"/>
                      </a:schemeClr>
                    </a:solidFill>
                  </a:rPr>
                  <a:t>everywhere analytic and finite; </a:t>
                </a:r>
              </a:p>
              <a:p>
                <a:pPr lvl="1">
                  <a:buFont typeface="Wingdings" panose="05000000000000000000" pitchFamily="2" charset="2"/>
                  <a:buChar char="ü"/>
                </a:pPr>
                <a:r>
                  <a:rPr lang="en-US" dirty="0">
                    <a:solidFill>
                      <a:schemeClr val="accent6">
                        <a:lumMod val="50000"/>
                      </a:schemeClr>
                    </a:solidFill>
                  </a:rPr>
                  <a:t>and supplies an infrared completion of any standard running coupling.</a:t>
                </a:r>
                <a:r>
                  <a:rPr lang="en-US" dirty="0"/>
                  <a:t>  </a:t>
                </a:r>
              </a:p>
              <a:p>
                <a:r>
                  <a:rPr lang="en-US" dirty="0"/>
                  <a:t>These features entail that all calculations of a DF at a scale within a domain of </a:t>
                </a:r>
                <a:r>
                  <a:rPr lang="en-US" dirty="0" err="1"/>
                  <a:t>pQCD</a:t>
                </a:r>
                <a:r>
                  <a:rPr lang="en-US" dirty="0"/>
                  <a:t> applicability are compatible with this effective charge.  </a:t>
                </a:r>
              </a:p>
              <a:p>
                <a:r>
                  <a:rPr lang="en-US" dirty="0"/>
                  <a:t>Moreover, and especially important, is the fact that one does not need to know the pointwise form of the effective charge</a:t>
                </a:r>
              </a:p>
              <a:p>
                <a:pPr lvl="1">
                  <a:buFont typeface="Wingdings" panose="05000000000000000000" pitchFamily="2" charset="2"/>
                  <a:buChar char="ü"/>
                </a:pPr>
                <a:r>
                  <a:rPr lang="en-US" dirty="0"/>
                  <a:t> </a:t>
                </a:r>
                <a:r>
                  <a:rPr lang="en-US" sz="2400" dirty="0"/>
                  <a:t>Its existence alone is sufficient to deliver </a:t>
                </a:r>
              </a:p>
              <a:p>
                <a:pPr marL="457200" lvl="1" indent="0">
                  <a:spcBef>
                    <a:spcPts val="0"/>
                  </a:spcBef>
                  <a:buNone/>
                </a:pPr>
                <a:r>
                  <a:rPr lang="en-US" sz="2400" dirty="0"/>
                  <a:t>	the definition of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𝜁</m:t>
                        </m:r>
                      </m:e>
                      <m:sub>
                        <m:r>
                          <a:rPr lang="en-AU" sz="2400" b="0" i="1" smtClean="0">
                            <a:latin typeface="Cambria Math" panose="02040503050406030204" pitchFamily="18" charset="0"/>
                          </a:rPr>
                          <m:t>𝐻</m:t>
                        </m:r>
                      </m:sub>
                    </m:sSub>
                  </m:oMath>
                </a14:m>
                <a:r>
                  <a:rPr lang="en-US" sz="2400" dirty="0"/>
                  <a:t> and all attendant consequences</a:t>
                </a:r>
              </a:p>
              <a:p>
                <a:pPr lvl="1">
                  <a:spcBef>
                    <a:spcPts val="0"/>
                  </a:spcBef>
                  <a:buFont typeface="Wingdings" panose="05000000000000000000" pitchFamily="2" charset="2"/>
                  <a:buChar char="ü"/>
                </a:pPr>
                <a:r>
                  <a:rPr lang="en-US" sz="2400" i="1" dirty="0"/>
                  <a:t>N.B</a:t>
                </a:r>
                <a:r>
                  <a:rPr lang="en-US" sz="2400" dirty="0"/>
                  <a:t>. glue and sea DFs are identically zero at </a:t>
                </a:r>
                <a14:m>
                  <m:oMath xmlns:m="http://schemas.openxmlformats.org/officeDocument/2006/math">
                    <m:sSub>
                      <m:sSubPr>
                        <m:ctrlPr>
                          <a:rPr lang="en-AU" sz="2400" b="0" i="1" smtClean="0">
                            <a:latin typeface="Cambria Math" panose="02040503050406030204" pitchFamily="18" charset="0"/>
                          </a:rPr>
                        </m:ctrlPr>
                      </m:sSubPr>
                      <m:e>
                        <m:r>
                          <a:rPr lang="en-AU" sz="2400" b="0" i="1" smtClean="0">
                            <a:latin typeface="Cambria Math" panose="02040503050406030204" pitchFamily="18" charset="0"/>
                          </a:rPr>
                          <m:t>𝜁</m:t>
                        </m:r>
                      </m:e>
                      <m:sub>
                        <m:r>
                          <a:rPr lang="en-AU" sz="2400" b="0" i="1" smtClean="0">
                            <a:latin typeface="Cambria Math" panose="02040503050406030204" pitchFamily="18" charset="0"/>
                          </a:rPr>
                          <m:t>𝐻</m:t>
                        </m:r>
                      </m:sub>
                    </m:sSub>
                  </m:oMath>
                </a14:m>
                <a:endParaRPr lang="en-US" sz="2400" dirty="0"/>
              </a:p>
              <a:p>
                <a:pPr>
                  <a:buFont typeface="Wingdings" panose="05000000000000000000" pitchFamily="2" charset="2"/>
                  <a:buChar char="ü"/>
                </a:pPr>
                <a:endParaRPr lang="en-AU" dirty="0"/>
              </a:p>
            </p:txBody>
          </p:sp>
        </mc:Choice>
        <mc:Fallback xmlns="">
          <p:sp>
            <p:nvSpPr>
              <p:cNvPr id="3" name="Content Placeholder 2">
                <a:extLst>
                  <a:ext uri="{FF2B5EF4-FFF2-40B4-BE49-F238E27FC236}">
                    <a16:creationId xmlns:a16="http://schemas.microsoft.com/office/drawing/2014/main" id="{3C5FFEE5-D288-24EC-E054-07DCEE5D88FD}"/>
                  </a:ext>
                </a:extLst>
              </p:cNvPr>
              <p:cNvSpPr>
                <a:spLocks noGrp="1" noRot="1" noChangeAspect="1" noMove="1" noResize="1" noEditPoints="1" noAdjustHandles="1" noChangeArrowheads="1" noChangeShapeType="1" noTextEdit="1"/>
              </p:cNvSpPr>
              <p:nvPr>
                <p:ph idx="1"/>
              </p:nvPr>
            </p:nvSpPr>
            <p:spPr>
              <a:xfrm>
                <a:off x="609600" y="1265236"/>
                <a:ext cx="10972800" cy="5059364"/>
              </a:xfrm>
              <a:blipFill>
                <a:blip r:embed="rId2"/>
                <a:stretch>
                  <a:fillRect l="-611" t="-8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C99E382-59E1-E0DD-1EE4-E4296017DB8D}"/>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0D259CF7-2B7F-88B7-D50F-AD27761A88ED}"/>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42AA3D68-0747-B4FA-95DF-247A4B38A912}"/>
              </a:ext>
            </a:extLst>
          </p:cNvPr>
          <p:cNvSpPr>
            <a:spLocks noGrp="1"/>
          </p:cNvSpPr>
          <p:nvPr>
            <p:ph type="sldNum" sz="quarter" idx="12"/>
          </p:nvPr>
        </p:nvSpPr>
        <p:spPr/>
        <p:txBody>
          <a:bodyPr/>
          <a:lstStyle/>
          <a:p>
            <a:fld id="{87034D8C-3CB4-402A-BC46-2AB14C0FE90A}" type="slidenum">
              <a:rPr lang="en-US" smtClean="0"/>
              <a:pPr/>
              <a:t>39</a:t>
            </a:fld>
            <a:endParaRPr lang="en-US"/>
          </a:p>
        </p:txBody>
      </p:sp>
    </p:spTree>
    <p:extLst>
      <p:ext uri="{BB962C8B-B14F-4D97-AF65-F5344CB8AC3E}">
        <p14:creationId xmlns:p14="http://schemas.microsoft.com/office/powerpoint/2010/main" val="104891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199A-AAF0-4631-8CD2-395E5D3C9604}"/>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Quantum Chromodynamics</a:t>
            </a:r>
            <a:endParaRPr lang="en-US" sz="36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3C43E0-7D22-41DD-8F87-6BF712CCD620}"/>
                  </a:ext>
                </a:extLst>
              </p:cNvPr>
              <p:cNvSpPr>
                <a:spLocks noGrp="1"/>
              </p:cNvSpPr>
              <p:nvPr>
                <p:ph idx="1"/>
              </p:nvPr>
            </p:nvSpPr>
            <p:spPr>
              <a:xfrm>
                <a:off x="609600" y="2521226"/>
                <a:ext cx="10972800" cy="1298730"/>
              </a:xfrm>
            </p:spPr>
            <p:txBody>
              <a:bodyPr/>
              <a:lstStyle/>
              <a:p>
                <a:r>
                  <a:rPr lang="en-GB" sz="2400" dirty="0"/>
                  <a:t>One-line Lagrangian – expressed in terms of </a:t>
                </a:r>
              </a:p>
              <a:p>
                <a:pPr marL="0" indent="0">
                  <a:spcBef>
                    <a:spcPts val="0"/>
                  </a:spcBef>
                  <a:buNone/>
                </a:pPr>
                <a:r>
                  <a:rPr lang="en-GB" sz="2400" dirty="0"/>
                  <a:t>      massless gluon (</a:t>
                </a:r>
                <a14:m>
                  <m:oMath xmlns:m="http://schemas.openxmlformats.org/officeDocument/2006/math">
                    <m:sSubSup>
                      <m:sSubSupPr>
                        <m:ctrlPr>
                          <a:rPr lang="en-AU" sz="2400" b="0" i="1" smtClean="0">
                            <a:latin typeface="Cambria Math" panose="02040503050406030204" pitchFamily="18" charset="0"/>
                          </a:rPr>
                        </m:ctrlPr>
                      </m:sSubSupPr>
                      <m:e>
                        <m:r>
                          <a:rPr lang="en-AU" sz="2400" b="0" i="1" smtClean="0">
                            <a:latin typeface="Cambria Math" panose="02040503050406030204" pitchFamily="18" charset="0"/>
                          </a:rPr>
                          <m:t>𝐴</m:t>
                        </m:r>
                      </m:e>
                      <m:sub>
                        <m:r>
                          <a:rPr lang="en-AU" sz="2400" b="0" i="1" smtClean="0">
                            <a:latin typeface="Cambria Math" panose="02040503050406030204" pitchFamily="18" charset="0"/>
                          </a:rPr>
                          <m:t>𝜇</m:t>
                        </m:r>
                      </m:sub>
                      <m:sup>
                        <m:r>
                          <a:rPr lang="en-AU" sz="2400" b="0" i="1" smtClean="0">
                            <a:latin typeface="Cambria Math" panose="02040503050406030204" pitchFamily="18" charset="0"/>
                          </a:rPr>
                          <m:t>𝑎</m:t>
                        </m:r>
                      </m:sup>
                    </m:sSubSup>
                  </m:oMath>
                </a14:m>
                <a:r>
                  <a:rPr lang="en-GB" sz="2400" dirty="0"/>
                  <a:t>) and Higgs-mass quark (</a:t>
                </a:r>
                <a14:m>
                  <m:oMath xmlns:m="http://schemas.openxmlformats.org/officeDocument/2006/math">
                    <m:r>
                      <a:rPr lang="en-AU" sz="2400" b="0" i="1" smtClean="0">
                        <a:latin typeface="Cambria Math" panose="02040503050406030204" pitchFamily="18" charset="0"/>
                      </a:rPr>
                      <m:t>𝜓</m:t>
                    </m:r>
                  </m:oMath>
                </a14:m>
                <a:r>
                  <a:rPr lang="en-GB" sz="2400" dirty="0"/>
                  <a:t>) </a:t>
                </a:r>
                <a:r>
                  <a:rPr lang="en-GB" sz="2400" dirty="0" err="1"/>
                  <a:t>partons</a:t>
                </a:r>
                <a:endParaRPr lang="en-GB" sz="2400" dirty="0"/>
              </a:p>
              <a:p>
                <a:pPr>
                  <a:spcBef>
                    <a:spcPts val="300"/>
                  </a:spcBef>
                </a:pPr>
                <a:r>
                  <a:rPr lang="en-GB" sz="2400" dirty="0"/>
                  <a:t>Which are NOT the degrees-of-freedom measured in detectors</a:t>
                </a:r>
              </a:p>
            </p:txBody>
          </p:sp>
        </mc:Choice>
        <mc:Fallback xmlns="">
          <p:sp>
            <p:nvSpPr>
              <p:cNvPr id="3" name="Content Placeholder 2">
                <a:extLst>
                  <a:ext uri="{FF2B5EF4-FFF2-40B4-BE49-F238E27FC236}">
                    <a16:creationId xmlns:a16="http://schemas.microsoft.com/office/drawing/2014/main" id="{003C43E0-7D22-41DD-8F87-6BF712CCD620}"/>
                  </a:ext>
                </a:extLst>
              </p:cNvPr>
              <p:cNvSpPr>
                <a:spLocks noGrp="1" noRot="1" noChangeAspect="1" noMove="1" noResize="1" noEditPoints="1" noAdjustHandles="1" noChangeArrowheads="1" noChangeShapeType="1" noTextEdit="1"/>
              </p:cNvSpPr>
              <p:nvPr>
                <p:ph idx="1"/>
              </p:nvPr>
            </p:nvSpPr>
            <p:spPr>
              <a:xfrm>
                <a:off x="609600" y="2521226"/>
                <a:ext cx="10972800" cy="1298730"/>
              </a:xfrm>
              <a:blipFill>
                <a:blip r:embed="rId2"/>
                <a:stretch>
                  <a:fillRect l="-722" t="-3756" b="-751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526B03F-AADC-48DA-95DC-C1B86C5ADA9F}"/>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DE92DCD6-022C-4D11-9E22-165645ED8D62}"/>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9C628AE9-9621-4A65-92B3-83A0E5857972}"/>
              </a:ext>
            </a:extLst>
          </p:cNvPr>
          <p:cNvSpPr>
            <a:spLocks noGrp="1"/>
          </p:cNvSpPr>
          <p:nvPr>
            <p:ph type="sldNum" sz="quarter" idx="12"/>
          </p:nvPr>
        </p:nvSpPr>
        <p:spPr/>
        <p:txBody>
          <a:bodyPr/>
          <a:lstStyle/>
          <a:p>
            <a:fld id="{87034D8C-3CB4-402A-BC46-2AB14C0FE90A}" type="slidenum">
              <a:rPr lang="en-US" smtClean="0"/>
              <a:pPr/>
              <a:t>4</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F156142-CF87-4D81-B1EA-69DD5856667B}"/>
                  </a:ext>
                </a:extLst>
              </p:cNvPr>
              <p:cNvSpPr/>
              <p:nvPr/>
            </p:nvSpPr>
            <p:spPr>
              <a:xfrm>
                <a:off x="1897864" y="914400"/>
                <a:ext cx="8049684" cy="16002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4</m:t>
                          </m:r>
                        </m:den>
                      </m:f>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e>
                      </m:acc>
                      <m:d>
                        <m:dPr>
                          <m:begChr m:val="["/>
                          <m:end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𝑥</m:t>
                              </m:r>
                            </m:sub>
                          </m:s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𝑖𝑔</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𝜆</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𝑎𝑏𝑐</m:t>
                          </m:r>
                        </m:sup>
                      </m:s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𝑏</m:t>
                          </m:r>
                        </m:sup>
                      </m:sSub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𝑐</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p>
            </p:txBody>
          </p:sp>
        </mc:Choice>
        <mc:Fallback xmlns="">
          <p:sp>
            <p:nvSpPr>
              <p:cNvPr id="7" name="Rectangle 6">
                <a:extLst>
                  <a:ext uri="{FF2B5EF4-FFF2-40B4-BE49-F238E27FC236}">
                    <a16:creationId xmlns:a16="http://schemas.microsoft.com/office/drawing/2014/main" id="{5F156142-CF87-4D81-B1EA-69DD5856667B}"/>
                  </a:ext>
                </a:extLst>
              </p:cNvPr>
              <p:cNvSpPr>
                <a:spLocks noRot="1" noChangeAspect="1" noMove="1" noResize="1" noEditPoints="1" noAdjustHandles="1" noChangeArrowheads="1" noChangeShapeType="1" noTextEdit="1"/>
              </p:cNvSpPr>
              <p:nvPr/>
            </p:nvSpPr>
            <p:spPr>
              <a:xfrm>
                <a:off x="1897864" y="914400"/>
                <a:ext cx="8049684" cy="1600200"/>
              </a:xfrm>
              <a:prstGeom prst="rect">
                <a:avLst/>
              </a:prstGeom>
              <a:blipFill>
                <a:blip r:embed="rId3"/>
                <a:stretch>
                  <a:fillRect/>
                </a:stretch>
              </a:blipFill>
              <a:ln>
                <a:solidFill>
                  <a:schemeClr val="bg1"/>
                </a:solidFill>
              </a:ln>
            </p:spPr>
            <p:txBody>
              <a:bodyPr/>
              <a:lstStyle/>
              <a:p>
                <a:r>
                  <a:rPr lang="en-AU">
                    <a:noFill/>
                  </a:rPr>
                  <a:t> </a:t>
                </a:r>
              </a:p>
            </p:txBody>
          </p:sp>
        </mc:Fallback>
      </mc:AlternateContent>
      <p:sp>
        <p:nvSpPr>
          <p:cNvPr id="9" name="Content Placeholder 2">
            <a:extLst>
              <a:ext uri="{FF2B5EF4-FFF2-40B4-BE49-F238E27FC236}">
                <a16:creationId xmlns:a16="http://schemas.microsoft.com/office/drawing/2014/main" id="{7B5EC7D6-0986-49FD-A61A-7F0B0301BBF6}"/>
              </a:ext>
            </a:extLst>
          </p:cNvPr>
          <p:cNvSpPr txBox="1">
            <a:spLocks/>
          </p:cNvSpPr>
          <p:nvPr/>
        </p:nvSpPr>
        <p:spPr bwMode="auto">
          <a:xfrm>
            <a:off x="609600" y="3733800"/>
            <a:ext cx="10972800" cy="1298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GB" sz="2000" i="1" kern="0" dirty="0">
                <a:ln w="0"/>
                <a:solidFill>
                  <a:srgbClr val="008000"/>
                </a:solidFill>
                <a:effectLst>
                  <a:outerShdw blurRad="38100" dist="25400" dir="5400000" algn="ctr" rotWithShape="0">
                    <a:srgbClr val="6E747A">
                      <a:alpha val="43000"/>
                    </a:srgbClr>
                  </a:outerShdw>
                </a:effectLst>
              </a:rPr>
              <a:t>Advantages of the </a:t>
            </a:r>
            <a:r>
              <a:rPr lang="en-GB" sz="2000" i="1" kern="0" dirty="0" err="1">
                <a:ln w="0"/>
                <a:solidFill>
                  <a:srgbClr val="008000"/>
                </a:solidFill>
                <a:effectLst>
                  <a:outerShdw blurRad="38100" dist="25400" dir="5400000" algn="ctr" rotWithShape="0">
                    <a:srgbClr val="6E747A">
                      <a:alpha val="43000"/>
                    </a:srgbClr>
                  </a:outerShdw>
                </a:effectLst>
              </a:rPr>
              <a:t>Color</a:t>
            </a:r>
            <a:r>
              <a:rPr lang="en-GB" sz="2000" i="1" kern="0" dirty="0">
                <a:ln w="0"/>
                <a:solidFill>
                  <a:srgbClr val="008000"/>
                </a:solidFill>
                <a:effectLst>
                  <a:outerShdw blurRad="38100" dist="25400" dir="5400000" algn="ctr" rotWithShape="0">
                    <a:srgbClr val="6E747A">
                      <a:alpha val="43000"/>
                    </a:srgbClr>
                  </a:outerShdw>
                </a:effectLst>
              </a:rPr>
              <a:t> Octet Gluon Picture,  </a:t>
            </a:r>
          </a:p>
          <a:p>
            <a:pPr marL="0" indent="0">
              <a:spcBef>
                <a:spcPts val="0"/>
              </a:spcBef>
              <a:buNone/>
            </a:pPr>
            <a:r>
              <a:rPr lang="en-GB" sz="2000" i="1" kern="0" dirty="0">
                <a:ln w="0"/>
                <a:solidFill>
                  <a:srgbClr val="008000"/>
                </a:solidFill>
                <a:effectLst>
                  <a:outerShdw blurRad="38100" dist="25400" dir="5400000" algn="ctr" rotWithShape="0">
                    <a:srgbClr val="6E747A">
                      <a:alpha val="43000"/>
                    </a:srgbClr>
                  </a:outerShdw>
                </a:effectLst>
              </a:rPr>
              <a:t>H. </a:t>
            </a:r>
            <a:r>
              <a:rPr lang="en-GB" sz="2000" i="1" kern="0" dirty="0" err="1">
                <a:ln w="0"/>
                <a:solidFill>
                  <a:srgbClr val="008000"/>
                </a:solidFill>
                <a:effectLst>
                  <a:outerShdw blurRad="38100" dist="25400" dir="5400000" algn="ctr" rotWithShape="0">
                    <a:srgbClr val="6E747A">
                      <a:alpha val="43000"/>
                    </a:srgbClr>
                  </a:outerShdw>
                </a:effectLst>
              </a:rPr>
              <a:t>Fritzsch</a:t>
            </a:r>
            <a:r>
              <a:rPr lang="en-GB" sz="2000" i="1" kern="0" dirty="0">
                <a:ln w="0"/>
                <a:solidFill>
                  <a:srgbClr val="008000"/>
                </a:solidFill>
                <a:effectLst>
                  <a:outerShdw blurRad="38100" dist="25400" dir="5400000" algn="ctr" rotWithShape="0">
                    <a:srgbClr val="6E747A">
                      <a:alpha val="43000"/>
                    </a:srgbClr>
                  </a:outerShdw>
                </a:effectLst>
              </a:rPr>
              <a:t>, Murray Gell-Mann, H. Leutwyler, Phys. Lett. B 47 (1973) 365-368</a:t>
            </a:r>
            <a:endParaRPr lang="en-GB" sz="2800" i="1" kern="0" dirty="0">
              <a:ln w="0"/>
              <a:solidFill>
                <a:srgbClr val="008000"/>
              </a:solidFill>
              <a:effectLst>
                <a:outerShdw blurRad="38100" dist="25400" dir="5400000" algn="ctr" rotWithShape="0">
                  <a:srgbClr val="6E747A">
                    <a:alpha val="43000"/>
                  </a:srgbClr>
                </a:outerShdw>
              </a:effectLst>
            </a:endParaRPr>
          </a:p>
          <a:p>
            <a:r>
              <a:rPr lang="en-US" sz="2400" kern="0" dirty="0"/>
              <a:t>“The quarks come in three "colors," but all physical states and interactions are supposed to be singlets with respect to the SU(3) of color. Thus, we do not accept theories in which quarks are real, observable particles; nor do we allow any scheme in which the color non-singlet degrees of freedom can be excited.”</a:t>
            </a:r>
          </a:p>
          <a:p>
            <a:endParaRPr lang="en-GB" sz="2400" kern="0" dirty="0"/>
          </a:p>
        </p:txBody>
      </p:sp>
      <p:sp>
        <p:nvSpPr>
          <p:cNvPr id="8" name="TextBox 7">
            <a:extLst>
              <a:ext uri="{FF2B5EF4-FFF2-40B4-BE49-F238E27FC236}">
                <a16:creationId xmlns:a16="http://schemas.microsoft.com/office/drawing/2014/main" id="{B8DC02B7-5FC0-BE30-BD1D-FEB5A179F307}"/>
              </a:ext>
            </a:extLst>
          </p:cNvPr>
          <p:cNvSpPr txBox="1"/>
          <p:nvPr/>
        </p:nvSpPr>
        <p:spPr>
          <a:xfrm>
            <a:off x="7960369" y="2590800"/>
            <a:ext cx="3974358" cy="461665"/>
          </a:xfrm>
          <a:prstGeom prst="rect">
            <a:avLst/>
          </a:prstGeom>
          <a:noFill/>
        </p:spPr>
        <p:txBody>
          <a:bodyPr wrap="none" rtlCol="0">
            <a:spAutoFit/>
          </a:bodyPr>
          <a:lstStyle/>
          <a:p>
            <a:r>
              <a:rPr lang="en-AU" sz="2400" i="1" dirty="0">
                <a:ln w="0"/>
                <a:solidFill>
                  <a:srgbClr val="FF0000"/>
                </a:solidFill>
                <a:effectLst>
                  <a:outerShdw blurRad="38100" dist="25400" dir="5400000" algn="ctr" rotWithShape="0">
                    <a:srgbClr val="6E747A">
                      <a:alpha val="43000"/>
                    </a:srgbClr>
                  </a:outerShdw>
                </a:effectLst>
              </a:rPr>
              <a:t>Gluon and Quark Confinement</a:t>
            </a:r>
          </a:p>
        </p:txBody>
      </p:sp>
      <p:cxnSp>
        <p:nvCxnSpPr>
          <p:cNvPr id="10" name="Straight Arrow Connector 9">
            <a:extLst>
              <a:ext uri="{FF2B5EF4-FFF2-40B4-BE49-F238E27FC236}">
                <a16:creationId xmlns:a16="http://schemas.microsoft.com/office/drawing/2014/main" id="{9D60A434-3A61-BFB5-325D-F56BAD3021A5}"/>
              </a:ext>
            </a:extLst>
          </p:cNvPr>
          <p:cNvCxnSpPr>
            <a:cxnSpLocks/>
          </p:cNvCxnSpPr>
          <p:nvPr/>
        </p:nvCxnSpPr>
        <p:spPr bwMode="auto">
          <a:xfrm flipV="1">
            <a:off x="1312986" y="1524000"/>
            <a:ext cx="2438400" cy="546649"/>
          </a:xfrm>
          <a:prstGeom prst="straightConnector1">
            <a:avLst/>
          </a:prstGeom>
          <a:noFill/>
          <a:ln w="19050" cap="flat" cmpd="sng" algn="ctr">
            <a:solidFill>
              <a:schemeClr val="accent3">
                <a:lumMod val="75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94711B55-2776-EE42-E3F3-99558301C42D}"/>
              </a:ext>
            </a:extLst>
          </p:cNvPr>
          <p:cNvCxnSpPr>
            <a:cxnSpLocks/>
          </p:cNvCxnSpPr>
          <p:nvPr/>
        </p:nvCxnSpPr>
        <p:spPr bwMode="auto">
          <a:xfrm>
            <a:off x="1312986" y="2070649"/>
            <a:ext cx="1371600" cy="0"/>
          </a:xfrm>
          <a:prstGeom prst="straightConnector1">
            <a:avLst/>
          </a:prstGeom>
          <a:noFill/>
          <a:ln w="19050" cap="flat" cmpd="sng" algn="ctr">
            <a:solidFill>
              <a:schemeClr val="accent3">
                <a:lumMod val="75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CDCD5C00-ED3E-C3DA-B642-F8867227933D}"/>
              </a:ext>
            </a:extLst>
          </p:cNvPr>
          <p:cNvSpPr txBox="1"/>
          <p:nvPr/>
        </p:nvSpPr>
        <p:spPr>
          <a:xfrm>
            <a:off x="169986" y="1578790"/>
            <a:ext cx="1545616" cy="646331"/>
          </a:xfrm>
          <a:prstGeom prst="rect">
            <a:avLst/>
          </a:prstGeom>
          <a:noFill/>
        </p:spPr>
        <p:txBody>
          <a:bodyPr wrap="none" rtlCol="0">
            <a:spAutoFit/>
          </a:bodyPr>
          <a:lstStyle/>
          <a:p>
            <a:r>
              <a:rPr lang="en-AU" dirty="0"/>
              <a:t>No mass term </a:t>
            </a:r>
          </a:p>
          <a:p>
            <a:r>
              <a:rPr lang="en-AU" dirty="0"/>
              <a:t>for gluons</a:t>
            </a:r>
          </a:p>
        </p:txBody>
      </p:sp>
      <p:cxnSp>
        <p:nvCxnSpPr>
          <p:cNvPr id="13" name="Straight Arrow Connector 12">
            <a:extLst>
              <a:ext uri="{FF2B5EF4-FFF2-40B4-BE49-F238E27FC236}">
                <a16:creationId xmlns:a16="http://schemas.microsoft.com/office/drawing/2014/main" id="{37160359-90EC-7413-EAA4-3260D9D7E309}"/>
              </a:ext>
            </a:extLst>
          </p:cNvPr>
          <p:cNvCxnSpPr>
            <a:cxnSpLocks/>
          </p:cNvCxnSpPr>
          <p:nvPr/>
        </p:nvCxnSpPr>
        <p:spPr bwMode="auto">
          <a:xfrm flipH="1">
            <a:off x="6740442" y="769098"/>
            <a:ext cx="3137371" cy="639763"/>
          </a:xfrm>
          <a:prstGeom prst="straightConnector1">
            <a:avLst/>
          </a:prstGeom>
          <a:noFill/>
          <a:ln w="19050" cap="flat" cmpd="sng" algn="ctr">
            <a:solidFill>
              <a:schemeClr val="accent3">
                <a:lumMod val="75000"/>
              </a:schemeClr>
            </a:solidFill>
            <a:prstDash val="solid"/>
            <a:round/>
            <a:headEnd type="none" w="med" len="med"/>
            <a:tailEnd type="triangle"/>
          </a:ln>
          <a:effectLst/>
        </p:spPr>
      </p:cxnSp>
      <p:sp>
        <p:nvSpPr>
          <p:cNvPr id="14" name="TextBox 13">
            <a:extLst>
              <a:ext uri="{FF2B5EF4-FFF2-40B4-BE49-F238E27FC236}">
                <a16:creationId xmlns:a16="http://schemas.microsoft.com/office/drawing/2014/main" id="{C1694F80-60EE-0F98-1D8C-4D0851B570D8}"/>
              </a:ext>
            </a:extLst>
          </p:cNvPr>
          <p:cNvSpPr txBox="1"/>
          <p:nvPr/>
        </p:nvSpPr>
        <p:spPr>
          <a:xfrm>
            <a:off x="9877813" y="52758"/>
            <a:ext cx="1997663" cy="1200329"/>
          </a:xfrm>
          <a:prstGeom prst="rect">
            <a:avLst/>
          </a:prstGeom>
          <a:noFill/>
        </p:spPr>
        <p:txBody>
          <a:bodyPr wrap="none" rtlCol="0">
            <a:spAutoFit/>
          </a:bodyPr>
          <a:lstStyle/>
          <a:p>
            <a:r>
              <a:rPr lang="en-AU" dirty="0"/>
              <a:t>Current mass</a:t>
            </a:r>
          </a:p>
          <a:p>
            <a:r>
              <a:rPr lang="en-AU" dirty="0"/>
              <a:t>generated by </a:t>
            </a:r>
          </a:p>
          <a:p>
            <a:r>
              <a:rPr lang="en-AU" dirty="0"/>
              <a:t>Higgs boson </a:t>
            </a:r>
          </a:p>
          <a:p>
            <a:r>
              <a:rPr lang="en-AU" dirty="0"/>
              <a:t>couplings into QCD</a:t>
            </a:r>
          </a:p>
        </p:txBody>
      </p:sp>
    </p:spTree>
    <p:extLst>
      <p:ext uri="{BB962C8B-B14F-4D97-AF65-F5344CB8AC3E}">
        <p14:creationId xmlns:p14="http://schemas.microsoft.com/office/powerpoint/2010/main" val="263811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100"/>
                                        <p:tgtEl>
                                          <p:spTgt spid="10"/>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12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1100"/>
                                        <p:tgtEl>
                                          <p:spTgt spid="14"/>
                                        </p:tgtEl>
                                      </p:cBhvr>
                                    </p:animEffect>
                                  </p:childTnLst>
                                </p:cTn>
                              </p:par>
                              <p:par>
                                <p:cTn id="30" presetID="6"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BB23E-448A-38C6-6416-7FCCF84EB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98944-A26A-D79D-61B0-09280D7CDD17}"/>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AO Evolution</a:t>
            </a:r>
          </a:p>
        </p:txBody>
      </p:sp>
      <p:sp>
        <p:nvSpPr>
          <p:cNvPr id="3" name="Content Placeholder 2">
            <a:extLst>
              <a:ext uri="{FF2B5EF4-FFF2-40B4-BE49-F238E27FC236}">
                <a16:creationId xmlns:a16="http://schemas.microsoft.com/office/drawing/2014/main" id="{01BDA240-206D-C458-8A94-29D6F9A68533}"/>
              </a:ext>
            </a:extLst>
          </p:cNvPr>
          <p:cNvSpPr>
            <a:spLocks noGrp="1"/>
          </p:cNvSpPr>
          <p:nvPr>
            <p:ph idx="1"/>
          </p:nvPr>
        </p:nvSpPr>
        <p:spPr>
          <a:xfrm>
            <a:off x="609600" y="1265236"/>
            <a:ext cx="10972800" cy="5059364"/>
          </a:xfrm>
        </p:spPr>
        <p:txBody>
          <a:bodyPr/>
          <a:lstStyle/>
          <a:p>
            <a:r>
              <a:rPr lang="en-US" dirty="0"/>
              <a:t>The potential issue with a Grunberg effective charge is </a:t>
            </a:r>
          </a:p>
          <a:p>
            <a:pPr marL="0" indent="0">
              <a:spcBef>
                <a:spcPts val="0"/>
              </a:spcBef>
              <a:buNone/>
            </a:pPr>
            <a:r>
              <a:rPr lang="en-US" dirty="0"/>
              <a:t>      that reference to a specific process may make it globally useless </a:t>
            </a:r>
          </a:p>
          <a:p>
            <a:r>
              <a:rPr lang="en-US" dirty="0"/>
              <a:t>We know that is not the case</a:t>
            </a:r>
          </a:p>
          <a:p>
            <a:pPr lvl="1"/>
            <a:r>
              <a:rPr lang="en-US" sz="2200" dirty="0"/>
              <a:t>The class of process-dependent (Grunberg) charges, </a:t>
            </a:r>
          </a:p>
          <a:p>
            <a:pPr marL="800100" lvl="2" indent="0">
              <a:spcBef>
                <a:spcPts val="0"/>
              </a:spcBef>
              <a:buNone/>
            </a:pPr>
            <a:r>
              <a:rPr lang="en-US" sz="2200" dirty="0"/>
              <a:t>defined in connection with the AO scheme, </a:t>
            </a:r>
          </a:p>
          <a:p>
            <a:pPr marL="800100" lvl="2" indent="0">
              <a:spcBef>
                <a:spcPts val="0"/>
              </a:spcBef>
              <a:buNone/>
            </a:pPr>
            <a:r>
              <a:rPr lang="en-US" sz="2200" dirty="0"/>
              <a:t>may be characterized by our unique, predicted process-independent effective charge</a:t>
            </a:r>
            <a:endParaRPr lang="en-US" dirty="0"/>
          </a:p>
          <a:p>
            <a:r>
              <a:rPr lang="en-US" dirty="0"/>
              <a:t>Thus far, the AO class of charges – in particular, our PI charge – has served in the same form for all known parton DFs</a:t>
            </a:r>
          </a:p>
          <a:p>
            <a:pPr lvl="1">
              <a:buFont typeface="Wingdings" panose="05000000000000000000" pitchFamily="2" charset="2"/>
              <a:buChar char="ü"/>
            </a:pPr>
            <a:r>
              <a:rPr lang="en-US" sz="2200" dirty="0"/>
              <a:t>Namely, for a large array of structure functions and fragmentation processes.  </a:t>
            </a:r>
          </a:p>
          <a:p>
            <a:pPr>
              <a:buFont typeface="Wingdings" panose="05000000000000000000" pitchFamily="2" charset="2"/>
              <a:buChar char="ü"/>
            </a:pPr>
            <a:r>
              <a:rPr lang="en-US" sz="2400" dirty="0"/>
              <a:t>This is a very broad domain of applicability for one single Grunberg charge. </a:t>
            </a:r>
          </a:p>
          <a:p>
            <a:pPr marL="800100" lvl="2" indent="0">
              <a:spcBef>
                <a:spcPts val="0"/>
              </a:spcBef>
              <a:buNone/>
            </a:pPr>
            <a:endParaRPr lang="en-US" sz="2200" dirty="0"/>
          </a:p>
          <a:p>
            <a:pPr>
              <a:buFont typeface="Wingdings" panose="05000000000000000000" pitchFamily="2" charset="2"/>
              <a:buChar char="ü"/>
            </a:pPr>
            <a:endParaRPr lang="en-AU" dirty="0"/>
          </a:p>
        </p:txBody>
      </p:sp>
      <p:sp>
        <p:nvSpPr>
          <p:cNvPr id="4" name="Date Placeholder 3">
            <a:extLst>
              <a:ext uri="{FF2B5EF4-FFF2-40B4-BE49-F238E27FC236}">
                <a16:creationId xmlns:a16="http://schemas.microsoft.com/office/drawing/2014/main" id="{B6C5BDF3-2BDC-C75B-2E97-9033C4F00282}"/>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12F7AA2C-DE12-635C-3804-C1AB7A1C58C2}"/>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43D46D67-1B12-16D8-FD6F-C0BF6DEE7FBA}"/>
              </a:ext>
            </a:extLst>
          </p:cNvPr>
          <p:cNvSpPr>
            <a:spLocks noGrp="1"/>
          </p:cNvSpPr>
          <p:nvPr>
            <p:ph type="sldNum" sz="quarter" idx="12"/>
          </p:nvPr>
        </p:nvSpPr>
        <p:spPr/>
        <p:txBody>
          <a:bodyPr/>
          <a:lstStyle/>
          <a:p>
            <a:fld id="{87034D8C-3CB4-402A-BC46-2AB14C0FE90A}" type="slidenum">
              <a:rPr lang="en-US" smtClean="0"/>
              <a:pPr/>
              <a:t>40</a:t>
            </a:fld>
            <a:endParaRPr lang="en-US"/>
          </a:p>
        </p:txBody>
      </p:sp>
      <p:pic>
        <p:nvPicPr>
          <p:cNvPr id="7" name="Picture 6">
            <a:extLst>
              <a:ext uri="{FF2B5EF4-FFF2-40B4-BE49-F238E27FC236}">
                <a16:creationId xmlns:a16="http://schemas.microsoft.com/office/drawing/2014/main" id="{F8352963-7147-32C4-6D79-6289BBD276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34400" y="381000"/>
            <a:ext cx="3352800" cy="2538733"/>
          </a:xfrm>
          <a:prstGeom prst="rect">
            <a:avLst/>
          </a:prstGeom>
        </p:spPr>
      </p:pic>
    </p:spTree>
    <p:extLst>
      <p:ext uri="{BB962C8B-B14F-4D97-AF65-F5344CB8AC3E}">
        <p14:creationId xmlns:p14="http://schemas.microsoft.com/office/powerpoint/2010/main" val="397047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3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01B3F-A911-A38A-6157-E1A7A585E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B1FB2-5468-93D7-551D-174968C123E8}"/>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Hadron Gravitational Form Factors</a:t>
            </a:r>
          </a:p>
        </p:txBody>
      </p:sp>
      <p:sp>
        <p:nvSpPr>
          <p:cNvPr id="3" name="Content Placeholder 2">
            <a:extLst>
              <a:ext uri="{FF2B5EF4-FFF2-40B4-BE49-F238E27FC236}">
                <a16:creationId xmlns:a16="http://schemas.microsoft.com/office/drawing/2014/main" id="{3EF0703E-5E1C-94C7-599B-A84786BE0C96}"/>
              </a:ext>
            </a:extLst>
          </p:cNvPr>
          <p:cNvSpPr>
            <a:spLocks noGrp="1"/>
          </p:cNvSpPr>
          <p:nvPr>
            <p:ph idx="1"/>
          </p:nvPr>
        </p:nvSpPr>
        <p:spPr>
          <a:xfrm>
            <a:off x="609600" y="787718"/>
            <a:ext cx="10972800" cy="4525963"/>
          </a:xfrm>
        </p:spPr>
        <p:txBody>
          <a:bodyPr/>
          <a:lstStyle/>
          <a:p>
            <a:r>
              <a:rPr lang="en-US" i="1" dirty="0">
                <a:solidFill>
                  <a:schemeClr val="accent1">
                    <a:lumMod val="75000"/>
                  </a:schemeClr>
                </a:solidFill>
              </a:rPr>
              <a:t>Forces inside hadrons: pressure, surface tension, mechanical radius, and all that</a:t>
            </a:r>
            <a:r>
              <a:rPr lang="en-US" dirty="0">
                <a:solidFill>
                  <a:schemeClr val="accent1">
                    <a:lumMod val="75000"/>
                  </a:schemeClr>
                </a:solidFill>
              </a:rPr>
              <a:t>, </a:t>
            </a:r>
          </a:p>
          <a:p>
            <a:pPr marL="0" indent="0">
              <a:spcBef>
                <a:spcPts val="0"/>
              </a:spcBef>
              <a:buNone/>
            </a:pPr>
            <a:r>
              <a:rPr lang="en-US" dirty="0">
                <a:solidFill>
                  <a:schemeClr val="accent1">
                    <a:lumMod val="75000"/>
                  </a:schemeClr>
                </a:solidFill>
              </a:rPr>
              <a:t>     M. V. Polyakov, P. Schweitzer, Int. J. Mod. Phys. A  33 (2018) 26</a:t>
            </a:r>
          </a:p>
          <a:p>
            <a:pPr marL="800100" lvl="2" indent="0">
              <a:spcBef>
                <a:spcPts val="0"/>
              </a:spcBef>
              <a:buNone/>
            </a:pPr>
            <a:r>
              <a:rPr lang="en-US" sz="2200" dirty="0">
                <a:solidFill>
                  <a:schemeClr val="accent1">
                    <a:lumMod val="75000"/>
                  </a:schemeClr>
                </a:solidFill>
              </a:rPr>
              <a:t>“The most natural way to probe EMT form factors, scattering off gravitons – see left image – is also the least practical one. </a:t>
            </a:r>
          </a:p>
          <a:p>
            <a:pPr marL="800100" lvl="2" indent="0">
              <a:spcBef>
                <a:spcPts val="0"/>
              </a:spcBef>
              <a:buNone/>
            </a:pPr>
            <a:r>
              <a:rPr lang="en-US" sz="2200" dirty="0">
                <a:solidFill>
                  <a:schemeClr val="accent1">
                    <a:lumMod val="75000"/>
                  </a:schemeClr>
                </a:solidFill>
              </a:rPr>
              <a:t>A practical opportunity to access EMT form factors emerged with the advent of generalized parton distributions (GPDs), which describe hard-exclusive reactions, such as deeply virtual Compton scattering – see right image.”</a:t>
            </a:r>
          </a:p>
          <a:p>
            <a:pPr marL="800100" lvl="2" indent="0">
              <a:spcBef>
                <a:spcPts val="0"/>
              </a:spcBef>
              <a:buNone/>
            </a:pPr>
            <a:endParaRPr lang="en-US" sz="2200" dirty="0">
              <a:solidFill>
                <a:schemeClr val="accent1">
                  <a:lumMod val="75000"/>
                </a:schemeClr>
              </a:solidFill>
            </a:endParaRPr>
          </a:p>
          <a:p>
            <a:pPr marL="0" indent="0">
              <a:spcBef>
                <a:spcPts val="0"/>
              </a:spcBef>
              <a:buNone/>
            </a:pPr>
            <a:endParaRPr lang="en-US" dirty="0">
              <a:solidFill>
                <a:schemeClr val="accent1">
                  <a:lumMod val="75000"/>
                </a:schemeClr>
              </a:solidFill>
            </a:endParaRPr>
          </a:p>
        </p:txBody>
      </p:sp>
      <p:sp>
        <p:nvSpPr>
          <p:cNvPr id="4" name="Date Placeholder 3">
            <a:extLst>
              <a:ext uri="{FF2B5EF4-FFF2-40B4-BE49-F238E27FC236}">
                <a16:creationId xmlns:a16="http://schemas.microsoft.com/office/drawing/2014/main" id="{8A33CF92-9385-3AF7-0BF1-07D3C66EB014}"/>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3B16A833-3B65-1ADD-B52E-72A60D11B663}"/>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FF27E440-B7EA-1D2F-048B-302DF700EE49}"/>
              </a:ext>
            </a:extLst>
          </p:cNvPr>
          <p:cNvSpPr>
            <a:spLocks noGrp="1"/>
          </p:cNvSpPr>
          <p:nvPr>
            <p:ph type="sldNum" sz="quarter" idx="12"/>
          </p:nvPr>
        </p:nvSpPr>
        <p:spPr/>
        <p:txBody>
          <a:bodyPr/>
          <a:lstStyle/>
          <a:p>
            <a:fld id="{87034D8C-3CB4-402A-BC46-2AB14C0FE90A}" type="slidenum">
              <a:rPr lang="en-US" smtClean="0"/>
              <a:pPr/>
              <a:t>41</a:t>
            </a:fld>
            <a:endParaRPr lang="en-US"/>
          </a:p>
        </p:txBody>
      </p:sp>
      <p:pic>
        <p:nvPicPr>
          <p:cNvPr id="8" name="Picture 7" descr="A diagram of a molecule&#10;&#10;AI-generated content may be incorrect.">
            <a:extLst>
              <a:ext uri="{FF2B5EF4-FFF2-40B4-BE49-F238E27FC236}">
                <a16:creationId xmlns:a16="http://schemas.microsoft.com/office/drawing/2014/main" id="{59E8C007-5C2A-E764-0E27-B09526F1C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119" y="3412090"/>
            <a:ext cx="5950081" cy="260771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5CAFC81A-0220-2136-F945-465C9B8687B9}"/>
                  </a:ext>
                </a:extLst>
              </p:cNvPr>
              <p:cNvSpPr txBox="1">
                <a:spLocks/>
              </p:cNvSpPr>
              <p:nvPr/>
            </p:nvSpPr>
            <p:spPr bwMode="auto">
              <a:xfrm>
                <a:off x="611582" y="3124200"/>
                <a:ext cx="5484418" cy="220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spcBef>
                    <a:spcPts val="0"/>
                  </a:spcBef>
                </a:pPr>
                <a:r>
                  <a:rPr lang="en-US" kern="0" dirty="0">
                    <a:solidFill>
                      <a:schemeClr val="accent1">
                        <a:lumMod val="75000"/>
                      </a:schemeClr>
                    </a:solidFill>
                  </a:rPr>
                  <a:t>This is because the in-hadron expectation value of the QCD energy momentum tensor … </a:t>
                </a:r>
                <a14:m>
                  <m:oMath xmlns:m="http://schemas.openxmlformats.org/officeDocument/2006/math">
                    <m:r>
                      <a:rPr lang="en-AU" i="1" kern="0" smtClean="0">
                        <a:solidFill>
                          <a:schemeClr val="accent1">
                            <a:lumMod val="75000"/>
                          </a:schemeClr>
                        </a:solidFill>
                        <a:latin typeface="Cambria Math" panose="02040503050406030204" pitchFamily="18" charset="0"/>
                      </a:rPr>
                      <m:t>⟨</m:t>
                    </m:r>
                    <m:r>
                      <a:rPr lang="en-AU" b="0" i="1" kern="0" smtClean="0">
                        <a:solidFill>
                          <a:schemeClr val="accent1">
                            <a:lumMod val="75000"/>
                          </a:schemeClr>
                        </a:solidFill>
                        <a:latin typeface="Cambria Math" panose="02040503050406030204" pitchFamily="18" charset="0"/>
                      </a:rPr>
                      <m:t>𝐻</m:t>
                    </m:r>
                    <m:r>
                      <a:rPr lang="en-AU" b="0" i="1" kern="0" smtClean="0">
                        <a:solidFill>
                          <a:schemeClr val="accent1">
                            <a:lumMod val="75000"/>
                          </a:schemeClr>
                        </a:solidFill>
                        <a:latin typeface="Cambria Math" panose="02040503050406030204" pitchFamily="18" charset="0"/>
                      </a:rPr>
                      <m:t>|</m:t>
                    </m:r>
                    <m:sSub>
                      <m:sSubPr>
                        <m:ctrlPr>
                          <a:rPr lang="en-AU" b="0" i="1" kern="0" smtClean="0">
                            <a:solidFill>
                              <a:schemeClr val="accent1">
                                <a:lumMod val="75000"/>
                              </a:schemeClr>
                            </a:solidFill>
                            <a:latin typeface="Cambria Math" panose="02040503050406030204" pitchFamily="18" charset="0"/>
                          </a:rPr>
                        </m:ctrlPr>
                      </m:sSubPr>
                      <m:e>
                        <m:r>
                          <a:rPr lang="en-AU" b="0" i="1" kern="0" smtClean="0">
                            <a:solidFill>
                              <a:schemeClr val="accent1">
                                <a:lumMod val="75000"/>
                              </a:schemeClr>
                            </a:solidFill>
                            <a:latin typeface="Cambria Math" panose="02040503050406030204" pitchFamily="18" charset="0"/>
                          </a:rPr>
                          <m:t>𝑇</m:t>
                        </m:r>
                      </m:e>
                      <m:sub>
                        <m:r>
                          <a:rPr lang="en-AU" b="0" i="1" kern="0" smtClean="0">
                            <a:solidFill>
                              <a:schemeClr val="accent1">
                                <a:lumMod val="75000"/>
                              </a:schemeClr>
                            </a:solidFill>
                            <a:latin typeface="Cambria Math" panose="02040503050406030204" pitchFamily="18" charset="0"/>
                          </a:rPr>
                          <m:t>𝜇𝜈</m:t>
                        </m:r>
                      </m:sub>
                    </m:sSub>
                    <m:r>
                      <a:rPr lang="en-AU" b="0" i="1" kern="0" smtClean="0">
                        <a:solidFill>
                          <a:schemeClr val="accent1">
                            <a:lumMod val="75000"/>
                          </a:schemeClr>
                        </a:solidFill>
                        <a:latin typeface="Cambria Math" panose="02040503050406030204" pitchFamily="18" charset="0"/>
                      </a:rPr>
                      <m:t>|</m:t>
                    </m:r>
                    <m:r>
                      <a:rPr lang="en-AU" b="0" i="1" kern="0" smtClean="0">
                        <a:solidFill>
                          <a:schemeClr val="accent1">
                            <a:lumMod val="75000"/>
                          </a:schemeClr>
                        </a:solidFill>
                        <a:latin typeface="Cambria Math" panose="02040503050406030204" pitchFamily="18" charset="0"/>
                      </a:rPr>
                      <m:t>𝐻</m:t>
                    </m:r>
                    <m:r>
                      <a:rPr lang="en-AU" b="0" i="1" kern="0" smtClean="0">
                        <a:solidFill>
                          <a:schemeClr val="accent1">
                            <a:lumMod val="75000"/>
                          </a:schemeClr>
                        </a:solidFill>
                        <a:latin typeface="Cambria Math" panose="02040503050406030204" pitchFamily="18" charset="0"/>
                      </a:rPr>
                      <m:t>⟩</m:t>
                    </m:r>
                  </m:oMath>
                </a14:m>
                <a:endParaRPr lang="en-US" kern="0" dirty="0">
                  <a:solidFill>
                    <a:schemeClr val="accent1">
                      <a:lumMod val="75000"/>
                    </a:schemeClr>
                  </a:solidFill>
                </a:endParaRPr>
              </a:p>
              <a:p>
                <a:pPr marL="400050" lvl="1" indent="0">
                  <a:spcBef>
                    <a:spcPts val="0"/>
                  </a:spcBef>
                  <a:buNone/>
                </a:pPr>
                <a:r>
                  <a:rPr lang="en-US" sz="2200" kern="0" dirty="0">
                    <a:solidFill>
                      <a:schemeClr val="accent1">
                        <a:lumMod val="75000"/>
                      </a:schemeClr>
                    </a:solidFill>
                  </a:rPr>
                  <a:t>appears in the operator product expansion of the in-hadron matrix element of two vector currents … </a:t>
                </a:r>
                <a14:m>
                  <m:oMath xmlns:m="http://schemas.openxmlformats.org/officeDocument/2006/math">
                    <m:r>
                      <a:rPr lang="en-AU" sz="2200" i="1" kern="0" smtClean="0">
                        <a:solidFill>
                          <a:schemeClr val="accent1">
                            <a:lumMod val="75000"/>
                          </a:schemeClr>
                        </a:solidFill>
                        <a:latin typeface="Cambria Math" panose="02040503050406030204" pitchFamily="18" charset="0"/>
                      </a:rPr>
                      <m:t>⟨</m:t>
                    </m:r>
                    <m:r>
                      <a:rPr lang="en-AU" sz="2200" b="0" i="1" kern="0" smtClean="0">
                        <a:solidFill>
                          <a:schemeClr val="accent1">
                            <a:lumMod val="75000"/>
                          </a:schemeClr>
                        </a:solidFill>
                        <a:latin typeface="Cambria Math" panose="02040503050406030204" pitchFamily="18" charset="0"/>
                      </a:rPr>
                      <m:t>𝐻</m:t>
                    </m:r>
                    <m:r>
                      <a:rPr lang="en-AU" sz="2200" b="0" i="1" kern="0" smtClean="0">
                        <a:solidFill>
                          <a:schemeClr val="accent1">
                            <a:lumMod val="75000"/>
                          </a:schemeClr>
                        </a:solidFill>
                        <a:latin typeface="Cambria Math" panose="02040503050406030204" pitchFamily="18" charset="0"/>
                      </a:rPr>
                      <m:t>|</m:t>
                    </m:r>
                    <m:sSub>
                      <m:sSubPr>
                        <m:ctrlPr>
                          <a:rPr lang="en-AU" sz="2200" i="1" kern="0">
                            <a:solidFill>
                              <a:schemeClr val="accent1">
                                <a:lumMod val="75000"/>
                              </a:schemeClr>
                            </a:solidFill>
                            <a:latin typeface="Cambria Math" panose="02040503050406030204" pitchFamily="18" charset="0"/>
                          </a:rPr>
                        </m:ctrlPr>
                      </m:sSubPr>
                      <m:e>
                        <m:r>
                          <a:rPr lang="en-AU" sz="2200" i="1" kern="0">
                            <a:solidFill>
                              <a:schemeClr val="accent1">
                                <a:lumMod val="75000"/>
                              </a:schemeClr>
                            </a:solidFill>
                            <a:latin typeface="Cambria Math" panose="02040503050406030204" pitchFamily="18" charset="0"/>
                          </a:rPr>
                          <m:t>𝐽</m:t>
                        </m:r>
                      </m:e>
                      <m:sub>
                        <m:r>
                          <a:rPr lang="en-AU" sz="2200" b="0" i="1" kern="0" smtClean="0">
                            <a:solidFill>
                              <a:schemeClr val="accent1">
                                <a:lumMod val="75000"/>
                              </a:schemeClr>
                            </a:solidFill>
                            <a:latin typeface="Cambria Math" panose="02040503050406030204" pitchFamily="18" charset="0"/>
                          </a:rPr>
                          <m:t>𝜇</m:t>
                        </m:r>
                      </m:sub>
                    </m:sSub>
                    <m:sSub>
                      <m:sSubPr>
                        <m:ctrlPr>
                          <a:rPr lang="en-AU" sz="2200" b="0" i="1" kern="0" smtClean="0">
                            <a:solidFill>
                              <a:schemeClr val="accent1">
                                <a:lumMod val="75000"/>
                              </a:schemeClr>
                            </a:solidFill>
                            <a:latin typeface="Cambria Math" panose="02040503050406030204" pitchFamily="18" charset="0"/>
                          </a:rPr>
                        </m:ctrlPr>
                      </m:sSubPr>
                      <m:e>
                        <m:r>
                          <a:rPr lang="en-AU" sz="2200" b="0" i="1" kern="0" smtClean="0">
                            <a:solidFill>
                              <a:schemeClr val="accent1">
                                <a:lumMod val="75000"/>
                              </a:schemeClr>
                            </a:solidFill>
                            <a:latin typeface="Cambria Math" panose="02040503050406030204" pitchFamily="18" charset="0"/>
                          </a:rPr>
                          <m:t>𝐽</m:t>
                        </m:r>
                      </m:e>
                      <m:sub>
                        <m:r>
                          <a:rPr lang="en-AU" sz="2200" b="0" i="1" kern="0" smtClean="0">
                            <a:solidFill>
                              <a:schemeClr val="accent1">
                                <a:lumMod val="75000"/>
                              </a:schemeClr>
                            </a:solidFill>
                            <a:latin typeface="Cambria Math" panose="02040503050406030204" pitchFamily="18" charset="0"/>
                          </a:rPr>
                          <m:t>𝜈</m:t>
                        </m:r>
                      </m:sub>
                    </m:sSub>
                    <m:r>
                      <a:rPr lang="en-AU" sz="2200" b="0" i="1" kern="0" smtClean="0">
                        <a:solidFill>
                          <a:schemeClr val="accent1">
                            <a:lumMod val="75000"/>
                          </a:schemeClr>
                        </a:solidFill>
                        <a:latin typeface="Cambria Math" panose="02040503050406030204" pitchFamily="18" charset="0"/>
                      </a:rPr>
                      <m:t>|</m:t>
                    </m:r>
                    <m:r>
                      <a:rPr lang="en-AU" sz="2200" b="0" i="1" kern="0" smtClean="0">
                        <a:solidFill>
                          <a:schemeClr val="accent1">
                            <a:lumMod val="75000"/>
                          </a:schemeClr>
                        </a:solidFill>
                        <a:latin typeface="Cambria Math" panose="02040503050406030204" pitchFamily="18" charset="0"/>
                      </a:rPr>
                      <m:t>𝐻</m:t>
                    </m:r>
                    <m:r>
                      <a:rPr lang="en-AU" sz="2200" b="0" i="1" kern="0" smtClean="0">
                        <a:solidFill>
                          <a:schemeClr val="accent1">
                            <a:lumMod val="75000"/>
                          </a:schemeClr>
                        </a:solidFill>
                        <a:latin typeface="Cambria Math" panose="02040503050406030204" pitchFamily="18" charset="0"/>
                      </a:rPr>
                      <m:t>⟩</m:t>
                    </m:r>
                  </m:oMath>
                </a14:m>
                <a:endParaRPr lang="en-US" sz="2200" kern="0" dirty="0">
                  <a:solidFill>
                    <a:schemeClr val="accent1">
                      <a:lumMod val="75000"/>
                    </a:schemeClr>
                  </a:solidFill>
                </a:endParaRPr>
              </a:p>
            </p:txBody>
          </p:sp>
        </mc:Choice>
        <mc:Fallback xmlns="">
          <p:sp>
            <p:nvSpPr>
              <p:cNvPr id="9" name="Content Placeholder 2">
                <a:extLst>
                  <a:ext uri="{FF2B5EF4-FFF2-40B4-BE49-F238E27FC236}">
                    <a16:creationId xmlns:a16="http://schemas.microsoft.com/office/drawing/2014/main" id="{5CAFC81A-0220-2136-F945-465C9B8687B9}"/>
                  </a:ext>
                </a:extLst>
              </p:cNvPr>
              <p:cNvSpPr txBox="1">
                <a:spLocks noRot="1" noChangeAspect="1" noMove="1" noResize="1" noEditPoints="1" noAdjustHandles="1" noChangeArrowheads="1" noChangeShapeType="1" noTextEdit="1"/>
              </p:cNvSpPr>
              <p:nvPr/>
            </p:nvSpPr>
            <p:spPr bwMode="auto">
              <a:xfrm>
                <a:off x="611582" y="3124200"/>
                <a:ext cx="5484418" cy="2201663"/>
              </a:xfrm>
              <a:prstGeom prst="rect">
                <a:avLst/>
              </a:prstGeom>
              <a:blipFill>
                <a:blip r:embed="rId3"/>
                <a:stretch>
                  <a:fillRect l="-1222" t="-1939" r="-1889" b="-2493"/>
                </a:stretch>
              </a:blipFill>
              <a:ln w="9525">
                <a:noFill/>
                <a:miter lim="800000"/>
                <a:headEnd/>
                <a:tailEnd/>
              </a:ln>
              <a:effec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5D25529-DDF9-0C04-24E2-1BE9A5DA0BA7}"/>
                  </a:ext>
                </a:extLst>
              </p:cNvPr>
              <p:cNvSpPr txBox="1">
                <a:spLocks/>
              </p:cNvSpPr>
              <p:nvPr/>
            </p:nvSpPr>
            <p:spPr bwMode="auto">
              <a:xfrm>
                <a:off x="609600" y="5257800"/>
                <a:ext cx="5484418" cy="83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spcBef>
                    <a:spcPts val="0"/>
                  </a:spcBef>
                </a:pPr>
                <a:r>
                  <a:rPr lang="en-US" kern="0" dirty="0">
                    <a:solidFill>
                      <a:schemeClr val="accent1">
                        <a:lumMod val="75000"/>
                      </a:schemeClr>
                    </a:solidFill>
                  </a:rPr>
                  <a:t>To use OPE, one of the photons, </a:t>
                </a:r>
                <a14:m>
                  <m:oMath xmlns:m="http://schemas.openxmlformats.org/officeDocument/2006/math">
                    <m:sSup>
                      <m:sSupPr>
                        <m:ctrlPr>
                          <a:rPr lang="en-AU" b="0" i="1" kern="0" smtClean="0">
                            <a:solidFill>
                              <a:schemeClr val="accent1">
                                <a:lumMod val="75000"/>
                              </a:schemeClr>
                            </a:solidFill>
                            <a:latin typeface="Cambria Math" panose="02040503050406030204" pitchFamily="18" charset="0"/>
                          </a:rPr>
                        </m:ctrlPr>
                      </m:sSupPr>
                      <m:e>
                        <m:r>
                          <a:rPr lang="en-AU" b="0" i="1" kern="0" smtClean="0">
                            <a:solidFill>
                              <a:schemeClr val="accent1">
                                <a:lumMod val="75000"/>
                              </a:schemeClr>
                            </a:solidFill>
                            <a:latin typeface="Cambria Math" panose="02040503050406030204" pitchFamily="18" charset="0"/>
                          </a:rPr>
                          <m:t>𝛾</m:t>
                        </m:r>
                      </m:e>
                      <m:sup>
                        <m:r>
                          <a:rPr lang="en-AU" b="0" i="1" kern="0" smtClean="0">
                            <a:solidFill>
                              <a:schemeClr val="accent1">
                                <a:lumMod val="75000"/>
                              </a:schemeClr>
                            </a:solidFill>
                            <a:latin typeface="Cambria Math" panose="02040503050406030204" pitchFamily="18" charset="0"/>
                          </a:rPr>
                          <m:t>∗</m:t>
                        </m:r>
                      </m:sup>
                    </m:sSup>
                  </m:oMath>
                </a14:m>
                <a:r>
                  <a:rPr lang="en-US" kern="0" dirty="0">
                    <a:solidFill>
                      <a:schemeClr val="accent1">
                        <a:lumMod val="75000"/>
                      </a:schemeClr>
                    </a:solidFill>
                  </a:rPr>
                  <a:t>, must be far off-shell (large </a:t>
                </a:r>
                <a14:m>
                  <m:oMath xmlns:m="http://schemas.openxmlformats.org/officeDocument/2006/math">
                    <m:sSup>
                      <m:sSupPr>
                        <m:ctrlPr>
                          <a:rPr lang="en-AU" b="0" i="1" kern="0" smtClean="0">
                            <a:solidFill>
                              <a:schemeClr val="accent1">
                                <a:lumMod val="75000"/>
                              </a:schemeClr>
                            </a:solidFill>
                            <a:latin typeface="Cambria Math" panose="02040503050406030204" pitchFamily="18" charset="0"/>
                          </a:rPr>
                        </m:ctrlPr>
                      </m:sSupPr>
                      <m:e>
                        <m:r>
                          <a:rPr lang="en-AU" b="0" i="1" kern="0" smtClean="0">
                            <a:solidFill>
                              <a:schemeClr val="accent1">
                                <a:lumMod val="75000"/>
                              </a:schemeClr>
                            </a:solidFill>
                            <a:latin typeface="Cambria Math" panose="02040503050406030204" pitchFamily="18" charset="0"/>
                          </a:rPr>
                          <m:t>𝑄</m:t>
                        </m:r>
                      </m:e>
                      <m:sup>
                        <m:r>
                          <a:rPr lang="en-AU" b="0" i="1" kern="0" smtClean="0">
                            <a:solidFill>
                              <a:schemeClr val="accent1">
                                <a:lumMod val="75000"/>
                              </a:schemeClr>
                            </a:solidFill>
                            <a:latin typeface="Cambria Math" panose="02040503050406030204" pitchFamily="18" charset="0"/>
                          </a:rPr>
                          <m:t>2</m:t>
                        </m:r>
                      </m:sup>
                    </m:sSup>
                    <m:r>
                      <a:rPr lang="en-AU" b="0" i="1" kern="0" smtClean="0">
                        <a:solidFill>
                          <a:schemeClr val="accent1">
                            <a:lumMod val="75000"/>
                          </a:schemeClr>
                        </a:solidFill>
                        <a:latin typeface="Cambria Math" panose="02040503050406030204" pitchFamily="18" charset="0"/>
                      </a:rPr>
                      <m:t>)=</m:t>
                    </m:r>
                  </m:oMath>
                </a14:m>
                <a:r>
                  <a:rPr lang="en-US" sz="2200" kern="0" dirty="0">
                    <a:solidFill>
                      <a:schemeClr val="accent1">
                        <a:lumMod val="75000"/>
                      </a:schemeClr>
                    </a:solidFill>
                  </a:rPr>
                  <a:t> deeply virtual Compton Scattering</a:t>
                </a:r>
              </a:p>
            </p:txBody>
          </p:sp>
        </mc:Choice>
        <mc:Fallback xmlns="">
          <p:sp>
            <p:nvSpPr>
              <p:cNvPr id="10" name="Content Placeholder 2">
                <a:extLst>
                  <a:ext uri="{FF2B5EF4-FFF2-40B4-BE49-F238E27FC236}">
                    <a16:creationId xmlns:a16="http://schemas.microsoft.com/office/drawing/2014/main" id="{B5D25529-DDF9-0C04-24E2-1BE9A5DA0BA7}"/>
                  </a:ext>
                </a:extLst>
              </p:cNvPr>
              <p:cNvSpPr txBox="1">
                <a:spLocks noRot="1" noChangeAspect="1" noMove="1" noResize="1" noEditPoints="1" noAdjustHandles="1" noChangeArrowheads="1" noChangeShapeType="1" noTextEdit="1"/>
              </p:cNvSpPr>
              <p:nvPr/>
            </p:nvSpPr>
            <p:spPr bwMode="auto">
              <a:xfrm>
                <a:off x="609600" y="5257800"/>
                <a:ext cx="5484418" cy="830063"/>
              </a:xfrm>
              <a:prstGeom prst="rect">
                <a:avLst/>
              </a:prstGeom>
              <a:blipFill>
                <a:blip r:embed="rId4"/>
                <a:stretch>
                  <a:fillRect l="-1222" t="-5147" b="-47059"/>
                </a:stretch>
              </a:blipFill>
              <a:ln w="9525">
                <a:noFill/>
                <a:miter lim="800000"/>
                <a:headEnd/>
                <a:tailEnd/>
              </a:ln>
              <a:effectLst/>
            </p:spPr>
            <p:txBody>
              <a:bodyPr/>
              <a:lstStyle/>
              <a:p>
                <a:r>
                  <a:rPr lang="en-AU">
                    <a:noFill/>
                  </a:rPr>
                  <a:t> </a:t>
                </a:r>
              </a:p>
            </p:txBody>
          </p:sp>
        </mc:Fallback>
      </mc:AlternateContent>
      <p:sp>
        <p:nvSpPr>
          <p:cNvPr id="11" name="TextBox 10">
            <a:extLst>
              <a:ext uri="{FF2B5EF4-FFF2-40B4-BE49-F238E27FC236}">
                <a16:creationId xmlns:a16="http://schemas.microsoft.com/office/drawing/2014/main" id="{774BB795-A59B-C65F-F8DC-5AAD42977144}"/>
              </a:ext>
            </a:extLst>
          </p:cNvPr>
          <p:cNvSpPr txBox="1"/>
          <p:nvPr/>
        </p:nvSpPr>
        <p:spPr>
          <a:xfrm>
            <a:off x="3581400" y="3860122"/>
            <a:ext cx="3308213" cy="338554"/>
          </a:xfrm>
          <a:prstGeom prst="rect">
            <a:avLst/>
          </a:prstGeom>
          <a:noFill/>
        </p:spPr>
        <p:txBody>
          <a:bodyPr wrap="none" rtlCol="0">
            <a:spAutoFit/>
          </a:bodyPr>
          <a:lstStyle/>
          <a:p>
            <a:r>
              <a:rPr lang="en-AU" sz="1600" dirty="0">
                <a:ln w="0"/>
                <a:solidFill>
                  <a:srgbClr val="FF0000"/>
                </a:solidFill>
                <a:effectLst>
                  <a:outerShdw blurRad="38100" dist="25400" dir="5400000" algn="ctr" rotWithShape="0">
                    <a:srgbClr val="6E747A">
                      <a:alpha val="43000"/>
                    </a:srgbClr>
                  </a:outerShdw>
                </a:effectLst>
              </a:rPr>
              <a:t>X. D. Ji, Phys. Rev. Lett. 78, 610 (1997)</a:t>
            </a:r>
          </a:p>
        </p:txBody>
      </p:sp>
    </p:spTree>
    <p:extLst>
      <p:ext uri="{BB962C8B-B14F-4D97-AF65-F5344CB8AC3E}">
        <p14:creationId xmlns:p14="http://schemas.microsoft.com/office/powerpoint/2010/main" val="346805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67986-2EE2-7AB4-3BC1-536FF128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74C17-A75F-DE90-C39B-D4DFB19CC8A7}"/>
              </a:ext>
            </a:extLst>
          </p:cNvPr>
          <p:cNvSpPr>
            <a:spLocks noGrp="1"/>
          </p:cNvSpPr>
          <p:nvPr>
            <p:ph type="title"/>
          </p:nvPr>
        </p:nvSpPr>
        <p:spPr/>
        <p:txBody>
          <a:bodyPr/>
          <a:lstStyle/>
          <a:p>
            <a:r>
              <a:rPr lang="en-AU" sz="2800" b="0" i="1" dirty="0">
                <a:ln w="0"/>
                <a:solidFill>
                  <a:schemeClr val="accent1"/>
                </a:solidFill>
                <a:effectLst>
                  <a:outerShdw blurRad="38100" dist="25400" dir="5400000" algn="ctr" rotWithShape="0">
                    <a:srgbClr val="6E747A">
                      <a:alpha val="43000"/>
                    </a:srgbClr>
                  </a:outerShdw>
                </a:effectLst>
              </a:rPr>
              <a:t>Gravitational Form Factors</a:t>
            </a:r>
            <a:br>
              <a:rPr lang="en-AU" sz="2800" b="0" i="1" dirty="0">
                <a:ln w="0"/>
                <a:solidFill>
                  <a:schemeClr val="accent1"/>
                </a:solidFill>
                <a:effectLst>
                  <a:outerShdw blurRad="38100" dist="25400" dir="5400000" algn="ctr" rotWithShape="0">
                    <a:srgbClr val="6E747A">
                      <a:alpha val="43000"/>
                    </a:srgbClr>
                  </a:outerShdw>
                </a:effectLst>
              </a:rPr>
            </a:br>
            <a:r>
              <a:rPr lang="en-AU" sz="2800" b="0" i="1" dirty="0">
                <a:ln w="0"/>
                <a:solidFill>
                  <a:schemeClr val="accent1"/>
                </a:solidFill>
                <a:effectLst>
                  <a:outerShdw blurRad="38100" dist="25400" dir="5400000" algn="ctr" rotWithShape="0">
                    <a:srgbClr val="6E747A">
                      <a:alpha val="43000"/>
                    </a:srgbClr>
                  </a:outerShdw>
                </a:effectLst>
              </a:rPr>
              <a:t>Mass, Spin, Pressure Distributions</a:t>
            </a:r>
            <a:endParaRPr lang="en-AU" dirty="0"/>
          </a:p>
        </p:txBody>
      </p:sp>
      <p:sp>
        <p:nvSpPr>
          <p:cNvPr id="3" name="Content Placeholder 2">
            <a:extLst>
              <a:ext uri="{FF2B5EF4-FFF2-40B4-BE49-F238E27FC236}">
                <a16:creationId xmlns:a16="http://schemas.microsoft.com/office/drawing/2014/main" id="{414856C9-631D-F3F3-D08C-CB9C22470CAE}"/>
              </a:ext>
            </a:extLst>
          </p:cNvPr>
          <p:cNvSpPr>
            <a:spLocks noGrp="1"/>
          </p:cNvSpPr>
          <p:nvPr>
            <p:ph idx="1"/>
          </p:nvPr>
        </p:nvSpPr>
        <p:spPr>
          <a:xfrm>
            <a:off x="609600" y="1219200"/>
            <a:ext cx="10972800" cy="4525963"/>
          </a:xfrm>
        </p:spPr>
        <p:txBody>
          <a:bodyPr/>
          <a:lstStyle/>
          <a:p>
            <a:r>
              <a:rPr lang="en-AU" dirty="0"/>
              <a:t>Prediction built from </a:t>
            </a:r>
          </a:p>
          <a:p>
            <a:pPr marL="400050" lvl="1" indent="0">
              <a:spcBef>
                <a:spcPts val="0"/>
              </a:spcBef>
              <a:buNone/>
            </a:pPr>
            <a:r>
              <a:rPr lang="en-AU" sz="2200" dirty="0"/>
              <a:t>Zhao-Qian’s results </a:t>
            </a:r>
          </a:p>
        </p:txBody>
      </p:sp>
      <p:sp>
        <p:nvSpPr>
          <p:cNvPr id="4" name="Date Placeholder 3">
            <a:extLst>
              <a:ext uri="{FF2B5EF4-FFF2-40B4-BE49-F238E27FC236}">
                <a16:creationId xmlns:a16="http://schemas.microsoft.com/office/drawing/2014/main" id="{C7783F6B-DD9B-487C-EAB6-E4273D839229}"/>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DF9FEA49-C399-B446-7B7C-2ED26FF57A72}"/>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94434183-EB29-831A-220D-8C8E16840FEF}"/>
              </a:ext>
            </a:extLst>
          </p:cNvPr>
          <p:cNvSpPr>
            <a:spLocks noGrp="1"/>
          </p:cNvSpPr>
          <p:nvPr>
            <p:ph type="sldNum" sz="quarter" idx="12"/>
          </p:nvPr>
        </p:nvSpPr>
        <p:spPr/>
        <p:txBody>
          <a:bodyPr/>
          <a:lstStyle/>
          <a:p>
            <a:fld id="{87034D8C-3CB4-402A-BC46-2AB14C0FE90A}" type="slidenum">
              <a:rPr lang="en-US" smtClean="0"/>
              <a:pPr/>
              <a:t>42</a:t>
            </a:fld>
            <a:endParaRPr lang="en-US"/>
          </a:p>
        </p:txBody>
      </p:sp>
      <p:pic>
        <p:nvPicPr>
          <p:cNvPr id="10" name="Picture 9" descr="A mathematical equation with numbers and symbols&#10;&#10;Description automatically generated">
            <a:extLst>
              <a:ext uri="{FF2B5EF4-FFF2-40B4-BE49-F238E27FC236}">
                <a16:creationId xmlns:a16="http://schemas.microsoft.com/office/drawing/2014/main" id="{032F1C9F-E81C-CBCE-7131-F79B62406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37619"/>
            <a:ext cx="5142050" cy="679797"/>
          </a:xfrm>
          <a:prstGeom prst="rect">
            <a:avLst/>
          </a:prstGeom>
        </p:spPr>
      </p:pic>
      <p:pic>
        <p:nvPicPr>
          <p:cNvPr id="12" name="Picture 11" descr="A graph of a number of lines&#10;&#10;Description automatically generated with medium confidence">
            <a:extLst>
              <a:ext uri="{FF2B5EF4-FFF2-40B4-BE49-F238E27FC236}">
                <a16:creationId xmlns:a16="http://schemas.microsoft.com/office/drawing/2014/main" id="{E496CE54-C99F-2473-A840-536B5615A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7400"/>
            <a:ext cx="3504191" cy="3863595"/>
          </a:xfrm>
          <a:prstGeom prst="rect">
            <a:avLst/>
          </a:prstGeom>
        </p:spPr>
      </p:pic>
      <p:pic>
        <p:nvPicPr>
          <p:cNvPr id="14" name="Picture 13" descr="A graph of a function&#10;&#10;Description automatically generated">
            <a:extLst>
              <a:ext uri="{FF2B5EF4-FFF2-40B4-BE49-F238E27FC236}">
                <a16:creationId xmlns:a16="http://schemas.microsoft.com/office/drawing/2014/main" id="{B40FCF40-3D0D-BB30-2EC6-C3E4BE682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2077271"/>
            <a:ext cx="3844517" cy="3381389"/>
          </a:xfrm>
          <a:prstGeom prst="rect">
            <a:avLst/>
          </a:prstGeom>
        </p:spPr>
      </p:pic>
      <p:sp>
        <p:nvSpPr>
          <p:cNvPr id="15" name="TextBox 14">
            <a:extLst>
              <a:ext uri="{FF2B5EF4-FFF2-40B4-BE49-F238E27FC236}">
                <a16:creationId xmlns:a16="http://schemas.microsoft.com/office/drawing/2014/main" id="{53B77325-B35D-F833-6FDC-43784E6F1635}"/>
              </a:ext>
            </a:extLst>
          </p:cNvPr>
          <p:cNvSpPr txBox="1"/>
          <p:nvPr/>
        </p:nvSpPr>
        <p:spPr>
          <a:xfrm>
            <a:off x="4304365" y="1295400"/>
            <a:ext cx="4230035" cy="5478423"/>
          </a:xfrm>
          <a:prstGeom prst="rect">
            <a:avLst/>
          </a:prstGeom>
          <a:noFill/>
        </p:spPr>
        <p:txBody>
          <a:bodyPr wrap="square" rtlCol="0">
            <a:spAutoFit/>
          </a:bodyPr>
          <a:lstStyle/>
          <a:p>
            <a:r>
              <a:rPr lang="en-AU" dirty="0"/>
              <a:t>Lattice results in left panel from [Hackett:2023rif]</a:t>
            </a:r>
          </a:p>
          <a:p>
            <a:pPr marL="400050" indent="-400050">
              <a:buFont typeface="+mj-lt"/>
              <a:buAutoNum type="romanLcPeriod"/>
            </a:pPr>
            <a:r>
              <a:rPr lang="en-US" sz="1600" dirty="0"/>
              <a:t>Authors acknowledge these are first results.</a:t>
            </a:r>
          </a:p>
          <a:p>
            <a:pPr marL="400050" indent="-400050">
              <a:buFont typeface="+mj-lt"/>
              <a:buAutoNum type="romanLcPeriod"/>
            </a:pPr>
            <a:r>
              <a:rPr lang="en-US" sz="1600" dirty="0"/>
              <a:t>Statistical errors are very large. </a:t>
            </a:r>
          </a:p>
          <a:p>
            <a:pPr marL="400050" indent="-400050">
              <a:buFont typeface="+mj-lt"/>
              <a:buAutoNum type="romanLcPeriod"/>
            </a:pPr>
            <a:r>
              <a:rPr lang="en-US" sz="1600" dirty="0"/>
              <a:t>Results on only one lattice spacing &amp; one lattice volume are available.</a:t>
            </a:r>
          </a:p>
          <a:p>
            <a:pPr marL="400050" indent="-400050">
              <a:buFont typeface="+mj-lt"/>
              <a:buAutoNum type="romanLcPeriod"/>
            </a:pPr>
            <a:r>
              <a:rPr lang="en-US" sz="1600" dirty="0"/>
              <a:t>Only one unphysical pion mass is used.</a:t>
            </a:r>
          </a:p>
          <a:p>
            <a:pPr marL="400050" indent="-400050">
              <a:buFont typeface="+mj-lt"/>
              <a:buAutoNum type="romanLcPeriod"/>
            </a:pPr>
            <a:r>
              <a:rPr lang="en-US" sz="1600" dirty="0" err="1"/>
              <a:t>Renormalisation</a:t>
            </a:r>
            <a:r>
              <a:rPr lang="en-US" sz="1600" dirty="0"/>
              <a:t> scheme is not gauge invariant and </a:t>
            </a:r>
            <a:r>
              <a:rPr lang="en-US" sz="1600" dirty="0" err="1"/>
              <a:t>renormalisataion</a:t>
            </a:r>
            <a:r>
              <a:rPr lang="en-US" sz="1600" dirty="0"/>
              <a:t> constants were calculated on a different lattice from the one used to compute the GFFs.</a:t>
            </a:r>
          </a:p>
          <a:p>
            <a:pPr marL="400050" indent="-400050">
              <a:buFont typeface="+mj-lt"/>
              <a:buAutoNum type="romanLcPeriod"/>
            </a:pPr>
            <a:r>
              <a:rPr lang="en-US" sz="1600" dirty="0"/>
              <a:t>No other computed observable is available on the lattice setup the authors used.</a:t>
            </a:r>
          </a:p>
          <a:p>
            <a:pPr marL="400050" indent="-400050">
              <a:buFont typeface="+mj-lt"/>
              <a:buAutoNum type="romanLcPeriod"/>
            </a:pPr>
            <a:r>
              <a:rPr lang="en-US" sz="1600" dirty="0"/>
              <a:t>Follows, </a:t>
            </a:r>
            <a:r>
              <a:rPr lang="en-US" sz="1600" i="1" dirty="0"/>
              <a:t>inter alia</a:t>
            </a:r>
            <a:r>
              <a:rPr lang="en-US" sz="1600" dirty="0"/>
              <a:t>, that the systematic errors on [Hackett:2023rif] are completely unknown and therefore uncontrolled.  </a:t>
            </a:r>
          </a:p>
          <a:p>
            <a:r>
              <a:rPr lang="en-US" dirty="0"/>
              <a:t>Hence, no one can know whether it is better to agree or disagree with the </a:t>
            </a:r>
            <a:r>
              <a:rPr lang="en-US" dirty="0" err="1"/>
              <a:t>lQCD</a:t>
            </a:r>
            <a:r>
              <a:rPr lang="en-US" dirty="0"/>
              <a:t> results – Nevertheless, authors claimed “benchmark for future”</a:t>
            </a:r>
            <a:endParaRPr lang="en-AU" dirty="0"/>
          </a:p>
          <a:p>
            <a:endParaRPr lang="en-AU"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50E839C-2E19-0A37-40F9-27E94013924E}"/>
                  </a:ext>
                </a:extLst>
              </p:cNvPr>
              <p:cNvSpPr txBox="1"/>
              <p:nvPr/>
            </p:nvSpPr>
            <p:spPr>
              <a:xfrm>
                <a:off x="8798985" y="1246274"/>
                <a:ext cx="3500602" cy="830997"/>
              </a:xfrm>
              <a:prstGeom prst="rect">
                <a:avLst/>
              </a:prstGeom>
              <a:noFill/>
            </p:spPr>
            <p:txBody>
              <a:bodyPr wrap="square" rtlCol="0">
                <a:spAutoFit/>
              </a:bodyPr>
              <a:lstStyle/>
              <a:p>
                <a:r>
                  <a:rPr lang="en-AU" sz="1600" dirty="0"/>
                  <a:t>CSM prediction (parameter-free) in precise agreement with inference from </a:t>
                </a:r>
                <a14:m>
                  <m:oMath xmlns:m="http://schemas.openxmlformats.org/officeDocument/2006/math">
                    <m:r>
                      <a:rPr lang="en-AU" sz="1600" b="0" i="1" smtClean="0">
                        <a:latin typeface="Cambria Math" panose="02040503050406030204" pitchFamily="18" charset="0"/>
                      </a:rPr>
                      <m:t>𝜋𝜋</m:t>
                    </m:r>
                    <m:r>
                      <a:rPr lang="en-AU" sz="1600" b="0" i="1" smtClean="0">
                        <a:latin typeface="Cambria Math" panose="02040503050406030204" pitchFamily="18" charset="0"/>
                      </a:rPr>
                      <m:t>, </m:t>
                    </m:r>
                    <m:r>
                      <a:rPr lang="en-AU" sz="1600" b="0" i="1" smtClean="0">
                        <a:latin typeface="Cambria Math" panose="02040503050406030204" pitchFamily="18" charset="0"/>
                      </a:rPr>
                      <m:t>𝐾</m:t>
                    </m:r>
                    <m:acc>
                      <m:accPr>
                        <m:chr m:val="̅"/>
                        <m:ctrlPr>
                          <a:rPr lang="en-AU" sz="1600" b="0" i="1" smtClean="0">
                            <a:latin typeface="Cambria Math" panose="02040503050406030204" pitchFamily="18" charset="0"/>
                          </a:rPr>
                        </m:ctrlPr>
                      </m:accPr>
                      <m:e>
                        <m:r>
                          <a:rPr lang="en-AU" sz="1600" b="0" i="1" smtClean="0">
                            <a:latin typeface="Cambria Math" panose="02040503050406030204" pitchFamily="18" charset="0"/>
                          </a:rPr>
                          <m:t>𝐾</m:t>
                        </m:r>
                      </m:e>
                    </m:acc>
                  </m:oMath>
                </a14:m>
                <a:r>
                  <a:rPr lang="en-AU" sz="1600" dirty="0"/>
                  <a:t> scattering data [Cao:2024zlf]</a:t>
                </a:r>
              </a:p>
            </p:txBody>
          </p:sp>
        </mc:Choice>
        <mc:Fallback xmlns="">
          <p:sp>
            <p:nvSpPr>
              <p:cNvPr id="16" name="TextBox 15">
                <a:extLst>
                  <a:ext uri="{FF2B5EF4-FFF2-40B4-BE49-F238E27FC236}">
                    <a16:creationId xmlns:a16="http://schemas.microsoft.com/office/drawing/2014/main" id="{650E839C-2E19-0A37-40F9-27E94013924E}"/>
                  </a:ext>
                </a:extLst>
              </p:cNvPr>
              <p:cNvSpPr txBox="1">
                <a:spLocks noRot="1" noChangeAspect="1" noMove="1" noResize="1" noEditPoints="1" noAdjustHandles="1" noChangeArrowheads="1" noChangeShapeType="1" noTextEdit="1"/>
              </p:cNvSpPr>
              <p:nvPr/>
            </p:nvSpPr>
            <p:spPr>
              <a:xfrm>
                <a:off x="8798985" y="1246274"/>
                <a:ext cx="3500602" cy="830997"/>
              </a:xfrm>
              <a:prstGeom prst="rect">
                <a:avLst/>
              </a:prstGeom>
              <a:blipFill>
                <a:blip r:embed="rId5"/>
                <a:stretch>
                  <a:fillRect l="-870" t="-2190" b="-8029"/>
                </a:stretch>
              </a:blipFill>
            </p:spPr>
            <p:txBody>
              <a:bodyPr/>
              <a:lstStyle/>
              <a:p>
                <a:r>
                  <a:rPr lang="en-AU">
                    <a:noFill/>
                  </a:rPr>
                  <a:t> </a:t>
                </a:r>
              </a:p>
            </p:txBody>
          </p:sp>
        </mc:Fallback>
      </mc:AlternateContent>
    </p:spTree>
    <p:extLst>
      <p:ext uri="{BB962C8B-B14F-4D97-AF65-F5344CB8AC3E}">
        <p14:creationId xmlns:p14="http://schemas.microsoft.com/office/powerpoint/2010/main" val="408219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DEB3-2AB0-BA9B-AA0F-90BEE6093F28}"/>
              </a:ext>
            </a:extLst>
          </p:cNvPr>
          <p:cNvSpPr>
            <a:spLocks noGrp="1"/>
          </p:cNvSpPr>
          <p:nvPr>
            <p:ph type="title"/>
          </p:nvPr>
        </p:nvSpPr>
        <p:spPr/>
        <p:txBody>
          <a:bodyPr/>
          <a:lstStyle/>
          <a:p>
            <a:r>
              <a:rPr lang="en-AU" sz="2800" b="0" i="1" dirty="0">
                <a:ln w="0"/>
                <a:solidFill>
                  <a:schemeClr val="accent1"/>
                </a:solidFill>
                <a:effectLst>
                  <a:outerShdw blurRad="38100" dist="25400" dir="5400000" algn="ctr" rotWithShape="0">
                    <a:srgbClr val="6E747A">
                      <a:alpha val="43000"/>
                    </a:srgbClr>
                  </a:outerShdw>
                </a:effectLst>
              </a:rPr>
              <a:t>Gravitational Form Factors</a:t>
            </a:r>
            <a:br>
              <a:rPr lang="en-AU" sz="2800" b="0" i="1" dirty="0">
                <a:ln w="0"/>
                <a:solidFill>
                  <a:schemeClr val="accent1"/>
                </a:solidFill>
                <a:effectLst>
                  <a:outerShdw blurRad="38100" dist="25400" dir="5400000" algn="ctr" rotWithShape="0">
                    <a:srgbClr val="6E747A">
                      <a:alpha val="43000"/>
                    </a:srgbClr>
                  </a:outerShdw>
                </a:effectLst>
              </a:rPr>
            </a:br>
            <a:r>
              <a:rPr lang="en-AU" sz="2800" b="0" i="1" dirty="0">
                <a:ln w="0"/>
                <a:solidFill>
                  <a:schemeClr val="accent1"/>
                </a:solidFill>
                <a:effectLst>
                  <a:outerShdw blurRad="38100" dist="25400" dir="5400000" algn="ctr" rotWithShape="0">
                    <a:srgbClr val="6E747A">
                      <a:alpha val="43000"/>
                    </a:srgbClr>
                  </a:outerShdw>
                </a:effectLst>
              </a:rPr>
              <a:t>Mass, Spin, Pressure Distributions</a:t>
            </a:r>
            <a:endParaRPr lang="en-AU" dirty="0"/>
          </a:p>
        </p:txBody>
      </p:sp>
      <p:sp>
        <p:nvSpPr>
          <p:cNvPr id="3" name="Content Placeholder 2">
            <a:extLst>
              <a:ext uri="{FF2B5EF4-FFF2-40B4-BE49-F238E27FC236}">
                <a16:creationId xmlns:a16="http://schemas.microsoft.com/office/drawing/2014/main" id="{6D7696CB-8663-43C4-0073-D9C7EC6513E4}"/>
              </a:ext>
            </a:extLst>
          </p:cNvPr>
          <p:cNvSpPr>
            <a:spLocks noGrp="1"/>
          </p:cNvSpPr>
          <p:nvPr>
            <p:ph idx="1"/>
          </p:nvPr>
        </p:nvSpPr>
        <p:spPr>
          <a:xfrm>
            <a:off x="609600" y="1219200"/>
            <a:ext cx="10972800" cy="4525963"/>
          </a:xfrm>
        </p:spPr>
        <p:txBody>
          <a:bodyPr/>
          <a:lstStyle/>
          <a:p>
            <a:r>
              <a:rPr lang="en-AU" dirty="0"/>
              <a:t>Prediction built from </a:t>
            </a:r>
          </a:p>
          <a:p>
            <a:pPr marL="400050" lvl="1" indent="0">
              <a:spcBef>
                <a:spcPts val="0"/>
              </a:spcBef>
              <a:buNone/>
            </a:pPr>
            <a:r>
              <a:rPr lang="en-AU" sz="2200" dirty="0"/>
              <a:t>Zhao-Qian’s results </a:t>
            </a:r>
          </a:p>
        </p:txBody>
      </p:sp>
      <p:sp>
        <p:nvSpPr>
          <p:cNvPr id="4" name="Date Placeholder 3">
            <a:extLst>
              <a:ext uri="{FF2B5EF4-FFF2-40B4-BE49-F238E27FC236}">
                <a16:creationId xmlns:a16="http://schemas.microsoft.com/office/drawing/2014/main" id="{6DFFB4AB-4A33-A00E-6169-3E3E85B551F2}"/>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428CFC9F-8086-1A30-2F29-BD1D3F276747}"/>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C80FC817-25E4-AF42-8AEB-6A8949C41837}"/>
              </a:ext>
            </a:extLst>
          </p:cNvPr>
          <p:cNvSpPr>
            <a:spLocks noGrp="1"/>
          </p:cNvSpPr>
          <p:nvPr>
            <p:ph type="sldNum" sz="quarter" idx="12"/>
          </p:nvPr>
        </p:nvSpPr>
        <p:spPr/>
        <p:txBody>
          <a:bodyPr/>
          <a:lstStyle/>
          <a:p>
            <a:fld id="{87034D8C-3CB4-402A-BC46-2AB14C0FE90A}" type="slidenum">
              <a:rPr lang="en-US" smtClean="0"/>
              <a:pPr/>
              <a:t>43</a:t>
            </a:fld>
            <a:endParaRPr lang="en-US"/>
          </a:p>
        </p:txBody>
      </p:sp>
      <p:pic>
        <p:nvPicPr>
          <p:cNvPr id="10" name="Picture 9" descr="A mathematical equation with numbers and symbols&#10;&#10;Description automatically generated">
            <a:extLst>
              <a:ext uri="{FF2B5EF4-FFF2-40B4-BE49-F238E27FC236}">
                <a16:creationId xmlns:a16="http://schemas.microsoft.com/office/drawing/2014/main" id="{0092BE46-E640-D851-6436-405F931E5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37619"/>
            <a:ext cx="5142050" cy="679797"/>
          </a:xfrm>
          <a:prstGeom prst="rect">
            <a:avLst/>
          </a:prstGeom>
        </p:spPr>
      </p:pic>
      <p:pic>
        <p:nvPicPr>
          <p:cNvPr id="12" name="Picture 11" descr="A graph of a number of lines&#10;&#10;Description automatically generated with medium confidence">
            <a:extLst>
              <a:ext uri="{FF2B5EF4-FFF2-40B4-BE49-F238E27FC236}">
                <a16:creationId xmlns:a16="http://schemas.microsoft.com/office/drawing/2014/main" id="{CC4C12C4-B9B6-141D-AEFA-B63783E4F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7400"/>
            <a:ext cx="3504191" cy="3863595"/>
          </a:xfrm>
          <a:prstGeom prst="rect">
            <a:avLst/>
          </a:prstGeom>
        </p:spPr>
      </p:pic>
      <p:pic>
        <p:nvPicPr>
          <p:cNvPr id="14" name="Picture 13" descr="A graph of a function&#10;&#10;Description automatically generated">
            <a:extLst>
              <a:ext uri="{FF2B5EF4-FFF2-40B4-BE49-F238E27FC236}">
                <a16:creationId xmlns:a16="http://schemas.microsoft.com/office/drawing/2014/main" id="{C2B719DC-8281-1770-8644-37E529D4B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2077271"/>
            <a:ext cx="3844517" cy="3381389"/>
          </a:xfrm>
          <a:prstGeom prst="rect">
            <a:avLst/>
          </a:prstGeom>
        </p:spPr>
      </p:pic>
      <p:sp>
        <p:nvSpPr>
          <p:cNvPr id="15" name="TextBox 14">
            <a:extLst>
              <a:ext uri="{FF2B5EF4-FFF2-40B4-BE49-F238E27FC236}">
                <a16:creationId xmlns:a16="http://schemas.microsoft.com/office/drawing/2014/main" id="{A8730FDD-5779-1A99-DB80-BA1B7FF91CFF}"/>
              </a:ext>
            </a:extLst>
          </p:cNvPr>
          <p:cNvSpPr txBox="1"/>
          <p:nvPr/>
        </p:nvSpPr>
        <p:spPr>
          <a:xfrm>
            <a:off x="4304365" y="1889879"/>
            <a:ext cx="4230035" cy="3139321"/>
          </a:xfrm>
          <a:prstGeom prst="rect">
            <a:avLst/>
          </a:prstGeom>
          <a:noFill/>
        </p:spPr>
        <p:txBody>
          <a:bodyPr wrap="square" rtlCol="0">
            <a:spAutoFit/>
          </a:bodyPr>
          <a:lstStyle/>
          <a:p>
            <a:r>
              <a:rPr lang="en-AU" dirty="0"/>
              <a:t>CSM results</a:t>
            </a:r>
          </a:p>
          <a:p>
            <a:pPr marL="400050" indent="-400050">
              <a:buFont typeface="+mj-lt"/>
              <a:buAutoNum type="romanLcPeriod"/>
            </a:pPr>
            <a:r>
              <a:rPr lang="en-US" dirty="0"/>
              <a:t>Systematic errors considered and controlled</a:t>
            </a:r>
          </a:p>
          <a:p>
            <a:pPr marL="400050" indent="-400050">
              <a:buFont typeface="+mj-lt"/>
              <a:buAutoNum type="romanLcPeriod"/>
            </a:pPr>
            <a:r>
              <a:rPr lang="en-US" dirty="0"/>
              <a:t>Statistical errors associated with numerical algorithms small</a:t>
            </a:r>
          </a:p>
          <a:p>
            <a:pPr marL="400050" indent="-400050">
              <a:buFont typeface="+mj-lt"/>
              <a:buAutoNum type="romanLcPeriod"/>
            </a:pPr>
            <a:r>
              <a:rPr lang="en-US" dirty="0"/>
              <a:t>Parameter-free unification of nucleon gravitational form factors with data-consistent predictions for pion, kaon, and nucleon electromagnetic form factors [Yao:2024drm, Yao:2024uej]</a:t>
            </a:r>
          </a:p>
          <a:p>
            <a:r>
              <a:rPr lang="en-US" dirty="0"/>
              <a:t>CSM predictions are fully benchmarked</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9ABF4D-B244-5E0A-FCFB-99883021D781}"/>
                  </a:ext>
                </a:extLst>
              </p:cNvPr>
              <p:cNvSpPr txBox="1"/>
              <p:nvPr/>
            </p:nvSpPr>
            <p:spPr>
              <a:xfrm>
                <a:off x="8798985" y="1246274"/>
                <a:ext cx="3500602" cy="830997"/>
              </a:xfrm>
              <a:prstGeom prst="rect">
                <a:avLst/>
              </a:prstGeom>
              <a:noFill/>
            </p:spPr>
            <p:txBody>
              <a:bodyPr wrap="square" rtlCol="0">
                <a:spAutoFit/>
              </a:bodyPr>
              <a:lstStyle/>
              <a:p>
                <a:r>
                  <a:rPr lang="en-AU" sz="1600" dirty="0"/>
                  <a:t>CSM prediction (parameter-free) in precise agreement with inference from </a:t>
                </a:r>
                <a14:m>
                  <m:oMath xmlns:m="http://schemas.openxmlformats.org/officeDocument/2006/math">
                    <m:r>
                      <a:rPr lang="en-AU" sz="1600" b="0" i="1" smtClean="0">
                        <a:latin typeface="Cambria Math" panose="02040503050406030204" pitchFamily="18" charset="0"/>
                      </a:rPr>
                      <m:t>𝜋𝜋</m:t>
                    </m:r>
                    <m:r>
                      <a:rPr lang="en-AU" sz="1600" b="0" i="1" smtClean="0">
                        <a:latin typeface="Cambria Math" panose="02040503050406030204" pitchFamily="18" charset="0"/>
                      </a:rPr>
                      <m:t>, </m:t>
                    </m:r>
                    <m:r>
                      <a:rPr lang="en-AU" sz="1600" b="0" i="1" smtClean="0">
                        <a:latin typeface="Cambria Math" panose="02040503050406030204" pitchFamily="18" charset="0"/>
                      </a:rPr>
                      <m:t>𝐾</m:t>
                    </m:r>
                    <m:acc>
                      <m:accPr>
                        <m:chr m:val="̅"/>
                        <m:ctrlPr>
                          <a:rPr lang="en-AU" sz="1600" b="0" i="1" smtClean="0">
                            <a:latin typeface="Cambria Math" panose="02040503050406030204" pitchFamily="18" charset="0"/>
                          </a:rPr>
                        </m:ctrlPr>
                      </m:accPr>
                      <m:e>
                        <m:r>
                          <a:rPr lang="en-AU" sz="1600" b="0" i="1" smtClean="0">
                            <a:latin typeface="Cambria Math" panose="02040503050406030204" pitchFamily="18" charset="0"/>
                          </a:rPr>
                          <m:t>𝐾</m:t>
                        </m:r>
                      </m:e>
                    </m:acc>
                  </m:oMath>
                </a14:m>
                <a:r>
                  <a:rPr lang="en-AU" sz="1600" dirty="0"/>
                  <a:t> scattering data [Cao:2024zlf]</a:t>
                </a:r>
              </a:p>
            </p:txBody>
          </p:sp>
        </mc:Choice>
        <mc:Fallback xmlns="">
          <p:sp>
            <p:nvSpPr>
              <p:cNvPr id="16" name="TextBox 15">
                <a:extLst>
                  <a:ext uri="{FF2B5EF4-FFF2-40B4-BE49-F238E27FC236}">
                    <a16:creationId xmlns:a16="http://schemas.microsoft.com/office/drawing/2014/main" id="{309ABF4D-B244-5E0A-FCFB-99883021D781}"/>
                  </a:ext>
                </a:extLst>
              </p:cNvPr>
              <p:cNvSpPr txBox="1">
                <a:spLocks noRot="1" noChangeAspect="1" noMove="1" noResize="1" noEditPoints="1" noAdjustHandles="1" noChangeArrowheads="1" noChangeShapeType="1" noTextEdit="1"/>
              </p:cNvSpPr>
              <p:nvPr/>
            </p:nvSpPr>
            <p:spPr>
              <a:xfrm>
                <a:off x="8798985" y="1246274"/>
                <a:ext cx="3500602" cy="830997"/>
              </a:xfrm>
              <a:prstGeom prst="rect">
                <a:avLst/>
              </a:prstGeom>
              <a:blipFill>
                <a:blip r:embed="rId5"/>
                <a:stretch>
                  <a:fillRect l="-870" t="-2190" b="-8029"/>
                </a:stretch>
              </a:blipFill>
            </p:spPr>
            <p:txBody>
              <a:bodyPr/>
              <a:lstStyle/>
              <a:p>
                <a:r>
                  <a:rPr lang="en-AU">
                    <a:noFill/>
                  </a:rPr>
                  <a:t> </a:t>
                </a:r>
              </a:p>
            </p:txBody>
          </p:sp>
        </mc:Fallback>
      </mc:AlternateContent>
    </p:spTree>
    <p:extLst>
      <p:ext uri="{BB962C8B-B14F-4D97-AF65-F5344CB8AC3E}">
        <p14:creationId xmlns:p14="http://schemas.microsoft.com/office/powerpoint/2010/main" val="277769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EA9B-ACF9-AFC8-508E-C1516F694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9507E-C560-D4DB-7CC9-78313242C593}"/>
              </a:ext>
            </a:extLst>
          </p:cNvPr>
          <p:cNvSpPr>
            <a:spLocks noGrp="1"/>
          </p:cNvSpPr>
          <p:nvPr>
            <p:ph type="title"/>
          </p:nvPr>
        </p:nvSpPr>
        <p:spPr/>
        <p:txBody>
          <a:bodyPr/>
          <a:lstStyle/>
          <a:p>
            <a:r>
              <a:rPr lang="en-AU" sz="2800" b="0" i="1" dirty="0">
                <a:ln w="0"/>
                <a:solidFill>
                  <a:schemeClr val="accent1"/>
                </a:solidFill>
                <a:effectLst>
                  <a:outerShdw blurRad="38100" dist="25400" dir="5400000" algn="ctr" rotWithShape="0">
                    <a:srgbClr val="6E747A">
                      <a:alpha val="43000"/>
                    </a:srgbClr>
                  </a:outerShdw>
                </a:effectLst>
              </a:rPr>
              <a:t>Gravitational Form Factors</a:t>
            </a:r>
            <a:br>
              <a:rPr lang="en-AU" sz="2800" b="0" i="1" dirty="0">
                <a:ln w="0"/>
                <a:solidFill>
                  <a:schemeClr val="accent1"/>
                </a:solidFill>
                <a:effectLst>
                  <a:outerShdw blurRad="38100" dist="25400" dir="5400000" algn="ctr" rotWithShape="0">
                    <a:srgbClr val="6E747A">
                      <a:alpha val="43000"/>
                    </a:srgbClr>
                  </a:outerShdw>
                </a:effectLst>
              </a:rPr>
            </a:br>
            <a:r>
              <a:rPr lang="en-AU" sz="2800" b="0" i="1" dirty="0">
                <a:ln w="0"/>
                <a:solidFill>
                  <a:schemeClr val="accent1"/>
                </a:solidFill>
                <a:effectLst>
                  <a:outerShdw blurRad="38100" dist="25400" dir="5400000" algn="ctr" rotWithShape="0">
                    <a:srgbClr val="6E747A">
                      <a:alpha val="43000"/>
                    </a:srgbClr>
                  </a:outerShdw>
                </a:effectLst>
              </a:rPr>
              <a:t>Mass, Spin, Pressure Distributions</a:t>
            </a:r>
            <a:endParaRPr lang="en-AU" dirty="0"/>
          </a:p>
        </p:txBody>
      </p:sp>
      <p:sp>
        <p:nvSpPr>
          <p:cNvPr id="3" name="Content Placeholder 2">
            <a:extLst>
              <a:ext uri="{FF2B5EF4-FFF2-40B4-BE49-F238E27FC236}">
                <a16:creationId xmlns:a16="http://schemas.microsoft.com/office/drawing/2014/main" id="{422BCF8F-3FCA-C6F4-8298-42AAF1B7BBF4}"/>
              </a:ext>
            </a:extLst>
          </p:cNvPr>
          <p:cNvSpPr>
            <a:spLocks noGrp="1"/>
          </p:cNvSpPr>
          <p:nvPr>
            <p:ph idx="1"/>
          </p:nvPr>
        </p:nvSpPr>
        <p:spPr>
          <a:xfrm>
            <a:off x="609600" y="1219200"/>
            <a:ext cx="10972800" cy="4525963"/>
          </a:xfrm>
        </p:spPr>
        <p:txBody>
          <a:bodyPr/>
          <a:lstStyle/>
          <a:p>
            <a:r>
              <a:rPr lang="en-AU" dirty="0"/>
              <a:t>Prediction built from </a:t>
            </a:r>
          </a:p>
          <a:p>
            <a:pPr marL="400050" lvl="1" indent="0">
              <a:spcBef>
                <a:spcPts val="0"/>
              </a:spcBef>
              <a:buNone/>
            </a:pPr>
            <a:r>
              <a:rPr lang="en-AU" sz="2200" dirty="0"/>
              <a:t>Zhao-Qian’s results </a:t>
            </a:r>
          </a:p>
        </p:txBody>
      </p:sp>
      <p:sp>
        <p:nvSpPr>
          <p:cNvPr id="4" name="Date Placeholder 3">
            <a:extLst>
              <a:ext uri="{FF2B5EF4-FFF2-40B4-BE49-F238E27FC236}">
                <a16:creationId xmlns:a16="http://schemas.microsoft.com/office/drawing/2014/main" id="{953A4856-9856-6545-831B-81EC1E80A1E6}"/>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6C04DE7A-3A11-43D4-F3CA-3A2A98F66BBB}"/>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2B0DCA67-2637-36B7-7777-EDEC0AD738C0}"/>
              </a:ext>
            </a:extLst>
          </p:cNvPr>
          <p:cNvSpPr>
            <a:spLocks noGrp="1"/>
          </p:cNvSpPr>
          <p:nvPr>
            <p:ph type="sldNum" sz="quarter" idx="12"/>
          </p:nvPr>
        </p:nvSpPr>
        <p:spPr/>
        <p:txBody>
          <a:bodyPr/>
          <a:lstStyle/>
          <a:p>
            <a:fld id="{87034D8C-3CB4-402A-BC46-2AB14C0FE90A}" type="slidenum">
              <a:rPr lang="en-US" smtClean="0"/>
              <a:pPr/>
              <a:t>44</a:t>
            </a:fld>
            <a:endParaRPr lang="en-US"/>
          </a:p>
        </p:txBody>
      </p:sp>
      <p:pic>
        <p:nvPicPr>
          <p:cNvPr id="10" name="Picture 9" descr="A mathematical equation with numbers and symbols&#10;&#10;Description automatically generated">
            <a:extLst>
              <a:ext uri="{FF2B5EF4-FFF2-40B4-BE49-F238E27FC236}">
                <a16:creationId xmlns:a16="http://schemas.microsoft.com/office/drawing/2014/main" id="{AB1891AF-6827-2E66-2087-B803CB47F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37619"/>
            <a:ext cx="5142050" cy="679797"/>
          </a:xfrm>
          <a:prstGeom prst="rect">
            <a:avLst/>
          </a:prstGeom>
        </p:spPr>
      </p:pic>
      <p:pic>
        <p:nvPicPr>
          <p:cNvPr id="12" name="Picture 11" descr="A graph of a number of lines&#10;&#10;Description automatically generated with medium confidence">
            <a:extLst>
              <a:ext uri="{FF2B5EF4-FFF2-40B4-BE49-F238E27FC236}">
                <a16:creationId xmlns:a16="http://schemas.microsoft.com/office/drawing/2014/main" id="{69FB8DC5-B7B0-F5AF-AD2C-6B9E898FF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7400"/>
            <a:ext cx="3504191" cy="3863595"/>
          </a:xfrm>
          <a:prstGeom prst="rect">
            <a:avLst/>
          </a:prstGeom>
        </p:spPr>
      </p:pic>
      <p:pic>
        <p:nvPicPr>
          <p:cNvPr id="14" name="Picture 13" descr="A graph of a function&#10;&#10;Description automatically generated">
            <a:extLst>
              <a:ext uri="{FF2B5EF4-FFF2-40B4-BE49-F238E27FC236}">
                <a16:creationId xmlns:a16="http://schemas.microsoft.com/office/drawing/2014/main" id="{6CEDF129-3300-9093-0DC5-3D7BEFD0D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2077271"/>
            <a:ext cx="3844517" cy="338138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C096C46-CE86-9204-A948-41A18F61AEBF}"/>
                  </a:ext>
                </a:extLst>
              </p:cNvPr>
              <p:cNvSpPr txBox="1"/>
              <p:nvPr/>
            </p:nvSpPr>
            <p:spPr>
              <a:xfrm>
                <a:off x="8798985" y="1246274"/>
                <a:ext cx="3500602" cy="830997"/>
              </a:xfrm>
              <a:prstGeom prst="rect">
                <a:avLst/>
              </a:prstGeom>
              <a:noFill/>
            </p:spPr>
            <p:txBody>
              <a:bodyPr wrap="square" rtlCol="0">
                <a:spAutoFit/>
              </a:bodyPr>
              <a:lstStyle/>
              <a:p>
                <a:r>
                  <a:rPr lang="en-AU" sz="1600" dirty="0"/>
                  <a:t>CSM prediction (parameter-free) in precise agreement with inference from </a:t>
                </a:r>
                <a14:m>
                  <m:oMath xmlns:m="http://schemas.openxmlformats.org/officeDocument/2006/math">
                    <m:r>
                      <a:rPr lang="en-AU" sz="1600" b="0" i="1" smtClean="0">
                        <a:latin typeface="Cambria Math" panose="02040503050406030204" pitchFamily="18" charset="0"/>
                      </a:rPr>
                      <m:t>𝜋𝜋</m:t>
                    </m:r>
                    <m:r>
                      <a:rPr lang="en-AU" sz="1600" b="0" i="1" smtClean="0">
                        <a:latin typeface="Cambria Math" panose="02040503050406030204" pitchFamily="18" charset="0"/>
                      </a:rPr>
                      <m:t>, </m:t>
                    </m:r>
                    <m:r>
                      <a:rPr lang="en-AU" sz="1600" b="0" i="1" smtClean="0">
                        <a:latin typeface="Cambria Math" panose="02040503050406030204" pitchFamily="18" charset="0"/>
                      </a:rPr>
                      <m:t>𝐾</m:t>
                    </m:r>
                    <m:acc>
                      <m:accPr>
                        <m:chr m:val="̅"/>
                        <m:ctrlPr>
                          <a:rPr lang="en-AU" sz="1600" b="0" i="1" smtClean="0">
                            <a:latin typeface="Cambria Math" panose="02040503050406030204" pitchFamily="18" charset="0"/>
                          </a:rPr>
                        </m:ctrlPr>
                      </m:accPr>
                      <m:e>
                        <m:r>
                          <a:rPr lang="en-AU" sz="1600" b="0" i="1" smtClean="0">
                            <a:latin typeface="Cambria Math" panose="02040503050406030204" pitchFamily="18" charset="0"/>
                          </a:rPr>
                          <m:t>𝐾</m:t>
                        </m:r>
                      </m:e>
                    </m:acc>
                  </m:oMath>
                </a14:m>
                <a:r>
                  <a:rPr lang="en-AU" sz="1600" dirty="0"/>
                  <a:t> scattering data [Cao:2024zlf]</a:t>
                </a:r>
              </a:p>
            </p:txBody>
          </p:sp>
        </mc:Choice>
        <mc:Fallback xmlns="">
          <p:sp>
            <p:nvSpPr>
              <p:cNvPr id="16" name="TextBox 15">
                <a:extLst>
                  <a:ext uri="{FF2B5EF4-FFF2-40B4-BE49-F238E27FC236}">
                    <a16:creationId xmlns:a16="http://schemas.microsoft.com/office/drawing/2014/main" id="{AC096C46-CE86-9204-A948-41A18F61AEBF}"/>
                  </a:ext>
                </a:extLst>
              </p:cNvPr>
              <p:cNvSpPr txBox="1">
                <a:spLocks noRot="1" noChangeAspect="1" noMove="1" noResize="1" noEditPoints="1" noAdjustHandles="1" noChangeArrowheads="1" noChangeShapeType="1" noTextEdit="1"/>
              </p:cNvSpPr>
              <p:nvPr/>
            </p:nvSpPr>
            <p:spPr>
              <a:xfrm>
                <a:off x="8798985" y="1246274"/>
                <a:ext cx="3500602" cy="830997"/>
              </a:xfrm>
              <a:prstGeom prst="rect">
                <a:avLst/>
              </a:prstGeom>
              <a:blipFill>
                <a:blip r:embed="rId5"/>
                <a:stretch>
                  <a:fillRect l="-870" t="-2190" b="-8029"/>
                </a:stretch>
              </a:blipFill>
            </p:spPr>
            <p:txBody>
              <a:bodyPr/>
              <a:lstStyle/>
              <a:p>
                <a:r>
                  <a:rPr lang="en-AU">
                    <a:noFill/>
                  </a:rPr>
                  <a:t> </a:t>
                </a:r>
              </a:p>
            </p:txBody>
          </p:sp>
        </mc:Fallback>
      </mc:AlternateContent>
      <p:sp>
        <p:nvSpPr>
          <p:cNvPr id="17" name="TextBox 16">
            <a:extLst>
              <a:ext uri="{FF2B5EF4-FFF2-40B4-BE49-F238E27FC236}">
                <a16:creationId xmlns:a16="http://schemas.microsoft.com/office/drawing/2014/main" id="{D826DFEE-F4D6-F44E-7411-C38B6B670F5F}"/>
              </a:ext>
            </a:extLst>
          </p:cNvPr>
          <p:cNvSpPr txBox="1"/>
          <p:nvPr/>
        </p:nvSpPr>
        <p:spPr>
          <a:xfrm>
            <a:off x="4215342" y="1524000"/>
            <a:ext cx="4319058" cy="4916731"/>
          </a:xfrm>
          <a:prstGeom prst="rect">
            <a:avLst/>
          </a:prstGeom>
          <a:noFill/>
        </p:spPr>
        <p:txBody>
          <a:bodyPr wrap="square" rtlCol="0">
            <a:spAutoFit/>
          </a:bodyPr>
          <a:lstStyle/>
          <a:p>
            <a:r>
              <a:rPr lang="en-AU" u="sng" dirty="0"/>
              <a:t>My position</a:t>
            </a:r>
            <a:r>
              <a:rPr lang="en-AU" dirty="0"/>
              <a:t> </a:t>
            </a:r>
          </a:p>
          <a:p>
            <a:pPr marL="285750" indent="-285750">
              <a:spcBef>
                <a:spcPts val="300"/>
              </a:spcBef>
              <a:buFont typeface="Wingdings" panose="05000000000000000000" pitchFamily="2" charset="2"/>
              <a:buChar char="ü"/>
            </a:pPr>
            <a:r>
              <a:rPr lang="en-US" dirty="0"/>
              <a:t>Breadths of application &amp; success of the parameter-free framework employed suggest that predictions delivered should serve as benchmarks for future phenomenology and theory.  </a:t>
            </a:r>
          </a:p>
          <a:p>
            <a:pPr marL="285750" indent="-285750">
              <a:spcBef>
                <a:spcPts val="300"/>
              </a:spcBef>
              <a:buFont typeface="Wingdings" panose="05000000000000000000" pitchFamily="2" charset="2"/>
              <a:buChar char="ü"/>
            </a:pPr>
            <a:r>
              <a:rPr lang="en-US" dirty="0"/>
              <a:t>No improvement on CSM study can be anticipated before lattice-QCD analyses have simultaneously delivered infinite-volume, continuum-limit, carefully </a:t>
            </a:r>
            <a:r>
              <a:rPr lang="en-US" dirty="0" err="1"/>
              <a:t>renormalised</a:t>
            </a:r>
            <a:r>
              <a:rPr lang="en-US" dirty="0"/>
              <a:t>, physical pion mass studies of all physical properties discussed, </a:t>
            </a:r>
            <a:r>
              <a:rPr lang="en-US" i="1" dirty="0"/>
              <a:t>viz</a:t>
            </a:r>
            <a:r>
              <a:rPr lang="en-US" dirty="0"/>
              <a:t>. pion, kaon, nucleon electromagnetic and gravitational FFs.</a:t>
            </a:r>
          </a:p>
          <a:p>
            <a:pPr marL="285750" indent="-285750">
              <a:spcBef>
                <a:spcPts val="300"/>
              </a:spcBef>
              <a:buFont typeface="Wingdings" panose="05000000000000000000" pitchFamily="2" charset="2"/>
              <a:buChar char="ü"/>
            </a:pPr>
            <a:r>
              <a:rPr lang="en-US" dirty="0"/>
              <a:t>CSM predictions are truly setting the standard against which future calculations/inferences should be judged</a:t>
            </a:r>
          </a:p>
        </p:txBody>
      </p:sp>
    </p:spTree>
    <p:extLst>
      <p:ext uri="{BB962C8B-B14F-4D97-AF65-F5344CB8AC3E}">
        <p14:creationId xmlns:p14="http://schemas.microsoft.com/office/powerpoint/2010/main" val="22474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7D76-D9E9-858E-E53D-AE19AD09B02D}"/>
              </a:ext>
            </a:extLst>
          </p:cNvPr>
          <p:cNvSpPr>
            <a:spLocks noGrp="1"/>
          </p:cNvSpPr>
          <p:nvPr>
            <p:ph type="title"/>
          </p:nvPr>
        </p:nvSpPr>
        <p:spPr>
          <a:xfrm>
            <a:off x="609600" y="228600"/>
            <a:ext cx="10972800" cy="1143000"/>
          </a:xfrm>
        </p:spPr>
        <p:txBody>
          <a:bodyPr wrap="square" anchor="t">
            <a:normAutofit/>
          </a:bodyPr>
          <a:lstStyle/>
          <a:p>
            <a:r>
              <a:rPr lang="en-AU" dirty="0"/>
              <a:t>Trace Anomaly Form 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5A9FF-E904-62A9-320C-A04C7DFA4A89}"/>
                  </a:ext>
                </a:extLst>
              </p:cNvPr>
              <p:cNvSpPr>
                <a:spLocks noGrp="1"/>
              </p:cNvSpPr>
              <p:nvPr>
                <p:ph sz="half" idx="1"/>
              </p:nvPr>
            </p:nvSpPr>
            <p:spPr>
              <a:xfrm>
                <a:off x="609600" y="1600201"/>
                <a:ext cx="5384800" cy="4525963"/>
              </a:xfrm>
            </p:spPr>
            <p:txBody>
              <a:bodyPr wrap="square" anchor="t">
                <a:normAutofit fontScale="92500" lnSpcReduction="10000"/>
              </a:bodyPr>
              <a:lstStyle/>
              <a:p>
                <a:pPr>
                  <a:buFont typeface="Wingdings" panose="05000000000000000000" pitchFamily="2" charset="2"/>
                  <a:buChar char="Ø"/>
                </a:pPr>
                <a:r>
                  <a:rPr lang="en-AU" sz="2000" dirty="0"/>
                  <a:t>Some practitioners imagine that objective access to in-proton expectation value of trace of QCD energy momentum tensor</a:t>
                </a:r>
              </a:p>
              <a:p>
                <a:pPr marL="0" indent="0">
                  <a:buNone/>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𝑝</m:t>
                          </m:r>
                        </m:e>
                        <m:sub>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𝑘</m:t>
                              </m:r>
                            </m:e>
                            <m:sub>
                              <m:r>
                                <a:rPr lang="en-AU" sz="2000" b="0" i="1" smtClean="0">
                                  <a:latin typeface="Cambria Math" panose="02040503050406030204" pitchFamily="18" charset="0"/>
                                </a:rPr>
                                <m:t>2</m:t>
                              </m:r>
                            </m:sub>
                          </m:sSub>
                        </m:sub>
                      </m:sSub>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𝑇</m:t>
                          </m:r>
                        </m:e>
                        <m:sub>
                          <m:r>
                            <a:rPr lang="en-AU" sz="2000" b="0" i="1" smtClean="0">
                              <a:latin typeface="Cambria Math" panose="02040503050406030204" pitchFamily="18" charset="0"/>
                            </a:rPr>
                            <m:t>𝜇𝜈</m:t>
                          </m:r>
                        </m:sub>
                      </m:sSub>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𝑄</m:t>
                          </m:r>
                        </m:e>
                      </m:d>
                      <m:r>
                        <a:rPr lang="en-AU" sz="2000" b="0" i="1" smtClean="0">
                          <a:latin typeface="Cambria Math" panose="02040503050406030204" pitchFamily="18" charset="0"/>
                        </a:rPr>
                        <m:t>|</m:t>
                      </m:r>
                      <m:r>
                        <a:rPr lang="en-AU" sz="2000" b="0" i="1" smtClean="0">
                          <a:latin typeface="Cambria Math" panose="02040503050406030204" pitchFamily="18" charset="0"/>
                        </a:rPr>
                        <m:t>𝑝</m:t>
                      </m:r>
                      <m:r>
                        <a:rPr lang="en-AU" sz="2000" b="0" i="1" smtClean="0">
                          <a:latin typeface="Cambria Math" panose="02040503050406030204" pitchFamily="18" charset="0"/>
                        </a:rPr>
                        <m:t>(</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𝑘</m:t>
                          </m:r>
                        </m:e>
                        <m:sub>
                          <m:r>
                            <a:rPr lang="en-AU" sz="2000" b="0" i="1" smtClean="0">
                              <a:latin typeface="Cambria Math" panose="02040503050406030204" pitchFamily="18" charset="0"/>
                            </a:rPr>
                            <m:t>1</m:t>
                          </m:r>
                        </m:sub>
                      </m:sSub>
                      <m:r>
                        <a:rPr lang="en-AU" sz="2000" b="0" i="1" smtClean="0">
                          <a:latin typeface="Cambria Math" panose="02040503050406030204" pitchFamily="18" charset="0"/>
                        </a:rPr>
                        <m:t>⟩</m:t>
                      </m:r>
                    </m:oMath>
                  </m:oMathPara>
                </a14:m>
                <a:endParaRPr lang="en-AU" sz="2000" dirty="0"/>
              </a:p>
              <a:p>
                <a:pPr marL="400050" lvl="1" indent="0">
                  <a:buNone/>
                </a:pPr>
                <a:r>
                  <a:rPr lang="en-AU" sz="2100" dirty="0"/>
                  <a:t>possible via photoproduction from proton of vector mesons that share no valence degrees of freedom in common with the proton</a:t>
                </a:r>
              </a:p>
              <a:p>
                <a:pPr>
                  <a:buFont typeface="Wingdings" panose="05000000000000000000" pitchFamily="2" charset="2"/>
                  <a:buChar char="Ø"/>
                </a:pPr>
                <a:r>
                  <a:rPr lang="en-AU" sz="2000" dirty="0"/>
                  <a:t>Consequently, extensive new data available on    </a:t>
                </a:r>
              </a:p>
              <a:p>
                <a:pPr marL="0" indent="0">
                  <a:buNone/>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𝛾</m:t>
                      </m:r>
                      <m:r>
                        <a:rPr lang="en-AU" sz="2000" b="0" i="1" smtClean="0">
                          <a:latin typeface="Cambria Math" panose="02040503050406030204" pitchFamily="18" charset="0"/>
                        </a:rPr>
                        <m:t>+</m:t>
                      </m:r>
                      <m:r>
                        <a:rPr lang="en-AU" sz="2000" b="0" i="1" smtClean="0">
                          <a:latin typeface="Cambria Math" panose="02040503050406030204" pitchFamily="18" charset="0"/>
                        </a:rPr>
                        <m:t>𝑝</m:t>
                      </m:r>
                      <m:r>
                        <a:rPr lang="en-AU" sz="2000" b="0" i="1" smtClean="0">
                          <a:latin typeface="Cambria Math" panose="02040503050406030204" pitchFamily="18" charset="0"/>
                        </a:rPr>
                        <m:t>→</m:t>
                      </m:r>
                      <m:r>
                        <a:rPr lang="en-AU" sz="2000" b="0" i="1" smtClean="0">
                          <a:latin typeface="Cambria Math" panose="02040503050406030204" pitchFamily="18" charset="0"/>
                        </a:rPr>
                        <m:t>𝐽</m:t>
                      </m:r>
                      <m:r>
                        <a:rPr lang="en-AU" sz="2000" b="0" i="1" smtClean="0">
                          <a:latin typeface="Cambria Math" panose="02040503050406030204" pitchFamily="18" charset="0"/>
                        </a:rPr>
                        <m:t>/</m:t>
                      </m:r>
                      <m:r>
                        <a:rPr lang="en-AU" sz="2000" b="0" i="1" smtClean="0">
                          <a:latin typeface="Cambria Math" panose="02040503050406030204" pitchFamily="18" charset="0"/>
                        </a:rPr>
                        <m:t>𝜓</m:t>
                      </m:r>
                      <m:r>
                        <a:rPr lang="en-AU" sz="2000" b="0" i="1" dirty="0" smtClean="0">
                          <a:latin typeface="Cambria Math" panose="02040503050406030204" pitchFamily="18" charset="0"/>
                        </a:rPr>
                        <m:t>+</m:t>
                      </m:r>
                      <m:r>
                        <a:rPr lang="en-AU" sz="2000" b="0" i="1" dirty="0" smtClean="0">
                          <a:latin typeface="Cambria Math" panose="02040503050406030204" pitchFamily="18" charset="0"/>
                        </a:rPr>
                        <m:t>𝑝</m:t>
                      </m:r>
                    </m:oMath>
                  </m:oMathPara>
                </a14:m>
                <a:endParaRPr lang="en-AU" sz="2000" dirty="0"/>
              </a:p>
              <a:p>
                <a:pPr>
                  <a:buFont typeface="Wingdings" panose="05000000000000000000" pitchFamily="2" charset="2"/>
                  <a:buChar char="Ø"/>
                </a:pPr>
                <a:r>
                  <a:rPr lang="en-AU" sz="2000" dirty="0"/>
                  <a:t>Desire to calculate/predict the trace anomaly form factor </a:t>
                </a:r>
              </a:p>
              <a:p>
                <a:pPr>
                  <a:buFont typeface="Wingdings" panose="05000000000000000000" pitchFamily="2" charset="2"/>
                  <a:buChar char="Ø"/>
                </a:pPr>
                <a:r>
                  <a:rPr lang="en-AU" sz="2000" dirty="0"/>
                  <a:t>Also, its species decomposition</a:t>
                </a:r>
              </a:p>
              <a:p>
                <a:pPr lvl="1">
                  <a:buFont typeface="Wingdings" panose="05000000000000000000" pitchFamily="2" charset="2"/>
                  <a:buChar char="q"/>
                </a:pPr>
                <a:r>
                  <a:rPr lang="en-AU" sz="2000" dirty="0"/>
                  <a:t>In misguided attempt to decide whether the gluon parton density extends further than the proton charge radius</a:t>
                </a:r>
              </a:p>
            </p:txBody>
          </p:sp>
        </mc:Choice>
        <mc:Fallback xmlns="">
          <p:sp>
            <p:nvSpPr>
              <p:cNvPr id="3" name="Content Placeholder 2">
                <a:extLst>
                  <a:ext uri="{FF2B5EF4-FFF2-40B4-BE49-F238E27FC236}">
                    <a16:creationId xmlns:a16="http://schemas.microsoft.com/office/drawing/2014/main" id="{0CF5A9FF-E904-62A9-320C-A04C7DFA4A89}"/>
                  </a:ext>
                </a:extLst>
              </p:cNvPr>
              <p:cNvSpPr>
                <a:spLocks noGrp="1" noRot="1" noChangeAspect="1" noMove="1" noResize="1" noEditPoints="1" noAdjustHandles="1" noChangeArrowheads="1" noChangeShapeType="1" noTextEdit="1"/>
              </p:cNvSpPr>
              <p:nvPr>
                <p:ph sz="half" idx="1"/>
              </p:nvPr>
            </p:nvSpPr>
            <p:spPr>
              <a:xfrm>
                <a:off x="609600" y="1600201"/>
                <a:ext cx="5384800" cy="4525963"/>
              </a:xfrm>
              <a:blipFill>
                <a:blip r:embed="rId2"/>
                <a:stretch>
                  <a:fillRect l="-793" t="-1348" r="-680"/>
                </a:stretch>
              </a:blipFill>
            </p:spPr>
            <p:txBody>
              <a:bodyPr/>
              <a:lstStyle/>
              <a:p>
                <a:r>
                  <a:rPr lang="en-AU">
                    <a:noFill/>
                  </a:rPr>
                  <a:t> </a:t>
                </a:r>
              </a:p>
            </p:txBody>
          </p:sp>
        </mc:Fallback>
      </mc:AlternateContent>
      <p:pic>
        <p:nvPicPr>
          <p:cNvPr id="7" name="Picture 6" descr="Diagram&#10;&#10;Description automatically generated">
            <a:extLst>
              <a:ext uri="{FF2B5EF4-FFF2-40B4-BE49-F238E27FC236}">
                <a16:creationId xmlns:a16="http://schemas.microsoft.com/office/drawing/2014/main" id="{6C7083D0-9902-DE25-B3D8-83ECBC78B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955" y="1600201"/>
            <a:ext cx="5278089" cy="4525963"/>
          </a:xfrm>
          <a:prstGeom prst="rect">
            <a:avLst/>
          </a:prstGeom>
          <a:noFill/>
          <a:ln>
            <a:noFill/>
          </a:ln>
          <a:effectLst>
            <a:outerShdw blurRad="190500" algn="tl" rotWithShape="0">
              <a:srgbClr val="000000">
                <a:alpha val="70000"/>
              </a:srgbClr>
            </a:outerShdw>
          </a:effectLst>
        </p:spPr>
      </p:pic>
      <p:sp>
        <p:nvSpPr>
          <p:cNvPr id="4" name="Date Placeholder 3">
            <a:extLst>
              <a:ext uri="{FF2B5EF4-FFF2-40B4-BE49-F238E27FC236}">
                <a16:creationId xmlns:a16="http://schemas.microsoft.com/office/drawing/2014/main" id="{28505F5F-0B14-E483-1C6D-FB89AC226539}"/>
              </a:ext>
            </a:extLst>
          </p:cNvPr>
          <p:cNvSpPr>
            <a:spLocks noGrp="1"/>
          </p:cNvSpPr>
          <p:nvPr>
            <p:ph type="dt" sz="half" idx="10"/>
          </p:nvPr>
        </p:nvSpPr>
        <p:spPr>
          <a:xfrm>
            <a:off x="7688358" y="6629400"/>
            <a:ext cx="4394201" cy="228600"/>
          </a:xfrm>
        </p:spPr>
        <p:txBody>
          <a:bodyPr wrap="square" anchor="t">
            <a:normAutofit/>
          </a:bodyPr>
          <a:lstStyle/>
          <a:p>
            <a:pPr>
              <a:lnSpc>
                <a:spcPct val="90000"/>
              </a:lnSpc>
              <a:spcAft>
                <a:spcPts val="600"/>
              </a:spcAft>
            </a:pPr>
            <a:r>
              <a:rPr lang="en-US"/>
              <a:t>.                               EIC-Asia Workshop on QCD and Hadron Structure                   (32)</a:t>
            </a:r>
          </a:p>
        </p:txBody>
      </p:sp>
      <p:sp>
        <p:nvSpPr>
          <p:cNvPr id="5" name="Footer Placeholder 4">
            <a:extLst>
              <a:ext uri="{FF2B5EF4-FFF2-40B4-BE49-F238E27FC236}">
                <a16:creationId xmlns:a16="http://schemas.microsoft.com/office/drawing/2014/main" id="{26F59E7D-83AE-A3C1-52D6-73D43868636C}"/>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478 .. 26/04/30 ..."Insights into the Emergence of Hadron Mass and Structure"</a:t>
            </a:r>
          </a:p>
        </p:txBody>
      </p:sp>
      <p:sp>
        <p:nvSpPr>
          <p:cNvPr id="6" name="Slide Number Placeholder 5">
            <a:extLst>
              <a:ext uri="{FF2B5EF4-FFF2-40B4-BE49-F238E27FC236}">
                <a16:creationId xmlns:a16="http://schemas.microsoft.com/office/drawing/2014/main" id="{8568248D-8071-3EEB-A5B8-E3DCBCCEBD69}"/>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45</a:t>
            </a:fld>
            <a:endParaRPr lang="en-US"/>
          </a:p>
        </p:txBody>
      </p:sp>
      <p:sp>
        <p:nvSpPr>
          <p:cNvPr id="8" name="TextBox 7">
            <a:extLst>
              <a:ext uri="{FF2B5EF4-FFF2-40B4-BE49-F238E27FC236}">
                <a16:creationId xmlns:a16="http://schemas.microsoft.com/office/drawing/2014/main" id="{1DB3DCA3-3305-6CA0-B3C5-54ED73B3648A}"/>
              </a:ext>
            </a:extLst>
          </p:cNvPr>
          <p:cNvSpPr txBox="1"/>
          <p:nvPr/>
        </p:nvSpPr>
        <p:spPr>
          <a:xfrm>
            <a:off x="6553200" y="3654703"/>
            <a:ext cx="1799467" cy="369332"/>
          </a:xfrm>
          <a:prstGeom prst="rect">
            <a:avLst/>
          </a:prstGeom>
          <a:noFill/>
        </p:spPr>
        <p:txBody>
          <a:bodyPr wrap="none" rtlCol="0">
            <a:spAutoFit/>
          </a:bodyPr>
          <a:lstStyle/>
          <a:p>
            <a:r>
              <a:rPr lang="en-AU" i="1" dirty="0">
                <a:ln w="0"/>
                <a:solidFill>
                  <a:srgbClr val="FF0000"/>
                </a:solidFill>
                <a:effectLst>
                  <a:outerShdw blurRad="38100" dist="25400" dir="5400000" algn="ctr" rotWithShape="0">
                    <a:srgbClr val="6E747A">
                      <a:alpha val="43000"/>
                    </a:srgbClr>
                  </a:outerShdw>
                </a:effectLst>
              </a:rPr>
              <a:t>VMD assumption</a:t>
            </a:r>
          </a:p>
        </p:txBody>
      </p:sp>
    </p:spTree>
    <p:extLst>
      <p:ext uri="{BB962C8B-B14F-4D97-AF65-F5344CB8AC3E}">
        <p14:creationId xmlns:p14="http://schemas.microsoft.com/office/powerpoint/2010/main" val="61561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th equation with black letters&#10;&#10;AI-generated content may be incorrect.">
            <a:extLst>
              <a:ext uri="{FF2B5EF4-FFF2-40B4-BE49-F238E27FC236}">
                <a16:creationId xmlns:a16="http://schemas.microsoft.com/office/drawing/2014/main" id="{A3945826-510F-EC0B-504F-5FEF328D7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96232"/>
            <a:ext cx="5200222" cy="817306"/>
          </a:xfrm>
          <a:prstGeom prst="rect">
            <a:avLst/>
          </a:prstGeom>
        </p:spPr>
      </p:pic>
      <p:sp>
        <p:nvSpPr>
          <p:cNvPr id="3" name="Content Placeholder 2">
            <a:extLst>
              <a:ext uri="{FF2B5EF4-FFF2-40B4-BE49-F238E27FC236}">
                <a16:creationId xmlns:a16="http://schemas.microsoft.com/office/drawing/2014/main" id="{49730E33-FE54-F686-EEE6-FF9661E19764}"/>
              </a:ext>
            </a:extLst>
          </p:cNvPr>
          <p:cNvSpPr>
            <a:spLocks noGrp="1"/>
          </p:cNvSpPr>
          <p:nvPr>
            <p:ph idx="1"/>
          </p:nvPr>
        </p:nvSpPr>
        <p:spPr>
          <a:xfrm>
            <a:off x="609600" y="655636"/>
            <a:ext cx="10972800" cy="5364164"/>
          </a:xfrm>
        </p:spPr>
        <p:txBody>
          <a:bodyPr/>
          <a:lstStyle/>
          <a:p>
            <a:pPr>
              <a:spcAft>
                <a:spcPts val="1200"/>
              </a:spcAft>
            </a:pPr>
            <a:r>
              <a:rPr lang="en-AU" dirty="0"/>
              <a:t>Mass-energy density form factor</a:t>
            </a:r>
            <a:endParaRPr lang="en-US" dirty="0"/>
          </a:p>
          <a:p>
            <a:pPr marL="400050" lvl="1" indent="0">
              <a:buNone/>
            </a:pPr>
            <a:r>
              <a:rPr lang="en-US" sz="2200" dirty="0"/>
              <a:t>                           Nonnegative function = good for a mass distribution</a:t>
            </a:r>
          </a:p>
          <a:p>
            <a:r>
              <a:rPr lang="en-US" dirty="0"/>
              <a:t>In-proton expectation value of QCD trace anomaly:</a:t>
            </a:r>
          </a:p>
          <a:p>
            <a:pPr marL="0" indent="0">
              <a:buNone/>
            </a:pPr>
            <a:endParaRPr lang="en-US" dirty="0"/>
          </a:p>
          <a:p>
            <a:pPr marL="0" indent="0">
              <a:buNone/>
            </a:pPr>
            <a:endParaRPr lang="en-US" dirty="0"/>
          </a:p>
          <a:p>
            <a:endParaRPr lang="en-US" dirty="0"/>
          </a:p>
          <a:p>
            <a:endParaRPr lang="en-US" dirty="0"/>
          </a:p>
          <a:p>
            <a:endParaRPr lang="en-AU" dirty="0"/>
          </a:p>
        </p:txBody>
      </p:sp>
      <p:pic>
        <p:nvPicPr>
          <p:cNvPr id="11" name="Picture 10" descr="A graph of a function&#10;&#10;AI-generated content may be incorrect.">
            <a:extLst>
              <a:ext uri="{FF2B5EF4-FFF2-40B4-BE49-F238E27FC236}">
                <a16:creationId xmlns:a16="http://schemas.microsoft.com/office/drawing/2014/main" id="{4BC7EC22-78BA-4758-CF6E-08DDE70A9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7150"/>
            <a:ext cx="7799495" cy="3078588"/>
          </a:xfrm>
          <a:prstGeom prst="rect">
            <a:avLst/>
          </a:prstGeom>
        </p:spPr>
      </p:pic>
      <p:sp>
        <p:nvSpPr>
          <p:cNvPr id="2" name="Title 1">
            <a:extLst>
              <a:ext uri="{FF2B5EF4-FFF2-40B4-BE49-F238E27FC236}">
                <a16:creationId xmlns:a16="http://schemas.microsoft.com/office/drawing/2014/main" id="{A02428AF-CCF6-441B-0F4D-893D5EC61846}"/>
              </a:ext>
            </a:extLst>
          </p:cNvPr>
          <p:cNvSpPr>
            <a:spLocks noGrp="1"/>
          </p:cNvSpPr>
          <p:nvPr>
            <p:ph type="title"/>
          </p:nvPr>
        </p:nvSpPr>
        <p:spPr/>
        <p:txBody>
          <a:bodyPr/>
          <a:lstStyle/>
          <a:p>
            <a:r>
              <a:rPr lang="en-AU" dirty="0"/>
              <a:t>Trace Anomaly Form Factor</a:t>
            </a:r>
          </a:p>
        </p:txBody>
      </p:sp>
      <p:sp>
        <p:nvSpPr>
          <p:cNvPr id="4" name="Date Placeholder 3">
            <a:extLst>
              <a:ext uri="{FF2B5EF4-FFF2-40B4-BE49-F238E27FC236}">
                <a16:creationId xmlns:a16="http://schemas.microsoft.com/office/drawing/2014/main" id="{12B1128D-4AEE-5083-472B-E50605CF9E3E}"/>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BE000C42-F1D3-182B-CDC2-E3D423946F2E}"/>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75D9DAA9-8BCD-2AFC-3730-2D54351F2173}"/>
              </a:ext>
            </a:extLst>
          </p:cNvPr>
          <p:cNvSpPr>
            <a:spLocks noGrp="1"/>
          </p:cNvSpPr>
          <p:nvPr>
            <p:ph type="sldNum" sz="quarter" idx="12"/>
          </p:nvPr>
        </p:nvSpPr>
        <p:spPr/>
        <p:txBody>
          <a:bodyPr/>
          <a:lstStyle/>
          <a:p>
            <a:fld id="{87034D8C-3CB4-402A-BC46-2AB14C0FE90A}" type="slidenum">
              <a:rPr lang="en-US" smtClean="0"/>
              <a:pPr/>
              <a:t>46</a:t>
            </a:fld>
            <a:endParaRPr lang="en-US"/>
          </a:p>
        </p:txBody>
      </p:sp>
      <p:pic>
        <p:nvPicPr>
          <p:cNvPr id="9" name="Picture 8">
            <a:extLst>
              <a:ext uri="{FF2B5EF4-FFF2-40B4-BE49-F238E27FC236}">
                <a16:creationId xmlns:a16="http://schemas.microsoft.com/office/drawing/2014/main" id="{A3F8D33D-2A08-6E76-C140-3F2F89A7E0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68573" y="518794"/>
            <a:ext cx="5200222" cy="776606"/>
          </a:xfrm>
          <a:prstGeom prst="rect">
            <a:avLst/>
          </a:prstGeom>
        </p:spPr>
      </p:pic>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1B7FDF8A-7382-EE73-9E6B-955A076F7F5D}"/>
                  </a:ext>
                </a:extLst>
              </p:cNvPr>
              <p:cNvSpPr txBox="1">
                <a:spLocks/>
              </p:cNvSpPr>
              <p:nvPr/>
            </p:nvSpPr>
            <p:spPr bwMode="auto">
              <a:xfrm>
                <a:off x="7620000" y="1646237"/>
                <a:ext cx="452331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14:m>
                  <m:oMath xmlns:m="http://schemas.openxmlformats.org/officeDocument/2006/math">
                    <m:r>
                      <a:rPr lang="en-AU" sz="2000" b="0" i="1" kern="0" smtClean="0">
                        <a:latin typeface="Cambria Math" panose="02040503050406030204" pitchFamily="18" charset="0"/>
                      </a:rPr>
                      <m:t>𝜃</m:t>
                    </m:r>
                    <m:r>
                      <a:rPr lang="en-AU" sz="2000" b="0" i="1" kern="0" smtClean="0">
                        <a:latin typeface="Cambria Math" panose="02040503050406030204" pitchFamily="18" charset="0"/>
                      </a:rPr>
                      <m:t>(</m:t>
                    </m:r>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𝑄</m:t>
                        </m:r>
                      </m:e>
                      <m:sup>
                        <m:r>
                          <a:rPr lang="en-AU" sz="2000" b="0" i="1" kern="0" smtClean="0">
                            <a:latin typeface="Cambria Math" panose="02040503050406030204" pitchFamily="18" charset="0"/>
                          </a:rPr>
                          <m:t>2</m:t>
                        </m:r>
                      </m:sup>
                    </m:sSup>
                    <m:r>
                      <a:rPr lang="en-AU" sz="2000" b="0" i="1" kern="0" smtClean="0">
                        <a:latin typeface="Cambria Math" panose="02040503050406030204" pitchFamily="18" charset="0"/>
                      </a:rPr>
                      <m:t>)</m:t>
                    </m:r>
                  </m:oMath>
                </a14:m>
                <a:r>
                  <a:rPr lang="en-AU" sz="2000" kern="0" dirty="0"/>
                  <a:t> is not positive definite</a:t>
                </a:r>
              </a:p>
              <a:p>
                <a:pPr lvl="1"/>
                <a:r>
                  <a:rPr lang="en-US" dirty="0"/>
                  <a:t>species decompositions have same feature. </a:t>
                </a:r>
              </a:p>
              <a:p>
                <a:r>
                  <a:rPr lang="en-US" sz="2000" dirty="0"/>
                  <a:t>Unusual outcome for global property of a nucleon mass distribution </a:t>
                </a:r>
              </a:p>
              <a:p>
                <a:r>
                  <a:rPr lang="en-US" sz="2000" dirty="0"/>
                  <a:t>Distributions of charge involve positive and negative charge carriers, hence can possess domains of negative support</a:t>
                </a:r>
              </a:p>
              <a:p>
                <a:r>
                  <a:rPr lang="en-US" sz="2000" dirty="0"/>
                  <a:t>All physical mass is positive definite, so there is no good reason why a form factor definitive of mass should become negative. </a:t>
                </a:r>
              </a:p>
              <a:p>
                <a:r>
                  <a:rPr lang="en-US" sz="2000" dirty="0"/>
                  <a:t>Somewhat arbitrary outcome: just </a:t>
                </a:r>
                <a14:m>
                  <m:oMath xmlns:m="http://schemas.openxmlformats.org/officeDocument/2006/math">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𝐷</m:t>
                        </m:r>
                      </m:e>
                      <m:sub>
                        <m:r>
                          <a:rPr lang="en-AU" sz="2000" b="0" i="1" smtClean="0">
                            <a:latin typeface="Cambria Math" panose="02040503050406030204" pitchFamily="18" charset="0"/>
                          </a:rPr>
                          <m:t>𝑀</m:t>
                        </m:r>
                      </m:sub>
                    </m:sSub>
                    <m:r>
                      <a:rPr lang="en-AU" sz="2000" b="0" i="1" smtClean="0">
                        <a:latin typeface="Cambria Math" panose="02040503050406030204" pitchFamily="18" charset="0"/>
                      </a:rPr>
                      <m:t>→</m:t>
                    </m:r>
                    <m:r>
                      <a:rPr lang="en-AU" sz="2000" b="0" i="1" smtClean="0">
                        <a:latin typeface="Cambria Math" panose="02040503050406030204" pitchFamily="18" charset="0"/>
                      </a:rPr>
                      <m:t>3</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𝐷</m:t>
                        </m:r>
                      </m:e>
                      <m:sub>
                        <m:r>
                          <a:rPr lang="en-AU" sz="2000" b="0" i="1" smtClean="0">
                            <a:latin typeface="Cambria Math" panose="02040503050406030204" pitchFamily="18" charset="0"/>
                          </a:rPr>
                          <m:t>𝜃</m:t>
                        </m:r>
                      </m:sub>
                    </m:sSub>
                  </m:oMath>
                </a14:m>
                <a:endParaRPr lang="en-US" sz="2000" dirty="0"/>
              </a:p>
            </p:txBody>
          </p:sp>
        </mc:Choice>
        <mc:Fallback xmlns="">
          <p:sp>
            <p:nvSpPr>
              <p:cNvPr id="12" name="Content Placeholder 2">
                <a:extLst>
                  <a:ext uri="{FF2B5EF4-FFF2-40B4-BE49-F238E27FC236}">
                    <a16:creationId xmlns:a16="http://schemas.microsoft.com/office/drawing/2014/main" id="{1B7FDF8A-7382-EE73-9E6B-955A076F7F5D}"/>
                  </a:ext>
                </a:extLst>
              </p:cNvPr>
              <p:cNvSpPr txBox="1">
                <a:spLocks noRot="1" noChangeAspect="1" noMove="1" noResize="1" noEditPoints="1" noAdjustHandles="1" noChangeArrowheads="1" noChangeShapeType="1" noTextEdit="1"/>
              </p:cNvSpPr>
              <p:nvPr/>
            </p:nvSpPr>
            <p:spPr bwMode="auto">
              <a:xfrm>
                <a:off x="7620000" y="1646237"/>
                <a:ext cx="4523315" cy="4525963"/>
              </a:xfrm>
              <a:prstGeom prst="rect">
                <a:avLst/>
              </a:prstGeom>
              <a:blipFill>
                <a:blip r:embed="rId5"/>
                <a:stretch>
                  <a:fillRect l="-1213" t="-673" r="-2426" b="-9960"/>
                </a:stretch>
              </a:blipFill>
              <a:ln w="9525">
                <a:noFill/>
                <a:miter lim="800000"/>
                <a:headEnd/>
                <a:tailEnd/>
              </a:ln>
              <a:effectLst/>
            </p:spPr>
            <p:txBody>
              <a:bodyPr/>
              <a:lstStyle/>
              <a:p>
                <a:r>
                  <a:rPr lang="en-AU">
                    <a:noFill/>
                  </a:rPr>
                  <a:t> </a:t>
                </a:r>
              </a:p>
            </p:txBody>
          </p:sp>
        </mc:Fallback>
      </mc:AlternateContent>
      <p:sp>
        <p:nvSpPr>
          <p:cNvPr id="15" name="Oval 14">
            <a:extLst>
              <a:ext uri="{FF2B5EF4-FFF2-40B4-BE49-F238E27FC236}">
                <a16:creationId xmlns:a16="http://schemas.microsoft.com/office/drawing/2014/main" id="{C763CF3D-9465-403D-750B-70A37782D719}"/>
              </a:ext>
            </a:extLst>
          </p:cNvPr>
          <p:cNvSpPr/>
          <p:nvPr/>
        </p:nvSpPr>
        <p:spPr bwMode="auto">
          <a:xfrm>
            <a:off x="5334000" y="2209800"/>
            <a:ext cx="838200" cy="39651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solidFill>
                  <a:srgbClr val="FF0000"/>
                </a:solidFill>
              </a:ln>
              <a:solidFill>
                <a:schemeClr val="tx1"/>
              </a:solidFill>
              <a:effectLst/>
              <a:latin typeface="Calibri" pitchFamily="34" charset="0"/>
            </a:endParaRPr>
          </a:p>
        </p:txBody>
      </p:sp>
      <p:sp>
        <p:nvSpPr>
          <p:cNvPr id="16" name="Oval 15">
            <a:extLst>
              <a:ext uri="{FF2B5EF4-FFF2-40B4-BE49-F238E27FC236}">
                <a16:creationId xmlns:a16="http://schemas.microsoft.com/office/drawing/2014/main" id="{E2713AC6-897D-B711-1C40-5F2E17309005}"/>
              </a:ext>
            </a:extLst>
          </p:cNvPr>
          <p:cNvSpPr/>
          <p:nvPr/>
        </p:nvSpPr>
        <p:spPr bwMode="auto">
          <a:xfrm>
            <a:off x="5334000" y="2193861"/>
            <a:ext cx="838200" cy="41245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
        <p:nvSpPr>
          <p:cNvPr id="17" name="Oval 16">
            <a:extLst>
              <a:ext uri="{FF2B5EF4-FFF2-40B4-BE49-F238E27FC236}">
                <a16:creationId xmlns:a16="http://schemas.microsoft.com/office/drawing/2014/main" id="{97FF4C03-8DED-D624-821C-D4FF92B27EDF}"/>
              </a:ext>
            </a:extLst>
          </p:cNvPr>
          <p:cNvSpPr/>
          <p:nvPr/>
        </p:nvSpPr>
        <p:spPr bwMode="auto">
          <a:xfrm>
            <a:off x="9430595" y="696666"/>
            <a:ext cx="838200" cy="41245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123484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BADE-EF51-1832-D123-CF4BE59006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91-8683-4126-56F2-1AFF847E0FB9}"/>
              </a:ext>
            </a:extLst>
          </p:cNvPr>
          <p:cNvSpPr>
            <a:spLocks noGrp="1"/>
          </p:cNvSpPr>
          <p:nvPr>
            <p:ph idx="1"/>
          </p:nvPr>
        </p:nvSpPr>
        <p:spPr>
          <a:xfrm>
            <a:off x="609600" y="655636"/>
            <a:ext cx="10972800" cy="5364164"/>
          </a:xfrm>
        </p:spPr>
        <p:txBody>
          <a:bodyPr/>
          <a:lstStyle/>
          <a:p>
            <a:pPr>
              <a:spcAft>
                <a:spcPts val="1200"/>
              </a:spcAft>
            </a:pPr>
            <a:r>
              <a:rPr lang="en-AU" dirty="0"/>
              <a:t>Mass-energy density form factor</a:t>
            </a:r>
            <a:endParaRPr lang="en-US" dirty="0"/>
          </a:p>
          <a:p>
            <a:pPr marL="400050" lvl="1" indent="0">
              <a:buNone/>
            </a:pPr>
            <a:r>
              <a:rPr lang="en-US" sz="2200" dirty="0"/>
              <a:t>                           Nonnegative function = good for a mass distribution</a:t>
            </a:r>
          </a:p>
          <a:p>
            <a:r>
              <a:rPr lang="en-US" dirty="0"/>
              <a:t>In-proton expectation value of QCD trace anomaly:</a:t>
            </a:r>
          </a:p>
          <a:p>
            <a:pPr marL="0" indent="0">
              <a:buNone/>
            </a:pPr>
            <a:endParaRPr lang="en-US" dirty="0"/>
          </a:p>
          <a:p>
            <a:pPr marL="0" indent="0">
              <a:buNone/>
            </a:pPr>
            <a:endParaRPr lang="en-US" dirty="0"/>
          </a:p>
          <a:p>
            <a:endParaRPr lang="en-US" dirty="0"/>
          </a:p>
          <a:p>
            <a:endParaRPr lang="en-US" dirty="0"/>
          </a:p>
          <a:p>
            <a:endParaRPr lang="en-AU" dirty="0"/>
          </a:p>
        </p:txBody>
      </p:sp>
      <p:pic>
        <p:nvPicPr>
          <p:cNvPr id="11" name="Picture 10" descr="A graph of a function&#10;&#10;AI-generated content may be incorrect.">
            <a:extLst>
              <a:ext uri="{FF2B5EF4-FFF2-40B4-BE49-F238E27FC236}">
                <a16:creationId xmlns:a16="http://schemas.microsoft.com/office/drawing/2014/main" id="{186077AD-6372-0850-AE53-CC426AE0E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7150"/>
            <a:ext cx="7799495" cy="3078588"/>
          </a:xfrm>
          <a:prstGeom prst="rect">
            <a:avLst/>
          </a:prstGeom>
        </p:spPr>
      </p:pic>
      <p:pic>
        <p:nvPicPr>
          <p:cNvPr id="14" name="Picture 13" descr="A black text with a white background&#10;&#10;AI-generated content may be incorrect.">
            <a:extLst>
              <a:ext uri="{FF2B5EF4-FFF2-40B4-BE49-F238E27FC236}">
                <a16:creationId xmlns:a16="http://schemas.microsoft.com/office/drawing/2014/main" id="{BCC75C09-DA59-EB52-861E-4F7895095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68" y="2735533"/>
            <a:ext cx="3985605" cy="541067"/>
          </a:xfrm>
          <a:prstGeom prst="rect">
            <a:avLst/>
          </a:prstGeom>
        </p:spPr>
      </p:pic>
      <p:sp>
        <p:nvSpPr>
          <p:cNvPr id="2" name="Title 1">
            <a:extLst>
              <a:ext uri="{FF2B5EF4-FFF2-40B4-BE49-F238E27FC236}">
                <a16:creationId xmlns:a16="http://schemas.microsoft.com/office/drawing/2014/main" id="{75CEB4C1-9652-E1EB-EC5B-87DBCD5444E9}"/>
              </a:ext>
            </a:extLst>
          </p:cNvPr>
          <p:cNvSpPr>
            <a:spLocks noGrp="1"/>
          </p:cNvSpPr>
          <p:nvPr>
            <p:ph type="title"/>
          </p:nvPr>
        </p:nvSpPr>
        <p:spPr/>
        <p:txBody>
          <a:bodyPr/>
          <a:lstStyle/>
          <a:p>
            <a:r>
              <a:rPr lang="en-AU" dirty="0"/>
              <a:t>Trace Anomaly Form Factor</a:t>
            </a:r>
          </a:p>
        </p:txBody>
      </p:sp>
      <p:sp>
        <p:nvSpPr>
          <p:cNvPr id="4" name="Date Placeholder 3">
            <a:extLst>
              <a:ext uri="{FF2B5EF4-FFF2-40B4-BE49-F238E27FC236}">
                <a16:creationId xmlns:a16="http://schemas.microsoft.com/office/drawing/2014/main" id="{F30C9F82-C7DC-837F-745A-8083E7C14E2E}"/>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9CEBA1EE-44EA-45A2-3FE8-1384FF7CD4F3}"/>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F35443DB-8EFD-49D1-3A71-FF7F092D6B15}"/>
              </a:ext>
            </a:extLst>
          </p:cNvPr>
          <p:cNvSpPr>
            <a:spLocks noGrp="1"/>
          </p:cNvSpPr>
          <p:nvPr>
            <p:ph type="sldNum" sz="quarter" idx="12"/>
          </p:nvPr>
        </p:nvSpPr>
        <p:spPr/>
        <p:txBody>
          <a:bodyPr/>
          <a:lstStyle/>
          <a:p>
            <a:fld id="{87034D8C-3CB4-402A-BC46-2AB14C0FE90A}" type="slidenum">
              <a:rPr lang="en-US" smtClean="0"/>
              <a:pPr/>
              <a:t>47</a:t>
            </a:fld>
            <a:endParaRPr lang="en-US"/>
          </a:p>
        </p:txBody>
      </p:sp>
      <p:pic>
        <p:nvPicPr>
          <p:cNvPr id="8" name="Picture 7" descr="A math equation with black letters&#10;&#10;AI-generated content may be incorrect.">
            <a:extLst>
              <a:ext uri="{FF2B5EF4-FFF2-40B4-BE49-F238E27FC236}">
                <a16:creationId xmlns:a16="http://schemas.microsoft.com/office/drawing/2014/main" id="{7205D07F-F385-9FE2-BD65-0FA858D4A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992924"/>
            <a:ext cx="5200222" cy="817306"/>
          </a:xfrm>
          <a:prstGeom prst="rect">
            <a:avLst/>
          </a:prstGeom>
        </p:spPr>
      </p:pic>
      <p:pic>
        <p:nvPicPr>
          <p:cNvPr id="9" name="Picture 8">
            <a:extLst>
              <a:ext uri="{FF2B5EF4-FFF2-40B4-BE49-F238E27FC236}">
                <a16:creationId xmlns:a16="http://schemas.microsoft.com/office/drawing/2014/main" id="{D3D9BA0D-DD12-9C77-1AAC-33D4F99EB2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68573" y="518794"/>
            <a:ext cx="5200222" cy="776606"/>
          </a:xfrm>
          <a:prstGeom prst="rect">
            <a:avLst/>
          </a:prstGeom>
        </p:spPr>
      </p:pic>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AC8B4132-5F99-615B-55DA-9D9AAB776CFD}"/>
                  </a:ext>
                </a:extLst>
              </p:cNvPr>
              <p:cNvSpPr txBox="1">
                <a:spLocks/>
              </p:cNvSpPr>
              <p:nvPr/>
            </p:nvSpPr>
            <p:spPr bwMode="auto">
              <a:xfrm>
                <a:off x="7620000" y="1641234"/>
                <a:ext cx="452331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14:m>
                  <m:oMath xmlns:m="http://schemas.openxmlformats.org/officeDocument/2006/math">
                    <m:r>
                      <a:rPr lang="en-AU" sz="2000" b="0" i="1" kern="0" smtClean="0">
                        <a:latin typeface="Cambria Math" panose="02040503050406030204" pitchFamily="18" charset="0"/>
                      </a:rPr>
                      <m:t>𝜃</m:t>
                    </m:r>
                    <m:r>
                      <a:rPr lang="en-AU" sz="2000" b="0" i="1" kern="0" smtClean="0">
                        <a:latin typeface="Cambria Math" panose="02040503050406030204" pitchFamily="18" charset="0"/>
                      </a:rPr>
                      <m:t>(</m:t>
                    </m:r>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𝑄</m:t>
                        </m:r>
                      </m:e>
                      <m:sup>
                        <m:r>
                          <a:rPr lang="en-AU" sz="2000" b="0" i="1" kern="0" smtClean="0">
                            <a:latin typeface="Cambria Math" panose="02040503050406030204" pitchFamily="18" charset="0"/>
                          </a:rPr>
                          <m:t>2</m:t>
                        </m:r>
                      </m:sup>
                    </m:sSup>
                    <m:r>
                      <a:rPr lang="en-AU" sz="2000" b="0" i="1" kern="0" smtClean="0">
                        <a:latin typeface="Cambria Math" panose="02040503050406030204" pitchFamily="18" charset="0"/>
                      </a:rPr>
                      <m:t>)</m:t>
                    </m:r>
                  </m:oMath>
                </a14:m>
                <a:r>
                  <a:rPr lang="en-AU" sz="2000" kern="0" dirty="0"/>
                  <a:t> is not positive definite</a:t>
                </a:r>
              </a:p>
              <a:p>
                <a:pPr lvl="1"/>
                <a:r>
                  <a:rPr lang="en-US" dirty="0"/>
                  <a:t>species decompositions have same feature. </a:t>
                </a:r>
              </a:p>
              <a:p>
                <a:r>
                  <a:rPr lang="en-US" sz="2000" dirty="0"/>
                  <a:t>Unusual outcome for global property of a nucleon mass distribution </a:t>
                </a:r>
              </a:p>
              <a:p>
                <a:r>
                  <a:rPr lang="en-US" sz="2000" dirty="0"/>
                  <a:t>Distributions of charge involve positive and negative charge carriers, hence can possess domains of negative support</a:t>
                </a:r>
              </a:p>
              <a:p>
                <a:r>
                  <a:rPr lang="en-US" sz="2000" dirty="0"/>
                  <a:t>All physical mass is positive definite, so there is no good reason why a form factor definitive of mass should become negative. </a:t>
                </a:r>
              </a:p>
              <a:p>
                <a:r>
                  <a:rPr lang="en-US" sz="2000" dirty="0"/>
                  <a:t>Somewhat arbitrary outcome: just </a:t>
                </a:r>
                <a14:m>
                  <m:oMath xmlns:m="http://schemas.openxmlformats.org/officeDocument/2006/math">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𝐷</m:t>
                        </m:r>
                      </m:e>
                      <m:sub>
                        <m:r>
                          <a:rPr lang="en-AU" sz="2000" b="0" i="1" smtClean="0">
                            <a:latin typeface="Cambria Math" panose="02040503050406030204" pitchFamily="18" charset="0"/>
                          </a:rPr>
                          <m:t>𝑀</m:t>
                        </m:r>
                      </m:sub>
                    </m:sSub>
                    <m:r>
                      <a:rPr lang="en-AU" sz="2000" b="0" i="1" smtClean="0">
                        <a:latin typeface="Cambria Math" panose="02040503050406030204" pitchFamily="18" charset="0"/>
                      </a:rPr>
                      <m:t>→3</m:t>
                    </m:r>
                    <m:sSub>
                      <m:sSubPr>
                        <m:ctrlPr>
                          <a:rPr lang="en-AU" sz="2000" b="0" i="1" smtClean="0">
                            <a:latin typeface="Cambria Math" panose="02040503050406030204" pitchFamily="18" charset="0"/>
                          </a:rPr>
                        </m:ctrlPr>
                      </m:sSubPr>
                      <m:e>
                        <m:r>
                          <a:rPr lang="en-AU" sz="2000" b="0" i="1" smtClean="0">
                            <a:latin typeface="Cambria Math" panose="02040503050406030204" pitchFamily="18" charset="0"/>
                          </a:rPr>
                          <m:t>𝐷</m:t>
                        </m:r>
                      </m:e>
                      <m:sub>
                        <m:r>
                          <a:rPr lang="en-AU" sz="2000" b="0" i="1" smtClean="0">
                            <a:latin typeface="Cambria Math" panose="02040503050406030204" pitchFamily="18" charset="0"/>
                          </a:rPr>
                          <m:t>𝜃</m:t>
                        </m:r>
                      </m:sub>
                    </m:sSub>
                  </m:oMath>
                </a14:m>
                <a:endParaRPr lang="en-US" sz="2000" dirty="0"/>
              </a:p>
            </p:txBody>
          </p:sp>
        </mc:Choice>
        <mc:Fallback xmlns="">
          <p:sp>
            <p:nvSpPr>
              <p:cNvPr id="12" name="Content Placeholder 2">
                <a:extLst>
                  <a:ext uri="{FF2B5EF4-FFF2-40B4-BE49-F238E27FC236}">
                    <a16:creationId xmlns:a16="http://schemas.microsoft.com/office/drawing/2014/main" id="{AC8B4132-5F99-615B-55DA-9D9AAB776CFD}"/>
                  </a:ext>
                </a:extLst>
              </p:cNvPr>
              <p:cNvSpPr txBox="1">
                <a:spLocks noRot="1" noChangeAspect="1" noMove="1" noResize="1" noEditPoints="1" noAdjustHandles="1" noChangeArrowheads="1" noChangeShapeType="1" noTextEdit="1"/>
              </p:cNvSpPr>
              <p:nvPr/>
            </p:nvSpPr>
            <p:spPr bwMode="auto">
              <a:xfrm>
                <a:off x="7620000" y="1641234"/>
                <a:ext cx="4523315" cy="4525963"/>
              </a:xfrm>
              <a:prstGeom prst="rect">
                <a:avLst/>
              </a:prstGeom>
              <a:blipFill>
                <a:blip r:embed="rId6"/>
                <a:stretch>
                  <a:fillRect l="-1213" t="-673" r="-2426" b="-9960"/>
                </a:stretch>
              </a:blipFill>
              <a:ln w="9525">
                <a:noFill/>
                <a:miter lim="800000"/>
                <a:headEnd/>
                <a:tailEnd/>
              </a:ln>
              <a:effectLst/>
            </p:spPr>
            <p:txBody>
              <a:bodyPr/>
              <a:lstStyle/>
              <a:p>
                <a:r>
                  <a:rPr lang="en-AU">
                    <a:noFill/>
                  </a:rPr>
                  <a:t> </a:t>
                </a:r>
              </a:p>
            </p:txBody>
          </p:sp>
        </mc:Fallback>
      </mc:AlternateContent>
      <p:sp>
        <p:nvSpPr>
          <p:cNvPr id="7" name="TextBox 6">
            <a:extLst>
              <a:ext uri="{FF2B5EF4-FFF2-40B4-BE49-F238E27FC236}">
                <a16:creationId xmlns:a16="http://schemas.microsoft.com/office/drawing/2014/main" id="{976BAEC3-1FD8-72EF-7305-DEDB00EF982F}"/>
              </a:ext>
            </a:extLst>
          </p:cNvPr>
          <p:cNvSpPr txBox="1"/>
          <p:nvPr/>
        </p:nvSpPr>
        <p:spPr>
          <a:xfrm>
            <a:off x="990601" y="3271138"/>
            <a:ext cx="6629399" cy="2031325"/>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i="1" dirty="0">
                <a:ln w="0"/>
                <a:solidFill>
                  <a:srgbClr val="FF0000"/>
                </a:solidFill>
                <a:effectLst>
                  <a:outerShdw blurRad="38100" dist="25400" dir="5400000" algn="ctr" rotWithShape="0">
                    <a:srgbClr val="6E747A">
                      <a:alpha val="43000"/>
                    </a:srgbClr>
                  </a:outerShdw>
                </a:effectLst>
              </a:rPr>
              <a:t>Objective interpretation of this result = one particular combination of proton gravitational form factors has a larger slope than another chosen combination of electromagnetic form factors. </a:t>
            </a:r>
          </a:p>
          <a:p>
            <a:pPr marL="285750" indent="-285750">
              <a:buFont typeface="Wingdings" panose="05000000000000000000" pitchFamily="2" charset="2"/>
              <a:buChar char="ü"/>
            </a:pPr>
            <a:r>
              <a:rPr lang="en-US" i="1" dirty="0">
                <a:ln w="0"/>
                <a:solidFill>
                  <a:srgbClr val="FF0000"/>
                </a:solidFill>
                <a:effectLst>
                  <a:outerShdw blurRad="38100" dist="25400" dir="5400000" algn="ctr" rotWithShape="0">
                    <a:srgbClr val="6E747A">
                      <a:alpha val="43000"/>
                    </a:srgbClr>
                  </a:outerShdw>
                </a:effectLst>
              </a:rPr>
              <a:t>No sense in which this means that gluons are distributed over a larger spacetime volume than quarks because total form factor, being scale invariant, does not express information about a subjective species decomposition.</a:t>
            </a:r>
            <a:endParaRPr lang="en-AU" i="1"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33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5239-A62A-1F3E-5D6E-06E475418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A8FF1-5BCB-65A0-A156-97C1D2994DD8}"/>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Quantum Chromodynamics</a:t>
            </a:r>
            <a:endParaRPr lang="en-US" sz="36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F19498-7067-A628-F5B7-3136FD398CAF}"/>
                  </a:ext>
                </a:extLst>
              </p:cNvPr>
              <p:cNvSpPr>
                <a:spLocks noGrp="1"/>
              </p:cNvSpPr>
              <p:nvPr>
                <p:ph idx="1"/>
              </p:nvPr>
            </p:nvSpPr>
            <p:spPr>
              <a:xfrm>
                <a:off x="609600" y="2521226"/>
                <a:ext cx="10972800" cy="1298730"/>
              </a:xfrm>
            </p:spPr>
            <p:txBody>
              <a:bodyPr/>
              <a:lstStyle/>
              <a:p>
                <a:r>
                  <a:rPr lang="en-GB" sz="2400" dirty="0"/>
                  <a:t>One-line Lagrangian – expressed in terms of </a:t>
                </a:r>
              </a:p>
              <a:p>
                <a:pPr marL="0" indent="0">
                  <a:spcBef>
                    <a:spcPts val="0"/>
                  </a:spcBef>
                  <a:buNone/>
                </a:pPr>
                <a:r>
                  <a:rPr lang="en-GB" sz="2400" dirty="0"/>
                  <a:t>      massless gluon (</a:t>
                </a:r>
                <a14:m>
                  <m:oMath xmlns:m="http://schemas.openxmlformats.org/officeDocument/2006/math">
                    <m:sSubSup>
                      <m:sSubSupPr>
                        <m:ctrlPr>
                          <a:rPr lang="en-AU" sz="2400" b="0" i="1" smtClean="0">
                            <a:latin typeface="Cambria Math" panose="02040503050406030204" pitchFamily="18" charset="0"/>
                          </a:rPr>
                        </m:ctrlPr>
                      </m:sSubSupPr>
                      <m:e>
                        <m:r>
                          <a:rPr lang="en-AU" sz="2400" b="0" i="1" smtClean="0">
                            <a:latin typeface="Cambria Math" panose="02040503050406030204" pitchFamily="18" charset="0"/>
                          </a:rPr>
                          <m:t>𝐴</m:t>
                        </m:r>
                      </m:e>
                      <m:sub>
                        <m:r>
                          <a:rPr lang="en-AU" sz="2400" b="0" i="1" smtClean="0">
                            <a:latin typeface="Cambria Math" panose="02040503050406030204" pitchFamily="18" charset="0"/>
                          </a:rPr>
                          <m:t>𝜇</m:t>
                        </m:r>
                      </m:sub>
                      <m:sup>
                        <m:r>
                          <a:rPr lang="en-AU" sz="2400" b="0" i="1" smtClean="0">
                            <a:latin typeface="Cambria Math" panose="02040503050406030204" pitchFamily="18" charset="0"/>
                          </a:rPr>
                          <m:t>𝑎</m:t>
                        </m:r>
                      </m:sup>
                    </m:sSubSup>
                  </m:oMath>
                </a14:m>
                <a:r>
                  <a:rPr lang="en-GB" sz="2400" dirty="0"/>
                  <a:t>) and Higgs-mass quark (</a:t>
                </a:r>
                <a14:m>
                  <m:oMath xmlns:m="http://schemas.openxmlformats.org/officeDocument/2006/math">
                    <m:r>
                      <a:rPr lang="en-AU" sz="2400" b="0" i="1" smtClean="0">
                        <a:latin typeface="Cambria Math" panose="02040503050406030204" pitchFamily="18" charset="0"/>
                      </a:rPr>
                      <m:t>𝜓</m:t>
                    </m:r>
                  </m:oMath>
                </a14:m>
                <a:r>
                  <a:rPr lang="en-GB" sz="2400" dirty="0"/>
                  <a:t>) </a:t>
                </a:r>
                <a:r>
                  <a:rPr lang="en-GB" sz="2400" dirty="0" err="1"/>
                  <a:t>partons</a:t>
                </a:r>
                <a:endParaRPr lang="en-GB" sz="2400" dirty="0"/>
              </a:p>
              <a:p>
                <a:pPr>
                  <a:spcBef>
                    <a:spcPts val="300"/>
                  </a:spcBef>
                </a:pPr>
                <a:r>
                  <a:rPr lang="en-GB" sz="2400" dirty="0"/>
                  <a:t>Which are NOT the degrees-of-freedom measured in detectors</a:t>
                </a:r>
              </a:p>
            </p:txBody>
          </p:sp>
        </mc:Choice>
        <mc:Fallback xmlns="">
          <p:sp>
            <p:nvSpPr>
              <p:cNvPr id="3" name="Content Placeholder 2">
                <a:extLst>
                  <a:ext uri="{FF2B5EF4-FFF2-40B4-BE49-F238E27FC236}">
                    <a16:creationId xmlns:a16="http://schemas.microsoft.com/office/drawing/2014/main" id="{B8F19498-7067-A628-F5B7-3136FD398CAF}"/>
                  </a:ext>
                </a:extLst>
              </p:cNvPr>
              <p:cNvSpPr>
                <a:spLocks noGrp="1" noRot="1" noChangeAspect="1" noMove="1" noResize="1" noEditPoints="1" noAdjustHandles="1" noChangeArrowheads="1" noChangeShapeType="1" noTextEdit="1"/>
              </p:cNvSpPr>
              <p:nvPr>
                <p:ph idx="1"/>
              </p:nvPr>
            </p:nvSpPr>
            <p:spPr>
              <a:xfrm>
                <a:off x="609600" y="2521226"/>
                <a:ext cx="10972800" cy="1298730"/>
              </a:xfrm>
              <a:blipFill>
                <a:blip r:embed="rId2"/>
                <a:stretch>
                  <a:fillRect l="-833" t="-3756" b="-751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E3BA1B0-5BFF-1A58-7DF3-0DF235717A0A}"/>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262B0E0C-F208-E8BC-2192-4B9077C7FC83}"/>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7B1D7566-D734-D7C8-A72D-FCB34E2CEE89}"/>
              </a:ext>
            </a:extLst>
          </p:cNvPr>
          <p:cNvSpPr>
            <a:spLocks noGrp="1"/>
          </p:cNvSpPr>
          <p:nvPr>
            <p:ph type="sldNum" sz="quarter" idx="12"/>
          </p:nvPr>
        </p:nvSpPr>
        <p:spPr/>
        <p:txBody>
          <a:bodyPr/>
          <a:lstStyle/>
          <a:p>
            <a:fld id="{87034D8C-3CB4-402A-BC46-2AB14C0FE90A}" type="slidenum">
              <a:rPr lang="en-US" smtClean="0"/>
              <a:pPr/>
              <a:t>5</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51E44-18ED-546F-8333-0A02C304720B}"/>
                  </a:ext>
                </a:extLst>
              </p:cNvPr>
              <p:cNvSpPr/>
              <p:nvPr/>
            </p:nvSpPr>
            <p:spPr>
              <a:xfrm>
                <a:off x="1897864" y="914400"/>
                <a:ext cx="8049684" cy="16002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4</m:t>
                          </m:r>
                        </m:den>
                      </m:f>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e>
                      </m:acc>
                      <m:d>
                        <m:dPr>
                          <m:begChr m:val="["/>
                          <m:end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𝑥</m:t>
                              </m:r>
                            </m:sub>
                          </m:s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𝑖𝑔</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𝜆</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𝑎𝑏𝑐</m:t>
                          </m:r>
                        </m:sup>
                      </m:s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𝑏</m:t>
                          </m:r>
                        </m:sup>
                      </m:sSub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𝑐</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p>
            </p:txBody>
          </p:sp>
        </mc:Choice>
        <mc:Fallback xmlns="">
          <p:sp>
            <p:nvSpPr>
              <p:cNvPr id="7" name="Rectangle 6">
                <a:extLst>
                  <a:ext uri="{FF2B5EF4-FFF2-40B4-BE49-F238E27FC236}">
                    <a16:creationId xmlns:a16="http://schemas.microsoft.com/office/drawing/2014/main" id="{5AD51E44-18ED-546F-8333-0A02C304720B}"/>
                  </a:ext>
                </a:extLst>
              </p:cNvPr>
              <p:cNvSpPr>
                <a:spLocks noRot="1" noChangeAspect="1" noMove="1" noResize="1" noEditPoints="1" noAdjustHandles="1" noChangeArrowheads="1" noChangeShapeType="1" noTextEdit="1"/>
              </p:cNvSpPr>
              <p:nvPr/>
            </p:nvSpPr>
            <p:spPr>
              <a:xfrm>
                <a:off x="1897864" y="914400"/>
                <a:ext cx="8049684" cy="1600200"/>
              </a:xfrm>
              <a:prstGeom prst="rect">
                <a:avLst/>
              </a:prstGeom>
              <a:blipFill>
                <a:blip r:embed="rId3"/>
                <a:stretch>
                  <a:fillRect/>
                </a:stretch>
              </a:blipFill>
              <a:ln>
                <a:solidFill>
                  <a:schemeClr val="bg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D8BA7AD-B141-482A-1959-472DB255A975}"/>
                  </a:ext>
                </a:extLst>
              </p:cNvPr>
              <p:cNvSpPr txBox="1">
                <a:spLocks/>
              </p:cNvSpPr>
              <p:nvPr/>
            </p:nvSpPr>
            <p:spPr bwMode="auto">
              <a:xfrm>
                <a:off x="609600" y="3733800"/>
                <a:ext cx="10972800" cy="1298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GB" sz="2800" i="1" kern="0" dirty="0">
                    <a:ln w="0"/>
                    <a:solidFill>
                      <a:srgbClr val="FF0000"/>
                    </a:solidFill>
                    <a:effectLst>
                      <a:outerShdw blurRad="38100" dist="25400" dir="5400000" algn="ctr" rotWithShape="0">
                        <a:srgbClr val="6E747A">
                          <a:alpha val="43000"/>
                        </a:srgbClr>
                      </a:outerShdw>
                    </a:effectLst>
                  </a:rPr>
                  <a:t>Questions</a:t>
                </a:r>
              </a:p>
              <a:p>
                <a:r>
                  <a:rPr lang="en-GB" sz="2400" kern="0" dirty="0"/>
                  <a:t>What are the (asymptotic) detectable degrees-of-freedom?</a:t>
                </a:r>
              </a:p>
              <a:p>
                <a:r>
                  <a:rPr lang="en-GB" sz="2400" kern="0" dirty="0"/>
                  <a:t>How are they built from the Lagrangian degrees-of-freedom? </a:t>
                </a:r>
              </a:p>
              <a:p>
                <a:r>
                  <a:rPr lang="en-GB" sz="2400" kern="0" dirty="0"/>
                  <a:t>Is QCD really the theory of strong interactions?</a:t>
                </a:r>
              </a:p>
              <a:p>
                <a:r>
                  <a:rPr lang="en-GB" sz="2400" kern="0" dirty="0"/>
                  <a:t>Is QCD really a theory … or just another EFT? </a:t>
                </a:r>
              </a:p>
              <a:p>
                <a:pPr marL="0" indent="0">
                  <a:spcBef>
                    <a:spcPts val="0"/>
                  </a:spcBef>
                  <a:buNone/>
                </a:pPr>
                <a:r>
                  <a:rPr lang="en-GB" sz="2400" kern="0" dirty="0"/>
                  <a:t>  	   </a:t>
                </a:r>
                <a14:m>
                  <m:oMath xmlns:m="http://schemas.openxmlformats.org/officeDocument/2006/math">
                    <m:r>
                      <a:rPr lang="en-GB" sz="2400" b="0" i="1" kern="0" smtClean="0">
                        <a:latin typeface="Cambria Math" panose="02040503050406030204" pitchFamily="18" charset="0"/>
                      </a:rPr>
                      <m:t>⇒</m:t>
                    </m:r>
                  </m:oMath>
                </a14:m>
                <a:r>
                  <a:rPr lang="en-GB" sz="2400" kern="0" dirty="0"/>
                  <a:t> Implications far beyond Standard Model</a:t>
                </a:r>
              </a:p>
            </p:txBody>
          </p:sp>
        </mc:Choice>
        <mc:Fallback xmlns="">
          <p:sp>
            <p:nvSpPr>
              <p:cNvPr id="9" name="Content Placeholder 2">
                <a:extLst>
                  <a:ext uri="{FF2B5EF4-FFF2-40B4-BE49-F238E27FC236}">
                    <a16:creationId xmlns:a16="http://schemas.microsoft.com/office/drawing/2014/main" id="{2D8BA7AD-B141-482A-1959-472DB255A975}"/>
                  </a:ext>
                </a:extLst>
              </p:cNvPr>
              <p:cNvSpPr txBox="1">
                <a:spLocks noRot="1" noChangeAspect="1" noMove="1" noResize="1" noEditPoints="1" noAdjustHandles="1" noChangeArrowheads="1" noChangeShapeType="1" noTextEdit="1"/>
              </p:cNvSpPr>
              <p:nvPr/>
            </p:nvSpPr>
            <p:spPr bwMode="auto">
              <a:xfrm>
                <a:off x="609600" y="3733800"/>
                <a:ext cx="10972800" cy="1298730"/>
              </a:xfrm>
              <a:prstGeom prst="rect">
                <a:avLst/>
              </a:prstGeom>
              <a:blipFill>
                <a:blip r:embed="rId4"/>
                <a:stretch>
                  <a:fillRect l="-1333" t="-5164" b="-113615"/>
                </a:stretch>
              </a:blipFill>
              <a:ln w="9525">
                <a:noFill/>
                <a:miter lim="800000"/>
                <a:headEnd/>
                <a:tailEnd/>
              </a:ln>
              <a:effectLst/>
            </p:spPr>
            <p:txBody>
              <a:bodyPr/>
              <a:lstStyle/>
              <a:p>
                <a:r>
                  <a:rPr lang="en-AU">
                    <a:noFill/>
                  </a:rPr>
                  <a:t> </a:t>
                </a:r>
              </a:p>
            </p:txBody>
          </p:sp>
        </mc:Fallback>
      </mc:AlternateContent>
      <p:sp>
        <p:nvSpPr>
          <p:cNvPr id="8" name="TextBox 7">
            <a:extLst>
              <a:ext uri="{FF2B5EF4-FFF2-40B4-BE49-F238E27FC236}">
                <a16:creationId xmlns:a16="http://schemas.microsoft.com/office/drawing/2014/main" id="{CA58E189-F341-853A-3563-03B52E729CF1}"/>
              </a:ext>
            </a:extLst>
          </p:cNvPr>
          <p:cNvSpPr txBox="1"/>
          <p:nvPr/>
        </p:nvSpPr>
        <p:spPr>
          <a:xfrm>
            <a:off x="7960369" y="2590800"/>
            <a:ext cx="3974358" cy="461665"/>
          </a:xfrm>
          <a:prstGeom prst="rect">
            <a:avLst/>
          </a:prstGeom>
          <a:noFill/>
        </p:spPr>
        <p:txBody>
          <a:bodyPr wrap="none" rtlCol="0">
            <a:spAutoFit/>
          </a:bodyPr>
          <a:lstStyle/>
          <a:p>
            <a:r>
              <a:rPr lang="en-AU" sz="2400" i="1" dirty="0">
                <a:ln w="0"/>
                <a:solidFill>
                  <a:srgbClr val="FF0000"/>
                </a:solidFill>
                <a:effectLst>
                  <a:outerShdw blurRad="38100" dist="25400" dir="5400000" algn="ctr" rotWithShape="0">
                    <a:srgbClr val="6E747A">
                      <a:alpha val="43000"/>
                    </a:srgbClr>
                  </a:outerShdw>
                </a:effectLst>
              </a:rPr>
              <a:t>Gluon and Quark Confinement</a:t>
            </a:r>
          </a:p>
        </p:txBody>
      </p:sp>
      <p:sp>
        <p:nvSpPr>
          <p:cNvPr id="10" name="TextBox 9">
            <a:extLst>
              <a:ext uri="{FF2B5EF4-FFF2-40B4-BE49-F238E27FC236}">
                <a16:creationId xmlns:a16="http://schemas.microsoft.com/office/drawing/2014/main" id="{E44F0408-FCDB-76CD-129C-7B9F6034C009}"/>
              </a:ext>
            </a:extLst>
          </p:cNvPr>
          <p:cNvSpPr txBox="1"/>
          <p:nvPr/>
        </p:nvSpPr>
        <p:spPr>
          <a:xfrm>
            <a:off x="8795672" y="4224269"/>
            <a:ext cx="2775824" cy="830997"/>
          </a:xfrm>
          <a:prstGeom prst="rect">
            <a:avLst/>
          </a:prstGeom>
          <a:noFill/>
        </p:spPr>
        <p:txBody>
          <a:bodyPr wrap="none" rtlCol="0">
            <a:spAutoFit/>
          </a:bodyPr>
          <a:lstStyle/>
          <a:p>
            <a:r>
              <a:rPr lang="en-AU" sz="2400" i="1" dirty="0">
                <a:ln w="0"/>
                <a:solidFill>
                  <a:srgbClr val="FF0000"/>
                </a:solidFill>
                <a:effectLst>
                  <a:outerShdw blurRad="38100" dist="25400" dir="5400000" algn="ctr" rotWithShape="0">
                    <a:srgbClr val="6E747A">
                      <a:alpha val="43000"/>
                    </a:srgbClr>
                  </a:outerShdw>
                </a:effectLst>
              </a:rPr>
              <a:t>Hadrons </a:t>
            </a:r>
          </a:p>
          <a:p>
            <a:r>
              <a:rPr lang="en-AU" sz="2400" i="1" dirty="0">
                <a:ln w="0"/>
                <a:solidFill>
                  <a:srgbClr val="FF0000"/>
                </a:solidFill>
                <a:effectLst>
                  <a:outerShdw blurRad="38100" dist="25400" dir="5400000" algn="ctr" rotWithShape="0">
                    <a:srgbClr val="6E747A">
                      <a:alpha val="43000"/>
                    </a:srgbClr>
                  </a:outerShdw>
                </a:effectLst>
              </a:rPr>
              <a:t>= protons, pions, etc.</a:t>
            </a:r>
          </a:p>
        </p:txBody>
      </p:sp>
      <p:cxnSp>
        <p:nvCxnSpPr>
          <p:cNvPr id="11" name="Straight Arrow Connector 10">
            <a:extLst>
              <a:ext uri="{FF2B5EF4-FFF2-40B4-BE49-F238E27FC236}">
                <a16:creationId xmlns:a16="http://schemas.microsoft.com/office/drawing/2014/main" id="{6784724B-5D1D-3869-D49F-1FAF156414DC}"/>
              </a:ext>
            </a:extLst>
          </p:cNvPr>
          <p:cNvCxnSpPr>
            <a:cxnSpLocks/>
          </p:cNvCxnSpPr>
          <p:nvPr/>
        </p:nvCxnSpPr>
        <p:spPr bwMode="auto">
          <a:xfrm flipV="1">
            <a:off x="1312986" y="1524000"/>
            <a:ext cx="2438400" cy="546649"/>
          </a:xfrm>
          <a:prstGeom prst="straightConnector1">
            <a:avLst/>
          </a:prstGeom>
          <a:noFill/>
          <a:ln w="19050" cap="flat" cmpd="sng" algn="ctr">
            <a:solidFill>
              <a:schemeClr val="accent3">
                <a:lumMod val="75000"/>
              </a:schemeClr>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EEDD466D-5B0F-23A8-00DD-EDEF570140F3}"/>
              </a:ext>
            </a:extLst>
          </p:cNvPr>
          <p:cNvCxnSpPr>
            <a:cxnSpLocks/>
          </p:cNvCxnSpPr>
          <p:nvPr/>
        </p:nvCxnSpPr>
        <p:spPr bwMode="auto">
          <a:xfrm>
            <a:off x="1312986" y="2070649"/>
            <a:ext cx="1371600" cy="0"/>
          </a:xfrm>
          <a:prstGeom prst="straightConnector1">
            <a:avLst/>
          </a:prstGeom>
          <a:noFill/>
          <a:ln w="19050" cap="flat" cmpd="sng" algn="ctr">
            <a:solidFill>
              <a:schemeClr val="accent3">
                <a:lumMod val="75000"/>
              </a:schemeClr>
            </a:solidFill>
            <a:prstDash val="solid"/>
            <a:round/>
            <a:headEnd type="none" w="med" len="med"/>
            <a:tailEnd type="triangle"/>
          </a:ln>
          <a:effectLst/>
        </p:spPr>
      </p:cxnSp>
      <p:sp>
        <p:nvSpPr>
          <p:cNvPr id="13" name="TextBox 12">
            <a:extLst>
              <a:ext uri="{FF2B5EF4-FFF2-40B4-BE49-F238E27FC236}">
                <a16:creationId xmlns:a16="http://schemas.microsoft.com/office/drawing/2014/main" id="{47F1A5F1-E0C3-7701-26F3-7216C2D08E58}"/>
              </a:ext>
            </a:extLst>
          </p:cNvPr>
          <p:cNvSpPr txBox="1"/>
          <p:nvPr/>
        </p:nvSpPr>
        <p:spPr>
          <a:xfrm>
            <a:off x="169986" y="1578790"/>
            <a:ext cx="1545616" cy="646331"/>
          </a:xfrm>
          <a:prstGeom prst="rect">
            <a:avLst/>
          </a:prstGeom>
          <a:noFill/>
        </p:spPr>
        <p:txBody>
          <a:bodyPr wrap="none" rtlCol="0">
            <a:spAutoFit/>
          </a:bodyPr>
          <a:lstStyle/>
          <a:p>
            <a:r>
              <a:rPr lang="en-AU" dirty="0"/>
              <a:t>No mass term </a:t>
            </a:r>
          </a:p>
          <a:p>
            <a:r>
              <a:rPr lang="en-AU" dirty="0"/>
              <a:t>for gluons</a:t>
            </a:r>
          </a:p>
        </p:txBody>
      </p:sp>
      <p:cxnSp>
        <p:nvCxnSpPr>
          <p:cNvPr id="14" name="Straight Arrow Connector 13">
            <a:extLst>
              <a:ext uri="{FF2B5EF4-FFF2-40B4-BE49-F238E27FC236}">
                <a16:creationId xmlns:a16="http://schemas.microsoft.com/office/drawing/2014/main" id="{6339D756-FAC5-0069-5199-74F3BD930B30}"/>
              </a:ext>
            </a:extLst>
          </p:cNvPr>
          <p:cNvCxnSpPr>
            <a:cxnSpLocks/>
          </p:cNvCxnSpPr>
          <p:nvPr/>
        </p:nvCxnSpPr>
        <p:spPr bwMode="auto">
          <a:xfrm flipH="1">
            <a:off x="6740442" y="769098"/>
            <a:ext cx="3137371" cy="639763"/>
          </a:xfrm>
          <a:prstGeom prst="straightConnector1">
            <a:avLst/>
          </a:prstGeom>
          <a:noFill/>
          <a:ln w="19050" cap="flat" cmpd="sng" algn="ctr">
            <a:solidFill>
              <a:schemeClr val="accent3">
                <a:lumMod val="75000"/>
              </a:schemeClr>
            </a:solidFill>
            <a:prstDash val="solid"/>
            <a:round/>
            <a:headEnd type="none" w="med" len="med"/>
            <a:tailEnd type="triangle"/>
          </a:ln>
          <a:effectLst/>
        </p:spPr>
      </p:cxnSp>
      <p:sp>
        <p:nvSpPr>
          <p:cNvPr id="15" name="TextBox 14">
            <a:extLst>
              <a:ext uri="{FF2B5EF4-FFF2-40B4-BE49-F238E27FC236}">
                <a16:creationId xmlns:a16="http://schemas.microsoft.com/office/drawing/2014/main" id="{EF4E511E-62F0-F735-68D4-E26556481C13}"/>
              </a:ext>
            </a:extLst>
          </p:cNvPr>
          <p:cNvSpPr txBox="1"/>
          <p:nvPr/>
        </p:nvSpPr>
        <p:spPr>
          <a:xfrm>
            <a:off x="9877813" y="52758"/>
            <a:ext cx="1997663" cy="1200329"/>
          </a:xfrm>
          <a:prstGeom prst="rect">
            <a:avLst/>
          </a:prstGeom>
          <a:noFill/>
        </p:spPr>
        <p:txBody>
          <a:bodyPr wrap="none" rtlCol="0">
            <a:spAutoFit/>
          </a:bodyPr>
          <a:lstStyle/>
          <a:p>
            <a:r>
              <a:rPr lang="en-AU" dirty="0"/>
              <a:t>Current mass</a:t>
            </a:r>
          </a:p>
          <a:p>
            <a:r>
              <a:rPr lang="en-AU" dirty="0"/>
              <a:t>generated by </a:t>
            </a:r>
          </a:p>
          <a:p>
            <a:r>
              <a:rPr lang="en-AU" dirty="0"/>
              <a:t>Higgs boson </a:t>
            </a:r>
          </a:p>
          <a:p>
            <a:r>
              <a:rPr lang="en-AU" dirty="0"/>
              <a:t>couplings into QCD</a:t>
            </a:r>
          </a:p>
        </p:txBody>
      </p:sp>
    </p:spTree>
    <p:extLst>
      <p:ext uri="{BB962C8B-B14F-4D97-AF65-F5344CB8AC3E}">
        <p14:creationId xmlns:p14="http://schemas.microsoft.com/office/powerpoint/2010/main" val="104304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45227DB5-4D8C-75A5-99B0-616C780BA4CE}"/>
              </a:ext>
            </a:extLst>
          </p:cNvPr>
          <p:cNvPicPr>
            <a:picLocks noChangeAspect="1" noChangeArrowheads="1"/>
          </p:cNvPicPr>
          <p:nvPr/>
        </p:nvPicPr>
        <p:blipFill>
          <a:blip r:embed="rId2" cstate="print"/>
          <a:srcRect/>
          <a:stretch>
            <a:fillRect/>
          </a:stretch>
        </p:blipFill>
        <p:spPr bwMode="auto">
          <a:xfrm>
            <a:off x="9003970" y="2789787"/>
            <a:ext cx="3035630" cy="2125667"/>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3AA66A92-A5E6-4C0E-BBC9-CA76D93DA237}"/>
              </a:ext>
            </a:extLst>
          </p:cNvPr>
          <p:cNvSpPr>
            <a:spLocks noGrp="1"/>
          </p:cNvSpPr>
          <p:nvPr>
            <p:ph type="title"/>
          </p:nvPr>
        </p:nvSpPr>
        <p:spPr/>
        <p:txBody>
          <a:bodyPr/>
          <a:lstStyle/>
          <a:p>
            <a:pPr algn="ctr"/>
            <a:r>
              <a:rPr lang="en-GB" sz="3600" dirty="0"/>
              <a:t>Emergent Hadron Mass (EHM)</a:t>
            </a:r>
            <a:endParaRPr lang="en-US" sz="3200" dirty="0"/>
          </a:p>
        </p:txBody>
      </p:sp>
      <p:sp>
        <p:nvSpPr>
          <p:cNvPr id="3" name="Content Placeholder 2">
            <a:extLst>
              <a:ext uri="{FF2B5EF4-FFF2-40B4-BE49-F238E27FC236}">
                <a16:creationId xmlns:a16="http://schemas.microsoft.com/office/drawing/2014/main" id="{3B535D78-0700-4EDF-81A1-8ABAC40C8C90}"/>
              </a:ext>
            </a:extLst>
          </p:cNvPr>
          <p:cNvSpPr>
            <a:spLocks noGrp="1"/>
          </p:cNvSpPr>
          <p:nvPr>
            <p:ph idx="1"/>
          </p:nvPr>
        </p:nvSpPr>
        <p:spPr>
          <a:xfrm>
            <a:off x="609600" y="1066800"/>
            <a:ext cx="10972800" cy="5240338"/>
          </a:xfrm>
        </p:spPr>
        <p:txBody>
          <a:bodyPr/>
          <a:lstStyle/>
          <a:p>
            <a:r>
              <a:rPr lang="en-US" b="0" i="0" dirty="0">
                <a:effectLst/>
                <a:latin typeface="Arial" panose="020B0604020202020204" pitchFamily="34" charset="0"/>
              </a:rPr>
              <a:t>In quantum field theory, mass and length</a:t>
            </a:r>
            <a:r>
              <a:rPr lang="en-US" b="0" i="0" baseline="30000" dirty="0">
                <a:effectLst/>
                <a:latin typeface="Arial" panose="020B0604020202020204" pitchFamily="34" charset="0"/>
              </a:rPr>
              <a:t>–1</a:t>
            </a:r>
            <a:r>
              <a:rPr lang="en-US" b="0" i="0" dirty="0">
                <a:effectLst/>
                <a:latin typeface="Arial" panose="020B0604020202020204" pitchFamily="34" charset="0"/>
              </a:rPr>
              <a:t> are effectively the same thing</a:t>
            </a:r>
          </a:p>
          <a:p>
            <a:r>
              <a:rPr lang="en-US" dirty="0">
                <a:latin typeface="Arial" panose="020B0604020202020204" pitchFamily="34" charset="0"/>
              </a:rPr>
              <a:t>Thus, asking for the origin of 99% of visible mass in the Universe </a:t>
            </a:r>
          </a:p>
          <a:p>
            <a:pPr marL="0" indent="0">
              <a:spcBef>
                <a:spcPts val="0"/>
              </a:spcBef>
              <a:buNone/>
            </a:pPr>
            <a:r>
              <a:rPr lang="en-US" dirty="0">
                <a:latin typeface="Arial" panose="020B0604020202020204" pitchFamily="34" charset="0"/>
              </a:rPr>
              <a:t>	is the same as asking what is the source of the proton’s size</a:t>
            </a:r>
          </a:p>
          <a:p>
            <a:r>
              <a:rPr lang="en-US" i="1" dirty="0">
                <a:ln w="0"/>
                <a:solidFill>
                  <a:srgbClr val="CC9900"/>
                </a:solidFill>
                <a:effectLst>
                  <a:outerShdw blurRad="38100" dist="25400" dir="5400000" algn="ctr" rotWithShape="0">
                    <a:srgbClr val="6E747A">
                      <a:alpha val="43000"/>
                    </a:srgbClr>
                  </a:outerShdw>
                </a:effectLst>
                <a:latin typeface="Arial" panose="020B0604020202020204" pitchFamily="34" charset="0"/>
              </a:rPr>
              <a:t>Confinement scale</a:t>
            </a:r>
            <a:endParaRPr lang="en-US" b="1" i="1" dirty="0">
              <a:solidFill>
                <a:srgbClr val="CC9900"/>
              </a:solidFill>
              <a:latin typeface="Arial" panose="020B0604020202020204" pitchFamily="34" charset="0"/>
            </a:endParaRPr>
          </a:p>
          <a:p>
            <a:r>
              <a:rPr lang="en-US" dirty="0">
                <a:latin typeface="Arial" panose="020B0604020202020204" pitchFamily="34" charset="0"/>
              </a:rPr>
              <a:t>Confinement is far more than the statement that Nature </a:t>
            </a:r>
          </a:p>
          <a:p>
            <a:pPr marL="0" indent="0">
              <a:spcBef>
                <a:spcPts val="0"/>
              </a:spcBef>
              <a:buNone/>
            </a:pPr>
            <a:r>
              <a:rPr lang="en-US" dirty="0">
                <a:latin typeface="Arial" panose="020B0604020202020204" pitchFamily="34" charset="0"/>
              </a:rPr>
              <a:t>       contains only </a:t>
            </a:r>
            <a:r>
              <a:rPr lang="en-US" dirty="0" err="1">
                <a:latin typeface="Arial" panose="020B0604020202020204" pitchFamily="34" charset="0"/>
              </a:rPr>
              <a:t>colour</a:t>
            </a:r>
            <a:r>
              <a:rPr lang="en-US" dirty="0">
                <a:latin typeface="Arial" panose="020B0604020202020204" pitchFamily="34" charset="0"/>
              </a:rPr>
              <a:t>-singlet combinations of gluons and quarks</a:t>
            </a:r>
          </a:p>
          <a:p>
            <a:pPr lvl="1"/>
            <a:r>
              <a:rPr lang="en-US" sz="2200" dirty="0">
                <a:latin typeface="Arial" panose="020B0604020202020204" pitchFamily="34" charset="0"/>
              </a:rPr>
              <a:t>Those combinations have </a:t>
            </a:r>
            <a:r>
              <a:rPr lang="en-US" sz="2200" dirty="0" err="1">
                <a:latin typeface="Arial" panose="020B0604020202020204" pitchFamily="34" charset="0"/>
              </a:rPr>
              <a:t>fm</a:t>
            </a:r>
            <a:r>
              <a:rPr lang="en-US" sz="2200" dirty="0">
                <a:latin typeface="Arial" panose="020B0604020202020204" pitchFamily="34" charset="0"/>
              </a:rPr>
              <a:t>-scale sizes</a:t>
            </a:r>
          </a:p>
          <a:p>
            <a:pPr lvl="1"/>
            <a:r>
              <a:rPr lang="en-US" sz="2200" dirty="0">
                <a:latin typeface="Arial" panose="020B0604020202020204" pitchFamily="34" charset="0"/>
              </a:rPr>
              <a:t>This is crucial  </a:t>
            </a:r>
          </a:p>
          <a:p>
            <a:pPr lvl="1"/>
            <a:r>
              <a:rPr lang="en-US" sz="2200" dirty="0">
                <a:latin typeface="Arial" panose="020B0604020202020204" pitchFamily="34" charset="0"/>
              </a:rPr>
              <a:t>It wouldn’t be confinement if the scales were Å size</a:t>
            </a:r>
          </a:p>
          <a:p>
            <a:r>
              <a:rPr lang="en-US" i="1" dirty="0">
                <a:ln w="0"/>
                <a:solidFill>
                  <a:srgbClr val="CC9900"/>
                </a:solidFill>
                <a:effectLst>
                  <a:outerShdw blurRad="38100" dist="25400" dir="5400000" algn="ctr" rotWithShape="0">
                    <a:srgbClr val="6E747A">
                      <a:alpha val="43000"/>
                    </a:srgbClr>
                  </a:outerShdw>
                </a:effectLst>
                <a:latin typeface="Arial" panose="020B0604020202020204" pitchFamily="34" charset="0"/>
              </a:rPr>
              <a:t>Confinement</a:t>
            </a:r>
            <a:r>
              <a:rPr lang="en-US" b="0" i="0" dirty="0">
                <a:effectLst/>
                <a:latin typeface="Arial" panose="020B0604020202020204" pitchFamily="34" charset="0"/>
              </a:rPr>
              <a:t> … </a:t>
            </a:r>
          </a:p>
          <a:p>
            <a:pPr lvl="1"/>
            <a:r>
              <a:rPr lang="en-US" b="0" i="0" dirty="0">
                <a:effectLst/>
                <a:latin typeface="Arial" panose="020B0604020202020204" pitchFamily="34" charset="0"/>
              </a:rPr>
              <a:t>If one can’t measure them, what are the gluons and quarks in the SM Lagrangian?</a:t>
            </a:r>
          </a:p>
          <a:p>
            <a:pPr lvl="1"/>
            <a:r>
              <a:rPr lang="en-US" b="0" i="0" dirty="0">
                <a:effectLst/>
                <a:latin typeface="Arial" panose="020B0604020202020204" pitchFamily="34" charset="0"/>
              </a:rPr>
              <a:t>Are they anything more than a theoretical “trick”; useful things for calculations in perturbation theory, but practically irrelevant when resolving detectable hadrons?</a:t>
            </a:r>
          </a:p>
          <a:p>
            <a:pPr lvl="1"/>
            <a:r>
              <a:rPr lang="en-US" dirty="0">
                <a:latin typeface="Arial" panose="020B0604020202020204" pitchFamily="34" charset="0"/>
              </a:rPr>
              <a:t>What degrees-of-freedom should be used to compute and </a:t>
            </a:r>
            <a:r>
              <a:rPr lang="en-US" i="1" u="sng" dirty="0">
                <a:latin typeface="Arial" panose="020B0604020202020204" pitchFamily="34" charset="0"/>
              </a:rPr>
              <a:t>understand</a:t>
            </a:r>
            <a:r>
              <a:rPr lang="en-US" dirty="0">
                <a:latin typeface="Arial" panose="020B0604020202020204" pitchFamily="34" charset="0"/>
              </a:rPr>
              <a:t> hadron properties?</a:t>
            </a:r>
            <a:endParaRPr lang="en-US" b="0" i="0" dirty="0">
              <a:effectLst/>
              <a:latin typeface="Arial" panose="020B0604020202020204" pitchFamily="34" charset="0"/>
            </a:endParaRPr>
          </a:p>
          <a:p>
            <a:pPr lvl="1"/>
            <a:endParaRPr lang="en-US" dirty="0"/>
          </a:p>
        </p:txBody>
      </p:sp>
      <p:sp>
        <p:nvSpPr>
          <p:cNvPr id="4" name="Date Placeholder 3">
            <a:extLst>
              <a:ext uri="{FF2B5EF4-FFF2-40B4-BE49-F238E27FC236}">
                <a16:creationId xmlns:a16="http://schemas.microsoft.com/office/drawing/2014/main" id="{08E0A67D-3988-4B36-9D6A-07251B437716}"/>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19D35BB9-32A9-4865-B099-4E51AB1E7919}"/>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063BB254-CA59-43A0-BD9B-0C675984A2D7}"/>
              </a:ext>
            </a:extLst>
          </p:cNvPr>
          <p:cNvSpPr>
            <a:spLocks noGrp="1"/>
          </p:cNvSpPr>
          <p:nvPr>
            <p:ph type="sldNum" sz="quarter" idx="12"/>
          </p:nvPr>
        </p:nvSpPr>
        <p:spPr/>
        <p:txBody>
          <a:bodyPr/>
          <a:lstStyle/>
          <a:p>
            <a:fld id="{87034D8C-3CB4-402A-BC46-2AB14C0FE90A}" type="slidenum">
              <a:rPr lang="en-US" smtClean="0"/>
              <a:pPr/>
              <a:t>6</a:t>
            </a:fld>
            <a:endParaRPr lang="en-US"/>
          </a:p>
        </p:txBody>
      </p:sp>
    </p:spTree>
    <p:extLst>
      <p:ext uri="{BB962C8B-B14F-4D97-AF65-F5344CB8AC3E}">
        <p14:creationId xmlns:p14="http://schemas.microsoft.com/office/powerpoint/2010/main" val="23757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down)">
                                      <p:cBhvr>
                                        <p:cTn id="45" dur="500"/>
                                        <p:tgtEl>
                                          <p:spTgt spid="3">
                                            <p:txEl>
                                              <p:pRg st="10" end="1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down)">
                                      <p:cBhvr>
                                        <p:cTn id="48" dur="500"/>
                                        <p:tgtEl>
                                          <p:spTgt spid="3">
                                            <p:txEl>
                                              <p:pRg st="11" end="11"/>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down)">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4D21-E92F-6950-0DF8-3362A217655F}"/>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Basic Questions in Nature … </a:t>
            </a:r>
          </a:p>
        </p:txBody>
      </p:sp>
      <p:pic>
        <p:nvPicPr>
          <p:cNvPr id="8" name="Content Placeholder 7" descr="A person wearing a suit and a hat&#10;&#10;Description automatically generated">
            <a:extLst>
              <a:ext uri="{FF2B5EF4-FFF2-40B4-BE49-F238E27FC236}">
                <a16:creationId xmlns:a16="http://schemas.microsoft.com/office/drawing/2014/main" id="{88F37108-3D58-B7DC-DE7D-C75A15F8B1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9115" y="1600200"/>
            <a:ext cx="4473769" cy="4525963"/>
          </a:xfrm>
        </p:spPr>
      </p:pic>
      <p:sp>
        <p:nvSpPr>
          <p:cNvPr id="4" name="Date Placeholder 3">
            <a:extLst>
              <a:ext uri="{FF2B5EF4-FFF2-40B4-BE49-F238E27FC236}">
                <a16:creationId xmlns:a16="http://schemas.microsoft.com/office/drawing/2014/main" id="{DE273DF7-9F68-2E05-5B65-08BAB82C0CF8}"/>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0EBE46D2-5772-D276-E736-CA9AA524C216}"/>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102A0CAF-002E-E234-A589-A5908C09A3F9}"/>
              </a:ext>
            </a:extLst>
          </p:cNvPr>
          <p:cNvSpPr>
            <a:spLocks noGrp="1"/>
          </p:cNvSpPr>
          <p:nvPr>
            <p:ph type="sldNum" sz="quarter" idx="12"/>
          </p:nvPr>
        </p:nvSpPr>
        <p:spPr/>
        <p:txBody>
          <a:bodyPr/>
          <a:lstStyle/>
          <a:p>
            <a:fld id="{87034D8C-3CB4-402A-BC46-2AB14C0FE90A}" type="slidenum">
              <a:rPr lang="en-US" smtClean="0"/>
              <a:pPr/>
              <a:t>7</a:t>
            </a:fld>
            <a:endParaRPr lang="en-US"/>
          </a:p>
        </p:txBody>
      </p:sp>
    </p:spTree>
    <p:extLst>
      <p:ext uri="{BB962C8B-B14F-4D97-AF65-F5344CB8AC3E}">
        <p14:creationId xmlns:p14="http://schemas.microsoft.com/office/powerpoint/2010/main" val="413117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 person wearing a suit and a hat&#10;&#10;Description automatically generated">
            <a:extLst>
              <a:ext uri="{FF2B5EF4-FFF2-40B4-BE49-F238E27FC236}">
                <a16:creationId xmlns:a16="http://schemas.microsoft.com/office/drawing/2014/main" id="{336748CE-9F91-3754-538F-FD417AA3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59115" y="1600200"/>
            <a:ext cx="4473769" cy="4525963"/>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3FBC4D21-E92F-6950-0DF8-3362A217655F}"/>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Basic Questions in Nature …</a:t>
            </a:r>
            <a:br>
              <a:rPr lang="en-AU" sz="3200" b="0" i="1" dirty="0">
                <a:ln w="0"/>
                <a:solidFill>
                  <a:schemeClr val="accent1"/>
                </a:solidFill>
                <a:effectLst>
                  <a:outerShdw blurRad="38100" dist="25400" dir="5400000" algn="ctr" rotWithShape="0">
                    <a:srgbClr val="6E747A">
                      <a:alpha val="43000"/>
                    </a:srgbClr>
                  </a:outerShdw>
                </a:effectLst>
              </a:rPr>
            </a:br>
            <a:r>
              <a:rPr lang="en-AU" sz="3200" b="0" i="1" dirty="0">
                <a:ln w="0"/>
                <a:solidFill>
                  <a:schemeClr val="accent1"/>
                </a:solidFill>
                <a:effectLst>
                  <a:outerShdw blurRad="38100" dist="25400" dir="5400000" algn="ctr" rotWithShape="0">
                    <a:srgbClr val="6E747A">
                      <a:alpha val="43000"/>
                    </a:srgbClr>
                  </a:outerShdw>
                </a:effectLst>
              </a:rPr>
              <a:t>that insightful physics might answer in foreseeable future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CC2A25-08A0-E1E0-7878-D76D9E23345B}"/>
                  </a:ext>
                </a:extLst>
              </p:cNvPr>
              <p:cNvSpPr>
                <a:spLocks noGrp="1"/>
              </p:cNvSpPr>
              <p:nvPr>
                <p:ph idx="1"/>
              </p:nvPr>
            </p:nvSpPr>
            <p:spPr>
              <a:xfrm>
                <a:off x="609600" y="1600200"/>
                <a:ext cx="11125200" cy="4525963"/>
              </a:xfrm>
            </p:spPr>
            <p:txBody>
              <a:bodyPr/>
              <a:lstStyle/>
              <a:p>
                <a:r>
                  <a:rPr lang="en-AU" sz="3200" dirty="0">
                    <a:solidFill>
                      <a:schemeClr val="accent1">
                        <a:lumMod val="75000"/>
                      </a:schemeClr>
                    </a:solidFill>
                  </a:rPr>
                  <a:t>What is the origin of the nuclear-physics mass scale </a:t>
                </a:r>
              </a:p>
              <a:p>
                <a:pPr marL="0" indent="0">
                  <a:buNone/>
                </a:pPr>
                <a:r>
                  <a:rPr lang="en-AU" sz="3200" dirty="0">
                    <a:solidFill>
                      <a:schemeClr val="accent1">
                        <a:lumMod val="75000"/>
                      </a:schemeClr>
                    </a:solidFill>
                  </a:rPr>
                  <a:t>           </a:t>
                </a:r>
                <a14:m>
                  <m:oMath xmlns:m="http://schemas.openxmlformats.org/officeDocument/2006/math">
                    <m:sSub>
                      <m:sSubPr>
                        <m:ctrlPr>
                          <a:rPr lang="en-AU" sz="3200" b="0" i="1" smtClean="0">
                            <a:solidFill>
                              <a:schemeClr val="accent1">
                                <a:lumMod val="75000"/>
                              </a:schemeClr>
                            </a:solidFill>
                            <a:latin typeface="Cambria Math" panose="02040503050406030204" pitchFamily="18" charset="0"/>
                          </a:rPr>
                        </m:ctrlPr>
                      </m:sSubPr>
                      <m:e>
                        <m:r>
                          <a:rPr lang="en-AU" sz="3200" b="0" i="1" smtClean="0">
                            <a:solidFill>
                              <a:schemeClr val="accent1">
                                <a:lumMod val="75000"/>
                              </a:schemeClr>
                            </a:solidFill>
                            <a:latin typeface="Cambria Math" panose="02040503050406030204" pitchFamily="18" charset="0"/>
                          </a:rPr>
                          <m:t>𝑚</m:t>
                        </m:r>
                      </m:e>
                      <m:sub>
                        <m:r>
                          <a:rPr lang="en-AU" sz="3200" b="0" i="1" smtClean="0">
                            <a:solidFill>
                              <a:schemeClr val="accent1">
                                <a:lumMod val="75000"/>
                              </a:schemeClr>
                            </a:solidFill>
                            <a:latin typeface="Cambria Math" panose="02040503050406030204" pitchFamily="18" charset="0"/>
                          </a:rPr>
                          <m:t>𝑝</m:t>
                        </m:r>
                      </m:sub>
                    </m:sSub>
                    <m:r>
                      <a:rPr lang="en-AU" sz="3200" b="0" i="1" smtClean="0">
                        <a:solidFill>
                          <a:schemeClr val="accent1">
                            <a:lumMod val="75000"/>
                          </a:schemeClr>
                        </a:solidFill>
                        <a:latin typeface="Cambria Math" panose="02040503050406030204" pitchFamily="18" charset="0"/>
                      </a:rPr>
                      <m:t>=</m:t>
                    </m:r>
                  </m:oMath>
                </a14:m>
                <a:r>
                  <a:rPr lang="en-AU" sz="3200" dirty="0">
                    <a:solidFill>
                      <a:schemeClr val="accent1">
                        <a:lumMod val="75000"/>
                      </a:schemeClr>
                    </a:solidFill>
                  </a:rPr>
                  <a:t> proton mass</a:t>
                </a:r>
                <a14:m>
                  <m:oMath xmlns:m="http://schemas.openxmlformats.org/officeDocument/2006/math">
                    <m:r>
                      <a:rPr lang="en-AU" sz="3200" b="0" i="0" smtClean="0">
                        <a:solidFill>
                          <a:schemeClr val="accent1">
                            <a:lumMod val="75000"/>
                          </a:schemeClr>
                        </a:solidFill>
                        <a:latin typeface="Cambria Math" panose="02040503050406030204" pitchFamily="18" charset="0"/>
                      </a:rPr>
                      <m:t> </m:t>
                    </m:r>
                    <m:r>
                      <a:rPr lang="en-AU" sz="3200" b="0" i="1" smtClean="0">
                        <a:solidFill>
                          <a:schemeClr val="accent1">
                            <a:lumMod val="75000"/>
                          </a:schemeClr>
                        </a:solidFill>
                        <a:latin typeface="Cambria Math" panose="02040503050406030204" pitchFamily="18" charset="0"/>
                      </a:rPr>
                      <m:t>≈</m:t>
                    </m:r>
                    <m:r>
                      <a:rPr lang="en-AU" sz="3200" b="0" i="1" smtClean="0">
                        <a:solidFill>
                          <a:schemeClr val="accent1">
                            <a:lumMod val="75000"/>
                          </a:schemeClr>
                        </a:solidFill>
                        <a:latin typeface="Cambria Math" panose="02040503050406030204" pitchFamily="18" charset="0"/>
                      </a:rPr>
                      <m:t>1</m:t>
                    </m:r>
                  </m:oMath>
                </a14:m>
                <a:r>
                  <a:rPr lang="en-AU" sz="3200" dirty="0">
                    <a:solidFill>
                      <a:schemeClr val="accent1">
                        <a:lumMod val="75000"/>
                      </a:schemeClr>
                    </a:solidFill>
                  </a:rPr>
                  <a:t>GeV </a:t>
                </a:r>
              </a:p>
              <a:p>
                <a:pPr marL="0" indent="0">
                  <a:buNone/>
                </a:pPr>
                <a:r>
                  <a:rPr lang="en-AU" sz="3200" dirty="0">
                    <a:solidFill>
                      <a:schemeClr val="accent1">
                        <a:lumMod val="75000"/>
                      </a:schemeClr>
                    </a:solidFill>
                  </a:rPr>
                  <a:t>    that characterises all visible matter?</a:t>
                </a:r>
              </a:p>
              <a:p>
                <a:r>
                  <a:rPr lang="en-AU" sz="3200" dirty="0">
                    <a:solidFill>
                      <a:schemeClr val="accent1">
                        <a:lumMod val="75000"/>
                      </a:schemeClr>
                    </a:solidFill>
                  </a:rPr>
                  <a:t>Whatever it is, why is the pion seemingly oblivious: </a:t>
                </a:r>
                <a14:m>
                  <m:oMath xmlns:m="http://schemas.openxmlformats.org/officeDocument/2006/math">
                    <m:sSub>
                      <m:sSubPr>
                        <m:ctrlPr>
                          <a:rPr lang="en-AU" sz="3200" b="0" i="1" smtClean="0">
                            <a:solidFill>
                              <a:schemeClr val="accent1">
                                <a:lumMod val="75000"/>
                              </a:schemeClr>
                            </a:solidFill>
                            <a:latin typeface="Cambria Math" panose="02040503050406030204" pitchFamily="18" charset="0"/>
                          </a:rPr>
                        </m:ctrlPr>
                      </m:sSubPr>
                      <m:e>
                        <m:r>
                          <a:rPr lang="en-AU" sz="3200" b="0" i="1" smtClean="0">
                            <a:solidFill>
                              <a:schemeClr val="accent1">
                                <a:lumMod val="75000"/>
                              </a:schemeClr>
                            </a:solidFill>
                            <a:latin typeface="Cambria Math" panose="02040503050406030204" pitchFamily="18" charset="0"/>
                          </a:rPr>
                          <m:t>𝑚</m:t>
                        </m:r>
                      </m:e>
                      <m:sub>
                        <m:r>
                          <a:rPr lang="en-AU" sz="3200" b="0" i="1" smtClean="0">
                            <a:solidFill>
                              <a:schemeClr val="accent1">
                                <a:lumMod val="75000"/>
                              </a:schemeClr>
                            </a:solidFill>
                            <a:latin typeface="Cambria Math" panose="02040503050406030204" pitchFamily="18" charset="0"/>
                          </a:rPr>
                          <m:t>𝜋</m:t>
                        </m:r>
                      </m:sub>
                    </m:sSub>
                    <m:r>
                      <a:rPr lang="en-AU" sz="3200" b="0" i="1" smtClean="0">
                        <a:solidFill>
                          <a:schemeClr val="accent1">
                            <a:lumMod val="75000"/>
                          </a:schemeClr>
                        </a:solidFill>
                        <a:latin typeface="Cambria Math" panose="02040503050406030204" pitchFamily="18" charset="0"/>
                      </a:rPr>
                      <m:t>≈</m:t>
                    </m:r>
                    <m:f>
                      <m:fPr>
                        <m:ctrlPr>
                          <a:rPr lang="en-AU" sz="3200" b="0" i="1" smtClean="0">
                            <a:solidFill>
                              <a:schemeClr val="accent1">
                                <a:lumMod val="75000"/>
                              </a:schemeClr>
                            </a:solidFill>
                            <a:latin typeface="Cambria Math" panose="02040503050406030204" pitchFamily="18" charset="0"/>
                          </a:rPr>
                        </m:ctrlPr>
                      </m:fPr>
                      <m:num>
                        <m:r>
                          <a:rPr lang="en-AU" sz="3200" b="0" i="1" smtClean="0">
                            <a:solidFill>
                              <a:schemeClr val="accent1">
                                <a:lumMod val="75000"/>
                              </a:schemeClr>
                            </a:solidFill>
                            <a:latin typeface="Cambria Math" panose="02040503050406030204" pitchFamily="18" charset="0"/>
                          </a:rPr>
                          <m:t>1</m:t>
                        </m:r>
                      </m:num>
                      <m:den>
                        <m:r>
                          <a:rPr lang="en-AU" sz="3200" b="0" i="1" smtClean="0">
                            <a:solidFill>
                              <a:schemeClr val="accent1">
                                <a:lumMod val="75000"/>
                              </a:schemeClr>
                            </a:solidFill>
                            <a:latin typeface="Cambria Math" panose="02040503050406030204" pitchFamily="18" charset="0"/>
                          </a:rPr>
                          <m:t>7</m:t>
                        </m:r>
                      </m:den>
                    </m:f>
                    <m:sSub>
                      <m:sSubPr>
                        <m:ctrlPr>
                          <a:rPr lang="en-AU" sz="3200" b="0" i="1" smtClean="0">
                            <a:solidFill>
                              <a:schemeClr val="accent1">
                                <a:lumMod val="75000"/>
                              </a:schemeClr>
                            </a:solidFill>
                            <a:latin typeface="Cambria Math" panose="02040503050406030204" pitchFamily="18" charset="0"/>
                          </a:rPr>
                        </m:ctrlPr>
                      </m:sSubPr>
                      <m:e>
                        <m:r>
                          <a:rPr lang="en-AU" sz="3200" b="0" i="1" smtClean="0">
                            <a:solidFill>
                              <a:schemeClr val="accent1">
                                <a:lumMod val="75000"/>
                              </a:schemeClr>
                            </a:solidFill>
                            <a:latin typeface="Cambria Math" panose="02040503050406030204" pitchFamily="18" charset="0"/>
                          </a:rPr>
                          <m:t>𝑚</m:t>
                        </m:r>
                      </m:e>
                      <m:sub>
                        <m:r>
                          <a:rPr lang="en-AU" sz="3200" b="0" i="1" smtClean="0">
                            <a:solidFill>
                              <a:schemeClr val="accent1">
                                <a:lumMod val="75000"/>
                              </a:schemeClr>
                            </a:solidFill>
                            <a:latin typeface="Cambria Math" panose="02040503050406030204" pitchFamily="18" charset="0"/>
                          </a:rPr>
                          <m:t>𝑝</m:t>
                        </m:r>
                      </m:sub>
                    </m:sSub>
                  </m:oMath>
                </a14:m>
                <a:r>
                  <a:rPr lang="en-AU" sz="3200" dirty="0">
                    <a:solidFill>
                      <a:schemeClr val="accent1">
                        <a:lumMod val="75000"/>
                      </a:schemeClr>
                    </a:solidFill>
                  </a:rPr>
                  <a:t>?</a:t>
                </a:r>
              </a:p>
              <a:p>
                <a:r>
                  <a:rPr lang="en-AU" sz="3200" dirty="0">
                    <a:solidFill>
                      <a:schemeClr val="accent1">
                        <a:lumMod val="75000"/>
                      </a:schemeClr>
                    </a:solidFill>
                  </a:rPr>
                  <a:t>How is this phenomenon expressed in measurable quantities?</a:t>
                </a:r>
              </a:p>
              <a:p>
                <a:pPr lvl="1">
                  <a:buFont typeface="Wingdings" panose="05000000000000000000" pitchFamily="2" charset="2"/>
                  <a:buChar char="ü"/>
                </a:pPr>
                <a:r>
                  <a:rPr lang="en-AU" sz="3200" dirty="0">
                    <a:solidFill>
                      <a:schemeClr val="accent1">
                        <a:lumMod val="75000"/>
                      </a:schemeClr>
                    </a:solidFill>
                  </a:rPr>
                  <a:t> The expressions are (almost) certainly system specific!</a:t>
                </a:r>
              </a:p>
              <a:p>
                <a:pPr>
                  <a:buFont typeface="Wingdings" panose="05000000000000000000" pitchFamily="2" charset="2"/>
                  <a:buChar char="ü"/>
                </a:pPr>
                <a:r>
                  <a:rPr lang="en-AU" sz="3200" u="sng" dirty="0">
                    <a:solidFill>
                      <a:schemeClr val="accent1">
                        <a:lumMod val="75000"/>
                      </a:schemeClr>
                    </a:solidFill>
                  </a:rPr>
                  <a:t>Answers</a:t>
                </a:r>
                <a:r>
                  <a:rPr lang="en-AU" sz="3200" dirty="0">
                    <a:solidFill>
                      <a:schemeClr val="accent1">
                        <a:lumMod val="75000"/>
                      </a:schemeClr>
                    </a:solidFill>
                  </a:rPr>
                  <a:t> should be frame and scale invariant</a:t>
                </a:r>
              </a:p>
              <a:p>
                <a:pPr lvl="1">
                  <a:buFont typeface="Wingdings" panose="05000000000000000000" pitchFamily="2" charset="2"/>
                  <a:buChar char="ü"/>
                </a:pPr>
                <a:endParaRPr lang="en-AU" sz="3200" dirty="0">
                  <a:solidFill>
                    <a:schemeClr val="accent1">
                      <a:lumMod val="75000"/>
                    </a:schemeClr>
                  </a:solidFill>
                </a:endParaRPr>
              </a:p>
            </p:txBody>
          </p:sp>
        </mc:Choice>
        <mc:Fallback xmlns="">
          <p:sp>
            <p:nvSpPr>
              <p:cNvPr id="3" name="Content Placeholder 2">
                <a:extLst>
                  <a:ext uri="{FF2B5EF4-FFF2-40B4-BE49-F238E27FC236}">
                    <a16:creationId xmlns:a16="http://schemas.microsoft.com/office/drawing/2014/main" id="{C3CC2A25-08A0-E1E0-7878-D76D9E23345B}"/>
                  </a:ext>
                </a:extLst>
              </p:cNvPr>
              <p:cNvSpPr>
                <a:spLocks noGrp="1" noRot="1" noChangeAspect="1" noMove="1" noResize="1" noEditPoints="1" noAdjustHandles="1" noChangeArrowheads="1" noChangeShapeType="1" noTextEdit="1"/>
              </p:cNvSpPr>
              <p:nvPr>
                <p:ph idx="1"/>
              </p:nvPr>
            </p:nvSpPr>
            <p:spPr>
              <a:xfrm>
                <a:off x="609600" y="1600200"/>
                <a:ext cx="11125200" cy="4525963"/>
              </a:xfrm>
              <a:blipFill>
                <a:blip r:embed="rId3"/>
                <a:stretch>
                  <a:fillRect l="-1205" t="-1752" r="-1315" b="-107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DE273DF7-9F68-2E05-5B65-08BAB82C0CF8}"/>
              </a:ext>
            </a:extLst>
          </p:cNvPr>
          <p:cNvSpPr>
            <a:spLocks noGrp="1"/>
          </p:cNvSpPr>
          <p:nvPr>
            <p:ph type="dt" sz="half" idx="10"/>
          </p:nvPr>
        </p:nvSpPr>
        <p:spPr/>
        <p:txBody>
          <a:bodyPr/>
          <a:lstStyle/>
          <a:p>
            <a:r>
              <a:rPr lang="en-US"/>
              <a:t>.                               EIC-Asia Workshop on QCD and Hadron Structure                   (32)</a:t>
            </a:r>
            <a:endParaRPr lang="en-US" dirty="0"/>
          </a:p>
        </p:txBody>
      </p:sp>
      <p:sp>
        <p:nvSpPr>
          <p:cNvPr id="5" name="Footer Placeholder 4">
            <a:extLst>
              <a:ext uri="{FF2B5EF4-FFF2-40B4-BE49-F238E27FC236}">
                <a16:creationId xmlns:a16="http://schemas.microsoft.com/office/drawing/2014/main" id="{0EBE46D2-5772-D276-E736-CA9AA524C216}"/>
              </a:ext>
            </a:extLst>
          </p:cNvPr>
          <p:cNvSpPr>
            <a:spLocks noGrp="1"/>
          </p:cNvSpPr>
          <p:nvPr>
            <p:ph type="ftr" sz="quarter" idx="11"/>
          </p:nvPr>
        </p:nvSpPr>
        <p:spPr/>
        <p:txBody>
          <a:bodyPr/>
          <a:lstStyle/>
          <a:p>
            <a:r>
              <a:rPr lang="en-US"/>
              <a:t>Craig Roberts: cdroberts@nju.edu.cn  478 .. 26/04/30 ..."Insights into the Emergence of Hadron Mass and Structure"</a:t>
            </a:r>
            <a:endParaRPr lang="en-US" dirty="0"/>
          </a:p>
        </p:txBody>
      </p:sp>
      <p:sp>
        <p:nvSpPr>
          <p:cNvPr id="6" name="Slide Number Placeholder 5">
            <a:extLst>
              <a:ext uri="{FF2B5EF4-FFF2-40B4-BE49-F238E27FC236}">
                <a16:creationId xmlns:a16="http://schemas.microsoft.com/office/drawing/2014/main" id="{102A0CAF-002E-E234-A589-A5908C09A3F9}"/>
              </a:ext>
            </a:extLst>
          </p:cNvPr>
          <p:cNvSpPr>
            <a:spLocks noGrp="1"/>
          </p:cNvSpPr>
          <p:nvPr>
            <p:ph type="sldNum" sz="quarter" idx="12"/>
          </p:nvPr>
        </p:nvSpPr>
        <p:spPr/>
        <p:txBody>
          <a:bodyPr/>
          <a:lstStyle/>
          <a:p>
            <a:fld id="{87034D8C-3CB4-402A-BC46-2AB14C0FE90A}" type="slidenum">
              <a:rPr lang="en-US" smtClean="0"/>
              <a:pPr/>
              <a:t>8</a:t>
            </a:fld>
            <a:endParaRPr lang="en-US"/>
          </a:p>
        </p:txBody>
      </p:sp>
    </p:spTree>
    <p:extLst>
      <p:ext uri="{BB962C8B-B14F-4D97-AF65-F5344CB8AC3E}">
        <p14:creationId xmlns:p14="http://schemas.microsoft.com/office/powerpoint/2010/main" val="97384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air, riding, man&#10;&#10;Description automatically generated">
            <a:extLst>
              <a:ext uri="{FF2B5EF4-FFF2-40B4-BE49-F238E27FC236}">
                <a16:creationId xmlns:a16="http://schemas.microsoft.com/office/drawing/2014/main" id="{DD6C2846-1BBB-4FCC-8848-FA8F17C9FEE5}"/>
              </a:ext>
            </a:extLst>
          </p:cNvPr>
          <p:cNvPicPr>
            <a:picLocks noChangeAspect="1"/>
          </p:cNvPicPr>
          <p:nvPr/>
        </p:nvPicPr>
        <p:blipFill rotWithShape="1">
          <a:blip r:embed="rId2">
            <a:extLst>
              <a:ext uri="{28A0092B-C50C-407E-A947-70E740481C1C}">
                <a14:useLocalDpi xmlns:a14="http://schemas.microsoft.com/office/drawing/2010/main" val="0"/>
              </a:ext>
            </a:extLst>
          </a:blip>
          <a:srcRect t="9875" b="15125"/>
          <a:stretch/>
        </p:blipFill>
        <p:spPr>
          <a:xfrm>
            <a:off x="20" y="0"/>
            <a:ext cx="12191980" cy="6877664"/>
          </a:xfrm>
          <a:prstGeom prst="rect">
            <a:avLst/>
          </a:prstGeom>
          <a:noFill/>
        </p:spPr>
      </p:pic>
      <p:sp>
        <p:nvSpPr>
          <p:cNvPr id="2" name="Date Placeholder 1" hidden="1">
            <a:extLst>
              <a:ext uri="{FF2B5EF4-FFF2-40B4-BE49-F238E27FC236}">
                <a16:creationId xmlns:a16="http://schemas.microsoft.com/office/drawing/2014/main" id="{4CC5FAA6-07C8-4507-B832-1B440FF9F6C3}"/>
              </a:ext>
            </a:extLst>
          </p:cNvPr>
          <p:cNvSpPr>
            <a:spLocks noGrp="1"/>
          </p:cNvSpPr>
          <p:nvPr>
            <p:ph type="dt" sz="half" idx="10"/>
          </p:nvPr>
        </p:nvSpPr>
        <p:spPr/>
        <p:txBody>
          <a:bodyPr/>
          <a:lstStyle/>
          <a:p>
            <a:pPr>
              <a:spcAft>
                <a:spcPts val="600"/>
              </a:spcAft>
            </a:pPr>
            <a:r>
              <a:rPr lang="en-US"/>
              <a:t>.                               EIC-Asia Workshop on QCD and Hadron Structure                   (32)</a:t>
            </a:r>
          </a:p>
        </p:txBody>
      </p:sp>
      <p:sp>
        <p:nvSpPr>
          <p:cNvPr id="3" name="Footer Placeholder 2">
            <a:extLst>
              <a:ext uri="{FF2B5EF4-FFF2-40B4-BE49-F238E27FC236}">
                <a16:creationId xmlns:a16="http://schemas.microsoft.com/office/drawing/2014/main" id="{3E2C3562-FC08-410D-BC82-8673B0FEA15D}"/>
              </a:ext>
            </a:extLst>
          </p:cNvPr>
          <p:cNvSpPr>
            <a:spLocks noGrp="1"/>
          </p:cNvSpPr>
          <p:nvPr>
            <p:ph type="ftr" sz="quarter" idx="11"/>
          </p:nvPr>
        </p:nvSpPr>
        <p:spPr/>
        <p:txBody>
          <a:bodyPr/>
          <a:lstStyle/>
          <a:p>
            <a:pPr>
              <a:spcAft>
                <a:spcPts val="600"/>
              </a:spcAft>
            </a:pPr>
            <a:r>
              <a:rPr lang="en-US"/>
              <a:t>Craig Roberts: cdroberts@nju.edu.cn  478 .. 26/04/30 ..."Insights into the Emergence of Hadron Mass and Structure"</a:t>
            </a:r>
          </a:p>
        </p:txBody>
      </p:sp>
      <p:sp>
        <p:nvSpPr>
          <p:cNvPr id="4" name="Slide Number Placeholder 3" hidden="1">
            <a:extLst>
              <a:ext uri="{FF2B5EF4-FFF2-40B4-BE49-F238E27FC236}">
                <a16:creationId xmlns:a16="http://schemas.microsoft.com/office/drawing/2014/main" id="{F5D7A84A-2983-459F-82DD-F8F6430D99AD}"/>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9</a:t>
            </a:fld>
            <a:endParaRPr lang="en-US"/>
          </a:p>
        </p:txBody>
      </p:sp>
      <p:sp>
        <p:nvSpPr>
          <p:cNvPr id="6" name="Subtitle 1">
            <a:extLst>
              <a:ext uri="{FF2B5EF4-FFF2-40B4-BE49-F238E27FC236}">
                <a16:creationId xmlns:a16="http://schemas.microsoft.com/office/drawing/2014/main" id="{014C161D-F76A-429A-9225-3AEB32FF6D27}"/>
              </a:ext>
            </a:extLst>
          </p:cNvPr>
          <p:cNvSpPr txBox="1">
            <a:spLocks/>
          </p:cNvSpPr>
          <p:nvPr/>
        </p:nvSpPr>
        <p:spPr bwMode="auto">
          <a:xfrm>
            <a:off x="762000" y="0"/>
            <a:ext cx="10439400"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r"/>
            <a:r>
              <a:rPr lang="en-US" sz="8800" b="1" dirty="0">
                <a:solidFill>
                  <a:schemeClr val="accent6">
                    <a:lumMod val="60000"/>
                    <a:lumOff val="40000"/>
                  </a:schemeClr>
                </a:solidFill>
                <a:latin typeface="Freestyle Script" panose="030804020302050B0404" pitchFamily="66" charset="0"/>
              </a:rPr>
              <a:t>Origin of Mass: </a:t>
            </a:r>
          </a:p>
          <a:p>
            <a:pPr algn="r"/>
            <a:r>
              <a:rPr lang="en-US" sz="8800" b="1" dirty="0">
                <a:solidFill>
                  <a:schemeClr val="accent6">
                    <a:lumMod val="60000"/>
                    <a:lumOff val="40000"/>
                  </a:schemeClr>
                </a:solidFill>
                <a:latin typeface="Freestyle Script" panose="030804020302050B0404" pitchFamily="66" charset="0"/>
              </a:rPr>
              <a:t>The Frontier of Physics</a:t>
            </a:r>
            <a:endParaRPr lang="en-GB" sz="8800" kern="0" dirty="0">
              <a:solidFill>
                <a:schemeClr val="accent6">
                  <a:lumMod val="60000"/>
                  <a:lumOff val="40000"/>
                </a:schemeClr>
              </a:solidFill>
              <a:latin typeface="Freestyle Script" panose="030804020302050B0404" pitchFamily="66" charset="0"/>
            </a:endParaRPr>
          </a:p>
        </p:txBody>
      </p:sp>
    </p:spTree>
    <p:extLst>
      <p:ext uri="{BB962C8B-B14F-4D97-AF65-F5344CB8AC3E}">
        <p14:creationId xmlns:p14="http://schemas.microsoft.com/office/powerpoint/2010/main" val="6964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43383</TotalTime>
  <Words>7092</Words>
  <Application>Microsoft Office PowerPoint</Application>
  <PresentationFormat>Widescreen</PresentationFormat>
  <Paragraphs>662</Paragraphs>
  <Slides>47</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Adobe Hebrew</vt:lpstr>
      <vt:lpstr>Algerian</vt:lpstr>
      <vt:lpstr>Arial</vt:lpstr>
      <vt:lpstr>Brush Script MT</vt:lpstr>
      <vt:lpstr>Calibri</vt:lpstr>
      <vt:lpstr>Cambria Math</vt:lpstr>
      <vt:lpstr>Freestyle Script</vt:lpstr>
      <vt:lpstr>Lucida Calligraphy</vt:lpstr>
      <vt:lpstr>Lucida Handwriting</vt:lpstr>
      <vt:lpstr>Open Sans</vt:lpstr>
      <vt:lpstr>Times New Roman</vt:lpstr>
      <vt:lpstr>Trebuchet MS</vt:lpstr>
      <vt:lpstr>Wingdings</vt:lpstr>
      <vt:lpstr>blue_2007</vt:lpstr>
      <vt:lpstr> </vt:lpstr>
      <vt:lpstr>Basic Questions for 21st Century Science</vt:lpstr>
      <vt:lpstr>Emergence of Hadron Mass</vt:lpstr>
      <vt:lpstr>Quantum Chromodynamics</vt:lpstr>
      <vt:lpstr>Quantum Chromodynamics</vt:lpstr>
      <vt:lpstr>Emergent Hadron Mass (EHM)</vt:lpstr>
      <vt:lpstr>Basic Questions in Nature … </vt:lpstr>
      <vt:lpstr>Basic Questions in Nature … that insightful physics might answer in foreseeable future</vt:lpstr>
      <vt:lpstr>PowerPoint Presentation</vt:lpstr>
      <vt:lpstr>PowerPoint Presentation</vt:lpstr>
      <vt:lpstr>Ancient History</vt:lpstr>
      <vt:lpstr>Ancient History</vt:lpstr>
      <vt:lpstr>Process independent  effective charge = running coupling</vt:lpstr>
      <vt:lpstr>Process-independent Effective Charge</vt:lpstr>
      <vt:lpstr>EHM Basics</vt:lpstr>
      <vt:lpstr>Charting EHM</vt:lpstr>
      <vt:lpstr>Proton and pion distribution functions in counterpoint</vt:lpstr>
      <vt:lpstr>Phenomenology – global fits – of proton valence quark DFs</vt:lpstr>
      <vt:lpstr>Parton Distribution Functions </vt:lpstr>
      <vt:lpstr>Faddeev Equation for Baryons</vt:lpstr>
      <vt:lpstr>Nucleon as a Bound State</vt:lpstr>
      <vt:lpstr>Electromagnetic Current</vt:lpstr>
      <vt:lpstr>Nucleon charge and magnetisation distributions:  zeroes and flavour separation</vt:lpstr>
      <vt:lpstr>Hadron Gravitational Form Factors</vt:lpstr>
      <vt:lpstr>Nucleon Gravitational Form Factors</vt:lpstr>
      <vt:lpstr>Predicted GFFs</vt:lpstr>
      <vt:lpstr>GFF Species Decomposition (scale dependent, ζ_2=2GeV)</vt:lpstr>
      <vt:lpstr>GFF Species Decomposition (scale dependent, ζ_2=2GeV)</vt:lpstr>
      <vt:lpstr>Proton Pressure Profiles</vt:lpstr>
      <vt:lpstr>Relative Spacetime Volumes</vt:lpstr>
      <vt:lpstr>Synergy of Experiment, Phenomenology, Theory</vt:lpstr>
      <vt:lpstr>Emergent Hadron Mass</vt:lpstr>
      <vt:lpstr>PowerPoint Presentation</vt:lpstr>
      <vt:lpstr>PowerPoint Presentation</vt:lpstr>
      <vt:lpstr>Our Universe</vt:lpstr>
      <vt:lpstr>Nucleon charge and magnetisation distributions:  zeroes and flavour separation</vt:lpstr>
      <vt:lpstr>All-orders evolution</vt:lpstr>
      <vt:lpstr>AO Evolution</vt:lpstr>
      <vt:lpstr>AO Evolution</vt:lpstr>
      <vt:lpstr>AO Evolution</vt:lpstr>
      <vt:lpstr>Hadron Gravitational Form Factors</vt:lpstr>
      <vt:lpstr>Gravitational Form Factors Mass, Spin, Pressure Distributions</vt:lpstr>
      <vt:lpstr>Gravitational Form Factors Mass, Spin, Pressure Distributions</vt:lpstr>
      <vt:lpstr>Gravitational Form Factors Mass, Spin, Pressure Distributions</vt:lpstr>
      <vt:lpstr>Trace Anomaly Form Factor</vt:lpstr>
      <vt:lpstr>Trace Anomaly Form Factor</vt:lpstr>
      <vt:lpstr>Trace Anomaly Form Factor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Craig Roberts</dc:creator>
  <cp:lastModifiedBy>Craig Roberts</cp:lastModifiedBy>
  <cp:revision>1541</cp:revision>
  <cp:lastPrinted>2020-11-23T07:46:17Z</cp:lastPrinted>
  <dcterms:created xsi:type="dcterms:W3CDTF">2020-11-23T03:31:27Z</dcterms:created>
  <dcterms:modified xsi:type="dcterms:W3CDTF">2026-04-30T00:11:11Z</dcterms:modified>
</cp:coreProperties>
</file>