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1100" r:id="rId2"/>
    <p:sldId id="1106" r:id="rId3"/>
    <p:sldId id="1095" r:id="rId4"/>
    <p:sldId id="1103" r:id="rId5"/>
    <p:sldId id="1104" r:id="rId6"/>
    <p:sldId id="1094" r:id="rId7"/>
    <p:sldId id="1098" r:id="rId8"/>
    <p:sldId id="1093" r:id="rId9"/>
    <p:sldId id="1099" r:id="rId10"/>
    <p:sldId id="1096" r:id="rId11"/>
    <p:sldId id="1097" r:id="rId12"/>
    <p:sldId id="1105" r:id="rId13"/>
    <p:sldId id="591" r:id="rId14"/>
    <p:sldId id="1076" r:id="rId15"/>
    <p:sldId id="258" r:id="rId16"/>
    <p:sldId id="618" r:id="rId17"/>
    <p:sldId id="1091" r:id="rId18"/>
    <p:sldId id="1081" r:id="rId19"/>
    <p:sldId id="1101" r:id="rId20"/>
    <p:sldId id="1102" r:id="rId21"/>
    <p:sldId id="257" r:id="rId22"/>
    <p:sldId id="1107" r:id="rId23"/>
    <p:sldId id="1087" r:id="rId24"/>
    <p:sldId id="1085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16" userDrawn="1">
          <p15:clr>
            <a:srgbClr val="A4A3A4"/>
          </p15:clr>
        </p15:guide>
        <p15:guide id="2" pos="11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DCA2F"/>
    <a:srgbClr val="0B3192"/>
    <a:srgbClr val="DDD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63"/>
    <p:restoredTop sz="94493"/>
  </p:normalViewPr>
  <p:slideViewPr>
    <p:cSldViewPr snapToGrid="0" snapToObjects="1" showGuides="1">
      <p:cViewPr>
        <p:scale>
          <a:sx n="114" d="100"/>
          <a:sy n="114" d="100"/>
        </p:scale>
        <p:origin x="2264" y="232"/>
      </p:cViewPr>
      <p:guideLst>
        <p:guide orient="horz" pos="3816"/>
        <p:guide pos="11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9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CC1D19-9331-B04D-AFAC-1CAC6C060476}" type="datetimeFigureOut">
              <a:rPr lang="en-US" smtClean="0"/>
              <a:pPr/>
              <a:t>4/30/26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CEE92D-EEF4-4046-8898-16723D48BF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2122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6058F6-9716-1A4F-8455-86FA5554F28B}" type="datetimeFigureOut">
              <a:rPr lang="en-US" smtClean="0"/>
              <a:pPr/>
              <a:t>4/30/26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DCDD95-E772-D34B-B260-FAE5ABE8DD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85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DCDD95-E772-D34B-B260-FAE5ABE8DDB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8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Zooming out, the even looks like this, with a muon, and hadrons</a:t>
            </a:r>
          </a:p>
          <a:p>
            <a:r>
              <a:rPr lang="en-US" dirty="0"/>
              <a:t>Using CMS’s excellent tracking, we can clean the event to remove all pileup up tracks, shown in yellow</a:t>
            </a:r>
          </a:p>
          <a:p>
            <a:endParaRPr lang="en-US" dirty="0"/>
          </a:p>
          <a:p>
            <a:r>
              <a:rPr lang="en-US" dirty="0"/>
              <a:t>~4m wide, ~2m </a:t>
            </a:r>
          </a:p>
          <a:p>
            <a:endParaRPr lang="en-US" dirty="0"/>
          </a:p>
          <a:p>
            <a:r>
              <a:rPr lang="en-US" dirty="0"/>
              <a:t>press:</a:t>
            </a:r>
          </a:p>
          <a:p>
            <a:r>
              <a:rPr lang="en-US" dirty="0"/>
              <a:t>  https://</a:t>
            </a:r>
            <a:r>
              <a:rPr lang="en-US" dirty="0" err="1"/>
              <a:t>cerncourier.com</a:t>
            </a:r>
            <a:r>
              <a:rPr lang="en-US" dirty="0"/>
              <a:t>/a/cms-closes-in-on-tau-g-2/</a:t>
            </a:r>
          </a:p>
          <a:p>
            <a:r>
              <a:rPr lang="en-US" dirty="0"/>
              <a:t>    https://</a:t>
            </a:r>
            <a:r>
              <a:rPr lang="en-US" dirty="0" err="1"/>
              <a:t>twitter.com</a:t>
            </a:r>
            <a:r>
              <a:rPr lang="en-US" dirty="0"/>
              <a:t>/</a:t>
            </a:r>
            <a:r>
              <a:rPr lang="en-US" dirty="0" err="1"/>
              <a:t>CERNCourier</a:t>
            </a:r>
            <a:r>
              <a:rPr lang="en-US" dirty="0"/>
              <a:t>/status/1770094581985542277</a:t>
            </a:r>
          </a:p>
          <a:p>
            <a:r>
              <a:rPr lang="en-US" dirty="0"/>
              <a:t>  https://</a:t>
            </a:r>
            <a:r>
              <a:rPr lang="en-US" dirty="0" err="1"/>
              <a:t>cms.cern</a:t>
            </a:r>
            <a:r>
              <a:rPr lang="en-US" dirty="0"/>
              <a:t>/news/disclosing-quantum-corrections-electromagnetic-interactions-tau-leptons</a:t>
            </a:r>
          </a:p>
          <a:p>
            <a:r>
              <a:rPr lang="en-US" dirty="0"/>
              <a:t>    https://</a:t>
            </a:r>
            <a:r>
              <a:rPr lang="en-US" dirty="0" err="1"/>
              <a:t>twitter.com</a:t>
            </a:r>
            <a:r>
              <a:rPr lang="en-US" dirty="0"/>
              <a:t>/</a:t>
            </a:r>
            <a:r>
              <a:rPr lang="en-US" dirty="0" err="1"/>
              <a:t>CMSExperiment</a:t>
            </a:r>
            <a:r>
              <a:rPr lang="en-US" dirty="0"/>
              <a:t>/status/1772317017476940223)\]</a:t>
            </a:r>
          </a:p>
          <a:p>
            <a:r>
              <a:rPr lang="en-US" dirty="0"/>
              <a:t>  https://</a:t>
            </a:r>
            <a:r>
              <a:rPr lang="en-US" dirty="0" err="1"/>
              <a:t>home.web.cern.ch</a:t>
            </a:r>
            <a:r>
              <a:rPr lang="en-US" dirty="0"/>
              <a:t>/news/news/experiments/first-observation-photons-</a:t>
            </a:r>
            <a:r>
              <a:rPr lang="en-US" dirty="0" err="1"/>
              <a:t>taus</a:t>
            </a:r>
            <a:r>
              <a:rPr lang="en-US" dirty="0"/>
              <a:t>-proton-proton-collisions-</a:t>
            </a:r>
            <a:r>
              <a:rPr lang="en-US" dirty="0" err="1"/>
              <a:t>cms</a:t>
            </a:r>
            <a:endParaRPr lang="en-US" dirty="0"/>
          </a:p>
          <a:p>
            <a:r>
              <a:rPr lang="en-US" dirty="0"/>
              <a:t>    https://</a:t>
            </a:r>
            <a:r>
              <a:rPr lang="en-US" dirty="0" err="1"/>
              <a:t>twitter.com</a:t>
            </a:r>
            <a:r>
              <a:rPr lang="en-US" dirty="0"/>
              <a:t>/</a:t>
            </a:r>
            <a:r>
              <a:rPr lang="en-US" dirty="0" err="1"/>
              <a:t>CERNpress</a:t>
            </a:r>
            <a:r>
              <a:rPr lang="en-US" dirty="0"/>
              <a:t>/status/1772295468426396116</a:t>
            </a:r>
          </a:p>
          <a:p>
            <a:r>
              <a:rPr lang="en-US" dirty="0"/>
              <a:t>event display:</a:t>
            </a:r>
          </a:p>
          <a:p>
            <a:r>
              <a:rPr lang="en-US" dirty="0"/>
              <a:t>  https://cms3d.web.cern.ch/SMP-23-005-embedded/</a:t>
            </a:r>
          </a:p>
          <a:p>
            <a:r>
              <a:rPr lang="en-US" dirty="0"/>
              <a:t>  https://cms3d.web.cern.ch/SMP-23-005/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3CB70-9C36-C348-A4C0-E8B7A2608D4F}" type="slidenum">
              <a:rPr lang="de-CH" smtClean="0"/>
              <a:pPr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90496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Are the EIC and LHC complementary?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DCDD95-E772-D34B-B260-FAE5ABE8DDB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696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DCDD95-E772-D34B-B260-FAE5ABE8DDB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28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7EE24-E774-5288-F479-C09676F68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02CA1501-D1CC-ED03-8686-3D7A086411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5EE6337-ACC4-3952-B26A-A2AC49C370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Zooming out, the even looks like this, with a muon, and hadrons</a:t>
            </a:r>
          </a:p>
          <a:p>
            <a:r>
              <a:rPr lang="en-US" dirty="0"/>
              <a:t>Using CMS’s excellent tracking, we can clean the event to remove all pileup up tracks, shown in yellow</a:t>
            </a:r>
          </a:p>
          <a:p>
            <a:endParaRPr lang="en-US" dirty="0"/>
          </a:p>
          <a:p>
            <a:r>
              <a:rPr lang="en-US" dirty="0"/>
              <a:t>~4m wide, ~2m </a:t>
            </a:r>
          </a:p>
          <a:p>
            <a:endParaRPr lang="en-US" dirty="0"/>
          </a:p>
          <a:p>
            <a:r>
              <a:rPr lang="en-US" dirty="0"/>
              <a:t>press:</a:t>
            </a:r>
          </a:p>
          <a:p>
            <a:r>
              <a:rPr lang="en-US" dirty="0"/>
              <a:t>  https://</a:t>
            </a:r>
            <a:r>
              <a:rPr lang="en-US" dirty="0" err="1"/>
              <a:t>cerncourier.com</a:t>
            </a:r>
            <a:r>
              <a:rPr lang="en-US" dirty="0"/>
              <a:t>/a/cms-closes-in-on-tau-g-2/</a:t>
            </a:r>
          </a:p>
          <a:p>
            <a:r>
              <a:rPr lang="en-US" dirty="0"/>
              <a:t>    https://</a:t>
            </a:r>
            <a:r>
              <a:rPr lang="en-US" dirty="0" err="1"/>
              <a:t>twitter.com</a:t>
            </a:r>
            <a:r>
              <a:rPr lang="en-US" dirty="0"/>
              <a:t>/</a:t>
            </a:r>
            <a:r>
              <a:rPr lang="en-US" dirty="0" err="1"/>
              <a:t>CERNCourier</a:t>
            </a:r>
            <a:r>
              <a:rPr lang="en-US" dirty="0"/>
              <a:t>/status/1770094581985542277</a:t>
            </a:r>
          </a:p>
          <a:p>
            <a:r>
              <a:rPr lang="en-US" dirty="0"/>
              <a:t>  https://</a:t>
            </a:r>
            <a:r>
              <a:rPr lang="en-US" dirty="0" err="1"/>
              <a:t>cms.cern</a:t>
            </a:r>
            <a:r>
              <a:rPr lang="en-US" dirty="0"/>
              <a:t>/news/disclosing-quantum-corrections-electromagnetic-interactions-tau-leptons</a:t>
            </a:r>
          </a:p>
          <a:p>
            <a:r>
              <a:rPr lang="en-US" dirty="0"/>
              <a:t>    https://</a:t>
            </a:r>
            <a:r>
              <a:rPr lang="en-US" dirty="0" err="1"/>
              <a:t>twitter.com</a:t>
            </a:r>
            <a:r>
              <a:rPr lang="en-US" dirty="0"/>
              <a:t>/</a:t>
            </a:r>
            <a:r>
              <a:rPr lang="en-US" dirty="0" err="1"/>
              <a:t>CMSExperiment</a:t>
            </a:r>
            <a:r>
              <a:rPr lang="en-US" dirty="0"/>
              <a:t>/status/1772317017476940223)\]</a:t>
            </a:r>
          </a:p>
          <a:p>
            <a:r>
              <a:rPr lang="en-US" dirty="0"/>
              <a:t>  https://</a:t>
            </a:r>
            <a:r>
              <a:rPr lang="en-US" dirty="0" err="1"/>
              <a:t>home.web.cern.ch</a:t>
            </a:r>
            <a:r>
              <a:rPr lang="en-US" dirty="0"/>
              <a:t>/news/news/experiments/first-observation-photons-</a:t>
            </a:r>
            <a:r>
              <a:rPr lang="en-US" dirty="0" err="1"/>
              <a:t>taus</a:t>
            </a:r>
            <a:r>
              <a:rPr lang="en-US" dirty="0"/>
              <a:t>-proton-proton-collisions-</a:t>
            </a:r>
            <a:r>
              <a:rPr lang="en-US" dirty="0" err="1"/>
              <a:t>cms</a:t>
            </a:r>
            <a:endParaRPr lang="en-US" dirty="0"/>
          </a:p>
          <a:p>
            <a:r>
              <a:rPr lang="en-US" dirty="0"/>
              <a:t>    https://</a:t>
            </a:r>
            <a:r>
              <a:rPr lang="en-US" dirty="0" err="1"/>
              <a:t>twitter.com</a:t>
            </a:r>
            <a:r>
              <a:rPr lang="en-US" dirty="0"/>
              <a:t>/</a:t>
            </a:r>
            <a:r>
              <a:rPr lang="en-US" dirty="0" err="1"/>
              <a:t>CERNpress</a:t>
            </a:r>
            <a:r>
              <a:rPr lang="en-US" dirty="0"/>
              <a:t>/status/1772295468426396116</a:t>
            </a:r>
          </a:p>
          <a:p>
            <a:r>
              <a:rPr lang="en-US" dirty="0"/>
              <a:t>event display:</a:t>
            </a:r>
          </a:p>
          <a:p>
            <a:r>
              <a:rPr lang="en-US" dirty="0"/>
              <a:t>  https://cms3d.web.cern.ch/SMP-23-005-embedded/</a:t>
            </a:r>
          </a:p>
          <a:p>
            <a:r>
              <a:rPr lang="en-US" dirty="0"/>
              <a:t>  https://cms3d.web.cern.ch/SMP-23-005/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E4B9161-B0BA-C533-18DA-1161EA45CB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83CB70-9C36-C348-A4C0-E8B7A2608D4F}" type="slidenum">
              <a:rPr lang="de-CH" smtClean="0"/>
              <a:pPr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23934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Alternatively, “EIC</a:t>
            </a:r>
            <a:r>
              <a:rPr lang="ja-JP" altLang="en-US"/>
              <a:t>需要</a:t>
            </a:r>
            <a:r>
              <a:rPr lang="en-US" altLang="zh-TW" dirty="0"/>
              <a:t>ZDC</a:t>
            </a:r>
            <a:r>
              <a:rPr lang="ja-JP" altLang="en-US"/>
              <a:t>嗎？</a:t>
            </a:r>
            <a:r>
              <a:rPr lang="en-US" altLang="ja-JP" dirty="0"/>
              <a:t>” means “Does the EIC need a ZDC?”</a:t>
            </a:r>
            <a:endParaRPr lang="ja-JP" alt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DCDD95-E772-D34B-B260-FAE5ABE8DDB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649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DAF77-6AEC-4D4F-9480-AA3354016831}" type="datetime1">
              <a:rPr lang="en-US" smtClean="0"/>
              <a:t>4/30/26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91DCE-02BD-4A44-90AF-120D322AED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4121D-E693-F843-ABEA-758B8083C26A}" type="datetime1">
              <a:rPr lang="en-US" smtClean="0"/>
              <a:t>4/30/26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91DCE-02BD-4A44-90AF-120D322AED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62B31-72B9-7C42-8009-4019ACDD5F0D}" type="datetime1">
              <a:rPr lang="en-US" smtClean="0"/>
              <a:t>4/30/26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91DCE-02BD-4A44-90AF-120D322AED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093859-7E5C-4A6B-A081-1BAEDD1EB04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6192D8F-DC1F-9841-A37A-FBEA019D208D}" type="datetime1">
              <a:rPr lang="en-US" smtClean="0"/>
              <a:t>4/30/26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F48295-3CEE-462C-9722-C6B7CB07F7A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65FEEA-49A9-4FC6-B5CA-78FB1E14088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575EF0D-DB7B-4838-95F7-BA996C1EEC4C}" type="slidenum"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E168959-6279-4FA7-BA43-72D82BE6981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57200" y="273600"/>
            <a:ext cx="8229240" cy="1144800"/>
          </a:xfrm>
        </p:spPr>
        <p:txBody>
          <a:bodyPr lIns="0" tIns="0" rIns="0" bIns="0"/>
          <a:lstStyle>
            <a:lvl1pPr algn="ctr" hangingPunct="0">
              <a:defRPr sz="4400">
                <a:latin typeface="Liberation Sans" pitchFamily="18"/>
              </a:defRPr>
            </a:lvl1pPr>
          </a:lstStyle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5DB957-32C4-4B73-9273-3A1109021FA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57200" y="1604520"/>
            <a:ext cx="8229240" cy="3977279"/>
          </a:xfrm>
        </p:spPr>
        <p:txBody>
          <a:bodyPr lIns="0" tIns="0" rIns="0" bIns="0"/>
          <a:lstStyle>
            <a:lvl1pPr hangingPunct="0">
              <a:spcBef>
                <a:spcPts val="1417"/>
              </a:spcBef>
              <a:defRPr sz="3200">
                <a:latin typeface="Liberation Sans" pitchFamily="18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84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f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85750" y="190500"/>
            <a:ext cx="8572500" cy="55976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SzTx/>
              <a:buNone/>
              <a:defRPr sz="3375">
                <a:solidFill>
                  <a:srgbClr val="455769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r>
              <a:t>Title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06380" y="6583504"/>
            <a:ext cx="217262" cy="30003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45576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943646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5200"/>
          </a:xfrm>
          <a:solidFill>
            <a:schemeClr val="tx1"/>
          </a:solidFill>
        </p:spPr>
        <p:txBody>
          <a:bodyPr/>
          <a:lstStyle>
            <a:lvl1pPr>
              <a:defRPr>
                <a:solidFill>
                  <a:srgbClr val="92D05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65201"/>
            <a:ext cx="9144000" cy="51230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7ECFF-3F98-AE48-84B3-4F73D1E0090E}" type="datetime1">
              <a:rPr lang="en-US" smtClean="0"/>
              <a:t>4/30/26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91DCE-02BD-4A44-90AF-120D322AEDD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DFFE19-705D-E7D9-0E0D-E1C804216CF5}"/>
              </a:ext>
            </a:extLst>
          </p:cNvPr>
          <p:cNvSpPr/>
          <p:nvPr userDrawn="1"/>
        </p:nvSpPr>
        <p:spPr>
          <a:xfrm>
            <a:off x="8322197" y="6088286"/>
            <a:ext cx="821803" cy="789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9F051-A8EC-544E-B35E-58E6659EA49A}" type="datetime1">
              <a:rPr lang="en-US" smtClean="0"/>
              <a:t>4/30/26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91DCE-02BD-4A44-90AF-120D322AED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4713E-B538-5E47-903F-97E7A3768015}" type="datetime1">
              <a:rPr lang="en-US" smtClean="0"/>
              <a:t>4/30/26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91DCE-02BD-4A44-90AF-120D322AED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4DBDF-1544-7048-8217-46705C24E0E5}" type="datetime1">
              <a:rPr lang="en-US" smtClean="0"/>
              <a:t>4/30/26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91DCE-02BD-4A44-90AF-120D322AED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F0AF6-3F29-094D-BBAD-50BA4D998C84}" type="datetime1">
              <a:rPr lang="en-US" smtClean="0"/>
              <a:t>4/30/26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91DCE-02BD-4A44-90AF-120D322AED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E60F0-2856-514F-B2A8-FCCA427E30D7}" type="datetime1">
              <a:rPr lang="en-US" smtClean="0"/>
              <a:t>4/30/26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91DCE-02BD-4A44-90AF-120D322AED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59C21-D281-4E49-BBD5-6FF1C65E7876}" type="datetime1">
              <a:rPr lang="en-US" smtClean="0"/>
              <a:t>4/30/26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91DCE-02BD-4A44-90AF-120D322AED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2A58E-650C-8B4C-8592-53A5B7BF842F}" type="datetime1">
              <a:rPr lang="en-US" smtClean="0"/>
              <a:t>4/30/26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91DCE-02BD-4A44-90AF-120D322AEDD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52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965200"/>
            <a:ext cx="9144000" cy="5756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FC53C-D48E-9B4B-9453-106ED3A5BD1D}" type="datetime1">
              <a:rPr lang="en-US" smtClean="0"/>
              <a:t>4/30/26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356350"/>
            <a:ext cx="7290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0">
                <a:solidFill>
                  <a:srgbClr val="FF0000"/>
                </a:solidFill>
                <a:latin typeface="Arial"/>
                <a:cs typeface="Arial"/>
              </a:defRPr>
            </a:lvl1pPr>
          </a:lstStyle>
          <a:p>
            <a:fld id="{C9491DCE-02BD-4A44-90AF-120D322AEDD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8470840" y="6184840"/>
            <a:ext cx="673160" cy="6731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00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0000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0000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0000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0000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31.png"/><Relationship Id="rId4" Type="http://schemas.openxmlformats.org/officeDocument/2006/relationships/hyperlink" Target="https://cms.cern/news/disclosing-quantum-corrections-electromagnetic-interactions-tau-lepton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0.png"/><Relationship Id="rId4" Type="http://schemas.openxmlformats.org/officeDocument/2006/relationships/image" Target="../media/image1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dx.doi.org/10.1103/2ssw-wwy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B5209-E63C-DA8B-7D89-94943A29B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97E8DF4-C969-80FF-FB98-9AD1FFF17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5200"/>
          </a:xfrm>
        </p:spPr>
        <p:txBody>
          <a:bodyPr anchor="t">
            <a:normAutofit/>
          </a:bodyPr>
          <a:lstStyle/>
          <a:p>
            <a:r>
              <a:rPr lang="ja-JP" altLang="en-US" sz="4000"/>
              <a:t>使用</a:t>
            </a:r>
            <a:r>
              <a:rPr lang="en-US" sz="4000" dirty="0"/>
              <a:t>ZDC</a:t>
            </a:r>
            <a:r>
              <a:rPr lang="ja-JP" altLang="en-US" sz="4000"/>
              <a:t>在</a:t>
            </a:r>
            <a:r>
              <a:rPr lang="en-US" sz="4000" dirty="0"/>
              <a:t>EIC</a:t>
            </a:r>
            <a:r>
              <a:rPr lang="ja-JP" altLang="en-US" sz="4000"/>
              <a:t>和</a:t>
            </a:r>
            <a:r>
              <a:rPr lang="en-US" sz="4000" dirty="0"/>
              <a:t>LHC</a:t>
            </a:r>
            <a:r>
              <a:rPr lang="ja-JP" altLang="en-US" sz="4000"/>
              <a:t>上研究新物理</a:t>
            </a:r>
            <a:endParaRPr lang="en-US" sz="41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2306F7-00B8-E73F-FB96-83241546BA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6065"/>
          <a:stretch>
            <a:fillRect/>
          </a:stretch>
        </p:blipFill>
        <p:spPr>
          <a:xfrm>
            <a:off x="12377" y="965201"/>
            <a:ext cx="9143980" cy="5123084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15F93E-4A45-955F-C352-05650EB30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729051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C9491DCE-02BD-4A44-90AF-120D322AEDDD}" type="slidenum">
              <a:rPr lang="en-US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1</a:t>
            </a:fld>
            <a:endParaRPr lang="en-US" sz="19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104808-41AD-8A2E-502E-67512229E9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r="73816"/>
          <a:stretch/>
        </p:blipFill>
        <p:spPr>
          <a:xfrm>
            <a:off x="57444" y="6152745"/>
            <a:ext cx="711901" cy="68338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0AAF6A3E-06AC-79E7-4A7F-55D038A72C9B}"/>
              </a:ext>
            </a:extLst>
          </p:cNvPr>
          <p:cNvSpPr/>
          <p:nvPr/>
        </p:nvSpPr>
        <p:spPr>
          <a:xfrm>
            <a:off x="364525" y="6152745"/>
            <a:ext cx="8318520" cy="77393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0">
            <a:spAutoFit/>
          </a:bodyPr>
          <a:lstStyle/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dirty="0">
                <a:latin typeface="Times" pitchFamily="18"/>
                <a:ea typeface="Noto Sans CJK SC Regular" pitchFamily="2"/>
                <a:cs typeface="FreeSans" pitchFamily="2"/>
              </a:rPr>
              <a:t>East Asia Workshop on QCD and Hadron Structure, May 26</a:t>
            </a:r>
          </a:p>
          <a:p>
            <a:pPr lvl="0" algn="ctr" hangingPunct="0"/>
            <a:r>
              <a:rPr lang="en-US" sz="2400" dirty="0">
                <a:latin typeface="Times" pitchFamily="18"/>
                <a:ea typeface="Noto Sans CJK SC Regular" pitchFamily="2"/>
                <a:cs typeface="FreeSans" pitchFamily="2"/>
              </a:rPr>
              <a:t>Michael Murray</a:t>
            </a:r>
            <a:r>
              <a:rPr lang="en-US" sz="2400" b="0" i="0" u="none" strike="noStrike" kern="1200" cap="none" spc="0" baseline="0" dirty="0">
                <a:ln>
                  <a:noFill/>
                </a:ln>
                <a:latin typeface="Times" pitchFamily="18"/>
                <a:ea typeface="Noto Sans CJK SC Regular" pitchFamily="2"/>
                <a:cs typeface="FreeSans" pitchFamily="2"/>
              </a:rPr>
              <a:t> 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0586626-7C79-DFAF-52A7-AE165DF94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1076" y="6095583"/>
            <a:ext cx="882924" cy="754839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096497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5A843-8EFF-FC2F-1D46-BE756DA25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ATLAS UPC jet production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5D079E4-C467-2080-7013-C9F2C1413C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7986" y="965200"/>
            <a:ext cx="6108028" cy="51228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D784B7-21CA-1C4C-B667-E33698E04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91DCE-02BD-4A44-90AF-120D322AEDD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088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DB3EE-3A7E-CDB0-F9C6-0D1735D3E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FA60F96-43B2-A1E2-5D55-8FEC7E9137B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/>
                  <a:t>ATLAS: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𝑃𝑜𝑚𝑒𝑟𝑜𝑛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𝐽𝑒𝑡𝑠</m:t>
                    </m:r>
                  </m:oMath>
                </a14:m>
                <a:br>
                  <a:rPr lang="en-US" b="0" dirty="0"/>
                </a:br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FA60F96-43B2-A1E2-5D55-8FEC7E9137B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00BB4-8982-2EE5-E228-B57B67453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91DCE-02BD-4A44-90AF-120D322AEDDD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C6DCF45-930D-692F-3555-3746615A3E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17986" y="965200"/>
            <a:ext cx="6108028" cy="51228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CEECA0-F1C7-B33B-C203-CCAD997A9119}"/>
              </a:ext>
            </a:extLst>
          </p:cNvPr>
          <p:cNvSpPr txBox="1"/>
          <p:nvPr/>
        </p:nvSpPr>
        <p:spPr>
          <a:xfrm>
            <a:off x="2051824" y="6356350"/>
            <a:ext cx="5843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have sensitivity to factorization breaking in the models.</a:t>
            </a:r>
          </a:p>
        </p:txBody>
      </p:sp>
    </p:spTree>
    <p:extLst>
      <p:ext uri="{BB962C8B-B14F-4D97-AF65-F5344CB8AC3E}">
        <p14:creationId xmlns:p14="http://schemas.microsoft.com/office/powerpoint/2010/main" val="1981473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9E74423-265F-665E-5BBB-F72ABF350BC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ZDCs also help capture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𝛾𝛾</m:t>
                    </m:r>
                  </m:oMath>
                </a14:m>
                <a:r>
                  <a:rPr lang="en-US" dirty="0"/>
                  <a:t> physics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9E74423-265F-665E-5BBB-F72ABF350B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972" t="-14474" r="-972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F10B2D-A6A9-825A-DB1A-A42385669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91DCE-02BD-4A44-90AF-120D322AEDDD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2ADEC5-BF6F-A254-63F3-1A725CB60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44446"/>
            <a:ext cx="7772400" cy="519239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346A213-215E-DC47-549E-20862B809296}"/>
                  </a:ext>
                </a:extLst>
              </p:cNvPr>
              <p:cNvSpPr txBox="1"/>
              <p:nvPr/>
            </p:nvSpPr>
            <p:spPr>
              <a:xfrm>
                <a:off x="1895707" y="2531327"/>
                <a:ext cx="2682979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𝛾𝛾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346A213-215E-DC47-549E-20862B8092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5707" y="2531327"/>
                <a:ext cx="2682979" cy="707886"/>
              </a:xfrm>
              <a:prstGeom prst="rect">
                <a:avLst/>
              </a:prstGeom>
              <a:blipFill>
                <a:blip r:embed="rId4"/>
                <a:stretch>
                  <a:fillRect l="-472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3688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9ADB9-E6BF-3672-6001-571B39CFB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136D8-24AD-FFF6-9DB1-38BE9C6C5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5200"/>
          </a:xfrm>
        </p:spPr>
        <p:txBody>
          <a:bodyPr anchor="t">
            <a:normAutofit/>
          </a:bodyPr>
          <a:lstStyle/>
          <a:p>
            <a:r>
              <a:rPr lang="en-US" sz="4100" dirty="0"/>
              <a:t>g-2 is ratio magnetic moment to spin</a:t>
            </a:r>
          </a:p>
        </p:txBody>
      </p:sp>
      <p:pic>
        <p:nvPicPr>
          <p:cNvPr id="6" name="Afbeelding 6">
            <a:extLst>
              <a:ext uri="{FF2B5EF4-FFF2-40B4-BE49-F238E27FC236}">
                <a16:creationId xmlns:a16="http://schemas.microsoft.com/office/drawing/2014/main" id="{8FF0A73A-98EB-B7EA-1B06-6BB783841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0692"/>
            <a:ext cx="3753752" cy="4231503"/>
          </a:xfrm>
          <a:prstGeom prst="rect">
            <a:avLst/>
          </a:prstGeom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A4F718-D9BE-87B4-9C6A-716051880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729051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C9491DCE-02BD-4A44-90AF-120D322AEDDD}" type="slidenum">
              <a:rPr lang="en-US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13</a:t>
            </a:fld>
            <a:endParaRPr lang="en-US" sz="1900"/>
          </a:p>
        </p:txBody>
      </p:sp>
      <p:pic>
        <p:nvPicPr>
          <p:cNvPr id="8" name="Afbeelding 20">
            <a:extLst>
              <a:ext uri="{FF2B5EF4-FFF2-40B4-BE49-F238E27FC236}">
                <a16:creationId xmlns:a16="http://schemas.microsoft.com/office/drawing/2014/main" id="{762FB465-49AB-226A-16AA-A294A2475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955" y="1272416"/>
            <a:ext cx="5385786" cy="15449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3A5E18-8488-99CF-4BEF-EBDC6C104F48}"/>
              </a:ext>
            </a:extLst>
          </p:cNvPr>
          <p:cNvSpPr txBox="1"/>
          <p:nvPr/>
        </p:nvSpPr>
        <p:spPr>
          <a:xfrm>
            <a:off x="2667751" y="3497745"/>
            <a:ext cx="6400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Swinger derived NLO correction  = 0.016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g-2 for the electron is the most precise measurement in physics.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Recently the muon g-2 measured  to be consistent with lattice QCD calculations.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Many models of new physics predict deviation  of g-2 that scales with mass</a:t>
            </a:r>
            <a:r>
              <a:rPr lang="en-US" sz="2400" b="1" baseline="30000" dirty="0"/>
              <a:t>2</a:t>
            </a:r>
            <a:r>
              <a:rPr lang="en-US" sz="2400" b="1" dirty="0"/>
              <a:t>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Tau may point us to new physics. </a:t>
            </a:r>
          </a:p>
        </p:txBody>
      </p:sp>
    </p:spTree>
    <p:extLst>
      <p:ext uri="{BB962C8B-B14F-4D97-AF65-F5344CB8AC3E}">
        <p14:creationId xmlns:p14="http://schemas.microsoft.com/office/powerpoint/2010/main" val="3198725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schermopname, ontwerp&#10;&#10;Automatisch gegenereerde beschrijving">
            <a:extLst>
              <a:ext uri="{FF2B5EF4-FFF2-40B4-BE49-F238E27FC236}">
                <a16:creationId xmlns:a16="http://schemas.microsoft.com/office/drawing/2014/main" id="{0ADF05DF-C7B6-CF20-179F-4E7656A9D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495" y="895809"/>
            <a:ext cx="9186990" cy="5994686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DF609F6F-CEC7-709D-EDB8-C3E1ED9938F9}"/>
              </a:ext>
            </a:extLst>
          </p:cNvPr>
          <p:cNvSpPr txBox="1"/>
          <p:nvPr/>
        </p:nvSpPr>
        <p:spPr>
          <a:xfrm>
            <a:off x="8532463" y="5769274"/>
            <a:ext cx="503343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900" dirty="0">
                <a:hlinkClick r:id="rId4"/>
              </a:rPr>
              <a:t>intera</a:t>
            </a:r>
            <a:r>
              <a:rPr lang="en-US" sz="900" dirty="0">
                <a:hlinkClick r:id="rId4"/>
              </a:rPr>
              <a:t>c</a:t>
            </a:r>
            <a:r>
              <a:rPr lang="en-US" sz="900" dirty="0">
                <a:hlinkClick r:id="rId4"/>
              </a:rPr>
              <a:t>tive</a:t>
            </a:r>
            <a:endParaRPr lang="en-US" sz="900" dirty="0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0B181C79-D68E-7E0C-9F57-8369DB12CAD4}"/>
              </a:ext>
            </a:extLst>
          </p:cNvPr>
          <p:cNvSpPr txBox="1"/>
          <p:nvPr/>
        </p:nvSpPr>
        <p:spPr>
          <a:xfrm>
            <a:off x="3041822" y="4509126"/>
            <a:ext cx="1665194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BE" sz="2250" dirty="0">
                <a:solidFill>
                  <a:srgbClr val="00B050"/>
                </a:solidFill>
                <a:latin typeface="STIX Two Math" panose="02020603050405020304" pitchFamily="18" charset="0"/>
              </a:rPr>
              <a:t>𝜏</a:t>
            </a:r>
            <a:r>
              <a:rPr lang="nl-BE" sz="2250" baseline="30000" dirty="0">
                <a:solidFill>
                  <a:srgbClr val="00B050"/>
                </a:solidFill>
                <a:latin typeface="STIX Two Math" panose="02020603050405020304" pitchFamily="18" charset="0"/>
              </a:rPr>
              <a:t>+</a:t>
            </a:r>
            <a:r>
              <a:rPr lang="nl-BE" sz="2250" dirty="0">
                <a:solidFill>
                  <a:srgbClr val="00B050"/>
                </a:solidFill>
                <a:latin typeface="STIX Two Math" panose="02020603050405020304" pitchFamily="18" charset="0"/>
              </a:rPr>
              <a:t> → 𝜋</a:t>
            </a:r>
            <a:r>
              <a:rPr lang="nl-BE" sz="2250" baseline="30000" dirty="0">
                <a:solidFill>
                  <a:srgbClr val="00B050"/>
                </a:solidFill>
                <a:latin typeface="STIX Two Math" panose="02020603050405020304" pitchFamily="18" charset="0"/>
              </a:rPr>
              <a:t>+</a:t>
            </a:r>
            <a:r>
              <a:rPr lang="nl-BE" sz="2250" dirty="0">
                <a:solidFill>
                  <a:srgbClr val="00B050"/>
                </a:solidFill>
                <a:latin typeface="STIX Two Math" panose="02020603050405020304" pitchFamily="18" charset="0"/>
              </a:rPr>
              <a:t>𝜋</a:t>
            </a:r>
            <a:r>
              <a:rPr lang="nl-BE" sz="2250" baseline="30000" dirty="0">
                <a:solidFill>
                  <a:srgbClr val="00B050"/>
                </a:solidFill>
                <a:latin typeface="STIX Two Math" panose="02020603050405020304" pitchFamily="18" charset="0"/>
              </a:rPr>
              <a:t>–</a:t>
            </a:r>
            <a:r>
              <a:rPr lang="nl-BE" sz="2250" dirty="0">
                <a:solidFill>
                  <a:srgbClr val="00B050"/>
                </a:solidFill>
                <a:latin typeface="STIX Two Math" panose="02020603050405020304" pitchFamily="18" charset="0"/>
              </a:rPr>
              <a:t>𝜋</a:t>
            </a:r>
            <a:r>
              <a:rPr lang="nl-BE" sz="2250" baseline="30000" dirty="0">
                <a:solidFill>
                  <a:srgbClr val="00B050"/>
                </a:solidFill>
                <a:latin typeface="STIX Two Math" panose="02020603050405020304" pitchFamily="18" charset="0"/>
              </a:rPr>
              <a:t>+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0719A993-D048-335F-3088-8499AC4F00D8}"/>
              </a:ext>
            </a:extLst>
          </p:cNvPr>
          <p:cNvSpPr txBox="1"/>
          <p:nvPr/>
        </p:nvSpPr>
        <p:spPr>
          <a:xfrm>
            <a:off x="4752021" y="3789042"/>
            <a:ext cx="990116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BE" sz="2250" dirty="0">
                <a:solidFill>
                  <a:srgbClr val="FF0000"/>
                </a:solidFill>
                <a:latin typeface="STIX Two Math" panose="02020603050405020304" pitchFamily="18" charset="0"/>
              </a:rPr>
              <a:t>𝜏</a:t>
            </a:r>
            <a:r>
              <a:rPr lang="nl-BE" sz="2250" b="1" baseline="30000" dirty="0">
                <a:solidFill>
                  <a:srgbClr val="FF0000"/>
                </a:solidFill>
                <a:latin typeface="STIX Two Math" panose="02020603050405020304" pitchFamily="18" charset="0"/>
              </a:rPr>
              <a:t>–</a:t>
            </a:r>
            <a:r>
              <a:rPr lang="nl-BE" sz="2250" dirty="0">
                <a:solidFill>
                  <a:srgbClr val="FF0000"/>
                </a:solidFill>
                <a:latin typeface="STIX Two Math" panose="02020603050405020304" pitchFamily="18" charset="0"/>
              </a:rPr>
              <a:t> → 𝜇</a:t>
            </a:r>
            <a:r>
              <a:rPr lang="nl-BE" sz="2250" b="1" baseline="30000" dirty="0">
                <a:solidFill>
                  <a:srgbClr val="FF0000"/>
                </a:solidFill>
                <a:latin typeface="STIX Two Math" panose="02020603050405020304" pitchFamily="18" charset="0"/>
              </a:rPr>
              <a:t>–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9">
                <a:extLst>
                  <a:ext uri="{FF2B5EF4-FFF2-40B4-BE49-F238E27FC236}">
                    <a16:creationId xmlns:a16="http://schemas.microsoft.com/office/drawing/2014/main" id="{7BF36AAE-2631-EFDD-52D7-8521D8C7681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50385" y="-43305"/>
                <a:ext cx="9737124" cy="939114"/>
              </a:xfrm>
              <a:prstGeom prst="rect">
                <a:avLst/>
              </a:prstGeom>
            </p:spPr>
            <p:txBody>
              <a:bodyPr anchor="ctr">
                <a:norm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bg1"/>
                    </a:solidFill>
                    <a:latin typeface="Arial"/>
                    <a:ea typeface="+mj-ea"/>
                    <a:cs typeface="Arial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𝛾𝛾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𝜏𝜏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in CMS </a:t>
                </a:r>
              </a:p>
            </p:txBody>
          </p:sp>
        </mc:Choice>
        <mc:Fallback xmlns="">
          <p:sp>
            <p:nvSpPr>
              <p:cNvPr id="2" name="Title 9">
                <a:extLst>
                  <a:ext uri="{FF2B5EF4-FFF2-40B4-BE49-F238E27FC236}">
                    <a16:creationId xmlns:a16="http://schemas.microsoft.com/office/drawing/2014/main" id="{7BF36AAE-2631-EFDD-52D7-8521D8C768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0385" y="-43305"/>
                <a:ext cx="9737124" cy="939114"/>
              </a:xfrm>
              <a:prstGeom prst="rect">
                <a:avLst/>
              </a:prstGeom>
              <a:blipFill>
                <a:blip r:embed="rId5"/>
                <a:stretch>
                  <a:fillRect t="-4000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516A26D2-1E2A-6EAD-BE52-6A5FAFF0A57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-50385" y="-43304"/>
                <a:ext cx="9244770" cy="939114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𝛾𝛾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𝜏𝜏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in CMS for pp with PPS </a:t>
                </a:r>
              </a:p>
            </p:txBody>
          </p:sp>
        </mc:Choice>
        <mc:Fallback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516A26D2-1E2A-6EAD-BE52-6A5FAFF0A5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-50385" y="-43304"/>
                <a:ext cx="9244770" cy="939114"/>
              </a:xfrm>
              <a:blipFill>
                <a:blip r:embed="rId6"/>
                <a:stretch>
                  <a:fillRect t="-1333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3543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7CFD2-9AEB-E1E4-DFB0-367F48B59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</a:t>
            </a:r>
            <a:r>
              <a:rPr lang="ja-JP" altLang="en-US" dirty="0"/>
              <a:t>和 </a:t>
            </a:r>
            <a:r>
              <a:rPr lang="en-US" dirty="0"/>
              <a:t>LHC </a:t>
            </a:r>
            <a:r>
              <a:rPr lang="ja-JP" altLang="en-US" dirty="0"/>
              <a:t>是否互補？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E33DC3-7F5F-7969-B3F3-FAFDC0BA5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416" y="965200"/>
            <a:ext cx="5310633" cy="47773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FE47EF-6820-E854-1BBA-99949C24F629}"/>
              </a:ext>
            </a:extLst>
          </p:cNvPr>
          <p:cNvSpPr txBox="1"/>
          <p:nvPr/>
        </p:nvSpPr>
        <p:spPr>
          <a:xfrm>
            <a:off x="334429" y="5892800"/>
            <a:ext cx="84751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Running light ions in the 2030s would allow LHC to compare to EIC early science</a:t>
            </a:r>
          </a:p>
          <a:p>
            <a:r>
              <a:rPr lang="en-US" sz="2000" dirty="0"/>
              <a:t>This would be  very helpful for saturation studies. </a:t>
            </a:r>
          </a:p>
        </p:txBody>
      </p:sp>
    </p:spTree>
    <p:extLst>
      <p:ext uri="{BB962C8B-B14F-4D97-AF65-F5344CB8AC3E}">
        <p14:creationId xmlns:p14="http://schemas.microsoft.com/office/powerpoint/2010/main" val="532278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99A5D-0D06-9DB1-5489-183483CC4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171D1-0E49-21E7-AF6E-EAD82AA14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767914" cy="3044283"/>
          </a:xfrm>
        </p:spPr>
        <p:txBody>
          <a:bodyPr>
            <a:normAutofit fontScale="90000"/>
          </a:bodyPr>
          <a:lstStyle/>
          <a:p>
            <a:r>
              <a:rPr lang="en-US" dirty="0"/>
              <a:t>Results for tau electric dipole moment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4B3CF-DFDA-210E-C07B-0DB3047AF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91DCE-02BD-4A44-90AF-120D322AEDDD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Content Placeholder 5" descr="Chart, box and whisker chart&#10;&#10;AI-generated content may be incorrect.">
            <a:extLst>
              <a:ext uri="{FF2B5EF4-FFF2-40B4-BE49-F238E27FC236}">
                <a16:creationId xmlns:a16="http://schemas.microsoft.com/office/drawing/2014/main" id="{2C65FE8D-C3E4-A9D8-3D0A-77D932D727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2027"/>
          <a:stretch>
            <a:fillRect/>
          </a:stretch>
        </p:blipFill>
        <p:spPr>
          <a:xfrm>
            <a:off x="3646448" y="0"/>
            <a:ext cx="5497551" cy="52734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A39446-E609-1292-7611-609592D5548A}"/>
              </a:ext>
            </a:extLst>
          </p:cNvPr>
          <p:cNvSpPr txBox="1"/>
          <p:nvPr/>
        </p:nvSpPr>
        <p:spPr>
          <a:xfrm>
            <a:off x="490654" y="5397190"/>
            <a:ext cx="66744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Proton-Proton data is at a mass scale of 100s of GeV</a:t>
            </a:r>
          </a:p>
          <a:p>
            <a:r>
              <a:rPr lang="en-US" sz="2400" dirty="0"/>
              <a:t>Pb-Pb UPC is at a mass of 10 GeV</a:t>
            </a:r>
          </a:p>
          <a:p>
            <a:r>
              <a:rPr lang="en-US" sz="2400" dirty="0"/>
              <a:t>EIC would allow us to measure at very low mass. </a:t>
            </a:r>
          </a:p>
        </p:txBody>
      </p:sp>
    </p:spTree>
    <p:extLst>
      <p:ext uri="{BB962C8B-B14F-4D97-AF65-F5344CB8AC3E}">
        <p14:creationId xmlns:p14="http://schemas.microsoft.com/office/powerpoint/2010/main" val="20991547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266D4-E2D1-F89D-EAC8-43269FA51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23E10-29DD-64A5-B2B5-6B51B285C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</a:t>
            </a:r>
            <a:r>
              <a:rPr lang="en-US" baseline="30000" dirty="0"/>
              <a:t>2</a:t>
            </a:r>
            <a:r>
              <a:rPr lang="en-US" dirty="0"/>
              <a:t> vs x for UPCs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6817AC-0688-173A-ECD2-51DBACC99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91DCE-02BD-4A44-90AF-120D322AEDDD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C2E4586-36C0-13D1-7E32-7776CD2E9242}"/>
              </a:ext>
            </a:extLst>
          </p:cNvPr>
          <p:cNvGrpSpPr/>
          <p:nvPr/>
        </p:nvGrpSpPr>
        <p:grpSpPr>
          <a:xfrm>
            <a:off x="1199779" y="1151366"/>
            <a:ext cx="6744442" cy="5387546"/>
            <a:chOff x="2284228" y="0"/>
            <a:chExt cx="7623544" cy="685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9A0F550-BA33-6FBD-2DA0-DDD503403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4228" y="0"/>
              <a:ext cx="7623544" cy="68580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3321185-5300-2401-383D-B056AE0422F9}"/>
                </a:ext>
              </a:extLst>
            </p:cNvPr>
            <p:cNvSpPr/>
            <p:nvPr/>
          </p:nvSpPr>
          <p:spPr>
            <a:xfrm>
              <a:off x="3590620" y="427220"/>
              <a:ext cx="6064141" cy="5531370"/>
            </a:xfrm>
            <a:prstGeom prst="rect">
              <a:avLst/>
            </a:prstGeom>
            <a:solidFill>
              <a:schemeClr val="bg1">
                <a:alpha val="7968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D23AE58-7E18-7232-C6DA-CE83FB4A0321}"/>
                </a:ext>
              </a:extLst>
            </p:cNvPr>
            <p:cNvGrpSpPr/>
            <p:nvPr/>
          </p:nvGrpSpPr>
          <p:grpSpPr>
            <a:xfrm>
              <a:off x="3545934" y="2082069"/>
              <a:ext cx="5023443" cy="2424760"/>
              <a:chOff x="3545934" y="2082069"/>
              <a:chExt cx="5023443" cy="2424760"/>
            </a:xfrm>
          </p:grpSpPr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C1E1E61C-BADE-9C2F-2DAB-24C7AC2EEC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82651" y="4324662"/>
                <a:ext cx="1034319" cy="0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459CFA83-216B-4A8B-0257-018010BF87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97576" y="4124797"/>
                <a:ext cx="1034319" cy="0"/>
              </a:xfrm>
              <a:prstGeom prst="straightConnector1">
                <a:avLst/>
              </a:prstGeom>
              <a:ln w="57150">
                <a:solidFill>
                  <a:srgbClr val="00B050"/>
                </a:solidFill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E6F9E3D0-949B-F92A-7A31-7FDA39EFA7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99810" y="3190410"/>
                <a:ext cx="929390" cy="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AB2590C2-C76D-682A-3137-F7E0EEDEF2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22230" y="3057997"/>
                <a:ext cx="929390" cy="0"/>
              </a:xfrm>
              <a:prstGeom prst="straightConnector1">
                <a:avLst/>
              </a:prstGeom>
              <a:ln w="57150">
                <a:solidFill>
                  <a:schemeClr val="accent4">
                    <a:lumMod val="7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4E03ACC0-8837-FF39-E8CC-C94F2E8F99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36882" y="2318482"/>
                <a:ext cx="981866" cy="0"/>
              </a:xfrm>
              <a:prstGeom prst="straightConnector1">
                <a:avLst/>
              </a:prstGeom>
              <a:ln w="57150">
                <a:solidFill>
                  <a:srgbClr val="7030A0"/>
                </a:solidFill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60098CFD-0740-026C-C182-B690FE28E2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15719" y="4319665"/>
                <a:ext cx="1837547" cy="4997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D480EA4F-4CBC-E31F-6F98-32583651D9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10655" y="4124797"/>
                <a:ext cx="1870027" cy="0"/>
              </a:xfrm>
              <a:prstGeom prst="straightConnector1">
                <a:avLst/>
              </a:prstGeom>
              <a:ln w="57150">
                <a:solidFill>
                  <a:srgbClr val="00B050"/>
                </a:solidFill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FEB6487D-4DD1-E5F9-354C-5CA0A17ADBA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29200" y="3190410"/>
                <a:ext cx="2091128" cy="7499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42498D4B-C661-8B94-626C-9B2677AD7C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26636" y="3053004"/>
                <a:ext cx="2053653" cy="4993"/>
              </a:xfrm>
              <a:prstGeom prst="straightConnector1">
                <a:avLst/>
              </a:prstGeom>
              <a:ln w="57150">
                <a:solidFill>
                  <a:schemeClr val="accent4">
                    <a:lumMod val="7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1925557F-F27C-0228-A762-FF603AE3FA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8748" y="2308492"/>
                <a:ext cx="1918741" cy="0"/>
              </a:xfrm>
              <a:prstGeom prst="straightConnector1">
                <a:avLst/>
              </a:prstGeom>
              <a:ln w="57150">
                <a:solidFill>
                  <a:srgbClr val="7030A0"/>
                </a:solidFill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BAFD0E4B-BEBA-7679-067C-3260D97B2C7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53266" y="4314668"/>
                <a:ext cx="929390" cy="0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591DD7B7-2E33-1146-F43C-ADA5F6F943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73187" y="4129798"/>
                <a:ext cx="1034319" cy="0"/>
              </a:xfrm>
              <a:prstGeom prst="straightConnector1">
                <a:avLst/>
              </a:prstGeom>
              <a:ln w="57150">
                <a:solidFill>
                  <a:srgbClr val="00B050"/>
                </a:solidFill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F91A476B-3A57-DD13-AACA-BCB712A846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20329" y="3190410"/>
                <a:ext cx="921894" cy="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A138F4CD-D9EC-290F-9C23-A66DCE9D77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72793" y="3053004"/>
                <a:ext cx="959370" cy="0"/>
              </a:xfrm>
              <a:prstGeom prst="straightConnector1">
                <a:avLst/>
              </a:prstGeom>
              <a:ln w="57150">
                <a:solidFill>
                  <a:schemeClr val="accent4">
                    <a:lumMod val="75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5DFA1997-0783-5A3D-F3C9-1E04BB1C8C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52478" y="2308492"/>
                <a:ext cx="916899" cy="0"/>
              </a:xfrm>
              <a:prstGeom prst="straightConnector1">
                <a:avLst/>
              </a:prstGeom>
              <a:ln w="57150">
                <a:solidFill>
                  <a:srgbClr val="7030A0"/>
                </a:solidFill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A200150B-5B31-B171-A683-412F908E2D42}"/>
                      </a:ext>
                    </a:extLst>
                  </p:cNvPr>
                  <p:cNvSpPr txBox="1"/>
                  <p:nvPr/>
                </p:nvSpPr>
                <p:spPr>
                  <a:xfrm>
                    <a:off x="7335126" y="4137497"/>
                    <a:ext cx="47981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p>
                        </m:oMath>
                      </m:oMathPara>
                    </a14:m>
                    <a:endParaRPr lang="en-US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TextBox 57">
                    <a:extLst>
                      <a:ext uri="{FF2B5EF4-FFF2-40B4-BE49-F238E27FC236}">
                        <a16:creationId xmlns:a16="http://schemas.microsoft.com/office/drawing/2014/main" id="{5F836451-DC64-34E1-DBCC-51D09BFA136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35126" y="4137497"/>
                    <a:ext cx="479811" cy="36933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1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C8E209EE-DC09-A7D4-BF6C-C901E3973638}"/>
                      </a:ext>
                    </a:extLst>
                  </p:cNvPr>
                  <p:cNvSpPr txBox="1"/>
                  <p:nvPr/>
                </p:nvSpPr>
                <p:spPr>
                  <a:xfrm>
                    <a:off x="7575031" y="3902116"/>
                    <a:ext cx="40107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ϕ</m:t>
                          </m:r>
                        </m:oMath>
                      </m:oMathPara>
                    </a14:m>
                    <a:endParaRPr lang="en-US" b="0" dirty="0">
                      <a:solidFill>
                        <a:srgbClr val="00B05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367492F4-51D4-C28A-4EFA-AF315DF8DD0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575031" y="3902116"/>
                    <a:ext cx="401071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D97DFD3B-3E98-57A5-B041-5EC2AC1DB02D}"/>
                      </a:ext>
                    </a:extLst>
                  </p:cNvPr>
                  <p:cNvSpPr txBox="1"/>
                  <p:nvPr/>
                </p:nvSpPr>
                <p:spPr>
                  <a:xfrm>
                    <a:off x="3605609" y="3071198"/>
                    <a:ext cx="60933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oMath>
                      </m:oMathPara>
                    </a14:m>
                    <a:endParaRPr lang="en-US" b="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0569C2A1-FC48-3FA7-16FE-2311BCB8137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05609" y="3071198"/>
                    <a:ext cx="609334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3A914230-A8E3-86DE-19CB-906229AFBA54}"/>
                      </a:ext>
                    </a:extLst>
                  </p:cNvPr>
                  <p:cNvSpPr txBox="1"/>
                  <p:nvPr/>
                </p:nvSpPr>
                <p:spPr>
                  <a:xfrm>
                    <a:off x="3545934" y="2724892"/>
                    <a:ext cx="84978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lang="en-US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(2</m:t>
                          </m:r>
                          <m:r>
                            <a:rPr lang="en-US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b="0" dirty="0">
                      <a:solidFill>
                        <a:schemeClr val="accent4">
                          <a:lumMod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98167C95-B86D-5ABF-2D18-22AB3FA1649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45934" y="2724892"/>
                    <a:ext cx="849784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66B7530C-3363-32EF-4464-26BD71266903}"/>
                      </a:ext>
                    </a:extLst>
                  </p:cNvPr>
                  <p:cNvSpPr txBox="1"/>
                  <p:nvPr/>
                </p:nvSpPr>
                <p:spPr>
                  <a:xfrm>
                    <a:off x="3940846" y="2082069"/>
                    <a:ext cx="82394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Υ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(1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oMath>
                      </m:oMathPara>
                    </a14:m>
                    <a:endParaRPr lang="en-US" b="0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E12079EF-CF80-0A05-3CA3-23A665D09C0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40846" y="2082069"/>
                    <a:ext cx="823944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1724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FBB77A6-D913-9190-612D-BEC83D8A14DC}"/>
                </a:ext>
              </a:extLst>
            </p:cNvPr>
            <p:cNvGrpSpPr/>
            <p:nvPr/>
          </p:nvGrpSpPr>
          <p:grpSpPr>
            <a:xfrm>
              <a:off x="3560164" y="3028013"/>
              <a:ext cx="3837482" cy="1536492"/>
              <a:chOff x="3560164" y="3028013"/>
              <a:chExt cx="3837482" cy="1536492"/>
            </a:xfrm>
          </p:grpSpPr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6409D97D-AA51-2EF7-D358-A6378BD53F4F}"/>
                  </a:ext>
                </a:extLst>
              </p:cNvPr>
              <p:cNvSpPr/>
              <p:nvPr/>
            </p:nvSpPr>
            <p:spPr>
              <a:xfrm>
                <a:off x="3560164" y="3028013"/>
                <a:ext cx="3837482" cy="899410"/>
              </a:xfrm>
              <a:custGeom>
                <a:avLst/>
                <a:gdLst>
                  <a:gd name="connsiteX0" fmla="*/ 0 w 3837482"/>
                  <a:gd name="connsiteY0" fmla="*/ 0 h 899410"/>
                  <a:gd name="connsiteX1" fmla="*/ 194872 w 3837482"/>
                  <a:gd name="connsiteY1" fmla="*/ 52466 h 899410"/>
                  <a:gd name="connsiteX2" fmla="*/ 517161 w 3837482"/>
                  <a:gd name="connsiteY2" fmla="*/ 104931 h 899410"/>
                  <a:gd name="connsiteX3" fmla="*/ 914400 w 3837482"/>
                  <a:gd name="connsiteY3" fmla="*/ 209862 h 899410"/>
                  <a:gd name="connsiteX4" fmla="*/ 1409075 w 3837482"/>
                  <a:gd name="connsiteY4" fmla="*/ 329784 h 899410"/>
                  <a:gd name="connsiteX5" fmla="*/ 2038662 w 3837482"/>
                  <a:gd name="connsiteY5" fmla="*/ 509666 h 899410"/>
                  <a:gd name="connsiteX6" fmla="*/ 2398426 w 3837482"/>
                  <a:gd name="connsiteY6" fmla="*/ 607102 h 899410"/>
                  <a:gd name="connsiteX7" fmla="*/ 2863121 w 3837482"/>
                  <a:gd name="connsiteY7" fmla="*/ 719528 h 899410"/>
                  <a:gd name="connsiteX8" fmla="*/ 3297836 w 3837482"/>
                  <a:gd name="connsiteY8" fmla="*/ 816964 h 899410"/>
                  <a:gd name="connsiteX9" fmla="*/ 3605134 w 3837482"/>
                  <a:gd name="connsiteY9" fmla="*/ 869430 h 899410"/>
                  <a:gd name="connsiteX10" fmla="*/ 3837482 w 3837482"/>
                  <a:gd name="connsiteY10" fmla="*/ 899410 h 899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37482" h="899410">
                    <a:moveTo>
                      <a:pt x="0" y="0"/>
                    </a:moveTo>
                    <a:cubicBezTo>
                      <a:pt x="54339" y="17489"/>
                      <a:pt x="108679" y="34978"/>
                      <a:pt x="194872" y="52466"/>
                    </a:cubicBezTo>
                    <a:cubicBezTo>
                      <a:pt x="281065" y="69954"/>
                      <a:pt x="397240" y="78698"/>
                      <a:pt x="517161" y="104931"/>
                    </a:cubicBezTo>
                    <a:cubicBezTo>
                      <a:pt x="637082" y="131164"/>
                      <a:pt x="914400" y="209862"/>
                      <a:pt x="914400" y="209862"/>
                    </a:cubicBezTo>
                    <a:cubicBezTo>
                      <a:pt x="1063052" y="247337"/>
                      <a:pt x="1221698" y="279817"/>
                      <a:pt x="1409075" y="329784"/>
                    </a:cubicBezTo>
                    <a:cubicBezTo>
                      <a:pt x="1596452" y="379751"/>
                      <a:pt x="2038662" y="509666"/>
                      <a:pt x="2038662" y="509666"/>
                    </a:cubicBezTo>
                    <a:cubicBezTo>
                      <a:pt x="2203554" y="555886"/>
                      <a:pt x="2261016" y="572125"/>
                      <a:pt x="2398426" y="607102"/>
                    </a:cubicBezTo>
                    <a:cubicBezTo>
                      <a:pt x="2535836" y="642079"/>
                      <a:pt x="2863121" y="719528"/>
                      <a:pt x="2863121" y="719528"/>
                    </a:cubicBezTo>
                    <a:lnTo>
                      <a:pt x="3297836" y="816964"/>
                    </a:lnTo>
                    <a:cubicBezTo>
                      <a:pt x="3421505" y="841948"/>
                      <a:pt x="3515193" y="855689"/>
                      <a:pt x="3605134" y="869430"/>
                    </a:cubicBezTo>
                    <a:cubicBezTo>
                      <a:pt x="3695075" y="883171"/>
                      <a:pt x="3766278" y="891290"/>
                      <a:pt x="3837482" y="89941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66B5CE9F-8777-600C-D9A4-228BD4955101}"/>
                  </a:ext>
                </a:extLst>
              </p:cNvPr>
              <p:cNvSpPr/>
              <p:nvPr/>
            </p:nvSpPr>
            <p:spPr>
              <a:xfrm>
                <a:off x="3582649" y="3882452"/>
                <a:ext cx="2383436" cy="682053"/>
              </a:xfrm>
              <a:custGeom>
                <a:avLst/>
                <a:gdLst>
                  <a:gd name="connsiteX0" fmla="*/ 0 w 2383436"/>
                  <a:gd name="connsiteY0" fmla="*/ 0 h 682053"/>
                  <a:gd name="connsiteX1" fmla="*/ 269823 w 2383436"/>
                  <a:gd name="connsiteY1" fmla="*/ 59961 h 682053"/>
                  <a:gd name="connsiteX2" fmla="*/ 532151 w 2383436"/>
                  <a:gd name="connsiteY2" fmla="*/ 127417 h 682053"/>
                  <a:gd name="connsiteX3" fmla="*/ 906905 w 2383436"/>
                  <a:gd name="connsiteY3" fmla="*/ 187378 h 682053"/>
                  <a:gd name="connsiteX4" fmla="*/ 1274164 w 2383436"/>
                  <a:gd name="connsiteY4" fmla="*/ 292309 h 682053"/>
                  <a:gd name="connsiteX5" fmla="*/ 1551482 w 2383436"/>
                  <a:gd name="connsiteY5" fmla="*/ 359764 h 682053"/>
                  <a:gd name="connsiteX6" fmla="*/ 1791325 w 2383436"/>
                  <a:gd name="connsiteY6" fmla="*/ 449705 h 682053"/>
                  <a:gd name="connsiteX7" fmla="*/ 2106118 w 2383436"/>
                  <a:gd name="connsiteY7" fmla="*/ 562132 h 682053"/>
                  <a:gd name="connsiteX8" fmla="*/ 2383436 w 2383436"/>
                  <a:gd name="connsiteY8" fmla="*/ 682053 h 682053"/>
                  <a:gd name="connsiteX9" fmla="*/ 2383436 w 2383436"/>
                  <a:gd name="connsiteY9" fmla="*/ 682053 h 682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83436" h="682053">
                    <a:moveTo>
                      <a:pt x="0" y="0"/>
                    </a:moveTo>
                    <a:lnTo>
                      <a:pt x="269823" y="59961"/>
                    </a:lnTo>
                    <a:cubicBezTo>
                      <a:pt x="358515" y="81197"/>
                      <a:pt x="425971" y="106181"/>
                      <a:pt x="532151" y="127417"/>
                    </a:cubicBezTo>
                    <a:cubicBezTo>
                      <a:pt x="638331" y="148653"/>
                      <a:pt x="783236" y="159896"/>
                      <a:pt x="906905" y="187378"/>
                    </a:cubicBezTo>
                    <a:cubicBezTo>
                      <a:pt x="1030574" y="214860"/>
                      <a:pt x="1166735" y="263578"/>
                      <a:pt x="1274164" y="292309"/>
                    </a:cubicBezTo>
                    <a:cubicBezTo>
                      <a:pt x="1381593" y="321040"/>
                      <a:pt x="1465289" y="333531"/>
                      <a:pt x="1551482" y="359764"/>
                    </a:cubicBezTo>
                    <a:cubicBezTo>
                      <a:pt x="1637675" y="385997"/>
                      <a:pt x="1791325" y="449705"/>
                      <a:pt x="1791325" y="449705"/>
                    </a:cubicBezTo>
                    <a:cubicBezTo>
                      <a:pt x="1883764" y="483433"/>
                      <a:pt x="2007433" y="523407"/>
                      <a:pt x="2106118" y="562132"/>
                    </a:cubicBezTo>
                    <a:cubicBezTo>
                      <a:pt x="2204803" y="600857"/>
                      <a:pt x="2383436" y="682053"/>
                      <a:pt x="2383436" y="682053"/>
                    </a:cubicBezTo>
                    <a:lnTo>
                      <a:pt x="2383436" y="682053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193865B-7E50-862A-853E-2C6141BDA021}"/>
                </a:ext>
              </a:extLst>
            </p:cNvPr>
            <p:cNvSpPr txBox="1"/>
            <p:nvPr/>
          </p:nvSpPr>
          <p:spPr>
            <a:xfrm rot="748568">
              <a:off x="4360746" y="3442354"/>
              <a:ext cx="160011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saturation Pb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63DDB81-58FC-D155-4E0F-F44886F1CB3D}"/>
                </a:ext>
              </a:extLst>
            </p:cNvPr>
            <p:cNvSpPr txBox="1"/>
            <p:nvPr/>
          </p:nvSpPr>
          <p:spPr>
            <a:xfrm rot="1346853">
              <a:off x="4995019" y="4389230"/>
              <a:ext cx="145103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saturation 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0620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8BC0C-A6D2-DB07-210A-A9A90367D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will start doing science in 2035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95985-978E-F526-6A2D-655729D9D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91DCE-02BD-4A44-90AF-120D322AEDDD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122" name="Picture 2" descr="Fig. 2">
            <a:extLst>
              <a:ext uri="{FF2B5EF4-FFF2-40B4-BE49-F238E27FC236}">
                <a16:creationId xmlns:a16="http://schemas.microsoft.com/office/drawing/2014/main" id="{EC51EA57-7DF5-9B8F-0535-CA3D9D7E5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16" y="965200"/>
            <a:ext cx="8810368" cy="601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839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D3519-8995-DCDD-9BEF-6497F08BC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9">
                <a:extLst>
                  <a:ext uri="{FF2B5EF4-FFF2-40B4-BE49-F238E27FC236}">
                    <a16:creationId xmlns:a16="http://schemas.microsoft.com/office/drawing/2014/main" id="{408C1E29-93F8-9589-4960-AAC559966DA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50385" y="-43305"/>
                <a:ext cx="9737124" cy="939114"/>
              </a:xfrm>
              <a:prstGeom prst="rect">
                <a:avLst/>
              </a:prstGeom>
            </p:spPr>
            <p:txBody>
              <a:bodyPr anchor="ctr">
                <a:normAutofit/>
              </a:bodyPr>
              <a:lstStyle>
                <a:lvl1pPr algn="ctr" defTabSz="457200" rtl="0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bg1"/>
                    </a:solidFill>
                    <a:latin typeface="Arial"/>
                    <a:ea typeface="+mj-ea"/>
                    <a:cs typeface="Arial"/>
                  </a:defRPr>
                </a:lvl1pPr>
              </a:lstStyle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𝛾𝛾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𝜏𝜏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in CMS </a:t>
                </a:r>
              </a:p>
            </p:txBody>
          </p:sp>
        </mc:Choice>
        <mc:Fallback xmlns="">
          <p:sp>
            <p:nvSpPr>
              <p:cNvPr id="2" name="Title 9">
                <a:extLst>
                  <a:ext uri="{FF2B5EF4-FFF2-40B4-BE49-F238E27FC236}">
                    <a16:creationId xmlns:a16="http://schemas.microsoft.com/office/drawing/2014/main" id="{408C1E29-93F8-9589-4960-AAC559966D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0385" y="-43305"/>
                <a:ext cx="9737124" cy="939114"/>
              </a:xfrm>
              <a:prstGeom prst="rect">
                <a:avLst/>
              </a:prstGeom>
              <a:blipFill>
                <a:blip r:embed="rId3"/>
                <a:stretch>
                  <a:fillRect t="-4000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977723F3-FA91-B229-89A1-C69FDFF64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385" y="-43304"/>
            <a:ext cx="9244770" cy="939114"/>
          </a:xfrm>
        </p:spPr>
        <p:txBody>
          <a:bodyPr/>
          <a:lstStyle/>
          <a:p>
            <a:r>
              <a:rPr lang="en-US" dirty="0"/>
              <a:t>LHC and EIC will overlap from 2036</a:t>
            </a: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785ABCF-CB71-27BE-1C53-F26CD9056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475556"/>
            <a:ext cx="9069184" cy="387492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FA3C64-0523-9BEE-325E-94EA14192777}"/>
              </a:ext>
            </a:extLst>
          </p:cNvPr>
          <p:cNvCxnSpPr/>
          <p:nvPr/>
        </p:nvCxnSpPr>
        <p:spPr>
          <a:xfrm>
            <a:off x="5548184" y="4436076"/>
            <a:ext cx="3299254" cy="0"/>
          </a:xfrm>
          <a:prstGeom prst="line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240B991-474A-9E47-2EE3-9E8F1021289A}"/>
              </a:ext>
            </a:extLst>
          </p:cNvPr>
          <p:cNvCxnSpPr>
            <a:cxnSpLocks/>
          </p:cNvCxnSpPr>
          <p:nvPr/>
        </p:nvCxnSpPr>
        <p:spPr>
          <a:xfrm>
            <a:off x="0" y="5898292"/>
            <a:ext cx="2903838" cy="0"/>
          </a:xfrm>
          <a:prstGeom prst="line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1DFDBF2-F70D-872E-33CD-48EF6C0ABA45}"/>
              </a:ext>
            </a:extLst>
          </p:cNvPr>
          <p:cNvSpPr txBox="1"/>
          <p:nvPr/>
        </p:nvSpPr>
        <p:spPr>
          <a:xfrm>
            <a:off x="5762161" y="4631666"/>
            <a:ext cx="2871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EIC science period</a:t>
            </a:r>
          </a:p>
        </p:txBody>
      </p:sp>
    </p:spTree>
    <p:extLst>
      <p:ext uri="{BB962C8B-B14F-4D97-AF65-F5344CB8AC3E}">
        <p14:creationId xmlns:p14="http://schemas.microsoft.com/office/powerpoint/2010/main" val="3001004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E28D4-6711-F1DA-BEE0-CF81A78D7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ZDCs enable physics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A4E51-0CDA-5474-2FB5-F53036B6E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The main way that ZDCs enable physics is by characterizing different kinds of events</a:t>
            </a:r>
          </a:p>
          <a:p>
            <a:r>
              <a:rPr lang="en-US" dirty="0"/>
              <a:t>For the LHC experiments ZDCs are essential for triggering on nucleus-nucleus, proton-nucleus, photon-nucleus and photon-photon events. </a:t>
            </a:r>
          </a:p>
          <a:p>
            <a:r>
              <a:rPr lang="en-US" dirty="0"/>
              <a:t>At the EIC the ZDCs will probably be even more important since they are vital to characterize exclusive and semi-inclusive results. </a:t>
            </a:r>
          </a:p>
          <a:p>
            <a:r>
              <a:rPr lang="en-US" dirty="0"/>
              <a:t>So far the LHC experiments have not be able to measure forward photons with the ZDCs. </a:t>
            </a:r>
          </a:p>
          <a:p>
            <a:r>
              <a:rPr lang="en-US" dirty="0"/>
              <a:t>Precision photon measurements could  increase the physics reach of the ZDCs at both the LHC and EIC.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A05B9-8175-003C-8823-B5B73EE9D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91DCE-02BD-4A44-90AF-120D322AEDD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48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46AE7-3029-2D12-014F-1B931ED8D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9054790" cy="1494263"/>
          </a:xfrm>
        </p:spPr>
        <p:txBody>
          <a:bodyPr>
            <a:normAutofit/>
          </a:bodyPr>
          <a:lstStyle/>
          <a:p>
            <a:r>
              <a:rPr lang="en-US" dirty="0"/>
              <a:t>EIC and LHC have complementary phase space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6FBBAB-F6EB-ED48-D4A1-3EA995C83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91DCE-02BD-4A44-90AF-120D322AEDDD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7A0E9A-8250-429B-7EB0-28A13FC0B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322" y="1659332"/>
            <a:ext cx="5778984" cy="519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680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91922-84F6-602A-5776-514D5DEEE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6759572" cy="965202"/>
          </a:xfrm>
        </p:spPr>
        <p:txBody>
          <a:bodyPr/>
          <a:lstStyle/>
          <a:p>
            <a:r>
              <a:rPr lang="en-US" altLang="zh-TW" dirty="0"/>
              <a:t>EIC</a:t>
            </a:r>
            <a:r>
              <a:rPr lang="zh-TW" altLang="en-US" dirty="0"/>
              <a:t>需要設立</a:t>
            </a:r>
            <a:r>
              <a:rPr lang="en-US" altLang="zh-TW" dirty="0"/>
              <a:t>ZDC</a:t>
            </a:r>
            <a:r>
              <a:rPr lang="zh-TW" altLang="en-US" dirty="0"/>
              <a:t>嗎？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83FE0-CA8B-1AAA-ED1D-15524B365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65201"/>
            <a:ext cx="7649737" cy="512308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At the EIC it is crucial to identify exclusive, and semi-inclusive processes. </a:t>
            </a:r>
          </a:p>
          <a:p>
            <a:r>
              <a:rPr lang="en-US" dirty="0"/>
              <a:t>The ZDC is vital to identify very forward neutrons and photons. </a:t>
            </a:r>
          </a:p>
          <a:p>
            <a:r>
              <a:rPr lang="en-US" dirty="0"/>
              <a:t>For example, the LHC experiments have so far not identified photons from nuclei excited in Pb nuclei.</a:t>
            </a:r>
          </a:p>
          <a:p>
            <a:r>
              <a:rPr lang="en-US" dirty="0"/>
              <a:t>It will be very difficult to identify such processes without a ZDC.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60C635-43B1-8CA3-58B1-3EA6DD6A24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784"/>
          <a:stretch>
            <a:fillRect/>
          </a:stretch>
        </p:blipFill>
        <p:spPr>
          <a:xfrm>
            <a:off x="6759572" y="0"/>
            <a:ext cx="2384428" cy="240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01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BF2D8-7F29-3679-1441-377D1E3F2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032488" cy="1225500"/>
          </a:xfrm>
        </p:spPr>
        <p:txBody>
          <a:bodyPr>
            <a:normAutofit fontScale="90000"/>
          </a:bodyPr>
          <a:lstStyle/>
          <a:p>
            <a:r>
              <a:rPr lang="en-US" dirty="0"/>
              <a:t>EIC with have almost hermetic coverage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6B3DD0-D925-C263-EEFE-73000DFBB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91DCE-02BD-4A44-90AF-120D322AEDDD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AutoShape 2" descr="The layout of the EIC far-forward region.">
            <a:extLst>
              <a:ext uri="{FF2B5EF4-FFF2-40B4-BE49-F238E27FC236}">
                <a16:creationId xmlns:a16="http://schemas.microsoft.com/office/drawing/2014/main" id="{AE600E0D-B771-0870-9DFA-9852E12D48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A162DB-E069-0EE6-61C8-D5354E7AD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25500"/>
            <a:ext cx="7772400" cy="52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0968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10632-7252-B9AC-C637-AEB54A8A3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“But Ailene we can’t afford all this!”</a:t>
            </a:r>
          </a:p>
        </p:txBody>
      </p:sp>
      <p:pic>
        <p:nvPicPr>
          <p:cNvPr id="6" name="Content Placeholder 5" descr="A picture containing person, indoor&#10;&#10;AI-generated content may be incorrect.">
            <a:extLst>
              <a:ext uri="{FF2B5EF4-FFF2-40B4-BE49-F238E27FC236}">
                <a16:creationId xmlns:a16="http://schemas.microsoft.com/office/drawing/2014/main" id="{9104E617-1F7A-8BC6-EEC1-8865B9020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851" y="1225276"/>
            <a:ext cx="3856690" cy="513107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3F2178-C59F-8330-F94F-2BEF0B2B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91DCE-02BD-4A44-90AF-120D322AEDDD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2BAE8E-6C3B-FE68-1253-361B9B7551E3}"/>
              </a:ext>
            </a:extLst>
          </p:cNvPr>
          <p:cNvSpPr txBox="1"/>
          <p:nvPr/>
        </p:nvSpPr>
        <p:spPr>
          <a:xfrm>
            <a:off x="4572000" y="1225276"/>
            <a:ext cx="406537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ZDCs at both EIC and HL-LHC are significant investments. </a:t>
            </a:r>
          </a:p>
          <a:p>
            <a:r>
              <a:rPr lang="en-US" sz="2800" dirty="0"/>
              <a:t>However, they enable a huge range of physics.</a:t>
            </a:r>
          </a:p>
          <a:p>
            <a:endParaRPr lang="en-US" sz="2800" dirty="0"/>
          </a:p>
          <a:p>
            <a:r>
              <a:rPr lang="en-US" sz="2800" dirty="0"/>
              <a:t>The investment is worth the cost. </a:t>
            </a:r>
          </a:p>
        </p:txBody>
      </p:sp>
    </p:spTree>
    <p:extLst>
      <p:ext uri="{BB962C8B-B14F-4D97-AF65-F5344CB8AC3E}">
        <p14:creationId xmlns:p14="http://schemas.microsoft.com/office/powerpoint/2010/main" val="37864292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70EF171-136B-1991-B98B-6B3A6EDA1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65200"/>
          </a:xfrm>
        </p:spPr>
        <p:txBody>
          <a:bodyPr/>
          <a:lstStyle/>
          <a:p>
            <a:r>
              <a:rPr lang="en-US" dirty="0"/>
              <a:t>Great potential to find axions</a:t>
            </a:r>
          </a:p>
        </p:txBody>
      </p:sp>
      <p:pic>
        <p:nvPicPr>
          <p:cNvPr id="5" name="pasted-movie.png" descr="pasted-movie.png">
            <a:extLst>
              <a:ext uri="{FF2B5EF4-FFF2-40B4-BE49-F238E27FC236}">
                <a16:creationId xmlns:a16="http://schemas.microsoft.com/office/drawing/2014/main" id="{625B5570-4D86-F8BE-10E3-9968AB6CC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328" y="965201"/>
            <a:ext cx="7371344" cy="5123084"/>
          </a:xfrm>
          <a:prstGeom prst="rect">
            <a:avLst/>
          </a:prstGeom>
          <a:noFill/>
          <a:ln w="12700">
            <a:miter lim="400000"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E2E76D-A3DB-0694-CCFA-37723C361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729051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C9491DCE-02BD-4A44-90AF-120D322AEDDD}" type="slidenum">
              <a:rPr lang="en-US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24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508618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DB433-272B-626F-2CDE-F1948AA7D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Towards hermetic coverage with CMS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EA91A-117C-E62A-C8E5-16A9B857E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In 2025 for proton-Oxygen collisions CMS ran with</a:t>
            </a:r>
          </a:p>
          <a:p>
            <a:r>
              <a:rPr lang="en-US" sz="2400" dirty="0"/>
              <a:t>Forward Show Counters (FSCs) measure charged particles with very different momentum from the beam’s momentum.</a:t>
            </a:r>
          </a:p>
          <a:p>
            <a:r>
              <a:rPr lang="en-US" sz="2400" dirty="0"/>
              <a:t>Zero Degree Calorimeter (ZDC) measures very forward neutrons and photons.</a:t>
            </a:r>
          </a:p>
          <a:p>
            <a:r>
              <a:rPr lang="en-US" sz="2400" dirty="0"/>
              <a:t>Precision Proton Spectrometer (PPS) measures diffractive protons. </a:t>
            </a:r>
          </a:p>
          <a:p>
            <a:r>
              <a:rPr lang="en-US" sz="2400" dirty="0"/>
              <a:t> 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753209-BB6E-23DF-E051-49C0A6A9B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91DCE-02BD-4A44-90AF-120D322AEDDD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E02815-0004-43BF-EAF2-D3B1AA745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69112"/>
            <a:ext cx="9157666" cy="245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214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4BE65-CF87-550D-16C8-37F3D54D3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CMS acceptance for </a:t>
            </a:r>
            <a:r>
              <a:rPr lang="en-US" dirty="0" err="1"/>
              <a:t>pO</a:t>
            </a:r>
            <a:r>
              <a:rPr lang="en-US" dirty="0"/>
              <a:t> run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62CCC9-F975-6842-EECD-948129997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91DCE-02BD-4A44-90AF-120D322AEDDD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315E68-77A1-D862-ADBB-C818F3853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13" y="1341437"/>
            <a:ext cx="5543973" cy="519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56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12145-2736-95E3-0C7C-EE3738325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ZDCs enable photon nucleus physics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DCE316-8BE1-8964-57EB-A1800AF1B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91DCE-02BD-4A44-90AF-120D322AEDD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02A561D-C72E-DBD6-4B47-41557DF98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752" y="2017930"/>
            <a:ext cx="6264495" cy="481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D22A3A-3C19-5111-E7DF-8178A53F478D}"/>
                  </a:ext>
                </a:extLst>
              </p:cNvPr>
              <p:cNvSpPr txBox="1"/>
              <p:nvPr/>
            </p:nvSpPr>
            <p:spPr>
              <a:xfrm>
                <a:off x="122663" y="1229955"/>
                <a:ext cx="864219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To collect large samples of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𝛾𝛾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𝑐𝑏𝑎𝑟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ZDCs is essential 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BD22A3A-3C19-5111-E7DF-8178A53F47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663" y="1229955"/>
                <a:ext cx="8642195" cy="523220"/>
              </a:xfrm>
              <a:prstGeom prst="rect">
                <a:avLst/>
              </a:prstGeom>
              <a:blipFill>
                <a:blip r:embed="rId4"/>
                <a:stretch>
                  <a:fillRect t="-11628" r="-733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8433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BA934-E2D3-12AE-C982-1636402A7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Photo-production of d mesons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880EE-BAE5-0DD9-FCE4-364FA16E7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91DCE-02BD-4A44-90AF-120D322AEDD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5C1B977-1392-A2C7-A5AA-6A3ED1C92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27" y="1252111"/>
            <a:ext cx="5688237" cy="481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800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00777-63E1-8151-5BF8-4D06221871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B0A36-86B7-F935-D989-587AA22C1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Photo-production of d mesons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23FF5A-E96D-9156-7E5A-D48E40D5F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91DCE-02BD-4A44-90AF-120D322AEDDD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B2AF3CF-604E-5543-932C-E793B733C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469" y="1157016"/>
            <a:ext cx="4409061" cy="556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404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0FDBE-904B-083E-F662-3503DF970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 Upsilon production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87C00-E06E-9F2E-52C8-FD69BD465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91DCE-02BD-4A44-90AF-120D322AEDDD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4551812-82F4-A99D-4378-6121324AB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418" y="965200"/>
            <a:ext cx="5038582" cy="488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2F9356D-9532-2104-9B84-7802465091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144966" y="1930400"/>
            <a:ext cx="3972430" cy="2791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E76AED-BB03-15A8-CDD0-FEEAB59C4C0A}"/>
              </a:ext>
            </a:extLst>
          </p:cNvPr>
          <p:cNvSpPr txBox="1"/>
          <p:nvPr/>
        </p:nvSpPr>
        <p:spPr>
          <a:xfrm>
            <a:off x="5441795" y="6200078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Submitted to PRL</a:t>
            </a:r>
          </a:p>
        </p:txBody>
      </p:sp>
    </p:spTree>
    <p:extLst>
      <p:ext uri="{BB962C8B-B14F-4D97-AF65-F5344CB8AC3E}">
        <p14:creationId xmlns:p14="http://schemas.microsoft.com/office/powerpoint/2010/main" val="3388971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D0D7F-CE5A-E7D0-95C6-C1CA366BE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F5BCF-668C-6E55-B25E-443EA73A9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Coherent rho production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7BCF73-3810-0E00-3DDA-3B69A72F0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91DCE-02BD-4A44-90AF-120D322AEDDD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2C6BC4-4EEB-1832-B244-B109D2DD83BA}"/>
              </a:ext>
            </a:extLst>
          </p:cNvPr>
          <p:cNvSpPr txBox="1"/>
          <p:nvPr/>
        </p:nvSpPr>
        <p:spPr>
          <a:xfrm>
            <a:off x="5441795" y="6200078"/>
            <a:ext cx="3387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hlinkClick r:id="rId2"/>
              </a:rPr>
              <a:t>Phys. Rev. Lett. 135 (2025) 262301</a:t>
            </a:r>
            <a:endParaRPr lang="en-US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5A9F09B-9E32-4892-D79E-D99B0C404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0990"/>
            <a:ext cx="4570894" cy="327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97C8CC36-878F-4FC7-051A-030D1C2E9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488" y="2525899"/>
            <a:ext cx="4772722" cy="342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6522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Murray_RADPyC2025" id="{66012C2D-9725-F040-BA6B-64164FD09C8B}" vid="{5A4B117D-B814-5042-BE82-294980AB15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46739</TotalTime>
  <Words>926</Words>
  <Application>Microsoft Macintosh PowerPoint</Application>
  <PresentationFormat>On-screen Show (4:3)</PresentationFormat>
  <Paragraphs>130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Cambria Math</vt:lpstr>
      <vt:lpstr>DIN Condensed Bold</vt:lpstr>
      <vt:lpstr>Liberation Sans</vt:lpstr>
      <vt:lpstr>STIX Two Math</vt:lpstr>
      <vt:lpstr>Times</vt:lpstr>
      <vt:lpstr>Times New Roman</vt:lpstr>
      <vt:lpstr>Office Theme</vt:lpstr>
      <vt:lpstr>使用ZDC在EIC和LHC上研究新物理</vt:lpstr>
      <vt:lpstr>How ZDCs enable physics</vt:lpstr>
      <vt:lpstr>Towards hermetic coverage with CMS</vt:lpstr>
      <vt:lpstr>CMS acceptance for pO run</vt:lpstr>
      <vt:lpstr>ZDCs enable photon nucleus physics </vt:lpstr>
      <vt:lpstr>Photo-production of d mesons</vt:lpstr>
      <vt:lpstr>Photo-production of d mesons</vt:lpstr>
      <vt:lpstr>Coherent Upsilon production  </vt:lpstr>
      <vt:lpstr>Coherent rho production  </vt:lpstr>
      <vt:lpstr>ATLAS UPC jet production</vt:lpstr>
      <vt:lpstr>ATLAS: γPomeron→Jets </vt:lpstr>
      <vt:lpstr>ZDCs also help capture γγ physics</vt:lpstr>
      <vt:lpstr>g-2 is ratio magnetic moment to spin</vt:lpstr>
      <vt:lpstr>γγ→ττ  in CMS for pp with PPS </vt:lpstr>
      <vt:lpstr>EIC 和 LHC 是否互補？</vt:lpstr>
      <vt:lpstr>Results for tau electric dipole moment</vt:lpstr>
      <vt:lpstr>Q2 vs x for UPCs</vt:lpstr>
      <vt:lpstr>EIC will start doing science in 2035</vt:lpstr>
      <vt:lpstr>LHC and EIC will overlap from 2036</vt:lpstr>
      <vt:lpstr>EIC and LHC have complementary phase space</vt:lpstr>
      <vt:lpstr>EIC需要設立ZDC嗎？</vt:lpstr>
      <vt:lpstr>EIC with have almost hermetic coverage</vt:lpstr>
      <vt:lpstr>“But Ailene we can’t afford all this!”</vt:lpstr>
      <vt:lpstr>Great potential to find axions</vt:lpstr>
    </vt:vector>
  </TitlesOfParts>
  <Company>University of Kansas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ZDC Crane</dc:title>
  <dc:creator>Micheal Murray</dc:creator>
  <cp:lastModifiedBy>Murray, Michael J</cp:lastModifiedBy>
  <cp:revision>370</cp:revision>
  <cp:lastPrinted>2025-06-12T05:24:05Z</cp:lastPrinted>
  <dcterms:created xsi:type="dcterms:W3CDTF">2013-08-01T16:50:32Z</dcterms:created>
  <dcterms:modified xsi:type="dcterms:W3CDTF">2026-05-01T01:12:08Z</dcterms:modified>
</cp:coreProperties>
</file>