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53" r:id="rId2"/>
    <p:sldId id="426" r:id="rId3"/>
    <p:sldId id="412" r:id="rId4"/>
    <p:sldId id="423" r:id="rId5"/>
    <p:sldId id="280" r:id="rId6"/>
    <p:sldId id="281" r:id="rId7"/>
    <p:sldId id="428" r:id="rId8"/>
    <p:sldId id="414" r:id="rId9"/>
    <p:sldId id="415" r:id="rId10"/>
    <p:sldId id="271" r:id="rId11"/>
    <p:sldId id="375" r:id="rId12"/>
    <p:sldId id="272" r:id="rId13"/>
    <p:sldId id="273" r:id="rId14"/>
    <p:sldId id="420" r:id="rId15"/>
    <p:sldId id="419" r:id="rId16"/>
    <p:sldId id="276" r:id="rId17"/>
    <p:sldId id="277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13"/>
    <p:restoredTop sz="91261"/>
  </p:normalViewPr>
  <p:slideViewPr>
    <p:cSldViewPr snapToGrid="0">
      <p:cViewPr varScale="1">
        <p:scale>
          <a:sx n="105" d="100"/>
          <a:sy n="105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7E3C6-C82A-0140-8EF6-A4B728299396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0D562-8399-694B-9BFC-0CB520D6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0D562-8399-694B-9BFC-0CB520D6F3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1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237E-7E4D-6EAD-56A2-BF5C923F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31940-84F9-B577-2E3B-737581A64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2098F-5E03-6709-6EBE-AF3DD9E9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6E87-C8F5-034D-A84F-B957BBC36671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2D087-7F75-B9E6-084C-0C26CED3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67C0-98EE-5DE0-1B85-3A87E61A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761D-43E1-AAF9-B65B-3C4DEE7A1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06B06E-A226-FCF1-86B0-53C1CD79F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EE1CD-F48C-573C-88C1-B108A6E7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48A5-7669-764C-893D-40E8CD2388B0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C1D60-3C44-892B-ADCE-D9ED381A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D00F1-9794-381B-F407-B7CD09FB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F25E2-10FB-F53E-B14B-9D93DA1BC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863B3-D65C-6025-146A-7A88C91E6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2ED8B-FE14-924B-8173-12F7F403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0173-6151-9F44-A35A-1EB197B587BC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A323C-EFFB-A6AC-EDF7-37A4AACD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EC419-536A-26B6-9026-729B6C67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4D06A-1026-6126-8FAE-76D69B8E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D635-540D-BF44-166E-F9E652D9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7527A-B089-48E5-D556-01777366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D8AF-8D3D-7E49-8E7F-1397B1CA2E7D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476F5-7584-57FE-163B-0CC1E222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4175D-4802-04CE-3FFC-120CEACB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FB94-0691-F862-2657-AF775F67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49498-D8E0-4A41-4B4A-C5FFBA911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98EB3-09BE-A3C9-E937-F7D4A0F6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279C-741D-7946-8509-A6E074D453F4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984FE-0042-6545-3510-5EB67D30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7BF6A-9685-0BD4-F1E5-9F851232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6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97D2-FDB9-79FC-FEB2-2FEE7A20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81FA-741E-841E-D465-96C3F3585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78814-9A0D-3596-6F65-0567D33B6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1B5A0-CAB7-1B58-C8F0-2E21D9B6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4D0AD-E576-1841-BEFF-A37A24425835}" type="datetime1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7F7E1-5532-5369-59C7-F289D5FC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D46B5-EBE1-5407-540D-D0F77232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4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2C8D-EA04-A897-D6BA-A21B13D4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63F94-586A-B47E-36F0-339F9E75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EDCC7-B116-C1C0-7EE5-E474D1A06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34AB2-7122-89B4-21FA-9B0CCEA94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B78B7-8B30-9779-0FB9-67AF72764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3E9BE7-DDD3-AB59-1807-AC516DAA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C8494-1857-1840-82F3-67AD721DC854}" type="datetime1">
              <a:rPr lang="en-US" smtClean="0"/>
              <a:t>4/30/26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CD4F3-28F3-48DF-ABC4-4A5577F2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B00BD-2D23-7B5C-0B5B-5F317AAD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2CFB-879F-15F7-6868-2854AD8D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246A3-31A9-6787-2705-A4EC36C6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78F9-3783-0C46-9484-D6512D9A1167}" type="datetime1">
              <a:rPr lang="en-US" smtClean="0"/>
              <a:t>4/30/26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CAE3D-4032-51EB-34CB-F07358C39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D850-F335-4394-94D4-6D4920B8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1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28BBE-E757-675B-D3E5-12E1DB92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B935C-6EC0-9A40-9B48-73104D3891A1}" type="datetime1">
              <a:rPr lang="en-US" smtClean="0"/>
              <a:t>4/30/26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B0F7B-0859-C2EF-39EC-2B007CC9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DBB44-0612-0BB0-2CBD-8FE2236D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1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FB00-C33B-4A88-B0BB-8EAD3DF9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46385-1AC5-990A-7BF2-B647F6CA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9BCAD-912C-69D8-41AA-F620621E3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798CD-234B-CDB2-AA4D-BDA29388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CC09-7C28-1A40-8FCC-EF889DA08F33}" type="datetime1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A64FD-739F-D0B6-3765-E5FCC979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8908D-EA6F-5011-7F08-35BFE83E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7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FEA6-2C89-9B4D-B528-B71FA1CD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274203-86EF-FA64-1D23-D8A2B4649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E9849-82C7-1AB9-D30B-09A0F66CA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309F0-F261-DC10-2F79-4241A5E0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349C-2AC2-274C-9ABE-53D4CDA22504}" type="datetime1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EA8B0-070A-82A5-09F9-9C68520A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88E04-7F56-B63C-B157-AA721A4A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3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CEF4C-9B7C-D605-1806-0B2C4C2D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4781-7E11-27F0-6590-3772F7454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F5ED-CCE5-8E73-DF48-E932924F6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0D4B5-0A5D-9F4A-BB90-7DFBD90EB6CF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D53F2-9C8B-6958-3226-5AB63956F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91E31-580C-9EF7-B818-6CA154D3F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CFA6B-DA37-DB43-877B-248F8664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603.1416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arxiv.org/abs/2603.1416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2512.20852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Requirement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900225004140" TargetMode="External"/><Relationship Id="rId2" Type="http://schemas.openxmlformats.org/officeDocument/2006/relationships/hyperlink" Target="http://dx.doi.org/https:/doi.org/10.1016/j.nima.2025.17061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390/instruments7040043" TargetMode="External"/><Relationship Id="rId7" Type="http://schemas.openxmlformats.org/officeDocument/2006/relationships/hyperlink" Target="https://arxiv.org/abs/2603.14167" TargetMode="External"/><Relationship Id="rId2" Type="http://schemas.openxmlformats.org/officeDocument/2006/relationships/hyperlink" Target="http://dx.doi.org/10.1088/1748-0221/18/05/P050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2512.20852" TargetMode="External"/><Relationship Id="rId5" Type="http://schemas.openxmlformats.org/officeDocument/2006/relationships/hyperlink" Target="https://arxiv.org/abs/2503.14622" TargetMode="External"/><Relationship Id="rId4" Type="http://schemas.openxmlformats.org/officeDocument/2006/relationships/hyperlink" Target="http://dx.doi.org/10.1088/1748-0221/20/06/P0602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3390/instruments7040043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88/1748-0221/20/06/P06029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F7A88-E362-BF71-B8D3-BE49E4D73D73}"/>
              </a:ext>
            </a:extLst>
          </p:cNvPr>
          <p:cNvSpPr txBox="1">
            <a:spLocks/>
          </p:cNvSpPr>
          <p:nvPr/>
        </p:nvSpPr>
        <p:spPr>
          <a:xfrm>
            <a:off x="-1" y="200351"/>
            <a:ext cx="609600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/>
              <a:t>ePIC ZDC HCAL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41A47FB-9C38-B7BA-91F0-5226044B4D75}"/>
              </a:ext>
            </a:extLst>
          </p:cNvPr>
          <p:cNvSpPr txBox="1">
            <a:spLocks/>
          </p:cNvSpPr>
          <p:nvPr/>
        </p:nvSpPr>
        <p:spPr>
          <a:xfrm>
            <a:off x="6687914" y="71467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Sean Preins</a:t>
            </a:r>
          </a:p>
          <a:p>
            <a:pPr marL="0" indent="0" algn="ctr">
              <a:buNone/>
            </a:pPr>
            <a:r>
              <a:rPr lang="en-US" sz="2000" dirty="0"/>
              <a:t>University of California, Riverside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D1574-C6E7-B363-210D-5FA3BE1B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C2CFA6B-DA37-DB43-877B-248F86648D66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 descr="A person pointing at a blue and yellow logo&#10;&#10;Description automatically generated">
            <a:extLst>
              <a:ext uri="{FF2B5EF4-FFF2-40B4-BE49-F238E27FC236}">
                <a16:creationId xmlns:a16="http://schemas.microsoft.com/office/drawing/2014/main" id="{C20EDE59-29A1-A97A-7ED4-9B7CD7222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595" y="5165694"/>
            <a:ext cx="1539970" cy="1555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885084-6DC9-354C-168C-EE983207E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671" y="1837678"/>
            <a:ext cx="7148287" cy="470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8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5006-2ADC-E91F-5883-716887AC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III Engineering Test Module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937D6-D764-321E-9E25-C68013702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7401"/>
            <a:ext cx="10515600" cy="4351338"/>
          </a:xfrm>
        </p:spPr>
        <p:txBody>
          <a:bodyPr/>
          <a:lstStyle/>
          <a:p>
            <a:r>
              <a:rPr lang="en-US" dirty="0"/>
              <a:t>370/563 channel SiPM-on-tile calorimeter mimicking the final ZDC design</a:t>
            </a:r>
          </a:p>
          <a:p>
            <a:r>
              <a:rPr lang="en-US" dirty="0"/>
              <a:t>5x5 grid of 4 mm thick tiles per layer, with staggered layers</a:t>
            </a:r>
          </a:p>
          <a:p>
            <a:r>
              <a:rPr lang="en-US" dirty="0"/>
              <a:t>Tested with 5.3 GeV positrons at Jefferson Lab, and irradiated at NSRL</a:t>
            </a:r>
          </a:p>
          <a:p>
            <a:r>
              <a:rPr lang="en-US" dirty="0"/>
              <a:t>Provided valuable insight into the design, construction, operation, and calibration for the full ZDC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BA84486-22D9-1F3B-53CF-D9E6AE98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31" y="4598595"/>
            <a:ext cx="4536099" cy="2149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3AB2B-F0A5-DCA9-38C6-F9250766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918" y="4182433"/>
            <a:ext cx="4345294" cy="25660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4FA4B-53B4-30E9-E056-A44121306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92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7144E-6197-1464-D5E8-790D6FF99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metal box with yellow circles&#10;&#10;AI-generated content may be incorrect.">
            <a:extLst>
              <a:ext uri="{FF2B5EF4-FFF2-40B4-BE49-F238E27FC236}">
                <a16:creationId xmlns:a16="http://schemas.microsoft.com/office/drawing/2014/main" id="{12C73D5E-42F1-BC14-4A78-41DEDA0BE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9380" b="2"/>
          <a:stretch/>
        </p:blipFill>
        <p:spPr>
          <a:xfrm>
            <a:off x="7439378" y="253742"/>
            <a:ext cx="4350844" cy="29166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B98C-D034-2AFD-9A00-4AC5A3B5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2CFA6B-DA37-DB43-877B-248F86648D6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2E7224-AD3B-DA0B-A6D4-7E3CC88F30F0}"/>
              </a:ext>
            </a:extLst>
          </p:cNvPr>
          <p:cNvSpPr txBox="1">
            <a:spLocks/>
          </p:cNvSpPr>
          <p:nvPr/>
        </p:nvSpPr>
        <p:spPr>
          <a:xfrm>
            <a:off x="277700" y="1206877"/>
            <a:ext cx="6386978" cy="473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 the radiation test at NSRL, the detector was tested at the Hall-D Pair Spectrometer at Jefferson Lab with 5.3 GeV positrons</a:t>
            </a:r>
          </a:p>
          <a:p>
            <a:r>
              <a:rPr lang="en-US" dirty="0"/>
              <a:t>Operated with 370 channels, 25 channels per layer, 15 layers</a:t>
            </a:r>
          </a:p>
          <a:p>
            <a:r>
              <a:rPr lang="en-US" dirty="0"/>
              <a:t>Used the same SiPM model, tile geometry, and absorbers envisioned for the final ZDC HCAL</a:t>
            </a:r>
          </a:p>
          <a:p>
            <a:r>
              <a:rPr lang="en-US" dirty="0"/>
              <a:t>Measured position and energy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3D0CF-3B8B-8071-9FA8-0409A848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378" y="3225881"/>
            <a:ext cx="4370132" cy="27120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9E9B48-CD67-DCCD-33A6-7591FB5B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-59343"/>
            <a:ext cx="5889978" cy="1325563"/>
          </a:xfrm>
        </p:spPr>
        <p:txBody>
          <a:bodyPr/>
          <a:lstStyle/>
          <a:p>
            <a:r>
              <a:rPr lang="en-US" dirty="0"/>
              <a:t>JLab Beam 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49650-2305-DFDD-6F55-C5C8D8E99126}"/>
              </a:ext>
            </a:extLst>
          </p:cNvPr>
          <p:cNvSpPr txBox="1"/>
          <p:nvPr/>
        </p:nvSpPr>
        <p:spPr>
          <a:xfrm>
            <a:off x="506081" y="5800248"/>
            <a:ext cx="60981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S. Preins, W. Zhang, R. Tsiao, M. Macias, B. Saunders, L. Preet, and M. Arratia, “Beam test of a sipm-on-tile zdc prototype with 5.3 gev positrons at Jefferson laboratory,” </a:t>
            </a:r>
            <a:r>
              <a:rPr lang="en-US" sz="1400" dirty="0">
                <a:hlinkClick r:id="rId4"/>
              </a:rPr>
              <a:t>arXiv:2603.14167 [phys.ins-det]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49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493DD-6AEB-A620-6400-0B0643532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44BBC-C3D8-4E26-F8E4-854D4FE0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69" y="-15847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Generation III Engineering Test Module (JLab)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14E3E-26B2-5FE5-C735-6A3BAAFC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69" y="1085464"/>
            <a:ext cx="10515600" cy="4351338"/>
          </a:xfrm>
        </p:spPr>
        <p:txBody>
          <a:bodyPr/>
          <a:lstStyle/>
          <a:p>
            <a:r>
              <a:rPr lang="en-US" dirty="0"/>
              <a:t>Measured EM response and compared to simulation, energy and position resolution</a:t>
            </a:r>
          </a:p>
          <a:p>
            <a:r>
              <a:rPr lang="en-US" dirty="0"/>
              <a:t>Differences may be attributed to detector effects not included in simulation (electrical cross-talk, non-ideal equalization)</a:t>
            </a:r>
          </a:p>
          <a:p>
            <a:r>
              <a:rPr lang="en-US" dirty="0"/>
              <a:t>Design, QA procedures, and operation were refined for the final ZDC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176D1-D17E-ECCC-00E7-6783A9DC59C9}"/>
              </a:ext>
            </a:extLst>
          </p:cNvPr>
          <p:cNvSpPr txBox="1"/>
          <p:nvPr/>
        </p:nvSpPr>
        <p:spPr>
          <a:xfrm>
            <a:off x="157778" y="6176963"/>
            <a:ext cx="7567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S. Preins, W. Zhang, R. Tsiao, M. Macias, B. Saunders, L. Preet, and M. Arratia, “Beam test of a sipm-on-tile zdc prototype with 5.3 gev positrons at Jefferson laboratory,” </a:t>
            </a:r>
            <a:r>
              <a:rPr lang="en-US" sz="1400" dirty="0">
                <a:hlinkClick r:id="rId2"/>
              </a:rPr>
              <a:t>arXiv:2603.14167 [phys.ins-det]</a:t>
            </a:r>
            <a:r>
              <a:rPr lang="en-US" sz="1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D6220-9116-085F-C31B-A11F98B1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844" y="3409019"/>
            <a:ext cx="5324451" cy="2707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FB0B8-D7C3-668B-A927-00942FE78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980" y="3429000"/>
            <a:ext cx="2945837" cy="26878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C00C6-2025-4C3E-382A-78FE08BDBE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8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48A01-C771-42C6-B895-28C1FBCE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Generation III Engineering Test Module (NSRL)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6600C9-2E28-4D26-4D2C-5E105361509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7867" y="123357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At NSRL, the detector was exposed to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10.8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, exceeding the expected radiation fluence for the ZDC after 1 year of operation at the EIC</a:t>
                </a:r>
              </a:p>
              <a:p>
                <a:r>
                  <a:rPr lang="en-US" dirty="0"/>
                  <a:t>The MIP signal-to-noise ratio reduced from ~60 to ~5, but MIP calibration could still be performed.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6600C9-2E28-4D26-4D2C-5E1053615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7867" y="1233577"/>
                <a:ext cx="10515600" cy="4351338"/>
              </a:xfrm>
              <a:blipFill>
                <a:blip r:embed="rId2"/>
                <a:stretch>
                  <a:fillRect l="-965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C2870D4-03E2-E400-7C54-D2457E2F1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42" y="3806582"/>
            <a:ext cx="5633089" cy="2723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D47A7-249A-750A-9D4B-3B0405BC3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034" y="3429000"/>
            <a:ext cx="6200966" cy="2703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4B3BC-66E8-50F1-A9B1-BE80CA13316F}"/>
              </a:ext>
            </a:extLst>
          </p:cNvPr>
          <p:cNvSpPr txBox="1"/>
          <p:nvPr/>
        </p:nvSpPr>
        <p:spPr>
          <a:xfrm>
            <a:off x="6246270" y="6045258"/>
            <a:ext cx="536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/>
              <a:t>W. Zhang, X. Liang, S. Preins, and M. Arratia, “Calibration of an Irradiated Prototype for the EIC Zero-Degree Calorimeter,” </a:t>
            </a:r>
            <a:r>
              <a:rPr lang="en-US" sz="1600" dirty="0">
                <a:hlinkClick r:id="rId5"/>
              </a:rPr>
              <a:t>arXiv:2512.20852 [physics.ins-det]</a:t>
            </a:r>
            <a:r>
              <a:rPr lang="en-US" sz="1600" dirty="0"/>
              <a:t>. Accepted in JINST.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755A1-E187-ADB5-D86F-6667A7961C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A8DF3-0B66-1D67-6F44-2DD2DC10D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62F8-15B1-266E-DB43-29605EE8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Construction, QA, and Assembly</a:t>
            </a:r>
            <a:br>
              <a:rPr lang="en-US" dirty="0"/>
            </a:br>
            <a:r>
              <a:rPr lang="en-US" dirty="0"/>
              <a:t>Foils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2121-5F1A-6521-0EB7-19F855A6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ESR foil sheets are cut for individual tiles using a 400 cm x 400 cm CNC 500 mW laser cutter, able to cut for 16 tiles at a time</a:t>
            </a:r>
          </a:p>
          <a:p>
            <a:r>
              <a:rPr lang="en-US" dirty="0"/>
              <a:t>Foils are folded around tiles using a 3D-printed frame, and secured with a sticker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645E4-DF7B-DBC4-3B4C-CE122334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2E4E6-14D5-4E8D-C9FC-E439C956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886" y="3701697"/>
            <a:ext cx="3088618" cy="3019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4874B-EA81-5DA4-7717-15998510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753" y="4001294"/>
            <a:ext cx="4985580" cy="23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6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1D6A-D81C-8268-4C0D-1AEEB14B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Construction, QA, and Assembly</a:t>
            </a:r>
            <a:br>
              <a:rPr lang="en-US" dirty="0"/>
            </a:br>
            <a:r>
              <a:rPr lang="en-US" dirty="0"/>
              <a:t>Layers (SiPMs)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02FA-0849-A532-59B9-899B5305A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77" y="1882070"/>
            <a:ext cx="7357534" cy="4351338"/>
          </a:xfrm>
        </p:spPr>
        <p:txBody>
          <a:bodyPr>
            <a:normAutofit/>
          </a:bodyPr>
          <a:lstStyle/>
          <a:p>
            <a:r>
              <a:rPr lang="en-US" dirty="0"/>
              <a:t>PCB is first tested for continuity with a multimeter</a:t>
            </a:r>
          </a:p>
          <a:p>
            <a:r>
              <a:rPr lang="en-US" dirty="0"/>
              <a:t>Solder SiPMs and card connectors to pad locations with solder paste + stencil using an IR oven / hot plate</a:t>
            </a:r>
          </a:p>
          <a:p>
            <a:r>
              <a:rPr lang="en-US" dirty="0"/>
              <a:t>Perform an IV scan on each channel using a Keithley 2450 unit</a:t>
            </a:r>
          </a:p>
          <a:p>
            <a:r>
              <a:rPr lang="en-US" dirty="0"/>
              <a:t>Perform a short cosmic ray test with tiles placed on board, but not affixed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1D698-49B8-C1CF-595A-7B632183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147BF-950A-AF87-A3E2-4BB13396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444" y="2308789"/>
            <a:ext cx="4515556" cy="265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57994-F7A3-4A7C-A67F-5839DCB30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Construction, QA, and Assembly: Layers (Tiles)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D5BCE-331C-57A9-3580-8AADE8127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tiles on the board and align them to the printed grid, and use masking tape to hold them in place relative to each other</a:t>
            </a:r>
          </a:p>
          <a:p>
            <a:r>
              <a:rPr lang="en-US" dirty="0"/>
              <a:t>Fold a row of tiles down, and affix them to the board with double-sided tape</a:t>
            </a:r>
          </a:p>
          <a:p>
            <a:r>
              <a:rPr lang="en-US" dirty="0"/>
              <a:t>Place a sheet of polyimide film on the front and back as a protective coating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8E67E-EF01-6A52-4B50-F1636264B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444" y="4312733"/>
            <a:ext cx="5729111" cy="24357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427E1-5EC2-EB9D-8773-6E6C9E8420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6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9378-1334-470B-54D8-9CF4082C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Construction, QA, and Assembly: Cables and Iron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BA2F9-F941-52AE-1D1A-5883F933A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 AWG shielded ribbon cables are soldered to custom edge card connector PCBs, tested via multimeter</a:t>
            </a:r>
          </a:p>
          <a:p>
            <a:r>
              <a:rPr lang="en-US" dirty="0"/>
              <a:t>Iron layers consist of blocks recycled from the STAR FMS</a:t>
            </a:r>
          </a:p>
          <a:p>
            <a:r>
              <a:rPr lang="en-US" dirty="0"/>
              <a:t>Iron is stacked together like LEGO blocks, and active layers can be slid in after construction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05B6-4031-E7F9-C3A6-5926F946B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01" y="4189662"/>
            <a:ext cx="5449330" cy="2558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B3D25-BB49-843D-8C11-AF2E827C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81" t="34906" r="30737"/>
          <a:stretch>
            <a:fillRect/>
          </a:stretch>
        </p:blipFill>
        <p:spPr>
          <a:xfrm>
            <a:off x="6719290" y="3769143"/>
            <a:ext cx="4313350" cy="30888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9DCA8-09E2-D0BE-024B-73143A5E80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44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18</a:t>
            </a:fld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Summary and To-Do</a:t>
            </a:r>
            <a:endParaRPr dirty="0"/>
          </a:p>
        </p:txBody>
      </p:sp>
      <p:sp>
        <p:nvSpPr>
          <p:cNvPr id="15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440111" y="1690688"/>
            <a:ext cx="10768853" cy="48658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Summary</a:t>
            </a:r>
          </a:p>
          <a:p>
            <a:r>
              <a:rPr lang="en-US" dirty="0"/>
              <a:t>The ZDC HCAL has reached a stage of development nearing completeness for the final design</a:t>
            </a:r>
          </a:p>
          <a:p>
            <a:r>
              <a:rPr lang="en-US" dirty="0"/>
              <a:t>Simulation studies demonstrate that the final ZDC design is likely to achieve the technical performance requirements outlined in the EIC Yellow Report</a:t>
            </a:r>
          </a:p>
          <a:p>
            <a:r>
              <a:rPr lang="en-US" dirty="0"/>
              <a:t>Performance studies have informed the design, fabrication methods, QA tests, and operation of the ZDC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To-Do</a:t>
            </a:r>
          </a:p>
          <a:p>
            <a:r>
              <a:rPr lang="en-US" dirty="0"/>
              <a:t>Perform a GNN reconstruction on the updated square tile ZDC design</a:t>
            </a:r>
          </a:p>
          <a:p>
            <a:r>
              <a:rPr lang="en-US" dirty="0"/>
              <a:t>Design final printed circuit boards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A4F4-BCDB-C279-A7F3-01E9DB19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C1FE8-2E29-8F36-ECD4-151065371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8" y="200501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Design Overview</a:t>
            </a:r>
          </a:p>
          <a:p>
            <a:endParaRPr lang="en-US" dirty="0"/>
          </a:p>
          <a:p>
            <a:r>
              <a:rPr lang="en-US" dirty="0"/>
              <a:t>ZDC HCAL Requirements</a:t>
            </a:r>
          </a:p>
          <a:p>
            <a:endParaRPr lang="en-US" dirty="0"/>
          </a:p>
          <a:p>
            <a:r>
              <a:rPr lang="en-US" dirty="0"/>
              <a:t>SiPM-on-tile R&amp;D Studies</a:t>
            </a:r>
          </a:p>
          <a:p>
            <a:endParaRPr lang="en-US" dirty="0"/>
          </a:p>
          <a:p>
            <a:r>
              <a:rPr lang="en-US" dirty="0"/>
              <a:t>Construction, QA, and 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45DD2-CF31-1B5C-A5A5-189868C4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2</a:t>
            </a:fld>
            <a:endParaRPr lang="en-US"/>
          </a:p>
        </p:txBody>
      </p:sp>
      <p:pic>
        <p:nvPicPr>
          <p:cNvPr id="5" name="Content Placeholder 5" descr="A metal box with many pieces of yellow circles&#10;&#10;AI-generated content may be incorrect.">
            <a:extLst>
              <a:ext uri="{FF2B5EF4-FFF2-40B4-BE49-F238E27FC236}">
                <a16:creationId xmlns:a16="http://schemas.microsoft.com/office/drawing/2014/main" id="{EB93DCDA-D0AC-7A40-5184-A1D34FE5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028" y="2098461"/>
            <a:ext cx="5903269" cy="27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48A0-614B-09A1-9BB4-7E544A90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65125"/>
            <a:ext cx="11082867" cy="1325563"/>
          </a:xfrm>
        </p:spPr>
        <p:txBody>
          <a:bodyPr/>
          <a:lstStyle/>
          <a:p>
            <a:r>
              <a:rPr lang="en-US" dirty="0"/>
              <a:t>ZDC HCAL Design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62299-F7C3-53FD-7D87-731C7A86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95" y="1690687"/>
            <a:ext cx="6285089" cy="50307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64-layer SiPM-on-tile sampling calorimeter</a:t>
            </a:r>
          </a:p>
          <a:p>
            <a:r>
              <a:rPr lang="en-US" dirty="0"/>
              <a:t>ASIC-away-of-SiPM readout to reduce cooling and space requirements</a:t>
            </a:r>
          </a:p>
          <a:p>
            <a:r>
              <a:rPr lang="en-US" dirty="0"/>
              <a:t>1.3 mm SiPMs, 48.8mm x 48.8mm tiles same as forward HCAL</a:t>
            </a:r>
          </a:p>
          <a:p>
            <a:r>
              <a:rPr lang="en-US" dirty="0"/>
              <a:t>576 mm x 600 mm x 1755 mm</a:t>
            </a:r>
          </a:p>
          <a:p>
            <a:r>
              <a:rPr lang="en-US" dirty="0"/>
              <a:t>121 / 132 channels per layer, 8096 channels</a:t>
            </a:r>
          </a:p>
          <a:p>
            <a:r>
              <a:rPr lang="en-US" dirty="0"/>
              <a:t>Every second layer is offset by half a cell width in each direction to increase effective granularity</a:t>
            </a:r>
          </a:p>
          <a:p>
            <a:r>
              <a:rPr lang="en-US" dirty="0"/>
              <a:t>Layers are removable to allow for SiPM annealing to mitigate radiation damage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FDC2-1E65-02EF-8D1B-BF046EA8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386A2-E3C5-5BF3-535A-2F2A2A2B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55" y="3528837"/>
            <a:ext cx="3088178" cy="3237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60F8B-7791-6AFC-A51B-D141988BF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150" y="91557"/>
            <a:ext cx="4308788" cy="33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520F7-0722-DC95-2314-47D03383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ZDC HCAL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AF6C42-0B26-AE86-B925-90B39F3850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760526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/>
                  <a:t> The Zero Degree Calorimeter should provide measurements of neutral particles (</a:t>
                </a:r>
                <a:r>
                  <a:rPr lang="en-US" b="1" dirty="0"/>
                  <a:t>neutrons</a:t>
                </a:r>
                <a:r>
                  <a:rPr lang="en-US" dirty="0"/>
                  <a:t> and photons)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/>
                  <a:t>ZDC will provide theta coverage in the range 0 &lt; </a:t>
                </a:r>
                <a:r>
                  <a:rPr lang="el-GR" dirty="0"/>
                  <a:t>θ &lt; 4 </a:t>
                </a:r>
                <a:r>
                  <a:rPr lang="en-US" dirty="0"/>
                  <a:t>mrad (aperture limit, symmetric in phi).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/>
                  <a:t>ZDC system active area will have dimensions 60 [cm] in X and 60 [cm] in Y and &lt;200 [cm] in Z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/>
                  <a:t>ZDC will provide good PT ( or t) -measurements of far-forward neutral particles (photons and </a:t>
                </a:r>
                <a:r>
                  <a:rPr lang="en-US" b="1" dirty="0"/>
                  <a:t>neutrons</a:t>
                </a:r>
                <a:r>
                  <a:rPr lang="en-US" dirty="0"/>
                  <a:t> )</a:t>
                </a:r>
              </a:p>
              <a:p>
                <a:r>
                  <a:rPr lang="en-US" dirty="0"/>
                  <a:t>Neutrons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dirty="0"/>
                  <a:t>Angular resolution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&lt; 3mrad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dirty="0"/>
              </a:p>
              <a:p>
                <a:pPr lvl="1">
                  <a:buFont typeface="Wingdings" pitchFamily="2" charset="2"/>
                  <a:buChar char="ü"/>
                </a:pPr>
                <a:r>
                  <a:rPr lang="en-US" dirty="0"/>
                  <a:t>Energy measurements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&lt;50%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AF6C42-0B26-AE86-B925-90B39F3850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760526"/>
              </a:xfrm>
              <a:blipFill>
                <a:blip r:embed="rId2"/>
                <a:stretch>
                  <a:fillRect l="-1086" t="-2926" r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A962D-1635-8698-8531-114B475D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1E3D1-CBA2-95D4-1179-DE669C0F2954}"/>
              </a:ext>
            </a:extLst>
          </p:cNvPr>
          <p:cNvSpPr txBox="1"/>
          <p:nvPr/>
        </p:nvSpPr>
        <p:spPr>
          <a:xfrm>
            <a:off x="8610600" y="843240"/>
            <a:ext cx="343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eic.jlab.org</a:t>
            </a:r>
            <a:r>
              <a:rPr lang="en-US" dirty="0">
                <a:hlinkClick r:id="rId3"/>
              </a:rPr>
              <a:t>/Requirements/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52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400E-A1E1-DD13-FC65-C05E8CF6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ZDC HCAL Requirements, Angular Resolution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370A-D2AD-664A-BA04-74055390B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03" y="1627016"/>
            <a:ext cx="3814897" cy="48658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Simulation was updated from using hexagonal tiles to square tiles</a:t>
            </a:r>
          </a:p>
          <a:p>
            <a:r>
              <a:rPr lang="en-US" dirty="0"/>
              <a:t>Updated model shows angular resolution is still well below the YR requirement</a:t>
            </a:r>
          </a:p>
          <a:p>
            <a:r>
              <a:rPr lang="en-US" dirty="0"/>
              <a:t>Angular resolution can likely be improved further via GNN reconstruction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6971D-F9C9-AFF4-8914-509DCF834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7" y="1690688"/>
            <a:ext cx="6167550" cy="45614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92ED2-17A2-E5AC-52CD-31541E425D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5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7F6A-B146-F75E-9811-4AD84562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8" y="-10808"/>
            <a:ext cx="10515600" cy="1325563"/>
          </a:xfrm>
        </p:spPr>
        <p:txBody>
          <a:bodyPr/>
          <a:lstStyle/>
          <a:p>
            <a:r>
              <a:rPr lang="en-US" dirty="0"/>
              <a:t>ZDC HCAL Requirements, Energy Resolution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B7661-5F76-C2DC-C95E-D0DBF2FA7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04" y="1067832"/>
            <a:ext cx="10904318" cy="4865859"/>
          </a:xfrm>
        </p:spPr>
        <p:txBody>
          <a:bodyPr/>
          <a:lstStyle/>
          <a:p>
            <a:r>
              <a:rPr lang="en-US" dirty="0"/>
              <a:t>Updated simulation has a comparable resolution to the strawman reconstruction when using hexagonal tiles</a:t>
            </a:r>
          </a:p>
          <a:p>
            <a:r>
              <a:rPr lang="en-US" dirty="0"/>
              <a:t>As before, the energy resolution is expected to go below the YR requirement after a GNN reconstruction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6B11E7-C99D-EAA8-9008-7BAE24C5FBD3}"/>
              </a:ext>
            </a:extLst>
          </p:cNvPr>
          <p:cNvSpPr txBox="1"/>
          <p:nvPr/>
        </p:nvSpPr>
        <p:spPr>
          <a:xfrm>
            <a:off x="5571892" y="5854652"/>
            <a:ext cx="6096000" cy="938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" dirty="0"/>
              <a:t>R. Milton, S. J. Paul, B. Schmookler, M. Arratia, P. </a:t>
            </a:r>
            <a:r>
              <a:rPr lang="en-US" sz="1100" dirty="0" err="1"/>
              <a:t>Karande</a:t>
            </a:r>
            <a:r>
              <a:rPr lang="en-US" sz="1100" dirty="0"/>
              <a:t>, A. </a:t>
            </a:r>
            <a:r>
              <a:rPr lang="en-US" sz="1100" dirty="0" err="1"/>
              <a:t>Angerami</a:t>
            </a:r>
            <a:r>
              <a:rPr lang="en-US" sz="1100" dirty="0"/>
              <a:t>, F. Torales Acosta, and B. Nachman, “Design and simulation of a sipm-on-tile zdc for the future </a:t>
            </a:r>
            <a:r>
              <a:rPr lang="en-US" sz="1100" dirty="0" err="1"/>
              <a:t>eic</a:t>
            </a:r>
            <a:r>
              <a:rPr lang="en-US" sz="1100" dirty="0"/>
              <a:t>, and its performance with graph neural networks,” </a:t>
            </a:r>
            <a:r>
              <a:rPr lang="en-US" sz="1100" dirty="0">
                <a:hlinkClick r:id="rId2"/>
              </a:rPr>
              <a:t>Nuclear Instruments and Methods in Physics Research Section A: Accelerators, Spectrometers, Detectors and Associated Equipment 1079 (2025) 170613. </a:t>
            </a:r>
            <a:r>
              <a:rPr lang="en-US" sz="1100" dirty="0">
                <a:hlinkClick r:id="rId3"/>
              </a:rPr>
              <a:t>https://www.sciencedirect.com/science/article/pii/S0168900225004140.</a:t>
            </a:r>
            <a:endParaRPr lang="en-US" sz="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E7A67-41CB-1874-F544-3ED7BB52E068}"/>
              </a:ext>
            </a:extLst>
          </p:cNvPr>
          <p:cNvSpPr txBox="1"/>
          <p:nvPr/>
        </p:nvSpPr>
        <p:spPr>
          <a:xfrm>
            <a:off x="10017805" y="4584707"/>
            <a:ext cx="174662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Hexagonal Tiles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108C1-8138-D30D-848C-367B029BA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350" y="2579119"/>
            <a:ext cx="3163938" cy="316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623F1-EC21-7EB6-A13F-63EF7BD41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0" y="3085211"/>
            <a:ext cx="4414416" cy="3158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151CE-0585-8BEA-A705-BC4C1FB74180}"/>
              </a:ext>
            </a:extLst>
          </p:cNvPr>
          <p:cNvSpPr txBox="1"/>
          <p:nvPr/>
        </p:nvSpPr>
        <p:spPr>
          <a:xfrm>
            <a:off x="2479040" y="6243643"/>
            <a:ext cx="138755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Square Tiles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244BC-8444-C306-E7D1-79AF2DA024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90911" y="6612971"/>
            <a:ext cx="153963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1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96C9-7E2D-4195-BF52-C1539E37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276895"/>
            <a:ext cx="7919434" cy="64445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M. Arratia, L. Garabito Ruiz, J. Huang, S. J. Paul, S. Preins, and M. Rodriguez,  “Studies of time resolution, light yield, and crosstalk using sipm-on-tile calorimetry for the future electron-ion collider,”  </a:t>
            </a:r>
            <a:r>
              <a:rPr lang="en-US" sz="1800" dirty="0">
                <a:hlinkClick r:id="rId2"/>
              </a:rPr>
              <a:t>Journal of Instrumentation 18 no. 05, (May, 2023) P05045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M. Arratia, B. Bagby, P. Carney, J. Huang, R. Milton, S. J. Paul, S. Preins, M. Rodriguez, and W. Zhang, “Beam Test of the First Prototype of SiPM-on-Tile Calorimeter Insert for the EIC Using 4 GeV Positrons at Jefferson Laboratory,” </a:t>
            </a:r>
            <a:r>
              <a:rPr lang="en-US" sz="1800" dirty="0">
                <a:hlinkClick r:id="rId3"/>
              </a:rPr>
              <a:t>Instruments 7 no. 4, (2023) 43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W. Zhang, S. Preins, J. Huang, S. J. Paul, R. Milton, M. Rodriguez, P. Carney, R. Tsiao, Y. Abdelkadous, and M. Arratia, “First-ever deployment of a sipm-on-tile calorimeter in a collider: a parasitic test with 200 gev p p collisions at rhic.,” </a:t>
            </a:r>
            <a:r>
              <a:rPr lang="en-US" sz="1800" dirty="0">
                <a:hlinkClick r:id="rId4"/>
              </a:rPr>
              <a:t>Journal of Instrumentation 20 no. 06, (Jun, 2025)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J. Huang, S. Preins, R. Tsiao, M. Rodriguez, B. Schmookler, and M. Arratia, “Measurement of sipm dark currents and annealing recovery for fluences expected in epic calorimeters at the electron-ion collider,” 2025. </a:t>
            </a:r>
            <a:r>
              <a:rPr lang="en-US" sz="1800" dirty="0">
                <a:hlinkClick r:id="rId5"/>
              </a:rPr>
              <a:t>https://arxiv.org/abs/2503.14622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W. Zhang, X. Liang, S. Preins, and M. Arratia, “Calibration of an Irradiated Prototype for the EIC Zero-Degree Calorimeter,” </a:t>
            </a:r>
            <a:r>
              <a:rPr lang="en-US" sz="1800" dirty="0">
                <a:hlinkClick r:id="rId6"/>
              </a:rPr>
              <a:t>arXiv:2512.20852 [physics.ins-det]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S. Preins, W. Zhang, R. Tsiao, M. Macias, B. Saunders, L. Preet, and M. Arratia, “Beam test of a sipm-on-tile zdc prototype with 5.3 gev positrons at Jefferson laboratory,” </a:t>
            </a:r>
            <a:r>
              <a:rPr lang="en-US" sz="1800" dirty="0">
                <a:hlinkClick r:id="rId7"/>
              </a:rPr>
              <a:t>arXiv:2603.14167 [phys.ins-det]</a:t>
            </a:r>
            <a:r>
              <a:rPr lang="en-US" sz="1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6195F-1CAE-E0F0-3E83-AFF66717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E0027-ABC7-EF86-A842-1C6D350B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40" y="2322713"/>
            <a:ext cx="10515600" cy="1325563"/>
          </a:xfrm>
        </p:spPr>
        <p:txBody>
          <a:bodyPr/>
          <a:lstStyle/>
          <a:p>
            <a:r>
              <a:rPr lang="en-US" dirty="0"/>
              <a:t>R&amp;D Studies</a:t>
            </a:r>
          </a:p>
        </p:txBody>
      </p:sp>
    </p:spTree>
    <p:extLst>
      <p:ext uri="{BB962C8B-B14F-4D97-AF65-F5344CB8AC3E}">
        <p14:creationId xmlns:p14="http://schemas.microsoft.com/office/powerpoint/2010/main" val="59558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283B1-0525-8C13-1512-B2D738C9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183565-C121-7913-C3C9-EAB75214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33" y="431800"/>
            <a:ext cx="609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2C917C-7360-87DC-6E19-ACA6721F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77" y="3228294"/>
            <a:ext cx="4115823" cy="31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6154F8-445F-0DFE-D5FD-50FCAFED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98" y="3382169"/>
            <a:ext cx="647840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B130B2-3BC7-BAFA-11C1-02EBFF67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Generation I Prototype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987A22-7694-F2B8-FD50-0E688A87F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95" y="1096169"/>
            <a:ext cx="5810738" cy="4665662"/>
          </a:xfrm>
        </p:spPr>
        <p:txBody>
          <a:bodyPr>
            <a:normAutofit/>
          </a:bodyPr>
          <a:lstStyle/>
          <a:p>
            <a:r>
              <a:rPr lang="en-US" dirty="0"/>
              <a:t>40 channel, 10-layer SiPM-on-tile prototype tested at Jefferson Lab in Jan 2023</a:t>
            </a:r>
          </a:p>
          <a:p>
            <a:r>
              <a:rPr lang="en-US" dirty="0"/>
              <a:t>Detector response showed good match with GEANT4 simulations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568D7B-1935-5F1E-C5A0-401DF60FD5C1}"/>
              </a:ext>
            </a:extLst>
          </p:cNvPr>
          <p:cNvSpPr txBox="1"/>
          <p:nvPr/>
        </p:nvSpPr>
        <p:spPr>
          <a:xfrm>
            <a:off x="471153" y="5761831"/>
            <a:ext cx="62204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M. Arratia, B. Bagby, P. Carney, J. Huang, R. Milton, S. J. Paul, S. Preins, M. Rodriguez, and W. Zhang, “Beam Test of the First Prototype of SiPM-on-Tile Calorimeter Insert for the EIC Using 4 GeV Positrons at Jefferson Laboratory,” </a:t>
            </a:r>
            <a:r>
              <a:rPr lang="en-US" sz="1400" dirty="0">
                <a:hlinkClick r:id="rId5"/>
              </a:rPr>
              <a:t>Instruments 7 no. 4, (2023) 43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05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EE5B-9833-2614-FCED-A0F90902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3" y="-72232"/>
            <a:ext cx="10515600" cy="1325563"/>
          </a:xfrm>
        </p:spPr>
        <p:txBody>
          <a:bodyPr/>
          <a:lstStyle/>
          <a:p>
            <a:r>
              <a:rPr lang="en-US" dirty="0"/>
              <a:t>Generation II Prototype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E23ACF-AE3B-6824-B01C-8094991A28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2422" y="1253331"/>
                <a:ext cx="5483578" cy="4351338"/>
              </a:xfrm>
            </p:spPr>
            <p:txBody>
              <a:bodyPr/>
              <a:lstStyle/>
              <a:p>
                <a:r>
                  <a:rPr lang="en-US" dirty="0"/>
                  <a:t>192 channel, 14-layer prototype tested in the STAR experiment hall with 200 GeV pp collisions</a:t>
                </a:r>
              </a:p>
              <a:p>
                <a:r>
                  <a:rPr lang="en-US" dirty="0"/>
                  <a:t>Maintained stable operation after being exposed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E23ACF-AE3B-6824-B01C-8094991A28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422" y="1253331"/>
                <a:ext cx="5483578" cy="4351338"/>
              </a:xfrm>
              <a:blipFill>
                <a:blip r:embed="rId2"/>
                <a:stretch>
                  <a:fillRect l="-2079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0BD3A-0F12-1A9D-53DC-2CB38580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FA6B-DA37-DB43-877B-248F86648D6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71E4B-946D-E115-495F-E8D0ADFA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393" y="825034"/>
            <a:ext cx="5483579" cy="2603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41DFC-0E1E-6676-F17A-5D3EC2F214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586"/>
          <a:stretch>
            <a:fillRect/>
          </a:stretch>
        </p:blipFill>
        <p:spPr>
          <a:xfrm>
            <a:off x="4173862" y="3877622"/>
            <a:ext cx="3561440" cy="278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C090C-43E6-BF00-7C25-C1130F014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73" y="4004612"/>
            <a:ext cx="3561440" cy="253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B128B-7562-C10E-B785-372C98879C11}"/>
              </a:ext>
            </a:extLst>
          </p:cNvPr>
          <p:cNvSpPr txBox="1"/>
          <p:nvPr/>
        </p:nvSpPr>
        <p:spPr>
          <a:xfrm>
            <a:off x="8341682" y="4432528"/>
            <a:ext cx="36760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W. Zhang, S. Preins, J. Huang, S. J. Paul, R. Milton, M. Rodriguez, P. Carney, R. Tsiao, Y. Abdelkadous, and M. Arratia, “First-ever deployment of a sipm-on-tile calorimeter in a collider: a parasitic test with 200 gev p p collisions at rhic.,” </a:t>
            </a:r>
            <a:r>
              <a:rPr lang="en-US" sz="1400" dirty="0">
                <a:hlinkClick r:id="rId6"/>
              </a:rPr>
              <a:t>Journal of Instrumentation 20 no. 06, (Jun, 2025)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996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16892</TotalTime>
  <Words>1680</Words>
  <Application>Microsoft Macintosh PowerPoint</Application>
  <PresentationFormat>Widescreen</PresentationFormat>
  <Paragraphs>122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Outline</vt:lpstr>
      <vt:lpstr>ZDC HCAL Design Overview</vt:lpstr>
      <vt:lpstr>ZDC HCAL Requirements</vt:lpstr>
      <vt:lpstr>ZDC HCAL Requirements, Angular Resolution</vt:lpstr>
      <vt:lpstr>ZDC HCAL Requirements, Energy Resolution</vt:lpstr>
      <vt:lpstr>R&amp;D Studies</vt:lpstr>
      <vt:lpstr>Generation I Prototype</vt:lpstr>
      <vt:lpstr>Generation II Prototype</vt:lpstr>
      <vt:lpstr>Generation III Engineering Test Module</vt:lpstr>
      <vt:lpstr>JLab Beam Test</vt:lpstr>
      <vt:lpstr>Generation III Engineering Test Module (JLab)</vt:lpstr>
      <vt:lpstr>Generation III Engineering Test Module (NSRL)</vt:lpstr>
      <vt:lpstr>Construction, QA, and Assembly Foils</vt:lpstr>
      <vt:lpstr>Construction, QA, and Assembly Layers (SiPMs)</vt:lpstr>
      <vt:lpstr>Construction, QA, and Assembly: Layers (Tiles)</vt:lpstr>
      <vt:lpstr>Construction, QA, and Assembly: Cables and Iron</vt:lpstr>
      <vt:lpstr>Summary and To-Do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Scintillating Tile Uniformity Studies Update</dc:title>
  <dc:creator>Preins, Sean Bradley</dc:creator>
  <cp:lastModifiedBy>Sean P</cp:lastModifiedBy>
  <cp:revision>132</cp:revision>
  <dcterms:created xsi:type="dcterms:W3CDTF">2023-02-17T17:38:43Z</dcterms:created>
  <dcterms:modified xsi:type="dcterms:W3CDTF">2026-05-01T01:28:20Z</dcterms:modified>
</cp:coreProperties>
</file>