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396" r:id="rId3"/>
    <p:sldId id="395" r:id="rId4"/>
    <p:sldId id="397" r:id="rId5"/>
    <p:sldId id="398" r:id="rId6"/>
    <p:sldId id="399" r:id="rId7"/>
  </p:sldIdLst>
  <p:sldSz cx="12192000" cy="6858000"/>
  <p:notesSz cx="6858000" cy="9144000"/>
  <p:defaultTextStyle>
    <a:defPPr>
      <a:defRPr lang="en-US"/>
    </a:defPPr>
    <a:lvl1pPr marL="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06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12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18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24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30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36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42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48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C71E07ED-570C-4103-AE36-2F6AC5BC9FFF}">
          <p14:sldIdLst>
            <p14:sldId id="256"/>
            <p14:sldId id="396"/>
            <p14:sldId id="395"/>
            <p14:sldId id="397"/>
            <p14:sldId id="398"/>
            <p14:sldId id="399"/>
          </p14:sldIdLst>
        </p14:section>
        <p14:section name="OLD" id="{9FEB97FE-894A-4E95-B0B4-E5F930988A08}">
          <p14:sldIdLst/>
        </p14:section>
        <p14:section name="未命名的章節" id="{FBFD0632-491E-4772-8550-DDA63FD7BC0A}">
          <p14:sldIdLst/>
        </p14:section>
        <p14:section name="back" id="{1590131B-47B5-47AE-A8F1-F2F406D30CCD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宇翔 蕭" initials="宇翔" lastIdx="3" clrIdx="0">
    <p:extLst>
      <p:ext uri="{19B8F6BF-5375-455C-9EA6-DF929625EA0E}">
        <p15:presenceInfo xmlns:p15="http://schemas.microsoft.com/office/powerpoint/2012/main" userId="72c0bfc401acae7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B6F0"/>
    <a:srgbClr val="FF2CFF"/>
    <a:srgbClr val="D6D6D6"/>
    <a:srgbClr val="8A9AF8"/>
    <a:srgbClr val="00B050"/>
    <a:srgbClr val="B0A898"/>
    <a:srgbClr val="00B0F0"/>
    <a:srgbClr val="09D0F5"/>
    <a:srgbClr val="83E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7628" autoAdjust="0"/>
  </p:normalViewPr>
  <p:slideViewPr>
    <p:cSldViewPr snapToGrid="0" showGuides="1">
      <p:cViewPr varScale="1">
        <p:scale>
          <a:sx n="159" d="100"/>
          <a:sy n="159" d="100"/>
        </p:scale>
        <p:origin x="300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164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8B93F-675D-4D31-AD57-634F0E4EB82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1A40B-C30F-4BF8-B90A-56CA318EC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36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82002-FB70-4548-B3E6-DB12AED46420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90838-D8D2-4A0C-A284-1D950D662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8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6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8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4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0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6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2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8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7" y="1447809"/>
            <a:ext cx="8825659" cy="3329581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7" y="4777380"/>
            <a:ext cx="8825659" cy="861420"/>
          </a:xfrm>
        </p:spPr>
        <p:txBody>
          <a:bodyPr anchor="t"/>
          <a:lstStyle>
            <a:lvl1pPr marL="0" indent="0" algn="ctr">
              <a:buNone/>
              <a:defRPr cap="all">
                <a:solidFill>
                  <a:schemeClr val="bg1"/>
                </a:solidFill>
              </a:defRPr>
            </a:lvl1pPr>
            <a:lvl2pPr marL="2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8162-96B1-449E-8A36-55F7F62D0591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0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2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7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675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F16A-A16C-400F-8253-CDC32CFCD418}" type="datetime1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0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1447800"/>
            <a:ext cx="8825659" cy="1981200"/>
          </a:xfrm>
        </p:spPr>
        <p:txBody>
          <a:bodyPr/>
          <a:lstStyle>
            <a:lvl1pPr>
              <a:defRPr sz="27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1748-A2E1-4E98-8306-A406D3176AC5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6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27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6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788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C51F-6981-4ED0-8E5C-22BBBF79F1CB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6"/>
            <a:ext cx="801912" cy="11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6863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1" y="2613790"/>
            <a:ext cx="801912" cy="11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6863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7820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3124201"/>
            <a:ext cx="8825660" cy="1653180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125" cap="none">
                <a:solidFill>
                  <a:schemeClr val="bg1"/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3AF9-750C-474E-8BFA-E2E22899C34C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6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6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9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9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6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5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5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5F0-8BFF-45C8-94D9-071D9FB005D2}" type="datetime1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34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6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5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5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5" y="4827220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6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7" y="4827218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5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5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6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AB0B-6079-4BB6-87A7-45629D66386C}" type="datetime1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11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1A80-5CEE-4638-B2B0-EB681A0641EC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38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8" y="430222"/>
            <a:ext cx="1752601" cy="5826125"/>
          </a:xfrm>
        </p:spPr>
        <p:txBody>
          <a:bodyPr vert="eaVert" anchor="b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A595-56B1-459E-91A5-BA1425C862A2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5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F0E2-C9D0-46E6-8E37-CE8ED287D739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0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2" y="2861737"/>
            <a:ext cx="8825657" cy="1915647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125" cap="all">
                <a:solidFill>
                  <a:schemeClr val="bg1"/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4484-1F67-446D-A927-C6B487B9952C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3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8"/>
            <a:ext cx="4396339" cy="4195763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6" y="2056093"/>
            <a:ext cx="4396341" cy="4200245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F262-5310-4F1A-B299-7F8E79A938D9}" type="datetime1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7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7" y="2514600"/>
            <a:ext cx="4396339" cy="3741738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EF98-3A57-465C-8935-0FF4D437AEAB}" type="datetime1">
              <a:rPr lang="en-US" smtClean="0"/>
              <a:t>2/11/2026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3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64AA-55E4-4F2F-80D8-04B04D9BC196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3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0862F-EFF3-4958-B0B9-08239510E122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15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135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9" y="3129289"/>
            <a:ext cx="3401063" cy="2895599"/>
          </a:xfrm>
        </p:spPr>
        <p:txBody>
          <a:bodyPr/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97DC-4E23-4D5E-9C9B-C54CF1D766B6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5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9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2025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39FE-7520-49A6-B51D-5BC26A040D82}" type="datetime1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8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31000"/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-8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5" y="2669694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5" y="2892354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3" y="9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83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334960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3" y="452719"/>
            <a:ext cx="9404723" cy="609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1515037"/>
            <a:ext cx="8946541" cy="4733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39095" y="6586446"/>
            <a:ext cx="13207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EC969E9-7A1B-4730-B341-0312F75F304C}" type="datetime1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3820" y="6586820"/>
            <a:ext cx="5146393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bg1">
                    <a:alpha val="60000"/>
                  </a:schemeClr>
                </a:solidFill>
                <a:latin typeface="Arial Black" panose="020B0A04020102020204" pitchFamily="34" charset="0"/>
                <a:ea typeface="+mj-ea"/>
              </a:defRPr>
            </a:lvl1pPr>
          </a:lstStyle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249694" y="295738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0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CEF41-9E5F-4033-9FC8-455A557C5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923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257169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92876" indent="-192876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8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marL="417899" indent="-160731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400" b="0" i="0" kern="1200">
          <a:solidFill>
            <a:schemeClr val="bg1"/>
          </a:solidFill>
          <a:latin typeface="+mj-lt"/>
          <a:ea typeface="+mj-ea"/>
          <a:cs typeface="+mj-cs"/>
        </a:defRPr>
      </a:lvl2pPr>
      <a:lvl3pPr marL="642921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200" b="0" i="0" kern="1200">
          <a:solidFill>
            <a:schemeClr val="bg1"/>
          </a:solidFill>
          <a:latin typeface="+mj-lt"/>
          <a:ea typeface="+mj-ea"/>
          <a:cs typeface="+mj-cs"/>
        </a:defRPr>
      </a:lvl3pPr>
      <a:lvl4pPr marL="900090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050" b="0" i="0" kern="1200">
          <a:solidFill>
            <a:schemeClr val="bg1"/>
          </a:solidFill>
          <a:latin typeface="+mj-lt"/>
          <a:ea typeface="+mj-ea"/>
          <a:cs typeface="+mj-cs"/>
        </a:defRPr>
      </a:lvl4pPr>
      <a:lvl5pPr marL="1157259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050" b="0" i="0" kern="1200">
          <a:solidFill>
            <a:schemeClr val="bg1"/>
          </a:solidFill>
          <a:latin typeface="+mj-lt"/>
          <a:ea typeface="+mj-ea"/>
          <a:cs typeface="+mj-cs"/>
        </a:defRPr>
      </a:lvl5pPr>
      <a:lvl6pPr marL="1409590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1671596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1928765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185933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90220" y="1447810"/>
            <a:ext cx="7139095" cy="3329581"/>
          </a:xfrm>
        </p:spPr>
        <p:txBody>
          <a:bodyPr anchor="ctr"/>
          <a:lstStyle/>
          <a:p>
            <a:r>
              <a:rPr lang="en-US" altLang="zh-TW" dirty="0"/>
              <a:t>Weekly meeting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Yu-Siang Xiao (</a:t>
            </a:r>
            <a:r>
              <a:rPr lang="zh-TW" altLang="en-US" sz="2000" dirty="0"/>
              <a:t>蕭宇翔</a:t>
            </a:r>
            <a:r>
              <a:rPr lang="en-US" altLang="zh-TW" sz="2000" dirty="0"/>
              <a:t>)</a:t>
            </a:r>
            <a:endParaRPr 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9009462" y="6355080"/>
            <a:ext cx="1393362" cy="460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/>
              <a:t>2026 02/11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44948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圓角 7">
            <a:extLst>
              <a:ext uri="{FF2B5EF4-FFF2-40B4-BE49-F238E27FC236}">
                <a16:creationId xmlns:a16="http://schemas.microsoft.com/office/drawing/2014/main" id="{19112EDB-D5CF-41AD-BEE8-34BE5CFF91D4}"/>
              </a:ext>
            </a:extLst>
          </p:cNvPr>
          <p:cNvSpPr/>
          <p:nvPr/>
        </p:nvSpPr>
        <p:spPr>
          <a:xfrm>
            <a:off x="70793" y="1506308"/>
            <a:ext cx="12017100" cy="4971184"/>
          </a:xfrm>
          <a:prstGeom prst="round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B542715-DB99-4A00-8142-6B7ABBE20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Fast Online Monitoring Program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74D685-6A63-4ECA-A6C6-BB69E55F6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1062326"/>
            <a:ext cx="10899773" cy="334654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/>
              <a:t>Data stream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7042C3D-07DC-48BD-9E4D-3057AC5CF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3F08855-29C6-401E-80C3-D96C118BB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2</a:t>
            </a:fld>
            <a:endParaRPr lang="en-US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783B204A-FD1D-458C-A4B4-1A517423CE07}"/>
              </a:ext>
            </a:extLst>
          </p:cNvPr>
          <p:cNvSpPr/>
          <p:nvPr/>
        </p:nvSpPr>
        <p:spPr>
          <a:xfrm>
            <a:off x="200581" y="3082999"/>
            <a:ext cx="10188184" cy="3270606"/>
          </a:xfrm>
          <a:prstGeom prst="round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           Auto decoding and analyze the data</a:t>
            </a: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99430BE5-8F9F-4521-B8FF-C537A7410545}"/>
              </a:ext>
            </a:extLst>
          </p:cNvPr>
          <p:cNvSpPr/>
          <p:nvPr/>
        </p:nvSpPr>
        <p:spPr>
          <a:xfrm>
            <a:off x="309478" y="3137350"/>
            <a:ext cx="3343786" cy="2530823"/>
          </a:xfrm>
          <a:prstGeom prst="round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Decode the Raw binary data</a:t>
            </a:r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r>
              <a:rPr lang="en-US" altLang="zh-TW" dirty="0"/>
              <a:t>`</a:t>
            </a:r>
            <a:endParaRPr lang="zh-TW" altLang="en-US" dirty="0"/>
          </a:p>
        </p:txBody>
      </p:sp>
      <p:sp>
        <p:nvSpPr>
          <p:cNvPr id="22" name="左大括弧 21">
            <a:extLst>
              <a:ext uri="{FF2B5EF4-FFF2-40B4-BE49-F238E27FC236}">
                <a16:creationId xmlns:a16="http://schemas.microsoft.com/office/drawing/2014/main" id="{753904E7-C445-48B5-A83D-5FA7A189D211}"/>
              </a:ext>
            </a:extLst>
          </p:cNvPr>
          <p:cNvSpPr/>
          <p:nvPr/>
        </p:nvSpPr>
        <p:spPr>
          <a:xfrm>
            <a:off x="2071247" y="3658027"/>
            <a:ext cx="171082" cy="1828139"/>
          </a:xfrm>
          <a:prstGeom prst="leftBrac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0BC3D402-0EF6-46C5-8F7E-D329695D02BF}"/>
              </a:ext>
            </a:extLst>
          </p:cNvPr>
          <p:cNvSpPr/>
          <p:nvPr/>
        </p:nvSpPr>
        <p:spPr>
          <a:xfrm>
            <a:off x="4723338" y="1586881"/>
            <a:ext cx="2721340" cy="97929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PC: LabView saving Data and simple online monitoring graph</a:t>
            </a:r>
            <a:endParaRPr lang="zh-TW" alt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1D4801D1-48D5-4780-AA44-BFD2E211413F}"/>
              </a:ext>
            </a:extLst>
          </p:cNvPr>
          <p:cNvSpPr/>
          <p:nvPr/>
        </p:nvSpPr>
        <p:spPr>
          <a:xfrm>
            <a:off x="721141" y="1586883"/>
            <a:ext cx="1893693" cy="97929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Signal convert to ADC in CITIROC</a:t>
            </a:r>
            <a:endParaRPr lang="zh-TW" alt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AC826D02-2775-40CB-947F-F6B4EAD02961}"/>
              </a:ext>
            </a:extLst>
          </p:cNvPr>
          <p:cNvSpPr/>
          <p:nvPr/>
        </p:nvSpPr>
        <p:spPr>
          <a:xfrm>
            <a:off x="2673828" y="1795331"/>
            <a:ext cx="1980841" cy="562396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Space wire…</a:t>
            </a:r>
            <a:endParaRPr lang="zh-TW" alt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126302A0-4E7C-4E02-B3AB-00D174A6CD20}"/>
              </a:ext>
            </a:extLst>
          </p:cNvPr>
          <p:cNvSpPr/>
          <p:nvPr/>
        </p:nvSpPr>
        <p:spPr>
          <a:xfrm>
            <a:off x="8708599" y="1586883"/>
            <a:ext cx="1893693" cy="97929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Auto upload to NAS and Drive</a:t>
            </a:r>
            <a:endParaRPr lang="zh-TW" alt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13B0F5CA-6EAB-4BB2-B2BB-D7DDD2142AFB}"/>
              </a:ext>
            </a:extLst>
          </p:cNvPr>
          <p:cNvSpPr/>
          <p:nvPr/>
        </p:nvSpPr>
        <p:spPr>
          <a:xfrm>
            <a:off x="7513346" y="1886533"/>
            <a:ext cx="1126585" cy="379992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>
                    <a:lumMod val="75000"/>
                    <a:lumOff val="25000"/>
                  </a:schemeClr>
                </a:solidFill>
              </a:rPr>
              <a:t>Network</a:t>
            </a:r>
            <a:endParaRPr lang="zh-TW" alt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7E34BE70-2D07-4B42-9544-F69115332B28}"/>
              </a:ext>
            </a:extLst>
          </p:cNvPr>
          <p:cNvSpPr/>
          <p:nvPr/>
        </p:nvSpPr>
        <p:spPr>
          <a:xfrm rot="20062570" flipH="1">
            <a:off x="7343812" y="2474253"/>
            <a:ext cx="1363930" cy="314141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795EF104-6EE8-400F-A853-E5A97EEF323D}"/>
              </a:ext>
            </a:extLst>
          </p:cNvPr>
          <p:cNvSpPr/>
          <p:nvPr/>
        </p:nvSpPr>
        <p:spPr>
          <a:xfrm>
            <a:off x="2298584" y="3658027"/>
            <a:ext cx="1258370" cy="36646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BM 1 .bin</a:t>
            </a:r>
            <a:endParaRPr lang="zh-TW" altLang="en-US" sz="1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0D665708-F73C-460B-95EF-1522D9DA03FD}"/>
              </a:ext>
            </a:extLst>
          </p:cNvPr>
          <p:cNvSpPr/>
          <p:nvPr/>
        </p:nvSpPr>
        <p:spPr>
          <a:xfrm>
            <a:off x="2298584" y="4144066"/>
            <a:ext cx="1258370" cy="36646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BM 2 .bin</a:t>
            </a:r>
            <a:endParaRPr lang="zh-TW" altLang="en-US" sz="1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69B5041C-D4EB-4BF3-AB6C-E59C83087EC8}"/>
              </a:ext>
            </a:extLst>
          </p:cNvPr>
          <p:cNvSpPr/>
          <p:nvPr/>
        </p:nvSpPr>
        <p:spPr>
          <a:xfrm>
            <a:off x="2298584" y="5104977"/>
            <a:ext cx="1258370" cy="36646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Crystal.bin</a:t>
            </a:r>
            <a:endParaRPr lang="zh-TW" altLang="en-US" sz="1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FFEFD390-DE26-4C3B-B5D1-7C55CC19B65E}"/>
              </a:ext>
            </a:extLst>
          </p:cNvPr>
          <p:cNvSpPr/>
          <p:nvPr/>
        </p:nvSpPr>
        <p:spPr>
          <a:xfrm>
            <a:off x="2298584" y="4630105"/>
            <a:ext cx="1258370" cy="36646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…</a:t>
            </a:r>
            <a:endParaRPr lang="zh-TW" altLang="en-US" sz="1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A0DAFAA-D86A-4A0F-B391-B2DA9EC69A3F}"/>
              </a:ext>
            </a:extLst>
          </p:cNvPr>
          <p:cNvSpPr/>
          <p:nvPr/>
        </p:nvSpPr>
        <p:spPr>
          <a:xfrm>
            <a:off x="356671" y="3633817"/>
            <a:ext cx="1673051" cy="182813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Parallel process 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100</a:t>
            </a:r>
            <a:r>
              <a:rPr lang="zh-TW" altLang="en-US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16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kHit</a:t>
            </a:r>
            <a:r>
              <a:rPr lang="en-US" altLang="zh-TW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/s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each process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Cost ~3 sec</a:t>
            </a: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C581862D-E06D-4C53-8813-29459EB6FE9F}"/>
              </a:ext>
            </a:extLst>
          </p:cNvPr>
          <p:cNvSpPr/>
          <p:nvPr/>
        </p:nvSpPr>
        <p:spPr>
          <a:xfrm>
            <a:off x="3928657" y="3880796"/>
            <a:ext cx="3024522" cy="90568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Matching the events by the clock with all detectors.</a:t>
            </a:r>
          </a:p>
          <a:p>
            <a:pPr algn="ctr"/>
            <a:r>
              <a:rPr lang="en-US" altLang="zh-TW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Save by *</a:t>
            </a:r>
            <a:r>
              <a:rPr lang="en-US" altLang="zh-TW" sz="1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Recon.root</a:t>
            </a:r>
            <a:endParaRPr lang="en-US" altLang="zh-TW" sz="12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altLang="zh-TW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Cost ~10sec</a:t>
            </a: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894C2903-0A4B-4764-9C5B-2CBB8CCAABFB}"/>
              </a:ext>
            </a:extLst>
          </p:cNvPr>
          <p:cNvSpPr/>
          <p:nvPr/>
        </p:nvSpPr>
        <p:spPr>
          <a:xfrm>
            <a:off x="3928657" y="5352054"/>
            <a:ext cx="3024522" cy="699931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Drawing the analysis result without calibration.</a:t>
            </a:r>
            <a:endParaRPr lang="zh-TW" alt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箭號: 向右 26">
            <a:extLst>
              <a:ext uri="{FF2B5EF4-FFF2-40B4-BE49-F238E27FC236}">
                <a16:creationId xmlns:a16="http://schemas.microsoft.com/office/drawing/2014/main" id="{1EE48B91-401E-4108-842F-DA38A32FBFB9}"/>
              </a:ext>
            </a:extLst>
          </p:cNvPr>
          <p:cNvSpPr/>
          <p:nvPr/>
        </p:nvSpPr>
        <p:spPr>
          <a:xfrm>
            <a:off x="3672148" y="4216807"/>
            <a:ext cx="231920" cy="233901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箭號: 向右 27">
            <a:extLst>
              <a:ext uri="{FF2B5EF4-FFF2-40B4-BE49-F238E27FC236}">
                <a16:creationId xmlns:a16="http://schemas.microsoft.com/office/drawing/2014/main" id="{F5ACAEB6-A678-4170-977D-14D0F9E57E0D}"/>
              </a:ext>
            </a:extLst>
          </p:cNvPr>
          <p:cNvSpPr/>
          <p:nvPr/>
        </p:nvSpPr>
        <p:spPr>
          <a:xfrm rot="5400000">
            <a:off x="5290930" y="4988028"/>
            <a:ext cx="231920" cy="233901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FDAB7936-0940-46C6-A397-BF1F0D38BDDB}"/>
              </a:ext>
            </a:extLst>
          </p:cNvPr>
          <p:cNvSpPr/>
          <p:nvPr/>
        </p:nvSpPr>
        <p:spPr>
          <a:xfrm>
            <a:off x="7222040" y="3880795"/>
            <a:ext cx="3024522" cy="90568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Do</a:t>
            </a:r>
            <a:r>
              <a:rPr lang="zh-TW" alt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the</a:t>
            </a:r>
            <a:r>
              <a:rPr lang="zh-TW" alt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75000"/>
                    <a:lumOff val="25000"/>
                  </a:schemeClr>
                </a:solidFill>
              </a:rPr>
              <a:t>Gain</a:t>
            </a:r>
            <a:r>
              <a:rPr lang="zh-TW" alt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calibration</a:t>
            </a:r>
            <a:r>
              <a:rPr lang="zh-TW" alt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75000"/>
                    <a:lumOff val="25000"/>
                  </a:schemeClr>
                </a:solidFill>
              </a:rPr>
              <a:t>by</a:t>
            </a:r>
            <a:r>
              <a:rPr lang="zh-TW" alt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75000"/>
                    <a:lumOff val="25000"/>
                  </a:schemeClr>
                </a:solidFill>
              </a:rPr>
              <a:t>Feb25 ADC/MeV result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Cost ~5sec</a:t>
            </a:r>
          </a:p>
        </p:txBody>
      </p:sp>
      <p:sp>
        <p:nvSpPr>
          <p:cNvPr id="30" name="箭號: 向右 29">
            <a:extLst>
              <a:ext uri="{FF2B5EF4-FFF2-40B4-BE49-F238E27FC236}">
                <a16:creationId xmlns:a16="http://schemas.microsoft.com/office/drawing/2014/main" id="{B7928CE5-C234-44C5-872A-DE7CA6A571AE}"/>
              </a:ext>
            </a:extLst>
          </p:cNvPr>
          <p:cNvSpPr/>
          <p:nvPr/>
        </p:nvSpPr>
        <p:spPr>
          <a:xfrm>
            <a:off x="6967006" y="4210348"/>
            <a:ext cx="231920" cy="233901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BADC59EE-3A95-4FCF-A52B-226618593B70}"/>
              </a:ext>
            </a:extLst>
          </p:cNvPr>
          <p:cNvSpPr/>
          <p:nvPr/>
        </p:nvSpPr>
        <p:spPr>
          <a:xfrm>
            <a:off x="7222040" y="5229584"/>
            <a:ext cx="3024522" cy="90568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Drawing the Run analysis result with Cal. data.</a:t>
            </a:r>
          </a:p>
        </p:txBody>
      </p:sp>
      <p:sp>
        <p:nvSpPr>
          <p:cNvPr id="32" name="箭號: 向右 31">
            <a:extLst>
              <a:ext uri="{FF2B5EF4-FFF2-40B4-BE49-F238E27FC236}">
                <a16:creationId xmlns:a16="http://schemas.microsoft.com/office/drawing/2014/main" id="{C61B9585-17D3-47BE-A3A9-607FC8FF4244}"/>
              </a:ext>
            </a:extLst>
          </p:cNvPr>
          <p:cNvSpPr/>
          <p:nvPr/>
        </p:nvSpPr>
        <p:spPr>
          <a:xfrm rot="5400000">
            <a:off x="8667707" y="4898424"/>
            <a:ext cx="231920" cy="233901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箭號: 彎曲 34">
            <a:extLst>
              <a:ext uri="{FF2B5EF4-FFF2-40B4-BE49-F238E27FC236}">
                <a16:creationId xmlns:a16="http://schemas.microsoft.com/office/drawing/2014/main" id="{4FD2829B-AF72-4188-A42C-CE47D9923174}"/>
              </a:ext>
            </a:extLst>
          </p:cNvPr>
          <p:cNvSpPr/>
          <p:nvPr/>
        </p:nvSpPr>
        <p:spPr>
          <a:xfrm flipV="1">
            <a:off x="375150" y="5700911"/>
            <a:ext cx="351933" cy="443982"/>
          </a:xfrm>
          <a:prstGeom prst="ben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B9991B21-2BFB-4CCC-B325-C704BAA31157}"/>
              </a:ext>
            </a:extLst>
          </p:cNvPr>
          <p:cNvSpPr/>
          <p:nvPr/>
        </p:nvSpPr>
        <p:spPr>
          <a:xfrm>
            <a:off x="789170" y="5776580"/>
            <a:ext cx="3024522" cy="48414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Drawing the raw data information(ADC/Position)</a:t>
            </a:r>
            <a:endParaRPr lang="zh-TW" alt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箭號: 向右 37">
            <a:extLst>
              <a:ext uri="{FF2B5EF4-FFF2-40B4-BE49-F238E27FC236}">
                <a16:creationId xmlns:a16="http://schemas.microsoft.com/office/drawing/2014/main" id="{0EF881D9-E3DA-461E-A561-F6FAF0F8161E}"/>
              </a:ext>
            </a:extLst>
          </p:cNvPr>
          <p:cNvSpPr/>
          <p:nvPr/>
        </p:nvSpPr>
        <p:spPr>
          <a:xfrm>
            <a:off x="10461034" y="3755586"/>
            <a:ext cx="231920" cy="233901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29CE7A8F-CE3D-4CAE-9C8F-6FEEF157DE4C}"/>
              </a:ext>
            </a:extLst>
          </p:cNvPr>
          <p:cNvSpPr/>
          <p:nvPr/>
        </p:nvSpPr>
        <p:spPr>
          <a:xfrm>
            <a:off x="10765223" y="3273791"/>
            <a:ext cx="1238342" cy="120936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Run analysis report</a:t>
            </a:r>
          </a:p>
          <a:p>
            <a:pPr algn="ctr"/>
            <a:r>
              <a:rPr lang="en-US" altLang="zh-TW" sz="1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RunDisplay.html</a:t>
            </a:r>
          </a:p>
        </p:txBody>
      </p:sp>
      <p:sp>
        <p:nvSpPr>
          <p:cNvPr id="40" name="箭號: 向右 39">
            <a:extLst>
              <a:ext uri="{FF2B5EF4-FFF2-40B4-BE49-F238E27FC236}">
                <a16:creationId xmlns:a16="http://schemas.microsoft.com/office/drawing/2014/main" id="{27AB6933-7A78-4689-A732-7791C294E80F}"/>
              </a:ext>
            </a:extLst>
          </p:cNvPr>
          <p:cNvSpPr/>
          <p:nvPr/>
        </p:nvSpPr>
        <p:spPr>
          <a:xfrm rot="5400000">
            <a:off x="11084575" y="4538401"/>
            <a:ext cx="231920" cy="233901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93F7B078-691D-4BA3-85BD-7EBEE5141AFA}"/>
              </a:ext>
            </a:extLst>
          </p:cNvPr>
          <p:cNvSpPr/>
          <p:nvPr/>
        </p:nvSpPr>
        <p:spPr>
          <a:xfrm>
            <a:off x="10521955" y="4813338"/>
            <a:ext cx="1481610" cy="120936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Auto upload to Drive</a:t>
            </a:r>
            <a:endParaRPr lang="en-US" altLang="zh-TW" sz="1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65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3C4E2F-5546-4188-A8ED-3D640D2EE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auto analysis data stream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6B23104-E47F-4B0A-B674-A10102B6E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5" y="1105964"/>
            <a:ext cx="8946541" cy="4733370"/>
          </a:xfrm>
        </p:spPr>
        <p:txBody>
          <a:bodyPr/>
          <a:lstStyle/>
          <a:p>
            <a:r>
              <a:rPr lang="en-US" altLang="zh-TW" dirty="0"/>
              <a:t>Need to develop the:</a:t>
            </a:r>
          </a:p>
          <a:p>
            <a:pPr lvl="1"/>
            <a:r>
              <a:rPr lang="en-US" altLang="zh-TW" sz="1600" dirty="0"/>
              <a:t>Auto data generator (for simulate the beam test data tacking)</a:t>
            </a:r>
          </a:p>
          <a:p>
            <a:pPr lvl="1"/>
            <a:r>
              <a:rPr lang="en-US" altLang="zh-TW" sz="1600" dirty="0"/>
              <a:t>Auto upload system(data)</a:t>
            </a:r>
          </a:p>
          <a:p>
            <a:pPr lvl="1"/>
            <a:r>
              <a:rPr lang="en-US" altLang="zh-TW" sz="1600" dirty="0"/>
              <a:t>Auto analysis system</a:t>
            </a:r>
          </a:p>
          <a:p>
            <a:pPr lvl="1"/>
            <a:r>
              <a:rPr lang="en-US" altLang="zh-TW" sz="1600" dirty="0"/>
              <a:t>Auto upload system2(result)</a:t>
            </a:r>
            <a:endParaRPr lang="zh-TW" altLang="en-US" sz="1600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4E91A08-17A3-401D-AF33-0DFC4CB58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AF010EB-8B24-46B6-83FD-5C3E8FB51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3</a:t>
            </a:fld>
            <a:endParaRPr 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310446B-6E34-4E79-88BB-F320C6384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83" y="3327660"/>
            <a:ext cx="7691668" cy="3191224"/>
          </a:xfrm>
          <a:prstGeom prst="rect">
            <a:avLst/>
          </a:prstGeom>
        </p:spPr>
      </p:pic>
      <p:sp>
        <p:nvSpPr>
          <p:cNvPr id="10" name="橢圓 9">
            <a:extLst>
              <a:ext uri="{FF2B5EF4-FFF2-40B4-BE49-F238E27FC236}">
                <a16:creationId xmlns:a16="http://schemas.microsoft.com/office/drawing/2014/main" id="{24C467BF-40F1-4DBC-8F91-2F98B8F7D512}"/>
              </a:ext>
            </a:extLst>
          </p:cNvPr>
          <p:cNvSpPr/>
          <p:nvPr/>
        </p:nvSpPr>
        <p:spPr>
          <a:xfrm>
            <a:off x="995386" y="3011111"/>
            <a:ext cx="4499810" cy="1251284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718E6A77-B8EC-415F-B0F7-DD18B1A6FD10}"/>
              </a:ext>
            </a:extLst>
          </p:cNvPr>
          <p:cNvCxnSpPr>
            <a:cxnSpLocks/>
            <a:stCxn id="10" idx="7"/>
          </p:cNvCxnSpPr>
          <p:nvPr/>
        </p:nvCxnSpPr>
        <p:spPr>
          <a:xfrm flipV="1">
            <a:off x="4836214" y="1734961"/>
            <a:ext cx="236080" cy="1459396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>
            <a:extLst>
              <a:ext uri="{FF2B5EF4-FFF2-40B4-BE49-F238E27FC236}">
                <a16:creationId xmlns:a16="http://schemas.microsoft.com/office/drawing/2014/main" id="{D5B8D980-8E07-411D-9E39-F66F90825389}"/>
              </a:ext>
            </a:extLst>
          </p:cNvPr>
          <p:cNvSpPr/>
          <p:nvPr/>
        </p:nvSpPr>
        <p:spPr>
          <a:xfrm>
            <a:off x="5880623" y="3161524"/>
            <a:ext cx="1732547" cy="1004636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5802E519-BE1F-437B-B18B-8D421CFF27EE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3821011" y="1969648"/>
            <a:ext cx="2313338" cy="133900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橢圓 24">
            <a:extLst>
              <a:ext uri="{FF2B5EF4-FFF2-40B4-BE49-F238E27FC236}">
                <a16:creationId xmlns:a16="http://schemas.microsoft.com/office/drawing/2014/main" id="{3E4B17F3-777B-4B80-9238-0A44EDD304FE}"/>
              </a:ext>
            </a:extLst>
          </p:cNvPr>
          <p:cNvSpPr/>
          <p:nvPr/>
        </p:nvSpPr>
        <p:spPr>
          <a:xfrm>
            <a:off x="7274073" y="5305926"/>
            <a:ext cx="1213287" cy="1081930"/>
          </a:xfrm>
          <a:prstGeom prst="ellipse">
            <a:avLst/>
          </a:prstGeom>
          <a:noFill/>
          <a:ln>
            <a:solidFill>
              <a:srgbClr val="FF2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97B226E1-77EC-414A-AF8A-98510122516C}"/>
              </a:ext>
            </a:extLst>
          </p:cNvPr>
          <p:cNvCxnSpPr>
            <a:stCxn id="25" idx="1"/>
          </p:cNvCxnSpPr>
          <p:nvPr/>
        </p:nvCxnSpPr>
        <p:spPr>
          <a:xfrm flipH="1" flipV="1">
            <a:off x="3977420" y="2604837"/>
            <a:ext cx="3474335" cy="2859534"/>
          </a:xfrm>
          <a:prstGeom prst="straightConnector1">
            <a:avLst/>
          </a:prstGeom>
          <a:ln>
            <a:solidFill>
              <a:srgbClr val="FF2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手繪多邊形: 圖案 27">
            <a:extLst>
              <a:ext uri="{FF2B5EF4-FFF2-40B4-BE49-F238E27FC236}">
                <a16:creationId xmlns:a16="http://schemas.microsoft.com/office/drawing/2014/main" id="{C2E9747E-5D26-47A5-9CB9-1825D96BC5AC}"/>
              </a:ext>
            </a:extLst>
          </p:cNvPr>
          <p:cNvSpPr/>
          <p:nvPr/>
        </p:nvSpPr>
        <p:spPr>
          <a:xfrm>
            <a:off x="439195" y="2255238"/>
            <a:ext cx="939404" cy="2112225"/>
          </a:xfrm>
          <a:custGeom>
            <a:avLst/>
            <a:gdLst>
              <a:gd name="connsiteX0" fmla="*/ 494236 w 939404"/>
              <a:gd name="connsiteY0" fmla="*/ 2112225 h 2112225"/>
              <a:gd name="connsiteX1" fmla="*/ 193446 w 939404"/>
              <a:gd name="connsiteY1" fmla="*/ 1763309 h 2112225"/>
              <a:gd name="connsiteX2" fmla="*/ 109225 w 939404"/>
              <a:gd name="connsiteY2" fmla="*/ 1606899 h 2112225"/>
              <a:gd name="connsiteX3" fmla="*/ 25004 w 939404"/>
              <a:gd name="connsiteY3" fmla="*/ 1306109 h 2112225"/>
              <a:gd name="connsiteX4" fmla="*/ 941 w 939404"/>
              <a:gd name="connsiteY4" fmla="*/ 903051 h 2112225"/>
              <a:gd name="connsiteX5" fmla="*/ 31020 w 939404"/>
              <a:gd name="connsiteY5" fmla="*/ 728594 h 2112225"/>
              <a:gd name="connsiteX6" fmla="*/ 259620 w 939404"/>
              <a:gd name="connsiteY6" fmla="*/ 325536 h 2112225"/>
              <a:gd name="connsiteX7" fmla="*/ 428062 w 939404"/>
              <a:gd name="connsiteY7" fmla="*/ 163109 h 2112225"/>
              <a:gd name="connsiteX8" fmla="*/ 584472 w 939404"/>
              <a:gd name="connsiteY8" fmla="*/ 72873 h 2112225"/>
              <a:gd name="connsiteX9" fmla="*/ 795025 w 939404"/>
              <a:gd name="connsiteY9" fmla="*/ 18730 h 2112225"/>
              <a:gd name="connsiteX10" fmla="*/ 861199 w 939404"/>
              <a:gd name="connsiteY10" fmla="*/ 6699 h 2112225"/>
              <a:gd name="connsiteX11" fmla="*/ 879246 w 939404"/>
              <a:gd name="connsiteY11" fmla="*/ 683 h 2112225"/>
              <a:gd name="connsiteX12" fmla="*/ 939404 w 939404"/>
              <a:gd name="connsiteY12" fmla="*/ 683 h 211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9404" h="2112225">
                <a:moveTo>
                  <a:pt x="494236" y="2112225"/>
                </a:moveTo>
                <a:cubicBezTo>
                  <a:pt x="410193" y="2023980"/>
                  <a:pt x="242760" y="1854891"/>
                  <a:pt x="193446" y="1763309"/>
                </a:cubicBezTo>
                <a:cubicBezTo>
                  <a:pt x="165372" y="1711172"/>
                  <a:pt x="133971" y="1660695"/>
                  <a:pt x="109225" y="1606899"/>
                </a:cubicBezTo>
                <a:cubicBezTo>
                  <a:pt x="48293" y="1474438"/>
                  <a:pt x="52547" y="1449334"/>
                  <a:pt x="25004" y="1306109"/>
                </a:cubicBezTo>
                <a:cubicBezTo>
                  <a:pt x="18364" y="1226424"/>
                  <a:pt x="-4936" y="991201"/>
                  <a:pt x="941" y="903051"/>
                </a:cubicBezTo>
                <a:cubicBezTo>
                  <a:pt x="4866" y="844171"/>
                  <a:pt x="10381" y="783877"/>
                  <a:pt x="31020" y="728594"/>
                </a:cubicBezTo>
                <a:cubicBezTo>
                  <a:pt x="68027" y="629468"/>
                  <a:pt x="171912" y="423442"/>
                  <a:pt x="259620" y="325536"/>
                </a:cubicBezTo>
                <a:cubicBezTo>
                  <a:pt x="311665" y="267439"/>
                  <a:pt x="362451" y="205288"/>
                  <a:pt x="428062" y="163109"/>
                </a:cubicBezTo>
                <a:cubicBezTo>
                  <a:pt x="464196" y="139880"/>
                  <a:pt x="539438" y="87246"/>
                  <a:pt x="584472" y="72873"/>
                </a:cubicBezTo>
                <a:cubicBezTo>
                  <a:pt x="653509" y="50840"/>
                  <a:pt x="723726" y="31693"/>
                  <a:pt x="795025" y="18730"/>
                </a:cubicBezTo>
                <a:cubicBezTo>
                  <a:pt x="817083" y="14720"/>
                  <a:pt x="839277" y="11396"/>
                  <a:pt x="861199" y="6699"/>
                </a:cubicBezTo>
                <a:cubicBezTo>
                  <a:pt x="867399" y="5370"/>
                  <a:pt x="872924" y="1169"/>
                  <a:pt x="879246" y="683"/>
                </a:cubicBezTo>
                <a:cubicBezTo>
                  <a:pt x="899240" y="-855"/>
                  <a:pt x="919351" y="683"/>
                  <a:pt x="939404" y="683"/>
                </a:cubicBezTo>
              </a:path>
            </a:pathLst>
          </a:custGeom>
          <a:noFill/>
          <a:ln>
            <a:solidFill>
              <a:srgbClr val="00B6F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箭號: 向右 28">
            <a:extLst>
              <a:ext uri="{FF2B5EF4-FFF2-40B4-BE49-F238E27FC236}">
                <a16:creationId xmlns:a16="http://schemas.microsoft.com/office/drawing/2014/main" id="{A9D82911-F3DF-4425-BD5A-75C312DA4201}"/>
              </a:ext>
            </a:extLst>
          </p:cNvPr>
          <p:cNvSpPr/>
          <p:nvPr/>
        </p:nvSpPr>
        <p:spPr>
          <a:xfrm>
            <a:off x="6776976" y="1510926"/>
            <a:ext cx="994194" cy="243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3389BEE5-25BE-4613-B7EE-527A25D7EA79}"/>
              </a:ext>
            </a:extLst>
          </p:cNvPr>
          <p:cNvSpPr/>
          <p:nvPr/>
        </p:nvSpPr>
        <p:spPr>
          <a:xfrm>
            <a:off x="7886700" y="1465211"/>
            <a:ext cx="4251157" cy="347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rgbClr val="0000FF"/>
                </a:solidFill>
              </a:rPr>
              <a:t>Completed 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31" name="箭號: 向右 30">
            <a:extLst>
              <a:ext uri="{FF2B5EF4-FFF2-40B4-BE49-F238E27FC236}">
                <a16:creationId xmlns:a16="http://schemas.microsoft.com/office/drawing/2014/main" id="{6C0D1DCB-6AFC-4D6F-81CB-73B1A738400A}"/>
              </a:ext>
            </a:extLst>
          </p:cNvPr>
          <p:cNvSpPr/>
          <p:nvPr/>
        </p:nvSpPr>
        <p:spPr>
          <a:xfrm>
            <a:off x="6776976" y="1888762"/>
            <a:ext cx="994194" cy="366476"/>
          </a:xfrm>
          <a:prstGeom prst="rightArrow">
            <a:avLst>
              <a:gd name="adj1" fmla="val 7424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19934CE-E638-4FB4-A71A-9087457B4FBC}"/>
              </a:ext>
            </a:extLst>
          </p:cNvPr>
          <p:cNvSpPr/>
          <p:nvPr/>
        </p:nvSpPr>
        <p:spPr>
          <a:xfrm>
            <a:off x="7886700" y="1913448"/>
            <a:ext cx="4251157" cy="347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rgbClr val="FF0000"/>
                </a:solidFill>
              </a:rPr>
              <a:t>Completed 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6049D36-A8D2-48DA-8648-CA4D00380571}"/>
              </a:ext>
            </a:extLst>
          </p:cNvPr>
          <p:cNvSpPr/>
          <p:nvPr/>
        </p:nvSpPr>
        <p:spPr>
          <a:xfrm>
            <a:off x="7886700" y="2371036"/>
            <a:ext cx="4251157" cy="347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rgbClr val="FF0000"/>
                </a:solidFill>
              </a:rPr>
              <a:t>Under developing 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箭號: 向右 20">
            <a:extLst>
              <a:ext uri="{FF2B5EF4-FFF2-40B4-BE49-F238E27FC236}">
                <a16:creationId xmlns:a16="http://schemas.microsoft.com/office/drawing/2014/main" id="{39426213-BAF5-4A06-ABD8-9966748F0C68}"/>
              </a:ext>
            </a:extLst>
          </p:cNvPr>
          <p:cNvSpPr/>
          <p:nvPr/>
        </p:nvSpPr>
        <p:spPr>
          <a:xfrm>
            <a:off x="6776976" y="2417274"/>
            <a:ext cx="994194" cy="243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47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684143-7FD2-48FE-920A-97AF0F40A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Auto upload system(data)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C53D8BD4-5803-48C2-93B8-E7510B5575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7034882" y="2671986"/>
            <a:ext cx="4395787" cy="2972940"/>
          </a:xfrm>
        </p:spPr>
      </p:pic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7D11E679-C1F0-4F97-9193-839672AAF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759" y="1684421"/>
            <a:ext cx="6328957" cy="4065211"/>
          </a:xfrm>
        </p:spPr>
        <p:txBody>
          <a:bodyPr>
            <a:normAutofit/>
          </a:bodyPr>
          <a:lstStyle/>
          <a:p>
            <a:r>
              <a:rPr lang="en-US" altLang="zh-TW" sz="1800" dirty="0"/>
              <a:t>Setting the config before the operation.</a:t>
            </a:r>
          </a:p>
          <a:p>
            <a:r>
              <a:rPr lang="en-US" altLang="zh-TW" sz="1800" dirty="0"/>
              <a:t>Execute the </a:t>
            </a:r>
            <a:r>
              <a:rPr lang="en-US" altLang="zh-TW" sz="1800" dirty="0">
                <a:solidFill>
                  <a:srgbClr val="0000FF"/>
                </a:solidFill>
              </a:rPr>
              <a:t>AutoUpload.ps1</a:t>
            </a:r>
            <a:r>
              <a:rPr lang="en-US" altLang="zh-TW" sz="1800" dirty="0"/>
              <a:t> on the data taking PC.</a:t>
            </a:r>
          </a:p>
          <a:p>
            <a:r>
              <a:rPr lang="en-US" altLang="zh-TW" sz="1800" dirty="0"/>
              <a:t>The program could upload the file to the </a:t>
            </a:r>
          </a:p>
          <a:p>
            <a:pPr lvl="1"/>
            <a:r>
              <a:rPr lang="en-US" altLang="zh-TW" sz="1687" dirty="0"/>
              <a:t>1. SSH host(setting SSH config)</a:t>
            </a:r>
          </a:p>
          <a:p>
            <a:pPr lvl="1"/>
            <a:r>
              <a:rPr lang="en-US" altLang="zh-TW" sz="1687" dirty="0"/>
              <a:t>2. Google Drive(Using Google Drive App on PC)</a:t>
            </a:r>
          </a:p>
          <a:p>
            <a:r>
              <a:rPr lang="en-US" altLang="zh-TW" sz="1800" dirty="0"/>
              <a:t>During the upload:</a:t>
            </a:r>
          </a:p>
          <a:p>
            <a:pPr lvl="1"/>
            <a:r>
              <a:rPr lang="en-US" altLang="zh-TW" sz="1687" dirty="0"/>
              <a:t>The program will wait T(default = 5) for new file check.</a:t>
            </a:r>
          </a:p>
          <a:p>
            <a:pPr lvl="1"/>
            <a:r>
              <a:rPr lang="en-US" altLang="zh-TW" sz="1687" dirty="0"/>
              <a:t>The program only upload the files which are unlock.</a:t>
            </a:r>
          </a:p>
          <a:p>
            <a:pPr lvl="1"/>
            <a:r>
              <a:rPr lang="en-US" altLang="zh-TW" sz="1687" dirty="0"/>
              <a:t>If </a:t>
            </a:r>
            <a:r>
              <a:rPr lang="en-US" altLang="zh-TW" sz="1687" dirty="0" err="1"/>
              <a:t>scp</a:t>
            </a:r>
            <a:r>
              <a:rPr lang="en-US" altLang="zh-TW" sz="1687" dirty="0"/>
              <a:t> upload failed, the program will try again until success.</a:t>
            </a:r>
          </a:p>
          <a:p>
            <a:pPr lvl="1"/>
            <a:r>
              <a:rPr lang="en-US" altLang="zh-TW" sz="1687" dirty="0"/>
              <a:t>After upload, using MD5 hash to check the file correctness.</a:t>
            </a:r>
            <a:endParaRPr lang="zh-TW" altLang="en-US" sz="1687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FBA8138-3D12-4DF9-828E-DC2CA53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76AF0F3-1E56-4759-B7AB-4A96018C6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32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524616-8A53-428E-AE0B-3E6CF69BC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Auto analysis system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AAB3AEB-8AFB-4D41-A8F2-E14868DE0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1282" y="1489078"/>
            <a:ext cx="9404723" cy="2300869"/>
          </a:xfrm>
        </p:spPr>
        <p:txBody>
          <a:bodyPr>
            <a:normAutofit/>
          </a:bodyPr>
          <a:lstStyle/>
          <a:p>
            <a:r>
              <a:rPr lang="en-US" altLang="zh-TW" sz="1800" dirty="0"/>
              <a:t>Auto analyze the runs which are haven’t done in target folder.</a:t>
            </a:r>
          </a:p>
          <a:p>
            <a:r>
              <a:rPr lang="en-US" altLang="zh-TW" sz="1800" dirty="0"/>
              <a:t>Parallel operate the analysis code(run by run).</a:t>
            </a:r>
          </a:p>
          <a:p>
            <a:r>
              <a:rPr lang="en-US" altLang="zh-TW" sz="1800" dirty="0"/>
              <a:t>Using the job number counter to prevent CPU overload.</a:t>
            </a:r>
          </a:p>
          <a:p>
            <a:endParaRPr lang="en-US" altLang="zh-TW" sz="1800" dirty="0"/>
          </a:p>
          <a:p>
            <a:r>
              <a:rPr lang="en-US" altLang="zh-TW" sz="1800" dirty="0"/>
              <a:t>… forget to having a screenshot the during the normal program operation…</a:t>
            </a:r>
            <a:endParaRPr lang="zh-TW" altLang="en-US" sz="1687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A0E0B88-1E47-4DF7-BD39-F8F7D121B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B5B7499-8E37-414D-BE61-6987721F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5</a:t>
            </a:fld>
            <a:endParaRPr 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2B0022A-BB50-43CE-B4F2-19182485F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915" y="3789947"/>
            <a:ext cx="7840169" cy="23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41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524616-8A53-428E-AE0B-3E6CF69BC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Auto upload system2(result)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AAB3AEB-8AFB-4D41-A8F2-E14868DE0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5029" y="1380794"/>
            <a:ext cx="6885655" cy="4195763"/>
          </a:xfrm>
        </p:spPr>
        <p:txBody>
          <a:bodyPr>
            <a:normAutofit/>
          </a:bodyPr>
          <a:lstStyle/>
          <a:p>
            <a:r>
              <a:rPr lang="en-US" altLang="zh-TW" sz="1800" dirty="0"/>
              <a:t>Get the API from the Google Drive.</a:t>
            </a:r>
          </a:p>
          <a:p>
            <a:r>
              <a:rPr lang="en-US" altLang="zh-TW" sz="1800" dirty="0"/>
              <a:t>Use “rclone” to uploading the analysis report to the Drive.</a:t>
            </a:r>
          </a:p>
          <a:p>
            <a:r>
              <a:rPr lang="en-US" altLang="zh-TW" sz="1800" dirty="0"/>
              <a:t>It have some problem, keep going on the development.</a:t>
            </a:r>
            <a:endParaRPr lang="zh-TW" altLang="en-US" sz="1800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A0E0B88-1E47-4DF7-BD39-F8F7D121B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B5B7499-8E37-414D-BE61-6987721F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6</a:t>
            </a:fld>
            <a:endParaRPr 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66D8657-F403-4E4C-92EC-CF6CD14FD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915" y="3789947"/>
            <a:ext cx="7840169" cy="239110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ADFF894-F21F-4046-9FB3-572763DE7326}"/>
              </a:ext>
            </a:extLst>
          </p:cNvPr>
          <p:cNvSpPr/>
          <p:nvPr/>
        </p:nvSpPr>
        <p:spPr>
          <a:xfrm>
            <a:off x="2153653" y="5239753"/>
            <a:ext cx="5146393" cy="2887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39266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模板2">
  <a:themeElements>
    <a:clrScheme name="離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自訂 4">
      <a:majorFont>
        <a:latin typeface="Times New Roman"/>
        <a:ea typeface="標楷體"/>
        <a:cs typeface=""/>
      </a:majorFont>
      <a:minorFont>
        <a:latin typeface="Arial"/>
        <a:ea typeface="微軟正黑體"/>
        <a:cs typeface="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模板2" id="{7B243093-F40B-49D2-8649-AEF9F6135092}" vid="{EB65F3AC-24C7-49F9-AF21-B89FB096BA6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模板2</Template>
  <TotalTime>89297</TotalTime>
  <Words>432</Words>
  <Application>Microsoft Office PowerPoint</Application>
  <PresentationFormat>寬螢幕</PresentationFormat>
  <Paragraphs>102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Times New Roman</vt:lpstr>
      <vt:lpstr>Wingdings</vt:lpstr>
      <vt:lpstr>Wingdings 3</vt:lpstr>
      <vt:lpstr>模板2</vt:lpstr>
      <vt:lpstr>Weekly meeting</vt:lpstr>
      <vt:lpstr>The Fast Online Monitoring Program</vt:lpstr>
      <vt:lpstr>The auto analysis data stream</vt:lpstr>
      <vt:lpstr>Auto upload system(data)</vt:lpstr>
      <vt:lpstr>Auto analysis system</vt:lpstr>
      <vt:lpstr>Auto upload system2(result)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弮箞 林</dc:creator>
  <cp:lastModifiedBy>宇翔 蕭</cp:lastModifiedBy>
  <cp:revision>13103</cp:revision>
  <dcterms:created xsi:type="dcterms:W3CDTF">2020-10-12T05:45:27Z</dcterms:created>
  <dcterms:modified xsi:type="dcterms:W3CDTF">2026-02-11T05:47:38Z</dcterms:modified>
</cp:coreProperties>
</file>