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60" r:id="rId3"/>
    <p:sldId id="262" r:id="rId4"/>
    <p:sldId id="263" r:id="rId5"/>
    <p:sldId id="269" r:id="rId6"/>
    <p:sldId id="257" r:id="rId7"/>
    <p:sldId id="270" r:id="rId8"/>
    <p:sldId id="271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82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2026/3/12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2026/3/12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2026/3/12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2026/3/12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2026/3/12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2026/3/12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2026/3/12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2026/3/12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2026/3/12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2026/3/12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2026/3/12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2026/3/12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5720" y="0"/>
            <a:ext cx="7643866" cy="2214554"/>
          </a:xfrm>
        </p:spPr>
        <p:txBody>
          <a:bodyPr>
            <a:normAutofit/>
          </a:bodyPr>
          <a:lstStyle/>
          <a:p>
            <a:pPr algn="l"/>
            <a:r>
              <a:rPr lang="en-US" altLang="zh-TW" sz="3600" b="1" dirty="0" smtClean="0"/>
              <a:t>MHEP experiment </a:t>
            </a:r>
            <a:r>
              <a:rPr lang="en-US" altLang="zh-TW" sz="3600" b="1" dirty="0" smtClean="0"/>
              <a:t>group meeting</a:t>
            </a:r>
            <a:br>
              <a:rPr lang="en-US" altLang="zh-TW" sz="3600" b="1" dirty="0" smtClean="0"/>
            </a:br>
            <a:r>
              <a:rPr lang="en-US" altLang="zh-TW" sz="3600" b="1" dirty="0" smtClean="0"/>
              <a:t>2026-03-12</a:t>
            </a:r>
            <a:endParaRPr lang="zh-TW" altLang="en-US" sz="3600" b="1" dirty="0"/>
          </a:p>
        </p:txBody>
      </p:sp>
      <p:sp>
        <p:nvSpPr>
          <p:cNvPr id="7" name="文字方塊 6"/>
          <p:cNvSpPr txBox="1"/>
          <p:nvPr/>
        </p:nvSpPr>
        <p:spPr>
          <a:xfrm>
            <a:off x="357158" y="1857364"/>
            <a:ext cx="864396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 smtClean="0"/>
              <a:t>Institute events:   volunteer welcomed</a:t>
            </a:r>
          </a:p>
          <a:p>
            <a:pPr marL="457200" indent="-457200">
              <a:buAutoNum type="arabicPeriod"/>
            </a:pPr>
            <a:r>
              <a:rPr lang="en-US" altLang="zh-TW" sz="2400" dirty="0" smtClean="0">
                <a:solidFill>
                  <a:srgbClr val="FF0000"/>
                </a:solidFill>
              </a:rPr>
              <a:t>04/18  College student visiting,  MHEP lecture 10:00-10:20</a:t>
            </a:r>
          </a:p>
          <a:p>
            <a:pPr marL="457200" indent="-457200">
              <a:buAutoNum type="arabicPeriod"/>
            </a:pPr>
            <a:r>
              <a:rPr lang="en-US" altLang="zh-TW" sz="2400" dirty="0" smtClean="0">
                <a:solidFill>
                  <a:srgbClr val="FF0000"/>
                </a:solidFill>
              </a:rPr>
              <a:t>Library manager, MHEP books sorting </a:t>
            </a:r>
          </a:p>
          <a:p>
            <a:pPr marL="457200" indent="-457200">
              <a:buAutoNum type="arabicPeriod"/>
            </a:pPr>
            <a:r>
              <a:rPr lang="en-US" altLang="zh-TW" sz="2400" dirty="0" smtClean="0"/>
              <a:t>Charge usage of Lab electricity,  starting in April</a:t>
            </a:r>
          </a:p>
          <a:p>
            <a:pPr marL="457200" indent="-457200">
              <a:buAutoNum type="arabicPeriod"/>
            </a:pPr>
            <a:r>
              <a:rPr lang="en-US" altLang="zh-TW" sz="2400" dirty="0" smtClean="0"/>
              <a:t>Communication with </a:t>
            </a:r>
            <a:r>
              <a:rPr lang="en-US" altLang="zh-TW" sz="2400" dirty="0" err="1" smtClean="0"/>
              <a:t>Gau</a:t>
            </a:r>
            <a:r>
              <a:rPr lang="en-US" altLang="zh-TW" sz="2400" dirty="0" smtClean="0"/>
              <a:t> </a:t>
            </a:r>
            <a:r>
              <a:rPr lang="en-US" altLang="zh-TW" sz="2400" dirty="0" err="1" smtClean="0"/>
              <a:t>Haiyan</a:t>
            </a:r>
            <a:r>
              <a:rPr lang="en-US" altLang="zh-TW" sz="2400" dirty="0" smtClean="0"/>
              <a:t>,  new member of IPAS AAC</a:t>
            </a:r>
          </a:p>
          <a:p>
            <a:pPr marL="457200" indent="-457200">
              <a:buAutoNum type="arabicPeriod"/>
            </a:pPr>
            <a:r>
              <a:rPr lang="en-US" altLang="zh-TW" sz="2400" dirty="0" smtClean="0"/>
              <a:t>Recruit, no quota limit by the AS</a:t>
            </a:r>
            <a:endParaRPr lang="zh-TW" alt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42844" y="1643050"/>
            <a:ext cx="8786874" cy="34163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zh-TW" altLang="en-US" dirty="0" smtClean="0"/>
              <a:t>中高能物理的實驗團隊將持續在歐洲強子對撞機</a:t>
            </a:r>
            <a:r>
              <a:rPr lang="en-US" dirty="0" smtClean="0"/>
              <a:t> (LHC)</a:t>
            </a:r>
            <a:r>
              <a:rPr lang="zh-TW" altLang="en-US" dirty="0" smtClean="0"/>
              <a:t>中的</a:t>
            </a:r>
            <a:r>
              <a:rPr lang="en-US" dirty="0" smtClean="0"/>
              <a:t>ATLAS</a:t>
            </a:r>
            <a:r>
              <a:rPr lang="zh-TW" altLang="en-US" dirty="0" smtClean="0"/>
              <a:t>實驗</a:t>
            </a:r>
            <a:r>
              <a:rPr lang="zh-TW" altLang="en-US" strike="sngStrike" dirty="0" smtClean="0"/>
              <a:t>組扮演關鍵角色，</a:t>
            </a:r>
            <a:r>
              <a:rPr lang="zh-TW" altLang="en-US" dirty="0" smtClean="0">
                <a:solidFill>
                  <a:srgbClr val="FF0000"/>
                </a:solidFill>
              </a:rPr>
              <a:t>進行探測器</a:t>
            </a:r>
            <a:r>
              <a:rPr lang="zh-TW" altLang="en-US" dirty="0" smtClean="0">
                <a:solidFill>
                  <a:srgbClr val="FF0000"/>
                </a:solidFill>
              </a:rPr>
              <a:t>電子學製</a:t>
            </a:r>
            <a:r>
              <a:rPr lang="zh-TW" altLang="en-US" dirty="0" smtClean="0">
                <a:solidFill>
                  <a:srgbClr val="FF0000"/>
                </a:solidFill>
              </a:rPr>
              <a:t>做以及物理分析，</a:t>
            </a:r>
            <a:r>
              <a:rPr lang="zh-TW" altLang="en-US" dirty="0" smtClean="0">
                <a:solidFill>
                  <a:srgbClr val="FF0000"/>
                </a:solidFill>
              </a:rPr>
              <a:t>預期將在</a:t>
            </a:r>
            <a:r>
              <a:rPr lang="en-US" altLang="zh-TW" dirty="0" smtClean="0">
                <a:solidFill>
                  <a:srgbClr val="FF0000"/>
                </a:solidFill>
              </a:rPr>
              <a:t>115-119</a:t>
            </a:r>
            <a:r>
              <a:rPr lang="zh-TW" altLang="en-US" dirty="0" smtClean="0">
                <a:solidFill>
                  <a:srgbClr val="FF0000"/>
                </a:solidFill>
              </a:rPr>
              <a:t>年完成實驗升級建置，</a:t>
            </a:r>
            <a:r>
              <a:rPr lang="zh-TW" altLang="en-US" dirty="0" smtClean="0">
                <a:solidFill>
                  <a:srgbClr val="FF0000"/>
                </a:solidFill>
              </a:rPr>
              <a:t>爾</a:t>
            </a:r>
            <a:r>
              <a:rPr lang="zh-TW" altLang="en-US" dirty="0" smtClean="0">
                <a:solidFill>
                  <a:srgbClr val="FF0000"/>
                </a:solidFill>
              </a:rPr>
              <a:t>後持續</a:t>
            </a:r>
            <a:r>
              <a:rPr lang="zh-TW" altLang="en-US" dirty="0" smtClean="0">
                <a:solidFill>
                  <a:srgbClr val="FF0000"/>
                </a:solidFill>
              </a:rPr>
              <a:t>運行到</a:t>
            </a:r>
            <a:r>
              <a:rPr lang="en-US" altLang="zh-TW" dirty="0" smtClean="0">
                <a:solidFill>
                  <a:srgbClr val="FF0000"/>
                </a:solidFill>
              </a:rPr>
              <a:t>120</a:t>
            </a:r>
            <a:r>
              <a:rPr lang="zh-TW" altLang="en-US" dirty="0" smtClean="0">
                <a:solidFill>
                  <a:srgbClr val="FF0000"/>
                </a:solidFill>
              </a:rPr>
              <a:t>年。</a:t>
            </a:r>
            <a:r>
              <a:rPr lang="zh-TW" altLang="en-US" strike="sngStrike" dirty="0" smtClean="0">
                <a:solidFill>
                  <a:srgbClr val="FF0000"/>
                </a:solidFill>
              </a:rPr>
              <a:t>並且積極在國內尋找接棒人選</a:t>
            </a:r>
            <a:r>
              <a:rPr lang="zh-TW" altLang="en-US" dirty="0" smtClean="0">
                <a:solidFill>
                  <a:srgbClr val="FF0000"/>
                </a:solidFill>
              </a:rPr>
              <a:t>。我們也參與在歐亞各有提議的新一代正負電子加速器 </a:t>
            </a:r>
            <a:r>
              <a:rPr lang="en-US" altLang="zh-TW" dirty="0" smtClean="0">
                <a:solidFill>
                  <a:srgbClr val="FF0000"/>
                </a:solidFill>
              </a:rPr>
              <a:t>Higgs</a:t>
            </a:r>
            <a:r>
              <a:rPr lang="zh-TW" altLang="en-US" dirty="0" smtClean="0">
                <a:solidFill>
                  <a:srgbClr val="FF0000"/>
                </a:solidFill>
              </a:rPr>
              <a:t>工廠及魅夸克陶輕子工廠計畫，研發測量對撞亮度到</a:t>
            </a:r>
            <a:r>
              <a:rPr lang="en-US" altLang="zh-TW" dirty="0" smtClean="0">
                <a:solidFill>
                  <a:srgbClr val="FF0000"/>
                </a:solidFill>
              </a:rPr>
              <a:t>10</a:t>
            </a:r>
            <a:r>
              <a:rPr lang="en-US" altLang="zh-TW" baseline="30000" dirty="0" smtClean="0">
                <a:solidFill>
                  <a:srgbClr val="FF0000"/>
                </a:solidFill>
              </a:rPr>
              <a:t>-4</a:t>
            </a:r>
            <a:r>
              <a:rPr lang="zh-TW" altLang="en-US" dirty="0" smtClean="0">
                <a:solidFill>
                  <a:srgbClr val="FF0000"/>
                </a:solidFill>
              </a:rPr>
              <a:t>的前向探測器設計。</a:t>
            </a:r>
            <a:r>
              <a:rPr lang="zh-TW" altLang="en-US" dirty="0" smtClean="0"/>
              <a:t>在暗物質的研究上，</a:t>
            </a:r>
            <a:r>
              <a:rPr lang="en-US" dirty="0" smtClean="0"/>
              <a:t>AMS</a:t>
            </a:r>
            <a:r>
              <a:rPr lang="zh-TW" altLang="en-US" dirty="0" smtClean="0"/>
              <a:t>外太空站的計畫將持續收集大量宇宙線數據，本所也在</a:t>
            </a:r>
            <a:r>
              <a:rPr lang="en-US" dirty="0" smtClean="0"/>
              <a:t>AMS</a:t>
            </a:r>
            <a:r>
              <a:rPr lang="zh-TW" altLang="en-US" dirty="0" smtClean="0"/>
              <a:t>最新的升級計畫中扮演關鍵角色（電子學系統與電源分配系統之散熱板），在</a:t>
            </a:r>
            <a:r>
              <a:rPr lang="zh-TW" altLang="en-US" dirty="0" smtClean="0"/>
              <a:t>國內結合</a:t>
            </a:r>
            <a:r>
              <a:rPr lang="zh-TW" altLang="en-US" dirty="0" smtClean="0"/>
              <a:t>量子元件與強場</a:t>
            </a:r>
            <a:r>
              <a:rPr lang="zh-TW" altLang="en-US" dirty="0" smtClean="0"/>
              <a:t>雷射</a:t>
            </a:r>
            <a:r>
              <a:rPr lang="zh-TW" altLang="en-US" dirty="0" smtClean="0">
                <a:solidFill>
                  <a:srgbClr val="FF0000"/>
                </a:solidFill>
              </a:rPr>
              <a:t>科研團隊</a:t>
            </a:r>
            <a:r>
              <a:rPr lang="zh-TW" altLang="en-US" dirty="0" smtClean="0"/>
              <a:t>來</a:t>
            </a:r>
            <a:r>
              <a:rPr lang="zh-TW" altLang="en-US" dirty="0" smtClean="0"/>
              <a:t>繼續進行軸子搜尋計畫。重力波實驗除了</a:t>
            </a:r>
            <a:r>
              <a:rPr lang="en-US" dirty="0" smtClean="0"/>
              <a:t>KAGRA</a:t>
            </a:r>
            <a:r>
              <a:rPr lang="zh-TW" altLang="en-US" dirty="0" smtClean="0"/>
              <a:t>實驗團隊，</a:t>
            </a:r>
            <a:r>
              <a:rPr lang="en-US" dirty="0" smtClean="0">
                <a:solidFill>
                  <a:srgbClr val="FF0000"/>
                </a:solidFill>
              </a:rPr>
              <a:t>LIGO</a:t>
            </a:r>
            <a:r>
              <a:rPr lang="zh-TW" altLang="en-US" dirty="0" smtClean="0">
                <a:solidFill>
                  <a:srgbClr val="FF0000"/>
                </a:solidFill>
              </a:rPr>
              <a:t>的團隊</a:t>
            </a:r>
            <a:r>
              <a:rPr lang="zh-TW" altLang="en-US" dirty="0" smtClean="0">
                <a:solidFill>
                  <a:srgbClr val="FF0000"/>
                </a:solidFill>
              </a:rPr>
              <a:t>也已成型</a:t>
            </a:r>
            <a:r>
              <a:rPr lang="zh-TW" altLang="en-US" dirty="0" smtClean="0"/>
              <a:t>。另外，本所也將有研究人員加入美國主導的</a:t>
            </a:r>
            <a:r>
              <a:rPr lang="en-US" dirty="0" err="1" smtClean="0"/>
              <a:t>IceCube</a:t>
            </a:r>
            <a:r>
              <a:rPr lang="zh-TW" altLang="en-US" dirty="0" smtClean="0"/>
              <a:t>大型實驗，搜尋宇宙中的高能量微中子；</a:t>
            </a:r>
            <a:r>
              <a:rPr lang="zh-TW" altLang="en-US" dirty="0" smtClean="0">
                <a:solidFill>
                  <a:srgbClr val="FF0000"/>
                </a:solidFill>
              </a:rPr>
              <a:t>以及加入歐盟</a:t>
            </a:r>
            <a:r>
              <a:rPr lang="en-US" dirty="0" smtClean="0">
                <a:solidFill>
                  <a:srgbClr val="FF0000"/>
                </a:solidFill>
              </a:rPr>
              <a:t>MOANA</a:t>
            </a:r>
            <a:r>
              <a:rPr lang="zh-TW" altLang="en-US" dirty="0" smtClean="0">
                <a:solidFill>
                  <a:srgbClr val="FF0000"/>
                </a:solidFill>
              </a:rPr>
              <a:t>（天文物理核加速器的多信使模型）聯網</a:t>
            </a:r>
            <a:r>
              <a:rPr lang="zh-TW" altLang="en-US" dirty="0" smtClean="0"/>
              <a:t>，從事理論模型與模擬研究。本所現在也積極參與未來最重要的高能核物理實驗：電子－離子對撞機（</a:t>
            </a:r>
            <a:r>
              <a:rPr lang="en-US" dirty="0" smtClean="0"/>
              <a:t>Electron-Ion Collider</a:t>
            </a:r>
            <a:r>
              <a:rPr lang="zh-TW" altLang="en-US" dirty="0" smtClean="0"/>
              <a:t>）包括了探測器的研發與前期物理分析的準備。</a:t>
            </a: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42844" y="1142984"/>
            <a:ext cx="15696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一、綜合說明</a:t>
            </a:r>
            <a:endParaRPr kumimoji="1" 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71374" y="0"/>
            <a:ext cx="9072626" cy="654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j-cs"/>
              </a:rPr>
              <a:t>數理科學組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j-cs"/>
              </a:rPr>
              <a:t>116</a:t>
            </a:r>
            <a:r>
              <a:rPr kumimoji="0" lang="zh-TW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j-cs"/>
              </a:rPr>
              <a:t>年度概（預）算說明資料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j-cs"/>
              </a:rPr>
              <a:t> </a:t>
            </a:r>
            <a:r>
              <a:rPr kumimoji="0" lang="en-US" altLang="zh-TW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j-cs"/>
              </a:rPr>
              <a:t>       to be submitted TODAY</a:t>
            </a:r>
            <a:endParaRPr kumimoji="0" lang="zh-TW" altLang="en-US" sz="4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  <a:ea typeface="+mn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374" y="0"/>
            <a:ext cx="9072626" cy="654032"/>
          </a:xfrm>
        </p:spPr>
        <p:txBody>
          <a:bodyPr>
            <a:noAutofit/>
          </a:bodyPr>
          <a:lstStyle/>
          <a:p>
            <a:pPr algn="l"/>
            <a:r>
              <a:rPr lang="zh-TW" altLang="en-US" sz="2400" b="1" dirty="0" smtClean="0">
                <a:latin typeface="+mn-ea"/>
                <a:ea typeface="+mn-ea"/>
              </a:rPr>
              <a:t>數理科學組</a:t>
            </a:r>
            <a:r>
              <a:rPr lang="en-US" sz="2400" b="1" dirty="0" smtClean="0">
                <a:latin typeface="+mn-ea"/>
                <a:ea typeface="+mn-ea"/>
              </a:rPr>
              <a:t>116</a:t>
            </a:r>
            <a:r>
              <a:rPr lang="zh-TW" altLang="en-US" sz="2400" b="1" dirty="0" smtClean="0">
                <a:latin typeface="+mn-ea"/>
                <a:ea typeface="+mn-ea"/>
              </a:rPr>
              <a:t>年度</a:t>
            </a:r>
            <a:r>
              <a:rPr lang="zh-TW" altLang="en-US" sz="2400" b="1" dirty="0" smtClean="0">
                <a:latin typeface="+mn-ea"/>
                <a:ea typeface="+mn-ea"/>
              </a:rPr>
              <a:t>概（預）算說明資料</a:t>
            </a:r>
            <a:r>
              <a:rPr lang="en-US" sz="2400" b="1" dirty="0" smtClean="0">
                <a:latin typeface="+mn-ea"/>
                <a:ea typeface="+mn-ea"/>
              </a:rPr>
              <a:t> </a:t>
            </a:r>
            <a:r>
              <a:rPr lang="en-US" altLang="zh-TW" sz="2400" b="1" dirty="0" smtClean="0">
                <a:solidFill>
                  <a:srgbClr val="FF0000"/>
                </a:solidFill>
                <a:latin typeface="+mn-ea"/>
                <a:ea typeface="+mn-ea"/>
              </a:rPr>
              <a:t>       to be submitted TODAY</a:t>
            </a:r>
            <a:endParaRPr lang="zh-TW" altLang="en-US" sz="4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428596" y="928670"/>
            <a:ext cx="7715272" cy="210826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b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itchFamily="18" charset="0"/>
              </a:rPr>
              <a:t>中高能物理研究計畫</a:t>
            </a:r>
            <a:endParaRPr kumimoji="1" lang="zh-TW" altLang="en-US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新細明體" pitchFamily="18" charset="-120"/>
            </a:endParaRPr>
          </a:p>
          <a:p>
            <a:pPr eaLnBrk="0" fontAlgn="base" hangingPunct="0">
              <a:spcBef>
                <a:spcPts val="600"/>
              </a:spcBef>
              <a:spcAft>
                <a:spcPct val="0"/>
              </a:spcAft>
            </a:pPr>
            <a:r>
              <a:rPr kumimoji="1" lang="zh-TW" altLang="en-US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itchFamily="18" charset="0"/>
              </a:rPr>
              <a:t>中高能實驗研究計畫執行中的主要計畫，在歐洲強子加速器進行</a:t>
            </a:r>
            <a:r>
              <a:rPr kumimoji="1" lang="zh-TW" altLang="en-US" dirty="0" smtClean="0">
                <a:latin typeface="+mn-ea"/>
                <a:cs typeface="Times New Roman" pitchFamily="18" charset="0"/>
              </a:rPr>
              <a:t> </a:t>
            </a:r>
            <a:r>
              <a:rPr kumimoji="1" lang="en-US" altLang="zh-TW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itchFamily="18" charset="0"/>
              </a:rPr>
              <a:t>ATLAS</a:t>
            </a:r>
            <a:r>
              <a:rPr kumimoji="1" lang="zh-TW" altLang="en-US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itchFamily="18" charset="0"/>
              </a:rPr>
              <a:t> </a:t>
            </a:r>
            <a:r>
              <a:rPr kumimoji="1" lang="zh-TW" altLang="en-US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itchFamily="18" charset="0"/>
              </a:rPr>
              <a:t>對撞實驗，測量基本粒子及搜尋暗物質。</a:t>
            </a:r>
            <a:r>
              <a:rPr kumimoji="1" lang="zh-TW" altLang="en-US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Times New Roman" pitchFamily="18" charset="0"/>
              </a:rPr>
              <a:t>核物理實驗</a:t>
            </a:r>
            <a:r>
              <a:rPr kumimoji="1" lang="zh-TW" altLang="en-US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Times New Roman" pitchFamily="18" charset="0"/>
              </a:rPr>
              <a:t> </a:t>
            </a:r>
            <a:r>
              <a:rPr kumimoji="1" lang="zh-TW" altLang="en-US" dirty="0" smtClean="0">
                <a:solidFill>
                  <a:srgbClr val="FF0000"/>
                </a:solidFill>
                <a:latin typeface="+mn-ea"/>
                <a:cs typeface="Times New Roman" pitchFamily="18" charset="0"/>
              </a:rPr>
              <a:t>探討質子、介子的部分子分佈和向量介子核物質效應</a:t>
            </a:r>
            <a:r>
              <a:rPr kumimoji="1" lang="zh-TW" altLang="en-US" dirty="0" smtClean="0">
                <a:solidFill>
                  <a:srgbClr val="000000"/>
                </a:solidFill>
                <a:latin typeface="+mn-ea"/>
                <a:cs typeface="Times New Roman" pitchFamily="18" charset="0"/>
              </a:rPr>
              <a:t>。</a:t>
            </a:r>
            <a:r>
              <a:rPr kumimoji="1" lang="zh-TW" altLang="en-US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itchFamily="18" charset="0"/>
              </a:rPr>
              <a:t>在國際太空站的</a:t>
            </a:r>
            <a:r>
              <a:rPr kumimoji="1" lang="en-US" altLang="zh-TW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itchFamily="18" charset="0"/>
              </a:rPr>
              <a:t>AMS</a:t>
            </a:r>
            <a:r>
              <a:rPr kumimoji="1" lang="zh-TW" altLang="en-US" dirty="0" smtClean="0">
                <a:solidFill>
                  <a:srgbClr val="000000"/>
                </a:solidFill>
                <a:latin typeface="+mn-ea"/>
                <a:cs typeface="Times New Roman" pitchFamily="18" charset="0"/>
              </a:rPr>
              <a:t>質譜儀</a:t>
            </a:r>
            <a:r>
              <a:rPr kumimoji="1" lang="zh-TW" altLang="en-US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itchFamily="18" charset="0"/>
              </a:rPr>
              <a:t>實驗觀測宇宙射線及反粒子。與中央大學</a:t>
            </a:r>
            <a:r>
              <a:rPr kumimoji="1" lang="zh-TW" altLang="en-US" dirty="0" smtClean="0">
                <a:solidFill>
                  <a:srgbClr val="000000"/>
                </a:solidFill>
                <a:latin typeface="+mn-ea"/>
                <a:cs typeface="Times New Roman" pitchFamily="18" charset="0"/>
              </a:rPr>
              <a:t>合作</a:t>
            </a:r>
            <a:r>
              <a:rPr kumimoji="1" lang="zh-TW" altLang="en-US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itchFamily="18" charset="0"/>
              </a:rPr>
              <a:t>在超低溫強磁場</a:t>
            </a:r>
            <a:r>
              <a:rPr kumimoji="1" lang="zh-TW" altLang="en-US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itchFamily="18" charset="0"/>
              </a:rPr>
              <a:t>下</a:t>
            </a:r>
            <a:r>
              <a:rPr lang="zh-TW" altLang="en-US" dirty="0" smtClean="0">
                <a:latin typeface="+mn-ea"/>
              </a:rPr>
              <a:t>尋找</a:t>
            </a:r>
            <a:r>
              <a:rPr lang="zh-TW" altLang="en-US" dirty="0" smtClean="0">
                <a:latin typeface="+mn-ea"/>
              </a:rPr>
              <a:t>暗</a:t>
            </a:r>
            <a:r>
              <a:rPr lang="zh-TW" altLang="en-US" dirty="0" smtClean="0">
                <a:latin typeface="+mn-ea"/>
              </a:rPr>
              <a:t>物質軸子</a:t>
            </a:r>
            <a:r>
              <a:rPr lang="en-US" altLang="zh-TW" dirty="0" err="1" smtClean="0">
                <a:latin typeface="+mn-ea"/>
              </a:rPr>
              <a:t>Axion</a:t>
            </a:r>
            <a:r>
              <a:rPr lang="zh-TW" altLang="en-US" dirty="0" smtClean="0">
                <a:latin typeface="+mn-ea"/>
              </a:rPr>
              <a:t>。</a:t>
            </a:r>
            <a:r>
              <a:rPr lang="zh-TW" altLang="en-US" dirty="0" smtClean="0">
                <a:latin typeface="+mn-ea"/>
              </a:rPr>
              <a:t>各</a:t>
            </a:r>
            <a:r>
              <a:rPr lang="zh-TW" altLang="en-US" dirty="0" smtClean="0">
                <a:latin typeface="+mn-ea"/>
              </a:rPr>
              <a:t>實驗</a:t>
            </a:r>
            <a:r>
              <a:rPr lang="zh-TW" altLang="en-US" dirty="0" smtClean="0">
                <a:latin typeface="+mn-ea"/>
              </a:rPr>
              <a:t>計畫的探測器及電子讀出系統需要升級，項目包括</a:t>
            </a:r>
            <a:r>
              <a:rPr kumimoji="1" lang="en-US" altLang="zh-TW" dirty="0" smtClean="0">
                <a:solidFill>
                  <a:srgbClr val="000000"/>
                </a:solidFill>
                <a:latin typeface="+mn-ea"/>
                <a:cs typeface="Times New Roman" pitchFamily="18" charset="0"/>
              </a:rPr>
              <a:t>ATLAS</a:t>
            </a:r>
            <a:r>
              <a:rPr kumimoji="1" lang="zh-TW" altLang="en-US" dirty="0" smtClean="0">
                <a:solidFill>
                  <a:srgbClr val="000000"/>
                </a:solidFill>
                <a:latin typeface="+mn-ea"/>
                <a:cs typeface="Times New Roman" pitchFamily="18" charset="0"/>
              </a:rPr>
              <a:t> </a:t>
            </a:r>
            <a:r>
              <a:rPr kumimoji="1" lang="en-US" altLang="zh-TW" dirty="0" smtClean="0">
                <a:solidFill>
                  <a:srgbClr val="000000"/>
                </a:solidFill>
                <a:latin typeface="+mn-ea"/>
                <a:cs typeface="Times New Roman" pitchFamily="18" charset="0"/>
              </a:rPr>
              <a:t>, AMS</a:t>
            </a:r>
            <a:r>
              <a:rPr kumimoji="1" lang="zh-TW" altLang="en-US" dirty="0" smtClean="0">
                <a:solidFill>
                  <a:srgbClr val="000000"/>
                </a:solidFill>
                <a:latin typeface="+mn-ea"/>
                <a:cs typeface="Times New Roman" pitchFamily="18" charset="0"/>
              </a:rPr>
              <a:t> 及</a:t>
            </a:r>
            <a:r>
              <a:rPr lang="zh-TW" altLang="en-US" dirty="0" smtClean="0">
                <a:latin typeface="+mn-ea"/>
              </a:rPr>
              <a:t>軸子搜尋</a:t>
            </a:r>
            <a:r>
              <a:rPr kumimoji="1" lang="zh-TW" altLang="en-US" dirty="0" smtClean="0">
                <a:solidFill>
                  <a:srgbClr val="000000"/>
                </a:solidFill>
                <a:latin typeface="+mn-ea"/>
                <a:cs typeface="Times New Roman" pitchFamily="18" charset="0"/>
              </a:rPr>
              <a:t>的研發及製做工作。</a:t>
            </a:r>
            <a:endParaRPr kumimoji="1" lang="zh-TW" altLang="en-US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新細明體" pitchFamily="18" charset="-12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428596" y="3308994"/>
            <a:ext cx="7715304" cy="127727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zh-TW" b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細明體" pitchFamily="49" charset="-120"/>
                <a:ea typeface="細明體" pitchFamily="49" charset="-120"/>
                <a:cs typeface="Times New Roman" pitchFamily="18" charset="0"/>
              </a:rPr>
              <a:t>新興研究計畫</a:t>
            </a:r>
            <a:endParaRPr kumimoji="1" lang="en-US" altLang="zh-TW" b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細明體" pitchFamily="49" charset="-120"/>
              <a:ea typeface="細明體" pitchFamily="49" charset="-120"/>
              <a:cs typeface="Times New Roman" pitchFamily="18" charset="0"/>
            </a:endParaRPr>
          </a:p>
          <a:p>
            <a:pPr lvl="0" fontAlgn="base">
              <a:spcBef>
                <a:spcPts val="600"/>
              </a:spcBef>
              <a:spcAft>
                <a:spcPct val="0"/>
              </a:spcAft>
            </a:pPr>
            <a:r>
              <a:rPr kumimoji="1" lang="zh-TW" altLang="en-US" dirty="0" smtClean="0">
                <a:solidFill>
                  <a:srgbClr val="000000"/>
                </a:solidFill>
                <a:latin typeface="細明體" pitchFamily="49" charset="-120"/>
                <a:ea typeface="細明體" pitchFamily="49" charset="-120"/>
                <a:cs typeface="Times New Roman" pitchFamily="18" charset="0"/>
              </a:rPr>
              <a:t>在物理所已建立了重力波測量實驗</a:t>
            </a:r>
            <a:r>
              <a:rPr kumimoji="1" lang="zh-TW" altLang="en-US" dirty="0" smtClean="0">
                <a:solidFill>
                  <a:srgbClr val="000000"/>
                </a:solidFill>
                <a:latin typeface="細明體" pitchFamily="49" charset="-120"/>
                <a:ea typeface="細明體" pitchFamily="49" charset="-120"/>
                <a:cs typeface="Times New Roman" pitchFamily="18" charset="0"/>
              </a:rPr>
              <a:t>站並</a:t>
            </a:r>
            <a:r>
              <a:rPr kumimoji="1" lang="zh-TW" altLang="en-US" dirty="0" smtClean="0">
                <a:solidFill>
                  <a:srgbClr val="000000"/>
                </a:solidFill>
                <a:latin typeface="細明體" pitchFamily="49" charset="-120"/>
                <a:ea typeface="細明體" pitchFamily="49" charset="-120"/>
                <a:cs typeface="Times New Roman" pitchFamily="18" charset="0"/>
              </a:rPr>
              <a:t>已加入重力波國際組織 </a:t>
            </a:r>
            <a:r>
              <a:rPr kumimoji="1" lang="en-US" altLang="zh-TW" dirty="0" smtClean="0">
                <a:solidFill>
                  <a:srgbClr val="000000"/>
                </a:solidFill>
                <a:latin typeface="細明體" pitchFamily="49" charset="-120"/>
                <a:ea typeface="細明體" pitchFamily="49" charset="-120"/>
                <a:cs typeface="Times New Roman" pitchFamily="18" charset="0"/>
              </a:rPr>
              <a:t>LARGO </a:t>
            </a:r>
            <a:r>
              <a:rPr kumimoji="1" lang="zh-TW" altLang="en-US" dirty="0" smtClean="0">
                <a:solidFill>
                  <a:srgbClr val="000000"/>
                </a:solidFill>
                <a:latin typeface="細明體" pitchFamily="49" charset="-120"/>
                <a:ea typeface="細明體" pitchFamily="49" charset="-120"/>
                <a:cs typeface="Times New Roman" pitchFamily="18" charset="0"/>
              </a:rPr>
              <a:t>及 </a:t>
            </a:r>
            <a:r>
              <a:rPr kumimoji="1" lang="en-US" altLang="zh-TW" dirty="0" smtClean="0">
                <a:solidFill>
                  <a:srgbClr val="000000"/>
                </a:solidFill>
                <a:latin typeface="細明體" pitchFamily="49" charset="-120"/>
                <a:ea typeface="細明體" pitchFamily="49" charset="-120"/>
                <a:cs typeface="Times New Roman" pitchFamily="18" charset="0"/>
              </a:rPr>
              <a:t>KAGRA</a:t>
            </a:r>
            <a:r>
              <a:rPr kumimoji="1" lang="zh-TW" altLang="en-US" dirty="0" smtClean="0">
                <a:solidFill>
                  <a:srgbClr val="000000"/>
                </a:solidFill>
                <a:latin typeface="細明體" pitchFamily="49" charset="-120"/>
                <a:ea typeface="細明體" pitchFamily="49" charset="-120"/>
                <a:cs typeface="Times New Roman" pitchFamily="18" charset="0"/>
              </a:rPr>
              <a:t>。</a:t>
            </a:r>
            <a:r>
              <a:rPr kumimoji="1" lang="en-US" altLang="zh-TW" dirty="0" smtClean="0">
                <a:solidFill>
                  <a:srgbClr val="000000"/>
                </a:solidFill>
                <a:latin typeface="細明體" pitchFamily="49" charset="-120"/>
                <a:ea typeface="細明體" pitchFamily="49" charset="-120"/>
                <a:cs typeface="Times New Roman" pitchFamily="18" charset="0"/>
              </a:rPr>
              <a:t> </a:t>
            </a:r>
            <a:r>
              <a:rPr kumimoji="1" lang="zh-TW" altLang="en-US" dirty="0" smtClean="0">
                <a:solidFill>
                  <a:srgbClr val="000000"/>
                </a:solidFill>
                <a:latin typeface="細明體" pitchFamily="49" charset="-120"/>
                <a:ea typeface="細明體" pitchFamily="49" charset="-120"/>
                <a:cs typeface="Times New Roman" pitchFamily="18" charset="0"/>
              </a:rPr>
              <a:t>加速器</a:t>
            </a:r>
            <a:r>
              <a:rPr kumimoji="1" lang="zh-TW" altLang="en-US" dirty="0" smtClean="0">
                <a:solidFill>
                  <a:srgbClr val="000000"/>
                </a:solidFill>
                <a:latin typeface="細明體" pitchFamily="49" charset="-120"/>
                <a:ea typeface="細明體" pitchFamily="49" charset="-120"/>
                <a:cs typeface="Times New Roman" pitchFamily="18" charset="0"/>
              </a:rPr>
              <a:t>實驗，在新一代的加速器計畫，中研院與中大台大合作，開發美國電子強子加速器 </a:t>
            </a:r>
            <a:r>
              <a:rPr kumimoji="1" lang="en-US" altLang="zh-TW" dirty="0" smtClean="0">
                <a:solidFill>
                  <a:srgbClr val="000000"/>
                </a:solidFill>
                <a:latin typeface="細明體" pitchFamily="49" charset="-120"/>
                <a:ea typeface="細明體" pitchFamily="49" charset="-120"/>
                <a:cs typeface="Times New Roman" pitchFamily="18" charset="0"/>
              </a:rPr>
              <a:t>EIC</a:t>
            </a:r>
            <a:r>
              <a:rPr kumimoji="1" lang="zh-TW" altLang="en-US" dirty="0" smtClean="0">
                <a:solidFill>
                  <a:srgbClr val="000000"/>
                </a:solidFill>
                <a:latin typeface="細明體" pitchFamily="49" charset="-120"/>
                <a:ea typeface="細明體" pitchFamily="49" charset="-120"/>
                <a:cs typeface="Times New Roman" pitchFamily="18" charset="0"/>
              </a:rPr>
              <a:t> 實驗計畫開發矽探測器樣機</a:t>
            </a:r>
            <a:r>
              <a:rPr kumimoji="1" lang="zh-TW" altLang="en-US" dirty="0" smtClean="0">
                <a:solidFill>
                  <a:srgbClr val="000000"/>
                </a:solidFill>
                <a:latin typeface="細明體" pitchFamily="49" charset="-120"/>
                <a:ea typeface="細明體" pitchFamily="49" charset="-120"/>
                <a:cs typeface="Times New Roman" pitchFamily="18" charset="0"/>
              </a:rPr>
              <a:t>。</a:t>
            </a:r>
            <a:endParaRPr kumimoji="1" lang="en-US" altLang="zh-TW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14282" y="3397939"/>
            <a:ext cx="864399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/>
              <a:t>在計算物理方面，我們將利用「中央研究院網格與科學計算中心」</a:t>
            </a:r>
            <a:r>
              <a:rPr lang="en-US" dirty="0" smtClean="0"/>
              <a:t>(ASGC) </a:t>
            </a:r>
            <a:r>
              <a:rPr lang="zh-TW" altLang="en-US" dirty="0" smtClean="0"/>
              <a:t>之硬體、軟體和諮詢資源，</a:t>
            </a:r>
            <a:r>
              <a:rPr lang="zh-TW" altLang="en-US" u="sng" strike="sngStrike" dirty="0" smtClean="0"/>
              <a:t>讓剛成立的「計算天文</a:t>
            </a:r>
            <a:r>
              <a:rPr lang="en-US" u="sng" strike="sngStrike" dirty="0" smtClean="0"/>
              <a:t>/</a:t>
            </a:r>
            <a:r>
              <a:rPr lang="zh-TW" altLang="en-US" u="sng" strike="sngStrike" dirty="0" smtClean="0"/>
              <a:t>粒子</a:t>
            </a:r>
            <a:r>
              <a:rPr lang="en-US" u="sng" strike="sngStrike" dirty="0" smtClean="0"/>
              <a:t>/</a:t>
            </a:r>
            <a:r>
              <a:rPr lang="zh-TW" altLang="en-US" u="sng" strike="sngStrike" dirty="0" smtClean="0"/>
              <a:t>重力</a:t>
            </a:r>
            <a:r>
              <a:rPr lang="en-US" u="sng" strike="sngStrike" dirty="0" smtClean="0"/>
              <a:t>/</a:t>
            </a:r>
            <a:r>
              <a:rPr lang="zh-TW" altLang="en-US" u="sng" strike="sngStrike" dirty="0" smtClean="0"/>
              <a:t>宇宙理論中心」順利運作，對於數據量大，計算耗時的天文物理、粒子物理、重力理論和宇宙學中最重要的問題，運用密集和人工智能演算。這些研究都具有國際合作的強烈色彩，是台灣可以參與並貢獻的學術場域，也是本所重點發展項目</a:t>
            </a:r>
            <a:r>
              <a:rPr lang="zh-TW" altLang="en-US" u="sng" dirty="0" smtClean="0"/>
              <a:t>，</a:t>
            </a:r>
            <a:r>
              <a:rPr lang="zh-TW" altLang="en-US" dirty="0" smtClean="0"/>
              <a:t>同時也提供院內和國內學界在探索蛋白質體結構與特性、次世代基因定序分析、精準醫學與藥物開發模擬、地球系統與環境變遷的研究上所需科學計算和數據分析能力。</a:t>
            </a:r>
            <a:endParaRPr lang="zh-TW" altLang="en-US" dirty="0"/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85720" y="2969311"/>
            <a:ext cx="15696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一、綜合說明</a:t>
            </a:r>
            <a:endParaRPr kumimoji="1" 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0" y="0"/>
            <a:ext cx="9072626" cy="654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j-cs"/>
              </a:rPr>
              <a:t>數理科學組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j-cs"/>
              </a:rPr>
              <a:t>116</a:t>
            </a:r>
            <a:r>
              <a:rPr kumimoji="0" lang="zh-TW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j-cs"/>
              </a:rPr>
              <a:t>年度概（預）算說明資料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j-cs"/>
              </a:rPr>
              <a:t> </a:t>
            </a:r>
            <a:r>
              <a:rPr kumimoji="0" lang="en-US" altLang="zh-TW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j-cs"/>
              </a:rPr>
              <a:t>       to be submitted TODAY</a:t>
            </a:r>
            <a:endParaRPr kumimoji="0" lang="zh-TW" altLang="en-US" sz="4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  <a:ea typeface="+mn-ea"/>
              <a:cs typeface="+mj-cs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357158" y="1071546"/>
            <a:ext cx="75009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Task to </a:t>
            </a:r>
            <a:r>
              <a:rPr lang="zh-TW" altLang="en-US" dirty="0" smtClean="0"/>
              <a:t>嚴漢偉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ASGC  </a:t>
            </a:r>
            <a:r>
              <a:rPr lang="zh-TW" altLang="en-US" dirty="0" smtClean="0"/>
              <a:t>單獨段落，使用： 高能</a:t>
            </a:r>
            <a:r>
              <a:rPr lang="en-US" altLang="zh-TW" dirty="0" smtClean="0"/>
              <a:t>Tier</a:t>
            </a:r>
            <a:r>
              <a:rPr lang="zh-TW" altLang="en-US" dirty="0" smtClean="0"/>
              <a:t> 生醫 環境 奈米 核原子物理 理論物理</a:t>
            </a:r>
            <a:endParaRPr lang="en-US" altLang="zh-TW" dirty="0" smtClean="0"/>
          </a:p>
          <a:p>
            <a:r>
              <a:rPr lang="en-US" altLang="zh-TW" dirty="0" smtClean="0"/>
              <a:t>1/4</a:t>
            </a:r>
            <a:r>
              <a:rPr lang="zh-TW" altLang="en-US" dirty="0" smtClean="0"/>
              <a:t>頁</a:t>
            </a:r>
            <a:endParaRPr lang="zh-TW" altLang="en-US" dirty="0"/>
          </a:p>
        </p:txBody>
      </p:sp>
      <p:sp>
        <p:nvSpPr>
          <p:cNvPr id="8" name="矩形 7"/>
          <p:cNvSpPr/>
          <p:nvPr/>
        </p:nvSpPr>
        <p:spPr>
          <a:xfrm>
            <a:off x="5214942" y="2857496"/>
            <a:ext cx="33139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 smtClean="0"/>
              <a:t>敏</a:t>
            </a:r>
            <a:r>
              <a:rPr lang="zh-TW" altLang="en-US" dirty="0" smtClean="0"/>
              <a:t>玲 </a:t>
            </a:r>
            <a:r>
              <a:rPr lang="en-US" altLang="zh-TW" dirty="0" smtClean="0"/>
              <a:t>mlhong@gate.sinica.edu.tw</a:t>
            </a:r>
            <a:endParaRPr lang="zh-TW" altLang="en-US" dirty="0"/>
          </a:p>
        </p:txBody>
      </p:sp>
      <p:sp>
        <p:nvSpPr>
          <p:cNvPr id="9" name="矩形 8"/>
          <p:cNvSpPr/>
          <p:nvPr/>
        </p:nvSpPr>
        <p:spPr>
          <a:xfrm>
            <a:off x="5224913" y="2571744"/>
            <a:ext cx="36333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 smtClean="0"/>
              <a:t>鄒編 </a:t>
            </a:r>
            <a:r>
              <a:rPr lang="en-US" altLang="zh-TW" dirty="0" smtClean="0"/>
              <a:t>wuchetsou@gate.sinica.edu.tw</a:t>
            </a: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654032"/>
          </a:xfrm>
        </p:spPr>
        <p:txBody>
          <a:bodyPr>
            <a:normAutofit/>
          </a:bodyPr>
          <a:lstStyle/>
          <a:p>
            <a:pPr algn="l"/>
            <a:r>
              <a:rPr lang="zh-TW" altLang="en-US" sz="2000" b="1" dirty="0" smtClean="0"/>
              <a:t>數理科學組</a:t>
            </a:r>
            <a:r>
              <a:rPr lang="en-US" sz="2000" b="1" dirty="0" smtClean="0"/>
              <a:t>115</a:t>
            </a:r>
            <a:r>
              <a:rPr lang="zh-TW" altLang="en-US" sz="2000" b="1" dirty="0" smtClean="0"/>
              <a:t>年度概（預）算說明資料</a:t>
            </a:r>
            <a:r>
              <a:rPr lang="en-US" sz="2200" b="1" dirty="0" smtClean="0"/>
              <a:t> </a:t>
            </a:r>
            <a:r>
              <a:rPr lang="zh-TW" altLang="en-US" sz="2200" b="1" dirty="0" smtClean="0"/>
              <a:t>   </a:t>
            </a:r>
            <a:r>
              <a:rPr lang="en-US" sz="2200" b="1" dirty="0" smtClean="0"/>
              <a:t>114</a:t>
            </a:r>
            <a:r>
              <a:rPr lang="zh-TW" altLang="en-US" sz="2200" b="1" dirty="0" smtClean="0"/>
              <a:t>年</a:t>
            </a:r>
            <a:r>
              <a:rPr lang="en-US" sz="2200" b="1" dirty="0" smtClean="0"/>
              <a:t>3</a:t>
            </a:r>
            <a:r>
              <a:rPr lang="zh-TW" altLang="en-US" sz="2200" b="1" dirty="0" smtClean="0"/>
              <a:t>月</a:t>
            </a:r>
            <a:endParaRPr lang="zh-TW" altLang="en-US" sz="3600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642918"/>
            <a:ext cx="914400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  <a:tab pos="4876800" algn="l"/>
                <a:tab pos="5181600" algn="l"/>
                <a:tab pos="5486400" algn="l"/>
                <a:tab pos="5791200" algn="l"/>
                <a:tab pos="6096000" algn="l"/>
              </a:tabLst>
            </a:pPr>
            <a:r>
              <a:rPr kumimoji="1" lang="zh-TW" alt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活動名稱：</a:t>
            </a:r>
            <a:r>
              <a:rPr kumimoji="1" lang="en-US" altLang="zh-TW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International Symposium on Grid &amp; Cloud (ISGC) 2027</a:t>
            </a:r>
            <a:endParaRPr kumimoji="1" lang="en-US" altLang="zh-TW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  <a:tab pos="4876800" algn="l"/>
                <a:tab pos="5181600" algn="l"/>
                <a:tab pos="5486400" algn="l"/>
                <a:tab pos="5791200" algn="l"/>
                <a:tab pos="6096000" algn="l"/>
              </a:tabLst>
            </a:pP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籌備委員會召集人：王嵩銘</a:t>
            </a:r>
            <a:endParaRPr kumimoji="1" lang="zh-TW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  <a:tab pos="4876800" algn="l"/>
                <a:tab pos="5181600" algn="l"/>
                <a:tab pos="5486400" algn="l"/>
                <a:tab pos="5791200" algn="l"/>
                <a:tab pos="6096000" algn="l"/>
              </a:tabLst>
            </a:pP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會議時間：</a:t>
            </a: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2027</a:t>
            </a: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年</a:t>
            </a: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3</a:t>
            </a: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月，共 </a:t>
            </a: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7 </a:t>
            </a: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日</a:t>
            </a: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(</a:t>
            </a: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確切日期待議程委員會確認</a:t>
            </a: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) </a:t>
            </a:r>
            <a:endParaRPr kumimoji="1" lang="en-US" altLang="zh-TW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  <a:tab pos="4876800" algn="l"/>
                <a:tab pos="5181600" algn="l"/>
                <a:tab pos="5486400" algn="l"/>
                <a:tab pos="5791200" algn="l"/>
                <a:tab pos="6096000" algn="l"/>
              </a:tabLst>
            </a:pP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會議地點：中央研究院人文社會科學館 </a:t>
            </a:r>
            <a:endParaRPr kumimoji="1" lang="zh-TW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  <a:tab pos="4876800" algn="l"/>
                <a:tab pos="5181600" algn="l"/>
                <a:tab pos="5486400" algn="l"/>
                <a:tab pos="5791200" algn="l"/>
                <a:tab pos="6096000" algn="l"/>
              </a:tabLst>
            </a:pP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估計出席人數：國內 </a:t>
            </a: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70 </a:t>
            </a: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人、國外 </a:t>
            </a: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80 </a:t>
            </a: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人，共 </a:t>
            </a: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150 </a:t>
            </a: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人</a:t>
            </a:r>
            <a:endParaRPr kumimoji="1" lang="zh-TW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  <a:tab pos="4876800" algn="l"/>
                <a:tab pos="5181600" algn="l"/>
                <a:tab pos="5486400" algn="l"/>
                <a:tab pos="5791200" algn="l"/>
                <a:tab pos="6096000" algn="l"/>
              </a:tabLst>
            </a:pP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申請經費：新台幣</a:t>
            </a: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500,000 </a:t>
            </a: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元</a:t>
            </a:r>
            <a:endParaRPr kumimoji="1" lang="zh-TW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  <a:tab pos="4876800" algn="l"/>
                <a:tab pos="5181600" algn="l"/>
                <a:tab pos="5486400" algn="l"/>
                <a:tab pos="5791200" algn="l"/>
                <a:tab pos="6096000" algn="l"/>
              </a:tabLst>
            </a:pP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歷年會議資訊：</a:t>
            </a: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https://indico4.twgrid.org/event/51/page/85-past-isgc-events</a:t>
            </a:r>
            <a:endParaRPr kumimoji="1" lang="en-US" altLang="zh-TW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  <a:tab pos="4876800" algn="l"/>
                <a:tab pos="5181600" algn="l"/>
                <a:tab pos="5486400" algn="l"/>
                <a:tab pos="5791200" algn="l"/>
                <a:tab pos="6096000" algn="l"/>
              </a:tabLst>
            </a:pP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摘要：</a:t>
            </a: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ISGC </a:t>
            </a: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國際研討會的主要目的是促進國際學術交流與合作，提升我國於先進計算技術與系統效能最佳化等能力，尤其在物理、環境變遷與地球科學、大數據分析、分散式計算及 </a:t>
            </a: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e</a:t>
            </a: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化科學等領域。透過隨科技演進的每年會議主題，來自不同國家的研究人員得以分享最新的科研進展，探討如何應對隨著 </a:t>
            </a: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LHC </a:t>
            </a: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亮度提升而日益增加的數據量挑戰，並交流創新的大數據分析工具、機器學習技術和跨領域應用經驗。研討會亦著重於建立一個持續發展的國際合作平台，通過這個平台，亞洲地區及全球的研究機構得以進一步深化合作，推動 </a:t>
            </a: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e </a:t>
            </a: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化科學、大數據分析及分散式資源整合的發展。</a:t>
            </a:r>
            <a:endParaRPr kumimoji="1" lang="zh-TW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  <a:tab pos="4876800" algn="l"/>
                <a:tab pos="5181600" algn="l"/>
                <a:tab pos="5486400" algn="l"/>
                <a:tab pos="5791200" algn="l"/>
                <a:tab pos="6096000" algn="l"/>
              </a:tabLst>
            </a:pP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網格中心自 </a:t>
            </a: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2003 </a:t>
            </a: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年起舉辦 </a:t>
            </a: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ISGC </a:t>
            </a: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研討會，迄今已延續超過二十年。藉促進先進的網格</a:t>
            </a: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/</a:t>
            </a: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雲端與分散式計算、基礎與應用科學的研究、大數據分析與人工智能的應用、先進網路技術、以及資訊安全等領域各國專家來台交流，增進資源共享與合作。同時也依據院內及網格中心需求，邀請國內外專家，安排高效能計算、機器學習增進研究分析與系統效能最佳化等主題研討會。會議由國際委員會規劃，主要包含論文徵求、專題研討會、合作計畫會議以及訓練課程等內容，會議論文並將於 </a:t>
            </a: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Proceedings of Science (</a:t>
            </a:r>
            <a:r>
              <a:rPr kumimoji="1" lang="en-US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PoS</a:t>
            </a: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) </a:t>
            </a: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線上系統出版</a:t>
            </a:r>
            <a:endParaRPr kumimoji="1" lang="zh-TW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  <a:tab pos="4876800" algn="l"/>
                <a:tab pos="5181600" algn="l"/>
                <a:tab pos="5486400" algn="l"/>
                <a:tab pos="5791200" algn="l"/>
                <a:tab pos="6096000" algn="l"/>
              </a:tabLst>
            </a:pP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會議經費</a:t>
            </a: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:</a:t>
            </a: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總經費約新臺幣 </a:t>
            </a: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150 </a:t>
            </a: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萬元。</a:t>
            </a:r>
            <a:endParaRPr kumimoji="1" lang="zh-TW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406" y="0"/>
            <a:ext cx="8229600" cy="654032"/>
          </a:xfrm>
        </p:spPr>
        <p:txBody>
          <a:bodyPr>
            <a:normAutofit/>
          </a:bodyPr>
          <a:lstStyle/>
          <a:p>
            <a:pPr algn="l"/>
            <a:r>
              <a:rPr lang="en-US" altLang="zh-TW" sz="3600" b="1" dirty="0" smtClean="0"/>
              <a:t>MHEP experiment group</a:t>
            </a:r>
            <a:endParaRPr lang="zh-TW" altLang="en-US" sz="3600" b="1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42845" y="928670"/>
          <a:ext cx="8858311" cy="3604252"/>
        </p:xfrm>
        <a:graphic>
          <a:graphicData uri="http://schemas.openxmlformats.org/drawingml/2006/table">
            <a:tbl>
              <a:tblPr/>
              <a:tblGrid>
                <a:gridCol w="527498"/>
                <a:gridCol w="2619296"/>
                <a:gridCol w="705652"/>
                <a:gridCol w="761637"/>
                <a:gridCol w="909477"/>
                <a:gridCol w="3258322"/>
                <a:gridCol w="76429"/>
              </a:tblGrid>
              <a:tr h="163104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1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115</a:t>
                      </a:r>
                      <a:r>
                        <a:rPr lang="zh-TW" altLang="en-US" sz="1100" b="1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年度 機械設備概算表</a:t>
                      </a:r>
                      <a:r>
                        <a:rPr lang="en-US" altLang="zh-TW" sz="1100" b="1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(</a:t>
                      </a:r>
                      <a:r>
                        <a:rPr lang="zh-TW" altLang="en-US" sz="1100" b="1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尚未通過立院</a:t>
                      </a:r>
                      <a:r>
                        <a:rPr lang="en-US" altLang="zh-TW" sz="1100" b="1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)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ctr"/>
                      <a:r>
                        <a:rPr lang="en-US" altLang="zh-TW" sz="1100" b="1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(</a:t>
                      </a:r>
                      <a:r>
                        <a:rPr lang="zh-TW" altLang="en-US" sz="1100" b="1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單位：新台幣元</a:t>
                      </a:r>
                      <a:r>
                        <a:rPr lang="en-US" altLang="zh-TW" sz="1100" b="1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)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135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張元翰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搜尋低質量暗物質與軸子實驗，</a:t>
                      </a:r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4-5GHz</a:t>
                      </a:r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頻段微波放大器及微波信號讀出元件。低溫環境磁場隔絕設備（</a:t>
                      </a:r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magnetic shielding</a:t>
                      </a:r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）。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1,500,000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1,500,000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升級設備將從現有的</a:t>
                      </a:r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2-3GHz</a:t>
                      </a:r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頻段提高至</a:t>
                      </a:r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4-5GHz</a:t>
                      </a:r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頻段，軸子質量提高至</a:t>
                      </a:r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2-2.5</a:t>
                      </a:r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微電子伏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676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王嵩銘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探測器訊號處理精密電子與數據擷取儀器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1,500,000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1,500,000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高能組實驗室共用之基礎研究設施建構、維護及更新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9122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灰野禎一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重力波實驗雷射儀器系統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500,000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500,000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重力波實驗</a:t>
                      </a:r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—</a:t>
                      </a:r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刻度探測器計畫之用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532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王子敬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重力實驗光學系統儀器與配件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300,000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900,000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降低重力實驗之溫度，提供低溫之環境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532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王子敬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訊號處理精密電子與數據擷取儀器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300,000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600,000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用於重力實驗之數據擷取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532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王子敬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微中子探測器昇級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500,000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500,000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增強微中子探測器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532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章文箴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高壓模組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500,000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500,000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提供矽探測器和氣體探測器使用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532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章文箴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可編程邏輯晶片系統元件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250,000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500,000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用於探測器讀出電子元件之維護、研發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504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王嵩銘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GPU </a:t>
                      </a:r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計算處理器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250,000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1,000,000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配合 </a:t>
                      </a:r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AMS, </a:t>
                      </a:r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重力波</a:t>
                      </a:r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,</a:t>
                      </a:r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微中子等粒子物理研究需求</a:t>
                      </a:r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,</a:t>
                      </a:r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擴充高效能 </a:t>
                      </a:r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GPU </a:t>
                      </a:r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計算資源</a:t>
                      </a:r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,</a:t>
                      </a:r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以不低於</a:t>
                      </a:r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NVIDIA L40S GPU </a:t>
                      </a:r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卡計算效能設備為標的。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601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侯書雲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1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ATLAS Phase-II</a:t>
                      </a:r>
                      <a:r>
                        <a:rPr lang="zh-TW" altLang="en-US" sz="11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升級製做，與</a:t>
                      </a:r>
                      <a:r>
                        <a:rPr lang="en-US" altLang="zh-TW" sz="11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CEPC</a:t>
                      </a:r>
                      <a:r>
                        <a:rPr lang="zh-TW" altLang="en-US" sz="11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碰撞束流</a:t>
                      </a:r>
                      <a:r>
                        <a:rPr lang="en-US" altLang="zh-TW" sz="11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LumiCal</a:t>
                      </a:r>
                      <a:r>
                        <a:rPr lang="zh-TW" altLang="en-US" sz="11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探測器製做之電子讀出設備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3,500,000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3,500,000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提供</a:t>
                      </a:r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LumiCal</a:t>
                      </a:r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原型材料及開發器械之設備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696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楊毅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大型環境烤箱與數據截取系統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1,000,000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1,000,000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ATLAS</a:t>
                      </a:r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實驗中探測器機械結構的熱傳導測試與</a:t>
                      </a:r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Prototype</a:t>
                      </a:r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的性能測試設備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9122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申請總額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　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　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　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1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12,000,000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　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0" y="4857760"/>
            <a:ext cx="4143372" cy="175432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人員： </a:t>
            </a:r>
            <a:endParaRPr lang="en-US" altLang="zh-TW" dirty="0" smtClean="0"/>
          </a:p>
          <a:p>
            <a:r>
              <a:rPr lang="en-US" altLang="zh-TW" dirty="0" smtClean="0"/>
              <a:t>AMS </a:t>
            </a:r>
            <a:r>
              <a:rPr lang="zh-TW" altLang="en-US" dirty="0" smtClean="0"/>
              <a:t>強場 </a:t>
            </a:r>
            <a:r>
              <a:rPr lang="en-US" altLang="zh-TW" dirty="0" err="1" smtClean="0"/>
              <a:t>Axion</a:t>
            </a:r>
            <a:r>
              <a:rPr lang="en-US" altLang="zh-TW" dirty="0" smtClean="0"/>
              <a:t>:	</a:t>
            </a:r>
            <a:r>
              <a:rPr lang="zh-TW" altLang="en-US" dirty="0" smtClean="0"/>
              <a:t>張元翰 林志勛</a:t>
            </a:r>
            <a:endParaRPr lang="en-US" altLang="zh-TW" dirty="0" smtClean="0"/>
          </a:p>
          <a:p>
            <a:r>
              <a:rPr lang="en-US" altLang="zh-TW" dirty="0" smtClean="0"/>
              <a:t>ATLAS:		</a:t>
            </a:r>
            <a:r>
              <a:rPr lang="zh-TW" altLang="en-US" dirty="0" smtClean="0"/>
              <a:t>侯書雲 王嵩銘 楊毅</a:t>
            </a:r>
            <a:endParaRPr lang="en-US" altLang="zh-TW" dirty="0" smtClean="0"/>
          </a:p>
          <a:p>
            <a:r>
              <a:rPr lang="en-US" altLang="zh-TW" dirty="0" smtClean="0"/>
              <a:t>Gravity:		</a:t>
            </a:r>
            <a:r>
              <a:rPr lang="en-US" altLang="zh-TW" dirty="0" err="1" smtClean="0"/>
              <a:t>Haino</a:t>
            </a:r>
            <a:r>
              <a:rPr lang="en-US" altLang="zh-TW" dirty="0" smtClean="0"/>
              <a:t>, </a:t>
            </a:r>
            <a:r>
              <a:rPr lang="zh-TW" altLang="en-US" dirty="0" smtClean="0"/>
              <a:t>王子敬</a:t>
            </a:r>
            <a:endParaRPr lang="en-US" altLang="zh-TW" dirty="0" smtClean="0"/>
          </a:p>
          <a:p>
            <a:r>
              <a:rPr lang="en-US" altLang="zh-TW" dirty="0" smtClean="0"/>
              <a:t>Nuclear:		</a:t>
            </a:r>
            <a:r>
              <a:rPr lang="zh-TW" altLang="en-US" dirty="0" smtClean="0"/>
              <a:t>章文箴</a:t>
            </a:r>
            <a:endParaRPr lang="en-US" altLang="zh-TW" dirty="0" smtClean="0"/>
          </a:p>
          <a:p>
            <a:r>
              <a:rPr lang="en-US" altLang="zh-TW" dirty="0" smtClean="0"/>
              <a:t>Tier:		</a:t>
            </a:r>
            <a:r>
              <a:rPr lang="zh-TW" altLang="en-US" dirty="0" smtClean="0"/>
              <a:t>嚴漢偉</a:t>
            </a:r>
            <a:endParaRPr lang="en-US" altLang="zh-TW" dirty="0" smtClean="0"/>
          </a:p>
        </p:txBody>
      </p:sp>
      <p:sp>
        <p:nvSpPr>
          <p:cNvPr id="6" name="文字方塊 5"/>
          <p:cNvSpPr txBox="1"/>
          <p:nvPr/>
        </p:nvSpPr>
        <p:spPr>
          <a:xfrm>
            <a:off x="4286248" y="4857760"/>
            <a:ext cx="4714876" cy="175432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經費： </a:t>
            </a:r>
            <a:endParaRPr lang="en-US" altLang="zh-TW" dirty="0" smtClean="0"/>
          </a:p>
          <a:p>
            <a:r>
              <a:rPr lang="zh-TW" altLang="en-US" dirty="0" smtClean="0"/>
              <a:t>設備費： </a:t>
            </a:r>
            <a:r>
              <a:rPr lang="en-US" altLang="zh-TW" dirty="0" smtClean="0"/>
              <a:t>8</a:t>
            </a:r>
            <a:r>
              <a:rPr lang="zh-TW" altLang="en-US" dirty="0" smtClean="0"/>
              <a:t> 百萬</a:t>
            </a:r>
            <a:r>
              <a:rPr lang="en-US" altLang="zh-TW" dirty="0" smtClean="0"/>
              <a:t>NT</a:t>
            </a:r>
          </a:p>
          <a:p>
            <a:r>
              <a:rPr lang="zh-TW" altLang="en-US" dirty="0" smtClean="0"/>
              <a:t>業務費：個人 </a:t>
            </a:r>
            <a:r>
              <a:rPr lang="en-US" altLang="zh-TW" dirty="0" smtClean="0"/>
              <a:t>0.1 MNT </a:t>
            </a:r>
            <a:r>
              <a:rPr lang="zh-TW" altLang="en-US" dirty="0" smtClean="0"/>
              <a:t>經常， </a:t>
            </a:r>
            <a:r>
              <a:rPr lang="en-US" altLang="zh-TW" dirty="0" smtClean="0"/>
              <a:t>0.12 MNT </a:t>
            </a:r>
            <a:r>
              <a:rPr lang="zh-TW" altLang="en-US" dirty="0" smtClean="0"/>
              <a:t>差旅</a:t>
            </a:r>
            <a:endParaRPr lang="en-US" altLang="zh-TW" dirty="0" smtClean="0"/>
          </a:p>
          <a:p>
            <a:r>
              <a:rPr lang="en-US" altLang="zh-TW" dirty="0" smtClean="0"/>
              <a:t>	</a:t>
            </a:r>
            <a:r>
              <a:rPr lang="zh-TW" altLang="en-US" dirty="0" smtClean="0"/>
              <a:t>高能實驗組統籌   </a:t>
            </a:r>
            <a:r>
              <a:rPr lang="en-US" altLang="zh-TW" dirty="0" smtClean="0"/>
              <a:t>3</a:t>
            </a:r>
            <a:r>
              <a:rPr lang="zh-TW" altLang="en-US" dirty="0" smtClean="0"/>
              <a:t> </a:t>
            </a:r>
            <a:r>
              <a:rPr lang="en-US" altLang="zh-TW" dirty="0" smtClean="0"/>
              <a:t>MNT</a:t>
            </a:r>
            <a:r>
              <a:rPr lang="zh-TW" altLang="en-US" dirty="0" smtClean="0"/>
              <a:t> 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</p:txBody>
      </p:sp>
      <p:sp>
        <p:nvSpPr>
          <p:cNvPr id="7" name="矩形 6"/>
          <p:cNvSpPr/>
          <p:nvPr/>
        </p:nvSpPr>
        <p:spPr>
          <a:xfrm>
            <a:off x="7643834" y="571480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b="1" dirty="0" smtClean="0"/>
              <a:t>（林憶蓮）</a:t>
            </a:r>
            <a:endParaRPr lang="zh-TW" altLang="en-US" dirty="0"/>
          </a:p>
        </p:txBody>
      </p:sp>
      <p:sp>
        <p:nvSpPr>
          <p:cNvPr id="8" name="矩形 7"/>
          <p:cNvSpPr/>
          <p:nvPr/>
        </p:nvSpPr>
        <p:spPr>
          <a:xfrm>
            <a:off x="71406" y="3500438"/>
            <a:ext cx="8929750" cy="3571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dirty="0" smtClean="0">
                <a:solidFill>
                  <a:srgbClr val="0000FF"/>
                </a:solidFill>
              </a:rPr>
              <a:t>                                                              Release </a:t>
            </a:r>
            <a:endParaRPr lang="zh-TW" alt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406" y="0"/>
            <a:ext cx="9072594" cy="654032"/>
          </a:xfrm>
        </p:spPr>
        <p:txBody>
          <a:bodyPr>
            <a:normAutofit/>
          </a:bodyPr>
          <a:lstStyle/>
          <a:p>
            <a:pPr algn="l"/>
            <a:r>
              <a:rPr lang="en-US" altLang="zh-TW" sz="3600" b="1" dirty="0" smtClean="0"/>
              <a:t>MHEP experiment </a:t>
            </a:r>
            <a:r>
              <a:rPr lang="en-US" altLang="zh-TW" sz="3600" b="1" dirty="0" smtClean="0"/>
              <a:t>group,  2026 equipment</a:t>
            </a:r>
            <a:endParaRPr lang="zh-TW" altLang="en-US" sz="3600" b="1" dirty="0"/>
          </a:p>
        </p:txBody>
      </p:sp>
      <p:sp>
        <p:nvSpPr>
          <p:cNvPr id="5" name="文字方塊 4"/>
          <p:cNvSpPr txBox="1"/>
          <p:nvPr/>
        </p:nvSpPr>
        <p:spPr>
          <a:xfrm>
            <a:off x="142844" y="714356"/>
            <a:ext cx="8358246" cy="175432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人員： </a:t>
            </a:r>
            <a:r>
              <a:rPr lang="zh-TW" altLang="en-US" dirty="0" smtClean="0"/>
              <a:t>  </a:t>
            </a:r>
            <a:r>
              <a:rPr lang="en-US" altLang="zh-TW" dirty="0" smtClean="0"/>
              <a:t>		</a:t>
            </a:r>
            <a:r>
              <a:rPr lang="en-US" altLang="zh-TW" b="1" dirty="0" smtClean="0"/>
              <a:t>8 persons</a:t>
            </a:r>
            <a:endParaRPr lang="en-US" altLang="zh-TW" b="1" dirty="0" smtClean="0"/>
          </a:p>
          <a:p>
            <a:r>
              <a:rPr lang="en-US" altLang="zh-TW" dirty="0" smtClean="0"/>
              <a:t>AMS </a:t>
            </a:r>
            <a:r>
              <a:rPr lang="zh-TW" altLang="en-US" dirty="0" smtClean="0"/>
              <a:t>強場 </a:t>
            </a:r>
            <a:r>
              <a:rPr lang="en-US" altLang="zh-TW" dirty="0" err="1" smtClean="0"/>
              <a:t>Axion</a:t>
            </a:r>
            <a:r>
              <a:rPr lang="en-US" altLang="zh-TW" dirty="0" smtClean="0"/>
              <a:t>:	</a:t>
            </a:r>
            <a:r>
              <a:rPr lang="zh-TW" altLang="en-US" dirty="0" smtClean="0"/>
              <a:t>張元翰 林志勛</a:t>
            </a:r>
            <a:endParaRPr lang="en-US" altLang="zh-TW" dirty="0" smtClean="0"/>
          </a:p>
          <a:p>
            <a:r>
              <a:rPr lang="en-US" altLang="zh-TW" dirty="0" smtClean="0"/>
              <a:t>ATLAS:		</a:t>
            </a:r>
            <a:r>
              <a:rPr lang="zh-TW" altLang="en-US" dirty="0" smtClean="0"/>
              <a:t>侯書雲 王嵩銘 楊毅</a:t>
            </a:r>
            <a:endParaRPr lang="en-US" altLang="zh-TW" dirty="0" smtClean="0"/>
          </a:p>
          <a:p>
            <a:r>
              <a:rPr lang="en-US" altLang="zh-TW" dirty="0" smtClean="0"/>
              <a:t>Gravity:		</a:t>
            </a:r>
            <a:r>
              <a:rPr lang="en-US" altLang="zh-TW" dirty="0" err="1" smtClean="0"/>
              <a:t>Haino</a:t>
            </a:r>
            <a:r>
              <a:rPr lang="en-US" altLang="zh-TW" dirty="0" smtClean="0"/>
              <a:t> </a:t>
            </a:r>
            <a:r>
              <a:rPr lang="zh-TW" altLang="en-US" dirty="0" smtClean="0"/>
              <a:t>王子敬</a:t>
            </a:r>
            <a:endParaRPr lang="en-US" altLang="zh-TW" dirty="0" smtClean="0"/>
          </a:p>
          <a:p>
            <a:r>
              <a:rPr lang="en-US" altLang="zh-TW" dirty="0" smtClean="0"/>
              <a:t>Nuclear:		</a:t>
            </a:r>
            <a:r>
              <a:rPr lang="zh-TW" altLang="en-US" dirty="0" smtClean="0"/>
              <a:t>章文箴</a:t>
            </a:r>
            <a:endParaRPr lang="en-US" altLang="zh-TW" dirty="0" smtClean="0"/>
          </a:p>
          <a:p>
            <a:r>
              <a:rPr lang="en-US" altLang="zh-TW" dirty="0" smtClean="0"/>
              <a:t>Tier:		</a:t>
            </a:r>
            <a:r>
              <a:rPr lang="zh-TW" altLang="en-US" dirty="0" smtClean="0"/>
              <a:t>嚴漢偉     </a:t>
            </a:r>
            <a:r>
              <a:rPr lang="en-US" altLang="zh-TW" dirty="0" smtClean="0"/>
              <a:t>independent funding, exclude from MHEP budget</a:t>
            </a:r>
            <a:endParaRPr lang="en-US" altLang="zh-TW" dirty="0" smtClean="0"/>
          </a:p>
        </p:txBody>
      </p:sp>
      <p:sp>
        <p:nvSpPr>
          <p:cNvPr id="6" name="文字方塊 5"/>
          <p:cNvSpPr txBox="1"/>
          <p:nvPr/>
        </p:nvSpPr>
        <p:spPr>
          <a:xfrm>
            <a:off x="142844" y="2643182"/>
            <a:ext cx="8358246" cy="2985433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rgbClr val="0000FF"/>
                </a:solidFill>
              </a:rPr>
              <a:t>經費： </a:t>
            </a:r>
            <a:endParaRPr lang="en-US" altLang="zh-TW" b="1" dirty="0" smtClean="0">
              <a:solidFill>
                <a:srgbClr val="0000FF"/>
              </a:solidFill>
            </a:endParaRPr>
          </a:p>
          <a:p>
            <a:r>
              <a:rPr lang="zh-TW" altLang="en-US" sz="2000" b="1" dirty="0" smtClean="0">
                <a:solidFill>
                  <a:srgbClr val="0000FF"/>
                </a:solidFill>
              </a:rPr>
              <a:t>設備費</a:t>
            </a:r>
            <a:r>
              <a:rPr lang="zh-TW" altLang="en-US" sz="2000" b="1" dirty="0" smtClean="0">
                <a:solidFill>
                  <a:srgbClr val="0000FF"/>
                </a:solidFill>
              </a:rPr>
              <a:t>：高能實驗組</a:t>
            </a:r>
            <a:r>
              <a:rPr lang="zh-TW" altLang="en-US" sz="2000" b="1" dirty="0" smtClean="0">
                <a:solidFill>
                  <a:srgbClr val="0000FF"/>
                </a:solidFill>
              </a:rPr>
              <a:t>統籌</a:t>
            </a:r>
            <a:r>
              <a:rPr lang="en-US" altLang="zh-TW" sz="2000" b="1" dirty="0" smtClean="0">
                <a:solidFill>
                  <a:srgbClr val="0000FF"/>
                </a:solidFill>
              </a:rPr>
              <a:t> </a:t>
            </a:r>
            <a:r>
              <a:rPr lang="en-US" altLang="zh-TW" sz="2000" b="1" dirty="0" smtClean="0">
                <a:solidFill>
                  <a:srgbClr val="0000FF"/>
                </a:solidFill>
              </a:rPr>
              <a:t> </a:t>
            </a:r>
            <a:r>
              <a:rPr lang="en-US" altLang="zh-TW" sz="2000" b="1" dirty="0" smtClean="0">
                <a:solidFill>
                  <a:srgbClr val="0000FF"/>
                </a:solidFill>
              </a:rPr>
              <a:t>8</a:t>
            </a:r>
            <a:r>
              <a:rPr lang="zh-TW" altLang="en-US" sz="2000" b="1" dirty="0" smtClean="0">
                <a:solidFill>
                  <a:srgbClr val="0000FF"/>
                </a:solidFill>
              </a:rPr>
              <a:t> </a:t>
            </a:r>
            <a:r>
              <a:rPr lang="en-US" altLang="zh-TW" sz="2000" b="1" dirty="0" smtClean="0">
                <a:solidFill>
                  <a:srgbClr val="0000FF"/>
                </a:solidFill>
              </a:rPr>
              <a:t>M NT  equal share  1M TWD/staff/year</a:t>
            </a:r>
          </a:p>
          <a:p>
            <a:r>
              <a:rPr lang="en-US" altLang="zh-TW" dirty="0" smtClean="0"/>
              <a:t>1. ATLAS Phase II,  release IPAS 2026 request, use budget at CERN, </a:t>
            </a:r>
          </a:p>
          <a:p>
            <a:r>
              <a:rPr lang="en-US" altLang="zh-TW" dirty="0" smtClean="0"/>
              <a:t>2. Exchange to Bio group, </a:t>
            </a:r>
            <a:r>
              <a:rPr lang="en-US" altLang="zh-TW" dirty="0" smtClean="0">
                <a:solidFill>
                  <a:srgbClr val="FF0000"/>
                </a:solidFill>
              </a:rPr>
              <a:t>~1.5 M NT,  priorities to ATLAS staffs</a:t>
            </a:r>
          </a:p>
          <a:p>
            <a:r>
              <a:rPr lang="en-US" altLang="zh-TW" dirty="0" smtClean="0"/>
              <a:t>3. Loan to </a:t>
            </a:r>
            <a:r>
              <a:rPr lang="en-US" altLang="zh-TW" dirty="0" err="1" smtClean="0"/>
              <a:t>Nano</a:t>
            </a:r>
            <a:r>
              <a:rPr lang="en-US" altLang="zh-TW" dirty="0" smtClean="0"/>
              <a:t> ~ 2 MNT</a:t>
            </a:r>
          </a:p>
          <a:p>
            <a:r>
              <a:rPr lang="en-US" altLang="zh-TW" sz="2400" dirty="0" smtClean="0">
                <a:solidFill>
                  <a:srgbClr val="FF0000"/>
                </a:solidFill>
              </a:rPr>
              <a:t>4. OPEN for  Requests:  1M NT /staff</a:t>
            </a:r>
          </a:p>
          <a:p>
            <a:r>
              <a:rPr lang="en-US" altLang="zh-TW" sz="2400" dirty="0" smtClean="0">
                <a:solidFill>
                  <a:srgbClr val="FF0000"/>
                </a:solidFill>
              </a:rPr>
              <a:t>Budget is already itemized to individual projects (previous page)</a:t>
            </a:r>
          </a:p>
          <a:p>
            <a:r>
              <a:rPr lang="en-US" altLang="zh-TW" sz="2400" dirty="0" smtClean="0">
                <a:solidFill>
                  <a:srgbClr val="FF0000"/>
                </a:solidFill>
              </a:rPr>
              <a:t>Communicate with each item managers for spending</a:t>
            </a:r>
          </a:p>
          <a:p>
            <a:endParaRPr lang="en-US" altLang="zh-TW" sz="24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406" y="0"/>
            <a:ext cx="9144064" cy="654032"/>
          </a:xfrm>
        </p:spPr>
        <p:txBody>
          <a:bodyPr>
            <a:normAutofit/>
          </a:bodyPr>
          <a:lstStyle/>
          <a:p>
            <a:pPr algn="l"/>
            <a:r>
              <a:rPr lang="en-US" altLang="zh-TW" sz="3600" b="1" dirty="0" smtClean="0"/>
              <a:t>MHEP experiment </a:t>
            </a:r>
            <a:r>
              <a:rPr lang="en-US" altLang="zh-TW" sz="3600" b="1" dirty="0" smtClean="0"/>
              <a:t>group, 2026 operation</a:t>
            </a:r>
            <a:endParaRPr lang="zh-TW" altLang="en-US" sz="3600" b="1" dirty="0"/>
          </a:p>
        </p:txBody>
      </p:sp>
      <p:sp>
        <p:nvSpPr>
          <p:cNvPr id="5" name="文字方塊 4"/>
          <p:cNvSpPr txBox="1"/>
          <p:nvPr/>
        </p:nvSpPr>
        <p:spPr>
          <a:xfrm>
            <a:off x="142844" y="714356"/>
            <a:ext cx="8358246" cy="175432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人員： </a:t>
            </a:r>
            <a:r>
              <a:rPr lang="zh-TW" altLang="en-US" dirty="0" smtClean="0"/>
              <a:t>  </a:t>
            </a:r>
            <a:r>
              <a:rPr lang="en-US" altLang="zh-TW" dirty="0" smtClean="0"/>
              <a:t>		</a:t>
            </a:r>
            <a:r>
              <a:rPr lang="en-US" altLang="zh-TW" b="1" dirty="0" smtClean="0"/>
              <a:t>8 persons</a:t>
            </a:r>
            <a:endParaRPr lang="en-US" altLang="zh-TW" b="1" dirty="0" smtClean="0"/>
          </a:p>
          <a:p>
            <a:r>
              <a:rPr lang="en-US" altLang="zh-TW" dirty="0" smtClean="0"/>
              <a:t>AMS </a:t>
            </a:r>
            <a:r>
              <a:rPr lang="zh-TW" altLang="en-US" dirty="0" smtClean="0"/>
              <a:t>強場 </a:t>
            </a:r>
            <a:r>
              <a:rPr lang="en-US" altLang="zh-TW" dirty="0" err="1" smtClean="0"/>
              <a:t>Axion</a:t>
            </a:r>
            <a:r>
              <a:rPr lang="en-US" altLang="zh-TW" dirty="0" smtClean="0"/>
              <a:t>:	</a:t>
            </a:r>
            <a:r>
              <a:rPr lang="zh-TW" altLang="en-US" dirty="0" smtClean="0"/>
              <a:t>張元翰 林志勛</a:t>
            </a:r>
            <a:endParaRPr lang="en-US" altLang="zh-TW" dirty="0" smtClean="0"/>
          </a:p>
          <a:p>
            <a:r>
              <a:rPr lang="en-US" altLang="zh-TW" dirty="0" smtClean="0"/>
              <a:t>ATLAS:		</a:t>
            </a:r>
            <a:r>
              <a:rPr lang="zh-TW" altLang="en-US" dirty="0" smtClean="0"/>
              <a:t>侯書雲 王嵩銘 楊毅</a:t>
            </a:r>
            <a:endParaRPr lang="en-US" altLang="zh-TW" dirty="0" smtClean="0"/>
          </a:p>
          <a:p>
            <a:r>
              <a:rPr lang="en-US" altLang="zh-TW" dirty="0" smtClean="0"/>
              <a:t>Gravity:		</a:t>
            </a:r>
            <a:r>
              <a:rPr lang="en-US" altLang="zh-TW" dirty="0" err="1" smtClean="0"/>
              <a:t>Haino</a:t>
            </a:r>
            <a:r>
              <a:rPr lang="en-US" altLang="zh-TW" dirty="0" smtClean="0"/>
              <a:t> </a:t>
            </a:r>
            <a:r>
              <a:rPr lang="zh-TW" altLang="en-US" dirty="0" smtClean="0"/>
              <a:t>王子敬</a:t>
            </a:r>
            <a:endParaRPr lang="en-US" altLang="zh-TW" dirty="0" smtClean="0"/>
          </a:p>
          <a:p>
            <a:r>
              <a:rPr lang="en-US" altLang="zh-TW" dirty="0" smtClean="0"/>
              <a:t>Nuclear:		</a:t>
            </a:r>
            <a:r>
              <a:rPr lang="zh-TW" altLang="en-US" dirty="0" smtClean="0"/>
              <a:t>章文箴</a:t>
            </a:r>
            <a:endParaRPr lang="en-US" altLang="zh-TW" dirty="0" smtClean="0"/>
          </a:p>
          <a:p>
            <a:r>
              <a:rPr lang="en-US" altLang="zh-TW" dirty="0" smtClean="0"/>
              <a:t>Tier:		</a:t>
            </a:r>
            <a:r>
              <a:rPr lang="zh-TW" altLang="en-US" dirty="0" smtClean="0"/>
              <a:t>嚴漢偉     </a:t>
            </a:r>
            <a:r>
              <a:rPr lang="en-US" altLang="zh-TW" dirty="0" smtClean="0"/>
              <a:t>independent funding, exclude from MHEP budget</a:t>
            </a:r>
            <a:endParaRPr lang="en-US" altLang="zh-TW" dirty="0" smtClean="0"/>
          </a:p>
        </p:txBody>
      </p:sp>
      <p:sp>
        <p:nvSpPr>
          <p:cNvPr id="6" name="文字方塊 5"/>
          <p:cNvSpPr txBox="1"/>
          <p:nvPr/>
        </p:nvSpPr>
        <p:spPr>
          <a:xfrm>
            <a:off x="142844" y="2643182"/>
            <a:ext cx="9001156" cy="384720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rgbClr val="0000FF"/>
                </a:solidFill>
              </a:rPr>
              <a:t>經費： </a:t>
            </a:r>
            <a:endParaRPr lang="en-US" altLang="zh-TW" b="1" dirty="0" smtClean="0"/>
          </a:p>
          <a:p>
            <a:r>
              <a:rPr lang="zh-TW" altLang="en-US" dirty="0" smtClean="0"/>
              <a:t>業務費</a:t>
            </a:r>
            <a:r>
              <a:rPr lang="zh-TW" altLang="en-US" dirty="0" smtClean="0"/>
              <a:t>：個人 </a:t>
            </a:r>
            <a:r>
              <a:rPr lang="en-US" altLang="zh-TW" dirty="0" smtClean="0"/>
              <a:t>0.1 MNT </a:t>
            </a:r>
            <a:r>
              <a:rPr lang="zh-TW" altLang="en-US" dirty="0" smtClean="0"/>
              <a:t>經常， </a:t>
            </a:r>
            <a:r>
              <a:rPr lang="en-US" altLang="zh-TW" dirty="0" smtClean="0"/>
              <a:t>0.12 MNT </a:t>
            </a:r>
            <a:r>
              <a:rPr lang="zh-TW" altLang="en-US" dirty="0" smtClean="0"/>
              <a:t>差旅</a:t>
            </a:r>
            <a:endParaRPr lang="en-US" altLang="zh-TW" dirty="0" smtClean="0"/>
          </a:p>
          <a:p>
            <a:r>
              <a:rPr lang="zh-TW" altLang="en-US" dirty="0" smtClean="0"/>
              <a:t>業務費：高能</a:t>
            </a:r>
            <a:r>
              <a:rPr lang="zh-TW" altLang="en-US" dirty="0" smtClean="0"/>
              <a:t>實驗組統籌  </a:t>
            </a:r>
            <a:r>
              <a:rPr lang="en-US" altLang="zh-TW" dirty="0" smtClean="0"/>
              <a:t>	3</a:t>
            </a:r>
            <a:r>
              <a:rPr lang="zh-TW" altLang="en-US" dirty="0" smtClean="0"/>
              <a:t> </a:t>
            </a:r>
            <a:r>
              <a:rPr lang="en-US" altLang="zh-TW" dirty="0" smtClean="0"/>
              <a:t>M NT</a:t>
            </a:r>
            <a:r>
              <a:rPr lang="zh-TW" altLang="en-US" dirty="0" smtClean="0"/>
              <a:t> </a:t>
            </a:r>
            <a:r>
              <a:rPr lang="en-US" altLang="zh-TW" dirty="0" smtClean="0"/>
              <a:t> </a:t>
            </a:r>
            <a:r>
              <a:rPr lang="en-US" altLang="zh-TW" dirty="0" smtClean="0"/>
              <a:t>equal share  </a:t>
            </a:r>
            <a:r>
              <a:rPr lang="en-US" altLang="zh-TW" b="1" dirty="0" smtClean="0"/>
              <a:t>0.4M TWD/staff/year</a:t>
            </a:r>
          </a:p>
          <a:p>
            <a:pPr marL="342900" indent="-342900">
              <a:buAutoNum type="arabicPeriod"/>
            </a:pPr>
            <a:r>
              <a:rPr lang="en-US" altLang="zh-TW" b="1" dirty="0" smtClean="0"/>
              <a:t>Personnel allocated</a:t>
            </a:r>
            <a:r>
              <a:rPr lang="zh-TW" altLang="en-US" b="1" dirty="0" smtClean="0"/>
              <a:t> </a:t>
            </a:r>
            <a:r>
              <a:rPr lang="en-US" altLang="zh-TW" b="1" dirty="0" smtClean="0"/>
              <a:t>2026:</a:t>
            </a:r>
          </a:p>
          <a:p>
            <a:pPr marL="342900" indent="-342900"/>
            <a:r>
              <a:rPr lang="en-US" altLang="zh-TW" b="1" dirty="0" smtClean="0"/>
              <a:t>	</a:t>
            </a:r>
            <a:r>
              <a:rPr lang="en-US" altLang="zh-TW" b="1" dirty="0" err="1" smtClean="0"/>
              <a:t>MingLi</a:t>
            </a:r>
            <a:r>
              <a:rPr lang="en-US" altLang="zh-TW" b="1" dirty="0" smtClean="0"/>
              <a:t> Zhu </a:t>
            </a:r>
            <a:r>
              <a:rPr lang="en-US" altLang="zh-TW" b="1" dirty="0" smtClean="0"/>
              <a:t>0.348 MNT, Lu </a:t>
            </a:r>
            <a:r>
              <a:rPr lang="en-US" altLang="zh-TW" b="1" dirty="0" err="1" smtClean="0"/>
              <a:t>Yun-Ju</a:t>
            </a:r>
            <a:r>
              <a:rPr lang="en-US" altLang="zh-TW" b="1" dirty="0" smtClean="0"/>
              <a:t> 0.73 MNT, </a:t>
            </a:r>
            <a:r>
              <a:rPr lang="en-US" altLang="zh-TW" b="1" dirty="0" err="1" smtClean="0"/>
              <a:t>Peirong</a:t>
            </a:r>
            <a:r>
              <a:rPr lang="en-US" altLang="zh-TW" b="1" dirty="0" smtClean="0"/>
              <a:t> Tsai  0.88 MNT</a:t>
            </a:r>
          </a:p>
          <a:p>
            <a:pPr marL="342900" indent="-342900">
              <a:buAutoNum type="arabicPeriod" startAt="2"/>
            </a:pPr>
            <a:r>
              <a:rPr lang="en-US" altLang="zh-TW" b="1" dirty="0" smtClean="0"/>
              <a:t>1</a:t>
            </a:r>
            <a:r>
              <a:rPr lang="zh-TW" altLang="en-US" b="1" dirty="0" smtClean="0"/>
              <a:t> </a:t>
            </a:r>
            <a:r>
              <a:rPr lang="en-US" altLang="zh-TW" b="1" dirty="0" smtClean="0"/>
              <a:t>MNT</a:t>
            </a:r>
            <a:r>
              <a:rPr lang="zh-TW" altLang="en-US" b="1" dirty="0" smtClean="0"/>
              <a:t>  </a:t>
            </a:r>
            <a:r>
              <a:rPr lang="en-US" altLang="zh-TW" b="1" dirty="0" smtClean="0"/>
              <a:t>available</a:t>
            </a:r>
            <a:r>
              <a:rPr lang="zh-TW" altLang="en-US" b="1" dirty="0" smtClean="0"/>
              <a:t> </a:t>
            </a:r>
            <a:r>
              <a:rPr lang="en-US" altLang="zh-TW" b="1" dirty="0" smtClean="0"/>
              <a:t>for MHEP 2026</a:t>
            </a:r>
          </a:p>
          <a:p>
            <a:pPr marL="342900" indent="-342900">
              <a:buAutoNum type="arabicPeriod" startAt="2"/>
            </a:pPr>
            <a:r>
              <a:rPr lang="en-US" altLang="zh-TW" sz="2400" b="1" dirty="0" smtClean="0">
                <a:solidFill>
                  <a:srgbClr val="FF0000"/>
                </a:solidFill>
              </a:rPr>
              <a:t>Operation Fund regulation</a:t>
            </a:r>
          </a:p>
          <a:p>
            <a:pPr marL="342900" indent="-342900"/>
            <a:r>
              <a:rPr lang="en-US" altLang="zh-TW" sz="2400" b="1" dirty="0" smtClean="0">
                <a:solidFill>
                  <a:srgbClr val="FF0000"/>
                </a:solidFill>
              </a:rPr>
              <a:t>	</a:t>
            </a:r>
            <a:r>
              <a:rPr lang="en-US" altLang="zh-TW" sz="2400" b="1" dirty="0" smtClean="0">
                <a:solidFill>
                  <a:srgbClr val="FF0000"/>
                </a:solidFill>
              </a:rPr>
              <a:t>-  </a:t>
            </a:r>
            <a:r>
              <a:rPr lang="en-US" altLang="zh-TW" sz="2000" b="1" dirty="0" smtClean="0">
                <a:solidFill>
                  <a:srgbClr val="FF0000"/>
                </a:solidFill>
              </a:rPr>
              <a:t>convener has no authority, spending items shall be approved by all members</a:t>
            </a:r>
          </a:p>
          <a:p>
            <a:pPr marL="342900" indent="-342900"/>
            <a:r>
              <a:rPr lang="en-US" altLang="zh-TW" sz="2000" b="1" dirty="0" smtClean="0">
                <a:solidFill>
                  <a:srgbClr val="FF0000"/>
                </a:solidFill>
              </a:rPr>
              <a:t>	</a:t>
            </a:r>
            <a:r>
              <a:rPr lang="en-US" altLang="zh-TW" sz="2000" b="1" dirty="0" smtClean="0">
                <a:solidFill>
                  <a:srgbClr val="FF0000"/>
                </a:solidFill>
              </a:rPr>
              <a:t>-  equal-share principle</a:t>
            </a:r>
          </a:p>
          <a:p>
            <a:pPr marL="342900" indent="-342900"/>
            <a:r>
              <a:rPr lang="en-US" altLang="zh-TW" sz="2000" b="1" dirty="0" smtClean="0">
                <a:solidFill>
                  <a:srgbClr val="FF0000"/>
                </a:solidFill>
              </a:rPr>
              <a:t>	 </a:t>
            </a:r>
            <a:r>
              <a:rPr lang="en-US" altLang="zh-TW" sz="2000" b="1" dirty="0" smtClean="0">
                <a:solidFill>
                  <a:srgbClr val="FF0000"/>
                </a:solidFill>
              </a:rPr>
              <a:t>  0.35 MNT/staff/year   (0.12 MTN/staff remains 2026)</a:t>
            </a:r>
          </a:p>
          <a:p>
            <a:pPr marL="342900" indent="-342900"/>
            <a:r>
              <a:rPr lang="en-US" altLang="zh-TW" sz="2400" b="1" dirty="0" smtClean="0">
                <a:solidFill>
                  <a:srgbClr val="FF0000"/>
                </a:solidFill>
              </a:rPr>
              <a:t>4. 	Staff payment needs TERMs,  suggest for the resp. PI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2400" b="1" dirty="0" smtClean="0">
                <a:solidFill>
                  <a:srgbClr val="FF0000"/>
                </a:solidFill>
              </a:rPr>
              <a:t>to coordinate</a:t>
            </a:r>
          </a:p>
          <a:p>
            <a:pPr marL="342900" indent="-342900"/>
            <a:r>
              <a:rPr lang="en-US" altLang="zh-TW" sz="2400" b="1" dirty="0" smtClean="0">
                <a:solidFill>
                  <a:srgbClr val="FF0000"/>
                </a:solidFill>
              </a:rPr>
              <a:t>	</a:t>
            </a:r>
            <a:r>
              <a:rPr lang="en-US" altLang="zh-TW" sz="2400" b="1" dirty="0" smtClean="0">
                <a:solidFill>
                  <a:srgbClr val="FF0000"/>
                </a:solidFill>
              </a:rPr>
              <a:t>need resolution/evaluation rule,  </a:t>
            </a:r>
            <a:r>
              <a:rPr lang="en-US" altLang="zh-TW" sz="2400" b="1" dirty="0" err="1" smtClean="0">
                <a:solidFill>
                  <a:srgbClr val="7030A0"/>
                </a:solidFill>
              </a:rPr>
              <a:t>defacto</a:t>
            </a:r>
            <a:r>
              <a:rPr lang="en-US" altLang="zh-TW" sz="2400" b="1" dirty="0" smtClean="0">
                <a:solidFill>
                  <a:srgbClr val="7030A0"/>
                </a:solidFill>
              </a:rPr>
              <a:t> terminated 2026.12.31  </a:t>
            </a:r>
            <a:endParaRPr lang="en-US" altLang="zh-TW" sz="2000" b="1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1553</Words>
  <PresentationFormat>如螢幕大小 (4:3)</PresentationFormat>
  <Paragraphs>156</Paragraphs>
  <Slides>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Office 佈景主題</vt:lpstr>
      <vt:lpstr>MHEP experiment group meeting 2026-03-12</vt:lpstr>
      <vt:lpstr>投影片 2</vt:lpstr>
      <vt:lpstr>數理科學組116年度概（預）算說明資料        to be submitted TODAY</vt:lpstr>
      <vt:lpstr>投影片 4</vt:lpstr>
      <vt:lpstr>數理科學組115年度概（預）算說明資料    114年3月</vt:lpstr>
      <vt:lpstr>MHEP experiment group</vt:lpstr>
      <vt:lpstr>MHEP experiment group,  2026 equipment</vt:lpstr>
      <vt:lpstr>MHEP experiment group, 2026 operation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suen</dc:creator>
  <cp:lastModifiedBy>suen</cp:lastModifiedBy>
  <cp:revision>34</cp:revision>
  <dcterms:created xsi:type="dcterms:W3CDTF">2026-03-10T03:41:11Z</dcterms:created>
  <dcterms:modified xsi:type="dcterms:W3CDTF">2026-03-12T05:18:34Z</dcterms:modified>
</cp:coreProperties>
</file>