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6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329" r:id="rId11"/>
    <p:sldId id="331" r:id="rId12"/>
    <p:sldId id="330" r:id="rId13"/>
    <p:sldId id="407" r:id="rId14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396"/>
            <p14:sldId id="400"/>
            <p14:sldId id="401"/>
            <p14:sldId id="402"/>
            <p14:sldId id="403"/>
            <p14:sldId id="404"/>
            <p14:sldId id="405"/>
            <p14:sldId id="406"/>
            <p14:sldId id="329"/>
            <p14:sldId id="331"/>
            <p14:sldId id="330"/>
            <p14:sldId id="407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4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B6F0"/>
    <a:srgbClr val="FF2CFF"/>
    <a:srgbClr val="D6D6D6"/>
    <a:srgbClr val="8A9AF8"/>
    <a:srgbClr val="00B050"/>
    <a:srgbClr val="B0A898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59" d="100"/>
          <a:sy n="159" d="100"/>
        </p:scale>
        <p:origin x="30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3/6/2026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3/6/2026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2026 02/11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5EC88D-F49F-4DC1-BDEF-57667980E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ZDC</a:t>
            </a:r>
            <a:r>
              <a:rPr lang="zh-TW" altLang="en-US" dirty="0"/>
              <a:t> </a:t>
            </a:r>
            <a:r>
              <a:rPr lang="en-US" altLang="zh-TW" dirty="0"/>
              <a:t>EMCal design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34B89A-E1B2-42B4-A63A-6222F053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21" y="1062326"/>
            <a:ext cx="5928315" cy="5524494"/>
          </a:xfrm>
        </p:spPr>
        <p:txBody>
          <a:bodyPr/>
          <a:lstStyle/>
          <a:p>
            <a:r>
              <a:rPr lang="en-US" altLang="zh-TW" dirty="0"/>
              <a:t>Here shows the EMCal with the:</a:t>
            </a:r>
          </a:p>
          <a:p>
            <a:r>
              <a:rPr lang="en-US" altLang="zh-TW" dirty="0"/>
              <a:t>Crystal PbWO</a:t>
            </a:r>
            <a:r>
              <a:rPr lang="en-US" altLang="zh-TW" baseline="-25000" dirty="0"/>
              <a:t>4</a:t>
            </a:r>
            <a:r>
              <a:rPr lang="en-US" altLang="zh-TW" dirty="0"/>
              <a:t> array:</a:t>
            </a:r>
            <a:r>
              <a:rPr lang="en-US" altLang="zh-TW" baseline="-25000" dirty="0"/>
              <a:t>.</a:t>
            </a:r>
          </a:p>
          <a:p>
            <a:pPr lvl="1"/>
            <a:r>
              <a:rPr lang="en-US" altLang="zh-TW" dirty="0"/>
              <a:t>Crystal size 20.5 × 20.5 × 6X</a:t>
            </a:r>
            <a:r>
              <a:rPr lang="en-US" altLang="zh-TW" baseline="-25000" dirty="0"/>
              <a:t>0</a:t>
            </a:r>
          </a:p>
          <a:p>
            <a:pPr lvl="1"/>
            <a:r>
              <a:rPr lang="en-US" altLang="zh-TW" dirty="0"/>
              <a:t>Take more ~0.5mm for reflector and crystal wrapping.</a:t>
            </a:r>
          </a:p>
          <a:p>
            <a:pPr lvl="1"/>
            <a:r>
              <a:rPr lang="en-US" altLang="zh-TW" dirty="0"/>
              <a:t>9x9 crystal = 1 Super Module</a:t>
            </a:r>
          </a:p>
          <a:p>
            <a:pPr lvl="1"/>
            <a:r>
              <a:rPr lang="en-US" altLang="zh-TW" dirty="0"/>
              <a:t>Take 1mm stainless for the wrapping of  SM.</a:t>
            </a:r>
          </a:p>
          <a:p>
            <a:pPr lvl="1"/>
            <a:r>
              <a:rPr lang="en-US" altLang="zh-TW" dirty="0"/>
              <a:t>SM size : (21.0×9+2)</a:t>
            </a:r>
            <a:r>
              <a:rPr lang="en-US" altLang="zh-TW" baseline="30000" dirty="0"/>
              <a:t>2</a:t>
            </a:r>
            <a:r>
              <a:rPr lang="en-US" altLang="zh-TW" dirty="0"/>
              <a:t> cm</a:t>
            </a:r>
            <a:r>
              <a:rPr lang="en-US" altLang="zh-TW" baseline="30000" dirty="0"/>
              <a:t>2</a:t>
            </a:r>
          </a:p>
          <a:p>
            <a:pPr lvl="1"/>
            <a:r>
              <a:rPr lang="en-US" altLang="zh-TW" dirty="0"/>
              <a:t>Full array: 3x3 SM = (3×191)</a:t>
            </a:r>
            <a:r>
              <a:rPr lang="en-US" altLang="zh-TW" baseline="30000" dirty="0"/>
              <a:t>2 </a:t>
            </a:r>
            <a:r>
              <a:rPr lang="en-US" altLang="zh-TW" dirty="0"/>
              <a:t>cm</a:t>
            </a:r>
            <a:r>
              <a:rPr lang="en-US" altLang="zh-TW" baseline="30000" dirty="0"/>
              <a:t>2</a:t>
            </a:r>
          </a:p>
          <a:p>
            <a:pPr lvl="1"/>
            <a:r>
              <a:rPr lang="en-US" altLang="zh-TW" dirty="0"/>
              <a:t>Total crystal module: 3x3x3x3 = 729</a:t>
            </a:r>
          </a:p>
          <a:p>
            <a:r>
              <a:rPr lang="en-US" altLang="zh-TW" dirty="0"/>
              <a:t>SiPM: S14160-3015PS_HAMAMATSU</a:t>
            </a:r>
          </a:p>
          <a:p>
            <a:pPr lvl="1"/>
            <a:r>
              <a:rPr lang="en-US" altLang="zh-TW" dirty="0"/>
              <a:t>16 MPPC channel for each crystal.</a:t>
            </a:r>
          </a:p>
          <a:p>
            <a:pPr lvl="1"/>
            <a:r>
              <a:rPr lang="en-US" altLang="zh-TW" dirty="0"/>
              <a:t>Total number of MPPC channel: 11664.</a:t>
            </a:r>
          </a:p>
          <a:p>
            <a:r>
              <a:rPr lang="en-US" altLang="zh-TW" dirty="0"/>
              <a:t>Support design + Cooling design by aluminum.</a:t>
            </a:r>
          </a:p>
          <a:p>
            <a:pPr lvl="1"/>
            <a:r>
              <a:rPr lang="en-US" altLang="zh-TW" dirty="0"/>
              <a:t>Use thickness 13mm AL. plate.</a:t>
            </a:r>
          </a:p>
          <a:p>
            <a:r>
              <a:rPr lang="en-US" altLang="zh-TW" dirty="0"/>
              <a:t>The wire routing.</a:t>
            </a:r>
          </a:p>
          <a:p>
            <a:pPr lvl="1"/>
            <a:r>
              <a:rPr lang="en-US" altLang="zh-TW" dirty="0"/>
              <a:t>Go down and penetrate the table.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87F7A95-E994-4A55-9C19-5ED48B623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274653-5334-4DC3-83A0-13E818599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10</a:t>
            </a:fld>
            <a:endParaRPr 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AF1591-1569-4079-89C3-9E79AAE3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88" y="452719"/>
            <a:ext cx="4365196" cy="6159480"/>
          </a:xfrm>
          <a:prstGeom prst="rect">
            <a:avLst/>
          </a:prstGeom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420FCE3-12B3-42B4-92CA-B812FC9F9DB3}"/>
              </a:ext>
            </a:extLst>
          </p:cNvPr>
          <p:cNvCxnSpPr/>
          <p:nvPr/>
        </p:nvCxnSpPr>
        <p:spPr>
          <a:xfrm flipH="1">
            <a:off x="9474868" y="3429000"/>
            <a:ext cx="439153" cy="10345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BD53D303-77BB-495B-9472-D05372777BAB}"/>
              </a:ext>
            </a:extLst>
          </p:cNvPr>
          <p:cNvSpPr/>
          <p:nvPr/>
        </p:nvSpPr>
        <p:spPr>
          <a:xfrm>
            <a:off x="9284805" y="3204353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20 cm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606063D1-1231-459F-996F-D9C62E80463E}"/>
              </a:ext>
            </a:extLst>
          </p:cNvPr>
          <p:cNvCxnSpPr>
            <a:cxnSpLocks/>
          </p:cNvCxnSpPr>
          <p:nvPr/>
        </p:nvCxnSpPr>
        <p:spPr>
          <a:xfrm flipH="1" flipV="1">
            <a:off x="6778432" y="3155614"/>
            <a:ext cx="2650752" cy="37902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B3DFFEE0-E4BA-473C-9E56-933AE6B55FA5}"/>
              </a:ext>
            </a:extLst>
          </p:cNvPr>
          <p:cNvSpPr/>
          <p:nvPr/>
        </p:nvSpPr>
        <p:spPr>
          <a:xfrm>
            <a:off x="7934826" y="307525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80 cm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2A76CE59-F269-418C-BFEE-B63521793C1B}"/>
              </a:ext>
            </a:extLst>
          </p:cNvPr>
          <p:cNvCxnSpPr>
            <a:cxnSpLocks/>
          </p:cNvCxnSpPr>
          <p:nvPr/>
        </p:nvCxnSpPr>
        <p:spPr>
          <a:xfrm flipV="1">
            <a:off x="9694444" y="860258"/>
            <a:ext cx="0" cy="2457673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F868811-42F9-4908-B7DC-3F9AFF93F419}"/>
              </a:ext>
            </a:extLst>
          </p:cNvPr>
          <p:cNvSpPr/>
          <p:nvPr/>
        </p:nvSpPr>
        <p:spPr>
          <a:xfrm>
            <a:off x="9565106" y="1716287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60 cm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8976FB1B-425A-468E-8BAB-EF4A744552B0}"/>
              </a:ext>
            </a:extLst>
          </p:cNvPr>
          <p:cNvCxnSpPr>
            <a:cxnSpLocks/>
          </p:cNvCxnSpPr>
          <p:nvPr/>
        </p:nvCxnSpPr>
        <p:spPr>
          <a:xfrm>
            <a:off x="7694195" y="505326"/>
            <a:ext cx="1819588" cy="252196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79F57FCC-39CF-44BF-8A2C-A7F0E0D0B54D}"/>
              </a:ext>
            </a:extLst>
          </p:cNvPr>
          <p:cNvSpPr/>
          <p:nvPr/>
        </p:nvSpPr>
        <p:spPr>
          <a:xfrm>
            <a:off x="8560468" y="474577"/>
            <a:ext cx="914400" cy="2050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60 cm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0A60C8A1-6201-4706-9644-F998ED3325AA}"/>
              </a:ext>
            </a:extLst>
          </p:cNvPr>
          <p:cNvCxnSpPr>
            <a:cxnSpLocks/>
          </p:cNvCxnSpPr>
          <p:nvPr/>
        </p:nvCxnSpPr>
        <p:spPr>
          <a:xfrm flipH="1">
            <a:off x="9404963" y="788271"/>
            <a:ext cx="256634" cy="70429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>
            <a:extLst>
              <a:ext uri="{FF2B5EF4-FFF2-40B4-BE49-F238E27FC236}">
                <a16:creationId xmlns:a16="http://schemas.microsoft.com/office/drawing/2014/main" id="{3394EC92-F611-4E0F-B917-F62DF2A60091}"/>
              </a:ext>
            </a:extLst>
          </p:cNvPr>
          <p:cNvSpPr/>
          <p:nvPr/>
        </p:nvSpPr>
        <p:spPr>
          <a:xfrm>
            <a:off x="9392931" y="535886"/>
            <a:ext cx="1026962" cy="268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T=6 cm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814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7500ED-BC6A-4D75-8B99-F557959AD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Supper module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9BE24E-42D7-49BC-A7AC-BFBE0F8CAB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397" y="1100011"/>
            <a:ext cx="6982233" cy="1231273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1 SM contains : </a:t>
            </a:r>
          </a:p>
          <a:p>
            <a:pPr lvl="1"/>
            <a:r>
              <a:rPr lang="en-US" altLang="zh-TW" sz="2000" dirty="0"/>
              <a:t>9x9 PbWO</a:t>
            </a:r>
            <a:r>
              <a:rPr lang="en-US" altLang="zh-TW" sz="2000" baseline="-25000" dirty="0"/>
              <a:t>4 </a:t>
            </a:r>
            <a:r>
              <a:rPr lang="en-US" altLang="zh-TW" sz="2000" dirty="0"/>
              <a:t>crystals.</a:t>
            </a:r>
            <a:endParaRPr lang="en-US" altLang="zh-TW" sz="2000" baseline="-25000" dirty="0"/>
          </a:p>
          <a:p>
            <a:pPr lvl="1"/>
            <a:r>
              <a:rPr lang="en-US" altLang="zh-TW" sz="2000" dirty="0"/>
              <a:t>16 x 9x9 SiPM channels = 1296 channels.</a:t>
            </a:r>
            <a:endParaRPr lang="zh-TW" altLang="en-US" sz="2000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ED2EA41-9E13-40D8-AAF9-9A4F8A5D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188FC8B-5EB2-4BD7-8B10-38BCD606F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11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0975FC9-CD56-4053-BA60-1420E2D53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1" y="2534969"/>
            <a:ext cx="3634644" cy="386130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70ABCF3-BCA4-420F-975E-948311D44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837" y="2534969"/>
            <a:ext cx="3572452" cy="386130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399B599A-5BC7-4F6F-ACFB-29AFCD100EA7}"/>
              </a:ext>
            </a:extLst>
          </p:cNvPr>
          <p:cNvSpPr/>
          <p:nvPr/>
        </p:nvSpPr>
        <p:spPr>
          <a:xfrm>
            <a:off x="386573" y="2634558"/>
            <a:ext cx="1240325" cy="13036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57BCAF0B-3218-441C-9113-AA1536F15EFA}"/>
              </a:ext>
            </a:extLst>
          </p:cNvPr>
          <p:cNvCxnSpPr/>
          <p:nvPr/>
        </p:nvCxnSpPr>
        <p:spPr>
          <a:xfrm>
            <a:off x="1895886" y="3241141"/>
            <a:ext cx="1921951" cy="52510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>
            <a:extLst>
              <a:ext uri="{FF2B5EF4-FFF2-40B4-BE49-F238E27FC236}">
                <a16:creationId xmlns:a16="http://schemas.microsoft.com/office/drawing/2014/main" id="{D7493C78-1B14-4A51-B63E-84AC10D16164}"/>
              </a:ext>
            </a:extLst>
          </p:cNvPr>
          <p:cNvSpPr/>
          <p:nvPr/>
        </p:nvSpPr>
        <p:spPr>
          <a:xfrm>
            <a:off x="2713315" y="3956790"/>
            <a:ext cx="1522165" cy="292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Zoom in</a:t>
            </a:r>
            <a:endParaRPr lang="zh-TW" alt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5FB380F4-1F26-4582-9D10-E7780A3B4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231" y="2414811"/>
            <a:ext cx="4634440" cy="41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9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1FE66C-82E2-4799-8B99-E89B792E5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Cooling &amp; support system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7710028-B54E-46ED-98AA-1B827B5F1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01" y="1150633"/>
            <a:ext cx="8946541" cy="4733370"/>
          </a:xfrm>
        </p:spPr>
        <p:txBody>
          <a:bodyPr/>
          <a:lstStyle/>
          <a:p>
            <a:r>
              <a:rPr lang="en-US" altLang="zh-TW" dirty="0"/>
              <a:t>Use 4 cooling module to collect the heat from SiPM.</a:t>
            </a:r>
          </a:p>
          <a:p>
            <a:r>
              <a:rPr lang="en-US" altLang="zh-TW" dirty="0"/>
              <a:t>Using O-ring and screw to seal the cooling modules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9900469-8032-44A9-9254-17DA842E1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D2667B6-3DF4-4A9A-808D-6F8E7BB1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12</a:t>
            </a:fld>
            <a:endParaRPr 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11E5003D-3B8C-4AE9-B227-BE231FC89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8577" y="541026"/>
            <a:ext cx="4333721" cy="4413564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77966742-E485-4746-B5C3-BED90AC96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63579"/>
            <a:ext cx="12192000" cy="1293817"/>
          </a:xfrm>
          <a:prstGeom prst="rect">
            <a:avLst/>
          </a:prstGeom>
        </p:spPr>
      </p:pic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C1DB2A0D-6B85-48F3-AA8C-5B1F2DBDE149}"/>
              </a:ext>
            </a:extLst>
          </p:cNvPr>
          <p:cNvSpPr/>
          <p:nvPr/>
        </p:nvSpPr>
        <p:spPr>
          <a:xfrm>
            <a:off x="750552" y="4573136"/>
            <a:ext cx="395425" cy="762908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DA0AB371-A6AF-450B-B92C-DA3245E827D5}"/>
              </a:ext>
            </a:extLst>
          </p:cNvPr>
          <p:cNvSpPr/>
          <p:nvPr/>
        </p:nvSpPr>
        <p:spPr>
          <a:xfrm rot="10800000">
            <a:off x="11072298" y="4529046"/>
            <a:ext cx="395425" cy="7629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箭號: 向下 15">
            <a:extLst>
              <a:ext uri="{FF2B5EF4-FFF2-40B4-BE49-F238E27FC236}">
                <a16:creationId xmlns:a16="http://schemas.microsoft.com/office/drawing/2014/main" id="{77C128E0-3241-458C-A4EA-5709CF6E54E2}"/>
              </a:ext>
            </a:extLst>
          </p:cNvPr>
          <p:cNvSpPr/>
          <p:nvPr/>
        </p:nvSpPr>
        <p:spPr>
          <a:xfrm>
            <a:off x="7425111" y="751985"/>
            <a:ext cx="211577" cy="31034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箭號: 向下 16">
            <a:extLst>
              <a:ext uri="{FF2B5EF4-FFF2-40B4-BE49-F238E27FC236}">
                <a16:creationId xmlns:a16="http://schemas.microsoft.com/office/drawing/2014/main" id="{0BFCAD50-23D7-4073-9312-12B5932303AA}"/>
              </a:ext>
            </a:extLst>
          </p:cNvPr>
          <p:cNvSpPr/>
          <p:nvPr/>
        </p:nvSpPr>
        <p:spPr>
          <a:xfrm rot="10800000">
            <a:off x="10228232" y="278178"/>
            <a:ext cx="211577" cy="3103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下 17">
            <a:extLst>
              <a:ext uri="{FF2B5EF4-FFF2-40B4-BE49-F238E27FC236}">
                <a16:creationId xmlns:a16="http://schemas.microsoft.com/office/drawing/2014/main" id="{A86E32F1-4FEE-4C8E-AA23-A8BFF4D4C732}"/>
              </a:ext>
            </a:extLst>
          </p:cNvPr>
          <p:cNvSpPr/>
          <p:nvPr/>
        </p:nvSpPr>
        <p:spPr>
          <a:xfrm rot="16200000">
            <a:off x="6892698" y="4398450"/>
            <a:ext cx="211577" cy="31034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向下 18">
            <a:extLst>
              <a:ext uri="{FF2B5EF4-FFF2-40B4-BE49-F238E27FC236}">
                <a16:creationId xmlns:a16="http://schemas.microsoft.com/office/drawing/2014/main" id="{E9BAC4D2-0FE9-49CA-952C-C9E2522370D7}"/>
              </a:ext>
            </a:extLst>
          </p:cNvPr>
          <p:cNvSpPr/>
          <p:nvPr/>
        </p:nvSpPr>
        <p:spPr>
          <a:xfrm rot="5400000">
            <a:off x="6892697" y="1407780"/>
            <a:ext cx="211577" cy="3103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下 19">
            <a:extLst>
              <a:ext uri="{FF2B5EF4-FFF2-40B4-BE49-F238E27FC236}">
                <a16:creationId xmlns:a16="http://schemas.microsoft.com/office/drawing/2014/main" id="{A954E6F6-F7CE-4113-A602-9D04747435AB}"/>
              </a:ext>
            </a:extLst>
          </p:cNvPr>
          <p:cNvSpPr/>
          <p:nvPr/>
        </p:nvSpPr>
        <p:spPr>
          <a:xfrm rot="5400000">
            <a:off x="10857195" y="3813072"/>
            <a:ext cx="211577" cy="31034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箭號: 向下 20">
            <a:extLst>
              <a:ext uri="{FF2B5EF4-FFF2-40B4-BE49-F238E27FC236}">
                <a16:creationId xmlns:a16="http://schemas.microsoft.com/office/drawing/2014/main" id="{9F73A635-EB06-4425-BBBE-22DA05B84A05}"/>
              </a:ext>
            </a:extLst>
          </p:cNvPr>
          <p:cNvSpPr/>
          <p:nvPr/>
        </p:nvSpPr>
        <p:spPr>
          <a:xfrm rot="16200000">
            <a:off x="10857194" y="822402"/>
            <a:ext cx="211577" cy="3103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箭號: 向下 21">
            <a:extLst>
              <a:ext uri="{FF2B5EF4-FFF2-40B4-BE49-F238E27FC236}">
                <a16:creationId xmlns:a16="http://schemas.microsoft.com/office/drawing/2014/main" id="{46BEC08B-5F80-471A-8B5F-F369E981DBFE}"/>
              </a:ext>
            </a:extLst>
          </p:cNvPr>
          <p:cNvSpPr/>
          <p:nvPr/>
        </p:nvSpPr>
        <p:spPr>
          <a:xfrm rot="10800000">
            <a:off x="7530899" y="4918248"/>
            <a:ext cx="211577" cy="310341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箭號: 向下 22">
            <a:extLst>
              <a:ext uri="{FF2B5EF4-FFF2-40B4-BE49-F238E27FC236}">
                <a16:creationId xmlns:a16="http://schemas.microsoft.com/office/drawing/2014/main" id="{78BFADAA-9B9F-47C1-AFE1-BC7FF04D936B}"/>
              </a:ext>
            </a:extLst>
          </p:cNvPr>
          <p:cNvSpPr/>
          <p:nvPr/>
        </p:nvSpPr>
        <p:spPr>
          <a:xfrm>
            <a:off x="10334020" y="4444441"/>
            <a:ext cx="211577" cy="3103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1C107974-D2FF-481D-A7F7-2D9E272FC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846" y="2422162"/>
            <a:ext cx="5539150" cy="240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48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B6DCC-8FCD-4D18-AF58-0F97C02F8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Mass calculation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1F019DF-60D9-417E-9AFC-E070A9325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378" y="1114371"/>
            <a:ext cx="4259168" cy="2034867"/>
          </a:xfrm>
        </p:spPr>
        <p:txBody>
          <a:bodyPr/>
          <a:lstStyle/>
          <a:p>
            <a:r>
              <a:rPr lang="en-US" altLang="zh-TW" dirty="0"/>
              <a:t>Super Module = 16.4kg</a:t>
            </a:r>
          </a:p>
          <a:p>
            <a:r>
              <a:rPr lang="en-US" altLang="zh-TW" dirty="0"/>
              <a:t>Chill support = 4.2 kg</a:t>
            </a:r>
          </a:p>
          <a:p>
            <a:r>
              <a:rPr lang="en-US" altLang="zh-TW" dirty="0"/>
              <a:t>Total = 16.4*9 +4.2 = 151.8 kg</a:t>
            </a:r>
          </a:p>
          <a:p>
            <a:endParaRPr lang="en-US" altLang="zh-TW" dirty="0"/>
          </a:p>
          <a:p>
            <a:r>
              <a:rPr lang="en-US" altLang="zh-TW" dirty="0"/>
              <a:t>Not calculate the cables, PCBs, yet.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54361894-0DB4-4D2F-8D98-1C25CCD6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B4A0B28-FE6E-4E67-BFE2-1D9A4A912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DE45358A-09AD-4079-A109-036D0C259A1A}"/>
              </a:ext>
            </a:extLst>
          </p:cNvPr>
          <p:cNvGrpSpPr/>
          <p:nvPr/>
        </p:nvGrpSpPr>
        <p:grpSpPr>
          <a:xfrm>
            <a:off x="6035842" y="3403669"/>
            <a:ext cx="5991726" cy="3092381"/>
            <a:chOff x="5348474" y="1882809"/>
            <a:chExt cx="5991726" cy="3092381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CE1B9028-57FD-4EA1-89DF-9EBF791DD6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48474" y="1882809"/>
              <a:ext cx="5991726" cy="3092381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C6BBC4C-B191-4296-A65F-3FE700F2B6EC}"/>
                </a:ext>
              </a:extLst>
            </p:cNvPr>
            <p:cNvSpPr/>
            <p:nvPr/>
          </p:nvSpPr>
          <p:spPr>
            <a:xfrm>
              <a:off x="9565106" y="2863516"/>
              <a:ext cx="782052" cy="1925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6F551B6-DACC-48F7-826F-A8FC523ED1B1}"/>
                </a:ext>
              </a:extLst>
            </p:cNvPr>
            <p:cNvSpPr txBox="1"/>
            <p:nvPr/>
          </p:nvSpPr>
          <p:spPr>
            <a:xfrm>
              <a:off x="9450777" y="2787831"/>
              <a:ext cx="92648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184.6 g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F513C31-7489-4EC2-AE3C-033F886718EC}"/>
                </a:ext>
              </a:extLst>
            </p:cNvPr>
            <p:cNvSpPr/>
            <p:nvPr/>
          </p:nvSpPr>
          <p:spPr>
            <a:xfrm>
              <a:off x="9565106" y="2555601"/>
              <a:ext cx="782052" cy="19250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7BFB501D-AB48-4FDB-AFE1-0D991CAD0467}"/>
                </a:ext>
              </a:extLst>
            </p:cNvPr>
            <p:cNvSpPr txBox="1"/>
            <p:nvPr/>
          </p:nvSpPr>
          <p:spPr>
            <a:xfrm>
              <a:off x="9450777" y="2479916"/>
              <a:ext cx="144983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TW" sz="1600" dirty="0">
                  <a:solidFill>
                    <a:schemeClr val="bg1"/>
                  </a:solidFill>
                </a:rPr>
                <a:t>16405.3 g</a:t>
              </a:r>
              <a:endParaRPr lang="zh-TW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圖片 15">
            <a:extLst>
              <a:ext uri="{FF2B5EF4-FFF2-40B4-BE49-F238E27FC236}">
                <a16:creationId xmlns:a16="http://schemas.microsoft.com/office/drawing/2014/main" id="{FB27E074-7B6F-4990-8959-97B34382C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51" y="1451088"/>
            <a:ext cx="4976543" cy="49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4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112EDB-D5CF-41AD-BEE8-34BE5CFF91D4}"/>
              </a:ext>
            </a:extLst>
          </p:cNvPr>
          <p:cNvSpPr/>
          <p:nvPr/>
        </p:nvSpPr>
        <p:spPr>
          <a:xfrm>
            <a:off x="70793" y="1506308"/>
            <a:ext cx="12017100" cy="4971184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B542715-DB99-4A00-8142-6B7ABBE2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Fast Online Monitoring Program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374D685-6A63-4ECA-A6C6-BB69E55F6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3" y="1062326"/>
            <a:ext cx="10899773" cy="334654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Data stream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7042C3D-07DC-48BD-9E4D-3057AC5CF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3F08855-29C6-401E-80C3-D96C118BB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783B204A-FD1D-458C-A4B4-1A517423CE07}"/>
              </a:ext>
            </a:extLst>
          </p:cNvPr>
          <p:cNvSpPr/>
          <p:nvPr/>
        </p:nvSpPr>
        <p:spPr>
          <a:xfrm>
            <a:off x="200581" y="3082999"/>
            <a:ext cx="10188184" cy="3270606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           Auto decoding and analyze the data</a:t>
            </a: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en-US" altLang="zh-TW" dirty="0">
              <a:solidFill>
                <a:srgbClr val="FF0000"/>
              </a:solidFill>
            </a:endParaRPr>
          </a:p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99430BE5-8F9F-4521-B8FF-C537A7410545}"/>
              </a:ext>
            </a:extLst>
          </p:cNvPr>
          <p:cNvSpPr/>
          <p:nvPr/>
        </p:nvSpPr>
        <p:spPr>
          <a:xfrm>
            <a:off x="309478" y="3137350"/>
            <a:ext cx="3343786" cy="2530823"/>
          </a:xfrm>
          <a:prstGeom prst="round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Decode the Raw binary data</a:t>
            </a:r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/>
              <a:t>`</a:t>
            </a:r>
            <a:endParaRPr lang="zh-TW" altLang="en-US" dirty="0"/>
          </a:p>
        </p:txBody>
      </p:sp>
      <p:sp>
        <p:nvSpPr>
          <p:cNvPr id="22" name="左大括弧 21">
            <a:extLst>
              <a:ext uri="{FF2B5EF4-FFF2-40B4-BE49-F238E27FC236}">
                <a16:creationId xmlns:a16="http://schemas.microsoft.com/office/drawing/2014/main" id="{753904E7-C445-48B5-A83D-5FA7A189D211}"/>
              </a:ext>
            </a:extLst>
          </p:cNvPr>
          <p:cNvSpPr/>
          <p:nvPr/>
        </p:nvSpPr>
        <p:spPr>
          <a:xfrm>
            <a:off x="2071247" y="3658027"/>
            <a:ext cx="171082" cy="1828139"/>
          </a:xfrm>
          <a:prstGeom prst="leftBrac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0BC3D402-0EF6-46C5-8F7E-D329695D02BF}"/>
              </a:ext>
            </a:extLst>
          </p:cNvPr>
          <p:cNvSpPr/>
          <p:nvPr/>
        </p:nvSpPr>
        <p:spPr>
          <a:xfrm>
            <a:off x="4723338" y="1586881"/>
            <a:ext cx="2721340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PC: LabView saving Data and simple online monitoring graph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1D4801D1-48D5-4780-AA44-BFD2E211413F}"/>
              </a:ext>
            </a:extLst>
          </p:cNvPr>
          <p:cNvSpPr/>
          <p:nvPr/>
        </p:nvSpPr>
        <p:spPr>
          <a:xfrm>
            <a:off x="721141" y="1586883"/>
            <a:ext cx="1893693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Signal convert to ADC in CITIROC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AC826D02-2775-40CB-947F-F6B4EAD02961}"/>
              </a:ext>
            </a:extLst>
          </p:cNvPr>
          <p:cNvSpPr/>
          <p:nvPr/>
        </p:nvSpPr>
        <p:spPr>
          <a:xfrm>
            <a:off x="2673828" y="1795331"/>
            <a:ext cx="1980841" cy="562396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Space wire…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126302A0-4E7C-4E02-B3AB-00D174A6CD20}"/>
              </a:ext>
            </a:extLst>
          </p:cNvPr>
          <p:cNvSpPr/>
          <p:nvPr/>
        </p:nvSpPr>
        <p:spPr>
          <a:xfrm>
            <a:off x="8708599" y="1586883"/>
            <a:ext cx="1893693" cy="97929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Auto upload to NAS and Drive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13B0F5CA-6EAB-4BB2-B2BB-D7DDD2142AFB}"/>
              </a:ext>
            </a:extLst>
          </p:cNvPr>
          <p:cNvSpPr/>
          <p:nvPr/>
        </p:nvSpPr>
        <p:spPr>
          <a:xfrm>
            <a:off x="7513346" y="1886533"/>
            <a:ext cx="1126585" cy="379992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Network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7E34BE70-2D07-4B42-9544-F69115332B28}"/>
              </a:ext>
            </a:extLst>
          </p:cNvPr>
          <p:cNvSpPr/>
          <p:nvPr/>
        </p:nvSpPr>
        <p:spPr>
          <a:xfrm rot="20062570" flipH="1">
            <a:off x="7343812" y="2474253"/>
            <a:ext cx="1363930" cy="31414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795EF104-6EE8-400F-A853-E5A97EEF323D}"/>
              </a:ext>
            </a:extLst>
          </p:cNvPr>
          <p:cNvSpPr/>
          <p:nvPr/>
        </p:nvSpPr>
        <p:spPr>
          <a:xfrm>
            <a:off x="2298584" y="3658027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BM 1 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0D665708-F73C-460B-95EF-1522D9DA03FD}"/>
              </a:ext>
            </a:extLst>
          </p:cNvPr>
          <p:cNvSpPr/>
          <p:nvPr/>
        </p:nvSpPr>
        <p:spPr>
          <a:xfrm>
            <a:off x="2298584" y="4144066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BM 2 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69B5041C-D4EB-4BF3-AB6C-E59C83087EC8}"/>
              </a:ext>
            </a:extLst>
          </p:cNvPr>
          <p:cNvSpPr/>
          <p:nvPr/>
        </p:nvSpPr>
        <p:spPr>
          <a:xfrm>
            <a:off x="2298584" y="5104977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Crystal.bin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FFEFD390-DE26-4C3B-B5D1-7C55CC19B65E}"/>
              </a:ext>
            </a:extLst>
          </p:cNvPr>
          <p:cNvSpPr/>
          <p:nvPr/>
        </p:nvSpPr>
        <p:spPr>
          <a:xfrm>
            <a:off x="2298584" y="4630105"/>
            <a:ext cx="1258370" cy="366466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…</a:t>
            </a:r>
            <a:endParaRPr lang="zh-TW" alt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5A0DAFAA-D86A-4A0F-B391-B2DA9EC69A3F}"/>
              </a:ext>
            </a:extLst>
          </p:cNvPr>
          <p:cNvSpPr/>
          <p:nvPr/>
        </p:nvSpPr>
        <p:spPr>
          <a:xfrm>
            <a:off x="356671" y="3633817"/>
            <a:ext cx="1673051" cy="182813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Parallel process 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100</a:t>
            </a:r>
            <a:r>
              <a:rPr lang="zh-TW" altLang="en-US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sz="16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kHit</a:t>
            </a:r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/s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each process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~3 sec</a:t>
            </a:r>
          </a:p>
        </p:txBody>
      </p:sp>
      <p:sp>
        <p:nvSpPr>
          <p:cNvPr id="25" name="矩形: 圓角 24">
            <a:extLst>
              <a:ext uri="{FF2B5EF4-FFF2-40B4-BE49-F238E27FC236}">
                <a16:creationId xmlns:a16="http://schemas.microsoft.com/office/drawing/2014/main" id="{C581862D-E06D-4C53-8813-29459EB6FE9F}"/>
              </a:ext>
            </a:extLst>
          </p:cNvPr>
          <p:cNvSpPr/>
          <p:nvPr/>
        </p:nvSpPr>
        <p:spPr>
          <a:xfrm>
            <a:off x="3928657" y="3880796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Matching the events by the clock with all detectors.</a:t>
            </a:r>
          </a:p>
          <a:p>
            <a:pPr algn="ctr"/>
            <a:r>
              <a:rPr lang="en-US" altLang="zh-TW" sz="12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Save by *</a:t>
            </a:r>
            <a:r>
              <a:rPr lang="en-US" altLang="zh-TW" sz="1200" dirty="0" err="1">
                <a:solidFill>
                  <a:schemeClr val="bg1">
                    <a:lumMod val="75000"/>
                    <a:lumOff val="25000"/>
                  </a:schemeClr>
                </a:solidFill>
              </a:rPr>
              <a:t>Recon.root</a:t>
            </a:r>
            <a:endParaRPr lang="en-US" altLang="zh-TW" sz="1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~10sec</a:t>
            </a:r>
          </a:p>
        </p:txBody>
      </p:sp>
      <p:sp>
        <p:nvSpPr>
          <p:cNvPr id="26" name="矩形: 圓角 25">
            <a:extLst>
              <a:ext uri="{FF2B5EF4-FFF2-40B4-BE49-F238E27FC236}">
                <a16:creationId xmlns:a16="http://schemas.microsoft.com/office/drawing/2014/main" id="{894C2903-0A4B-4764-9C5B-2CBB8CCAABFB}"/>
              </a:ext>
            </a:extLst>
          </p:cNvPr>
          <p:cNvSpPr/>
          <p:nvPr/>
        </p:nvSpPr>
        <p:spPr>
          <a:xfrm>
            <a:off x="3928657" y="5352054"/>
            <a:ext cx="3024522" cy="69993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analysis result without calibration.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箭號: 向右 26">
            <a:extLst>
              <a:ext uri="{FF2B5EF4-FFF2-40B4-BE49-F238E27FC236}">
                <a16:creationId xmlns:a16="http://schemas.microsoft.com/office/drawing/2014/main" id="{1EE48B91-401E-4108-842F-DA38A32FBFB9}"/>
              </a:ext>
            </a:extLst>
          </p:cNvPr>
          <p:cNvSpPr/>
          <p:nvPr/>
        </p:nvSpPr>
        <p:spPr>
          <a:xfrm>
            <a:off x="3672148" y="4216807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箭號: 向右 27">
            <a:extLst>
              <a:ext uri="{FF2B5EF4-FFF2-40B4-BE49-F238E27FC236}">
                <a16:creationId xmlns:a16="http://schemas.microsoft.com/office/drawing/2014/main" id="{F5ACAEB6-A678-4170-977D-14D0F9E57E0D}"/>
              </a:ext>
            </a:extLst>
          </p:cNvPr>
          <p:cNvSpPr/>
          <p:nvPr/>
        </p:nvSpPr>
        <p:spPr>
          <a:xfrm rot="5400000">
            <a:off x="5290930" y="4988028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矩形: 圓角 28">
            <a:extLst>
              <a:ext uri="{FF2B5EF4-FFF2-40B4-BE49-F238E27FC236}">
                <a16:creationId xmlns:a16="http://schemas.microsoft.com/office/drawing/2014/main" id="{FDAB7936-0940-46C6-A397-BF1F0D38BDDB}"/>
              </a:ext>
            </a:extLst>
          </p:cNvPr>
          <p:cNvSpPr/>
          <p:nvPr/>
        </p:nvSpPr>
        <p:spPr>
          <a:xfrm>
            <a:off x="7222040" y="3880795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Gain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calibration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by</a:t>
            </a:r>
            <a:r>
              <a:rPr lang="zh-TW" alt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Feb25 ADC/MeV result</a:t>
            </a:r>
          </a:p>
          <a:p>
            <a:pPr algn="ctr"/>
            <a:r>
              <a:rPr lang="en-US" altLang="zh-TW" sz="16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Cost ~5sec</a:t>
            </a:r>
          </a:p>
        </p:txBody>
      </p:sp>
      <p:sp>
        <p:nvSpPr>
          <p:cNvPr id="30" name="箭號: 向右 29">
            <a:extLst>
              <a:ext uri="{FF2B5EF4-FFF2-40B4-BE49-F238E27FC236}">
                <a16:creationId xmlns:a16="http://schemas.microsoft.com/office/drawing/2014/main" id="{B7928CE5-C234-44C5-872A-DE7CA6A571AE}"/>
              </a:ext>
            </a:extLst>
          </p:cNvPr>
          <p:cNvSpPr/>
          <p:nvPr/>
        </p:nvSpPr>
        <p:spPr>
          <a:xfrm>
            <a:off x="6967006" y="4210348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BADC59EE-3A95-4FCF-A52B-226618593B70}"/>
              </a:ext>
            </a:extLst>
          </p:cNvPr>
          <p:cNvSpPr/>
          <p:nvPr/>
        </p:nvSpPr>
        <p:spPr>
          <a:xfrm>
            <a:off x="7222040" y="5229584"/>
            <a:ext cx="3024522" cy="90568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Run analysis result with Cal. data.</a:t>
            </a:r>
          </a:p>
        </p:txBody>
      </p:sp>
      <p:sp>
        <p:nvSpPr>
          <p:cNvPr id="32" name="箭號: 向右 31">
            <a:extLst>
              <a:ext uri="{FF2B5EF4-FFF2-40B4-BE49-F238E27FC236}">
                <a16:creationId xmlns:a16="http://schemas.microsoft.com/office/drawing/2014/main" id="{C61B9585-17D3-47BE-A3A9-607FC8FF4244}"/>
              </a:ext>
            </a:extLst>
          </p:cNvPr>
          <p:cNvSpPr/>
          <p:nvPr/>
        </p:nvSpPr>
        <p:spPr>
          <a:xfrm rot="5400000">
            <a:off x="8667707" y="4898424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箭號: 彎曲 34">
            <a:extLst>
              <a:ext uri="{FF2B5EF4-FFF2-40B4-BE49-F238E27FC236}">
                <a16:creationId xmlns:a16="http://schemas.microsoft.com/office/drawing/2014/main" id="{4FD2829B-AF72-4188-A42C-CE47D9923174}"/>
              </a:ext>
            </a:extLst>
          </p:cNvPr>
          <p:cNvSpPr/>
          <p:nvPr/>
        </p:nvSpPr>
        <p:spPr>
          <a:xfrm flipV="1">
            <a:off x="375150" y="5700911"/>
            <a:ext cx="351933" cy="443982"/>
          </a:xfrm>
          <a:prstGeom prst="ben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B9991B21-2BFB-4CCC-B325-C704BAA31157}"/>
              </a:ext>
            </a:extLst>
          </p:cNvPr>
          <p:cNvSpPr/>
          <p:nvPr/>
        </p:nvSpPr>
        <p:spPr>
          <a:xfrm>
            <a:off x="789170" y="5776580"/>
            <a:ext cx="3024522" cy="484142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Drawing the raw data information(ADC/Position)</a:t>
            </a:r>
            <a:endParaRPr lang="zh-TW" alt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箭號: 向右 37">
            <a:extLst>
              <a:ext uri="{FF2B5EF4-FFF2-40B4-BE49-F238E27FC236}">
                <a16:creationId xmlns:a16="http://schemas.microsoft.com/office/drawing/2014/main" id="{0EF881D9-E3DA-461E-A561-F6FAF0F8161E}"/>
              </a:ext>
            </a:extLst>
          </p:cNvPr>
          <p:cNvSpPr/>
          <p:nvPr/>
        </p:nvSpPr>
        <p:spPr>
          <a:xfrm>
            <a:off x="10461034" y="3755586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矩形: 圓角 38">
            <a:extLst>
              <a:ext uri="{FF2B5EF4-FFF2-40B4-BE49-F238E27FC236}">
                <a16:creationId xmlns:a16="http://schemas.microsoft.com/office/drawing/2014/main" id="{29CE7A8F-CE3D-4CAE-9C8F-6FEEF157DE4C}"/>
              </a:ext>
            </a:extLst>
          </p:cNvPr>
          <p:cNvSpPr/>
          <p:nvPr/>
        </p:nvSpPr>
        <p:spPr>
          <a:xfrm>
            <a:off x="10765223" y="3273791"/>
            <a:ext cx="1238342" cy="12093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 analysis report</a:t>
            </a:r>
          </a:p>
          <a:p>
            <a:pPr algn="ctr"/>
            <a:r>
              <a:rPr lang="en-US" altLang="zh-TW" sz="1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RunDisplay.html</a:t>
            </a:r>
          </a:p>
        </p:txBody>
      </p:sp>
      <p:sp>
        <p:nvSpPr>
          <p:cNvPr id="40" name="箭號: 向右 39">
            <a:extLst>
              <a:ext uri="{FF2B5EF4-FFF2-40B4-BE49-F238E27FC236}">
                <a16:creationId xmlns:a16="http://schemas.microsoft.com/office/drawing/2014/main" id="{27AB6933-7A78-4689-A732-7791C294E80F}"/>
              </a:ext>
            </a:extLst>
          </p:cNvPr>
          <p:cNvSpPr/>
          <p:nvPr/>
        </p:nvSpPr>
        <p:spPr>
          <a:xfrm rot="5400000">
            <a:off x="11084575" y="4538401"/>
            <a:ext cx="231920" cy="233901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93F7B078-691D-4BA3-85BD-7EBEE5141AFA}"/>
              </a:ext>
            </a:extLst>
          </p:cNvPr>
          <p:cNvSpPr/>
          <p:nvPr/>
        </p:nvSpPr>
        <p:spPr>
          <a:xfrm>
            <a:off x="10521955" y="4813338"/>
            <a:ext cx="1481610" cy="120936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Auto upload to Drive</a:t>
            </a:r>
            <a:endParaRPr lang="en-US" altLang="zh-TW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813692" y="4989018"/>
            <a:ext cx="6575073" cy="13645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The speed of drawing need to be improve!! </a:t>
            </a:r>
          </a:p>
        </p:txBody>
      </p:sp>
    </p:spTree>
    <p:extLst>
      <p:ext uri="{BB962C8B-B14F-4D97-AF65-F5344CB8AC3E}">
        <p14:creationId xmlns:p14="http://schemas.microsoft.com/office/powerpoint/2010/main" val="582165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90BC00-20DB-43A3-8634-59C076B0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Analysis speed </a:t>
            </a:r>
            <a:r>
              <a:rPr lang="en-US" altLang="zh-TW" dirty="0"/>
              <a:t>improve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029202-AEE3-45F1-98E7-C0AE9D74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86" y="1142872"/>
            <a:ext cx="11762973" cy="1125491"/>
          </a:xfrm>
        </p:spPr>
        <p:txBody>
          <a:bodyPr/>
          <a:lstStyle/>
          <a:p>
            <a:r>
              <a:rPr lang="en-US" altLang="zh-TW" dirty="0"/>
              <a:t>Skip I/O time without changing the decoding result at all.</a:t>
            </a:r>
          </a:p>
          <a:p>
            <a:r>
              <a:rPr lang="en-US" altLang="zh-TW" dirty="0"/>
              <a:t>Solve the problem during drawing ADC distribution of B.M.s, the canvas and drawing setting problem. </a:t>
            </a:r>
          </a:p>
          <a:p>
            <a:r>
              <a:rPr lang="en-US" altLang="zh-TW" dirty="0"/>
              <a:t>Improve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reading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tree and the loops.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5A936C-997B-4DDC-9A42-7D078A16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6D38C2-B489-4B9B-A6DC-CD3927F6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142439F-5264-4FF4-96F8-318CD19206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79" r="9944"/>
          <a:stretch/>
        </p:blipFill>
        <p:spPr>
          <a:xfrm>
            <a:off x="185187" y="2536165"/>
            <a:ext cx="5396104" cy="38691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3297" y="4917057"/>
            <a:ext cx="4744529" cy="526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93297" y="4425158"/>
            <a:ext cx="4744529" cy="155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93297" y="3385410"/>
            <a:ext cx="4744529" cy="548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向右箭號 9"/>
          <p:cNvSpPr/>
          <p:nvPr/>
        </p:nvSpPr>
        <p:spPr>
          <a:xfrm>
            <a:off x="5266707" y="3504154"/>
            <a:ext cx="845388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6245525" y="2449902"/>
            <a:ext cx="5503652" cy="1690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too large space to save the temperate file, and using too much time to do the IO of the files.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=&gt;concentrate to be 2 step in 1 script.</a:t>
            </a:r>
          </a:p>
        </p:txBody>
      </p:sp>
      <p:sp>
        <p:nvSpPr>
          <p:cNvPr id="12" name="矩形 11"/>
          <p:cNvSpPr/>
          <p:nvPr/>
        </p:nvSpPr>
        <p:spPr>
          <a:xfrm>
            <a:off x="6245525" y="4270265"/>
            <a:ext cx="5503652" cy="1690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Cost too much time during the drawing process.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=&gt;improve the tree reading</a:t>
            </a:r>
            <a:r>
              <a:rPr lang="en-US" altLang="zh-TW" dirty="0"/>
              <a:t>(set the default mode of branch -&gt; 0), and fix the bug of drawing canvas.</a:t>
            </a:r>
            <a:endParaRPr lang="en-US" dirty="0"/>
          </a:p>
        </p:txBody>
      </p:sp>
      <p:sp>
        <p:nvSpPr>
          <p:cNvPr id="14" name="向右箭號 13"/>
          <p:cNvSpPr/>
          <p:nvPr/>
        </p:nvSpPr>
        <p:spPr>
          <a:xfrm>
            <a:off x="5266707" y="4644166"/>
            <a:ext cx="845388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5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2"/>
          <a:srcRect l="3014"/>
          <a:stretch/>
        </p:blipFill>
        <p:spPr>
          <a:xfrm>
            <a:off x="6066672" y="2460285"/>
            <a:ext cx="5969479" cy="403164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390BC00-20DB-43A3-8634-59C076B09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Analysis speed </a:t>
            </a:r>
            <a:r>
              <a:rPr lang="en-US" altLang="zh-TW" dirty="0"/>
              <a:t>improve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1029202-AEE3-45F1-98E7-C0AE9D74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86" y="1142872"/>
            <a:ext cx="11762973" cy="1350161"/>
          </a:xfrm>
        </p:spPr>
        <p:txBody>
          <a:bodyPr/>
          <a:lstStyle/>
          <a:p>
            <a:r>
              <a:rPr lang="en-US" altLang="zh-TW" dirty="0"/>
              <a:t>Skip I/O time without changing the decoding result at all.</a:t>
            </a:r>
          </a:p>
          <a:p>
            <a:r>
              <a:rPr lang="en-US" altLang="zh-TW" dirty="0"/>
              <a:t>Solve the problem during drawing ADC distribution of B.M.s, the canvas and drawing setting problem. </a:t>
            </a:r>
          </a:p>
          <a:p>
            <a:r>
              <a:rPr lang="en-US" altLang="zh-TW" dirty="0"/>
              <a:t>Improve</a:t>
            </a:r>
            <a:r>
              <a:rPr lang="zh-TW" altLang="en-US" dirty="0"/>
              <a:t> </a:t>
            </a:r>
            <a:r>
              <a:rPr lang="en-US" altLang="zh-TW" dirty="0"/>
              <a:t>the</a:t>
            </a:r>
            <a:r>
              <a:rPr lang="zh-TW" altLang="en-US" dirty="0"/>
              <a:t> </a:t>
            </a:r>
            <a:r>
              <a:rPr lang="en-US" altLang="zh-TW" dirty="0"/>
              <a:t>reading</a:t>
            </a:r>
            <a:r>
              <a:rPr lang="zh-TW" altLang="en-US" dirty="0"/>
              <a:t> </a:t>
            </a:r>
            <a:r>
              <a:rPr lang="en-US" altLang="zh-TW" dirty="0"/>
              <a:t>of</a:t>
            </a:r>
            <a:r>
              <a:rPr lang="zh-TW" altLang="en-US" dirty="0"/>
              <a:t> </a:t>
            </a:r>
            <a:r>
              <a:rPr lang="en-US" altLang="zh-TW" dirty="0"/>
              <a:t>tree and the loops.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F5A936C-997B-4DDC-9A42-7D078A169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B6D38C2-B489-4B9B-A6DC-CD3927F6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142439F-5264-4FF4-96F8-318CD1920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761" r="9944"/>
          <a:stretch/>
        </p:blipFill>
        <p:spPr>
          <a:xfrm>
            <a:off x="185187" y="2493033"/>
            <a:ext cx="5396104" cy="391224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3297" y="4917057"/>
            <a:ext cx="4744529" cy="526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93297" y="4425158"/>
            <a:ext cx="4744529" cy="155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93297" y="3385410"/>
            <a:ext cx="4744529" cy="5480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向右箭號 9"/>
          <p:cNvSpPr/>
          <p:nvPr/>
        </p:nvSpPr>
        <p:spPr>
          <a:xfrm>
            <a:off x="5266707" y="3504154"/>
            <a:ext cx="845388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向右箭號 13"/>
          <p:cNvSpPr/>
          <p:nvPr/>
        </p:nvSpPr>
        <p:spPr>
          <a:xfrm>
            <a:off x="5167229" y="4255786"/>
            <a:ext cx="845388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174782" y="4782383"/>
            <a:ext cx="5074912" cy="547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/>
          <p:cNvSpPr/>
          <p:nvPr/>
        </p:nvSpPr>
        <p:spPr>
          <a:xfrm>
            <a:off x="6174782" y="4255979"/>
            <a:ext cx="5074912" cy="1554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矩形 17"/>
          <p:cNvSpPr/>
          <p:nvPr/>
        </p:nvSpPr>
        <p:spPr>
          <a:xfrm>
            <a:off x="6174782" y="3473500"/>
            <a:ext cx="4961920" cy="181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向右箭號 18"/>
          <p:cNvSpPr/>
          <p:nvPr/>
        </p:nvSpPr>
        <p:spPr>
          <a:xfrm>
            <a:off x="5167229" y="4998043"/>
            <a:ext cx="845388" cy="3105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2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cosmic ray test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190" y="1515037"/>
            <a:ext cx="11516264" cy="4733370"/>
          </a:xfrm>
        </p:spPr>
        <p:txBody>
          <a:bodyPr>
            <a:normAutofit/>
          </a:bodyPr>
          <a:lstStyle/>
          <a:p>
            <a:r>
              <a:rPr lang="en-US" sz="2400" dirty="0"/>
              <a:t>Finish the configuration of the Cosmic ray runs for the program, which like the channels mapping, the drawing mapping/ setting…</a:t>
            </a:r>
          </a:p>
          <a:p>
            <a:endParaRPr lang="en-US" sz="2400" dirty="0"/>
          </a:p>
          <a:p>
            <a:r>
              <a:rPr lang="en-US" sz="2400" dirty="0"/>
              <a:t>Finish the test of reconstructing the event by detectors.</a:t>
            </a:r>
          </a:p>
          <a:p>
            <a:endParaRPr lang="en-US" sz="2400" dirty="0"/>
          </a:p>
          <a:p>
            <a:r>
              <a:rPr lang="en-US" sz="2400" dirty="0"/>
              <a:t>Keep going on the ADC cut(offline threshold), and the algorithm development for the full readout mode.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9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event reconstruction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113" y="1333882"/>
            <a:ext cx="8756679" cy="1085828"/>
          </a:xfrm>
        </p:spPr>
        <p:txBody>
          <a:bodyPr>
            <a:normAutofit/>
          </a:bodyPr>
          <a:lstStyle/>
          <a:p>
            <a:r>
              <a:rPr lang="en-US" sz="2400" dirty="0"/>
              <a:t>Using the data from 2026/01/01 to 2026/02/25.</a:t>
            </a:r>
          </a:p>
          <a:p>
            <a:r>
              <a:rPr lang="en-US" sz="2400" dirty="0"/>
              <a:t>Total data taking time in data set = 31 days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6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4" y="2488721"/>
            <a:ext cx="5372118" cy="4029088"/>
          </a:xfrm>
          <a:prstGeom prst="rect">
            <a:avLst/>
          </a:prstGeom>
        </p:spPr>
      </p:pic>
      <p:sp>
        <p:nvSpPr>
          <p:cNvPr id="7" name="內容版面配置區 2"/>
          <p:cNvSpPr txBox="1">
            <a:spLocks/>
          </p:cNvSpPr>
          <p:nvPr/>
        </p:nvSpPr>
        <p:spPr>
          <a:xfrm>
            <a:off x="5719313" y="2868835"/>
            <a:ext cx="6262778" cy="3717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92876" indent="-192876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8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17899" indent="-160731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4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642921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900090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157259" indent="-128585" algn="just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Ø"/>
              <a:defRPr sz="105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  <a:lvl6pPr marL="1409590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1671596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928765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185933" indent="-128585" algn="l" defTabSz="257169" rtl="0" eaLnBrk="1" latinLnBrk="0" hangingPunct="1">
              <a:spcBef>
                <a:spcPts val="563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788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dirty="0"/>
              <a:t>According to the geometry and flux calculation of muon, we may take 645 event per day.</a:t>
            </a:r>
          </a:p>
          <a:p>
            <a:r>
              <a:rPr lang="en-US" sz="2400" dirty="0"/>
              <a:t>The event count will be use the operation time to get the normalized histogram.</a:t>
            </a:r>
          </a:p>
          <a:p>
            <a:endParaRPr lang="en-US" sz="2400" dirty="0"/>
          </a:p>
          <a:p>
            <a:r>
              <a:rPr lang="en-US" sz="2400" dirty="0"/>
              <a:t>The 2/14 ,2/20~2/22 have some problem, with too much event!</a:t>
            </a:r>
          </a:p>
        </p:txBody>
      </p:sp>
    </p:spTree>
    <p:extLst>
      <p:ext uri="{BB962C8B-B14F-4D97-AF65-F5344CB8AC3E}">
        <p14:creationId xmlns:p14="http://schemas.microsoft.com/office/powerpoint/2010/main" val="2538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Cosmic ray data ADC</a:t>
            </a:r>
            <a:r>
              <a:rPr lang="en-US" altLang="zh-TW" baseline="-25000" dirty="0"/>
              <a:t>1x1</a:t>
            </a:r>
            <a:r>
              <a:rPr lang="en-US" altLang="zh-TW" dirty="0"/>
              <a:t>, E</a:t>
            </a:r>
            <a:r>
              <a:rPr lang="en-US" altLang="zh-TW" baseline="-25000" dirty="0"/>
              <a:t>1x1 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4691" y="1388705"/>
                <a:ext cx="8946541" cy="473337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peak of ADC</a:t>
                </a:r>
                <a:r>
                  <a:rPr lang="en-US" sz="2400" baseline="-25000" dirty="0"/>
                  <a:t>1x1</a:t>
                </a:r>
                <a:r>
                  <a:rPr lang="en-US" sz="2400" dirty="0"/>
                  <a:t> is ~21463 ADC.</a:t>
                </a:r>
              </a:p>
              <a:p>
                <a:r>
                  <a:rPr lang="en-US" sz="2400" dirty="0"/>
                  <a:t>According to the E = (ADC-771)/281.72:</a:t>
                </a:r>
              </a:p>
              <a:p>
                <a:pPr lvl="1"/>
                <a:r>
                  <a:rPr lang="en-US" sz="2000" dirty="0">
                    <a:solidFill>
                      <a:srgbClr val="FF0000"/>
                    </a:solidFill>
                  </a:rPr>
                  <a:t>21463 ADC~73.45</a:t>
                </a:r>
                <a:r>
                  <a:rPr lang="en-US" sz="2000" dirty="0"/>
                  <a:t> MeV which is approach the </a:t>
                </a:r>
                <a:r>
                  <a:rPr lang="en-US" sz="2000" dirty="0">
                    <a:solidFill>
                      <a:srgbClr val="FF0000"/>
                    </a:solidFill>
                  </a:rPr>
                  <a:t>MIP</a:t>
                </a:r>
                <a:r>
                  <a:rPr lang="en-US" sz="2000" dirty="0"/>
                  <a:t> value.</a:t>
                </a:r>
              </a:p>
              <a:p>
                <a:pPr lvl="2"/>
                <a:r>
                  <a:rPr lang="en-US" sz="2000" dirty="0"/>
                  <a:t>MIP(6</a:t>
                </a:r>
                <a:r>
                  <a:rPr lang="en-US" sz="2000" i="1" dirty="0"/>
                  <a:t>X</a:t>
                </a:r>
                <a:r>
                  <a:rPr lang="en-US" sz="2000" baseline="-25000" dirty="0"/>
                  <a:t>0</a:t>
                </a:r>
                <a:r>
                  <a:rPr lang="en-US" sz="2000" dirty="0"/>
                  <a:t> PbWO</a:t>
                </a:r>
                <a:r>
                  <a:rPr lang="en-US" sz="2000" baseline="-25000" dirty="0"/>
                  <a:t>4, </a:t>
                </a:r>
                <a:r>
                  <a:rPr lang="en-US" sz="2000" dirty="0"/>
                  <a:t>3GeV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)~8</a:t>
                </a:r>
                <a:r>
                  <a:rPr lang="en-US" altLang="zh-TW" sz="2000" dirty="0"/>
                  <a:t>2.75</a:t>
                </a:r>
                <a:r>
                  <a:rPr lang="en-US" sz="2000" dirty="0"/>
                  <a:t>MeV</a:t>
                </a:r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691" y="1388705"/>
                <a:ext cx="8946541" cy="4733370"/>
              </a:xfrm>
              <a:blipFill>
                <a:blip r:embed="rId2"/>
                <a:stretch>
                  <a:fillRect l="-477" t="-10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7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4C85A5D-5D07-486B-AD61-2A270CAFA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65" y="3429000"/>
            <a:ext cx="4906060" cy="3000794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583101AD-8A0D-471C-B16E-B89CC2FDAE64}"/>
              </a:ext>
            </a:extLst>
          </p:cNvPr>
          <p:cNvSpPr/>
          <p:nvPr/>
        </p:nvSpPr>
        <p:spPr>
          <a:xfrm>
            <a:off x="2923674" y="4584032"/>
            <a:ext cx="2231858" cy="4692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Zoom</a:t>
            </a:r>
            <a:r>
              <a:rPr lang="zh-TW" altLang="en-US" dirty="0"/>
              <a:t> </a:t>
            </a:r>
            <a:r>
              <a:rPr lang="en-US" altLang="zh-TW" dirty="0"/>
              <a:t>in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121F6E5-B003-4801-B97D-CB8A8F67F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0704" y="1167063"/>
            <a:ext cx="5436605" cy="541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0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07EB7-2A31-42DB-9094-78270E23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MIP Calculation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176D19-7977-4C7B-859C-BF48A46E35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1812" y="1515037"/>
                <a:ext cx="8946541" cy="4733370"/>
              </a:xfrm>
            </p:spPr>
            <p:txBody>
              <a:bodyPr/>
              <a:lstStyle/>
              <a:p>
                <a:r>
                  <a:rPr lang="en-US" altLang="zh-TW" b="0" dirty="0"/>
                  <a:t>Bethe-Bloch Eq. 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=0.307×1×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altLang="zh-TW" i="1">
                        <a:latin typeface="Cambria Math" panose="02040503050406030204" pitchFamily="18" charset="0"/>
                      </a:rPr>
                      <m:t>×1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2×0.511×</m:t>
                                </m:r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𝑚𝑎𝑥</m:t>
                                    </m:r>
                                  </m:sub>
                                </m:sSub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altLang="zh-TW" b="0" dirty="0"/>
              </a:p>
              <a:p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=0.307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×0.413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1.022×818×838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790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−12</m:t>
                                </m:r>
                              </m:den>
                            </m:f>
                          </m:e>
                        </m:fun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𝑀𝐼𝑃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0.1268</m:t>
                    </m:r>
                    <m:d>
                      <m:dPr>
                        <m:begChr m:val="["/>
                        <m:endChr m:val="]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−13.76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1.8714</m:t>
                    </m:r>
                    <m:r>
                      <a:rPr lang="zh-TW" alt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𝑀𝑒𝑉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US" altLang="zh-TW" dirty="0"/>
              </a:p>
              <a:p>
                <a:r>
                  <a:rPr lang="en-US" altLang="zh-TW" dirty="0"/>
                  <a:t>Total energy loss: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𝑑𝐸</m:t>
                                </m:r>
                              </m:num>
                              <m:den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𝑀𝐼𝑃</m:t>
                        </m:r>
                      </m:sub>
                    </m:sSub>
                  </m:oMath>
                </a14:m>
                <a:r>
                  <a:rPr lang="en-US" altLang="zh-TW" dirty="0"/>
                  <a:t>* interaction length(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6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dirty="0"/>
                  <a:t>)</a:t>
                </a:r>
              </a:p>
              <a:p>
                <a:r>
                  <a:rPr lang="en-US" altLang="zh-TW" dirty="0"/>
                  <a:t>MIP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0" smtClean="0">
                            <a:latin typeface="Cambria Math" panose="02040503050406030204" pitchFamily="18" charset="0"/>
                          </a:rPr>
                          <m:t>6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0.89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8.28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×6×1.8714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𝑀𝑒𝑉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=7.37×6×1.8714=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82.75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altLang="zh-TW" dirty="0"/>
                  <a:t>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F176D19-7977-4C7B-859C-BF48A46E35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1812" y="1515037"/>
                <a:ext cx="8946541" cy="4733370"/>
              </a:xfrm>
              <a:blipFill>
                <a:blip r:embed="rId2"/>
                <a:stretch>
                  <a:fillRect l="-1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9EB19A2-325D-4784-8E4A-BA1C384B7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4A3E366-92C7-4352-8BA7-C751E882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5F5A3A1-C34B-4545-A751-23F3ED558D9D}"/>
                  </a:ext>
                </a:extLst>
              </p:cNvPr>
              <p:cNvSpPr txBox="1"/>
              <p:nvPr/>
            </p:nvSpPr>
            <p:spPr>
              <a:xfrm>
                <a:off x="7668942" y="1510559"/>
                <a:ext cx="4418951" cy="2553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=0.307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=1(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𝑚𝑢𝑜𝑛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zh-TW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TW" sz="1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Properity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meterial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PbWO</m:t>
                      </m:r>
                      <m:r>
                        <a:rPr lang="en-US" altLang="zh-TW" sz="1600" b="0" i="0" baseline="-250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TW" sz="16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=0.413</m:t>
                      </m:r>
                    </m:oMath>
                  </m:oMathPara>
                </a14:m>
                <a:endParaRPr lang="en-US" altLang="zh-TW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𝑑𝑒𝑛𝑠𝑖𝑡𝑦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𝑟𝑒𝑣𝑖𝑠𝑒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𝑓𝑎𝑐𝑡𝑜𝑟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~ 0~0.1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~ 838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𝑀𝑒𝑉</m:t>
                      </m:r>
                    </m:oMath>
                  </m:oMathPara>
                </a14:m>
                <a:endParaRPr lang="en-US" altLang="zh-TW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𝑙𝑒𝑣𝑒𝑙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𝑚𝑢𝑜𝑛</m:t>
                    </m:r>
                    <m:r>
                      <a:rPr lang="en-US" altLang="zh-TW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0.999…~1</m:t>
                    </m:r>
                  </m:oMath>
                </a14:m>
                <a:r>
                  <a:rPr lang="en-US" altLang="zh-TW" dirty="0">
                    <a:solidFill>
                      <a:schemeClr val="bg1"/>
                    </a:solidFill>
                  </a:rPr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𝐺𝑒𝑉</m:t>
                          </m:r>
                          <m:r>
                            <a:rPr lang="en-US" altLang="zh-TW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=28.6</m:t>
                      </m:r>
                    </m:oMath>
                  </m:oMathPara>
                </a14:m>
                <a:endParaRPr lang="en-US" altLang="zh-TW" b="0" dirty="0">
                  <a:solidFill>
                    <a:schemeClr val="bg1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𝑀𝑒𝑎𝑛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𝐸𝑥𝑐𝑖𝑡𝑎𝑡𝑖𝑜𝑛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:790</m:t>
                      </m:r>
                      <m:r>
                        <a:rPr lang="en-US" altLang="zh-TW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altLang="zh-TW" dirty="0">
                  <a:solidFill>
                    <a:schemeClr val="bg1"/>
                  </a:solidFill>
                </a:endParaRPr>
              </a:p>
              <a:p>
                <a:pPr algn="ctr"/>
                <a:endParaRPr lang="en-US" altLang="zh-TW" b="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45F5A3A1-C34B-4545-A751-23F3ED558D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942" y="1510559"/>
                <a:ext cx="4418951" cy="25535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21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7C5B3FE2-3CA7-4C06-B901-7E174C71D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" r="4066"/>
          <a:stretch/>
        </p:blipFill>
        <p:spPr>
          <a:xfrm>
            <a:off x="6853509" y="1152183"/>
            <a:ext cx="5020533" cy="297729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19A3E83F-D913-4753-B85E-B4E509F7DA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6" t="29796" r="2278"/>
          <a:stretch/>
        </p:blipFill>
        <p:spPr>
          <a:xfrm>
            <a:off x="6853510" y="4076236"/>
            <a:ext cx="5020533" cy="197935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558F38D-270E-4003-92B8-FCD08C471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HTML report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6E3C325-7680-4821-BB8A-CAA6CD482D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70" y="1208232"/>
            <a:ext cx="6373943" cy="1265253"/>
          </a:xfrm>
        </p:spPr>
        <p:txBody>
          <a:bodyPr/>
          <a:lstStyle/>
          <a:p>
            <a:r>
              <a:rPr lang="en-US" altLang="zh-TW" dirty="0"/>
              <a:t>Add the run event counter, and event pass the filter.</a:t>
            </a:r>
          </a:p>
          <a:p>
            <a:r>
              <a:rPr lang="en-US" altLang="zh-TW" dirty="0"/>
              <a:t>Add the small window for faster going to the page/title.</a:t>
            </a:r>
          </a:p>
          <a:p>
            <a:r>
              <a:rPr lang="en-US" altLang="zh-TW" dirty="0"/>
              <a:t>Add the summary page with most important information/graphs.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53B215-F08F-4899-8A84-3D54A90DD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DD5B23A-D422-4FD4-A4AB-4F798D78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9694" y="360947"/>
            <a:ext cx="838199" cy="341530"/>
          </a:xfrm>
        </p:spPr>
        <p:txBody>
          <a:bodyPr/>
          <a:lstStyle/>
          <a:p>
            <a:fld id="{DE4CEF41-9E5F-4033-9FC8-455A557C593D}" type="slidenum">
              <a:rPr lang="en-US" smtClean="0">
                <a:solidFill>
                  <a:srgbClr val="FF0000"/>
                </a:solidFill>
              </a:rPr>
              <a:t>9</a:t>
            </a:fld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660C6E6-2F4F-4306-8DD7-2B6253779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086" r="10879"/>
          <a:stretch/>
        </p:blipFill>
        <p:spPr>
          <a:xfrm>
            <a:off x="0" y="3352840"/>
            <a:ext cx="3236465" cy="1906104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48E7147-2B77-4FB2-BD35-CA83F9C83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4342" y="2621705"/>
            <a:ext cx="3315163" cy="391532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2E72DAE-4144-49BD-9CDB-C4F2A4EB7B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304"/>
          <a:stretch/>
        </p:blipFill>
        <p:spPr>
          <a:xfrm>
            <a:off x="6853510" y="6055591"/>
            <a:ext cx="5020533" cy="472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2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92946</TotalTime>
  <Words>966</Words>
  <Application>Microsoft Office PowerPoint</Application>
  <PresentationFormat>寬螢幕</PresentationFormat>
  <Paragraphs>180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The Fast Online Monitoring Program</vt:lpstr>
      <vt:lpstr>Analysis speed improve</vt:lpstr>
      <vt:lpstr>Analysis speed improve</vt:lpstr>
      <vt:lpstr>The cosmic ray test</vt:lpstr>
      <vt:lpstr>Cosmic ray event reconstruction</vt:lpstr>
      <vt:lpstr>Cosmic ray data ADC1x1, E1x1 </vt:lpstr>
      <vt:lpstr>MIP Calculation</vt:lpstr>
      <vt:lpstr>The HTML report</vt:lpstr>
      <vt:lpstr>ZDC EMCal design</vt:lpstr>
      <vt:lpstr>Supper module</vt:lpstr>
      <vt:lpstr>Cooling &amp; support system</vt:lpstr>
      <vt:lpstr>Mass calculation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13195</cp:revision>
  <dcterms:created xsi:type="dcterms:W3CDTF">2020-10-12T05:45:27Z</dcterms:created>
  <dcterms:modified xsi:type="dcterms:W3CDTF">2026-03-06T07:41:17Z</dcterms:modified>
</cp:coreProperties>
</file>