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71" r:id="rId2"/>
    <p:sldId id="591" r:id="rId3"/>
    <p:sldId id="596" r:id="rId4"/>
    <p:sldId id="595" r:id="rId5"/>
    <p:sldId id="597" r:id="rId6"/>
    <p:sldId id="598" r:id="rId7"/>
    <p:sldId id="578" r:id="rId8"/>
    <p:sldId id="583" r:id="rId9"/>
    <p:sldId id="582" r:id="rId10"/>
    <p:sldId id="584" r:id="rId11"/>
    <p:sldId id="608" r:id="rId12"/>
    <p:sldId id="599" r:id="rId13"/>
    <p:sldId id="602" r:id="rId14"/>
    <p:sldId id="603" r:id="rId15"/>
    <p:sldId id="601" r:id="rId16"/>
    <p:sldId id="604" r:id="rId17"/>
    <p:sldId id="605" r:id="rId18"/>
    <p:sldId id="600" r:id="rId19"/>
    <p:sldId id="606" r:id="rId20"/>
    <p:sldId id="607" r:id="rId21"/>
    <p:sldId id="610" r:id="rId22"/>
    <p:sldId id="609" r:id="rId23"/>
    <p:sldId id="614" r:id="rId24"/>
    <p:sldId id="612" r:id="rId25"/>
    <p:sldId id="413" r:id="rId26"/>
    <p:sldId id="611" r:id="rId27"/>
    <p:sldId id="376" r:id="rId28"/>
    <p:sldId id="528" r:id="rId29"/>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FFCCFF"/>
    <a:srgbClr val="CCECFF"/>
    <a:srgbClr val="3399FF"/>
    <a:srgbClr val="FFFFCC"/>
    <a:srgbClr val="FF9900"/>
    <a:srgbClr val="99CCFF"/>
    <a:srgbClr val="99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69" autoAdjust="0"/>
    <p:restoredTop sz="95320" autoAdjust="0"/>
  </p:normalViewPr>
  <p:slideViewPr>
    <p:cSldViewPr>
      <p:cViewPr varScale="1">
        <p:scale>
          <a:sx n="114" d="100"/>
          <a:sy n="114" d="100"/>
        </p:scale>
        <p:origin x="1296" y="108"/>
      </p:cViewPr>
      <p:guideLst>
        <p:guide orient="horz" pos="2160"/>
        <p:guide pos="2880"/>
      </p:guideLst>
    </p:cSldViewPr>
  </p:slideViewPr>
  <p:notesTextViewPr>
    <p:cViewPr>
      <p:scale>
        <a:sx n="3" d="2"/>
        <a:sy n="3" d="2"/>
      </p:scale>
      <p:origin x="0" y="0"/>
    </p:cViewPr>
  </p:notesTextViewPr>
  <p:notesViewPr>
    <p:cSldViewPr>
      <p:cViewPr varScale="1">
        <p:scale>
          <a:sx n="92" d="100"/>
          <a:sy n="92" d="100"/>
        </p:scale>
        <p:origin x="373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83E71-3ED3-4DCF-AD27-D8AB6BE6410A}" type="datetimeFigureOut">
              <a:rPr lang="zh-TW" altLang="en-US" smtClean="0"/>
              <a:t>2026/3/12</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741C7-9BEE-48BE-841E-F447BA105E02}" type="slidenum">
              <a:rPr lang="zh-TW" altLang="en-US" smtClean="0"/>
              <a:t>‹#›</a:t>
            </a:fld>
            <a:endParaRPr lang="zh-TW" altLang="en-US"/>
          </a:p>
        </p:txBody>
      </p:sp>
    </p:spTree>
    <p:extLst>
      <p:ext uri="{BB962C8B-B14F-4D97-AF65-F5344CB8AC3E}">
        <p14:creationId xmlns:p14="http://schemas.microsoft.com/office/powerpoint/2010/main" val="1798103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sp>
        <p:nvSpPr>
          <p:cNvPr id="3074" name="Rectangle 2"/>
          <p:cNvSpPr>
            <a:spLocks noChangeArrowheads="1"/>
          </p:cNvSpPr>
          <p:nvPr userDrawn="1"/>
        </p:nvSpPr>
        <p:spPr bwMode="auto">
          <a:xfrm>
            <a:off x="0" y="3429448"/>
            <a:ext cx="9144000" cy="68687"/>
          </a:xfrm>
          <a:prstGeom prst="rect">
            <a:avLst/>
          </a:prstGeom>
          <a:solidFill>
            <a:srgbClr val="3366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75" name="Rectangle 3"/>
          <p:cNvSpPr>
            <a:spLocks noChangeArrowheads="1"/>
          </p:cNvSpPr>
          <p:nvPr userDrawn="1"/>
        </p:nvSpPr>
        <p:spPr bwMode="auto">
          <a:xfrm>
            <a:off x="428644" y="3284985"/>
            <a:ext cx="1446175" cy="138902"/>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76" name="Rectangle 4"/>
          <p:cNvSpPr>
            <a:spLocks noChangeArrowheads="1"/>
          </p:cNvSpPr>
          <p:nvPr userDrawn="1"/>
        </p:nvSpPr>
        <p:spPr bwMode="auto">
          <a:xfrm>
            <a:off x="8280400" y="6552931"/>
            <a:ext cx="863600" cy="71437"/>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78" name="Rectangle 6"/>
          <p:cNvSpPr>
            <a:spLocks noGrp="1" noChangeArrowheads="1"/>
          </p:cNvSpPr>
          <p:nvPr>
            <p:ph type="subTitle" idx="1"/>
          </p:nvPr>
        </p:nvSpPr>
        <p:spPr>
          <a:xfrm>
            <a:off x="1371600" y="3477497"/>
            <a:ext cx="6400800" cy="2161303"/>
          </a:xfrm>
          <a:prstGeom prst="rect">
            <a:avLst/>
          </a:prstGeom>
        </p:spPr>
        <p:txBody>
          <a:bodyPr/>
          <a:lstStyle>
            <a:lvl1pPr marL="0" indent="0" algn="ctr">
              <a:buFontTx/>
              <a:buNone/>
              <a:defRPr/>
            </a:lvl1pPr>
          </a:lstStyle>
          <a:p>
            <a:pPr lvl="0"/>
            <a:r>
              <a:rPr lang="zh-TW" altLang="en-US" noProof="0"/>
              <a:t>按一下以編輯母片副標題樣式</a:t>
            </a:r>
            <a:endParaRPr lang="ja-JP" altLang="en-US" noProof="0"/>
          </a:p>
        </p:txBody>
      </p:sp>
      <p:sp>
        <p:nvSpPr>
          <p:cNvPr id="3082" name="Rectangle 10"/>
          <p:cNvSpPr>
            <a:spLocks noChangeArrowheads="1"/>
          </p:cNvSpPr>
          <p:nvPr userDrawn="1"/>
        </p:nvSpPr>
        <p:spPr bwMode="auto">
          <a:xfrm>
            <a:off x="8893175" y="115888"/>
            <a:ext cx="142875" cy="144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83" name="Rectangle 11"/>
          <p:cNvSpPr>
            <a:spLocks noChangeArrowheads="1"/>
          </p:cNvSpPr>
          <p:nvPr userDrawn="1"/>
        </p:nvSpPr>
        <p:spPr bwMode="auto">
          <a:xfrm>
            <a:off x="8726488" y="115888"/>
            <a:ext cx="142875" cy="144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84" name="Rectangle 12"/>
          <p:cNvSpPr>
            <a:spLocks noChangeArrowheads="1"/>
          </p:cNvSpPr>
          <p:nvPr userDrawn="1"/>
        </p:nvSpPr>
        <p:spPr bwMode="auto">
          <a:xfrm>
            <a:off x="8893175" y="280988"/>
            <a:ext cx="142875" cy="144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085" name="Group 13"/>
          <p:cNvGrpSpPr>
            <a:grpSpLocks/>
          </p:cNvGrpSpPr>
          <p:nvPr userDrawn="1"/>
        </p:nvGrpSpPr>
        <p:grpSpPr bwMode="auto">
          <a:xfrm rot="-10800000">
            <a:off x="73022" y="6502132"/>
            <a:ext cx="355619" cy="301537"/>
            <a:chOff x="113" y="4020"/>
            <a:chExt cx="195" cy="195"/>
          </a:xfrm>
        </p:grpSpPr>
        <p:sp>
          <p:nvSpPr>
            <p:cNvPr id="3086" name="Rectangle 14"/>
            <p:cNvSpPr>
              <a:spLocks noChangeArrowheads="1"/>
            </p:cNvSpPr>
            <p:nvPr userDrawn="1"/>
          </p:nvSpPr>
          <p:spPr bwMode="auto">
            <a:xfrm>
              <a:off x="218" y="4020"/>
              <a:ext cx="90" cy="91"/>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87" name="Rectangle 15"/>
            <p:cNvSpPr>
              <a:spLocks noChangeArrowheads="1"/>
            </p:cNvSpPr>
            <p:nvPr userDrawn="1"/>
          </p:nvSpPr>
          <p:spPr bwMode="auto">
            <a:xfrm>
              <a:off x="113" y="4020"/>
              <a:ext cx="90" cy="91"/>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088" name="Rectangle 16"/>
            <p:cNvSpPr>
              <a:spLocks noChangeArrowheads="1"/>
            </p:cNvSpPr>
            <p:nvPr userDrawn="1"/>
          </p:nvSpPr>
          <p:spPr bwMode="auto">
            <a:xfrm>
              <a:off x="218" y="4124"/>
              <a:ext cx="90" cy="91"/>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2" name="標題 1"/>
          <p:cNvSpPr>
            <a:spLocks noGrp="1"/>
          </p:cNvSpPr>
          <p:nvPr>
            <p:ph type="title"/>
          </p:nvPr>
        </p:nvSpPr>
        <p:spPr>
          <a:xfrm>
            <a:off x="250825" y="1346788"/>
            <a:ext cx="8642350" cy="2130709"/>
          </a:xfrm>
        </p:spPr>
        <p:txBody>
          <a:bodyPr/>
          <a:lstStyle>
            <a:lvl1pPr>
              <a:defRPr b="1"/>
            </a:lvl1pPr>
          </a:lstStyle>
          <a:p>
            <a:r>
              <a:rPr lang="zh-TW" altLang="en-US" dirty="0"/>
              <a:t>按一下以編輯母片標題樣式</a:t>
            </a:r>
          </a:p>
        </p:txBody>
      </p:sp>
      <p:sp>
        <p:nvSpPr>
          <p:cNvPr id="3" name="日期版面配置區 2"/>
          <p:cNvSpPr>
            <a:spLocks noGrp="1"/>
          </p:cNvSpPr>
          <p:nvPr>
            <p:ph type="dt" sz="half" idx="10"/>
          </p:nvPr>
        </p:nvSpPr>
        <p:spPr>
          <a:xfrm>
            <a:off x="1" y="6549899"/>
            <a:ext cx="1874818" cy="307635"/>
          </a:xfrm>
        </p:spPr>
        <p:txBody>
          <a:bodyPr/>
          <a:lstStyle/>
          <a:p>
            <a:r>
              <a:rPr lang="en-US" altLang="zh-TW"/>
              <a:t>yyyy/mm/dd</a:t>
            </a:r>
            <a:endParaRPr lang="en-US" altLang="ja-JP" dirty="0"/>
          </a:p>
        </p:txBody>
      </p:sp>
      <p:sp>
        <p:nvSpPr>
          <p:cNvPr id="4" name="頁尾版面配置區 3"/>
          <p:cNvSpPr>
            <a:spLocks noGrp="1"/>
          </p:cNvSpPr>
          <p:nvPr>
            <p:ph type="ftr" sz="quarter" idx="11"/>
          </p:nvPr>
        </p:nvSpPr>
        <p:spPr>
          <a:xfrm>
            <a:off x="1874818" y="6549899"/>
            <a:ext cx="5631801" cy="305069"/>
          </a:xfrm>
        </p:spPr>
        <p:txBody>
          <a:bodyPr/>
          <a:lstStyle>
            <a:lvl1pPr>
              <a:defRPr/>
            </a:lvl1pPr>
          </a:lstStyle>
          <a:p>
            <a:r>
              <a:rPr lang="en-US" altLang="ja-JP"/>
              <a:t>title</a:t>
            </a:r>
            <a:endParaRPr lang="en-US" altLang="ja-JP" dirty="0"/>
          </a:p>
        </p:txBody>
      </p:sp>
      <p:sp>
        <p:nvSpPr>
          <p:cNvPr id="5" name="投影片編號版面配置區 4"/>
          <p:cNvSpPr>
            <a:spLocks noGrp="1"/>
          </p:cNvSpPr>
          <p:nvPr>
            <p:ph type="sldNum" sz="quarter" idx="12"/>
          </p:nvPr>
        </p:nvSpPr>
        <p:spPr>
          <a:xfrm>
            <a:off x="7524000" y="6560138"/>
            <a:ext cx="1620000" cy="297862"/>
          </a:xfrm>
        </p:spPr>
        <p:txBody>
          <a:bodyPr/>
          <a:lstStyle/>
          <a:p>
            <a:fld id="{A19621D2-C8FC-4F75-9E5A-153A48AC0064}" type="slidenum">
              <a:rPr lang="en-US" altLang="ja-JP" smtClean="0"/>
              <a:pPr/>
              <a:t>‹#›</a:t>
            </a:fld>
            <a:r>
              <a:rPr lang="en-US" altLang="ja-JP" dirty="0"/>
              <a:t>/N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10725" y="44624"/>
            <a:ext cx="9128792" cy="792088"/>
          </a:xfrm>
        </p:spPr>
        <p:txBody>
          <a:bodyPr/>
          <a:lstStyle/>
          <a:p>
            <a:r>
              <a:rPr lang="zh-TW" altLang="en-US"/>
              <a:t>按一下以編輯母片標題樣式</a:t>
            </a:r>
          </a:p>
        </p:txBody>
      </p:sp>
      <p:sp>
        <p:nvSpPr>
          <p:cNvPr id="4" name="日期版面配置區 3"/>
          <p:cNvSpPr>
            <a:spLocks noGrp="1"/>
          </p:cNvSpPr>
          <p:nvPr>
            <p:ph type="dt" sz="half" idx="10"/>
          </p:nvPr>
        </p:nvSpPr>
        <p:spPr>
          <a:xfrm>
            <a:off x="10725" y="6551744"/>
            <a:ext cx="1826162" cy="306256"/>
          </a:xfrm>
          <a:prstGeom prst="rect">
            <a:avLst/>
          </a:prstGeom>
        </p:spPr>
        <p:txBody>
          <a:bodyPr/>
          <a:lstStyle>
            <a:lvl1pPr>
              <a:defRPr/>
            </a:lvl1pPr>
          </a:lstStyle>
          <a:p>
            <a:r>
              <a:rPr lang="en-US" altLang="zh-TW"/>
              <a:t>yyyy/mm/dd</a:t>
            </a:r>
            <a:endParaRPr lang="en-US" altLang="ja-JP" dirty="0"/>
          </a:p>
        </p:txBody>
      </p:sp>
      <p:sp>
        <p:nvSpPr>
          <p:cNvPr id="5" name="頁尾版面配置區 4"/>
          <p:cNvSpPr>
            <a:spLocks noGrp="1"/>
          </p:cNvSpPr>
          <p:nvPr>
            <p:ph type="ftr" sz="quarter" idx="11"/>
          </p:nvPr>
        </p:nvSpPr>
        <p:spPr>
          <a:xfrm>
            <a:off x="1836887" y="6557147"/>
            <a:ext cx="5652806" cy="300853"/>
          </a:xfrm>
          <a:prstGeom prst="rect">
            <a:avLst/>
          </a:prstGeom>
        </p:spPr>
        <p:txBody>
          <a:bodyPr/>
          <a:lstStyle>
            <a:lvl1pPr>
              <a:defRPr/>
            </a:lvl1pPr>
          </a:lstStyle>
          <a:p>
            <a:r>
              <a:rPr lang="en-US" altLang="ja-JP"/>
              <a:t>title</a:t>
            </a:r>
            <a:endParaRPr lang="en-US" altLang="ja-JP" dirty="0"/>
          </a:p>
        </p:txBody>
      </p:sp>
      <p:sp>
        <p:nvSpPr>
          <p:cNvPr id="6" name="投影片編號版面配置區 5"/>
          <p:cNvSpPr>
            <a:spLocks noGrp="1"/>
          </p:cNvSpPr>
          <p:nvPr>
            <p:ph type="sldNum" sz="quarter" idx="12"/>
          </p:nvPr>
        </p:nvSpPr>
        <p:spPr>
          <a:xfrm>
            <a:off x="7489693" y="6557147"/>
            <a:ext cx="1620000" cy="295450"/>
          </a:xfrm>
          <a:prstGeom prst="rect">
            <a:avLst/>
          </a:prstGeom>
        </p:spPr>
        <p:txBody>
          <a:bodyPr/>
          <a:lstStyle>
            <a:lvl1pPr>
              <a:defRPr/>
            </a:lvl1pPr>
          </a:lstStyle>
          <a:p>
            <a:fld id="{A19621D2-C8FC-4F75-9E5A-153A48AC0064}" type="slidenum">
              <a:rPr lang="en-US" altLang="ja-JP" smtClean="0"/>
              <a:pPr/>
              <a:t>‹#›</a:t>
            </a:fld>
            <a:r>
              <a:rPr lang="en-US" altLang="ja-JP" dirty="0"/>
              <a:t>/N</a:t>
            </a:r>
          </a:p>
        </p:txBody>
      </p:sp>
      <p:sp>
        <p:nvSpPr>
          <p:cNvPr id="7" name="文字版面配置區 2"/>
          <p:cNvSpPr>
            <a:spLocks noGrp="1"/>
          </p:cNvSpPr>
          <p:nvPr>
            <p:ph idx="1"/>
          </p:nvPr>
        </p:nvSpPr>
        <p:spPr>
          <a:xfrm>
            <a:off x="10725" y="894730"/>
            <a:ext cx="9128792" cy="5657014"/>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8841026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41" name="Group 17"/>
          <p:cNvGrpSpPr>
            <a:grpSpLocks/>
          </p:cNvGrpSpPr>
          <p:nvPr userDrawn="1"/>
        </p:nvGrpSpPr>
        <p:grpSpPr bwMode="auto">
          <a:xfrm rot="-10800000">
            <a:off x="73818" y="6491114"/>
            <a:ext cx="309563" cy="309562"/>
            <a:chOff x="113" y="4020"/>
            <a:chExt cx="195" cy="195"/>
          </a:xfrm>
        </p:grpSpPr>
        <p:sp>
          <p:nvSpPr>
            <p:cNvPr id="1038" name="Rectangle 14"/>
            <p:cNvSpPr>
              <a:spLocks noChangeArrowheads="1"/>
            </p:cNvSpPr>
            <p:nvPr userDrawn="1"/>
          </p:nvSpPr>
          <p:spPr bwMode="auto">
            <a:xfrm>
              <a:off x="218" y="4020"/>
              <a:ext cx="90" cy="91"/>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200"/>
            </a:p>
          </p:txBody>
        </p:sp>
        <p:sp>
          <p:nvSpPr>
            <p:cNvPr id="1039" name="Rectangle 15"/>
            <p:cNvSpPr>
              <a:spLocks noChangeArrowheads="1"/>
            </p:cNvSpPr>
            <p:nvPr userDrawn="1"/>
          </p:nvSpPr>
          <p:spPr bwMode="auto">
            <a:xfrm>
              <a:off x="113" y="4020"/>
              <a:ext cx="90" cy="91"/>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200"/>
            </a:p>
          </p:txBody>
        </p:sp>
        <p:sp>
          <p:nvSpPr>
            <p:cNvPr id="1040" name="Rectangle 16"/>
            <p:cNvSpPr>
              <a:spLocks noChangeArrowheads="1"/>
            </p:cNvSpPr>
            <p:nvPr userDrawn="1"/>
          </p:nvSpPr>
          <p:spPr bwMode="auto">
            <a:xfrm>
              <a:off x="218" y="4124"/>
              <a:ext cx="90" cy="91"/>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200"/>
            </a:p>
          </p:txBody>
        </p:sp>
      </p:grpSp>
      <p:sp>
        <p:nvSpPr>
          <p:cNvPr id="1032" name="Rectangle 8"/>
          <p:cNvSpPr>
            <a:spLocks noChangeArrowheads="1"/>
          </p:cNvSpPr>
          <p:nvPr userDrawn="1"/>
        </p:nvSpPr>
        <p:spPr bwMode="auto">
          <a:xfrm>
            <a:off x="10725" y="823293"/>
            <a:ext cx="9150484" cy="71437"/>
          </a:xfrm>
          <a:prstGeom prst="rect">
            <a:avLst/>
          </a:prstGeom>
          <a:solidFill>
            <a:srgbClr val="3366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4" name="Rectangle 10"/>
          <p:cNvSpPr>
            <a:spLocks noChangeArrowheads="1"/>
          </p:cNvSpPr>
          <p:nvPr userDrawn="1"/>
        </p:nvSpPr>
        <p:spPr bwMode="auto">
          <a:xfrm>
            <a:off x="430925" y="678830"/>
            <a:ext cx="1447201" cy="144463"/>
          </a:xfrm>
          <a:prstGeom prst="rect">
            <a:avLst/>
          </a:prstGeom>
          <a:solidFill>
            <a:srgbClr val="99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42" name="Rectangle 18"/>
          <p:cNvSpPr>
            <a:spLocks noChangeArrowheads="1"/>
          </p:cNvSpPr>
          <p:nvPr userDrawn="1"/>
        </p:nvSpPr>
        <p:spPr bwMode="auto">
          <a:xfrm>
            <a:off x="8275917" y="6552009"/>
            <a:ext cx="863600" cy="71437"/>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1200"/>
          </a:p>
        </p:txBody>
      </p:sp>
      <p:sp>
        <p:nvSpPr>
          <p:cNvPr id="1026" name="Rectangle 2"/>
          <p:cNvSpPr>
            <a:spLocks noGrp="1" noChangeArrowheads="1"/>
          </p:cNvSpPr>
          <p:nvPr>
            <p:ph type="title"/>
          </p:nvPr>
        </p:nvSpPr>
        <p:spPr bwMode="auto">
          <a:xfrm>
            <a:off x="0" y="0"/>
            <a:ext cx="9144000" cy="823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dirty="0"/>
              <a:t>Title</a:t>
            </a:r>
            <a:endParaRPr lang="ja-JP" altLang="en-US" dirty="0"/>
          </a:p>
        </p:txBody>
      </p:sp>
      <p:sp>
        <p:nvSpPr>
          <p:cNvPr id="1035" name="Rectangle 11"/>
          <p:cNvSpPr>
            <a:spLocks noChangeArrowheads="1"/>
          </p:cNvSpPr>
          <p:nvPr userDrawn="1"/>
        </p:nvSpPr>
        <p:spPr bwMode="auto">
          <a:xfrm>
            <a:off x="8965878" y="43880"/>
            <a:ext cx="142875" cy="144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6" name="Rectangle 12"/>
          <p:cNvSpPr>
            <a:spLocks noChangeArrowheads="1"/>
          </p:cNvSpPr>
          <p:nvPr userDrawn="1"/>
        </p:nvSpPr>
        <p:spPr bwMode="auto">
          <a:xfrm>
            <a:off x="8799191" y="43880"/>
            <a:ext cx="142875" cy="144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37" name="Rectangle 13"/>
          <p:cNvSpPr>
            <a:spLocks noChangeArrowheads="1"/>
          </p:cNvSpPr>
          <p:nvPr userDrawn="1"/>
        </p:nvSpPr>
        <p:spPr bwMode="auto">
          <a:xfrm>
            <a:off x="8965878" y="208980"/>
            <a:ext cx="142875" cy="14446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21" name="日期版面配置區 3"/>
          <p:cNvSpPr>
            <a:spLocks noGrp="1"/>
          </p:cNvSpPr>
          <p:nvPr>
            <p:ph type="dt" sz="half" idx="2"/>
          </p:nvPr>
        </p:nvSpPr>
        <p:spPr>
          <a:xfrm>
            <a:off x="10725" y="6549394"/>
            <a:ext cx="1829258" cy="308606"/>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1200"/>
            </a:lvl1pPr>
          </a:lstStyle>
          <a:p>
            <a:r>
              <a:rPr lang="en-US" altLang="zh-TW"/>
              <a:t>yyyy/mm/dd</a:t>
            </a:r>
            <a:endParaRPr lang="en-US" altLang="ja-JP" dirty="0"/>
          </a:p>
        </p:txBody>
      </p:sp>
      <p:sp>
        <p:nvSpPr>
          <p:cNvPr id="22" name="頁尾版面配置區 4"/>
          <p:cNvSpPr>
            <a:spLocks noGrp="1"/>
          </p:cNvSpPr>
          <p:nvPr>
            <p:ph type="ftr" sz="quarter" idx="3"/>
          </p:nvPr>
        </p:nvSpPr>
        <p:spPr>
          <a:xfrm>
            <a:off x="1860506" y="6552931"/>
            <a:ext cx="5639876" cy="305069"/>
          </a:xfrm>
          <a:prstGeom prst="rect">
            <a:avLst/>
          </a:prstGeom>
        </p:spPr>
        <p:txBody>
          <a:bodyPr/>
          <a:lstStyle>
            <a:lvl1pPr algn="ctr">
              <a:defRPr sz="1200"/>
            </a:lvl1pPr>
          </a:lstStyle>
          <a:p>
            <a:r>
              <a:rPr lang="en-US" altLang="ja-JP"/>
              <a:t>title</a:t>
            </a:r>
            <a:endParaRPr lang="en-US" altLang="ja-JP" dirty="0"/>
          </a:p>
        </p:txBody>
      </p:sp>
      <p:sp>
        <p:nvSpPr>
          <p:cNvPr id="23" name="投影片編號版面配置區 5"/>
          <p:cNvSpPr>
            <a:spLocks noGrp="1"/>
          </p:cNvSpPr>
          <p:nvPr>
            <p:ph type="sldNum" sz="quarter" idx="4"/>
          </p:nvPr>
        </p:nvSpPr>
        <p:spPr>
          <a:xfrm>
            <a:off x="7509950" y="6549394"/>
            <a:ext cx="1620000" cy="305069"/>
          </a:xfrm>
          <a:prstGeom prst="rect">
            <a:avLst/>
          </a:prstGeom>
        </p:spPr>
        <p:txBody>
          <a:bodyPr/>
          <a:lstStyle>
            <a:lvl1pPr algn="r">
              <a:defRPr sz="1200"/>
            </a:lvl1pPr>
          </a:lstStyle>
          <a:p>
            <a:fld id="{A19621D2-C8FC-4F75-9E5A-153A48AC0064}" type="slidenum">
              <a:rPr lang="en-US" altLang="ja-JP" smtClean="0"/>
              <a:pPr/>
              <a:t>‹#›</a:t>
            </a:fld>
            <a:r>
              <a:rPr lang="en-US" altLang="ja-JP" dirty="0"/>
              <a:t>/N</a:t>
            </a:r>
          </a:p>
        </p:txBody>
      </p:sp>
      <p:sp>
        <p:nvSpPr>
          <p:cNvPr id="17" name="文字版面配置區 2"/>
          <p:cNvSpPr>
            <a:spLocks noGrp="1"/>
          </p:cNvSpPr>
          <p:nvPr>
            <p:ph type="body" idx="1"/>
          </p:nvPr>
        </p:nvSpPr>
        <p:spPr>
          <a:xfrm>
            <a:off x="10725" y="894730"/>
            <a:ext cx="9128792" cy="5654664"/>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2pPr>
      <a:lvl3pPr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3pPr>
      <a:lvl4pPr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4pPr>
      <a:lvl5pPr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5pPr>
      <a:lvl6pPr marL="457200"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6pPr>
      <a:lvl7pPr marL="914400"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7pPr>
      <a:lvl8pPr marL="1371600"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8pPr>
      <a:lvl9pPr marL="1828800" algn="ctr" rtl="0" eaLnBrk="1" fontAlgn="base" hangingPunct="1">
        <a:spcBef>
          <a:spcPct val="0"/>
        </a:spcBef>
        <a:spcAft>
          <a:spcPct val="0"/>
        </a:spcAft>
        <a:defRPr kumimoji="1"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lr>
          <a:srgbClr val="666699"/>
        </a:buClr>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6666FF"/>
        </a:buClr>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3333CC"/>
        </a:buClr>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533993"/>
        </a:buClr>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rgbClr val="666699"/>
        </a:buClr>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249A7EA7-400C-4890-BEED-F711BCBD8F18}"/>
              </a:ext>
            </a:extLst>
          </p:cNvPr>
          <p:cNvSpPr>
            <a:spLocks noGrp="1"/>
          </p:cNvSpPr>
          <p:nvPr>
            <p:ph type="title"/>
          </p:nvPr>
        </p:nvSpPr>
        <p:spPr>
          <a:xfrm>
            <a:off x="250825" y="764704"/>
            <a:ext cx="8642350" cy="2712793"/>
          </a:xfrm>
        </p:spPr>
        <p:txBody>
          <a:bodyPr/>
          <a:lstStyle/>
          <a:p>
            <a:br>
              <a:rPr lang="en-US" altLang="zh-TW" sz="3200" dirty="0"/>
            </a:br>
            <a:r>
              <a:rPr lang="en-US" altLang="zh-TW" sz="3200" dirty="0"/>
              <a:t>Combine DY Cross Section w/ LL and LO Trigger w</a:t>
            </a:r>
            <a:r>
              <a:rPr lang="en-US" altLang="zh-TW" sz="3200"/>
              <a:t>/ Correlation </a:t>
            </a:r>
            <a:r>
              <a:rPr lang="en-US" altLang="zh-TW" sz="3200" dirty="0"/>
              <a:t>of Systematics</a:t>
            </a:r>
            <a:br>
              <a:rPr lang="en-US" altLang="zh-TW" sz="3200" dirty="0"/>
            </a:br>
            <a:r>
              <a:rPr lang="en-US" altLang="zh-TW" sz="3200" dirty="0"/>
              <a:t>20260206</a:t>
            </a:r>
            <a:endParaRPr lang="zh-TW" altLang="en-US" sz="3200" dirty="0"/>
          </a:p>
        </p:txBody>
      </p:sp>
      <p:sp>
        <p:nvSpPr>
          <p:cNvPr id="4" name="日期版面配置區 3">
            <a:extLst>
              <a:ext uri="{FF2B5EF4-FFF2-40B4-BE49-F238E27FC236}">
                <a16:creationId xmlns:a16="http://schemas.microsoft.com/office/drawing/2014/main" id="{0312EEB8-F027-4C51-8861-46442428EB27}"/>
              </a:ext>
            </a:extLst>
          </p:cNvPr>
          <p:cNvSpPr>
            <a:spLocks noGrp="1"/>
          </p:cNvSpPr>
          <p:nvPr>
            <p:ph type="dt" sz="half" idx="10"/>
          </p:nvPr>
        </p:nvSpPr>
        <p:spPr/>
        <p:txBody>
          <a:bodyPr/>
          <a:lstStyle/>
          <a:p>
            <a:r>
              <a:rPr lang="en-US" altLang="zh-TW"/>
              <a:t>2025/11/17</a:t>
            </a:r>
            <a:endParaRPr lang="en-US" altLang="ja-JP" dirty="0"/>
          </a:p>
        </p:txBody>
      </p:sp>
      <p:sp>
        <p:nvSpPr>
          <p:cNvPr id="5" name="頁尾版面配置區 4">
            <a:extLst>
              <a:ext uri="{FF2B5EF4-FFF2-40B4-BE49-F238E27FC236}">
                <a16:creationId xmlns:a16="http://schemas.microsoft.com/office/drawing/2014/main" id="{51767213-5CC2-4DF7-9D6C-0E1CD573DB18}"/>
              </a:ext>
            </a:extLst>
          </p:cNvPr>
          <p:cNvSpPr>
            <a:spLocks noGrp="1"/>
          </p:cNvSpPr>
          <p:nvPr>
            <p:ph type="ftr" sz="quarter" idx="11"/>
          </p:nvPr>
        </p:nvSpPr>
        <p:spPr/>
        <p:txBody>
          <a:bodyPr/>
          <a:lstStyle/>
          <a:p>
            <a:r>
              <a:rPr lang="en-US" altLang="ja-JP"/>
              <a:t>Method to Deal with Systematics : BLUE</a:t>
            </a:r>
            <a:endParaRPr lang="en-US" altLang="ja-JP" dirty="0"/>
          </a:p>
        </p:txBody>
      </p:sp>
      <p:sp>
        <p:nvSpPr>
          <p:cNvPr id="10" name="副標題 1">
            <a:extLst>
              <a:ext uri="{FF2B5EF4-FFF2-40B4-BE49-F238E27FC236}">
                <a16:creationId xmlns:a16="http://schemas.microsoft.com/office/drawing/2014/main" id="{21C6208E-181D-47D2-B7DE-7A1CB08C796C}"/>
              </a:ext>
            </a:extLst>
          </p:cNvPr>
          <p:cNvSpPr>
            <a:spLocks noGrp="1"/>
          </p:cNvSpPr>
          <p:nvPr>
            <p:ph type="subTitle" idx="1"/>
          </p:nvPr>
        </p:nvSpPr>
        <p:spPr>
          <a:xfrm>
            <a:off x="-1" y="3478212"/>
            <a:ext cx="9143999" cy="3079359"/>
          </a:xfrm>
        </p:spPr>
        <p:txBody>
          <a:bodyPr>
            <a:normAutofit/>
          </a:bodyPr>
          <a:lstStyle/>
          <a:p>
            <a:r>
              <a:rPr lang="en-US" altLang="zh-TW" sz="2000" b="1" dirty="0"/>
              <a:t>Chia-Yu Hsieh </a:t>
            </a:r>
          </a:p>
          <a:p>
            <a:pPr>
              <a:lnSpc>
                <a:spcPct val="115000"/>
              </a:lnSpc>
              <a:spcAft>
                <a:spcPts val="800"/>
              </a:spcAft>
            </a:pPr>
            <a:r>
              <a:rPr lang="en-US" altLang="zh-TW" sz="2000" b="1" dirty="0">
                <a:cs typeface="Times New Roman" panose="02020603050405020304" pitchFamily="18" charset="0"/>
              </a:rPr>
              <a:t>Academia </a:t>
            </a:r>
            <a:r>
              <a:rPr lang="en-US" altLang="zh-TW" sz="2000" b="1" dirty="0" err="1">
                <a:cs typeface="Times New Roman" panose="02020603050405020304" pitchFamily="18" charset="0"/>
              </a:rPr>
              <a:t>Sinica</a:t>
            </a:r>
            <a:r>
              <a:rPr lang="en-US" altLang="zh-TW" sz="2000" b="1" dirty="0">
                <a:cs typeface="Times New Roman" panose="02020603050405020304" pitchFamily="18" charset="0"/>
              </a:rPr>
              <a:t>, Taiwan</a:t>
            </a:r>
          </a:p>
        </p:txBody>
      </p:sp>
      <p:sp>
        <p:nvSpPr>
          <p:cNvPr id="2" name="投影片編號版面配置區 1">
            <a:extLst>
              <a:ext uri="{FF2B5EF4-FFF2-40B4-BE49-F238E27FC236}">
                <a16:creationId xmlns:a16="http://schemas.microsoft.com/office/drawing/2014/main" id="{71661419-FFA3-4EBA-B4BE-1AC9ACFBB6E0}"/>
              </a:ext>
            </a:extLst>
          </p:cNvPr>
          <p:cNvSpPr>
            <a:spLocks noGrp="1"/>
          </p:cNvSpPr>
          <p:nvPr>
            <p:ph type="sldNum" sz="quarter" idx="12"/>
          </p:nvPr>
        </p:nvSpPr>
        <p:spPr/>
        <p:txBody>
          <a:bodyPr/>
          <a:lstStyle/>
          <a:p>
            <a:fld id="{A19621D2-C8FC-4F75-9E5A-153A48AC0064}" type="slidenum">
              <a:rPr lang="en-US" altLang="ja-JP" smtClean="0"/>
              <a:pPr/>
              <a:t>1</a:t>
            </a:fld>
            <a:r>
              <a:rPr lang="en-US" altLang="ja-JP"/>
              <a:t>/31</a:t>
            </a:r>
            <a:endParaRPr lang="en-US" altLang="ja-JP" dirty="0"/>
          </a:p>
        </p:txBody>
      </p:sp>
    </p:spTree>
    <p:extLst>
      <p:ext uri="{BB962C8B-B14F-4D97-AF65-F5344CB8AC3E}">
        <p14:creationId xmlns:p14="http://schemas.microsoft.com/office/powerpoint/2010/main" val="1063481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EF51EB-583C-4D92-9178-9DFDC7E525D6}"/>
              </a:ext>
            </a:extLst>
          </p:cNvPr>
          <p:cNvSpPr>
            <a:spLocks noGrp="1"/>
          </p:cNvSpPr>
          <p:nvPr>
            <p:ph type="title"/>
          </p:nvPr>
        </p:nvSpPr>
        <p:spPr>
          <a:xfrm>
            <a:off x="10725" y="44624"/>
            <a:ext cx="9098968" cy="792088"/>
          </a:xfrm>
        </p:spPr>
        <p:txBody>
          <a:bodyPr/>
          <a:lstStyle/>
          <a:p>
            <a:r>
              <a:rPr lang="en-US" altLang="zh-TW" dirty="0"/>
              <a:t>Checks</a:t>
            </a:r>
            <a:endParaRPr lang="zh-TW" altLang="en-US" dirty="0"/>
          </a:p>
        </p:txBody>
      </p:sp>
      <p:sp>
        <p:nvSpPr>
          <p:cNvPr id="3" name="日期版面配置區 2">
            <a:extLst>
              <a:ext uri="{FF2B5EF4-FFF2-40B4-BE49-F238E27FC236}">
                <a16:creationId xmlns:a16="http://schemas.microsoft.com/office/drawing/2014/main" id="{D3686B4A-02A0-4EED-87CE-5BAA01EB8500}"/>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EE3A0750-2CF0-4001-AD3B-948612E0AC76}"/>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BE42093F-37D2-4719-85EC-FD5E133D8C17}"/>
              </a:ext>
            </a:extLst>
          </p:cNvPr>
          <p:cNvSpPr>
            <a:spLocks noGrp="1"/>
          </p:cNvSpPr>
          <p:nvPr>
            <p:ph type="sldNum" sz="quarter" idx="12"/>
          </p:nvPr>
        </p:nvSpPr>
        <p:spPr/>
        <p:txBody>
          <a:bodyPr/>
          <a:lstStyle/>
          <a:p>
            <a:fld id="{A19621D2-C8FC-4F75-9E5A-153A48AC0064}" type="slidenum">
              <a:rPr lang="en-US" altLang="ja-JP" smtClean="0"/>
              <a:pPr/>
              <a:t>10</a:t>
            </a:fld>
            <a:r>
              <a:rPr lang="en-US" altLang="ja-JP"/>
              <a:t>/N</a:t>
            </a:r>
            <a:endParaRPr lang="en-US" altLang="ja-JP" dirty="0"/>
          </a:p>
        </p:txBody>
      </p:sp>
      <p:pic>
        <p:nvPicPr>
          <p:cNvPr id="8" name="圖片 7">
            <a:extLst>
              <a:ext uri="{FF2B5EF4-FFF2-40B4-BE49-F238E27FC236}">
                <a16:creationId xmlns:a16="http://schemas.microsoft.com/office/drawing/2014/main" id="{B3239F73-B922-4C85-8642-C84C996BCBEA}"/>
              </a:ext>
            </a:extLst>
          </p:cNvPr>
          <p:cNvPicPr>
            <a:picLocks noChangeAspect="1"/>
          </p:cNvPicPr>
          <p:nvPr/>
        </p:nvPicPr>
        <p:blipFill rotWithShape="1">
          <a:blip r:embed="rId2"/>
          <a:srcRect b="46591"/>
          <a:stretch/>
        </p:blipFill>
        <p:spPr>
          <a:xfrm>
            <a:off x="628071" y="4268387"/>
            <a:ext cx="3702802" cy="2115235"/>
          </a:xfrm>
          <a:prstGeom prst="rect">
            <a:avLst/>
          </a:prstGeom>
          <a:ln>
            <a:noFill/>
          </a:ln>
          <a:effectLst>
            <a:outerShdw blurRad="190500" algn="tl" rotWithShape="0">
              <a:srgbClr val="000000">
                <a:alpha val="70000"/>
              </a:srgbClr>
            </a:outerShdw>
          </a:effectLst>
        </p:spPr>
      </p:pic>
      <p:sp>
        <p:nvSpPr>
          <p:cNvPr id="9" name="文字方塊 8">
            <a:extLst>
              <a:ext uri="{FF2B5EF4-FFF2-40B4-BE49-F238E27FC236}">
                <a16:creationId xmlns:a16="http://schemas.microsoft.com/office/drawing/2014/main" id="{E0A07783-9B66-43AE-8CF1-10B00FDE9907}"/>
              </a:ext>
            </a:extLst>
          </p:cNvPr>
          <p:cNvSpPr txBox="1"/>
          <p:nvPr/>
        </p:nvSpPr>
        <p:spPr>
          <a:xfrm>
            <a:off x="4729808" y="4653136"/>
            <a:ext cx="3899390" cy="954107"/>
          </a:xfrm>
          <a:prstGeom prst="rect">
            <a:avLst/>
          </a:prstGeom>
          <a:noFill/>
          <a:ln>
            <a:solidFill>
              <a:schemeClr val="tx1"/>
            </a:solidFill>
          </a:ln>
        </p:spPr>
        <p:txBody>
          <a:bodyPr wrap="square" rtlCol="0">
            <a:spAutoFit/>
          </a:bodyPr>
          <a:lstStyle/>
          <a:p>
            <a:r>
              <a:rPr lang="en-US" altLang="zh-TW" sz="1400" b="1" dirty="0">
                <a:solidFill>
                  <a:srgbClr val="FF0000"/>
                </a:solidFill>
              </a:rPr>
              <a:t>Overshoot = negative weighting</a:t>
            </a:r>
          </a:p>
          <a:p>
            <a:r>
              <a:rPr lang="en-US" altLang="zh-TW" sz="1400" dirty="0"/>
              <a:t>When σ₂/σ₁≈ 1 and r → +1</a:t>
            </a:r>
          </a:p>
          <a:p>
            <a:r>
              <a:rPr lang="en-US" altLang="zh-TW" sz="1400" dirty="0"/>
              <a:t>=&gt; weighting&lt;0, combined result is not in the range of y1 and y2)</a:t>
            </a:r>
            <a:endParaRPr lang="zh-TW" altLang="en-US" sz="1400" dirty="0"/>
          </a:p>
        </p:txBody>
      </p:sp>
      <p:pic>
        <p:nvPicPr>
          <p:cNvPr id="10" name="圖片 9">
            <a:extLst>
              <a:ext uri="{FF2B5EF4-FFF2-40B4-BE49-F238E27FC236}">
                <a16:creationId xmlns:a16="http://schemas.microsoft.com/office/drawing/2014/main" id="{95CB86CF-EB08-4A6C-8F6B-C9A4B2299074}"/>
              </a:ext>
            </a:extLst>
          </p:cNvPr>
          <p:cNvPicPr>
            <a:picLocks noChangeAspect="1"/>
          </p:cNvPicPr>
          <p:nvPr/>
        </p:nvPicPr>
        <p:blipFill>
          <a:blip r:embed="rId3"/>
          <a:stretch>
            <a:fillRect/>
          </a:stretch>
        </p:blipFill>
        <p:spPr>
          <a:xfrm>
            <a:off x="4729808" y="1026258"/>
            <a:ext cx="4093394" cy="3294174"/>
          </a:xfrm>
          <a:prstGeom prst="rect">
            <a:avLst/>
          </a:prstGeom>
          <a:ln>
            <a:noFill/>
          </a:ln>
          <a:effectLst>
            <a:outerShdw blurRad="190500" algn="tl" rotWithShape="0">
              <a:srgbClr val="000000">
                <a:alpha val="70000"/>
              </a:srgbClr>
            </a:outerShdw>
          </a:effectLst>
        </p:spPr>
      </p:pic>
      <p:pic>
        <p:nvPicPr>
          <p:cNvPr id="11" name="圖片 10">
            <a:extLst>
              <a:ext uri="{FF2B5EF4-FFF2-40B4-BE49-F238E27FC236}">
                <a16:creationId xmlns:a16="http://schemas.microsoft.com/office/drawing/2014/main" id="{8206391A-69C2-49BE-9BCC-34BE7B31D324}"/>
              </a:ext>
            </a:extLst>
          </p:cNvPr>
          <p:cNvPicPr>
            <a:picLocks noChangeAspect="1"/>
          </p:cNvPicPr>
          <p:nvPr/>
        </p:nvPicPr>
        <p:blipFill>
          <a:blip r:embed="rId4"/>
          <a:stretch>
            <a:fillRect/>
          </a:stretch>
        </p:blipFill>
        <p:spPr>
          <a:xfrm>
            <a:off x="611560" y="997239"/>
            <a:ext cx="3591708" cy="30683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21694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BD9590-6B86-4EF6-B3D6-8ECE1BADC36A}"/>
              </a:ext>
            </a:extLst>
          </p:cNvPr>
          <p:cNvSpPr>
            <a:spLocks noGrp="1"/>
          </p:cNvSpPr>
          <p:nvPr>
            <p:ph type="title"/>
          </p:nvPr>
        </p:nvSpPr>
        <p:spPr/>
        <p:txBody>
          <a:bodyPr/>
          <a:lstStyle/>
          <a:p>
            <a:r>
              <a:rPr lang="en-US" altLang="zh-TW" dirty="0"/>
              <a:t>For Regions with only LL or LO</a:t>
            </a:r>
            <a:endParaRPr lang="zh-TW" altLang="en-US" dirty="0"/>
          </a:p>
        </p:txBody>
      </p:sp>
      <p:sp>
        <p:nvSpPr>
          <p:cNvPr id="3" name="日期版面配置區 2">
            <a:extLst>
              <a:ext uri="{FF2B5EF4-FFF2-40B4-BE49-F238E27FC236}">
                <a16:creationId xmlns:a16="http://schemas.microsoft.com/office/drawing/2014/main" id="{5D266743-A020-4C8C-803C-CBA178BDAB42}"/>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46E366D9-2DDC-4B5D-9108-862C57AA2906}"/>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E98012AA-93A0-49B3-BF4A-CB4338D7F264}"/>
              </a:ext>
            </a:extLst>
          </p:cNvPr>
          <p:cNvSpPr>
            <a:spLocks noGrp="1"/>
          </p:cNvSpPr>
          <p:nvPr>
            <p:ph type="sldNum" sz="quarter" idx="12"/>
          </p:nvPr>
        </p:nvSpPr>
        <p:spPr/>
        <p:txBody>
          <a:bodyPr/>
          <a:lstStyle/>
          <a:p>
            <a:fld id="{A19621D2-C8FC-4F75-9E5A-153A48AC0064}" type="slidenum">
              <a:rPr lang="en-US" altLang="ja-JP" smtClean="0"/>
              <a:pPr/>
              <a:t>11</a:t>
            </a:fld>
            <a:r>
              <a:rPr lang="en-US" altLang="ja-JP"/>
              <a:t>/N</a:t>
            </a:r>
            <a:endParaRPr lang="en-US" altLang="ja-JP" dirty="0"/>
          </a:p>
        </p:txBody>
      </p:sp>
      <p:pic>
        <p:nvPicPr>
          <p:cNvPr id="7" name="內容版面配置區 6">
            <a:extLst>
              <a:ext uri="{FF2B5EF4-FFF2-40B4-BE49-F238E27FC236}">
                <a16:creationId xmlns:a16="http://schemas.microsoft.com/office/drawing/2014/main" id="{7239E312-125D-4F7A-A32D-673989BCA730}"/>
              </a:ext>
            </a:extLst>
          </p:cNvPr>
          <p:cNvPicPr>
            <a:picLocks noGrp="1" noChangeAspect="1"/>
          </p:cNvPicPr>
          <p:nvPr>
            <p:ph idx="1"/>
          </p:nvPr>
        </p:nvPicPr>
        <p:blipFill rotWithShape="1">
          <a:blip r:embed="rId2"/>
          <a:srcRect r="76067" b="67395"/>
          <a:stretch/>
        </p:blipFill>
        <p:spPr>
          <a:xfrm>
            <a:off x="2748786" y="1292393"/>
            <a:ext cx="3841195" cy="2631692"/>
          </a:xfrm>
          <a:prstGeom prst="rect">
            <a:avLst/>
          </a:prstGeom>
        </p:spPr>
      </p:pic>
      <p:pic>
        <p:nvPicPr>
          <p:cNvPr id="8" name="圖片 7">
            <a:extLst>
              <a:ext uri="{FF2B5EF4-FFF2-40B4-BE49-F238E27FC236}">
                <a16:creationId xmlns:a16="http://schemas.microsoft.com/office/drawing/2014/main" id="{951B1F5D-44BD-4F5A-B9E2-06DA389816F5}"/>
              </a:ext>
            </a:extLst>
          </p:cNvPr>
          <p:cNvPicPr>
            <a:picLocks noChangeAspect="1"/>
          </p:cNvPicPr>
          <p:nvPr/>
        </p:nvPicPr>
        <p:blipFill>
          <a:blip r:embed="rId3"/>
          <a:stretch>
            <a:fillRect/>
          </a:stretch>
        </p:blipFill>
        <p:spPr>
          <a:xfrm>
            <a:off x="1331640" y="4094804"/>
            <a:ext cx="6736905" cy="2047125"/>
          </a:xfrm>
          <a:prstGeom prst="rect">
            <a:avLst/>
          </a:prstGeom>
        </p:spPr>
      </p:pic>
      <p:sp>
        <p:nvSpPr>
          <p:cNvPr id="9" name="文字方塊 8">
            <a:extLst>
              <a:ext uri="{FF2B5EF4-FFF2-40B4-BE49-F238E27FC236}">
                <a16:creationId xmlns:a16="http://schemas.microsoft.com/office/drawing/2014/main" id="{37AE849C-48FA-4B4C-A5A7-D6CD55E68296}"/>
              </a:ext>
            </a:extLst>
          </p:cNvPr>
          <p:cNvSpPr txBox="1"/>
          <p:nvPr/>
        </p:nvSpPr>
        <p:spPr>
          <a:xfrm>
            <a:off x="5148064" y="4340291"/>
            <a:ext cx="2920481" cy="923330"/>
          </a:xfrm>
          <a:prstGeom prst="rect">
            <a:avLst/>
          </a:prstGeom>
          <a:noFill/>
        </p:spPr>
        <p:txBody>
          <a:bodyPr wrap="square" rtlCol="0">
            <a:spAutoFit/>
          </a:bodyPr>
          <a:lstStyle/>
          <a:p>
            <a:r>
              <a:rPr lang="en-US" altLang="zh-TW" dirty="0">
                <a:solidFill>
                  <a:srgbClr val="FF0000"/>
                </a:solidFill>
              </a:rPr>
              <a:t>Extrapolate the size of systematic error from the previous combined bin </a:t>
            </a:r>
            <a:endParaRPr lang="zh-TW" altLang="en-US" dirty="0">
              <a:solidFill>
                <a:srgbClr val="FF0000"/>
              </a:solidFill>
            </a:endParaRPr>
          </a:p>
        </p:txBody>
      </p:sp>
    </p:spTree>
    <p:extLst>
      <p:ext uri="{BB962C8B-B14F-4D97-AF65-F5344CB8AC3E}">
        <p14:creationId xmlns:p14="http://schemas.microsoft.com/office/powerpoint/2010/main" val="990140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內容版面配置區 19">
            <a:extLst>
              <a:ext uri="{FF2B5EF4-FFF2-40B4-BE49-F238E27FC236}">
                <a16:creationId xmlns:a16="http://schemas.microsoft.com/office/drawing/2014/main" id="{9C98608D-006B-4A1C-9C1C-01F7B8579DD7}"/>
              </a:ext>
            </a:extLst>
          </p:cNvPr>
          <p:cNvPicPr>
            <a:picLocks noGrp="1" noChangeAspect="1"/>
          </p:cNvPicPr>
          <p:nvPr>
            <p:ph idx="1"/>
          </p:nvPr>
        </p:nvPicPr>
        <p:blipFill>
          <a:blip r:embed="rId2"/>
          <a:stretch>
            <a:fillRect/>
          </a:stretch>
        </p:blipFill>
        <p:spPr>
          <a:xfrm>
            <a:off x="11113" y="1440146"/>
            <a:ext cx="9128125" cy="4566671"/>
          </a:xfrm>
          <a:prstGeom prst="rect">
            <a:avLst/>
          </a:prstGeom>
        </p:spPr>
      </p:pic>
      <p:sp>
        <p:nvSpPr>
          <p:cNvPr id="2" name="標題 1">
            <a:extLst>
              <a:ext uri="{FF2B5EF4-FFF2-40B4-BE49-F238E27FC236}">
                <a16:creationId xmlns:a16="http://schemas.microsoft.com/office/drawing/2014/main" id="{24E29810-DE92-4DC6-88F1-E3F8A1F7169A}"/>
              </a:ext>
            </a:extLst>
          </p:cNvPr>
          <p:cNvSpPr>
            <a:spLocks noGrp="1"/>
          </p:cNvSpPr>
          <p:nvPr>
            <p:ph type="title"/>
          </p:nvPr>
        </p:nvSpPr>
        <p:spPr/>
        <p:txBody>
          <a:bodyPr/>
          <a:lstStyle/>
          <a:p>
            <a:r>
              <a:rPr lang="en-US" altLang="zh-TW" dirty="0"/>
              <a:t>NH3</a:t>
            </a:r>
            <a:endParaRPr lang="zh-TW" altLang="en-US" dirty="0"/>
          </a:p>
        </p:txBody>
      </p:sp>
      <p:sp>
        <p:nvSpPr>
          <p:cNvPr id="3" name="日期版面配置區 2">
            <a:extLst>
              <a:ext uri="{FF2B5EF4-FFF2-40B4-BE49-F238E27FC236}">
                <a16:creationId xmlns:a16="http://schemas.microsoft.com/office/drawing/2014/main" id="{EF8315B4-A781-4DCA-86D8-58475E91AD20}"/>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51ECFBCA-2131-4152-BC82-831033413D28}"/>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623A1B3C-E655-4A69-9A9E-CDDC286A6CB1}"/>
              </a:ext>
            </a:extLst>
          </p:cNvPr>
          <p:cNvSpPr>
            <a:spLocks noGrp="1"/>
          </p:cNvSpPr>
          <p:nvPr>
            <p:ph type="sldNum" sz="quarter" idx="12"/>
          </p:nvPr>
        </p:nvSpPr>
        <p:spPr/>
        <p:txBody>
          <a:bodyPr/>
          <a:lstStyle/>
          <a:p>
            <a:fld id="{A19621D2-C8FC-4F75-9E5A-153A48AC0064}" type="slidenum">
              <a:rPr lang="en-US" altLang="ja-JP" smtClean="0"/>
              <a:pPr/>
              <a:t>12</a:t>
            </a:fld>
            <a:r>
              <a:rPr lang="en-US" altLang="ja-JP"/>
              <a:t>/N</a:t>
            </a:r>
            <a:endParaRPr lang="en-US" altLang="ja-JP" dirty="0"/>
          </a:p>
        </p:txBody>
      </p:sp>
      <p:cxnSp>
        <p:nvCxnSpPr>
          <p:cNvPr id="9" name="直線接點 8">
            <a:extLst>
              <a:ext uri="{FF2B5EF4-FFF2-40B4-BE49-F238E27FC236}">
                <a16:creationId xmlns:a16="http://schemas.microsoft.com/office/drawing/2014/main" id="{E1C63031-2DC1-49EB-A01C-6736130B5E8A}"/>
              </a:ext>
            </a:extLst>
          </p:cNvPr>
          <p:cNvCxnSpPr/>
          <p:nvPr/>
        </p:nvCxnSpPr>
        <p:spPr>
          <a:xfrm>
            <a:off x="68356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直線接點 9">
            <a:extLst>
              <a:ext uri="{FF2B5EF4-FFF2-40B4-BE49-F238E27FC236}">
                <a16:creationId xmlns:a16="http://schemas.microsoft.com/office/drawing/2014/main" id="{D7C35FDF-1BAC-422A-8DB1-5D612500F6DC}"/>
              </a:ext>
            </a:extLst>
          </p:cNvPr>
          <p:cNvCxnSpPr/>
          <p:nvPr/>
        </p:nvCxnSpPr>
        <p:spPr>
          <a:xfrm>
            <a:off x="161967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直線接點 10">
            <a:extLst>
              <a:ext uri="{FF2B5EF4-FFF2-40B4-BE49-F238E27FC236}">
                <a16:creationId xmlns:a16="http://schemas.microsoft.com/office/drawing/2014/main" id="{698233B9-3B4A-4301-9851-F2F8B6EA67F8}"/>
              </a:ext>
            </a:extLst>
          </p:cNvPr>
          <p:cNvCxnSpPr/>
          <p:nvPr/>
        </p:nvCxnSpPr>
        <p:spPr>
          <a:xfrm>
            <a:off x="2987824"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直線接點 11">
            <a:extLst>
              <a:ext uri="{FF2B5EF4-FFF2-40B4-BE49-F238E27FC236}">
                <a16:creationId xmlns:a16="http://schemas.microsoft.com/office/drawing/2014/main" id="{4EDD0811-5BA5-4E5B-9D9B-599722532C5A}"/>
              </a:ext>
            </a:extLst>
          </p:cNvPr>
          <p:cNvCxnSpPr/>
          <p:nvPr/>
        </p:nvCxnSpPr>
        <p:spPr>
          <a:xfrm>
            <a:off x="392392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直線接點 12">
            <a:extLst>
              <a:ext uri="{FF2B5EF4-FFF2-40B4-BE49-F238E27FC236}">
                <a16:creationId xmlns:a16="http://schemas.microsoft.com/office/drawing/2014/main" id="{A5BE81BC-E922-4223-808A-A367609ABCD3}"/>
              </a:ext>
            </a:extLst>
          </p:cNvPr>
          <p:cNvCxnSpPr/>
          <p:nvPr/>
        </p:nvCxnSpPr>
        <p:spPr>
          <a:xfrm>
            <a:off x="536408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 name="直線接點 13">
            <a:extLst>
              <a:ext uri="{FF2B5EF4-FFF2-40B4-BE49-F238E27FC236}">
                <a16:creationId xmlns:a16="http://schemas.microsoft.com/office/drawing/2014/main" id="{F8B17879-9366-4B19-8A9A-849AED2EF9F1}"/>
              </a:ext>
            </a:extLst>
          </p:cNvPr>
          <p:cNvCxnSpPr/>
          <p:nvPr/>
        </p:nvCxnSpPr>
        <p:spPr>
          <a:xfrm>
            <a:off x="630019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5" name="直線接點 14">
            <a:extLst>
              <a:ext uri="{FF2B5EF4-FFF2-40B4-BE49-F238E27FC236}">
                <a16:creationId xmlns:a16="http://schemas.microsoft.com/office/drawing/2014/main" id="{51890B1F-9FBE-4991-A686-B7D61137D55E}"/>
              </a:ext>
            </a:extLst>
          </p:cNvPr>
          <p:cNvCxnSpPr/>
          <p:nvPr/>
        </p:nvCxnSpPr>
        <p:spPr>
          <a:xfrm>
            <a:off x="774035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6" name="直線接點 15">
            <a:extLst>
              <a:ext uri="{FF2B5EF4-FFF2-40B4-BE49-F238E27FC236}">
                <a16:creationId xmlns:a16="http://schemas.microsoft.com/office/drawing/2014/main" id="{8FC55DF2-EF4D-49BD-A0DB-7F81A4AE8322}"/>
              </a:ext>
            </a:extLst>
          </p:cNvPr>
          <p:cNvCxnSpPr/>
          <p:nvPr/>
        </p:nvCxnSpPr>
        <p:spPr>
          <a:xfrm>
            <a:off x="8676456"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5410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內容版面配置區 17">
            <a:extLst>
              <a:ext uri="{FF2B5EF4-FFF2-40B4-BE49-F238E27FC236}">
                <a16:creationId xmlns:a16="http://schemas.microsoft.com/office/drawing/2014/main" id="{AF24DAC6-5C67-4A12-BD4D-6FE6957126EB}"/>
              </a:ext>
            </a:extLst>
          </p:cNvPr>
          <p:cNvPicPr>
            <a:picLocks noGrp="1" noChangeAspect="1"/>
          </p:cNvPicPr>
          <p:nvPr>
            <p:ph idx="1"/>
          </p:nvPr>
        </p:nvPicPr>
        <p:blipFill>
          <a:blip r:embed="rId2"/>
          <a:stretch>
            <a:fillRect/>
          </a:stretch>
        </p:blipFill>
        <p:spPr>
          <a:xfrm>
            <a:off x="11113" y="1412564"/>
            <a:ext cx="9128125" cy="4621835"/>
          </a:xfrm>
          <a:prstGeom prst="rect">
            <a:avLst/>
          </a:prstGeom>
        </p:spPr>
      </p:pic>
      <p:sp>
        <p:nvSpPr>
          <p:cNvPr id="2" name="標題 1">
            <a:extLst>
              <a:ext uri="{FF2B5EF4-FFF2-40B4-BE49-F238E27FC236}">
                <a16:creationId xmlns:a16="http://schemas.microsoft.com/office/drawing/2014/main" id="{DD9FD1C2-FBFC-4271-AF0E-2A9E0AFC800D}"/>
              </a:ext>
            </a:extLst>
          </p:cNvPr>
          <p:cNvSpPr>
            <a:spLocks noGrp="1"/>
          </p:cNvSpPr>
          <p:nvPr>
            <p:ph type="title"/>
          </p:nvPr>
        </p:nvSpPr>
        <p:spPr/>
        <p:txBody>
          <a:bodyPr/>
          <a:lstStyle/>
          <a:p>
            <a:endParaRPr lang="zh-TW" altLang="en-US"/>
          </a:p>
        </p:txBody>
      </p:sp>
      <p:sp>
        <p:nvSpPr>
          <p:cNvPr id="3" name="日期版面配置區 2">
            <a:extLst>
              <a:ext uri="{FF2B5EF4-FFF2-40B4-BE49-F238E27FC236}">
                <a16:creationId xmlns:a16="http://schemas.microsoft.com/office/drawing/2014/main" id="{C491EFE3-8DF8-4949-A571-435D98C40D3B}"/>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EA15A6DF-34CB-456F-9D0C-DE3492112514}"/>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30590DB9-0AEE-4574-8B84-4816EA4B5EE5}"/>
              </a:ext>
            </a:extLst>
          </p:cNvPr>
          <p:cNvSpPr>
            <a:spLocks noGrp="1"/>
          </p:cNvSpPr>
          <p:nvPr>
            <p:ph type="sldNum" sz="quarter" idx="12"/>
          </p:nvPr>
        </p:nvSpPr>
        <p:spPr/>
        <p:txBody>
          <a:bodyPr/>
          <a:lstStyle/>
          <a:p>
            <a:fld id="{A19621D2-C8FC-4F75-9E5A-153A48AC0064}" type="slidenum">
              <a:rPr lang="en-US" altLang="ja-JP" smtClean="0"/>
              <a:pPr/>
              <a:t>13</a:t>
            </a:fld>
            <a:r>
              <a:rPr lang="en-US" altLang="ja-JP"/>
              <a:t>/N</a:t>
            </a:r>
            <a:endParaRPr lang="en-US" altLang="ja-JP" dirty="0"/>
          </a:p>
        </p:txBody>
      </p:sp>
      <p:sp>
        <p:nvSpPr>
          <p:cNvPr id="8" name="文字方塊 7">
            <a:extLst>
              <a:ext uri="{FF2B5EF4-FFF2-40B4-BE49-F238E27FC236}">
                <a16:creationId xmlns:a16="http://schemas.microsoft.com/office/drawing/2014/main" id="{68B86DCE-140C-4018-A5B2-55B77BA6303D}"/>
              </a:ext>
            </a:extLst>
          </p:cNvPr>
          <p:cNvSpPr txBox="1"/>
          <p:nvPr/>
        </p:nvSpPr>
        <p:spPr>
          <a:xfrm>
            <a:off x="107504" y="910326"/>
            <a:ext cx="3600400" cy="369332"/>
          </a:xfrm>
          <a:prstGeom prst="rect">
            <a:avLst/>
          </a:prstGeom>
          <a:noFill/>
        </p:spPr>
        <p:txBody>
          <a:bodyPr wrap="square" rtlCol="0">
            <a:spAutoFit/>
          </a:bodyPr>
          <a:lstStyle/>
          <a:p>
            <a:r>
              <a:rPr lang="en-US" altLang="zh-TW" dirty="0">
                <a:solidFill>
                  <a:srgbClr val="FF0000"/>
                </a:solidFill>
              </a:rPr>
              <a:t>Chi2 (=-1, simply only LL or LO)</a:t>
            </a:r>
            <a:endParaRPr lang="zh-TW" altLang="en-US" dirty="0">
              <a:solidFill>
                <a:srgbClr val="FF0000"/>
              </a:solidFill>
            </a:endParaRPr>
          </a:p>
        </p:txBody>
      </p:sp>
      <p:cxnSp>
        <p:nvCxnSpPr>
          <p:cNvPr id="9" name="直線接點 8">
            <a:extLst>
              <a:ext uri="{FF2B5EF4-FFF2-40B4-BE49-F238E27FC236}">
                <a16:creationId xmlns:a16="http://schemas.microsoft.com/office/drawing/2014/main" id="{A317F901-7F8D-45CA-9365-676BA90B1227}"/>
              </a:ext>
            </a:extLst>
          </p:cNvPr>
          <p:cNvCxnSpPr/>
          <p:nvPr/>
        </p:nvCxnSpPr>
        <p:spPr>
          <a:xfrm>
            <a:off x="68356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直線接點 9">
            <a:extLst>
              <a:ext uri="{FF2B5EF4-FFF2-40B4-BE49-F238E27FC236}">
                <a16:creationId xmlns:a16="http://schemas.microsoft.com/office/drawing/2014/main" id="{003F1C88-81CA-4C4F-93D0-9C31F009C275}"/>
              </a:ext>
            </a:extLst>
          </p:cNvPr>
          <p:cNvCxnSpPr/>
          <p:nvPr/>
        </p:nvCxnSpPr>
        <p:spPr>
          <a:xfrm>
            <a:off x="161967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直線接點 10">
            <a:extLst>
              <a:ext uri="{FF2B5EF4-FFF2-40B4-BE49-F238E27FC236}">
                <a16:creationId xmlns:a16="http://schemas.microsoft.com/office/drawing/2014/main" id="{FC89A9AA-FFAA-46EE-B320-0710F7EA9659}"/>
              </a:ext>
            </a:extLst>
          </p:cNvPr>
          <p:cNvCxnSpPr/>
          <p:nvPr/>
        </p:nvCxnSpPr>
        <p:spPr>
          <a:xfrm>
            <a:off x="2987824"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直線接點 11">
            <a:extLst>
              <a:ext uri="{FF2B5EF4-FFF2-40B4-BE49-F238E27FC236}">
                <a16:creationId xmlns:a16="http://schemas.microsoft.com/office/drawing/2014/main" id="{03ADDC0F-71BD-494A-92A6-0F7694CB3553}"/>
              </a:ext>
            </a:extLst>
          </p:cNvPr>
          <p:cNvCxnSpPr/>
          <p:nvPr/>
        </p:nvCxnSpPr>
        <p:spPr>
          <a:xfrm>
            <a:off x="392392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直線接點 12">
            <a:extLst>
              <a:ext uri="{FF2B5EF4-FFF2-40B4-BE49-F238E27FC236}">
                <a16:creationId xmlns:a16="http://schemas.microsoft.com/office/drawing/2014/main" id="{95FFC593-B871-4AED-957B-98391FFBF0BC}"/>
              </a:ext>
            </a:extLst>
          </p:cNvPr>
          <p:cNvCxnSpPr/>
          <p:nvPr/>
        </p:nvCxnSpPr>
        <p:spPr>
          <a:xfrm>
            <a:off x="536408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 name="直線接點 13">
            <a:extLst>
              <a:ext uri="{FF2B5EF4-FFF2-40B4-BE49-F238E27FC236}">
                <a16:creationId xmlns:a16="http://schemas.microsoft.com/office/drawing/2014/main" id="{CE25CEEA-6633-438F-AF34-352591594C29}"/>
              </a:ext>
            </a:extLst>
          </p:cNvPr>
          <p:cNvCxnSpPr/>
          <p:nvPr/>
        </p:nvCxnSpPr>
        <p:spPr>
          <a:xfrm>
            <a:off x="630019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5" name="直線接點 14">
            <a:extLst>
              <a:ext uri="{FF2B5EF4-FFF2-40B4-BE49-F238E27FC236}">
                <a16:creationId xmlns:a16="http://schemas.microsoft.com/office/drawing/2014/main" id="{FC3A637B-ACA3-41A0-BBBF-27093E4C9614}"/>
              </a:ext>
            </a:extLst>
          </p:cNvPr>
          <p:cNvCxnSpPr/>
          <p:nvPr/>
        </p:nvCxnSpPr>
        <p:spPr>
          <a:xfrm>
            <a:off x="774035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6" name="直線接點 15">
            <a:extLst>
              <a:ext uri="{FF2B5EF4-FFF2-40B4-BE49-F238E27FC236}">
                <a16:creationId xmlns:a16="http://schemas.microsoft.com/office/drawing/2014/main" id="{DD131940-7996-4A3F-A2FB-8D46099FA97A}"/>
              </a:ext>
            </a:extLst>
          </p:cNvPr>
          <p:cNvCxnSpPr/>
          <p:nvPr/>
        </p:nvCxnSpPr>
        <p:spPr>
          <a:xfrm>
            <a:off x="8676456"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7254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CF3535-6E9E-4FD4-8155-0349C633AA88}"/>
              </a:ext>
            </a:extLst>
          </p:cNvPr>
          <p:cNvSpPr>
            <a:spLocks noGrp="1"/>
          </p:cNvSpPr>
          <p:nvPr>
            <p:ph type="title"/>
          </p:nvPr>
        </p:nvSpPr>
        <p:spPr/>
        <p:txBody>
          <a:bodyPr/>
          <a:lstStyle/>
          <a:p>
            <a:endParaRPr lang="zh-TW" altLang="en-US"/>
          </a:p>
        </p:txBody>
      </p:sp>
      <p:sp>
        <p:nvSpPr>
          <p:cNvPr id="3" name="日期版面配置區 2">
            <a:extLst>
              <a:ext uri="{FF2B5EF4-FFF2-40B4-BE49-F238E27FC236}">
                <a16:creationId xmlns:a16="http://schemas.microsoft.com/office/drawing/2014/main" id="{C13AEE51-74F5-471E-96D1-9FCDB92A5017}"/>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6A73C434-8B00-4676-98F8-3E641EF538DE}"/>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87845DF5-0A73-45CB-AC67-A7C253B03BB4}"/>
              </a:ext>
            </a:extLst>
          </p:cNvPr>
          <p:cNvSpPr>
            <a:spLocks noGrp="1"/>
          </p:cNvSpPr>
          <p:nvPr>
            <p:ph type="sldNum" sz="quarter" idx="12"/>
          </p:nvPr>
        </p:nvSpPr>
        <p:spPr/>
        <p:txBody>
          <a:bodyPr/>
          <a:lstStyle/>
          <a:p>
            <a:fld id="{A19621D2-C8FC-4F75-9E5A-153A48AC0064}" type="slidenum">
              <a:rPr lang="en-US" altLang="ja-JP" smtClean="0"/>
              <a:pPr/>
              <a:t>14</a:t>
            </a:fld>
            <a:r>
              <a:rPr lang="en-US" altLang="ja-JP"/>
              <a:t>/N</a:t>
            </a:r>
            <a:endParaRPr lang="en-US" altLang="ja-JP" dirty="0"/>
          </a:p>
        </p:txBody>
      </p:sp>
      <p:pic>
        <p:nvPicPr>
          <p:cNvPr id="7" name="內容版面配置區 6">
            <a:extLst>
              <a:ext uri="{FF2B5EF4-FFF2-40B4-BE49-F238E27FC236}">
                <a16:creationId xmlns:a16="http://schemas.microsoft.com/office/drawing/2014/main" id="{BF50ECE2-AD23-4E3E-AAC3-612676557856}"/>
              </a:ext>
            </a:extLst>
          </p:cNvPr>
          <p:cNvPicPr>
            <a:picLocks noGrp="1" noChangeAspect="1"/>
          </p:cNvPicPr>
          <p:nvPr>
            <p:ph idx="1"/>
          </p:nvPr>
        </p:nvPicPr>
        <p:blipFill>
          <a:blip r:embed="rId2"/>
          <a:stretch>
            <a:fillRect/>
          </a:stretch>
        </p:blipFill>
        <p:spPr>
          <a:xfrm>
            <a:off x="11113" y="1431138"/>
            <a:ext cx="9128125" cy="4584687"/>
          </a:xfrm>
          <a:prstGeom prst="rect">
            <a:avLst/>
          </a:prstGeom>
        </p:spPr>
      </p:pic>
      <p:sp>
        <p:nvSpPr>
          <p:cNvPr id="8" name="文字方塊 7">
            <a:extLst>
              <a:ext uri="{FF2B5EF4-FFF2-40B4-BE49-F238E27FC236}">
                <a16:creationId xmlns:a16="http://schemas.microsoft.com/office/drawing/2014/main" id="{3FF09852-D876-4E63-9363-8028ADDE9EBE}"/>
              </a:ext>
            </a:extLst>
          </p:cNvPr>
          <p:cNvSpPr txBox="1"/>
          <p:nvPr/>
        </p:nvSpPr>
        <p:spPr>
          <a:xfrm>
            <a:off x="107504" y="910326"/>
            <a:ext cx="6696744" cy="369332"/>
          </a:xfrm>
          <a:prstGeom prst="rect">
            <a:avLst/>
          </a:prstGeom>
          <a:noFill/>
        </p:spPr>
        <p:txBody>
          <a:bodyPr wrap="square" rtlCol="0">
            <a:spAutoFit/>
          </a:bodyPr>
          <a:lstStyle/>
          <a:p>
            <a:r>
              <a:rPr lang="en-US" altLang="zh-TW" dirty="0" err="1">
                <a:solidFill>
                  <a:srgbClr val="0000FF"/>
                </a:solidFill>
              </a:rPr>
              <a:t>Weight_LL</a:t>
            </a:r>
            <a:r>
              <a:rPr lang="en-US" altLang="zh-TW" dirty="0">
                <a:solidFill>
                  <a:srgbClr val="0000FF"/>
                </a:solidFill>
              </a:rPr>
              <a:t> (=1, only LL; =0, only LO; </a:t>
            </a:r>
            <a:r>
              <a:rPr lang="en-US" altLang="zh-TW" dirty="0">
                <a:solidFill>
                  <a:srgbClr val="FF0000"/>
                </a:solidFill>
              </a:rPr>
              <a:t>&gt;1 or &lt; 0, overshoot</a:t>
            </a:r>
            <a:r>
              <a:rPr lang="en-US" altLang="zh-TW" dirty="0">
                <a:solidFill>
                  <a:srgbClr val="0000FF"/>
                </a:solidFill>
              </a:rPr>
              <a:t>)</a:t>
            </a:r>
            <a:endParaRPr lang="zh-TW" altLang="en-US" dirty="0">
              <a:solidFill>
                <a:srgbClr val="0000FF"/>
              </a:solidFill>
            </a:endParaRPr>
          </a:p>
        </p:txBody>
      </p:sp>
      <p:cxnSp>
        <p:nvCxnSpPr>
          <p:cNvPr id="10" name="直線接點 9">
            <a:extLst>
              <a:ext uri="{FF2B5EF4-FFF2-40B4-BE49-F238E27FC236}">
                <a16:creationId xmlns:a16="http://schemas.microsoft.com/office/drawing/2014/main" id="{852650C9-F6C8-400C-8C83-D1F65E83D4DE}"/>
              </a:ext>
            </a:extLst>
          </p:cNvPr>
          <p:cNvCxnSpPr/>
          <p:nvPr/>
        </p:nvCxnSpPr>
        <p:spPr>
          <a:xfrm>
            <a:off x="68356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直線接點 10">
            <a:extLst>
              <a:ext uri="{FF2B5EF4-FFF2-40B4-BE49-F238E27FC236}">
                <a16:creationId xmlns:a16="http://schemas.microsoft.com/office/drawing/2014/main" id="{CD37FF98-EC07-435B-A304-49869BB4FD0E}"/>
              </a:ext>
            </a:extLst>
          </p:cNvPr>
          <p:cNvCxnSpPr/>
          <p:nvPr/>
        </p:nvCxnSpPr>
        <p:spPr>
          <a:xfrm>
            <a:off x="161967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直線接點 11">
            <a:extLst>
              <a:ext uri="{FF2B5EF4-FFF2-40B4-BE49-F238E27FC236}">
                <a16:creationId xmlns:a16="http://schemas.microsoft.com/office/drawing/2014/main" id="{E699A378-2407-4304-8E1C-AA8A6CFBE57D}"/>
              </a:ext>
            </a:extLst>
          </p:cNvPr>
          <p:cNvCxnSpPr/>
          <p:nvPr/>
        </p:nvCxnSpPr>
        <p:spPr>
          <a:xfrm>
            <a:off x="2987824"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直線接點 12">
            <a:extLst>
              <a:ext uri="{FF2B5EF4-FFF2-40B4-BE49-F238E27FC236}">
                <a16:creationId xmlns:a16="http://schemas.microsoft.com/office/drawing/2014/main" id="{17957927-9DEC-4A51-A2AA-8404DC42401A}"/>
              </a:ext>
            </a:extLst>
          </p:cNvPr>
          <p:cNvCxnSpPr/>
          <p:nvPr/>
        </p:nvCxnSpPr>
        <p:spPr>
          <a:xfrm>
            <a:off x="392392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 name="直線接點 13">
            <a:extLst>
              <a:ext uri="{FF2B5EF4-FFF2-40B4-BE49-F238E27FC236}">
                <a16:creationId xmlns:a16="http://schemas.microsoft.com/office/drawing/2014/main" id="{F58B4572-1275-4688-AD2F-AD04348A8E0E}"/>
              </a:ext>
            </a:extLst>
          </p:cNvPr>
          <p:cNvCxnSpPr/>
          <p:nvPr/>
        </p:nvCxnSpPr>
        <p:spPr>
          <a:xfrm>
            <a:off x="536408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5" name="直線接點 14">
            <a:extLst>
              <a:ext uri="{FF2B5EF4-FFF2-40B4-BE49-F238E27FC236}">
                <a16:creationId xmlns:a16="http://schemas.microsoft.com/office/drawing/2014/main" id="{DD8C4D51-A180-4FD0-84FD-E0FEEC55ECAE}"/>
              </a:ext>
            </a:extLst>
          </p:cNvPr>
          <p:cNvCxnSpPr/>
          <p:nvPr/>
        </p:nvCxnSpPr>
        <p:spPr>
          <a:xfrm>
            <a:off x="630019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6" name="直線接點 15">
            <a:extLst>
              <a:ext uri="{FF2B5EF4-FFF2-40B4-BE49-F238E27FC236}">
                <a16:creationId xmlns:a16="http://schemas.microsoft.com/office/drawing/2014/main" id="{78C7198E-4E81-4840-BF2E-919275AD91A1}"/>
              </a:ext>
            </a:extLst>
          </p:cNvPr>
          <p:cNvCxnSpPr/>
          <p:nvPr/>
        </p:nvCxnSpPr>
        <p:spPr>
          <a:xfrm>
            <a:off x="774035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7" name="直線接點 16">
            <a:extLst>
              <a:ext uri="{FF2B5EF4-FFF2-40B4-BE49-F238E27FC236}">
                <a16:creationId xmlns:a16="http://schemas.microsoft.com/office/drawing/2014/main" id="{C1DCE8A8-BD7A-4155-8DEF-B78545969AFA}"/>
              </a:ext>
            </a:extLst>
          </p:cNvPr>
          <p:cNvCxnSpPr/>
          <p:nvPr/>
        </p:nvCxnSpPr>
        <p:spPr>
          <a:xfrm>
            <a:off x="8676456"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6" name="橢圓 5">
            <a:extLst>
              <a:ext uri="{FF2B5EF4-FFF2-40B4-BE49-F238E27FC236}">
                <a16:creationId xmlns:a16="http://schemas.microsoft.com/office/drawing/2014/main" id="{06C3962D-C25A-49BB-AA2D-44E28C4437AA}"/>
              </a:ext>
            </a:extLst>
          </p:cNvPr>
          <p:cNvSpPr/>
          <p:nvPr/>
        </p:nvSpPr>
        <p:spPr>
          <a:xfrm>
            <a:off x="8532440" y="3573016"/>
            <a:ext cx="288026" cy="28803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a:extLst>
              <a:ext uri="{FF2B5EF4-FFF2-40B4-BE49-F238E27FC236}">
                <a16:creationId xmlns:a16="http://schemas.microsoft.com/office/drawing/2014/main" id="{8173EE41-A77F-4665-97AA-309539FF5762}"/>
              </a:ext>
            </a:extLst>
          </p:cNvPr>
          <p:cNvSpPr/>
          <p:nvPr/>
        </p:nvSpPr>
        <p:spPr>
          <a:xfrm>
            <a:off x="8532440" y="2070840"/>
            <a:ext cx="288026" cy="28803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a:extLst>
              <a:ext uri="{FF2B5EF4-FFF2-40B4-BE49-F238E27FC236}">
                <a16:creationId xmlns:a16="http://schemas.microsoft.com/office/drawing/2014/main" id="{E60C542C-0EF4-46A6-A66C-27C0C238D71A}"/>
              </a:ext>
            </a:extLst>
          </p:cNvPr>
          <p:cNvSpPr/>
          <p:nvPr/>
        </p:nvSpPr>
        <p:spPr>
          <a:xfrm>
            <a:off x="611567" y="4797152"/>
            <a:ext cx="288026" cy="28803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橢圓 19">
            <a:extLst>
              <a:ext uri="{FF2B5EF4-FFF2-40B4-BE49-F238E27FC236}">
                <a16:creationId xmlns:a16="http://schemas.microsoft.com/office/drawing/2014/main" id="{6D0EFEA9-3D91-4260-B5FB-52DFE3D5B559}"/>
              </a:ext>
            </a:extLst>
          </p:cNvPr>
          <p:cNvSpPr/>
          <p:nvPr/>
        </p:nvSpPr>
        <p:spPr>
          <a:xfrm>
            <a:off x="3008603" y="4797152"/>
            <a:ext cx="288026" cy="28803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78402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內容版面配置區 16">
            <a:extLst>
              <a:ext uri="{FF2B5EF4-FFF2-40B4-BE49-F238E27FC236}">
                <a16:creationId xmlns:a16="http://schemas.microsoft.com/office/drawing/2014/main" id="{30E49429-ACAB-4949-A02A-27585B3B8C02}"/>
              </a:ext>
            </a:extLst>
          </p:cNvPr>
          <p:cNvPicPr>
            <a:picLocks noGrp="1" noChangeAspect="1"/>
          </p:cNvPicPr>
          <p:nvPr>
            <p:ph idx="1"/>
          </p:nvPr>
        </p:nvPicPr>
        <p:blipFill>
          <a:blip r:embed="rId2"/>
          <a:stretch>
            <a:fillRect/>
          </a:stretch>
        </p:blipFill>
        <p:spPr>
          <a:xfrm>
            <a:off x="11113" y="1447930"/>
            <a:ext cx="9128125" cy="4551103"/>
          </a:xfrm>
          <a:prstGeom prst="rect">
            <a:avLst/>
          </a:prstGeom>
        </p:spPr>
      </p:pic>
      <p:sp>
        <p:nvSpPr>
          <p:cNvPr id="2" name="標題 1">
            <a:extLst>
              <a:ext uri="{FF2B5EF4-FFF2-40B4-BE49-F238E27FC236}">
                <a16:creationId xmlns:a16="http://schemas.microsoft.com/office/drawing/2014/main" id="{33741769-C612-40CB-8804-69DD27C67F2B}"/>
              </a:ext>
            </a:extLst>
          </p:cNvPr>
          <p:cNvSpPr>
            <a:spLocks noGrp="1"/>
          </p:cNvSpPr>
          <p:nvPr>
            <p:ph type="title"/>
          </p:nvPr>
        </p:nvSpPr>
        <p:spPr/>
        <p:txBody>
          <a:bodyPr/>
          <a:lstStyle/>
          <a:p>
            <a:r>
              <a:rPr lang="en-US" altLang="zh-TW" dirty="0"/>
              <a:t>W</a:t>
            </a:r>
            <a:endParaRPr lang="zh-TW" altLang="en-US" dirty="0"/>
          </a:p>
        </p:txBody>
      </p:sp>
      <p:sp>
        <p:nvSpPr>
          <p:cNvPr id="3" name="日期版面配置區 2">
            <a:extLst>
              <a:ext uri="{FF2B5EF4-FFF2-40B4-BE49-F238E27FC236}">
                <a16:creationId xmlns:a16="http://schemas.microsoft.com/office/drawing/2014/main" id="{33282E0C-4E4F-49BE-A051-583F3A97B8EE}"/>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B98F833C-EA4A-4F60-B264-84199EB4FC98}"/>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80BCE664-FF29-4016-8A30-35C0280259B8}"/>
              </a:ext>
            </a:extLst>
          </p:cNvPr>
          <p:cNvSpPr>
            <a:spLocks noGrp="1"/>
          </p:cNvSpPr>
          <p:nvPr>
            <p:ph type="sldNum" sz="quarter" idx="12"/>
          </p:nvPr>
        </p:nvSpPr>
        <p:spPr/>
        <p:txBody>
          <a:bodyPr/>
          <a:lstStyle/>
          <a:p>
            <a:fld id="{A19621D2-C8FC-4F75-9E5A-153A48AC0064}" type="slidenum">
              <a:rPr lang="en-US" altLang="ja-JP" smtClean="0"/>
              <a:pPr/>
              <a:t>15</a:t>
            </a:fld>
            <a:r>
              <a:rPr lang="en-US" altLang="ja-JP"/>
              <a:t>/N</a:t>
            </a:r>
            <a:endParaRPr lang="en-US" altLang="ja-JP" dirty="0"/>
          </a:p>
        </p:txBody>
      </p:sp>
      <p:cxnSp>
        <p:nvCxnSpPr>
          <p:cNvPr id="8" name="直線接點 7">
            <a:extLst>
              <a:ext uri="{FF2B5EF4-FFF2-40B4-BE49-F238E27FC236}">
                <a16:creationId xmlns:a16="http://schemas.microsoft.com/office/drawing/2014/main" id="{D21DFA6C-BAA7-4036-BC22-306D4ED5EB8E}"/>
              </a:ext>
            </a:extLst>
          </p:cNvPr>
          <p:cNvCxnSpPr/>
          <p:nvPr/>
        </p:nvCxnSpPr>
        <p:spPr>
          <a:xfrm>
            <a:off x="611560"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9" name="直線接點 8">
            <a:extLst>
              <a:ext uri="{FF2B5EF4-FFF2-40B4-BE49-F238E27FC236}">
                <a16:creationId xmlns:a16="http://schemas.microsoft.com/office/drawing/2014/main" id="{D6C25FAF-86ED-48B2-A0B0-E886B821701E}"/>
              </a:ext>
            </a:extLst>
          </p:cNvPr>
          <p:cNvCxnSpPr/>
          <p:nvPr/>
        </p:nvCxnSpPr>
        <p:spPr>
          <a:xfrm>
            <a:off x="140364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直線接點 9">
            <a:extLst>
              <a:ext uri="{FF2B5EF4-FFF2-40B4-BE49-F238E27FC236}">
                <a16:creationId xmlns:a16="http://schemas.microsoft.com/office/drawing/2014/main" id="{74446ACD-FE76-439F-B225-F5EE51788B1B}"/>
              </a:ext>
            </a:extLst>
          </p:cNvPr>
          <p:cNvCxnSpPr/>
          <p:nvPr/>
        </p:nvCxnSpPr>
        <p:spPr>
          <a:xfrm>
            <a:off x="2987824"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直線接點 10">
            <a:extLst>
              <a:ext uri="{FF2B5EF4-FFF2-40B4-BE49-F238E27FC236}">
                <a16:creationId xmlns:a16="http://schemas.microsoft.com/office/drawing/2014/main" id="{2F8FBCE2-E47B-4646-9261-B7FA509FAC61}"/>
              </a:ext>
            </a:extLst>
          </p:cNvPr>
          <p:cNvCxnSpPr/>
          <p:nvPr/>
        </p:nvCxnSpPr>
        <p:spPr>
          <a:xfrm>
            <a:off x="377991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直線接點 11">
            <a:extLst>
              <a:ext uri="{FF2B5EF4-FFF2-40B4-BE49-F238E27FC236}">
                <a16:creationId xmlns:a16="http://schemas.microsoft.com/office/drawing/2014/main" id="{BE8AA523-0F37-4D8F-80B6-DEC85E4913BB}"/>
              </a:ext>
            </a:extLst>
          </p:cNvPr>
          <p:cNvCxnSpPr/>
          <p:nvPr/>
        </p:nvCxnSpPr>
        <p:spPr>
          <a:xfrm>
            <a:off x="536408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直線接點 12">
            <a:extLst>
              <a:ext uri="{FF2B5EF4-FFF2-40B4-BE49-F238E27FC236}">
                <a16:creationId xmlns:a16="http://schemas.microsoft.com/office/drawing/2014/main" id="{697796AE-FC1C-4BC0-AA51-D8A104DCEC07}"/>
              </a:ext>
            </a:extLst>
          </p:cNvPr>
          <p:cNvCxnSpPr/>
          <p:nvPr/>
        </p:nvCxnSpPr>
        <p:spPr>
          <a:xfrm>
            <a:off x="608416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 name="直線接點 13">
            <a:extLst>
              <a:ext uri="{FF2B5EF4-FFF2-40B4-BE49-F238E27FC236}">
                <a16:creationId xmlns:a16="http://schemas.microsoft.com/office/drawing/2014/main" id="{4178CAF1-2106-44E8-8B3E-114330316F26}"/>
              </a:ext>
            </a:extLst>
          </p:cNvPr>
          <p:cNvCxnSpPr/>
          <p:nvPr/>
        </p:nvCxnSpPr>
        <p:spPr>
          <a:xfrm>
            <a:off x="774035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5" name="直線接點 14">
            <a:extLst>
              <a:ext uri="{FF2B5EF4-FFF2-40B4-BE49-F238E27FC236}">
                <a16:creationId xmlns:a16="http://schemas.microsoft.com/office/drawing/2014/main" id="{AED3E686-9ADD-48B3-BCCF-1945C623917A}"/>
              </a:ext>
            </a:extLst>
          </p:cNvPr>
          <p:cNvCxnSpPr/>
          <p:nvPr/>
        </p:nvCxnSpPr>
        <p:spPr>
          <a:xfrm>
            <a:off x="846043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49466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內容版面配置區 17">
            <a:extLst>
              <a:ext uri="{FF2B5EF4-FFF2-40B4-BE49-F238E27FC236}">
                <a16:creationId xmlns:a16="http://schemas.microsoft.com/office/drawing/2014/main" id="{DD9C4DDF-3B53-40B5-A399-A9EAB2147885}"/>
              </a:ext>
            </a:extLst>
          </p:cNvPr>
          <p:cNvPicPr>
            <a:picLocks noGrp="1" noChangeAspect="1"/>
          </p:cNvPicPr>
          <p:nvPr>
            <p:ph idx="1"/>
          </p:nvPr>
        </p:nvPicPr>
        <p:blipFill>
          <a:blip r:embed="rId2"/>
          <a:stretch>
            <a:fillRect/>
          </a:stretch>
        </p:blipFill>
        <p:spPr>
          <a:xfrm>
            <a:off x="11113" y="1436222"/>
            <a:ext cx="9128125" cy="4574518"/>
          </a:xfrm>
          <a:prstGeom prst="rect">
            <a:avLst/>
          </a:prstGeom>
        </p:spPr>
      </p:pic>
      <p:sp>
        <p:nvSpPr>
          <p:cNvPr id="2" name="標題 1">
            <a:extLst>
              <a:ext uri="{FF2B5EF4-FFF2-40B4-BE49-F238E27FC236}">
                <a16:creationId xmlns:a16="http://schemas.microsoft.com/office/drawing/2014/main" id="{DD9FD1C2-FBFC-4271-AF0E-2A9E0AFC800D}"/>
              </a:ext>
            </a:extLst>
          </p:cNvPr>
          <p:cNvSpPr>
            <a:spLocks noGrp="1"/>
          </p:cNvSpPr>
          <p:nvPr>
            <p:ph type="title"/>
          </p:nvPr>
        </p:nvSpPr>
        <p:spPr/>
        <p:txBody>
          <a:bodyPr/>
          <a:lstStyle/>
          <a:p>
            <a:endParaRPr lang="zh-TW" altLang="en-US"/>
          </a:p>
        </p:txBody>
      </p:sp>
      <p:sp>
        <p:nvSpPr>
          <p:cNvPr id="3" name="日期版面配置區 2">
            <a:extLst>
              <a:ext uri="{FF2B5EF4-FFF2-40B4-BE49-F238E27FC236}">
                <a16:creationId xmlns:a16="http://schemas.microsoft.com/office/drawing/2014/main" id="{C491EFE3-8DF8-4949-A571-435D98C40D3B}"/>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EA15A6DF-34CB-456F-9D0C-DE3492112514}"/>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30590DB9-0AEE-4574-8B84-4816EA4B5EE5}"/>
              </a:ext>
            </a:extLst>
          </p:cNvPr>
          <p:cNvSpPr>
            <a:spLocks noGrp="1"/>
          </p:cNvSpPr>
          <p:nvPr>
            <p:ph type="sldNum" sz="quarter" idx="12"/>
          </p:nvPr>
        </p:nvSpPr>
        <p:spPr/>
        <p:txBody>
          <a:bodyPr/>
          <a:lstStyle/>
          <a:p>
            <a:fld id="{A19621D2-C8FC-4F75-9E5A-153A48AC0064}" type="slidenum">
              <a:rPr lang="en-US" altLang="ja-JP" smtClean="0"/>
              <a:pPr/>
              <a:t>16</a:t>
            </a:fld>
            <a:r>
              <a:rPr lang="en-US" altLang="ja-JP"/>
              <a:t>/N</a:t>
            </a:r>
            <a:endParaRPr lang="en-US" altLang="ja-JP" dirty="0"/>
          </a:p>
        </p:txBody>
      </p:sp>
      <p:sp>
        <p:nvSpPr>
          <p:cNvPr id="8" name="文字方塊 7">
            <a:extLst>
              <a:ext uri="{FF2B5EF4-FFF2-40B4-BE49-F238E27FC236}">
                <a16:creationId xmlns:a16="http://schemas.microsoft.com/office/drawing/2014/main" id="{68B86DCE-140C-4018-A5B2-55B77BA6303D}"/>
              </a:ext>
            </a:extLst>
          </p:cNvPr>
          <p:cNvSpPr txBox="1"/>
          <p:nvPr/>
        </p:nvSpPr>
        <p:spPr>
          <a:xfrm>
            <a:off x="107504" y="910326"/>
            <a:ext cx="3600400" cy="369332"/>
          </a:xfrm>
          <a:prstGeom prst="rect">
            <a:avLst/>
          </a:prstGeom>
          <a:noFill/>
        </p:spPr>
        <p:txBody>
          <a:bodyPr wrap="square" rtlCol="0">
            <a:spAutoFit/>
          </a:bodyPr>
          <a:lstStyle/>
          <a:p>
            <a:r>
              <a:rPr lang="en-US" altLang="zh-TW" dirty="0">
                <a:solidFill>
                  <a:srgbClr val="FF0000"/>
                </a:solidFill>
              </a:rPr>
              <a:t>Chi2 (=-1, simply only LL or LO)</a:t>
            </a:r>
            <a:endParaRPr lang="zh-TW" altLang="en-US" dirty="0">
              <a:solidFill>
                <a:srgbClr val="FF0000"/>
              </a:solidFill>
            </a:endParaRPr>
          </a:p>
        </p:txBody>
      </p:sp>
      <p:cxnSp>
        <p:nvCxnSpPr>
          <p:cNvPr id="9" name="直線接點 8">
            <a:extLst>
              <a:ext uri="{FF2B5EF4-FFF2-40B4-BE49-F238E27FC236}">
                <a16:creationId xmlns:a16="http://schemas.microsoft.com/office/drawing/2014/main" id="{9FE8A933-9C28-42D5-AF3C-AC38D6C22F20}"/>
              </a:ext>
            </a:extLst>
          </p:cNvPr>
          <p:cNvCxnSpPr/>
          <p:nvPr/>
        </p:nvCxnSpPr>
        <p:spPr>
          <a:xfrm>
            <a:off x="611560"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直線接點 10">
            <a:extLst>
              <a:ext uri="{FF2B5EF4-FFF2-40B4-BE49-F238E27FC236}">
                <a16:creationId xmlns:a16="http://schemas.microsoft.com/office/drawing/2014/main" id="{06A092A2-38B3-4FBB-BD90-E9B988451D24}"/>
              </a:ext>
            </a:extLst>
          </p:cNvPr>
          <p:cNvCxnSpPr/>
          <p:nvPr/>
        </p:nvCxnSpPr>
        <p:spPr>
          <a:xfrm>
            <a:off x="140364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直線接點 11">
            <a:extLst>
              <a:ext uri="{FF2B5EF4-FFF2-40B4-BE49-F238E27FC236}">
                <a16:creationId xmlns:a16="http://schemas.microsoft.com/office/drawing/2014/main" id="{F3E4FE40-C8B8-447D-8AE7-3BE51E83D29A}"/>
              </a:ext>
            </a:extLst>
          </p:cNvPr>
          <p:cNvCxnSpPr/>
          <p:nvPr/>
        </p:nvCxnSpPr>
        <p:spPr>
          <a:xfrm>
            <a:off x="2987824"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直線接點 12">
            <a:extLst>
              <a:ext uri="{FF2B5EF4-FFF2-40B4-BE49-F238E27FC236}">
                <a16:creationId xmlns:a16="http://schemas.microsoft.com/office/drawing/2014/main" id="{C08BBA27-8DFD-4C2D-A968-1CDB2E850758}"/>
              </a:ext>
            </a:extLst>
          </p:cNvPr>
          <p:cNvCxnSpPr/>
          <p:nvPr/>
        </p:nvCxnSpPr>
        <p:spPr>
          <a:xfrm>
            <a:off x="377991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 name="直線接點 13">
            <a:extLst>
              <a:ext uri="{FF2B5EF4-FFF2-40B4-BE49-F238E27FC236}">
                <a16:creationId xmlns:a16="http://schemas.microsoft.com/office/drawing/2014/main" id="{B45E524C-4354-4FAE-AD29-3ACD69B8BAB2}"/>
              </a:ext>
            </a:extLst>
          </p:cNvPr>
          <p:cNvCxnSpPr/>
          <p:nvPr/>
        </p:nvCxnSpPr>
        <p:spPr>
          <a:xfrm>
            <a:off x="536408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5" name="直線接點 14">
            <a:extLst>
              <a:ext uri="{FF2B5EF4-FFF2-40B4-BE49-F238E27FC236}">
                <a16:creationId xmlns:a16="http://schemas.microsoft.com/office/drawing/2014/main" id="{8485F1D7-42C2-4BC8-BFF1-C6DA373C0565}"/>
              </a:ext>
            </a:extLst>
          </p:cNvPr>
          <p:cNvCxnSpPr/>
          <p:nvPr/>
        </p:nvCxnSpPr>
        <p:spPr>
          <a:xfrm>
            <a:off x="608416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6" name="直線接點 15">
            <a:extLst>
              <a:ext uri="{FF2B5EF4-FFF2-40B4-BE49-F238E27FC236}">
                <a16:creationId xmlns:a16="http://schemas.microsoft.com/office/drawing/2014/main" id="{55F9C8B9-BB32-46C4-A827-BCFD8262CB7C}"/>
              </a:ext>
            </a:extLst>
          </p:cNvPr>
          <p:cNvCxnSpPr/>
          <p:nvPr/>
        </p:nvCxnSpPr>
        <p:spPr>
          <a:xfrm>
            <a:off x="774035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7" name="直線接點 16">
            <a:extLst>
              <a:ext uri="{FF2B5EF4-FFF2-40B4-BE49-F238E27FC236}">
                <a16:creationId xmlns:a16="http://schemas.microsoft.com/office/drawing/2014/main" id="{D2D48087-6C52-4129-89C3-48901E308B4F}"/>
              </a:ext>
            </a:extLst>
          </p:cNvPr>
          <p:cNvCxnSpPr/>
          <p:nvPr/>
        </p:nvCxnSpPr>
        <p:spPr>
          <a:xfrm>
            <a:off x="846043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5346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內容版面配置區 17">
            <a:extLst>
              <a:ext uri="{FF2B5EF4-FFF2-40B4-BE49-F238E27FC236}">
                <a16:creationId xmlns:a16="http://schemas.microsoft.com/office/drawing/2014/main" id="{EA4622DC-C6D9-4AE7-BFE7-DC66E5FA24EC}"/>
              </a:ext>
            </a:extLst>
          </p:cNvPr>
          <p:cNvPicPr>
            <a:picLocks noGrp="1" noChangeAspect="1"/>
          </p:cNvPicPr>
          <p:nvPr>
            <p:ph idx="1"/>
          </p:nvPr>
        </p:nvPicPr>
        <p:blipFill>
          <a:blip r:embed="rId2"/>
          <a:stretch>
            <a:fillRect/>
          </a:stretch>
        </p:blipFill>
        <p:spPr>
          <a:xfrm>
            <a:off x="11113" y="1411406"/>
            <a:ext cx="9128125" cy="4624150"/>
          </a:xfrm>
          <a:prstGeom prst="rect">
            <a:avLst/>
          </a:prstGeom>
        </p:spPr>
      </p:pic>
      <p:sp>
        <p:nvSpPr>
          <p:cNvPr id="2" name="標題 1">
            <a:extLst>
              <a:ext uri="{FF2B5EF4-FFF2-40B4-BE49-F238E27FC236}">
                <a16:creationId xmlns:a16="http://schemas.microsoft.com/office/drawing/2014/main" id="{87CF3535-6E9E-4FD4-8155-0349C633AA88}"/>
              </a:ext>
            </a:extLst>
          </p:cNvPr>
          <p:cNvSpPr>
            <a:spLocks noGrp="1"/>
          </p:cNvSpPr>
          <p:nvPr>
            <p:ph type="title"/>
          </p:nvPr>
        </p:nvSpPr>
        <p:spPr/>
        <p:txBody>
          <a:bodyPr/>
          <a:lstStyle/>
          <a:p>
            <a:endParaRPr lang="zh-TW" altLang="en-US"/>
          </a:p>
        </p:txBody>
      </p:sp>
      <p:sp>
        <p:nvSpPr>
          <p:cNvPr id="3" name="日期版面配置區 2">
            <a:extLst>
              <a:ext uri="{FF2B5EF4-FFF2-40B4-BE49-F238E27FC236}">
                <a16:creationId xmlns:a16="http://schemas.microsoft.com/office/drawing/2014/main" id="{C13AEE51-74F5-471E-96D1-9FCDB92A5017}"/>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6A73C434-8B00-4676-98F8-3E641EF538DE}"/>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87845DF5-0A73-45CB-AC67-A7C253B03BB4}"/>
              </a:ext>
            </a:extLst>
          </p:cNvPr>
          <p:cNvSpPr>
            <a:spLocks noGrp="1"/>
          </p:cNvSpPr>
          <p:nvPr>
            <p:ph type="sldNum" sz="quarter" idx="12"/>
          </p:nvPr>
        </p:nvSpPr>
        <p:spPr/>
        <p:txBody>
          <a:bodyPr/>
          <a:lstStyle/>
          <a:p>
            <a:fld id="{A19621D2-C8FC-4F75-9E5A-153A48AC0064}" type="slidenum">
              <a:rPr lang="en-US" altLang="ja-JP" smtClean="0"/>
              <a:pPr/>
              <a:t>17</a:t>
            </a:fld>
            <a:r>
              <a:rPr lang="en-US" altLang="ja-JP"/>
              <a:t>/N</a:t>
            </a:r>
            <a:endParaRPr lang="en-US" altLang="ja-JP" dirty="0"/>
          </a:p>
        </p:txBody>
      </p:sp>
      <p:sp>
        <p:nvSpPr>
          <p:cNvPr id="8" name="文字方塊 7">
            <a:extLst>
              <a:ext uri="{FF2B5EF4-FFF2-40B4-BE49-F238E27FC236}">
                <a16:creationId xmlns:a16="http://schemas.microsoft.com/office/drawing/2014/main" id="{3FF09852-D876-4E63-9363-8028ADDE9EBE}"/>
              </a:ext>
            </a:extLst>
          </p:cNvPr>
          <p:cNvSpPr txBox="1"/>
          <p:nvPr/>
        </p:nvSpPr>
        <p:spPr>
          <a:xfrm>
            <a:off x="107504" y="910326"/>
            <a:ext cx="6696744" cy="369332"/>
          </a:xfrm>
          <a:prstGeom prst="rect">
            <a:avLst/>
          </a:prstGeom>
          <a:noFill/>
        </p:spPr>
        <p:txBody>
          <a:bodyPr wrap="square" rtlCol="0">
            <a:spAutoFit/>
          </a:bodyPr>
          <a:lstStyle/>
          <a:p>
            <a:r>
              <a:rPr lang="en-US" altLang="zh-TW" dirty="0" err="1">
                <a:solidFill>
                  <a:srgbClr val="0000FF"/>
                </a:solidFill>
              </a:rPr>
              <a:t>Weight_LL</a:t>
            </a:r>
            <a:r>
              <a:rPr lang="en-US" altLang="zh-TW" dirty="0">
                <a:solidFill>
                  <a:srgbClr val="0000FF"/>
                </a:solidFill>
              </a:rPr>
              <a:t> (=1, only LL; =0, only LO; </a:t>
            </a:r>
            <a:r>
              <a:rPr lang="en-US" altLang="zh-TW" dirty="0">
                <a:solidFill>
                  <a:srgbClr val="FF0000"/>
                </a:solidFill>
              </a:rPr>
              <a:t>&gt;1 or &lt; 0, overshoot</a:t>
            </a:r>
            <a:r>
              <a:rPr lang="en-US" altLang="zh-TW" dirty="0">
                <a:solidFill>
                  <a:srgbClr val="0000FF"/>
                </a:solidFill>
              </a:rPr>
              <a:t>)</a:t>
            </a:r>
            <a:endParaRPr lang="zh-TW" altLang="en-US" dirty="0">
              <a:solidFill>
                <a:srgbClr val="0000FF"/>
              </a:solidFill>
            </a:endParaRPr>
          </a:p>
        </p:txBody>
      </p:sp>
      <p:cxnSp>
        <p:nvCxnSpPr>
          <p:cNvPr id="9" name="直線接點 8">
            <a:extLst>
              <a:ext uri="{FF2B5EF4-FFF2-40B4-BE49-F238E27FC236}">
                <a16:creationId xmlns:a16="http://schemas.microsoft.com/office/drawing/2014/main" id="{93AF3B42-B56B-413D-ABA6-B60FDEC84C58}"/>
              </a:ext>
            </a:extLst>
          </p:cNvPr>
          <p:cNvCxnSpPr/>
          <p:nvPr/>
        </p:nvCxnSpPr>
        <p:spPr>
          <a:xfrm>
            <a:off x="611560"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直線接點 10">
            <a:extLst>
              <a:ext uri="{FF2B5EF4-FFF2-40B4-BE49-F238E27FC236}">
                <a16:creationId xmlns:a16="http://schemas.microsoft.com/office/drawing/2014/main" id="{941C264D-991E-4F76-9791-B6815BE318B8}"/>
              </a:ext>
            </a:extLst>
          </p:cNvPr>
          <p:cNvCxnSpPr/>
          <p:nvPr/>
        </p:nvCxnSpPr>
        <p:spPr>
          <a:xfrm>
            <a:off x="140364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直線接點 11">
            <a:extLst>
              <a:ext uri="{FF2B5EF4-FFF2-40B4-BE49-F238E27FC236}">
                <a16:creationId xmlns:a16="http://schemas.microsoft.com/office/drawing/2014/main" id="{3291B825-699B-41D5-B302-55808F13958D}"/>
              </a:ext>
            </a:extLst>
          </p:cNvPr>
          <p:cNvCxnSpPr/>
          <p:nvPr/>
        </p:nvCxnSpPr>
        <p:spPr>
          <a:xfrm>
            <a:off x="2987824"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直線接點 12">
            <a:extLst>
              <a:ext uri="{FF2B5EF4-FFF2-40B4-BE49-F238E27FC236}">
                <a16:creationId xmlns:a16="http://schemas.microsoft.com/office/drawing/2014/main" id="{766B9A3A-38A9-4AD5-865D-E6BD149E6690}"/>
              </a:ext>
            </a:extLst>
          </p:cNvPr>
          <p:cNvCxnSpPr/>
          <p:nvPr/>
        </p:nvCxnSpPr>
        <p:spPr>
          <a:xfrm>
            <a:off x="377991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 name="直線接點 13">
            <a:extLst>
              <a:ext uri="{FF2B5EF4-FFF2-40B4-BE49-F238E27FC236}">
                <a16:creationId xmlns:a16="http://schemas.microsoft.com/office/drawing/2014/main" id="{D7669D19-03C5-4D42-9B3C-B14E33C48CA0}"/>
              </a:ext>
            </a:extLst>
          </p:cNvPr>
          <p:cNvCxnSpPr/>
          <p:nvPr/>
        </p:nvCxnSpPr>
        <p:spPr>
          <a:xfrm>
            <a:off x="536408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5" name="直線接點 14">
            <a:extLst>
              <a:ext uri="{FF2B5EF4-FFF2-40B4-BE49-F238E27FC236}">
                <a16:creationId xmlns:a16="http://schemas.microsoft.com/office/drawing/2014/main" id="{6AC11C0A-F5E7-49CF-9B1E-14FE9CD7762E}"/>
              </a:ext>
            </a:extLst>
          </p:cNvPr>
          <p:cNvCxnSpPr/>
          <p:nvPr/>
        </p:nvCxnSpPr>
        <p:spPr>
          <a:xfrm>
            <a:off x="608416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6" name="直線接點 15">
            <a:extLst>
              <a:ext uri="{FF2B5EF4-FFF2-40B4-BE49-F238E27FC236}">
                <a16:creationId xmlns:a16="http://schemas.microsoft.com/office/drawing/2014/main" id="{E8F08985-75F1-4453-A31D-302CBCC22EF8}"/>
              </a:ext>
            </a:extLst>
          </p:cNvPr>
          <p:cNvCxnSpPr/>
          <p:nvPr/>
        </p:nvCxnSpPr>
        <p:spPr>
          <a:xfrm>
            <a:off x="774035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7" name="直線接點 16">
            <a:extLst>
              <a:ext uri="{FF2B5EF4-FFF2-40B4-BE49-F238E27FC236}">
                <a16:creationId xmlns:a16="http://schemas.microsoft.com/office/drawing/2014/main" id="{1B49A9C3-9CD3-413D-99EE-F1CEEA4624FB}"/>
              </a:ext>
            </a:extLst>
          </p:cNvPr>
          <p:cNvCxnSpPr/>
          <p:nvPr/>
        </p:nvCxnSpPr>
        <p:spPr>
          <a:xfrm>
            <a:off x="846043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37394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內容版面配置區 16">
            <a:extLst>
              <a:ext uri="{FF2B5EF4-FFF2-40B4-BE49-F238E27FC236}">
                <a16:creationId xmlns:a16="http://schemas.microsoft.com/office/drawing/2014/main" id="{7525490C-D218-4715-A807-20AAC147E6B8}"/>
              </a:ext>
            </a:extLst>
          </p:cNvPr>
          <p:cNvPicPr>
            <a:picLocks noGrp="1" noChangeAspect="1"/>
          </p:cNvPicPr>
          <p:nvPr>
            <p:ph idx="1"/>
          </p:nvPr>
        </p:nvPicPr>
        <p:blipFill>
          <a:blip r:embed="rId2"/>
          <a:stretch>
            <a:fillRect/>
          </a:stretch>
        </p:blipFill>
        <p:spPr>
          <a:xfrm>
            <a:off x="11113" y="1433653"/>
            <a:ext cx="9128125" cy="4579657"/>
          </a:xfrm>
          <a:prstGeom prst="rect">
            <a:avLst/>
          </a:prstGeom>
        </p:spPr>
      </p:pic>
      <p:sp>
        <p:nvSpPr>
          <p:cNvPr id="2" name="標題 1">
            <a:extLst>
              <a:ext uri="{FF2B5EF4-FFF2-40B4-BE49-F238E27FC236}">
                <a16:creationId xmlns:a16="http://schemas.microsoft.com/office/drawing/2014/main" id="{6004F772-870E-4312-8645-5516350FC80B}"/>
              </a:ext>
            </a:extLst>
          </p:cNvPr>
          <p:cNvSpPr>
            <a:spLocks noGrp="1"/>
          </p:cNvSpPr>
          <p:nvPr>
            <p:ph type="title"/>
          </p:nvPr>
        </p:nvSpPr>
        <p:spPr/>
        <p:txBody>
          <a:bodyPr/>
          <a:lstStyle/>
          <a:p>
            <a:r>
              <a:rPr lang="en-US" altLang="zh-TW" dirty="0"/>
              <a:t>Al</a:t>
            </a:r>
            <a:endParaRPr lang="zh-TW" altLang="en-US" dirty="0"/>
          </a:p>
        </p:txBody>
      </p:sp>
      <p:sp>
        <p:nvSpPr>
          <p:cNvPr id="3" name="日期版面配置區 2">
            <a:extLst>
              <a:ext uri="{FF2B5EF4-FFF2-40B4-BE49-F238E27FC236}">
                <a16:creationId xmlns:a16="http://schemas.microsoft.com/office/drawing/2014/main" id="{24E9BA58-4F6B-4F21-85D2-7699C4A6D54D}"/>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0F37661E-F006-4C5E-850D-8B4A04F1AB7C}"/>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B3A465EE-849D-478F-A7E2-8D57ACF8024B}"/>
              </a:ext>
            </a:extLst>
          </p:cNvPr>
          <p:cNvSpPr>
            <a:spLocks noGrp="1"/>
          </p:cNvSpPr>
          <p:nvPr>
            <p:ph type="sldNum" sz="quarter" idx="12"/>
          </p:nvPr>
        </p:nvSpPr>
        <p:spPr/>
        <p:txBody>
          <a:bodyPr/>
          <a:lstStyle/>
          <a:p>
            <a:fld id="{A19621D2-C8FC-4F75-9E5A-153A48AC0064}" type="slidenum">
              <a:rPr lang="en-US" altLang="ja-JP" smtClean="0"/>
              <a:pPr/>
              <a:t>18</a:t>
            </a:fld>
            <a:r>
              <a:rPr lang="en-US" altLang="ja-JP"/>
              <a:t>/N</a:t>
            </a:r>
            <a:endParaRPr lang="en-US" altLang="ja-JP" dirty="0"/>
          </a:p>
        </p:txBody>
      </p:sp>
      <p:cxnSp>
        <p:nvCxnSpPr>
          <p:cNvPr id="8" name="直線接點 7">
            <a:extLst>
              <a:ext uri="{FF2B5EF4-FFF2-40B4-BE49-F238E27FC236}">
                <a16:creationId xmlns:a16="http://schemas.microsoft.com/office/drawing/2014/main" id="{19E2ADDF-2A30-4917-B0F4-A27AD610893F}"/>
              </a:ext>
            </a:extLst>
          </p:cNvPr>
          <p:cNvCxnSpPr/>
          <p:nvPr/>
        </p:nvCxnSpPr>
        <p:spPr>
          <a:xfrm>
            <a:off x="611560"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9" name="直線接點 8">
            <a:extLst>
              <a:ext uri="{FF2B5EF4-FFF2-40B4-BE49-F238E27FC236}">
                <a16:creationId xmlns:a16="http://schemas.microsoft.com/office/drawing/2014/main" id="{B8D283FE-79AD-4237-89FB-F88E039A8E8A}"/>
              </a:ext>
            </a:extLst>
          </p:cNvPr>
          <p:cNvCxnSpPr/>
          <p:nvPr/>
        </p:nvCxnSpPr>
        <p:spPr>
          <a:xfrm>
            <a:off x="140364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直線接點 9">
            <a:extLst>
              <a:ext uri="{FF2B5EF4-FFF2-40B4-BE49-F238E27FC236}">
                <a16:creationId xmlns:a16="http://schemas.microsoft.com/office/drawing/2014/main" id="{73F3B16A-498D-4923-9D46-BC77FD2C8314}"/>
              </a:ext>
            </a:extLst>
          </p:cNvPr>
          <p:cNvCxnSpPr/>
          <p:nvPr/>
        </p:nvCxnSpPr>
        <p:spPr>
          <a:xfrm>
            <a:off x="2987824"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直線接點 10">
            <a:extLst>
              <a:ext uri="{FF2B5EF4-FFF2-40B4-BE49-F238E27FC236}">
                <a16:creationId xmlns:a16="http://schemas.microsoft.com/office/drawing/2014/main" id="{9F5F7C54-52D6-4665-AA1A-4FDCC11D5090}"/>
              </a:ext>
            </a:extLst>
          </p:cNvPr>
          <p:cNvCxnSpPr/>
          <p:nvPr/>
        </p:nvCxnSpPr>
        <p:spPr>
          <a:xfrm>
            <a:off x="377991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直線接點 11">
            <a:extLst>
              <a:ext uri="{FF2B5EF4-FFF2-40B4-BE49-F238E27FC236}">
                <a16:creationId xmlns:a16="http://schemas.microsoft.com/office/drawing/2014/main" id="{C291B91D-501A-4E3C-AD75-281D1A15F205}"/>
              </a:ext>
            </a:extLst>
          </p:cNvPr>
          <p:cNvCxnSpPr/>
          <p:nvPr/>
        </p:nvCxnSpPr>
        <p:spPr>
          <a:xfrm>
            <a:off x="536408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直線接點 12">
            <a:extLst>
              <a:ext uri="{FF2B5EF4-FFF2-40B4-BE49-F238E27FC236}">
                <a16:creationId xmlns:a16="http://schemas.microsoft.com/office/drawing/2014/main" id="{2AD5A04B-60D9-4D6C-B2F7-5BE58A5437F3}"/>
              </a:ext>
            </a:extLst>
          </p:cNvPr>
          <p:cNvCxnSpPr/>
          <p:nvPr/>
        </p:nvCxnSpPr>
        <p:spPr>
          <a:xfrm>
            <a:off x="608416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 name="直線接點 13">
            <a:extLst>
              <a:ext uri="{FF2B5EF4-FFF2-40B4-BE49-F238E27FC236}">
                <a16:creationId xmlns:a16="http://schemas.microsoft.com/office/drawing/2014/main" id="{5D0EC022-A97C-45E6-BED4-3FFC13C57227}"/>
              </a:ext>
            </a:extLst>
          </p:cNvPr>
          <p:cNvCxnSpPr/>
          <p:nvPr/>
        </p:nvCxnSpPr>
        <p:spPr>
          <a:xfrm>
            <a:off x="774035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5" name="直線接點 14">
            <a:extLst>
              <a:ext uri="{FF2B5EF4-FFF2-40B4-BE49-F238E27FC236}">
                <a16:creationId xmlns:a16="http://schemas.microsoft.com/office/drawing/2014/main" id="{E2376EE6-EE29-4F2D-A6BB-A94A8FBDE420}"/>
              </a:ext>
            </a:extLst>
          </p:cNvPr>
          <p:cNvCxnSpPr/>
          <p:nvPr/>
        </p:nvCxnSpPr>
        <p:spPr>
          <a:xfrm>
            <a:off x="846043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31488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內容版面配置區 17">
            <a:extLst>
              <a:ext uri="{FF2B5EF4-FFF2-40B4-BE49-F238E27FC236}">
                <a16:creationId xmlns:a16="http://schemas.microsoft.com/office/drawing/2014/main" id="{490A0D15-590B-42DE-9C08-65C2E5E20CC6}"/>
              </a:ext>
            </a:extLst>
          </p:cNvPr>
          <p:cNvPicPr>
            <a:picLocks noGrp="1" noChangeAspect="1"/>
          </p:cNvPicPr>
          <p:nvPr>
            <p:ph idx="1"/>
          </p:nvPr>
        </p:nvPicPr>
        <p:blipFill>
          <a:blip r:embed="rId2"/>
          <a:stretch>
            <a:fillRect/>
          </a:stretch>
        </p:blipFill>
        <p:spPr>
          <a:xfrm>
            <a:off x="11113" y="1413987"/>
            <a:ext cx="9128125" cy="4618988"/>
          </a:xfrm>
          <a:prstGeom prst="rect">
            <a:avLst/>
          </a:prstGeom>
        </p:spPr>
      </p:pic>
      <p:sp>
        <p:nvSpPr>
          <p:cNvPr id="2" name="標題 1">
            <a:extLst>
              <a:ext uri="{FF2B5EF4-FFF2-40B4-BE49-F238E27FC236}">
                <a16:creationId xmlns:a16="http://schemas.microsoft.com/office/drawing/2014/main" id="{DD9FD1C2-FBFC-4271-AF0E-2A9E0AFC800D}"/>
              </a:ext>
            </a:extLst>
          </p:cNvPr>
          <p:cNvSpPr>
            <a:spLocks noGrp="1"/>
          </p:cNvSpPr>
          <p:nvPr>
            <p:ph type="title"/>
          </p:nvPr>
        </p:nvSpPr>
        <p:spPr/>
        <p:txBody>
          <a:bodyPr/>
          <a:lstStyle/>
          <a:p>
            <a:endParaRPr lang="zh-TW" altLang="en-US"/>
          </a:p>
        </p:txBody>
      </p:sp>
      <p:sp>
        <p:nvSpPr>
          <p:cNvPr id="3" name="日期版面配置區 2">
            <a:extLst>
              <a:ext uri="{FF2B5EF4-FFF2-40B4-BE49-F238E27FC236}">
                <a16:creationId xmlns:a16="http://schemas.microsoft.com/office/drawing/2014/main" id="{C491EFE3-8DF8-4949-A571-435D98C40D3B}"/>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EA15A6DF-34CB-456F-9D0C-DE3492112514}"/>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30590DB9-0AEE-4574-8B84-4816EA4B5EE5}"/>
              </a:ext>
            </a:extLst>
          </p:cNvPr>
          <p:cNvSpPr>
            <a:spLocks noGrp="1"/>
          </p:cNvSpPr>
          <p:nvPr>
            <p:ph type="sldNum" sz="quarter" idx="12"/>
          </p:nvPr>
        </p:nvSpPr>
        <p:spPr/>
        <p:txBody>
          <a:bodyPr/>
          <a:lstStyle/>
          <a:p>
            <a:fld id="{A19621D2-C8FC-4F75-9E5A-153A48AC0064}" type="slidenum">
              <a:rPr lang="en-US" altLang="ja-JP" smtClean="0"/>
              <a:pPr/>
              <a:t>19</a:t>
            </a:fld>
            <a:r>
              <a:rPr lang="en-US" altLang="ja-JP"/>
              <a:t>/N</a:t>
            </a:r>
            <a:endParaRPr lang="en-US" altLang="ja-JP" dirty="0"/>
          </a:p>
        </p:txBody>
      </p:sp>
      <p:sp>
        <p:nvSpPr>
          <p:cNvPr id="8" name="文字方塊 7">
            <a:extLst>
              <a:ext uri="{FF2B5EF4-FFF2-40B4-BE49-F238E27FC236}">
                <a16:creationId xmlns:a16="http://schemas.microsoft.com/office/drawing/2014/main" id="{68B86DCE-140C-4018-A5B2-55B77BA6303D}"/>
              </a:ext>
            </a:extLst>
          </p:cNvPr>
          <p:cNvSpPr txBox="1"/>
          <p:nvPr/>
        </p:nvSpPr>
        <p:spPr>
          <a:xfrm>
            <a:off x="107504" y="910326"/>
            <a:ext cx="3600400" cy="369332"/>
          </a:xfrm>
          <a:prstGeom prst="rect">
            <a:avLst/>
          </a:prstGeom>
          <a:noFill/>
        </p:spPr>
        <p:txBody>
          <a:bodyPr wrap="square" rtlCol="0">
            <a:spAutoFit/>
          </a:bodyPr>
          <a:lstStyle/>
          <a:p>
            <a:r>
              <a:rPr lang="en-US" altLang="zh-TW" dirty="0">
                <a:solidFill>
                  <a:srgbClr val="FF0000"/>
                </a:solidFill>
              </a:rPr>
              <a:t>Chi2 (=-1, simply only LL or LO)</a:t>
            </a:r>
            <a:endParaRPr lang="zh-TW" altLang="en-US" dirty="0">
              <a:solidFill>
                <a:srgbClr val="FF0000"/>
              </a:solidFill>
            </a:endParaRPr>
          </a:p>
        </p:txBody>
      </p:sp>
      <p:cxnSp>
        <p:nvCxnSpPr>
          <p:cNvPr id="9" name="直線接點 8">
            <a:extLst>
              <a:ext uri="{FF2B5EF4-FFF2-40B4-BE49-F238E27FC236}">
                <a16:creationId xmlns:a16="http://schemas.microsoft.com/office/drawing/2014/main" id="{A5C6C193-4EDE-46FD-A7F9-2A6B321B2A35}"/>
              </a:ext>
            </a:extLst>
          </p:cNvPr>
          <p:cNvCxnSpPr/>
          <p:nvPr/>
        </p:nvCxnSpPr>
        <p:spPr>
          <a:xfrm>
            <a:off x="611560"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直線接點 9">
            <a:extLst>
              <a:ext uri="{FF2B5EF4-FFF2-40B4-BE49-F238E27FC236}">
                <a16:creationId xmlns:a16="http://schemas.microsoft.com/office/drawing/2014/main" id="{6E30E52D-2F05-472A-92F6-5B571948315F}"/>
              </a:ext>
            </a:extLst>
          </p:cNvPr>
          <p:cNvCxnSpPr/>
          <p:nvPr/>
        </p:nvCxnSpPr>
        <p:spPr>
          <a:xfrm>
            <a:off x="140364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直線接點 10">
            <a:extLst>
              <a:ext uri="{FF2B5EF4-FFF2-40B4-BE49-F238E27FC236}">
                <a16:creationId xmlns:a16="http://schemas.microsoft.com/office/drawing/2014/main" id="{95F9376D-3A59-48F9-85D0-B0E126C91D28}"/>
              </a:ext>
            </a:extLst>
          </p:cNvPr>
          <p:cNvCxnSpPr/>
          <p:nvPr/>
        </p:nvCxnSpPr>
        <p:spPr>
          <a:xfrm>
            <a:off x="2987824"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直線接點 11">
            <a:extLst>
              <a:ext uri="{FF2B5EF4-FFF2-40B4-BE49-F238E27FC236}">
                <a16:creationId xmlns:a16="http://schemas.microsoft.com/office/drawing/2014/main" id="{5F2B1AE9-00A0-47C6-A928-68B0042BE6E4}"/>
              </a:ext>
            </a:extLst>
          </p:cNvPr>
          <p:cNvCxnSpPr/>
          <p:nvPr/>
        </p:nvCxnSpPr>
        <p:spPr>
          <a:xfrm>
            <a:off x="377991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直線接點 12">
            <a:extLst>
              <a:ext uri="{FF2B5EF4-FFF2-40B4-BE49-F238E27FC236}">
                <a16:creationId xmlns:a16="http://schemas.microsoft.com/office/drawing/2014/main" id="{25F9AA8A-921D-402B-8426-27249939C3E9}"/>
              </a:ext>
            </a:extLst>
          </p:cNvPr>
          <p:cNvCxnSpPr/>
          <p:nvPr/>
        </p:nvCxnSpPr>
        <p:spPr>
          <a:xfrm>
            <a:off x="536408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 name="直線接點 13">
            <a:extLst>
              <a:ext uri="{FF2B5EF4-FFF2-40B4-BE49-F238E27FC236}">
                <a16:creationId xmlns:a16="http://schemas.microsoft.com/office/drawing/2014/main" id="{28E299AF-F71F-4CA8-B9D7-34ACD57AE781}"/>
              </a:ext>
            </a:extLst>
          </p:cNvPr>
          <p:cNvCxnSpPr/>
          <p:nvPr/>
        </p:nvCxnSpPr>
        <p:spPr>
          <a:xfrm>
            <a:off x="608416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5" name="直線接點 14">
            <a:extLst>
              <a:ext uri="{FF2B5EF4-FFF2-40B4-BE49-F238E27FC236}">
                <a16:creationId xmlns:a16="http://schemas.microsoft.com/office/drawing/2014/main" id="{3968FF90-BF86-4A1F-B76D-E9A24359ACF5}"/>
              </a:ext>
            </a:extLst>
          </p:cNvPr>
          <p:cNvCxnSpPr/>
          <p:nvPr/>
        </p:nvCxnSpPr>
        <p:spPr>
          <a:xfrm>
            <a:off x="774035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6" name="直線接點 15">
            <a:extLst>
              <a:ext uri="{FF2B5EF4-FFF2-40B4-BE49-F238E27FC236}">
                <a16:creationId xmlns:a16="http://schemas.microsoft.com/office/drawing/2014/main" id="{2B34A573-5840-48FC-8AEB-B1D1A3C9375A}"/>
              </a:ext>
            </a:extLst>
          </p:cNvPr>
          <p:cNvCxnSpPr/>
          <p:nvPr/>
        </p:nvCxnSpPr>
        <p:spPr>
          <a:xfrm>
            <a:off x="846043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6195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F13EB3-AFDE-46A9-803E-63876F56AA0F}"/>
              </a:ext>
            </a:extLst>
          </p:cNvPr>
          <p:cNvSpPr>
            <a:spLocks noGrp="1"/>
          </p:cNvSpPr>
          <p:nvPr>
            <p:ph type="title"/>
          </p:nvPr>
        </p:nvSpPr>
        <p:spPr/>
        <p:txBody>
          <a:bodyPr/>
          <a:lstStyle/>
          <a:p>
            <a:r>
              <a:rPr lang="en-US" altLang="zh-TW" dirty="0"/>
              <a:t>Correlations</a:t>
            </a:r>
            <a:endParaRPr lang="zh-TW" altLang="en-US" dirty="0"/>
          </a:p>
        </p:txBody>
      </p:sp>
      <p:sp>
        <p:nvSpPr>
          <p:cNvPr id="3" name="日期版面配置區 2">
            <a:extLst>
              <a:ext uri="{FF2B5EF4-FFF2-40B4-BE49-F238E27FC236}">
                <a16:creationId xmlns:a16="http://schemas.microsoft.com/office/drawing/2014/main" id="{390319F2-7F1C-491A-8A69-6F8EDC057095}"/>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EFCF8B61-57DA-4F33-82AE-10227450910C}"/>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D535020C-54D4-4EB6-9E7A-EE511BB9D7C8}"/>
              </a:ext>
            </a:extLst>
          </p:cNvPr>
          <p:cNvSpPr>
            <a:spLocks noGrp="1"/>
          </p:cNvSpPr>
          <p:nvPr>
            <p:ph type="sldNum" sz="quarter" idx="12"/>
          </p:nvPr>
        </p:nvSpPr>
        <p:spPr/>
        <p:txBody>
          <a:bodyPr/>
          <a:lstStyle/>
          <a:p>
            <a:fld id="{A19621D2-C8FC-4F75-9E5A-153A48AC0064}" type="slidenum">
              <a:rPr lang="en-US" altLang="ja-JP" smtClean="0"/>
              <a:pPr/>
              <a:t>2</a:t>
            </a:fld>
            <a:r>
              <a:rPr lang="en-US" altLang="ja-JP"/>
              <a:t>/N</a:t>
            </a:r>
            <a:endParaRPr lang="en-US" altLang="ja-JP" dirty="0"/>
          </a:p>
        </p:txBody>
      </p:sp>
      <p:sp>
        <p:nvSpPr>
          <p:cNvPr id="6" name="內容版面配置區 5">
            <a:extLst>
              <a:ext uri="{FF2B5EF4-FFF2-40B4-BE49-F238E27FC236}">
                <a16:creationId xmlns:a16="http://schemas.microsoft.com/office/drawing/2014/main" id="{8BA52C89-ACD5-4BA1-B759-DCF90EEEC25C}"/>
              </a:ext>
            </a:extLst>
          </p:cNvPr>
          <p:cNvSpPr>
            <a:spLocks noGrp="1"/>
          </p:cNvSpPr>
          <p:nvPr>
            <p:ph idx="1"/>
          </p:nvPr>
        </p:nvSpPr>
        <p:spPr/>
        <p:txBody>
          <a:bodyPr>
            <a:normAutofit fontScale="70000" lnSpcReduction="20000"/>
          </a:bodyPr>
          <a:lstStyle/>
          <a:p>
            <a:r>
              <a:rPr lang="en-US" altLang="zh-TW" b="1" dirty="0" err="1"/>
              <a:t>C_stat</a:t>
            </a:r>
            <a:r>
              <a:rPr lang="en-US" altLang="zh-TW" b="1" dirty="0"/>
              <a:t> </a:t>
            </a:r>
            <a:r>
              <a:rPr lang="en-US" altLang="zh-TW" dirty="0"/>
              <a:t>: ok</a:t>
            </a:r>
          </a:p>
          <a:p>
            <a:r>
              <a:rPr lang="en-US" altLang="zh-TW" b="1" dirty="0" err="1"/>
              <a:t>C_sys_acc</a:t>
            </a:r>
            <a:r>
              <a:rPr lang="en-US" altLang="zh-TW" b="1" dirty="0"/>
              <a:t> </a:t>
            </a:r>
            <a:r>
              <a:rPr lang="en-US" altLang="zh-TW" dirty="0"/>
              <a:t> (</a:t>
            </a:r>
            <a:r>
              <a:rPr lang="en-US" altLang="zh-TW" dirty="0" err="1"/>
              <a:t>sys_acc</a:t>
            </a:r>
            <a:r>
              <a:rPr lang="en-US" altLang="zh-TW" dirty="0"/>
              <a:t> = 3* </a:t>
            </a:r>
            <a:r>
              <a:rPr lang="en-US" altLang="zh-TW" dirty="0" err="1"/>
              <a:t>MC_stat</a:t>
            </a:r>
            <a:r>
              <a:rPr lang="en-US" altLang="zh-TW" dirty="0"/>
              <a:t>)</a:t>
            </a:r>
          </a:p>
          <a:p>
            <a:pPr>
              <a:buFontTx/>
              <a:buChar char="-"/>
            </a:pPr>
            <a:r>
              <a:rPr lang="en-US" altLang="zh-TW" dirty="0">
                <a:solidFill>
                  <a:srgbClr val="0000FF"/>
                </a:solidFill>
              </a:rPr>
              <a:t>Same bin, same trig : 1 </a:t>
            </a:r>
          </a:p>
          <a:p>
            <a:pPr>
              <a:buFontTx/>
              <a:buChar char="-"/>
            </a:pPr>
            <a:r>
              <a:rPr lang="en-US" altLang="zh-TW" dirty="0">
                <a:solidFill>
                  <a:srgbClr val="FF00FF"/>
                </a:solidFill>
              </a:rPr>
              <a:t>Same bin, different trigger : 0.8 (trigger efficiency test in MC)</a:t>
            </a:r>
          </a:p>
          <a:p>
            <a:pPr>
              <a:buFontTx/>
              <a:buChar char="-"/>
            </a:pPr>
            <a:r>
              <a:rPr lang="en-US" altLang="zh-TW" dirty="0"/>
              <a:t>Different bin, same trigger </a:t>
            </a:r>
          </a:p>
          <a:p>
            <a:pPr>
              <a:buFontTx/>
              <a:buChar char="-"/>
            </a:pPr>
            <a:r>
              <a:rPr lang="en-US" altLang="zh-TW" dirty="0"/>
              <a:t>Different bin, different trigger </a:t>
            </a:r>
          </a:p>
          <a:p>
            <a:r>
              <a:rPr lang="en-US" altLang="zh-TW" b="1" dirty="0" err="1"/>
              <a:t>C_sys_purity</a:t>
            </a:r>
            <a:endParaRPr lang="en-US" altLang="zh-TW" b="1" dirty="0"/>
          </a:p>
          <a:p>
            <a:pPr>
              <a:buFontTx/>
              <a:buChar char="-"/>
            </a:pPr>
            <a:r>
              <a:rPr lang="en-US" altLang="zh-TW" dirty="0">
                <a:solidFill>
                  <a:srgbClr val="0000FF"/>
                </a:solidFill>
              </a:rPr>
              <a:t>Same bin, same trig : 1</a:t>
            </a:r>
          </a:p>
          <a:p>
            <a:pPr>
              <a:buFontTx/>
              <a:buChar char="-"/>
            </a:pPr>
            <a:r>
              <a:rPr lang="en-US" altLang="zh-TW" dirty="0"/>
              <a:t>Same bin, different trigger</a:t>
            </a:r>
          </a:p>
          <a:p>
            <a:pPr>
              <a:buFontTx/>
              <a:buChar char="-"/>
            </a:pPr>
            <a:r>
              <a:rPr lang="en-US" altLang="zh-TW" dirty="0"/>
              <a:t>Different bin, same trigger</a:t>
            </a:r>
          </a:p>
          <a:p>
            <a:pPr>
              <a:buFontTx/>
              <a:buChar char="-"/>
            </a:pPr>
            <a:r>
              <a:rPr lang="en-US" altLang="zh-TW" dirty="0"/>
              <a:t>Different bin, different trigger </a:t>
            </a:r>
          </a:p>
          <a:p>
            <a:r>
              <a:rPr lang="en-US" altLang="zh-TW" b="1" dirty="0"/>
              <a:t>+ </a:t>
            </a:r>
            <a:r>
              <a:rPr lang="en-US" altLang="zh-TW" b="1" dirty="0" err="1"/>
              <a:t>C_sys_trig</a:t>
            </a:r>
            <a:r>
              <a:rPr lang="en-US" altLang="zh-TW" b="1" dirty="0"/>
              <a:t> (W : 13%, Al : 5%, NH3 : 0%, </a:t>
            </a:r>
            <a:r>
              <a:rPr lang="en-US" altLang="zh-TW" b="1" dirty="0" err="1"/>
              <a:t>etc</a:t>
            </a:r>
            <a:r>
              <a:rPr lang="en-US" altLang="zh-TW" b="1" dirty="0"/>
              <a:t>)</a:t>
            </a:r>
          </a:p>
          <a:p>
            <a:pPr>
              <a:buFontTx/>
              <a:buChar char="-"/>
            </a:pPr>
            <a:r>
              <a:rPr lang="en-US" altLang="zh-TW" dirty="0">
                <a:solidFill>
                  <a:srgbClr val="0000FF"/>
                </a:solidFill>
              </a:rPr>
              <a:t>Same bin, same trig : 1</a:t>
            </a:r>
          </a:p>
          <a:p>
            <a:pPr>
              <a:buFontTx/>
              <a:buChar char="-"/>
            </a:pPr>
            <a:r>
              <a:rPr lang="en-US" altLang="zh-TW" dirty="0"/>
              <a:t>Same bin, different trigger : -1</a:t>
            </a:r>
          </a:p>
          <a:p>
            <a:pPr>
              <a:buFontTx/>
              <a:buChar char="-"/>
            </a:pPr>
            <a:r>
              <a:rPr lang="en-US" altLang="zh-TW" dirty="0"/>
              <a:t>Different bin, same trigger : 1</a:t>
            </a:r>
          </a:p>
          <a:p>
            <a:pPr>
              <a:buFontTx/>
              <a:buChar char="-"/>
            </a:pPr>
            <a:r>
              <a:rPr lang="en-US" altLang="zh-TW" dirty="0"/>
              <a:t>Different bin, different trigger : -ratio?</a:t>
            </a:r>
          </a:p>
          <a:p>
            <a:endParaRPr lang="zh-TW" altLang="en-US" dirty="0"/>
          </a:p>
        </p:txBody>
      </p:sp>
      <p:pic>
        <p:nvPicPr>
          <p:cNvPr id="7" name="圖片 6">
            <a:extLst>
              <a:ext uri="{FF2B5EF4-FFF2-40B4-BE49-F238E27FC236}">
                <a16:creationId xmlns:a16="http://schemas.microsoft.com/office/drawing/2014/main" id="{5DB62571-BDFE-42E8-AAB4-BE32CC00DD0D}"/>
              </a:ext>
            </a:extLst>
          </p:cNvPr>
          <p:cNvPicPr>
            <a:picLocks noChangeAspect="1"/>
          </p:cNvPicPr>
          <p:nvPr/>
        </p:nvPicPr>
        <p:blipFill>
          <a:blip r:embed="rId2"/>
          <a:stretch>
            <a:fillRect/>
          </a:stretch>
        </p:blipFill>
        <p:spPr>
          <a:xfrm>
            <a:off x="6444208" y="2348880"/>
            <a:ext cx="2486911" cy="2160240"/>
          </a:xfrm>
          <a:prstGeom prst="rect">
            <a:avLst/>
          </a:prstGeom>
        </p:spPr>
      </p:pic>
    </p:spTree>
    <p:extLst>
      <p:ext uri="{BB962C8B-B14F-4D97-AF65-F5344CB8AC3E}">
        <p14:creationId xmlns:p14="http://schemas.microsoft.com/office/powerpoint/2010/main" val="1657820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內容版面配置區 19">
            <a:extLst>
              <a:ext uri="{FF2B5EF4-FFF2-40B4-BE49-F238E27FC236}">
                <a16:creationId xmlns:a16="http://schemas.microsoft.com/office/drawing/2014/main" id="{F9508C35-8236-4BC0-9541-D891C3594196}"/>
              </a:ext>
            </a:extLst>
          </p:cNvPr>
          <p:cNvPicPr>
            <a:picLocks noGrp="1" noChangeAspect="1"/>
          </p:cNvPicPr>
          <p:nvPr>
            <p:ph idx="1"/>
          </p:nvPr>
        </p:nvPicPr>
        <p:blipFill>
          <a:blip r:embed="rId2"/>
          <a:stretch>
            <a:fillRect/>
          </a:stretch>
        </p:blipFill>
        <p:spPr>
          <a:xfrm>
            <a:off x="11113" y="1433617"/>
            <a:ext cx="9128125" cy="4579728"/>
          </a:xfrm>
          <a:prstGeom prst="rect">
            <a:avLst/>
          </a:prstGeom>
        </p:spPr>
      </p:pic>
      <p:sp>
        <p:nvSpPr>
          <p:cNvPr id="2" name="標題 1">
            <a:extLst>
              <a:ext uri="{FF2B5EF4-FFF2-40B4-BE49-F238E27FC236}">
                <a16:creationId xmlns:a16="http://schemas.microsoft.com/office/drawing/2014/main" id="{87CF3535-6E9E-4FD4-8155-0349C633AA88}"/>
              </a:ext>
            </a:extLst>
          </p:cNvPr>
          <p:cNvSpPr>
            <a:spLocks noGrp="1"/>
          </p:cNvSpPr>
          <p:nvPr>
            <p:ph type="title"/>
          </p:nvPr>
        </p:nvSpPr>
        <p:spPr/>
        <p:txBody>
          <a:bodyPr/>
          <a:lstStyle/>
          <a:p>
            <a:endParaRPr lang="zh-TW" altLang="en-US"/>
          </a:p>
        </p:txBody>
      </p:sp>
      <p:sp>
        <p:nvSpPr>
          <p:cNvPr id="3" name="日期版面配置區 2">
            <a:extLst>
              <a:ext uri="{FF2B5EF4-FFF2-40B4-BE49-F238E27FC236}">
                <a16:creationId xmlns:a16="http://schemas.microsoft.com/office/drawing/2014/main" id="{C13AEE51-74F5-471E-96D1-9FCDB92A5017}"/>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6A73C434-8B00-4676-98F8-3E641EF538DE}"/>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87845DF5-0A73-45CB-AC67-A7C253B03BB4}"/>
              </a:ext>
            </a:extLst>
          </p:cNvPr>
          <p:cNvSpPr>
            <a:spLocks noGrp="1"/>
          </p:cNvSpPr>
          <p:nvPr>
            <p:ph type="sldNum" sz="quarter" idx="12"/>
          </p:nvPr>
        </p:nvSpPr>
        <p:spPr/>
        <p:txBody>
          <a:bodyPr/>
          <a:lstStyle/>
          <a:p>
            <a:fld id="{A19621D2-C8FC-4F75-9E5A-153A48AC0064}" type="slidenum">
              <a:rPr lang="en-US" altLang="ja-JP" smtClean="0"/>
              <a:pPr/>
              <a:t>20</a:t>
            </a:fld>
            <a:r>
              <a:rPr lang="en-US" altLang="ja-JP"/>
              <a:t>/N</a:t>
            </a:r>
            <a:endParaRPr lang="en-US" altLang="ja-JP" dirty="0"/>
          </a:p>
        </p:txBody>
      </p:sp>
      <p:sp>
        <p:nvSpPr>
          <p:cNvPr id="8" name="文字方塊 7">
            <a:extLst>
              <a:ext uri="{FF2B5EF4-FFF2-40B4-BE49-F238E27FC236}">
                <a16:creationId xmlns:a16="http://schemas.microsoft.com/office/drawing/2014/main" id="{3FF09852-D876-4E63-9363-8028ADDE9EBE}"/>
              </a:ext>
            </a:extLst>
          </p:cNvPr>
          <p:cNvSpPr txBox="1"/>
          <p:nvPr/>
        </p:nvSpPr>
        <p:spPr>
          <a:xfrm>
            <a:off x="107504" y="910326"/>
            <a:ext cx="6696744" cy="369332"/>
          </a:xfrm>
          <a:prstGeom prst="rect">
            <a:avLst/>
          </a:prstGeom>
          <a:noFill/>
        </p:spPr>
        <p:txBody>
          <a:bodyPr wrap="square" rtlCol="0">
            <a:spAutoFit/>
          </a:bodyPr>
          <a:lstStyle/>
          <a:p>
            <a:r>
              <a:rPr lang="en-US" altLang="zh-TW" dirty="0" err="1">
                <a:solidFill>
                  <a:srgbClr val="0000FF"/>
                </a:solidFill>
              </a:rPr>
              <a:t>Weight_LL</a:t>
            </a:r>
            <a:r>
              <a:rPr lang="en-US" altLang="zh-TW" dirty="0">
                <a:solidFill>
                  <a:srgbClr val="0000FF"/>
                </a:solidFill>
              </a:rPr>
              <a:t> (=1, only LL; =0, only LO; </a:t>
            </a:r>
            <a:r>
              <a:rPr lang="en-US" altLang="zh-TW" dirty="0">
                <a:solidFill>
                  <a:srgbClr val="FF0000"/>
                </a:solidFill>
              </a:rPr>
              <a:t>&gt;1 or &lt; 0, overshoot</a:t>
            </a:r>
            <a:r>
              <a:rPr lang="en-US" altLang="zh-TW" dirty="0">
                <a:solidFill>
                  <a:srgbClr val="0000FF"/>
                </a:solidFill>
              </a:rPr>
              <a:t>)</a:t>
            </a:r>
            <a:endParaRPr lang="zh-TW" altLang="en-US" dirty="0">
              <a:solidFill>
                <a:srgbClr val="0000FF"/>
              </a:solidFill>
            </a:endParaRPr>
          </a:p>
        </p:txBody>
      </p:sp>
      <p:cxnSp>
        <p:nvCxnSpPr>
          <p:cNvPr id="9" name="直線接點 8">
            <a:extLst>
              <a:ext uri="{FF2B5EF4-FFF2-40B4-BE49-F238E27FC236}">
                <a16:creationId xmlns:a16="http://schemas.microsoft.com/office/drawing/2014/main" id="{E8269B45-4707-4163-A3B0-AEF57AC4E8E7}"/>
              </a:ext>
            </a:extLst>
          </p:cNvPr>
          <p:cNvCxnSpPr/>
          <p:nvPr/>
        </p:nvCxnSpPr>
        <p:spPr>
          <a:xfrm>
            <a:off x="611560"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0" name="直線接點 9">
            <a:extLst>
              <a:ext uri="{FF2B5EF4-FFF2-40B4-BE49-F238E27FC236}">
                <a16:creationId xmlns:a16="http://schemas.microsoft.com/office/drawing/2014/main" id="{285D13B1-60D7-4433-AAB8-5842D909F12E}"/>
              </a:ext>
            </a:extLst>
          </p:cNvPr>
          <p:cNvCxnSpPr/>
          <p:nvPr/>
        </p:nvCxnSpPr>
        <p:spPr>
          <a:xfrm>
            <a:off x="140364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1" name="直線接點 10">
            <a:extLst>
              <a:ext uri="{FF2B5EF4-FFF2-40B4-BE49-F238E27FC236}">
                <a16:creationId xmlns:a16="http://schemas.microsoft.com/office/drawing/2014/main" id="{8D92AD1A-D269-48BD-9674-16FB368CE644}"/>
              </a:ext>
            </a:extLst>
          </p:cNvPr>
          <p:cNvCxnSpPr/>
          <p:nvPr/>
        </p:nvCxnSpPr>
        <p:spPr>
          <a:xfrm>
            <a:off x="2987824"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2" name="直線接點 11">
            <a:extLst>
              <a:ext uri="{FF2B5EF4-FFF2-40B4-BE49-F238E27FC236}">
                <a16:creationId xmlns:a16="http://schemas.microsoft.com/office/drawing/2014/main" id="{25A812C2-8BF3-4E72-A5A6-BB435BA27886}"/>
              </a:ext>
            </a:extLst>
          </p:cNvPr>
          <p:cNvCxnSpPr/>
          <p:nvPr/>
        </p:nvCxnSpPr>
        <p:spPr>
          <a:xfrm>
            <a:off x="377991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直線接點 12">
            <a:extLst>
              <a:ext uri="{FF2B5EF4-FFF2-40B4-BE49-F238E27FC236}">
                <a16:creationId xmlns:a16="http://schemas.microsoft.com/office/drawing/2014/main" id="{844A842F-7C25-41CA-9859-17C9D574EF68}"/>
              </a:ext>
            </a:extLst>
          </p:cNvPr>
          <p:cNvCxnSpPr/>
          <p:nvPr/>
        </p:nvCxnSpPr>
        <p:spPr>
          <a:xfrm>
            <a:off x="536408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 name="直線接點 13">
            <a:extLst>
              <a:ext uri="{FF2B5EF4-FFF2-40B4-BE49-F238E27FC236}">
                <a16:creationId xmlns:a16="http://schemas.microsoft.com/office/drawing/2014/main" id="{72C2B36C-0563-431F-8A47-1BF90151871C}"/>
              </a:ext>
            </a:extLst>
          </p:cNvPr>
          <p:cNvCxnSpPr/>
          <p:nvPr/>
        </p:nvCxnSpPr>
        <p:spPr>
          <a:xfrm>
            <a:off x="6084168"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5" name="直線接點 14">
            <a:extLst>
              <a:ext uri="{FF2B5EF4-FFF2-40B4-BE49-F238E27FC236}">
                <a16:creationId xmlns:a16="http://schemas.microsoft.com/office/drawing/2014/main" id="{1FAE398E-7D12-4D67-A0AC-37AED031E6DF}"/>
              </a:ext>
            </a:extLst>
          </p:cNvPr>
          <p:cNvCxnSpPr/>
          <p:nvPr/>
        </p:nvCxnSpPr>
        <p:spPr>
          <a:xfrm>
            <a:off x="774035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6" name="直線接點 15">
            <a:extLst>
              <a:ext uri="{FF2B5EF4-FFF2-40B4-BE49-F238E27FC236}">
                <a16:creationId xmlns:a16="http://schemas.microsoft.com/office/drawing/2014/main" id="{78B4857C-45AF-471C-BEB9-B00F7E9F06E4}"/>
              </a:ext>
            </a:extLst>
          </p:cNvPr>
          <p:cNvCxnSpPr/>
          <p:nvPr/>
        </p:nvCxnSpPr>
        <p:spPr>
          <a:xfrm>
            <a:off x="8460432" y="1628800"/>
            <a:ext cx="0" cy="424847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1" name="橢圓 20">
            <a:extLst>
              <a:ext uri="{FF2B5EF4-FFF2-40B4-BE49-F238E27FC236}">
                <a16:creationId xmlns:a16="http://schemas.microsoft.com/office/drawing/2014/main" id="{7920D3CA-5256-4878-994C-59B3387A6111}"/>
              </a:ext>
            </a:extLst>
          </p:cNvPr>
          <p:cNvSpPr/>
          <p:nvPr/>
        </p:nvSpPr>
        <p:spPr>
          <a:xfrm>
            <a:off x="8011667" y="3448040"/>
            <a:ext cx="288026" cy="28803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a:extLst>
              <a:ext uri="{FF2B5EF4-FFF2-40B4-BE49-F238E27FC236}">
                <a16:creationId xmlns:a16="http://schemas.microsoft.com/office/drawing/2014/main" id="{EA5765B4-B8AF-4E0C-902C-A69E79689D14}"/>
              </a:ext>
            </a:extLst>
          </p:cNvPr>
          <p:cNvSpPr/>
          <p:nvPr/>
        </p:nvSpPr>
        <p:spPr>
          <a:xfrm>
            <a:off x="2933799" y="1679444"/>
            <a:ext cx="288026" cy="288032"/>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08598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7DB1BC-D0E4-4795-81DC-C909E7A4540A}"/>
              </a:ext>
            </a:extLst>
          </p:cNvPr>
          <p:cNvSpPr>
            <a:spLocks noGrp="1"/>
          </p:cNvSpPr>
          <p:nvPr>
            <p:ph type="title"/>
          </p:nvPr>
        </p:nvSpPr>
        <p:spPr/>
        <p:txBody>
          <a:bodyPr/>
          <a:lstStyle/>
          <a:p>
            <a:r>
              <a:rPr lang="en-US" altLang="zh-TW" dirty="0"/>
              <a:t>Integration to 1D in </a:t>
            </a:r>
            <a:r>
              <a:rPr lang="en-US" altLang="zh-TW" dirty="0" err="1"/>
              <a:t>xF</a:t>
            </a:r>
            <a:r>
              <a:rPr lang="en-US" altLang="zh-TW" dirty="0"/>
              <a:t> (Math) </a:t>
            </a:r>
            <a:endParaRPr lang="zh-TW" altLang="en-US" dirty="0"/>
          </a:p>
        </p:txBody>
      </p:sp>
      <p:sp>
        <p:nvSpPr>
          <p:cNvPr id="3" name="日期版面配置區 2">
            <a:extLst>
              <a:ext uri="{FF2B5EF4-FFF2-40B4-BE49-F238E27FC236}">
                <a16:creationId xmlns:a16="http://schemas.microsoft.com/office/drawing/2014/main" id="{80D17DF7-87F9-4FFC-9161-9D2E536AE1D3}"/>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DB71C171-BC84-49B8-98F6-E8B8CD1488EE}"/>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8479D2F8-6917-43E8-85CA-3B50EA98B08C}"/>
              </a:ext>
            </a:extLst>
          </p:cNvPr>
          <p:cNvSpPr>
            <a:spLocks noGrp="1"/>
          </p:cNvSpPr>
          <p:nvPr>
            <p:ph type="sldNum" sz="quarter" idx="12"/>
          </p:nvPr>
        </p:nvSpPr>
        <p:spPr/>
        <p:txBody>
          <a:bodyPr/>
          <a:lstStyle/>
          <a:p>
            <a:fld id="{A19621D2-C8FC-4F75-9E5A-153A48AC0064}" type="slidenum">
              <a:rPr lang="en-US" altLang="ja-JP" smtClean="0"/>
              <a:pPr/>
              <a:t>21</a:t>
            </a:fld>
            <a:r>
              <a:rPr lang="en-US" altLang="ja-JP"/>
              <a:t>/N</a:t>
            </a:r>
            <a:endParaRPr lang="en-US" altLang="ja-JP" dirty="0"/>
          </a:p>
        </p:txBody>
      </p:sp>
      <p:pic>
        <p:nvPicPr>
          <p:cNvPr id="11" name="圖片 10">
            <a:extLst>
              <a:ext uri="{FF2B5EF4-FFF2-40B4-BE49-F238E27FC236}">
                <a16:creationId xmlns:a16="http://schemas.microsoft.com/office/drawing/2014/main" id="{3B15014F-9D4C-4989-BB77-FCCEFCFEF4C9}"/>
              </a:ext>
            </a:extLst>
          </p:cNvPr>
          <p:cNvPicPr>
            <a:picLocks noChangeAspect="1"/>
          </p:cNvPicPr>
          <p:nvPr/>
        </p:nvPicPr>
        <p:blipFill>
          <a:blip r:embed="rId2"/>
          <a:stretch>
            <a:fillRect/>
          </a:stretch>
        </p:blipFill>
        <p:spPr>
          <a:xfrm>
            <a:off x="467544" y="913731"/>
            <a:ext cx="3666926" cy="4252659"/>
          </a:xfrm>
          <a:prstGeom prst="rect">
            <a:avLst/>
          </a:prstGeom>
        </p:spPr>
      </p:pic>
      <p:pic>
        <p:nvPicPr>
          <p:cNvPr id="12" name="圖片 11">
            <a:extLst>
              <a:ext uri="{FF2B5EF4-FFF2-40B4-BE49-F238E27FC236}">
                <a16:creationId xmlns:a16="http://schemas.microsoft.com/office/drawing/2014/main" id="{8D97F91A-0958-4095-AD0F-8C0F5BCF1932}"/>
              </a:ext>
            </a:extLst>
          </p:cNvPr>
          <p:cNvPicPr>
            <a:picLocks noChangeAspect="1"/>
          </p:cNvPicPr>
          <p:nvPr/>
        </p:nvPicPr>
        <p:blipFill>
          <a:blip r:embed="rId3"/>
          <a:stretch>
            <a:fillRect/>
          </a:stretch>
        </p:blipFill>
        <p:spPr>
          <a:xfrm>
            <a:off x="4930162" y="924849"/>
            <a:ext cx="3766992" cy="2745328"/>
          </a:xfrm>
          <a:prstGeom prst="rect">
            <a:avLst/>
          </a:prstGeom>
        </p:spPr>
      </p:pic>
      <p:grpSp>
        <p:nvGrpSpPr>
          <p:cNvPr id="25" name="群組 24">
            <a:extLst>
              <a:ext uri="{FF2B5EF4-FFF2-40B4-BE49-F238E27FC236}">
                <a16:creationId xmlns:a16="http://schemas.microsoft.com/office/drawing/2014/main" id="{4259BDBE-04F2-4A4F-871C-702569EE414F}"/>
              </a:ext>
            </a:extLst>
          </p:cNvPr>
          <p:cNvGrpSpPr/>
          <p:nvPr/>
        </p:nvGrpSpPr>
        <p:grpSpPr>
          <a:xfrm>
            <a:off x="200136" y="5655425"/>
            <a:ext cx="8760305" cy="382649"/>
            <a:chOff x="228836" y="5828530"/>
            <a:chExt cx="8760305" cy="382649"/>
          </a:xfrm>
        </p:grpSpPr>
        <p:pic>
          <p:nvPicPr>
            <p:cNvPr id="15" name="圖片 14">
              <a:extLst>
                <a:ext uri="{FF2B5EF4-FFF2-40B4-BE49-F238E27FC236}">
                  <a16:creationId xmlns:a16="http://schemas.microsoft.com/office/drawing/2014/main" id="{8090D79A-5AFF-439D-917D-34827422590F}"/>
                </a:ext>
              </a:extLst>
            </p:cNvPr>
            <p:cNvPicPr>
              <a:picLocks noChangeAspect="1"/>
            </p:cNvPicPr>
            <p:nvPr/>
          </p:nvPicPr>
          <p:blipFill>
            <a:blip r:embed="rId4"/>
            <a:stretch>
              <a:fillRect/>
            </a:stretch>
          </p:blipFill>
          <p:spPr>
            <a:xfrm>
              <a:off x="7236296" y="5853143"/>
              <a:ext cx="1752845" cy="333422"/>
            </a:xfrm>
            <a:prstGeom prst="rect">
              <a:avLst/>
            </a:prstGeom>
            <a:ln>
              <a:solidFill>
                <a:schemeClr val="tx1"/>
              </a:solidFill>
            </a:ln>
            <a:effectLst>
              <a:outerShdw blurRad="190500" algn="tl" rotWithShape="0">
                <a:srgbClr val="000000">
                  <a:alpha val="70000"/>
                </a:srgbClr>
              </a:outerShdw>
            </a:effectLst>
          </p:spPr>
        </p:pic>
        <p:pic>
          <p:nvPicPr>
            <p:cNvPr id="17" name="圖片 16">
              <a:extLst>
                <a:ext uri="{FF2B5EF4-FFF2-40B4-BE49-F238E27FC236}">
                  <a16:creationId xmlns:a16="http://schemas.microsoft.com/office/drawing/2014/main" id="{87635E90-35C8-48C4-A20E-ADB7ADB7C537}"/>
                </a:ext>
              </a:extLst>
            </p:cNvPr>
            <p:cNvPicPr>
              <a:picLocks noChangeAspect="1"/>
            </p:cNvPicPr>
            <p:nvPr/>
          </p:nvPicPr>
          <p:blipFill>
            <a:blip r:embed="rId5"/>
            <a:stretch>
              <a:fillRect/>
            </a:stretch>
          </p:blipFill>
          <p:spPr>
            <a:xfrm>
              <a:off x="228836" y="5828530"/>
              <a:ext cx="6912768" cy="382649"/>
            </a:xfrm>
            <a:prstGeom prst="rect">
              <a:avLst/>
            </a:prstGeom>
            <a:ln>
              <a:solidFill>
                <a:schemeClr val="tx1"/>
              </a:solidFill>
            </a:ln>
          </p:spPr>
        </p:pic>
      </p:grpSp>
      <p:pic>
        <p:nvPicPr>
          <p:cNvPr id="18" name="圖片 17">
            <a:extLst>
              <a:ext uri="{FF2B5EF4-FFF2-40B4-BE49-F238E27FC236}">
                <a16:creationId xmlns:a16="http://schemas.microsoft.com/office/drawing/2014/main" id="{31DD1F4A-5D5D-487A-84A8-A1EAFEFB811C}"/>
              </a:ext>
            </a:extLst>
          </p:cNvPr>
          <p:cNvPicPr>
            <a:picLocks noChangeAspect="1"/>
          </p:cNvPicPr>
          <p:nvPr/>
        </p:nvPicPr>
        <p:blipFill>
          <a:blip r:embed="rId6"/>
          <a:stretch>
            <a:fillRect/>
          </a:stretch>
        </p:blipFill>
        <p:spPr>
          <a:xfrm>
            <a:off x="4930162" y="3882694"/>
            <a:ext cx="2867425" cy="676369"/>
          </a:xfrm>
          <a:prstGeom prst="rect">
            <a:avLst/>
          </a:prstGeom>
        </p:spPr>
      </p:pic>
      <p:sp>
        <p:nvSpPr>
          <p:cNvPr id="19" name="文字方塊 18">
            <a:extLst>
              <a:ext uri="{FF2B5EF4-FFF2-40B4-BE49-F238E27FC236}">
                <a16:creationId xmlns:a16="http://schemas.microsoft.com/office/drawing/2014/main" id="{6A971003-E4AD-4ECC-9F0B-63FC85C54140}"/>
              </a:ext>
            </a:extLst>
          </p:cNvPr>
          <p:cNvSpPr txBox="1"/>
          <p:nvPr/>
        </p:nvSpPr>
        <p:spPr>
          <a:xfrm>
            <a:off x="1454554" y="6119415"/>
            <a:ext cx="6234891" cy="369332"/>
          </a:xfrm>
          <a:prstGeom prst="rect">
            <a:avLst/>
          </a:prstGeom>
          <a:noFill/>
        </p:spPr>
        <p:txBody>
          <a:bodyPr wrap="square" rtlCol="0">
            <a:spAutoFit/>
          </a:bodyPr>
          <a:lstStyle/>
          <a:p>
            <a:r>
              <a:rPr lang="en-US" altLang="zh-TW" dirty="0">
                <a:solidFill>
                  <a:srgbClr val="0000FF"/>
                </a:solidFill>
              </a:rPr>
              <a:t>I ask AI to generate code for me, sanity check not yet done!</a:t>
            </a:r>
            <a:endParaRPr lang="zh-TW" altLang="en-US" dirty="0">
              <a:solidFill>
                <a:srgbClr val="0000FF"/>
              </a:solidFill>
            </a:endParaRPr>
          </a:p>
        </p:txBody>
      </p:sp>
      <p:pic>
        <p:nvPicPr>
          <p:cNvPr id="20" name="圖片 19">
            <a:extLst>
              <a:ext uri="{FF2B5EF4-FFF2-40B4-BE49-F238E27FC236}">
                <a16:creationId xmlns:a16="http://schemas.microsoft.com/office/drawing/2014/main" id="{D32F43A0-22A1-4A3A-BC98-099686D0E9B0}"/>
              </a:ext>
            </a:extLst>
          </p:cNvPr>
          <p:cNvPicPr>
            <a:picLocks noChangeAspect="1"/>
          </p:cNvPicPr>
          <p:nvPr/>
        </p:nvPicPr>
        <p:blipFill>
          <a:blip r:embed="rId7"/>
          <a:stretch>
            <a:fillRect/>
          </a:stretch>
        </p:blipFill>
        <p:spPr>
          <a:xfrm>
            <a:off x="4930162" y="4431773"/>
            <a:ext cx="1432059" cy="464239"/>
          </a:xfrm>
          <a:prstGeom prst="rect">
            <a:avLst/>
          </a:prstGeom>
        </p:spPr>
      </p:pic>
      <p:sp>
        <p:nvSpPr>
          <p:cNvPr id="21" name="矩形 20">
            <a:extLst>
              <a:ext uri="{FF2B5EF4-FFF2-40B4-BE49-F238E27FC236}">
                <a16:creationId xmlns:a16="http://schemas.microsoft.com/office/drawing/2014/main" id="{53559310-A871-4146-A244-BF1239E52818}"/>
              </a:ext>
            </a:extLst>
          </p:cNvPr>
          <p:cNvSpPr/>
          <p:nvPr/>
        </p:nvSpPr>
        <p:spPr>
          <a:xfrm>
            <a:off x="4930162" y="3882694"/>
            <a:ext cx="2962495" cy="10787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D8918A9D-FE02-4288-BD42-14F3699A76DA}"/>
              </a:ext>
            </a:extLst>
          </p:cNvPr>
          <p:cNvSpPr/>
          <p:nvPr/>
        </p:nvSpPr>
        <p:spPr>
          <a:xfrm>
            <a:off x="1853681" y="1658592"/>
            <a:ext cx="2264758" cy="10706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B4E75E38-AD5E-4145-91A2-70626F280BE7}"/>
              </a:ext>
            </a:extLst>
          </p:cNvPr>
          <p:cNvSpPr/>
          <p:nvPr/>
        </p:nvSpPr>
        <p:spPr>
          <a:xfrm>
            <a:off x="1771977" y="2701507"/>
            <a:ext cx="2637260" cy="338554"/>
          </a:xfrm>
          <a:prstGeom prst="rect">
            <a:avLst/>
          </a:prstGeom>
        </p:spPr>
        <p:txBody>
          <a:bodyPr wrap="none">
            <a:spAutoFit/>
          </a:bodyPr>
          <a:lstStyle/>
          <a:p>
            <a:r>
              <a:rPr lang="en-US" altLang="zh-TW" sz="1600" dirty="0">
                <a:solidFill>
                  <a:srgbClr val="FF0000"/>
                </a:solidFill>
              </a:rPr>
              <a:t>Linear integration for mean</a:t>
            </a:r>
          </a:p>
        </p:txBody>
      </p:sp>
      <p:sp>
        <p:nvSpPr>
          <p:cNvPr id="24" name="矩形 23">
            <a:extLst>
              <a:ext uri="{FF2B5EF4-FFF2-40B4-BE49-F238E27FC236}">
                <a16:creationId xmlns:a16="http://schemas.microsoft.com/office/drawing/2014/main" id="{B31A545C-1E34-4DB8-9AF7-D761BFFAF85C}"/>
              </a:ext>
            </a:extLst>
          </p:cNvPr>
          <p:cNvSpPr/>
          <p:nvPr/>
        </p:nvSpPr>
        <p:spPr>
          <a:xfrm>
            <a:off x="4930162" y="4937205"/>
            <a:ext cx="3104376" cy="369332"/>
          </a:xfrm>
          <a:prstGeom prst="rect">
            <a:avLst/>
          </a:prstGeom>
        </p:spPr>
        <p:txBody>
          <a:bodyPr wrap="none">
            <a:spAutoFit/>
          </a:bodyPr>
          <a:lstStyle/>
          <a:p>
            <a:r>
              <a:rPr lang="en-US" altLang="zh-TW" dirty="0">
                <a:solidFill>
                  <a:srgbClr val="FF0000"/>
                </a:solidFill>
              </a:rPr>
              <a:t>Correlation only affect sigma</a:t>
            </a:r>
          </a:p>
        </p:txBody>
      </p:sp>
      <p:sp>
        <p:nvSpPr>
          <p:cNvPr id="26" name="矩形 25">
            <a:extLst>
              <a:ext uri="{FF2B5EF4-FFF2-40B4-BE49-F238E27FC236}">
                <a16:creationId xmlns:a16="http://schemas.microsoft.com/office/drawing/2014/main" id="{93434233-2225-4253-8F45-4FEB1F148DE8}"/>
              </a:ext>
            </a:extLst>
          </p:cNvPr>
          <p:cNvSpPr/>
          <p:nvPr/>
        </p:nvSpPr>
        <p:spPr>
          <a:xfrm>
            <a:off x="200136" y="5261048"/>
            <a:ext cx="1980029" cy="369332"/>
          </a:xfrm>
          <a:prstGeom prst="rect">
            <a:avLst/>
          </a:prstGeom>
        </p:spPr>
        <p:txBody>
          <a:bodyPr wrap="none">
            <a:spAutoFit/>
          </a:bodyPr>
          <a:lstStyle/>
          <a:p>
            <a:r>
              <a:rPr lang="en-US" altLang="zh-TW" dirty="0">
                <a:solidFill>
                  <a:srgbClr val="FF0000"/>
                </a:solidFill>
              </a:rPr>
              <a:t>Error propagation</a:t>
            </a:r>
            <a:endParaRPr lang="zh-TW" altLang="en-US" dirty="0">
              <a:solidFill>
                <a:srgbClr val="FF0000"/>
              </a:solidFill>
            </a:endParaRPr>
          </a:p>
        </p:txBody>
      </p:sp>
    </p:spTree>
    <p:extLst>
      <p:ext uri="{BB962C8B-B14F-4D97-AF65-F5344CB8AC3E}">
        <p14:creationId xmlns:p14="http://schemas.microsoft.com/office/powerpoint/2010/main" val="2316979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id="{90004129-A29B-41CD-8609-2AC67851141A}"/>
              </a:ext>
            </a:extLst>
          </p:cNvPr>
          <p:cNvSpPr>
            <a:spLocks noGrp="1"/>
          </p:cNvSpPr>
          <p:nvPr>
            <p:ph type="title"/>
          </p:nvPr>
        </p:nvSpPr>
        <p:spPr/>
        <p:txBody>
          <a:bodyPr/>
          <a:lstStyle/>
          <a:p>
            <a:r>
              <a:rPr lang="en-US" altLang="zh-TW" dirty="0"/>
              <a:t>Integrate to 1D</a:t>
            </a:r>
            <a:r>
              <a:rPr lang="zh-TW" altLang="en-US" dirty="0"/>
              <a:t> </a:t>
            </a:r>
            <a:r>
              <a:rPr lang="en-US" altLang="zh-TW" dirty="0"/>
              <a:t>in </a:t>
            </a:r>
            <a:r>
              <a:rPr lang="en-US" altLang="zh-TW" dirty="0" err="1"/>
              <a:t>xF</a:t>
            </a:r>
            <a:r>
              <a:rPr lang="en-US" altLang="zh-TW" dirty="0"/>
              <a:t> (Results)</a:t>
            </a:r>
            <a:endParaRPr lang="zh-TW" altLang="en-US" dirty="0"/>
          </a:p>
        </p:txBody>
      </p:sp>
      <p:sp>
        <p:nvSpPr>
          <p:cNvPr id="3" name="日期版面配置區 2">
            <a:extLst>
              <a:ext uri="{FF2B5EF4-FFF2-40B4-BE49-F238E27FC236}">
                <a16:creationId xmlns:a16="http://schemas.microsoft.com/office/drawing/2014/main" id="{080C269A-DEA2-46D7-851B-6A9E186FD864}"/>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C666EE34-C1C8-47B7-A8D6-1DE2AA8D96EE}"/>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D1C5B1CF-B0B1-428B-89C8-C761DE44F15D}"/>
              </a:ext>
            </a:extLst>
          </p:cNvPr>
          <p:cNvSpPr>
            <a:spLocks noGrp="1"/>
          </p:cNvSpPr>
          <p:nvPr>
            <p:ph type="sldNum" sz="quarter" idx="12"/>
          </p:nvPr>
        </p:nvSpPr>
        <p:spPr/>
        <p:txBody>
          <a:bodyPr/>
          <a:lstStyle/>
          <a:p>
            <a:fld id="{A19621D2-C8FC-4F75-9E5A-153A48AC0064}" type="slidenum">
              <a:rPr lang="en-US" altLang="ja-JP" smtClean="0"/>
              <a:pPr/>
              <a:t>22</a:t>
            </a:fld>
            <a:r>
              <a:rPr lang="en-US" altLang="ja-JP"/>
              <a:t>/N</a:t>
            </a:r>
            <a:endParaRPr lang="en-US" altLang="ja-JP" dirty="0"/>
          </a:p>
        </p:txBody>
      </p:sp>
      <p:pic>
        <p:nvPicPr>
          <p:cNvPr id="10" name="圖片 9">
            <a:extLst>
              <a:ext uri="{FF2B5EF4-FFF2-40B4-BE49-F238E27FC236}">
                <a16:creationId xmlns:a16="http://schemas.microsoft.com/office/drawing/2014/main" id="{EA9783CC-CCBE-4342-B3F4-B0EE16C70B48}"/>
              </a:ext>
            </a:extLst>
          </p:cNvPr>
          <p:cNvPicPr>
            <a:picLocks noChangeAspect="1"/>
          </p:cNvPicPr>
          <p:nvPr/>
        </p:nvPicPr>
        <p:blipFill>
          <a:blip r:embed="rId2"/>
          <a:stretch>
            <a:fillRect/>
          </a:stretch>
        </p:blipFill>
        <p:spPr>
          <a:xfrm>
            <a:off x="4788024" y="1700808"/>
            <a:ext cx="4002141" cy="2880000"/>
          </a:xfrm>
          <a:prstGeom prst="rect">
            <a:avLst/>
          </a:prstGeom>
        </p:spPr>
      </p:pic>
      <p:sp>
        <p:nvSpPr>
          <p:cNvPr id="11" name="文字方塊 10">
            <a:extLst>
              <a:ext uri="{FF2B5EF4-FFF2-40B4-BE49-F238E27FC236}">
                <a16:creationId xmlns:a16="http://schemas.microsoft.com/office/drawing/2014/main" id="{F5347ECA-DBFC-412F-BCEC-AB0007DB63CA}"/>
              </a:ext>
            </a:extLst>
          </p:cNvPr>
          <p:cNvSpPr txBox="1"/>
          <p:nvPr/>
        </p:nvSpPr>
        <p:spPr>
          <a:xfrm>
            <a:off x="6228184" y="1144109"/>
            <a:ext cx="720080" cy="369332"/>
          </a:xfrm>
          <a:prstGeom prst="rect">
            <a:avLst/>
          </a:prstGeom>
          <a:noFill/>
        </p:spPr>
        <p:txBody>
          <a:bodyPr wrap="square" rtlCol="0">
            <a:spAutoFit/>
          </a:bodyPr>
          <a:lstStyle/>
          <a:p>
            <a:r>
              <a:rPr lang="en-US" altLang="zh-TW" b="1" dirty="0"/>
              <a:t>W</a:t>
            </a:r>
            <a:endParaRPr lang="zh-TW" altLang="en-US" b="1" dirty="0"/>
          </a:p>
        </p:txBody>
      </p:sp>
      <p:pic>
        <p:nvPicPr>
          <p:cNvPr id="12" name="圖片 11">
            <a:extLst>
              <a:ext uri="{FF2B5EF4-FFF2-40B4-BE49-F238E27FC236}">
                <a16:creationId xmlns:a16="http://schemas.microsoft.com/office/drawing/2014/main" id="{9D8D1A25-B881-450E-A337-D7242C5BC4F2}"/>
              </a:ext>
            </a:extLst>
          </p:cNvPr>
          <p:cNvPicPr>
            <a:picLocks noChangeAspect="1"/>
          </p:cNvPicPr>
          <p:nvPr/>
        </p:nvPicPr>
        <p:blipFill>
          <a:blip r:embed="rId3"/>
          <a:stretch>
            <a:fillRect/>
          </a:stretch>
        </p:blipFill>
        <p:spPr>
          <a:xfrm>
            <a:off x="251520" y="1700808"/>
            <a:ext cx="4011428" cy="2880000"/>
          </a:xfrm>
          <a:prstGeom prst="rect">
            <a:avLst/>
          </a:prstGeom>
        </p:spPr>
      </p:pic>
      <p:sp>
        <p:nvSpPr>
          <p:cNvPr id="13" name="文字方塊 12">
            <a:extLst>
              <a:ext uri="{FF2B5EF4-FFF2-40B4-BE49-F238E27FC236}">
                <a16:creationId xmlns:a16="http://schemas.microsoft.com/office/drawing/2014/main" id="{CBA65566-CE74-42AE-BCBC-32A1597B6B06}"/>
              </a:ext>
            </a:extLst>
          </p:cNvPr>
          <p:cNvSpPr txBox="1"/>
          <p:nvPr/>
        </p:nvSpPr>
        <p:spPr>
          <a:xfrm>
            <a:off x="1897194" y="1270204"/>
            <a:ext cx="720080" cy="369332"/>
          </a:xfrm>
          <a:prstGeom prst="rect">
            <a:avLst/>
          </a:prstGeom>
          <a:noFill/>
        </p:spPr>
        <p:txBody>
          <a:bodyPr wrap="square" rtlCol="0">
            <a:spAutoFit/>
          </a:bodyPr>
          <a:lstStyle/>
          <a:p>
            <a:r>
              <a:rPr lang="en-US" altLang="zh-TW" b="1" dirty="0"/>
              <a:t>NH3</a:t>
            </a:r>
            <a:endParaRPr lang="zh-TW" altLang="en-US" b="1" dirty="0"/>
          </a:p>
        </p:txBody>
      </p:sp>
      <p:sp>
        <p:nvSpPr>
          <p:cNvPr id="14" name="文字方塊 13">
            <a:extLst>
              <a:ext uri="{FF2B5EF4-FFF2-40B4-BE49-F238E27FC236}">
                <a16:creationId xmlns:a16="http://schemas.microsoft.com/office/drawing/2014/main" id="{231BDF2A-8227-447D-853E-E8826E292309}"/>
              </a:ext>
            </a:extLst>
          </p:cNvPr>
          <p:cNvSpPr txBox="1"/>
          <p:nvPr/>
        </p:nvSpPr>
        <p:spPr>
          <a:xfrm>
            <a:off x="341530" y="4641824"/>
            <a:ext cx="8460940" cy="1815882"/>
          </a:xfrm>
          <a:prstGeom prst="rect">
            <a:avLst/>
          </a:prstGeom>
          <a:noFill/>
        </p:spPr>
        <p:txBody>
          <a:bodyPr wrap="square" rtlCol="0">
            <a:spAutoFit/>
          </a:bodyPr>
          <a:lstStyle/>
          <a:p>
            <a:pPr marL="285750" indent="-285750">
              <a:buFont typeface="Arial" panose="020B0604020202020204" pitchFamily="34" charset="0"/>
              <a:buChar char="•"/>
            </a:pPr>
            <a:r>
              <a:rPr lang="en-US" altLang="zh-TW" sz="1600" dirty="0"/>
              <a:t>Release 1D : </a:t>
            </a:r>
          </a:p>
          <a:p>
            <a:r>
              <a:rPr lang="en-US" altLang="zh-TW" sz="1600" b="1" dirty="0">
                <a:solidFill>
                  <a:srgbClr val="FF00FF"/>
                </a:solidFill>
              </a:rPr>
              <a:t>Fill event by event into 1D histogram </a:t>
            </a:r>
            <a:r>
              <a:rPr lang="en-US" altLang="zh-TW" sz="1600" b="1" dirty="0"/>
              <a:t>with factor</a:t>
            </a:r>
          </a:p>
          <a:p>
            <a:r>
              <a:rPr lang="en-US" altLang="zh-TW" sz="1600" b="1" dirty="0"/>
              <a:t>1*</a:t>
            </a:r>
            <a:r>
              <a:rPr lang="en-US" altLang="zh-TW" sz="1600" b="1" dirty="0">
                <a:solidFill>
                  <a:srgbClr val="FF00FF"/>
                </a:solidFill>
              </a:rPr>
              <a:t>purity</a:t>
            </a:r>
            <a:r>
              <a:rPr lang="en-US" altLang="zh-TW" sz="1600" b="1" dirty="0"/>
              <a:t>/( </a:t>
            </a:r>
            <a:r>
              <a:rPr lang="en-US" altLang="zh-TW" sz="1600" b="1" dirty="0">
                <a:solidFill>
                  <a:srgbClr val="FF00FF"/>
                </a:solidFill>
              </a:rPr>
              <a:t>acc</a:t>
            </a:r>
            <a:r>
              <a:rPr lang="en-US" altLang="zh-TW" sz="1600" b="1" dirty="0"/>
              <a:t>*  DAQ_LT* </a:t>
            </a:r>
            <a:r>
              <a:rPr lang="en-US" altLang="zh-TW" sz="1600" b="1" dirty="0" err="1"/>
              <a:t>Veto_LT</a:t>
            </a:r>
            <a:r>
              <a:rPr lang="en-US" altLang="zh-TW" sz="1600" b="1" dirty="0"/>
              <a:t> * </a:t>
            </a:r>
            <a:r>
              <a:rPr lang="en-US" altLang="zh-TW" sz="1600" b="1" dirty="0" err="1"/>
              <a:t>tarAtt</a:t>
            </a:r>
            <a:r>
              <a:rPr lang="en-US" altLang="zh-TW" sz="1600" b="1" dirty="0"/>
              <a:t> *</a:t>
            </a:r>
            <a:r>
              <a:rPr lang="en-US" altLang="zh-TW" sz="1600" b="1" dirty="0" err="1"/>
              <a:t>rhoT</a:t>
            </a:r>
            <a:r>
              <a:rPr lang="en-US" altLang="zh-TW" sz="1600" b="1" dirty="0"/>
              <a:t>)</a:t>
            </a:r>
          </a:p>
          <a:p>
            <a:r>
              <a:rPr lang="en-US" altLang="zh-TW" sz="1600" dirty="0">
                <a:solidFill>
                  <a:srgbClr val="FF00FF"/>
                </a:solidFill>
              </a:rPr>
              <a:t>where purity and acc are </a:t>
            </a:r>
            <a:r>
              <a:rPr lang="en-US" altLang="zh-TW" sz="1600" b="1" dirty="0">
                <a:solidFill>
                  <a:srgbClr val="FF00FF"/>
                </a:solidFill>
              </a:rPr>
              <a:t>5D histogram (target, trig, mass, </a:t>
            </a:r>
            <a:r>
              <a:rPr lang="en-US" altLang="zh-TW" sz="1600" b="1" dirty="0" err="1">
                <a:solidFill>
                  <a:srgbClr val="FF00FF"/>
                </a:solidFill>
              </a:rPr>
              <a:t>pt</a:t>
            </a:r>
            <a:r>
              <a:rPr lang="en-US" altLang="zh-TW" sz="1600" b="1" dirty="0">
                <a:solidFill>
                  <a:srgbClr val="FF00FF"/>
                </a:solidFill>
              </a:rPr>
              <a:t>, </a:t>
            </a:r>
            <a:r>
              <a:rPr lang="en-US" altLang="zh-TW" sz="1600" b="1" dirty="0" err="1">
                <a:solidFill>
                  <a:srgbClr val="FF00FF"/>
                </a:solidFill>
              </a:rPr>
              <a:t>xf</a:t>
            </a:r>
            <a:r>
              <a:rPr lang="en-US" altLang="zh-TW" sz="1600" b="1" dirty="0">
                <a:solidFill>
                  <a:srgbClr val="FF00FF"/>
                </a:solidFill>
              </a:rPr>
              <a:t>)</a:t>
            </a:r>
            <a:r>
              <a:rPr lang="en-US" altLang="zh-TW" sz="1600" dirty="0">
                <a:solidFill>
                  <a:srgbClr val="FF00FF"/>
                </a:solidFill>
              </a:rPr>
              <a:t>.</a:t>
            </a:r>
          </a:p>
          <a:p>
            <a:r>
              <a:rPr lang="en-US" altLang="zh-TW" sz="1600" dirty="0"/>
              <a:t>Release 3D apply the same idea for release 1D, just event by event fill into 3D histogram.</a:t>
            </a:r>
          </a:p>
          <a:p>
            <a:pPr marL="285750" indent="-285750">
              <a:buFont typeface="Arial" panose="020B0604020202020204" pitchFamily="34" charset="0"/>
              <a:buChar char="•"/>
            </a:pPr>
            <a:r>
              <a:rPr lang="en-US" altLang="zh-TW" sz="1600" dirty="0">
                <a:solidFill>
                  <a:srgbClr val="FF0000"/>
                </a:solidFill>
              </a:rPr>
              <a:t>3D-&gt;1D : integrate 3D </a:t>
            </a:r>
            <a:r>
              <a:rPr lang="en-US" altLang="zh-TW" sz="1600" dirty="0" err="1">
                <a:solidFill>
                  <a:srgbClr val="FF0000"/>
                </a:solidFill>
              </a:rPr>
              <a:t>xsc</a:t>
            </a:r>
            <a:r>
              <a:rPr lang="en-US" altLang="zh-TW" sz="1600" dirty="0">
                <a:solidFill>
                  <a:srgbClr val="FF0000"/>
                </a:solidFill>
              </a:rPr>
              <a:t> over mass and </a:t>
            </a:r>
            <a:r>
              <a:rPr lang="en-US" altLang="zh-TW" sz="1600" dirty="0" err="1">
                <a:solidFill>
                  <a:srgbClr val="FF0000"/>
                </a:solidFill>
              </a:rPr>
              <a:t>pt</a:t>
            </a:r>
            <a:r>
              <a:rPr lang="en-US" altLang="zh-TW" sz="1600" dirty="0">
                <a:solidFill>
                  <a:srgbClr val="FF0000"/>
                </a:solidFill>
              </a:rPr>
              <a:t>, </a:t>
            </a:r>
            <a:r>
              <a:rPr lang="en-US" altLang="zh-TW" sz="1600" b="1" dirty="0">
                <a:solidFill>
                  <a:srgbClr val="FF0000"/>
                </a:solidFill>
              </a:rPr>
              <a:t>considering covariance matrix</a:t>
            </a:r>
            <a:r>
              <a:rPr lang="en-US" altLang="zh-TW" sz="1600" dirty="0">
                <a:solidFill>
                  <a:srgbClr val="FF0000"/>
                </a:solidFill>
              </a:rPr>
              <a:t>.</a:t>
            </a:r>
          </a:p>
          <a:p>
            <a:pPr marL="285750" indent="-285750">
              <a:buFont typeface="Arial" panose="020B0604020202020204" pitchFamily="34" charset="0"/>
              <a:buChar char="•"/>
            </a:pPr>
            <a:r>
              <a:rPr lang="en-US" altLang="zh-TW" sz="1600" dirty="0">
                <a:solidFill>
                  <a:srgbClr val="0000FF"/>
                </a:solidFill>
              </a:rPr>
              <a:t>3D-&gt;1D : integrate 3D </a:t>
            </a:r>
            <a:r>
              <a:rPr lang="en-US" altLang="zh-TW" sz="1600" dirty="0" err="1">
                <a:solidFill>
                  <a:srgbClr val="0000FF"/>
                </a:solidFill>
              </a:rPr>
              <a:t>xsc</a:t>
            </a:r>
            <a:r>
              <a:rPr lang="en-US" altLang="zh-TW" sz="1600" dirty="0">
                <a:solidFill>
                  <a:srgbClr val="0000FF"/>
                </a:solidFill>
              </a:rPr>
              <a:t> over mass and </a:t>
            </a:r>
            <a:r>
              <a:rPr lang="en-US" altLang="zh-TW" sz="1600" dirty="0" err="1">
                <a:solidFill>
                  <a:srgbClr val="0000FF"/>
                </a:solidFill>
              </a:rPr>
              <a:t>pt</a:t>
            </a:r>
            <a:r>
              <a:rPr lang="en-US" altLang="zh-TW" sz="1600" dirty="0">
                <a:solidFill>
                  <a:srgbClr val="0000FF"/>
                </a:solidFill>
              </a:rPr>
              <a:t>, </a:t>
            </a:r>
            <a:r>
              <a:rPr lang="en-US" altLang="zh-TW" sz="1600" b="1" dirty="0">
                <a:solidFill>
                  <a:srgbClr val="0000FF"/>
                </a:solidFill>
              </a:rPr>
              <a:t>DO NOT</a:t>
            </a:r>
            <a:r>
              <a:rPr lang="en-US" altLang="zh-TW" sz="1600" dirty="0">
                <a:solidFill>
                  <a:srgbClr val="0000FF"/>
                </a:solidFill>
              </a:rPr>
              <a:t> considering covariance matrix.</a:t>
            </a:r>
          </a:p>
        </p:txBody>
      </p:sp>
      <p:sp>
        <p:nvSpPr>
          <p:cNvPr id="18" name="矩形 17">
            <a:extLst>
              <a:ext uri="{FF2B5EF4-FFF2-40B4-BE49-F238E27FC236}">
                <a16:creationId xmlns:a16="http://schemas.microsoft.com/office/drawing/2014/main" id="{1E41C4D9-B926-42D0-82FE-0DFBFADB2E4D}"/>
              </a:ext>
            </a:extLst>
          </p:cNvPr>
          <p:cNvSpPr/>
          <p:nvPr/>
        </p:nvSpPr>
        <p:spPr>
          <a:xfrm>
            <a:off x="4158544" y="1066312"/>
            <a:ext cx="638496" cy="523220"/>
          </a:xfrm>
          <a:prstGeom prst="rect">
            <a:avLst/>
          </a:prstGeom>
        </p:spPr>
        <p:txBody>
          <a:bodyPr wrap="square">
            <a:spAutoFit/>
          </a:bodyPr>
          <a:lstStyle/>
          <a:p>
            <a:r>
              <a:rPr lang="zh-TW" altLang="en-US" sz="2800" dirty="0"/>
              <a:t>😱</a:t>
            </a:r>
          </a:p>
        </p:txBody>
      </p:sp>
    </p:spTree>
    <p:extLst>
      <p:ext uri="{BB962C8B-B14F-4D97-AF65-F5344CB8AC3E}">
        <p14:creationId xmlns:p14="http://schemas.microsoft.com/office/powerpoint/2010/main" val="1204045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5C29EF-2BA7-46AC-AECF-0AE428A58216}"/>
              </a:ext>
            </a:extLst>
          </p:cNvPr>
          <p:cNvSpPr>
            <a:spLocks noGrp="1"/>
          </p:cNvSpPr>
          <p:nvPr>
            <p:ph type="title"/>
          </p:nvPr>
        </p:nvSpPr>
        <p:spPr/>
        <p:txBody>
          <a:bodyPr/>
          <a:lstStyle/>
          <a:p>
            <a:r>
              <a:rPr lang="en-US" altLang="zh-TW" dirty="0"/>
              <a:t>Release 1D (NH3)</a:t>
            </a:r>
            <a:endParaRPr lang="zh-TW" altLang="en-US" dirty="0"/>
          </a:p>
        </p:txBody>
      </p:sp>
      <p:sp>
        <p:nvSpPr>
          <p:cNvPr id="3" name="日期版面配置區 2">
            <a:extLst>
              <a:ext uri="{FF2B5EF4-FFF2-40B4-BE49-F238E27FC236}">
                <a16:creationId xmlns:a16="http://schemas.microsoft.com/office/drawing/2014/main" id="{CD0BD097-959D-4F17-8BDB-860D8A6ED2DA}"/>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E205AB78-4A88-43BA-8B93-5ABA636B3AC6}"/>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E51926DD-38A4-4C30-B648-CBDE2A989E27}"/>
              </a:ext>
            </a:extLst>
          </p:cNvPr>
          <p:cNvSpPr>
            <a:spLocks noGrp="1"/>
          </p:cNvSpPr>
          <p:nvPr>
            <p:ph type="sldNum" sz="quarter" idx="12"/>
          </p:nvPr>
        </p:nvSpPr>
        <p:spPr/>
        <p:txBody>
          <a:bodyPr/>
          <a:lstStyle/>
          <a:p>
            <a:fld id="{A19621D2-C8FC-4F75-9E5A-153A48AC0064}" type="slidenum">
              <a:rPr lang="en-US" altLang="ja-JP" smtClean="0"/>
              <a:pPr/>
              <a:t>23</a:t>
            </a:fld>
            <a:r>
              <a:rPr lang="en-US" altLang="ja-JP"/>
              <a:t>/N</a:t>
            </a:r>
            <a:endParaRPr lang="en-US" altLang="ja-JP" dirty="0"/>
          </a:p>
        </p:txBody>
      </p:sp>
      <p:pic>
        <p:nvPicPr>
          <p:cNvPr id="9" name="內容版面配置區 8">
            <a:extLst>
              <a:ext uri="{FF2B5EF4-FFF2-40B4-BE49-F238E27FC236}">
                <a16:creationId xmlns:a16="http://schemas.microsoft.com/office/drawing/2014/main" id="{053E8E88-A357-4AEB-8277-234AD51F3F04}"/>
              </a:ext>
            </a:extLst>
          </p:cNvPr>
          <p:cNvPicPr>
            <a:picLocks noGrp="1" noChangeAspect="1"/>
          </p:cNvPicPr>
          <p:nvPr>
            <p:ph idx="1"/>
          </p:nvPr>
        </p:nvPicPr>
        <p:blipFill>
          <a:blip r:embed="rId2"/>
          <a:stretch>
            <a:fillRect/>
          </a:stretch>
        </p:blipFill>
        <p:spPr>
          <a:xfrm>
            <a:off x="11113" y="1550301"/>
            <a:ext cx="9128125" cy="4346361"/>
          </a:xfrm>
          <a:prstGeom prst="rect">
            <a:avLst/>
          </a:prstGeom>
        </p:spPr>
      </p:pic>
    </p:spTree>
    <p:extLst>
      <p:ext uri="{BB962C8B-B14F-4D97-AF65-F5344CB8AC3E}">
        <p14:creationId xmlns:p14="http://schemas.microsoft.com/office/powerpoint/2010/main" val="3878498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F5C29EF-2BA7-46AC-AECF-0AE428A58216}"/>
              </a:ext>
            </a:extLst>
          </p:cNvPr>
          <p:cNvSpPr>
            <a:spLocks noGrp="1"/>
          </p:cNvSpPr>
          <p:nvPr>
            <p:ph type="title"/>
          </p:nvPr>
        </p:nvSpPr>
        <p:spPr/>
        <p:txBody>
          <a:bodyPr/>
          <a:lstStyle/>
          <a:p>
            <a:r>
              <a:rPr lang="en-US" altLang="zh-TW" dirty="0"/>
              <a:t>Release 1D (W)</a:t>
            </a:r>
            <a:endParaRPr lang="zh-TW" altLang="en-US" dirty="0"/>
          </a:p>
        </p:txBody>
      </p:sp>
      <p:sp>
        <p:nvSpPr>
          <p:cNvPr id="3" name="日期版面配置區 2">
            <a:extLst>
              <a:ext uri="{FF2B5EF4-FFF2-40B4-BE49-F238E27FC236}">
                <a16:creationId xmlns:a16="http://schemas.microsoft.com/office/drawing/2014/main" id="{CD0BD097-959D-4F17-8BDB-860D8A6ED2DA}"/>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E205AB78-4A88-43BA-8B93-5ABA636B3AC6}"/>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E51926DD-38A4-4C30-B648-CBDE2A989E27}"/>
              </a:ext>
            </a:extLst>
          </p:cNvPr>
          <p:cNvSpPr>
            <a:spLocks noGrp="1"/>
          </p:cNvSpPr>
          <p:nvPr>
            <p:ph type="sldNum" sz="quarter" idx="12"/>
          </p:nvPr>
        </p:nvSpPr>
        <p:spPr/>
        <p:txBody>
          <a:bodyPr/>
          <a:lstStyle/>
          <a:p>
            <a:fld id="{A19621D2-C8FC-4F75-9E5A-153A48AC0064}" type="slidenum">
              <a:rPr lang="en-US" altLang="ja-JP" smtClean="0"/>
              <a:pPr/>
              <a:t>24</a:t>
            </a:fld>
            <a:r>
              <a:rPr lang="en-US" altLang="ja-JP"/>
              <a:t>/N</a:t>
            </a:r>
            <a:endParaRPr lang="en-US" altLang="ja-JP" dirty="0"/>
          </a:p>
        </p:txBody>
      </p:sp>
      <p:pic>
        <p:nvPicPr>
          <p:cNvPr id="7" name="內容版面配置區 6">
            <a:extLst>
              <a:ext uri="{FF2B5EF4-FFF2-40B4-BE49-F238E27FC236}">
                <a16:creationId xmlns:a16="http://schemas.microsoft.com/office/drawing/2014/main" id="{CA3776F6-7315-48DA-A3E5-DAC9257E93E2}"/>
              </a:ext>
            </a:extLst>
          </p:cNvPr>
          <p:cNvPicPr>
            <a:picLocks noGrp="1" noChangeAspect="1"/>
          </p:cNvPicPr>
          <p:nvPr>
            <p:ph idx="1"/>
          </p:nvPr>
        </p:nvPicPr>
        <p:blipFill>
          <a:blip r:embed="rId2"/>
          <a:stretch>
            <a:fillRect/>
          </a:stretch>
        </p:blipFill>
        <p:spPr>
          <a:xfrm>
            <a:off x="11113" y="1503889"/>
            <a:ext cx="9128125" cy="4439185"/>
          </a:xfrm>
          <a:prstGeom prst="rect">
            <a:avLst/>
          </a:prstGeom>
        </p:spPr>
      </p:pic>
    </p:spTree>
    <p:extLst>
      <p:ext uri="{BB962C8B-B14F-4D97-AF65-F5344CB8AC3E}">
        <p14:creationId xmlns:p14="http://schemas.microsoft.com/office/powerpoint/2010/main" val="3799317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Systematics Source</a:t>
            </a:r>
            <a:endParaRPr lang="zh-TW" altLang="en-US" dirty="0"/>
          </a:p>
        </p:txBody>
      </p:sp>
      <p:sp>
        <p:nvSpPr>
          <p:cNvPr id="3" name="日期版面配置區 2"/>
          <p:cNvSpPr>
            <a:spLocks noGrp="1"/>
          </p:cNvSpPr>
          <p:nvPr>
            <p:ph type="dt" sz="half" idx="10"/>
          </p:nvPr>
        </p:nvSpPr>
        <p:spPr/>
        <p:txBody>
          <a:bodyPr/>
          <a:lstStyle/>
          <a:p>
            <a:r>
              <a:rPr lang="en-US" altLang="zh-TW"/>
              <a:t>2025/11/17</a:t>
            </a:r>
            <a:endParaRPr lang="en-US" altLang="ja-JP" dirty="0"/>
          </a:p>
        </p:txBody>
      </p:sp>
      <p:sp>
        <p:nvSpPr>
          <p:cNvPr id="4" name="頁尾版面配置區 3"/>
          <p:cNvSpPr>
            <a:spLocks noGrp="1"/>
          </p:cNvSpPr>
          <p:nvPr>
            <p:ph type="ftr" sz="quarter" idx="11"/>
          </p:nvPr>
        </p:nvSpPr>
        <p:spPr/>
        <p:txBody>
          <a:bodyPr/>
          <a:lstStyle/>
          <a:p>
            <a:r>
              <a:rPr lang="en-US" altLang="ja-JP"/>
              <a:t>Method to Deal with Systematics : BLUE</a:t>
            </a:r>
            <a:endParaRPr lang="en-US" altLang="ja-JP" dirty="0"/>
          </a:p>
        </p:txBody>
      </p:sp>
      <p:pic>
        <p:nvPicPr>
          <p:cNvPr id="10" name="圖片 9"/>
          <p:cNvPicPr>
            <a:picLocks noChangeAspect="1"/>
          </p:cNvPicPr>
          <p:nvPr/>
        </p:nvPicPr>
        <p:blipFill>
          <a:blip r:embed="rId2"/>
          <a:stretch>
            <a:fillRect/>
          </a:stretch>
        </p:blipFill>
        <p:spPr>
          <a:xfrm>
            <a:off x="539552" y="1340768"/>
            <a:ext cx="8010525" cy="3867150"/>
          </a:xfrm>
          <a:prstGeom prst="rect">
            <a:avLst/>
          </a:prstGeom>
        </p:spPr>
      </p:pic>
      <p:sp>
        <p:nvSpPr>
          <p:cNvPr id="11" name="矩形 10"/>
          <p:cNvSpPr/>
          <p:nvPr/>
        </p:nvSpPr>
        <p:spPr>
          <a:xfrm>
            <a:off x="611560" y="3429000"/>
            <a:ext cx="7848872" cy="165618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296342" y="5342642"/>
            <a:ext cx="8496944" cy="738664"/>
          </a:xfrm>
          <a:prstGeom prst="rect">
            <a:avLst/>
          </a:prstGeom>
          <a:solidFill>
            <a:srgbClr val="CCECFF"/>
          </a:solidFill>
          <a:ln>
            <a:noFill/>
          </a:ln>
        </p:spPr>
        <p:txBody>
          <a:bodyPr wrap="square" rtlCol="0">
            <a:spAutoFit/>
          </a:bodyPr>
          <a:lstStyle/>
          <a:p>
            <a:r>
              <a:rPr lang="en-US" altLang="zh-TW" sz="1400" dirty="0"/>
              <a:t>Systematic of beam composition, DAQ lifetime, and Veto lifetime are constant values cross kinematics and targets.  However, systematics of acceptance and purity are kinematic dependent and possibly correlated. Also, we have very different results LL and LO trigger, especially for W target.</a:t>
            </a:r>
          </a:p>
        </p:txBody>
      </p:sp>
      <p:sp>
        <p:nvSpPr>
          <p:cNvPr id="5" name="投影片編號版面配置區 4">
            <a:extLst>
              <a:ext uri="{FF2B5EF4-FFF2-40B4-BE49-F238E27FC236}">
                <a16:creationId xmlns:a16="http://schemas.microsoft.com/office/drawing/2014/main" id="{5612447B-0E34-4878-953A-F5AF44CC777D}"/>
              </a:ext>
            </a:extLst>
          </p:cNvPr>
          <p:cNvSpPr>
            <a:spLocks noGrp="1"/>
          </p:cNvSpPr>
          <p:nvPr>
            <p:ph type="sldNum" sz="quarter" idx="12"/>
          </p:nvPr>
        </p:nvSpPr>
        <p:spPr/>
        <p:txBody>
          <a:bodyPr/>
          <a:lstStyle/>
          <a:p>
            <a:fld id="{A19621D2-C8FC-4F75-9E5A-153A48AC0064}" type="slidenum">
              <a:rPr lang="en-US" altLang="ja-JP" smtClean="0"/>
              <a:pPr/>
              <a:t>25</a:t>
            </a:fld>
            <a:r>
              <a:rPr lang="en-US" altLang="ja-JP"/>
              <a:t>/31</a:t>
            </a:r>
            <a:endParaRPr lang="en-US" altLang="ja-JP" dirty="0"/>
          </a:p>
        </p:txBody>
      </p:sp>
    </p:spTree>
    <p:extLst>
      <p:ext uri="{BB962C8B-B14F-4D97-AF65-F5344CB8AC3E}">
        <p14:creationId xmlns:p14="http://schemas.microsoft.com/office/powerpoint/2010/main" val="3060678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Systematics Source</a:t>
            </a:r>
            <a:endParaRPr lang="zh-TW" altLang="en-US" dirty="0"/>
          </a:p>
        </p:txBody>
      </p:sp>
      <p:sp>
        <p:nvSpPr>
          <p:cNvPr id="3" name="日期版面配置區 2"/>
          <p:cNvSpPr>
            <a:spLocks noGrp="1"/>
          </p:cNvSpPr>
          <p:nvPr>
            <p:ph type="dt" sz="half" idx="10"/>
          </p:nvPr>
        </p:nvSpPr>
        <p:spPr/>
        <p:txBody>
          <a:bodyPr/>
          <a:lstStyle/>
          <a:p>
            <a:r>
              <a:rPr lang="en-US" altLang="zh-TW"/>
              <a:t>2025/11/17</a:t>
            </a:r>
            <a:endParaRPr lang="en-US" altLang="ja-JP" dirty="0"/>
          </a:p>
        </p:txBody>
      </p:sp>
      <p:sp>
        <p:nvSpPr>
          <p:cNvPr id="4" name="頁尾版面配置區 3"/>
          <p:cNvSpPr>
            <a:spLocks noGrp="1"/>
          </p:cNvSpPr>
          <p:nvPr>
            <p:ph type="ftr" sz="quarter" idx="11"/>
          </p:nvPr>
        </p:nvSpPr>
        <p:spPr/>
        <p:txBody>
          <a:bodyPr/>
          <a:lstStyle/>
          <a:p>
            <a:r>
              <a:rPr lang="en-US" altLang="ja-JP"/>
              <a:t>Method to Deal with Systematics : BLUE</a:t>
            </a:r>
            <a:endParaRPr lang="en-US" altLang="ja-JP" dirty="0"/>
          </a:p>
        </p:txBody>
      </p:sp>
      <p:pic>
        <p:nvPicPr>
          <p:cNvPr id="10" name="圖片 9"/>
          <p:cNvPicPr>
            <a:picLocks noChangeAspect="1"/>
          </p:cNvPicPr>
          <p:nvPr/>
        </p:nvPicPr>
        <p:blipFill>
          <a:blip r:embed="rId2"/>
          <a:stretch>
            <a:fillRect/>
          </a:stretch>
        </p:blipFill>
        <p:spPr>
          <a:xfrm>
            <a:off x="539552" y="1340768"/>
            <a:ext cx="8010525" cy="3867150"/>
          </a:xfrm>
          <a:prstGeom prst="rect">
            <a:avLst/>
          </a:prstGeom>
        </p:spPr>
      </p:pic>
      <p:sp>
        <p:nvSpPr>
          <p:cNvPr id="11" name="矩形 10"/>
          <p:cNvSpPr/>
          <p:nvPr/>
        </p:nvSpPr>
        <p:spPr>
          <a:xfrm>
            <a:off x="611560" y="3429000"/>
            <a:ext cx="7848872" cy="165618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296342" y="5342642"/>
            <a:ext cx="8496944" cy="738664"/>
          </a:xfrm>
          <a:prstGeom prst="rect">
            <a:avLst/>
          </a:prstGeom>
          <a:solidFill>
            <a:srgbClr val="CCECFF"/>
          </a:solidFill>
          <a:ln>
            <a:noFill/>
          </a:ln>
        </p:spPr>
        <p:txBody>
          <a:bodyPr wrap="square" rtlCol="0">
            <a:spAutoFit/>
          </a:bodyPr>
          <a:lstStyle/>
          <a:p>
            <a:r>
              <a:rPr lang="en-US" altLang="zh-TW" sz="1400" dirty="0"/>
              <a:t>Systematic of beam composition, DAQ lifetime, and Veto lifetime are constant values cross kinematics and targets.  However, systematics of acceptance and purity are kinematic dependent and possibly correlated. Also, we have very different results LL and LO trigger, especially for W target.</a:t>
            </a:r>
          </a:p>
        </p:txBody>
      </p:sp>
      <p:sp>
        <p:nvSpPr>
          <p:cNvPr id="5" name="投影片編號版面配置區 4">
            <a:extLst>
              <a:ext uri="{FF2B5EF4-FFF2-40B4-BE49-F238E27FC236}">
                <a16:creationId xmlns:a16="http://schemas.microsoft.com/office/drawing/2014/main" id="{5612447B-0E34-4878-953A-F5AF44CC777D}"/>
              </a:ext>
            </a:extLst>
          </p:cNvPr>
          <p:cNvSpPr>
            <a:spLocks noGrp="1"/>
          </p:cNvSpPr>
          <p:nvPr>
            <p:ph type="sldNum" sz="quarter" idx="12"/>
          </p:nvPr>
        </p:nvSpPr>
        <p:spPr/>
        <p:txBody>
          <a:bodyPr/>
          <a:lstStyle/>
          <a:p>
            <a:fld id="{A19621D2-C8FC-4F75-9E5A-153A48AC0064}" type="slidenum">
              <a:rPr lang="en-US" altLang="ja-JP" smtClean="0"/>
              <a:pPr/>
              <a:t>26</a:t>
            </a:fld>
            <a:r>
              <a:rPr lang="en-US" altLang="ja-JP"/>
              <a:t>/31</a:t>
            </a:r>
            <a:endParaRPr lang="en-US" altLang="ja-JP" dirty="0"/>
          </a:p>
        </p:txBody>
      </p:sp>
    </p:spTree>
    <p:extLst>
      <p:ext uri="{BB962C8B-B14F-4D97-AF65-F5344CB8AC3E}">
        <p14:creationId xmlns:p14="http://schemas.microsoft.com/office/powerpoint/2010/main" val="1944040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25" y="44624"/>
            <a:ext cx="5353363" cy="792088"/>
          </a:xfrm>
        </p:spPr>
        <p:txBody>
          <a:bodyPr/>
          <a:lstStyle/>
          <a:p>
            <a:r>
              <a:rPr lang="en-US" altLang="zh-TW" sz="4000" dirty="0"/>
              <a:t>Purity Systematics </a:t>
            </a:r>
            <a:endParaRPr lang="zh-TW" altLang="en-US" sz="4000" dirty="0"/>
          </a:p>
        </p:txBody>
      </p:sp>
      <p:sp>
        <p:nvSpPr>
          <p:cNvPr id="3" name="日期版面配置區 2"/>
          <p:cNvSpPr>
            <a:spLocks noGrp="1"/>
          </p:cNvSpPr>
          <p:nvPr>
            <p:ph type="dt" sz="half" idx="10"/>
          </p:nvPr>
        </p:nvSpPr>
        <p:spPr/>
        <p:txBody>
          <a:bodyPr/>
          <a:lstStyle/>
          <a:p>
            <a:r>
              <a:rPr lang="en-US" altLang="zh-TW"/>
              <a:t>2025/11/17</a:t>
            </a:r>
            <a:endParaRPr lang="en-US" altLang="ja-JP" dirty="0"/>
          </a:p>
        </p:txBody>
      </p:sp>
      <p:sp>
        <p:nvSpPr>
          <p:cNvPr id="4" name="頁尾版面配置區 3"/>
          <p:cNvSpPr>
            <a:spLocks noGrp="1"/>
          </p:cNvSpPr>
          <p:nvPr>
            <p:ph type="ftr" sz="quarter" idx="11"/>
          </p:nvPr>
        </p:nvSpPr>
        <p:spPr/>
        <p:txBody>
          <a:bodyPr/>
          <a:lstStyle/>
          <a:p>
            <a:r>
              <a:rPr lang="en-US" altLang="ja-JP"/>
              <a:t>Method to Deal with Systematics : BLUE</a:t>
            </a:r>
            <a:endParaRPr lang="en-US" altLang="ja-JP" dirty="0"/>
          </a:p>
        </p:txBody>
      </p:sp>
      <p:sp>
        <p:nvSpPr>
          <p:cNvPr id="15" name="文字方塊 14"/>
          <p:cNvSpPr txBox="1"/>
          <p:nvPr/>
        </p:nvSpPr>
        <p:spPr>
          <a:xfrm>
            <a:off x="114125" y="968395"/>
            <a:ext cx="1577555" cy="369332"/>
          </a:xfrm>
          <a:prstGeom prst="rect">
            <a:avLst/>
          </a:prstGeom>
          <a:noFill/>
          <a:ln>
            <a:solidFill>
              <a:schemeClr val="tx1"/>
            </a:solidFill>
          </a:ln>
        </p:spPr>
        <p:txBody>
          <a:bodyPr wrap="square" rtlCol="0">
            <a:spAutoFit/>
          </a:bodyPr>
          <a:lstStyle/>
          <a:p>
            <a:r>
              <a:rPr lang="en-US" altLang="zh-TW" dirty="0"/>
              <a:t>W, LL trigger</a:t>
            </a:r>
            <a:endParaRPr lang="zh-TW" altLang="en-US" dirty="0"/>
          </a:p>
        </p:txBody>
      </p:sp>
      <p:pic>
        <p:nvPicPr>
          <p:cNvPr id="18" name="圖片 17"/>
          <p:cNvPicPr>
            <a:picLocks noChangeAspect="1"/>
          </p:cNvPicPr>
          <p:nvPr/>
        </p:nvPicPr>
        <p:blipFill>
          <a:blip r:embed="rId2"/>
          <a:stretch>
            <a:fillRect/>
          </a:stretch>
        </p:blipFill>
        <p:spPr>
          <a:xfrm>
            <a:off x="114125" y="1553437"/>
            <a:ext cx="4529883" cy="3217813"/>
          </a:xfrm>
          <a:prstGeom prst="rect">
            <a:avLst/>
          </a:prstGeom>
        </p:spPr>
      </p:pic>
      <p:pic>
        <p:nvPicPr>
          <p:cNvPr id="9" name="Google Shape;294;p17">
            <a:extLst>
              <a:ext uri="{FF2B5EF4-FFF2-40B4-BE49-F238E27FC236}">
                <a16:creationId xmlns:a16="http://schemas.microsoft.com/office/drawing/2014/main" id="{5111C7C9-D4AA-4335-8821-CB712EF79DDC}"/>
              </a:ext>
            </a:extLst>
          </p:cNvPr>
          <p:cNvPicPr preferRelativeResize="0">
            <a:picLocks noGrp="1"/>
          </p:cNvPicPr>
          <p:nvPr>
            <p:ph idx="1"/>
          </p:nvPr>
        </p:nvPicPr>
        <p:blipFill rotWithShape="1">
          <a:blip r:embed="rId3">
            <a:alphaModFix/>
          </a:blip>
          <a:srcRect/>
          <a:stretch/>
        </p:blipFill>
        <p:spPr>
          <a:xfrm>
            <a:off x="4923977" y="1700808"/>
            <a:ext cx="4105898" cy="2817329"/>
          </a:xfrm>
          <a:prstGeom prst="rect">
            <a:avLst/>
          </a:prstGeom>
          <a:noFill/>
          <a:ln>
            <a:noFill/>
          </a:ln>
          <a:effectLst>
            <a:outerShdw blurRad="292100" dist="139700" dir="2700000" algn="tl" rotWithShape="0">
              <a:srgbClr val="333333">
                <a:alpha val="64705"/>
              </a:srgbClr>
            </a:outerShdw>
          </a:effectLst>
        </p:spPr>
      </p:pic>
      <p:sp>
        <p:nvSpPr>
          <p:cNvPr id="6" name="矩形 5">
            <a:extLst>
              <a:ext uri="{FF2B5EF4-FFF2-40B4-BE49-F238E27FC236}">
                <a16:creationId xmlns:a16="http://schemas.microsoft.com/office/drawing/2014/main" id="{3E8E2584-CEEB-4058-A4EF-7A0B52BE712C}"/>
              </a:ext>
            </a:extLst>
          </p:cNvPr>
          <p:cNvSpPr/>
          <p:nvPr/>
        </p:nvSpPr>
        <p:spPr>
          <a:xfrm>
            <a:off x="746967" y="4743997"/>
            <a:ext cx="3719993" cy="646331"/>
          </a:xfrm>
          <a:prstGeom prst="rect">
            <a:avLst/>
          </a:prstGeom>
          <a:solidFill>
            <a:srgbClr val="CCECFF"/>
          </a:solidFill>
        </p:spPr>
        <p:txBody>
          <a:bodyPr wrap="none">
            <a:spAutoFit/>
          </a:bodyPr>
          <a:lstStyle/>
          <a:p>
            <a:pPr algn="ctr"/>
            <a:r>
              <a:rPr lang="en-US" altLang="zh-TW" b="1" dirty="0"/>
              <a:t>Cocktail Fit (Vincent)</a:t>
            </a:r>
          </a:p>
          <a:p>
            <a:pPr algn="ctr"/>
            <a:r>
              <a:rPr lang="en-US" altLang="zh-TW" dirty="0" err="1"/>
              <a:t>Jpsi</a:t>
            </a:r>
            <a:r>
              <a:rPr lang="en-US" altLang="zh-TW" dirty="0"/>
              <a:t>, </a:t>
            </a:r>
            <a:r>
              <a:rPr lang="en-US" altLang="zh-TW" dirty="0" err="1"/>
              <a:t>OpenCharm</a:t>
            </a:r>
            <a:r>
              <a:rPr lang="en-US" altLang="zh-TW" dirty="0"/>
              <a:t>, HMDY, BG, etc.</a:t>
            </a:r>
            <a:endParaRPr lang="zh-TW" altLang="en-US" dirty="0"/>
          </a:p>
        </p:txBody>
      </p:sp>
      <p:sp>
        <p:nvSpPr>
          <p:cNvPr id="11" name="矩形 10">
            <a:extLst>
              <a:ext uri="{FF2B5EF4-FFF2-40B4-BE49-F238E27FC236}">
                <a16:creationId xmlns:a16="http://schemas.microsoft.com/office/drawing/2014/main" id="{E3EC0761-A3B5-4D06-A8D2-300F08EEB066}"/>
              </a:ext>
            </a:extLst>
          </p:cNvPr>
          <p:cNvSpPr/>
          <p:nvPr/>
        </p:nvSpPr>
        <p:spPr>
          <a:xfrm>
            <a:off x="5968162" y="4771250"/>
            <a:ext cx="2428871" cy="646331"/>
          </a:xfrm>
          <a:prstGeom prst="rect">
            <a:avLst/>
          </a:prstGeom>
          <a:solidFill>
            <a:srgbClr val="CCECFF"/>
          </a:solidFill>
        </p:spPr>
        <p:txBody>
          <a:bodyPr wrap="none">
            <a:spAutoFit/>
          </a:bodyPr>
          <a:lstStyle/>
          <a:p>
            <a:pPr algn="ctr"/>
            <a:r>
              <a:rPr lang="en-US" altLang="zh-TW" b="1" dirty="0"/>
              <a:t>Simple Fit (Catarina)</a:t>
            </a:r>
          </a:p>
          <a:p>
            <a:pPr algn="ctr"/>
            <a:r>
              <a:rPr lang="en-US" altLang="zh-TW" dirty="0"/>
              <a:t>HMDY + BG</a:t>
            </a:r>
          </a:p>
        </p:txBody>
      </p:sp>
      <p:pic>
        <p:nvPicPr>
          <p:cNvPr id="12" name="Content Placeholder 7">
            <a:extLst>
              <a:ext uri="{FF2B5EF4-FFF2-40B4-BE49-F238E27FC236}">
                <a16:creationId xmlns:a16="http://schemas.microsoft.com/office/drawing/2014/main" id="{5E6BE019-B3A1-402C-A3D7-B27C005705C5}"/>
              </a:ext>
            </a:extLst>
          </p:cNvPr>
          <p:cNvPicPr>
            <a:picLocks noChangeAspect="1"/>
          </p:cNvPicPr>
          <p:nvPr/>
        </p:nvPicPr>
        <p:blipFill rotWithShape="1">
          <a:blip r:embed="rId4"/>
          <a:srcRect r="75274" b="67741"/>
          <a:stretch/>
        </p:blipFill>
        <p:spPr>
          <a:xfrm>
            <a:off x="5924985" y="44624"/>
            <a:ext cx="2445598" cy="1547155"/>
          </a:xfrm>
          <a:prstGeom prst="rect">
            <a:avLst/>
          </a:prstGeom>
        </p:spPr>
      </p:pic>
      <p:sp>
        <p:nvSpPr>
          <p:cNvPr id="7" name="投影片編號版面配置區 6">
            <a:extLst>
              <a:ext uri="{FF2B5EF4-FFF2-40B4-BE49-F238E27FC236}">
                <a16:creationId xmlns:a16="http://schemas.microsoft.com/office/drawing/2014/main" id="{4FE99DFE-8536-480A-9A12-B2FF9D8D752F}"/>
              </a:ext>
            </a:extLst>
          </p:cNvPr>
          <p:cNvSpPr>
            <a:spLocks noGrp="1"/>
          </p:cNvSpPr>
          <p:nvPr>
            <p:ph type="sldNum" sz="quarter" idx="12"/>
          </p:nvPr>
        </p:nvSpPr>
        <p:spPr/>
        <p:txBody>
          <a:bodyPr/>
          <a:lstStyle/>
          <a:p>
            <a:fld id="{A19621D2-C8FC-4F75-9E5A-153A48AC0064}" type="slidenum">
              <a:rPr lang="en-US" altLang="ja-JP" smtClean="0"/>
              <a:pPr/>
              <a:t>27</a:t>
            </a:fld>
            <a:r>
              <a:rPr lang="en-US" altLang="ja-JP"/>
              <a:t>/31</a:t>
            </a:r>
            <a:endParaRPr lang="en-US" altLang="ja-JP" dirty="0"/>
          </a:p>
        </p:txBody>
      </p:sp>
    </p:spTree>
    <p:extLst>
      <p:ext uri="{BB962C8B-B14F-4D97-AF65-F5344CB8AC3E}">
        <p14:creationId xmlns:p14="http://schemas.microsoft.com/office/powerpoint/2010/main" val="1706601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BFF92-15FE-F993-5135-B1722200464E}"/>
              </a:ext>
            </a:extLst>
          </p:cNvPr>
          <p:cNvSpPr>
            <a:spLocks noGrp="1"/>
          </p:cNvSpPr>
          <p:nvPr>
            <p:ph type="title"/>
          </p:nvPr>
        </p:nvSpPr>
        <p:spPr/>
        <p:txBody>
          <a:bodyPr/>
          <a:lstStyle/>
          <a:p>
            <a:r>
              <a:rPr lang="en-US" altLang="zh-TW" dirty="0"/>
              <a:t>Acceptance Systematics</a:t>
            </a:r>
            <a:endParaRPr lang="zh-TW" altLang="en-US" dirty="0"/>
          </a:p>
        </p:txBody>
      </p:sp>
      <p:sp>
        <p:nvSpPr>
          <p:cNvPr id="3" name="Date Placeholder 2">
            <a:extLst>
              <a:ext uri="{FF2B5EF4-FFF2-40B4-BE49-F238E27FC236}">
                <a16:creationId xmlns:a16="http://schemas.microsoft.com/office/drawing/2014/main" id="{FC3E18F2-FAFF-A097-6CCC-06DE8C9C3BFE}"/>
              </a:ext>
            </a:extLst>
          </p:cNvPr>
          <p:cNvSpPr>
            <a:spLocks noGrp="1"/>
          </p:cNvSpPr>
          <p:nvPr>
            <p:ph type="dt" sz="half" idx="10"/>
          </p:nvPr>
        </p:nvSpPr>
        <p:spPr/>
        <p:txBody>
          <a:bodyPr/>
          <a:lstStyle/>
          <a:p>
            <a:r>
              <a:rPr lang="en-US" altLang="zh-TW"/>
              <a:t>2025/11/17</a:t>
            </a:r>
            <a:endParaRPr lang="en-US" altLang="ja-JP" dirty="0"/>
          </a:p>
        </p:txBody>
      </p:sp>
      <p:sp>
        <p:nvSpPr>
          <p:cNvPr id="4" name="Footer Placeholder 3">
            <a:extLst>
              <a:ext uri="{FF2B5EF4-FFF2-40B4-BE49-F238E27FC236}">
                <a16:creationId xmlns:a16="http://schemas.microsoft.com/office/drawing/2014/main" id="{843B7E37-E63C-6473-AFB9-BB55CD6A883E}"/>
              </a:ext>
            </a:extLst>
          </p:cNvPr>
          <p:cNvSpPr>
            <a:spLocks noGrp="1"/>
          </p:cNvSpPr>
          <p:nvPr>
            <p:ph type="ftr" sz="quarter" idx="11"/>
          </p:nvPr>
        </p:nvSpPr>
        <p:spPr/>
        <p:txBody>
          <a:bodyPr/>
          <a:lstStyle/>
          <a:p>
            <a:r>
              <a:rPr lang="en-US" altLang="ja-JP"/>
              <a:t>Method to Deal with Systematics : BLUE</a:t>
            </a:r>
            <a:endParaRPr lang="en-US" altLang="ja-JP" dirty="0"/>
          </a:p>
        </p:txBody>
      </p:sp>
      <p:pic>
        <p:nvPicPr>
          <p:cNvPr id="8" name="Picture 7">
            <a:extLst>
              <a:ext uri="{FF2B5EF4-FFF2-40B4-BE49-F238E27FC236}">
                <a16:creationId xmlns:a16="http://schemas.microsoft.com/office/drawing/2014/main" id="{A743CFEA-B9F6-21D4-F346-4573815CDE8D}"/>
              </a:ext>
            </a:extLst>
          </p:cNvPr>
          <p:cNvPicPr>
            <a:picLocks noChangeAspect="1"/>
          </p:cNvPicPr>
          <p:nvPr/>
        </p:nvPicPr>
        <p:blipFill>
          <a:blip r:embed="rId2"/>
          <a:srcRect b="66586"/>
          <a:stretch>
            <a:fillRect/>
          </a:stretch>
        </p:blipFill>
        <p:spPr>
          <a:xfrm>
            <a:off x="259248" y="1644734"/>
            <a:ext cx="7977239" cy="1440160"/>
          </a:xfrm>
          <a:prstGeom prst="rect">
            <a:avLst/>
          </a:prstGeom>
        </p:spPr>
      </p:pic>
      <p:pic>
        <p:nvPicPr>
          <p:cNvPr id="10" name="Picture 9">
            <a:extLst>
              <a:ext uri="{FF2B5EF4-FFF2-40B4-BE49-F238E27FC236}">
                <a16:creationId xmlns:a16="http://schemas.microsoft.com/office/drawing/2014/main" id="{48340086-E256-5BF1-A1F8-CB0117ABE5E2}"/>
              </a:ext>
            </a:extLst>
          </p:cNvPr>
          <p:cNvPicPr>
            <a:picLocks noChangeAspect="1"/>
          </p:cNvPicPr>
          <p:nvPr/>
        </p:nvPicPr>
        <p:blipFill>
          <a:blip r:embed="rId3"/>
          <a:srcRect b="66709"/>
          <a:stretch>
            <a:fillRect/>
          </a:stretch>
        </p:blipFill>
        <p:spPr>
          <a:xfrm>
            <a:off x="395536" y="3429000"/>
            <a:ext cx="7704662" cy="1753711"/>
          </a:xfrm>
          <a:prstGeom prst="rect">
            <a:avLst/>
          </a:prstGeom>
        </p:spPr>
      </p:pic>
      <p:sp>
        <p:nvSpPr>
          <p:cNvPr id="11" name="TextBox 10">
            <a:extLst>
              <a:ext uri="{FF2B5EF4-FFF2-40B4-BE49-F238E27FC236}">
                <a16:creationId xmlns:a16="http://schemas.microsoft.com/office/drawing/2014/main" id="{758FD694-1954-6FA8-B9A7-92B3F40BFF73}"/>
              </a:ext>
            </a:extLst>
          </p:cNvPr>
          <p:cNvSpPr txBox="1"/>
          <p:nvPr/>
        </p:nvSpPr>
        <p:spPr>
          <a:xfrm>
            <a:off x="2699793" y="989430"/>
            <a:ext cx="3528392" cy="369332"/>
          </a:xfrm>
          <a:prstGeom prst="rect">
            <a:avLst/>
          </a:prstGeom>
          <a:noFill/>
          <a:ln>
            <a:solidFill>
              <a:schemeClr val="tx1"/>
            </a:solidFill>
          </a:ln>
        </p:spPr>
        <p:txBody>
          <a:bodyPr wrap="square" rtlCol="0">
            <a:spAutoFit/>
          </a:bodyPr>
          <a:lstStyle/>
          <a:p>
            <a:r>
              <a:rPr lang="en-US" altLang="zh-TW" b="1" dirty="0"/>
              <a:t>Example : W target / LL trigger</a:t>
            </a:r>
            <a:endParaRPr lang="zh-TW" altLang="en-US" b="1" dirty="0"/>
          </a:p>
        </p:txBody>
      </p:sp>
      <p:sp>
        <p:nvSpPr>
          <p:cNvPr id="12" name="TextBox 11">
            <a:extLst>
              <a:ext uri="{FF2B5EF4-FFF2-40B4-BE49-F238E27FC236}">
                <a16:creationId xmlns:a16="http://schemas.microsoft.com/office/drawing/2014/main" id="{0348717B-70F9-F10E-4970-B265B0BE16DB}"/>
              </a:ext>
            </a:extLst>
          </p:cNvPr>
          <p:cNvSpPr txBox="1"/>
          <p:nvPr/>
        </p:nvSpPr>
        <p:spPr>
          <a:xfrm>
            <a:off x="538741" y="1362221"/>
            <a:ext cx="6336703" cy="369332"/>
          </a:xfrm>
          <a:prstGeom prst="rect">
            <a:avLst/>
          </a:prstGeom>
          <a:noFill/>
        </p:spPr>
        <p:txBody>
          <a:bodyPr wrap="square" rtlCol="0">
            <a:spAutoFit/>
          </a:bodyPr>
          <a:lstStyle/>
          <a:p>
            <a:r>
              <a:rPr lang="en-US" altLang="zh-TW" b="1" dirty="0"/>
              <a:t>Source#1 : statistical uncertainty of acceptance</a:t>
            </a:r>
            <a:endParaRPr lang="zh-TW" altLang="en-US" b="1" dirty="0"/>
          </a:p>
        </p:txBody>
      </p:sp>
      <p:sp>
        <p:nvSpPr>
          <p:cNvPr id="13" name="TextBox 12">
            <a:extLst>
              <a:ext uri="{FF2B5EF4-FFF2-40B4-BE49-F238E27FC236}">
                <a16:creationId xmlns:a16="http://schemas.microsoft.com/office/drawing/2014/main" id="{F83B8D2D-7D45-B989-4B56-7760FD5AA513}"/>
              </a:ext>
            </a:extLst>
          </p:cNvPr>
          <p:cNvSpPr txBox="1"/>
          <p:nvPr/>
        </p:nvSpPr>
        <p:spPr>
          <a:xfrm>
            <a:off x="538740" y="3030659"/>
            <a:ext cx="7561457" cy="369332"/>
          </a:xfrm>
          <a:prstGeom prst="rect">
            <a:avLst/>
          </a:prstGeom>
          <a:noFill/>
        </p:spPr>
        <p:txBody>
          <a:bodyPr wrap="square" rtlCol="0">
            <a:spAutoFit/>
          </a:bodyPr>
          <a:lstStyle/>
          <a:p>
            <a:r>
              <a:rPr lang="en-US" altLang="zh-TW" b="1" dirty="0"/>
              <a:t>Source#2 : Uncertainty of trigger efficiency and detector efficiency</a:t>
            </a:r>
            <a:endParaRPr lang="zh-TW" altLang="en-US" b="1" dirty="0"/>
          </a:p>
        </p:txBody>
      </p:sp>
      <p:sp>
        <p:nvSpPr>
          <p:cNvPr id="7" name="矩形 6">
            <a:extLst>
              <a:ext uri="{FF2B5EF4-FFF2-40B4-BE49-F238E27FC236}">
                <a16:creationId xmlns:a16="http://schemas.microsoft.com/office/drawing/2014/main" id="{B6ED9A78-590C-41D9-BC17-2F001DC62A94}"/>
              </a:ext>
            </a:extLst>
          </p:cNvPr>
          <p:cNvSpPr/>
          <p:nvPr/>
        </p:nvSpPr>
        <p:spPr>
          <a:xfrm>
            <a:off x="1187624" y="5502161"/>
            <a:ext cx="7206568" cy="646331"/>
          </a:xfrm>
          <a:prstGeom prst="rect">
            <a:avLst/>
          </a:prstGeom>
          <a:solidFill>
            <a:srgbClr val="CCECFF"/>
          </a:solidFill>
        </p:spPr>
        <p:txBody>
          <a:bodyPr wrap="square">
            <a:spAutoFit/>
          </a:bodyPr>
          <a:lstStyle/>
          <a:p>
            <a:r>
              <a:rPr lang="en-US" altLang="zh-TW" dirty="0"/>
              <a:t>The size of Source#2 is twice of Source#1 =&gt; Total size of acceptance systematic is three times of source#1.</a:t>
            </a:r>
            <a:endParaRPr lang="zh-TW" altLang="en-US" dirty="0"/>
          </a:p>
        </p:txBody>
      </p:sp>
      <p:sp>
        <p:nvSpPr>
          <p:cNvPr id="6" name="投影片編號版面配置區 5">
            <a:extLst>
              <a:ext uri="{FF2B5EF4-FFF2-40B4-BE49-F238E27FC236}">
                <a16:creationId xmlns:a16="http://schemas.microsoft.com/office/drawing/2014/main" id="{FDFAF357-B31C-4E59-93FE-9E3B4B6AC683}"/>
              </a:ext>
            </a:extLst>
          </p:cNvPr>
          <p:cNvSpPr>
            <a:spLocks noGrp="1"/>
          </p:cNvSpPr>
          <p:nvPr>
            <p:ph type="sldNum" sz="quarter" idx="12"/>
          </p:nvPr>
        </p:nvSpPr>
        <p:spPr/>
        <p:txBody>
          <a:bodyPr/>
          <a:lstStyle/>
          <a:p>
            <a:fld id="{A19621D2-C8FC-4F75-9E5A-153A48AC0064}" type="slidenum">
              <a:rPr lang="en-US" altLang="ja-JP" smtClean="0"/>
              <a:pPr/>
              <a:t>28</a:t>
            </a:fld>
            <a:r>
              <a:rPr lang="en-US" altLang="ja-JP"/>
              <a:t>/31</a:t>
            </a:r>
            <a:endParaRPr lang="en-US" altLang="ja-JP" dirty="0"/>
          </a:p>
        </p:txBody>
      </p:sp>
    </p:spTree>
    <p:extLst>
      <p:ext uri="{BB962C8B-B14F-4D97-AF65-F5344CB8AC3E}">
        <p14:creationId xmlns:p14="http://schemas.microsoft.com/office/powerpoint/2010/main" val="1396495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D2AB83D-7BE8-4126-99D1-3A34F5DD6D19}"/>
              </a:ext>
            </a:extLst>
          </p:cNvPr>
          <p:cNvSpPr>
            <a:spLocks noGrp="1"/>
          </p:cNvSpPr>
          <p:nvPr>
            <p:ph type="title"/>
          </p:nvPr>
        </p:nvSpPr>
        <p:spPr/>
        <p:txBody>
          <a:bodyPr/>
          <a:lstStyle/>
          <a:p>
            <a:r>
              <a:rPr lang="en-US" altLang="zh-TW" dirty="0" err="1"/>
              <a:t>C_stat</a:t>
            </a:r>
            <a:r>
              <a:rPr lang="en-US" altLang="zh-TW" dirty="0"/>
              <a:t> (OK)</a:t>
            </a:r>
            <a:endParaRPr lang="zh-TW" altLang="en-US" dirty="0"/>
          </a:p>
        </p:txBody>
      </p:sp>
      <p:sp>
        <p:nvSpPr>
          <p:cNvPr id="3" name="日期版面配置區 2">
            <a:extLst>
              <a:ext uri="{FF2B5EF4-FFF2-40B4-BE49-F238E27FC236}">
                <a16:creationId xmlns:a16="http://schemas.microsoft.com/office/drawing/2014/main" id="{CBF5E9DA-3736-4510-8253-5E4241A00029}"/>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6D9EFF8E-3224-4E53-B199-05CBE9DF8400}"/>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BBD90346-C0EB-49BB-B866-20C103F8573B}"/>
              </a:ext>
            </a:extLst>
          </p:cNvPr>
          <p:cNvSpPr>
            <a:spLocks noGrp="1"/>
          </p:cNvSpPr>
          <p:nvPr>
            <p:ph type="sldNum" sz="quarter" idx="12"/>
          </p:nvPr>
        </p:nvSpPr>
        <p:spPr/>
        <p:txBody>
          <a:bodyPr/>
          <a:lstStyle/>
          <a:p>
            <a:fld id="{A19621D2-C8FC-4F75-9E5A-153A48AC0064}" type="slidenum">
              <a:rPr lang="en-US" altLang="ja-JP" smtClean="0"/>
              <a:pPr/>
              <a:t>3</a:t>
            </a:fld>
            <a:r>
              <a:rPr lang="en-US" altLang="ja-JP"/>
              <a:t>/N</a:t>
            </a:r>
            <a:endParaRPr lang="en-US" altLang="ja-JP" dirty="0"/>
          </a:p>
        </p:txBody>
      </p:sp>
      <p:sp>
        <p:nvSpPr>
          <p:cNvPr id="11" name="矩形 10">
            <a:extLst>
              <a:ext uri="{FF2B5EF4-FFF2-40B4-BE49-F238E27FC236}">
                <a16:creationId xmlns:a16="http://schemas.microsoft.com/office/drawing/2014/main" id="{C3CF13E9-3298-4789-B2F5-E445D6D208AF}"/>
              </a:ext>
            </a:extLst>
          </p:cNvPr>
          <p:cNvSpPr/>
          <p:nvPr/>
        </p:nvSpPr>
        <p:spPr>
          <a:xfrm>
            <a:off x="844307" y="2321490"/>
            <a:ext cx="3725950" cy="1477328"/>
          </a:xfrm>
          <a:prstGeom prst="rect">
            <a:avLst/>
          </a:prstGeom>
        </p:spPr>
        <p:txBody>
          <a:bodyPr wrap="square">
            <a:spAutoFit/>
          </a:bodyPr>
          <a:lstStyle/>
          <a:p>
            <a:pPr marL="285750" indent="-285750">
              <a:buFont typeface="Arial" panose="020B0604020202020204" pitchFamily="34" charset="0"/>
              <a:buChar char="•"/>
            </a:pPr>
            <a:r>
              <a:rPr lang="en-US" altLang="zh-TW" dirty="0" err="1"/>
              <a:t>C_stat</a:t>
            </a:r>
            <a:endParaRPr lang="en-US" altLang="zh-TW" dirty="0">
              <a:solidFill>
                <a:srgbClr val="0000FF"/>
              </a:solidFill>
            </a:endParaRPr>
          </a:p>
          <a:p>
            <a:pPr marL="285750" indent="-285750">
              <a:buFontTx/>
              <a:buChar char="-"/>
            </a:pPr>
            <a:r>
              <a:rPr lang="en-US" altLang="zh-TW" dirty="0">
                <a:solidFill>
                  <a:srgbClr val="0000FF"/>
                </a:solidFill>
                <a:highlight>
                  <a:srgbClr val="FFFF00"/>
                </a:highlight>
              </a:rPr>
              <a:t>Same bin, same trig : 1 </a:t>
            </a:r>
          </a:p>
          <a:p>
            <a:pPr marL="285750" indent="-285750">
              <a:buFontTx/>
              <a:buChar char="-"/>
            </a:pPr>
            <a:r>
              <a:rPr lang="en-US" altLang="zh-TW" dirty="0">
                <a:solidFill>
                  <a:srgbClr val="FF00FF"/>
                </a:solidFill>
              </a:rPr>
              <a:t>Same bin, different trigger : 0</a:t>
            </a:r>
          </a:p>
          <a:p>
            <a:pPr marL="285750" indent="-285750">
              <a:buFontTx/>
              <a:buChar char="-"/>
            </a:pPr>
            <a:r>
              <a:rPr lang="en-US" altLang="zh-TW" dirty="0">
                <a:solidFill>
                  <a:srgbClr val="FF0000"/>
                </a:solidFill>
              </a:rPr>
              <a:t>Different bin, same trigger : 0</a:t>
            </a:r>
          </a:p>
          <a:p>
            <a:pPr marL="285750" indent="-285750">
              <a:buFontTx/>
              <a:buChar char="-"/>
            </a:pPr>
            <a:r>
              <a:rPr lang="en-US" altLang="zh-TW" dirty="0">
                <a:solidFill>
                  <a:srgbClr val="00B050"/>
                </a:solidFill>
              </a:rPr>
              <a:t>Different bin, different trigger : 0</a:t>
            </a:r>
          </a:p>
        </p:txBody>
      </p:sp>
      <p:grpSp>
        <p:nvGrpSpPr>
          <p:cNvPr id="57" name="群組 56">
            <a:extLst>
              <a:ext uri="{FF2B5EF4-FFF2-40B4-BE49-F238E27FC236}">
                <a16:creationId xmlns:a16="http://schemas.microsoft.com/office/drawing/2014/main" id="{3F82F8A4-6B0E-41B5-8B45-D81F1749C8AF}"/>
              </a:ext>
            </a:extLst>
          </p:cNvPr>
          <p:cNvGrpSpPr/>
          <p:nvPr/>
        </p:nvGrpSpPr>
        <p:grpSpPr>
          <a:xfrm>
            <a:off x="5549033" y="1340768"/>
            <a:ext cx="2750660" cy="3273691"/>
            <a:chOff x="5682873" y="2832117"/>
            <a:chExt cx="2750660" cy="3273691"/>
          </a:xfrm>
        </p:grpSpPr>
        <p:sp>
          <p:nvSpPr>
            <p:cNvPr id="13" name="矩形 12">
              <a:extLst>
                <a:ext uri="{FF2B5EF4-FFF2-40B4-BE49-F238E27FC236}">
                  <a16:creationId xmlns:a16="http://schemas.microsoft.com/office/drawing/2014/main" id="{C5D1693A-4CEA-4F6A-B096-AAF9D82FE7D9}"/>
                </a:ext>
              </a:extLst>
            </p:cNvPr>
            <p:cNvSpPr/>
            <p:nvPr/>
          </p:nvSpPr>
          <p:spPr>
            <a:xfrm>
              <a:off x="6160098" y="3586008"/>
              <a:ext cx="1008112" cy="97221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CC7A5703-8984-4204-A677-68AF787A383C}"/>
                </a:ext>
              </a:extLst>
            </p:cNvPr>
            <p:cNvSpPr txBox="1"/>
            <p:nvPr/>
          </p:nvSpPr>
          <p:spPr>
            <a:xfrm>
              <a:off x="6276057" y="3224406"/>
              <a:ext cx="776193" cy="369332"/>
            </a:xfrm>
            <a:prstGeom prst="rect">
              <a:avLst/>
            </a:prstGeom>
            <a:noFill/>
          </p:spPr>
          <p:txBody>
            <a:bodyPr wrap="square" rtlCol="0">
              <a:spAutoFit/>
            </a:bodyPr>
            <a:lstStyle/>
            <a:p>
              <a:r>
                <a:rPr lang="en-US" altLang="zh-TW" dirty="0"/>
                <a:t>LL (N) </a:t>
              </a:r>
              <a:endParaRPr lang="zh-TW" altLang="en-US" dirty="0"/>
            </a:p>
          </p:txBody>
        </p:sp>
        <p:sp>
          <p:nvSpPr>
            <p:cNvPr id="16" name="矩形 15">
              <a:extLst>
                <a:ext uri="{FF2B5EF4-FFF2-40B4-BE49-F238E27FC236}">
                  <a16:creationId xmlns:a16="http://schemas.microsoft.com/office/drawing/2014/main" id="{AB533965-719A-4CC1-8DD2-AA35474BCDF4}"/>
                </a:ext>
              </a:extLst>
            </p:cNvPr>
            <p:cNvSpPr/>
            <p:nvPr/>
          </p:nvSpPr>
          <p:spPr>
            <a:xfrm>
              <a:off x="7380312" y="4826334"/>
              <a:ext cx="1008112" cy="97221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a:extLst>
                <a:ext uri="{FF2B5EF4-FFF2-40B4-BE49-F238E27FC236}">
                  <a16:creationId xmlns:a16="http://schemas.microsoft.com/office/drawing/2014/main" id="{B0EE8125-EA5C-459D-92E6-DB9CC5A7E7D4}"/>
                </a:ext>
              </a:extLst>
            </p:cNvPr>
            <p:cNvSpPr txBox="1"/>
            <p:nvPr/>
          </p:nvSpPr>
          <p:spPr>
            <a:xfrm>
              <a:off x="5682873" y="3739967"/>
              <a:ext cx="461665" cy="763839"/>
            </a:xfrm>
            <a:prstGeom prst="rect">
              <a:avLst/>
            </a:prstGeom>
            <a:noFill/>
          </p:spPr>
          <p:txBody>
            <a:bodyPr vert="eaVert" wrap="square" rtlCol="0">
              <a:spAutoFit/>
            </a:bodyPr>
            <a:lstStyle/>
            <a:p>
              <a:r>
                <a:rPr lang="en-US" altLang="zh-TW" dirty="0"/>
                <a:t>LL (N)</a:t>
              </a:r>
              <a:endParaRPr lang="zh-TW" altLang="en-US" dirty="0"/>
            </a:p>
          </p:txBody>
        </p:sp>
        <p:sp>
          <p:nvSpPr>
            <p:cNvPr id="18" name="矩形 17">
              <a:extLst>
                <a:ext uri="{FF2B5EF4-FFF2-40B4-BE49-F238E27FC236}">
                  <a16:creationId xmlns:a16="http://schemas.microsoft.com/office/drawing/2014/main" id="{5ADCE7AC-A6E5-4E95-A645-75EFE0E27B85}"/>
                </a:ext>
              </a:extLst>
            </p:cNvPr>
            <p:cNvSpPr/>
            <p:nvPr/>
          </p:nvSpPr>
          <p:spPr>
            <a:xfrm>
              <a:off x="7321033" y="3579291"/>
              <a:ext cx="1008112" cy="97221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a:extLst>
                <a:ext uri="{FF2B5EF4-FFF2-40B4-BE49-F238E27FC236}">
                  <a16:creationId xmlns:a16="http://schemas.microsoft.com/office/drawing/2014/main" id="{04EB3398-292E-487B-B0CB-4E5D7C8BE633}"/>
                </a:ext>
              </a:extLst>
            </p:cNvPr>
            <p:cNvSpPr txBox="1"/>
            <p:nvPr/>
          </p:nvSpPr>
          <p:spPr>
            <a:xfrm>
              <a:off x="7379012" y="3181462"/>
              <a:ext cx="892153" cy="369332"/>
            </a:xfrm>
            <a:prstGeom prst="rect">
              <a:avLst/>
            </a:prstGeom>
            <a:noFill/>
          </p:spPr>
          <p:txBody>
            <a:bodyPr wrap="square" rtlCol="0">
              <a:spAutoFit/>
            </a:bodyPr>
            <a:lstStyle/>
            <a:p>
              <a:r>
                <a:rPr lang="en-US" altLang="zh-TW" dirty="0"/>
                <a:t>LO (N) </a:t>
              </a:r>
              <a:endParaRPr lang="zh-TW" altLang="en-US" dirty="0"/>
            </a:p>
          </p:txBody>
        </p:sp>
        <p:sp>
          <p:nvSpPr>
            <p:cNvPr id="22" name="矩形 21">
              <a:extLst>
                <a:ext uri="{FF2B5EF4-FFF2-40B4-BE49-F238E27FC236}">
                  <a16:creationId xmlns:a16="http://schemas.microsoft.com/office/drawing/2014/main" id="{9373381C-656A-4019-A871-E034F3BF3DCD}"/>
                </a:ext>
              </a:extLst>
            </p:cNvPr>
            <p:cNvSpPr/>
            <p:nvPr/>
          </p:nvSpPr>
          <p:spPr>
            <a:xfrm>
              <a:off x="6186496" y="4834599"/>
              <a:ext cx="1008112" cy="97221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文字方塊 22">
              <a:extLst>
                <a:ext uri="{FF2B5EF4-FFF2-40B4-BE49-F238E27FC236}">
                  <a16:creationId xmlns:a16="http://schemas.microsoft.com/office/drawing/2014/main" id="{A6960E96-5724-4EEA-AC25-3202FA7B4098}"/>
                </a:ext>
              </a:extLst>
            </p:cNvPr>
            <p:cNvSpPr txBox="1"/>
            <p:nvPr/>
          </p:nvSpPr>
          <p:spPr>
            <a:xfrm>
              <a:off x="5719753" y="4964986"/>
              <a:ext cx="461665" cy="763839"/>
            </a:xfrm>
            <a:prstGeom prst="rect">
              <a:avLst/>
            </a:prstGeom>
            <a:noFill/>
          </p:spPr>
          <p:txBody>
            <a:bodyPr vert="eaVert" wrap="square" rtlCol="0">
              <a:spAutoFit/>
            </a:bodyPr>
            <a:lstStyle/>
            <a:p>
              <a:r>
                <a:rPr lang="en-US" altLang="zh-TW" dirty="0"/>
                <a:t>LO (N)</a:t>
              </a:r>
              <a:endParaRPr lang="zh-TW" altLang="en-US" dirty="0"/>
            </a:p>
          </p:txBody>
        </p:sp>
        <p:sp>
          <p:nvSpPr>
            <p:cNvPr id="24" name="文字方塊 23">
              <a:extLst>
                <a:ext uri="{FF2B5EF4-FFF2-40B4-BE49-F238E27FC236}">
                  <a16:creationId xmlns:a16="http://schemas.microsoft.com/office/drawing/2014/main" id="{0E2CA470-8A26-40DA-8B00-D8C24617182A}"/>
                </a:ext>
              </a:extLst>
            </p:cNvPr>
            <p:cNvSpPr txBox="1"/>
            <p:nvPr/>
          </p:nvSpPr>
          <p:spPr>
            <a:xfrm>
              <a:off x="6392405" y="2832117"/>
              <a:ext cx="1815009" cy="369332"/>
            </a:xfrm>
            <a:prstGeom prst="rect">
              <a:avLst/>
            </a:prstGeom>
            <a:noFill/>
          </p:spPr>
          <p:txBody>
            <a:bodyPr wrap="square" rtlCol="0">
              <a:spAutoFit/>
            </a:bodyPr>
            <a:lstStyle/>
            <a:p>
              <a:r>
                <a:rPr lang="en-US" altLang="zh-TW" u="sng" dirty="0"/>
                <a:t>2N * 2N Matrix</a:t>
              </a:r>
              <a:endParaRPr lang="zh-TW" altLang="en-US" u="sng" dirty="0"/>
            </a:p>
          </p:txBody>
        </p:sp>
        <p:cxnSp>
          <p:nvCxnSpPr>
            <p:cNvPr id="26" name="直線單箭頭接點 25">
              <a:extLst>
                <a:ext uri="{FF2B5EF4-FFF2-40B4-BE49-F238E27FC236}">
                  <a16:creationId xmlns:a16="http://schemas.microsoft.com/office/drawing/2014/main" id="{44F8CD41-A9AE-4FF7-8E57-83C03C2E97E5}"/>
                </a:ext>
              </a:extLst>
            </p:cNvPr>
            <p:cNvCxnSpPr>
              <a:cxnSpLocks/>
            </p:cNvCxnSpPr>
            <p:nvPr/>
          </p:nvCxnSpPr>
          <p:spPr>
            <a:xfrm>
              <a:off x="6166658" y="3612182"/>
              <a:ext cx="2250961" cy="2186364"/>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a16="http://schemas.microsoft.com/office/drawing/2014/main" id="{1FA8B055-45C3-4E2F-831B-ADAAA0C835BB}"/>
                </a:ext>
              </a:extLst>
            </p:cNvPr>
            <p:cNvCxnSpPr>
              <a:cxnSpLocks/>
            </p:cNvCxnSpPr>
            <p:nvPr/>
          </p:nvCxnSpPr>
          <p:spPr>
            <a:xfrm>
              <a:off x="7375023" y="3638665"/>
              <a:ext cx="896142" cy="860811"/>
            </a:xfrm>
            <a:prstGeom prst="straightConnector1">
              <a:avLst/>
            </a:prstGeom>
            <a:ln w="254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a:extLst>
                <a:ext uri="{FF2B5EF4-FFF2-40B4-BE49-F238E27FC236}">
                  <a16:creationId xmlns:a16="http://schemas.microsoft.com/office/drawing/2014/main" id="{1BE39764-C866-4E63-8D9A-899DEA0DEF4D}"/>
                </a:ext>
              </a:extLst>
            </p:cNvPr>
            <p:cNvCxnSpPr>
              <a:cxnSpLocks/>
            </p:cNvCxnSpPr>
            <p:nvPr/>
          </p:nvCxnSpPr>
          <p:spPr>
            <a:xfrm>
              <a:off x="6273109" y="4904282"/>
              <a:ext cx="896142" cy="860811"/>
            </a:xfrm>
            <a:prstGeom prst="straightConnector1">
              <a:avLst/>
            </a:prstGeom>
            <a:ln w="254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35" name="直角三角形 34">
              <a:extLst>
                <a:ext uri="{FF2B5EF4-FFF2-40B4-BE49-F238E27FC236}">
                  <a16:creationId xmlns:a16="http://schemas.microsoft.com/office/drawing/2014/main" id="{C7FF1CC9-8307-41B6-9871-F4474C849E1F}"/>
                </a:ext>
              </a:extLst>
            </p:cNvPr>
            <p:cNvSpPr/>
            <p:nvPr/>
          </p:nvSpPr>
          <p:spPr>
            <a:xfrm>
              <a:off x="6247067" y="3845264"/>
              <a:ext cx="730544" cy="654212"/>
            </a:xfrm>
            <a:prstGeom prst="rtTriangl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直角三角形 35">
              <a:extLst>
                <a:ext uri="{FF2B5EF4-FFF2-40B4-BE49-F238E27FC236}">
                  <a16:creationId xmlns:a16="http://schemas.microsoft.com/office/drawing/2014/main" id="{86F9D231-A1DC-485C-9116-76FFF04C23F1}"/>
                </a:ext>
              </a:extLst>
            </p:cNvPr>
            <p:cNvSpPr/>
            <p:nvPr/>
          </p:nvSpPr>
          <p:spPr>
            <a:xfrm>
              <a:off x="7468013" y="5065873"/>
              <a:ext cx="730544" cy="654212"/>
            </a:xfrm>
            <a:prstGeom prst="rtTriangl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直角三角形 40">
              <a:extLst>
                <a:ext uri="{FF2B5EF4-FFF2-40B4-BE49-F238E27FC236}">
                  <a16:creationId xmlns:a16="http://schemas.microsoft.com/office/drawing/2014/main" id="{C35E3367-073B-4767-8790-ACD15F21C6E9}"/>
                </a:ext>
              </a:extLst>
            </p:cNvPr>
            <p:cNvSpPr/>
            <p:nvPr/>
          </p:nvSpPr>
          <p:spPr>
            <a:xfrm flipH="1" flipV="1">
              <a:off x="7633042" y="4932618"/>
              <a:ext cx="683374" cy="654211"/>
            </a:xfrm>
            <a:prstGeom prst="rtTriangl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直角三角形 41">
              <a:extLst>
                <a:ext uri="{FF2B5EF4-FFF2-40B4-BE49-F238E27FC236}">
                  <a16:creationId xmlns:a16="http://schemas.microsoft.com/office/drawing/2014/main" id="{58210B1B-0B29-49FB-B7BA-0244BB5B2E31}"/>
                </a:ext>
              </a:extLst>
            </p:cNvPr>
            <p:cNvSpPr/>
            <p:nvPr/>
          </p:nvSpPr>
          <p:spPr>
            <a:xfrm flipH="1" flipV="1">
              <a:off x="6419673" y="3729602"/>
              <a:ext cx="683374" cy="654211"/>
            </a:xfrm>
            <a:prstGeom prst="rtTriangl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直角三角形 42">
              <a:extLst>
                <a:ext uri="{FF2B5EF4-FFF2-40B4-BE49-F238E27FC236}">
                  <a16:creationId xmlns:a16="http://schemas.microsoft.com/office/drawing/2014/main" id="{A61F6E82-A995-4EB4-8E96-0AF27B5F198F}"/>
                </a:ext>
              </a:extLst>
            </p:cNvPr>
            <p:cNvSpPr/>
            <p:nvPr/>
          </p:nvSpPr>
          <p:spPr>
            <a:xfrm flipH="1" flipV="1">
              <a:off x="7557698" y="3672780"/>
              <a:ext cx="683374" cy="654211"/>
            </a:xfrm>
            <a:prstGeom prst="rtTriangl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直角三角形 43">
              <a:extLst>
                <a:ext uri="{FF2B5EF4-FFF2-40B4-BE49-F238E27FC236}">
                  <a16:creationId xmlns:a16="http://schemas.microsoft.com/office/drawing/2014/main" id="{90DFBCA2-4A64-427C-A718-70A555E5D6D4}"/>
                </a:ext>
              </a:extLst>
            </p:cNvPr>
            <p:cNvSpPr/>
            <p:nvPr/>
          </p:nvSpPr>
          <p:spPr>
            <a:xfrm>
              <a:off x="7432367" y="3845264"/>
              <a:ext cx="683374" cy="610846"/>
            </a:xfrm>
            <a:prstGeom prst="rtTriangl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直角三角形 44">
              <a:extLst>
                <a:ext uri="{FF2B5EF4-FFF2-40B4-BE49-F238E27FC236}">
                  <a16:creationId xmlns:a16="http://schemas.microsoft.com/office/drawing/2014/main" id="{2B41F644-DE99-4CBF-86FD-D4EED1ABDD33}"/>
                </a:ext>
              </a:extLst>
            </p:cNvPr>
            <p:cNvSpPr/>
            <p:nvPr/>
          </p:nvSpPr>
          <p:spPr>
            <a:xfrm flipH="1" flipV="1">
              <a:off x="6426597" y="4922703"/>
              <a:ext cx="683374" cy="654211"/>
            </a:xfrm>
            <a:prstGeom prst="rtTriangl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直角三角形 45">
              <a:extLst>
                <a:ext uri="{FF2B5EF4-FFF2-40B4-BE49-F238E27FC236}">
                  <a16:creationId xmlns:a16="http://schemas.microsoft.com/office/drawing/2014/main" id="{E6ABB6CA-5968-474F-BC4F-264FC9A8E691}"/>
                </a:ext>
              </a:extLst>
            </p:cNvPr>
            <p:cNvSpPr/>
            <p:nvPr/>
          </p:nvSpPr>
          <p:spPr>
            <a:xfrm>
              <a:off x="6334906" y="5119852"/>
              <a:ext cx="683374" cy="610846"/>
            </a:xfrm>
            <a:prstGeom prst="rtTriangl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文字方塊 49">
              <a:extLst>
                <a:ext uri="{FF2B5EF4-FFF2-40B4-BE49-F238E27FC236}">
                  <a16:creationId xmlns:a16="http://schemas.microsoft.com/office/drawing/2014/main" id="{1B01FC60-43B5-4E8E-AEDD-7485A05706FF}"/>
                </a:ext>
              </a:extLst>
            </p:cNvPr>
            <p:cNvSpPr txBox="1"/>
            <p:nvPr/>
          </p:nvSpPr>
          <p:spPr>
            <a:xfrm>
              <a:off x="6160097" y="4534904"/>
              <a:ext cx="1008112" cy="261610"/>
            </a:xfrm>
            <a:prstGeom prst="rect">
              <a:avLst/>
            </a:prstGeom>
            <a:noFill/>
          </p:spPr>
          <p:txBody>
            <a:bodyPr wrap="square" rtlCol="0">
              <a:spAutoFit/>
            </a:bodyPr>
            <a:lstStyle/>
            <a:p>
              <a:r>
                <a:rPr lang="en-US" altLang="zh-TW" sz="1050" dirty="0">
                  <a:effectLst>
                    <a:outerShdw blurRad="38100" dist="38100" dir="2700000" algn="tl">
                      <a:srgbClr val="000000">
                        <a:alpha val="43137"/>
                      </a:srgbClr>
                    </a:outerShdw>
                  </a:effectLst>
                </a:rPr>
                <a:t>LL x LL (</a:t>
              </a:r>
              <a:r>
                <a:rPr lang="en-US" altLang="zh-TW" sz="1050" dirty="0" err="1">
                  <a:effectLst>
                    <a:outerShdw blurRad="38100" dist="38100" dir="2700000" algn="tl">
                      <a:srgbClr val="000000">
                        <a:alpha val="43137"/>
                      </a:srgbClr>
                    </a:outerShdw>
                  </a:effectLst>
                </a:rPr>
                <a:t>NxN</a:t>
              </a:r>
              <a:r>
                <a:rPr lang="en-US" altLang="zh-TW" sz="1050" dirty="0">
                  <a:effectLst>
                    <a:outerShdw blurRad="38100" dist="38100" dir="2700000" algn="tl">
                      <a:srgbClr val="000000">
                        <a:alpha val="43137"/>
                      </a:srgbClr>
                    </a:outerShdw>
                  </a:effectLst>
                </a:rPr>
                <a:t>)</a:t>
              </a:r>
              <a:endParaRPr lang="zh-TW" altLang="en-US" sz="1050" dirty="0">
                <a:effectLst>
                  <a:outerShdw blurRad="38100" dist="38100" dir="2700000" algn="tl">
                    <a:srgbClr val="000000">
                      <a:alpha val="43137"/>
                    </a:srgbClr>
                  </a:outerShdw>
                </a:effectLst>
              </a:endParaRPr>
            </a:p>
          </p:txBody>
        </p:sp>
        <p:sp>
          <p:nvSpPr>
            <p:cNvPr id="51" name="文字方塊 50">
              <a:extLst>
                <a:ext uri="{FF2B5EF4-FFF2-40B4-BE49-F238E27FC236}">
                  <a16:creationId xmlns:a16="http://schemas.microsoft.com/office/drawing/2014/main" id="{CCDD6488-13AD-44B3-881E-7FBCE3A10EC1}"/>
                </a:ext>
              </a:extLst>
            </p:cNvPr>
            <p:cNvSpPr txBox="1"/>
            <p:nvPr/>
          </p:nvSpPr>
          <p:spPr>
            <a:xfrm>
              <a:off x="7425421" y="4556906"/>
              <a:ext cx="1008112" cy="261610"/>
            </a:xfrm>
            <a:prstGeom prst="rect">
              <a:avLst/>
            </a:prstGeom>
            <a:noFill/>
          </p:spPr>
          <p:txBody>
            <a:bodyPr wrap="square" rtlCol="0">
              <a:spAutoFit/>
            </a:bodyPr>
            <a:lstStyle/>
            <a:p>
              <a:r>
                <a:rPr lang="en-US" altLang="zh-TW" sz="1050" dirty="0">
                  <a:effectLst>
                    <a:outerShdw blurRad="38100" dist="38100" dir="2700000" algn="tl">
                      <a:srgbClr val="000000">
                        <a:alpha val="43137"/>
                      </a:srgbClr>
                    </a:outerShdw>
                  </a:effectLst>
                </a:rPr>
                <a:t>LO x LL (</a:t>
              </a:r>
              <a:r>
                <a:rPr lang="en-US" altLang="zh-TW" sz="1050" dirty="0" err="1">
                  <a:effectLst>
                    <a:outerShdw blurRad="38100" dist="38100" dir="2700000" algn="tl">
                      <a:srgbClr val="000000">
                        <a:alpha val="43137"/>
                      </a:srgbClr>
                    </a:outerShdw>
                  </a:effectLst>
                </a:rPr>
                <a:t>NxN</a:t>
              </a:r>
              <a:r>
                <a:rPr lang="en-US" altLang="zh-TW" sz="1050" dirty="0">
                  <a:effectLst>
                    <a:outerShdw blurRad="38100" dist="38100" dir="2700000" algn="tl">
                      <a:srgbClr val="000000">
                        <a:alpha val="43137"/>
                      </a:srgbClr>
                    </a:outerShdw>
                  </a:effectLst>
                </a:rPr>
                <a:t>)</a:t>
              </a:r>
              <a:endParaRPr lang="zh-TW" altLang="en-US" sz="1050" dirty="0">
                <a:effectLst>
                  <a:outerShdw blurRad="38100" dist="38100" dir="2700000" algn="tl">
                    <a:srgbClr val="000000">
                      <a:alpha val="43137"/>
                    </a:srgbClr>
                  </a:outerShdw>
                </a:effectLst>
              </a:endParaRPr>
            </a:p>
          </p:txBody>
        </p:sp>
        <p:sp>
          <p:nvSpPr>
            <p:cNvPr id="52" name="文字方塊 51">
              <a:extLst>
                <a:ext uri="{FF2B5EF4-FFF2-40B4-BE49-F238E27FC236}">
                  <a16:creationId xmlns:a16="http://schemas.microsoft.com/office/drawing/2014/main" id="{B501A706-C36C-4D82-9416-DC2F66E18075}"/>
                </a:ext>
              </a:extLst>
            </p:cNvPr>
            <p:cNvSpPr txBox="1"/>
            <p:nvPr/>
          </p:nvSpPr>
          <p:spPr>
            <a:xfrm>
              <a:off x="6158786" y="5831437"/>
              <a:ext cx="1008112" cy="261610"/>
            </a:xfrm>
            <a:prstGeom prst="rect">
              <a:avLst/>
            </a:prstGeom>
            <a:noFill/>
          </p:spPr>
          <p:txBody>
            <a:bodyPr wrap="square" rtlCol="0">
              <a:spAutoFit/>
            </a:bodyPr>
            <a:lstStyle/>
            <a:p>
              <a:r>
                <a:rPr lang="en-US" altLang="zh-TW" sz="1050" dirty="0">
                  <a:effectLst>
                    <a:outerShdw blurRad="38100" dist="38100" dir="2700000" algn="tl">
                      <a:srgbClr val="000000">
                        <a:alpha val="43137"/>
                      </a:srgbClr>
                    </a:outerShdw>
                  </a:effectLst>
                </a:rPr>
                <a:t>LL x LO (</a:t>
              </a:r>
              <a:r>
                <a:rPr lang="en-US" altLang="zh-TW" sz="1050" dirty="0" err="1">
                  <a:effectLst>
                    <a:outerShdw blurRad="38100" dist="38100" dir="2700000" algn="tl">
                      <a:srgbClr val="000000">
                        <a:alpha val="43137"/>
                      </a:srgbClr>
                    </a:outerShdw>
                  </a:effectLst>
                </a:rPr>
                <a:t>NxN</a:t>
              </a:r>
              <a:r>
                <a:rPr lang="en-US" altLang="zh-TW" sz="1050" dirty="0">
                  <a:effectLst>
                    <a:outerShdw blurRad="38100" dist="38100" dir="2700000" algn="tl">
                      <a:srgbClr val="000000">
                        <a:alpha val="43137"/>
                      </a:srgbClr>
                    </a:outerShdw>
                  </a:effectLst>
                </a:rPr>
                <a:t>)</a:t>
              </a:r>
              <a:endParaRPr lang="zh-TW" altLang="en-US" sz="1050" dirty="0">
                <a:effectLst>
                  <a:outerShdw blurRad="38100" dist="38100" dir="2700000" algn="tl">
                    <a:srgbClr val="000000">
                      <a:alpha val="43137"/>
                    </a:srgbClr>
                  </a:outerShdw>
                </a:effectLst>
              </a:endParaRPr>
            </a:p>
          </p:txBody>
        </p:sp>
        <p:sp>
          <p:nvSpPr>
            <p:cNvPr id="53" name="文字方塊 52">
              <a:extLst>
                <a:ext uri="{FF2B5EF4-FFF2-40B4-BE49-F238E27FC236}">
                  <a16:creationId xmlns:a16="http://schemas.microsoft.com/office/drawing/2014/main" id="{233CB9A7-7CC6-4599-98A2-FC04349A7701}"/>
                </a:ext>
              </a:extLst>
            </p:cNvPr>
            <p:cNvSpPr txBox="1"/>
            <p:nvPr/>
          </p:nvSpPr>
          <p:spPr>
            <a:xfrm>
              <a:off x="7393789" y="5851892"/>
              <a:ext cx="1039743" cy="253916"/>
            </a:xfrm>
            <a:prstGeom prst="rect">
              <a:avLst/>
            </a:prstGeom>
            <a:noFill/>
          </p:spPr>
          <p:txBody>
            <a:bodyPr wrap="square" rtlCol="0">
              <a:spAutoFit/>
            </a:bodyPr>
            <a:lstStyle/>
            <a:p>
              <a:r>
                <a:rPr lang="en-US" altLang="zh-TW" sz="1050" dirty="0">
                  <a:effectLst>
                    <a:outerShdw blurRad="38100" dist="38100" dir="2700000" algn="tl">
                      <a:srgbClr val="000000">
                        <a:alpha val="43137"/>
                      </a:srgbClr>
                    </a:outerShdw>
                  </a:effectLst>
                </a:rPr>
                <a:t>LO x LO (</a:t>
              </a:r>
              <a:r>
                <a:rPr lang="en-US" altLang="zh-TW" sz="1050" dirty="0" err="1">
                  <a:effectLst>
                    <a:outerShdw blurRad="38100" dist="38100" dir="2700000" algn="tl">
                      <a:srgbClr val="000000">
                        <a:alpha val="43137"/>
                      </a:srgbClr>
                    </a:outerShdw>
                  </a:effectLst>
                </a:rPr>
                <a:t>NxN</a:t>
              </a:r>
              <a:r>
                <a:rPr lang="en-US" altLang="zh-TW" sz="1050" dirty="0">
                  <a:effectLst>
                    <a:outerShdw blurRad="38100" dist="38100" dir="2700000" algn="tl">
                      <a:srgbClr val="000000">
                        <a:alpha val="43137"/>
                      </a:srgbClr>
                    </a:outerShdw>
                  </a:effectLst>
                </a:rPr>
                <a:t>)</a:t>
              </a:r>
              <a:endParaRPr lang="zh-TW" altLang="en-US" sz="1050" dirty="0">
                <a:effectLst>
                  <a:outerShdw blurRad="38100" dist="38100" dir="2700000" algn="tl">
                    <a:srgbClr val="000000">
                      <a:alpha val="43137"/>
                    </a:srgbClr>
                  </a:outerShdw>
                </a:effectLst>
              </a:endParaRPr>
            </a:p>
          </p:txBody>
        </p:sp>
      </p:grpSp>
      <p:sp>
        <p:nvSpPr>
          <p:cNvPr id="58" name="矩形 57">
            <a:extLst>
              <a:ext uri="{FF2B5EF4-FFF2-40B4-BE49-F238E27FC236}">
                <a16:creationId xmlns:a16="http://schemas.microsoft.com/office/drawing/2014/main" id="{129B8A02-382F-4943-854F-56A8F4E4A788}"/>
              </a:ext>
            </a:extLst>
          </p:cNvPr>
          <p:cNvSpPr/>
          <p:nvPr/>
        </p:nvSpPr>
        <p:spPr>
          <a:xfrm>
            <a:off x="1043608" y="4421328"/>
            <a:ext cx="3820277" cy="646331"/>
          </a:xfrm>
          <a:prstGeom prst="rect">
            <a:avLst/>
          </a:prstGeom>
          <a:ln w="25400">
            <a:solidFill>
              <a:schemeClr val="tx1"/>
            </a:solidFill>
          </a:ln>
        </p:spPr>
        <p:txBody>
          <a:bodyPr wrap="none">
            <a:spAutoFit/>
          </a:bodyPr>
          <a:lstStyle/>
          <a:p>
            <a:r>
              <a:rPr lang="en-US" altLang="zh-TW" dirty="0" err="1"/>
              <a:t>M_stat</a:t>
            </a:r>
            <a:r>
              <a:rPr lang="en-US" altLang="zh-TW" dirty="0"/>
              <a:t> = { </a:t>
            </a:r>
            <a:r>
              <a:rPr lang="en-US" altLang="zh-TW" dirty="0" err="1"/>
              <a:t>stat_LL</a:t>
            </a:r>
            <a:r>
              <a:rPr lang="en-US" altLang="zh-TW" dirty="0"/>
              <a:t>(N) , </a:t>
            </a:r>
            <a:r>
              <a:rPr lang="en-US" altLang="zh-TW" dirty="0" err="1"/>
              <a:t>stat_LO</a:t>
            </a:r>
            <a:r>
              <a:rPr lang="en-US" altLang="zh-TW" dirty="0"/>
              <a:t>(N) }</a:t>
            </a:r>
          </a:p>
          <a:p>
            <a:r>
              <a:rPr lang="en-US" altLang="zh-TW" dirty="0" err="1"/>
              <a:t>R_stat</a:t>
            </a:r>
            <a:r>
              <a:rPr lang="en-US" altLang="zh-TW" dirty="0"/>
              <a:t> = </a:t>
            </a:r>
            <a:r>
              <a:rPr lang="en-US" altLang="zh-TW" dirty="0" err="1"/>
              <a:t>M_stat</a:t>
            </a:r>
            <a:r>
              <a:rPr lang="en-US" altLang="zh-TW" dirty="0"/>
              <a:t> x </a:t>
            </a:r>
            <a:r>
              <a:rPr lang="en-US" altLang="zh-TW" dirty="0" err="1"/>
              <a:t>C_stat</a:t>
            </a:r>
            <a:r>
              <a:rPr lang="en-US" altLang="zh-TW" dirty="0"/>
              <a:t> x </a:t>
            </a:r>
            <a:r>
              <a:rPr lang="en-US" altLang="zh-TW" dirty="0" err="1"/>
              <a:t>M_stat</a:t>
            </a:r>
            <a:r>
              <a:rPr lang="en-US" altLang="zh-TW" dirty="0"/>
              <a:t> </a:t>
            </a:r>
            <a:endParaRPr lang="zh-TW" altLang="en-US" dirty="0"/>
          </a:p>
        </p:txBody>
      </p:sp>
    </p:spTree>
    <p:extLst>
      <p:ext uri="{BB962C8B-B14F-4D97-AF65-F5344CB8AC3E}">
        <p14:creationId xmlns:p14="http://schemas.microsoft.com/office/powerpoint/2010/main" val="2334222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BA7925-E6DC-4D6A-A605-3AA00DC85570}"/>
              </a:ext>
            </a:extLst>
          </p:cNvPr>
          <p:cNvSpPr>
            <a:spLocks noGrp="1"/>
          </p:cNvSpPr>
          <p:nvPr>
            <p:ph type="title"/>
          </p:nvPr>
        </p:nvSpPr>
        <p:spPr/>
        <p:txBody>
          <a:bodyPr/>
          <a:lstStyle/>
          <a:p>
            <a:r>
              <a:rPr lang="en-US" altLang="zh-TW" b="1" dirty="0" err="1"/>
              <a:t>C_sys_acc</a:t>
            </a:r>
            <a:r>
              <a:rPr lang="en-US" altLang="zh-TW" b="1" dirty="0"/>
              <a:t> </a:t>
            </a:r>
            <a:endParaRPr lang="zh-TW" altLang="en-US" dirty="0"/>
          </a:p>
        </p:txBody>
      </p:sp>
      <p:sp>
        <p:nvSpPr>
          <p:cNvPr id="3" name="日期版面配置區 2">
            <a:extLst>
              <a:ext uri="{FF2B5EF4-FFF2-40B4-BE49-F238E27FC236}">
                <a16:creationId xmlns:a16="http://schemas.microsoft.com/office/drawing/2014/main" id="{A4C2DA04-DB22-49FA-9A77-E3730044F14A}"/>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1482FA17-D76D-4846-90C5-4A47BACF45D9}"/>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992CB53B-3542-4D3C-B253-06F05952ECB9}"/>
              </a:ext>
            </a:extLst>
          </p:cNvPr>
          <p:cNvSpPr>
            <a:spLocks noGrp="1"/>
          </p:cNvSpPr>
          <p:nvPr>
            <p:ph type="sldNum" sz="quarter" idx="12"/>
          </p:nvPr>
        </p:nvSpPr>
        <p:spPr/>
        <p:txBody>
          <a:bodyPr/>
          <a:lstStyle/>
          <a:p>
            <a:fld id="{A19621D2-C8FC-4F75-9E5A-153A48AC0064}" type="slidenum">
              <a:rPr lang="en-US" altLang="ja-JP" smtClean="0"/>
              <a:pPr/>
              <a:t>4</a:t>
            </a:fld>
            <a:r>
              <a:rPr lang="en-US" altLang="ja-JP"/>
              <a:t>/N</a:t>
            </a:r>
            <a:endParaRPr lang="en-US" altLang="ja-JP" dirty="0"/>
          </a:p>
        </p:txBody>
      </p:sp>
      <p:sp>
        <p:nvSpPr>
          <p:cNvPr id="7" name="矩形 6">
            <a:extLst>
              <a:ext uri="{FF2B5EF4-FFF2-40B4-BE49-F238E27FC236}">
                <a16:creationId xmlns:a16="http://schemas.microsoft.com/office/drawing/2014/main" id="{3054BCB0-A436-48C2-A0D6-57B9BCD8766C}"/>
              </a:ext>
            </a:extLst>
          </p:cNvPr>
          <p:cNvSpPr/>
          <p:nvPr/>
        </p:nvSpPr>
        <p:spPr>
          <a:xfrm>
            <a:off x="467544" y="1210324"/>
            <a:ext cx="6048672" cy="830997"/>
          </a:xfrm>
          <a:prstGeom prst="rect">
            <a:avLst/>
          </a:prstGeom>
        </p:spPr>
        <p:txBody>
          <a:bodyPr wrap="square">
            <a:spAutoFit/>
          </a:bodyPr>
          <a:lstStyle/>
          <a:p>
            <a:r>
              <a:rPr lang="en-US" altLang="zh-TW" sz="1600" b="1" dirty="0" err="1"/>
              <a:t>C_sys_acc</a:t>
            </a:r>
            <a:r>
              <a:rPr lang="en-US" altLang="zh-TW" sz="1600" b="1" dirty="0"/>
              <a:t> </a:t>
            </a:r>
            <a:r>
              <a:rPr lang="en-US" altLang="zh-TW" sz="1600" dirty="0"/>
              <a:t> (</a:t>
            </a:r>
            <a:r>
              <a:rPr lang="en-US" altLang="zh-TW" sz="1600" dirty="0" err="1"/>
              <a:t>sys_acc</a:t>
            </a:r>
            <a:r>
              <a:rPr lang="en-US" altLang="zh-TW" sz="1600" dirty="0"/>
              <a:t> = 3* </a:t>
            </a:r>
            <a:r>
              <a:rPr lang="en-US" altLang="zh-TW" sz="1600" dirty="0" err="1"/>
              <a:t>MC_stat</a:t>
            </a:r>
            <a:r>
              <a:rPr lang="en-US" altLang="zh-TW" sz="1600" dirty="0"/>
              <a:t>)</a:t>
            </a:r>
            <a:endParaRPr lang="en-US" altLang="zh-TW" sz="1600" dirty="0">
              <a:solidFill>
                <a:srgbClr val="00B050"/>
              </a:solidFill>
            </a:endParaRPr>
          </a:p>
          <a:p>
            <a:pPr marL="285750" indent="-285750">
              <a:buFont typeface="Arial" panose="020B0604020202020204" pitchFamily="34" charset="0"/>
              <a:buChar char="•"/>
            </a:pPr>
            <a:r>
              <a:rPr lang="en-US" altLang="zh-TW" sz="1600" dirty="0">
                <a:solidFill>
                  <a:srgbClr val="0000FF"/>
                </a:solidFill>
              </a:rPr>
              <a:t>Same bin, same trig : 1 </a:t>
            </a:r>
          </a:p>
          <a:p>
            <a:pPr marL="285750" indent="-285750">
              <a:buFont typeface="Arial" panose="020B0604020202020204" pitchFamily="34" charset="0"/>
              <a:buChar char="•"/>
            </a:pPr>
            <a:r>
              <a:rPr lang="en-US" altLang="zh-TW" sz="1600" dirty="0"/>
              <a:t>Others = 0.8</a:t>
            </a:r>
            <a:r>
              <a:rPr lang="zh-TW" altLang="en-US" sz="1600" dirty="0"/>
              <a:t> </a:t>
            </a:r>
            <a:r>
              <a:rPr lang="en-US" altLang="zh-TW" sz="1600" dirty="0"/>
              <a:t>(no differentiation on kinematics)</a:t>
            </a:r>
          </a:p>
        </p:txBody>
      </p:sp>
      <p:pic>
        <p:nvPicPr>
          <p:cNvPr id="33" name="圖片 32">
            <a:extLst>
              <a:ext uri="{FF2B5EF4-FFF2-40B4-BE49-F238E27FC236}">
                <a16:creationId xmlns:a16="http://schemas.microsoft.com/office/drawing/2014/main" id="{F1EFA780-1D65-4ED2-9F5A-0F7E7DB300C0}"/>
              </a:ext>
            </a:extLst>
          </p:cNvPr>
          <p:cNvPicPr>
            <a:picLocks noChangeAspect="1"/>
          </p:cNvPicPr>
          <p:nvPr/>
        </p:nvPicPr>
        <p:blipFill>
          <a:blip r:embed="rId2"/>
          <a:stretch>
            <a:fillRect/>
          </a:stretch>
        </p:blipFill>
        <p:spPr>
          <a:xfrm>
            <a:off x="6743953" y="1270252"/>
            <a:ext cx="2365740" cy="2779366"/>
          </a:xfrm>
          <a:prstGeom prst="rect">
            <a:avLst/>
          </a:prstGeom>
        </p:spPr>
      </p:pic>
    </p:spTree>
    <p:extLst>
      <p:ext uri="{BB962C8B-B14F-4D97-AF65-F5344CB8AC3E}">
        <p14:creationId xmlns:p14="http://schemas.microsoft.com/office/powerpoint/2010/main" val="1314716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BA7925-E6DC-4D6A-A605-3AA00DC85570}"/>
              </a:ext>
            </a:extLst>
          </p:cNvPr>
          <p:cNvSpPr>
            <a:spLocks noGrp="1"/>
          </p:cNvSpPr>
          <p:nvPr>
            <p:ph type="title"/>
          </p:nvPr>
        </p:nvSpPr>
        <p:spPr/>
        <p:txBody>
          <a:bodyPr/>
          <a:lstStyle/>
          <a:p>
            <a:r>
              <a:rPr lang="en-US" altLang="zh-TW" b="1" dirty="0" err="1"/>
              <a:t>C_sys_purity</a:t>
            </a:r>
            <a:r>
              <a:rPr lang="en-US" altLang="zh-TW" b="1" dirty="0"/>
              <a:t> (OK?) </a:t>
            </a:r>
            <a:endParaRPr lang="zh-TW" altLang="en-US" dirty="0"/>
          </a:p>
        </p:txBody>
      </p:sp>
      <p:sp>
        <p:nvSpPr>
          <p:cNvPr id="3" name="日期版面配置區 2">
            <a:extLst>
              <a:ext uri="{FF2B5EF4-FFF2-40B4-BE49-F238E27FC236}">
                <a16:creationId xmlns:a16="http://schemas.microsoft.com/office/drawing/2014/main" id="{A4C2DA04-DB22-49FA-9A77-E3730044F14A}"/>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1482FA17-D76D-4846-90C5-4A47BACF45D9}"/>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992CB53B-3542-4D3C-B253-06F05952ECB9}"/>
              </a:ext>
            </a:extLst>
          </p:cNvPr>
          <p:cNvSpPr>
            <a:spLocks noGrp="1"/>
          </p:cNvSpPr>
          <p:nvPr>
            <p:ph type="sldNum" sz="quarter" idx="12"/>
          </p:nvPr>
        </p:nvSpPr>
        <p:spPr/>
        <p:txBody>
          <a:bodyPr/>
          <a:lstStyle/>
          <a:p>
            <a:fld id="{A19621D2-C8FC-4F75-9E5A-153A48AC0064}" type="slidenum">
              <a:rPr lang="en-US" altLang="ja-JP" smtClean="0"/>
              <a:pPr/>
              <a:t>5</a:t>
            </a:fld>
            <a:r>
              <a:rPr lang="en-US" altLang="ja-JP"/>
              <a:t>/N</a:t>
            </a:r>
            <a:endParaRPr lang="en-US" altLang="ja-JP" dirty="0"/>
          </a:p>
        </p:txBody>
      </p:sp>
      <p:sp>
        <p:nvSpPr>
          <p:cNvPr id="7" name="矩形 6">
            <a:extLst>
              <a:ext uri="{FF2B5EF4-FFF2-40B4-BE49-F238E27FC236}">
                <a16:creationId xmlns:a16="http://schemas.microsoft.com/office/drawing/2014/main" id="{3054BCB0-A436-48C2-A0D6-57B9BCD8766C}"/>
              </a:ext>
            </a:extLst>
          </p:cNvPr>
          <p:cNvSpPr/>
          <p:nvPr/>
        </p:nvSpPr>
        <p:spPr>
          <a:xfrm>
            <a:off x="611560" y="1484784"/>
            <a:ext cx="6768752" cy="830997"/>
          </a:xfrm>
          <a:prstGeom prst="rect">
            <a:avLst/>
          </a:prstGeom>
        </p:spPr>
        <p:txBody>
          <a:bodyPr wrap="square">
            <a:spAutoFit/>
          </a:bodyPr>
          <a:lstStyle/>
          <a:p>
            <a:r>
              <a:rPr lang="en-US" altLang="zh-TW" sz="1600" b="1" dirty="0" err="1"/>
              <a:t>C_sys_purity</a:t>
            </a:r>
            <a:endParaRPr lang="en-US" altLang="zh-TW" sz="1600" dirty="0">
              <a:solidFill>
                <a:srgbClr val="00B050"/>
              </a:solidFill>
              <a:highlight>
                <a:srgbClr val="FFFF00"/>
              </a:highlight>
            </a:endParaRPr>
          </a:p>
          <a:p>
            <a:pPr marL="285750" indent="-285750">
              <a:buFont typeface="Arial" panose="020B0604020202020204" pitchFamily="34" charset="0"/>
              <a:buChar char="•"/>
            </a:pPr>
            <a:r>
              <a:rPr lang="en-US" altLang="zh-TW" sz="1600" dirty="0">
                <a:solidFill>
                  <a:srgbClr val="0000FF"/>
                </a:solidFill>
              </a:rPr>
              <a:t>Same bin, same trig : 1 </a:t>
            </a:r>
          </a:p>
          <a:p>
            <a:pPr marL="285750" indent="-285750">
              <a:buFont typeface="Arial" panose="020B0604020202020204" pitchFamily="34" charset="0"/>
              <a:buChar char="•"/>
            </a:pPr>
            <a:r>
              <a:rPr lang="en-US" altLang="zh-TW" sz="1600" dirty="0"/>
              <a:t>Others </a:t>
            </a:r>
            <a:r>
              <a:rPr lang="en-US" altLang="zh-TW" sz="1600" b="1" dirty="0"/>
              <a:t>= </a:t>
            </a:r>
            <a:r>
              <a:rPr lang="en-US" altLang="zh-TW" sz="1600" b="1" dirty="0">
                <a:solidFill>
                  <a:srgbClr val="FF0000"/>
                </a:solidFill>
              </a:rPr>
              <a:t>Rand(0.7, 0.9), now I use 0.8 for all</a:t>
            </a:r>
          </a:p>
        </p:txBody>
      </p:sp>
      <p:pic>
        <p:nvPicPr>
          <p:cNvPr id="33" name="圖片 32">
            <a:extLst>
              <a:ext uri="{FF2B5EF4-FFF2-40B4-BE49-F238E27FC236}">
                <a16:creationId xmlns:a16="http://schemas.microsoft.com/office/drawing/2014/main" id="{F1EFA780-1D65-4ED2-9F5A-0F7E7DB300C0}"/>
              </a:ext>
            </a:extLst>
          </p:cNvPr>
          <p:cNvPicPr>
            <a:picLocks noChangeAspect="1"/>
          </p:cNvPicPr>
          <p:nvPr/>
        </p:nvPicPr>
        <p:blipFill>
          <a:blip r:embed="rId2"/>
          <a:stretch>
            <a:fillRect/>
          </a:stretch>
        </p:blipFill>
        <p:spPr>
          <a:xfrm>
            <a:off x="5580112" y="1372373"/>
            <a:ext cx="2365740" cy="2779366"/>
          </a:xfrm>
          <a:prstGeom prst="rect">
            <a:avLst/>
          </a:prstGeom>
        </p:spPr>
      </p:pic>
    </p:spTree>
    <p:extLst>
      <p:ext uri="{BB962C8B-B14F-4D97-AF65-F5344CB8AC3E}">
        <p14:creationId xmlns:p14="http://schemas.microsoft.com/office/powerpoint/2010/main" val="329115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BA7925-E6DC-4D6A-A605-3AA00DC85570}"/>
              </a:ext>
            </a:extLst>
          </p:cNvPr>
          <p:cNvSpPr>
            <a:spLocks noGrp="1"/>
          </p:cNvSpPr>
          <p:nvPr>
            <p:ph type="title"/>
          </p:nvPr>
        </p:nvSpPr>
        <p:spPr/>
        <p:txBody>
          <a:bodyPr/>
          <a:lstStyle/>
          <a:p>
            <a:r>
              <a:rPr lang="en-US" altLang="zh-TW" b="1" dirty="0" err="1"/>
              <a:t>C_sys_trig</a:t>
            </a:r>
            <a:r>
              <a:rPr lang="en-US" altLang="zh-TW" b="1" dirty="0"/>
              <a:t>  </a:t>
            </a:r>
            <a:endParaRPr lang="zh-TW" altLang="en-US" dirty="0"/>
          </a:p>
        </p:txBody>
      </p:sp>
      <p:sp>
        <p:nvSpPr>
          <p:cNvPr id="3" name="日期版面配置區 2">
            <a:extLst>
              <a:ext uri="{FF2B5EF4-FFF2-40B4-BE49-F238E27FC236}">
                <a16:creationId xmlns:a16="http://schemas.microsoft.com/office/drawing/2014/main" id="{A4C2DA04-DB22-49FA-9A77-E3730044F14A}"/>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1482FA17-D76D-4846-90C5-4A47BACF45D9}"/>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992CB53B-3542-4D3C-B253-06F05952ECB9}"/>
              </a:ext>
            </a:extLst>
          </p:cNvPr>
          <p:cNvSpPr>
            <a:spLocks noGrp="1"/>
          </p:cNvSpPr>
          <p:nvPr>
            <p:ph type="sldNum" sz="quarter" idx="12"/>
          </p:nvPr>
        </p:nvSpPr>
        <p:spPr/>
        <p:txBody>
          <a:bodyPr/>
          <a:lstStyle/>
          <a:p>
            <a:fld id="{A19621D2-C8FC-4F75-9E5A-153A48AC0064}" type="slidenum">
              <a:rPr lang="en-US" altLang="ja-JP" smtClean="0"/>
              <a:pPr/>
              <a:t>6</a:t>
            </a:fld>
            <a:r>
              <a:rPr lang="en-US" altLang="ja-JP"/>
              <a:t>/N</a:t>
            </a:r>
            <a:endParaRPr lang="en-US" altLang="ja-JP" dirty="0"/>
          </a:p>
        </p:txBody>
      </p:sp>
      <p:sp>
        <p:nvSpPr>
          <p:cNvPr id="7" name="矩形 6">
            <a:extLst>
              <a:ext uri="{FF2B5EF4-FFF2-40B4-BE49-F238E27FC236}">
                <a16:creationId xmlns:a16="http://schemas.microsoft.com/office/drawing/2014/main" id="{3054BCB0-A436-48C2-A0D6-57B9BCD8766C}"/>
              </a:ext>
            </a:extLst>
          </p:cNvPr>
          <p:cNvSpPr/>
          <p:nvPr/>
        </p:nvSpPr>
        <p:spPr>
          <a:xfrm>
            <a:off x="611560" y="1484784"/>
            <a:ext cx="4176464" cy="2308324"/>
          </a:xfrm>
          <a:prstGeom prst="rect">
            <a:avLst/>
          </a:prstGeom>
        </p:spPr>
        <p:txBody>
          <a:bodyPr wrap="square">
            <a:spAutoFit/>
          </a:bodyPr>
          <a:lstStyle/>
          <a:p>
            <a:r>
              <a:rPr lang="en-US" altLang="zh-TW" sz="1600" b="1" dirty="0" err="1"/>
              <a:t>C_sys_trig</a:t>
            </a:r>
            <a:endParaRPr lang="en-US" altLang="zh-TW" sz="1600" dirty="0"/>
          </a:p>
          <a:p>
            <a:pPr marL="285750" indent="-285750">
              <a:buFontTx/>
              <a:buChar char="-"/>
            </a:pPr>
            <a:r>
              <a:rPr lang="en-US" altLang="zh-TW" sz="1600" dirty="0">
                <a:solidFill>
                  <a:srgbClr val="0000FF"/>
                </a:solidFill>
              </a:rPr>
              <a:t>Same bin, same trig : 1 </a:t>
            </a:r>
          </a:p>
          <a:p>
            <a:pPr marL="285750" indent="-285750">
              <a:buFontTx/>
              <a:buChar char="-"/>
            </a:pPr>
            <a:r>
              <a:rPr lang="en-US" altLang="zh-TW" sz="1600" dirty="0">
                <a:solidFill>
                  <a:srgbClr val="FF00FF"/>
                </a:solidFill>
              </a:rPr>
              <a:t>Same bin, different trigger : -1 </a:t>
            </a:r>
          </a:p>
          <a:p>
            <a:pPr marL="285750" indent="-285750">
              <a:buFontTx/>
              <a:buChar char="-"/>
            </a:pPr>
            <a:r>
              <a:rPr lang="en-US" altLang="zh-TW" sz="1600" dirty="0">
                <a:solidFill>
                  <a:srgbClr val="FF0000"/>
                </a:solidFill>
              </a:rPr>
              <a:t>Different bin, same trigger : 1</a:t>
            </a:r>
          </a:p>
          <a:p>
            <a:pPr marL="285750" indent="-285750">
              <a:buFontTx/>
              <a:buChar char="-"/>
            </a:pPr>
            <a:r>
              <a:rPr lang="en-US" altLang="zh-TW" sz="1600" dirty="0">
                <a:solidFill>
                  <a:srgbClr val="00B050"/>
                </a:solidFill>
              </a:rPr>
              <a:t>Different bin, different trigger : -1</a:t>
            </a:r>
          </a:p>
          <a:p>
            <a:pPr marL="285750" indent="-285750">
              <a:buFontTx/>
              <a:buChar char="-"/>
            </a:pPr>
            <a:endParaRPr lang="en-US" altLang="zh-TW" sz="1600" dirty="0">
              <a:solidFill>
                <a:srgbClr val="00B050"/>
              </a:solidFill>
            </a:endParaRPr>
          </a:p>
          <a:p>
            <a:r>
              <a:rPr lang="en-US" altLang="zh-TW" sz="1600" b="1" dirty="0"/>
              <a:t>size = W : 13%, Al : 5%, NH3 : 0%</a:t>
            </a:r>
          </a:p>
          <a:p>
            <a:r>
              <a:rPr lang="en-US" altLang="zh-TW" sz="1600" b="1" dirty="0" err="1"/>
              <a:t>sys_trig_LL</a:t>
            </a:r>
            <a:r>
              <a:rPr lang="en-US" altLang="zh-TW" sz="1600" b="1" dirty="0"/>
              <a:t> = size * </a:t>
            </a:r>
            <a:r>
              <a:rPr lang="en-US" altLang="zh-TW" sz="1600" b="1" dirty="0" err="1"/>
              <a:t>Xsection_LL</a:t>
            </a:r>
            <a:endParaRPr lang="en-US" altLang="zh-TW" sz="1600" b="1" dirty="0"/>
          </a:p>
          <a:p>
            <a:r>
              <a:rPr lang="en-US" altLang="zh-TW" sz="1600" b="1" dirty="0" err="1"/>
              <a:t>sys_trig_LO</a:t>
            </a:r>
            <a:r>
              <a:rPr lang="en-US" altLang="zh-TW" sz="1600" b="1" dirty="0"/>
              <a:t> = size </a:t>
            </a:r>
            <a:r>
              <a:rPr lang="zh-TW" altLang="en-US" sz="1600" b="1" dirty="0"/>
              <a:t>* </a:t>
            </a:r>
            <a:r>
              <a:rPr lang="en-US" altLang="zh-TW" sz="1600" b="1" dirty="0" err="1"/>
              <a:t>Xsection_LO</a:t>
            </a:r>
            <a:endParaRPr lang="en-US" altLang="zh-TW" sz="1600" dirty="0">
              <a:solidFill>
                <a:srgbClr val="00B050"/>
              </a:solidFill>
            </a:endParaRPr>
          </a:p>
        </p:txBody>
      </p:sp>
      <p:pic>
        <p:nvPicPr>
          <p:cNvPr id="33" name="圖片 32">
            <a:extLst>
              <a:ext uri="{FF2B5EF4-FFF2-40B4-BE49-F238E27FC236}">
                <a16:creationId xmlns:a16="http://schemas.microsoft.com/office/drawing/2014/main" id="{F1EFA780-1D65-4ED2-9F5A-0F7E7DB300C0}"/>
              </a:ext>
            </a:extLst>
          </p:cNvPr>
          <p:cNvPicPr>
            <a:picLocks noChangeAspect="1"/>
          </p:cNvPicPr>
          <p:nvPr/>
        </p:nvPicPr>
        <p:blipFill>
          <a:blip r:embed="rId2"/>
          <a:stretch>
            <a:fillRect/>
          </a:stretch>
        </p:blipFill>
        <p:spPr>
          <a:xfrm>
            <a:off x="5508104" y="1028760"/>
            <a:ext cx="2365740" cy="2779366"/>
          </a:xfrm>
          <a:prstGeom prst="rect">
            <a:avLst/>
          </a:prstGeom>
        </p:spPr>
      </p:pic>
    </p:spTree>
    <p:extLst>
      <p:ext uri="{BB962C8B-B14F-4D97-AF65-F5344CB8AC3E}">
        <p14:creationId xmlns:p14="http://schemas.microsoft.com/office/powerpoint/2010/main" val="2533681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3F9E13-A5C1-443B-886C-5F8C2255C77E}"/>
              </a:ext>
            </a:extLst>
          </p:cNvPr>
          <p:cNvSpPr>
            <a:spLocks noGrp="1"/>
          </p:cNvSpPr>
          <p:nvPr>
            <p:ph type="title"/>
          </p:nvPr>
        </p:nvSpPr>
        <p:spPr/>
        <p:txBody>
          <a:bodyPr/>
          <a:lstStyle/>
          <a:p>
            <a:r>
              <a:rPr lang="en-US" altLang="zh-TW" dirty="0"/>
              <a:t>LL and LO overlap region : BLUE</a:t>
            </a:r>
            <a:endParaRPr lang="zh-TW" altLang="en-US" dirty="0"/>
          </a:p>
        </p:txBody>
      </p:sp>
      <p:sp>
        <p:nvSpPr>
          <p:cNvPr id="3" name="日期版面配置區 2">
            <a:extLst>
              <a:ext uri="{FF2B5EF4-FFF2-40B4-BE49-F238E27FC236}">
                <a16:creationId xmlns:a16="http://schemas.microsoft.com/office/drawing/2014/main" id="{FF02540D-6749-4298-80C5-9CD8AFF933CB}"/>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83E52E97-94DA-40BE-BD25-2B2C793898D8}"/>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6D502FA2-8FA4-4DF3-AE99-5861574E13FA}"/>
              </a:ext>
            </a:extLst>
          </p:cNvPr>
          <p:cNvSpPr>
            <a:spLocks noGrp="1"/>
          </p:cNvSpPr>
          <p:nvPr>
            <p:ph type="sldNum" sz="quarter" idx="12"/>
          </p:nvPr>
        </p:nvSpPr>
        <p:spPr/>
        <p:txBody>
          <a:bodyPr/>
          <a:lstStyle/>
          <a:p>
            <a:fld id="{A19621D2-C8FC-4F75-9E5A-153A48AC0064}" type="slidenum">
              <a:rPr lang="en-US" altLang="ja-JP" smtClean="0"/>
              <a:pPr/>
              <a:t>7</a:t>
            </a:fld>
            <a:r>
              <a:rPr lang="en-US" altLang="ja-JP"/>
              <a:t>/N</a:t>
            </a:r>
            <a:endParaRPr lang="en-US" altLang="ja-JP" dirty="0"/>
          </a:p>
        </p:txBody>
      </p:sp>
      <p:pic>
        <p:nvPicPr>
          <p:cNvPr id="7" name="內容版面配置區 6">
            <a:extLst>
              <a:ext uri="{FF2B5EF4-FFF2-40B4-BE49-F238E27FC236}">
                <a16:creationId xmlns:a16="http://schemas.microsoft.com/office/drawing/2014/main" id="{39B8CB27-C44B-4D52-9D90-E034802B7655}"/>
              </a:ext>
            </a:extLst>
          </p:cNvPr>
          <p:cNvPicPr>
            <a:picLocks noGrp="1" noChangeAspect="1"/>
          </p:cNvPicPr>
          <p:nvPr>
            <p:ph idx="1"/>
          </p:nvPr>
        </p:nvPicPr>
        <p:blipFill>
          <a:blip r:embed="rId2"/>
          <a:stretch>
            <a:fillRect/>
          </a:stretch>
        </p:blipFill>
        <p:spPr>
          <a:xfrm>
            <a:off x="40818" y="1124744"/>
            <a:ext cx="9128125" cy="3696634"/>
          </a:xfrm>
          <a:prstGeom prst="rect">
            <a:avLst/>
          </a:prstGeom>
        </p:spPr>
      </p:pic>
      <p:sp>
        <p:nvSpPr>
          <p:cNvPr id="10" name="矩形 9">
            <a:extLst>
              <a:ext uri="{FF2B5EF4-FFF2-40B4-BE49-F238E27FC236}">
                <a16:creationId xmlns:a16="http://schemas.microsoft.com/office/drawing/2014/main" id="{5EBE26EA-11AE-402B-A8DD-C44EFD7436D2}"/>
              </a:ext>
            </a:extLst>
          </p:cNvPr>
          <p:cNvSpPr/>
          <p:nvPr/>
        </p:nvSpPr>
        <p:spPr>
          <a:xfrm>
            <a:off x="6012161" y="3573016"/>
            <a:ext cx="3131840" cy="1248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2239690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C288F8-D6F1-49F3-9C1B-9E391F64F7B6}"/>
              </a:ext>
            </a:extLst>
          </p:cNvPr>
          <p:cNvSpPr>
            <a:spLocks noGrp="1"/>
          </p:cNvSpPr>
          <p:nvPr>
            <p:ph type="title"/>
          </p:nvPr>
        </p:nvSpPr>
        <p:spPr/>
        <p:txBody>
          <a:bodyPr/>
          <a:lstStyle/>
          <a:p>
            <a:r>
              <a:rPr lang="en-US" altLang="zh-TW" dirty="0"/>
              <a:t>LL and LO overlap region : BLUE</a:t>
            </a:r>
            <a:endParaRPr lang="zh-TW" altLang="en-US" dirty="0"/>
          </a:p>
        </p:txBody>
      </p:sp>
      <p:sp>
        <p:nvSpPr>
          <p:cNvPr id="3" name="日期版面配置區 2">
            <a:extLst>
              <a:ext uri="{FF2B5EF4-FFF2-40B4-BE49-F238E27FC236}">
                <a16:creationId xmlns:a16="http://schemas.microsoft.com/office/drawing/2014/main" id="{879AC4B4-9272-478F-AEDF-0FDCE118063F}"/>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C64EC25E-4B1A-4FDD-BFAF-6C63DE5B3C58}"/>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D236494A-C2F8-44E8-A11A-521317B736AE}"/>
              </a:ext>
            </a:extLst>
          </p:cNvPr>
          <p:cNvSpPr>
            <a:spLocks noGrp="1"/>
          </p:cNvSpPr>
          <p:nvPr>
            <p:ph type="sldNum" sz="quarter" idx="12"/>
          </p:nvPr>
        </p:nvSpPr>
        <p:spPr/>
        <p:txBody>
          <a:bodyPr/>
          <a:lstStyle/>
          <a:p>
            <a:fld id="{A19621D2-C8FC-4F75-9E5A-153A48AC0064}" type="slidenum">
              <a:rPr lang="en-US" altLang="ja-JP" smtClean="0"/>
              <a:pPr/>
              <a:t>8</a:t>
            </a:fld>
            <a:r>
              <a:rPr lang="en-US" altLang="ja-JP"/>
              <a:t>/N</a:t>
            </a:r>
            <a:endParaRPr lang="en-US" altLang="ja-JP" dirty="0"/>
          </a:p>
        </p:txBody>
      </p:sp>
      <p:pic>
        <p:nvPicPr>
          <p:cNvPr id="7" name="內容版面配置區 6">
            <a:extLst>
              <a:ext uri="{FF2B5EF4-FFF2-40B4-BE49-F238E27FC236}">
                <a16:creationId xmlns:a16="http://schemas.microsoft.com/office/drawing/2014/main" id="{0A9F9C93-7E69-4655-8B21-DFBE0ED5D418}"/>
              </a:ext>
            </a:extLst>
          </p:cNvPr>
          <p:cNvPicPr>
            <a:picLocks noGrp="1" noChangeAspect="1"/>
          </p:cNvPicPr>
          <p:nvPr>
            <p:ph idx="1"/>
          </p:nvPr>
        </p:nvPicPr>
        <p:blipFill rotWithShape="1">
          <a:blip r:embed="rId2"/>
          <a:srcRect t="14240"/>
          <a:stretch/>
        </p:blipFill>
        <p:spPr>
          <a:xfrm>
            <a:off x="467544" y="980728"/>
            <a:ext cx="8514378" cy="5328592"/>
          </a:xfrm>
          <a:prstGeom prst="rect">
            <a:avLst/>
          </a:prstGeom>
        </p:spPr>
      </p:pic>
    </p:spTree>
    <p:extLst>
      <p:ext uri="{BB962C8B-B14F-4D97-AF65-F5344CB8AC3E}">
        <p14:creationId xmlns:p14="http://schemas.microsoft.com/office/powerpoint/2010/main" val="2468822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3E9AF9-F2C9-42E2-A2E9-A6430D23D614}"/>
              </a:ext>
            </a:extLst>
          </p:cNvPr>
          <p:cNvSpPr>
            <a:spLocks noGrp="1"/>
          </p:cNvSpPr>
          <p:nvPr>
            <p:ph type="title"/>
          </p:nvPr>
        </p:nvSpPr>
        <p:spPr>
          <a:xfrm>
            <a:off x="10725" y="44624"/>
            <a:ext cx="9098968" cy="792088"/>
          </a:xfrm>
        </p:spPr>
        <p:txBody>
          <a:bodyPr/>
          <a:lstStyle/>
          <a:p>
            <a:r>
              <a:rPr lang="en-US" altLang="zh-TW" dirty="0"/>
              <a:t>Checks</a:t>
            </a:r>
            <a:endParaRPr lang="zh-TW" altLang="en-US" dirty="0"/>
          </a:p>
        </p:txBody>
      </p:sp>
      <p:sp>
        <p:nvSpPr>
          <p:cNvPr id="3" name="日期版面配置區 2">
            <a:extLst>
              <a:ext uri="{FF2B5EF4-FFF2-40B4-BE49-F238E27FC236}">
                <a16:creationId xmlns:a16="http://schemas.microsoft.com/office/drawing/2014/main" id="{7EC0719D-E096-4A08-8C2A-08B842BBC731}"/>
              </a:ext>
            </a:extLst>
          </p:cNvPr>
          <p:cNvSpPr>
            <a:spLocks noGrp="1"/>
          </p:cNvSpPr>
          <p:nvPr>
            <p:ph type="dt" sz="half" idx="10"/>
          </p:nvPr>
        </p:nvSpPr>
        <p:spPr/>
        <p:txBody>
          <a:bodyPr/>
          <a:lstStyle/>
          <a:p>
            <a:r>
              <a:rPr lang="en-US" altLang="zh-TW"/>
              <a:t>yyyy/mm/dd</a:t>
            </a:r>
            <a:endParaRPr lang="en-US" altLang="ja-JP" dirty="0"/>
          </a:p>
        </p:txBody>
      </p:sp>
      <p:sp>
        <p:nvSpPr>
          <p:cNvPr id="4" name="頁尾版面配置區 3">
            <a:extLst>
              <a:ext uri="{FF2B5EF4-FFF2-40B4-BE49-F238E27FC236}">
                <a16:creationId xmlns:a16="http://schemas.microsoft.com/office/drawing/2014/main" id="{709BD325-6AD4-4BBE-AA52-9BD2B279C71A}"/>
              </a:ext>
            </a:extLst>
          </p:cNvPr>
          <p:cNvSpPr>
            <a:spLocks noGrp="1"/>
          </p:cNvSpPr>
          <p:nvPr>
            <p:ph type="ftr" sz="quarter" idx="11"/>
          </p:nvPr>
        </p:nvSpPr>
        <p:spPr/>
        <p:txBody>
          <a:bodyPr/>
          <a:lstStyle/>
          <a:p>
            <a:r>
              <a:rPr lang="en-US" altLang="ja-JP"/>
              <a:t>title</a:t>
            </a:r>
            <a:endParaRPr lang="en-US" altLang="ja-JP" dirty="0"/>
          </a:p>
        </p:txBody>
      </p:sp>
      <p:sp>
        <p:nvSpPr>
          <p:cNvPr id="5" name="投影片編號版面配置區 4">
            <a:extLst>
              <a:ext uri="{FF2B5EF4-FFF2-40B4-BE49-F238E27FC236}">
                <a16:creationId xmlns:a16="http://schemas.microsoft.com/office/drawing/2014/main" id="{68FC4C1E-C156-4B75-8F75-254EBA104FE0}"/>
              </a:ext>
            </a:extLst>
          </p:cNvPr>
          <p:cNvSpPr>
            <a:spLocks noGrp="1"/>
          </p:cNvSpPr>
          <p:nvPr>
            <p:ph type="sldNum" sz="quarter" idx="12"/>
          </p:nvPr>
        </p:nvSpPr>
        <p:spPr/>
        <p:txBody>
          <a:bodyPr/>
          <a:lstStyle/>
          <a:p>
            <a:fld id="{A19621D2-C8FC-4F75-9E5A-153A48AC0064}" type="slidenum">
              <a:rPr lang="en-US" altLang="ja-JP" smtClean="0"/>
              <a:pPr/>
              <a:t>9</a:t>
            </a:fld>
            <a:r>
              <a:rPr lang="en-US" altLang="ja-JP"/>
              <a:t>/N</a:t>
            </a:r>
            <a:endParaRPr lang="en-US" altLang="ja-JP" dirty="0"/>
          </a:p>
        </p:txBody>
      </p:sp>
      <p:pic>
        <p:nvPicPr>
          <p:cNvPr id="7" name="圖片 6">
            <a:extLst>
              <a:ext uri="{FF2B5EF4-FFF2-40B4-BE49-F238E27FC236}">
                <a16:creationId xmlns:a16="http://schemas.microsoft.com/office/drawing/2014/main" id="{2989ACA2-EC9C-48DC-89FB-436E0764D63E}"/>
              </a:ext>
            </a:extLst>
          </p:cNvPr>
          <p:cNvPicPr>
            <a:picLocks noChangeAspect="1"/>
          </p:cNvPicPr>
          <p:nvPr/>
        </p:nvPicPr>
        <p:blipFill>
          <a:blip r:embed="rId2"/>
          <a:stretch>
            <a:fillRect/>
          </a:stretch>
        </p:blipFill>
        <p:spPr>
          <a:xfrm>
            <a:off x="611560" y="997239"/>
            <a:ext cx="3591708" cy="3068326"/>
          </a:xfrm>
          <a:prstGeom prst="rect">
            <a:avLst/>
          </a:prstGeom>
          <a:ln>
            <a:noFill/>
          </a:ln>
          <a:effectLst>
            <a:outerShdw blurRad="190500" algn="tl" rotWithShape="0">
              <a:srgbClr val="000000">
                <a:alpha val="70000"/>
              </a:srgbClr>
            </a:outerShdw>
          </a:effectLst>
        </p:spPr>
      </p:pic>
      <p:grpSp>
        <p:nvGrpSpPr>
          <p:cNvPr id="14" name="群組 13">
            <a:extLst>
              <a:ext uri="{FF2B5EF4-FFF2-40B4-BE49-F238E27FC236}">
                <a16:creationId xmlns:a16="http://schemas.microsoft.com/office/drawing/2014/main" id="{2AABAFEC-6361-45F8-8307-53A6C3C7C4CE}"/>
              </a:ext>
            </a:extLst>
          </p:cNvPr>
          <p:cNvGrpSpPr/>
          <p:nvPr/>
        </p:nvGrpSpPr>
        <p:grpSpPr>
          <a:xfrm>
            <a:off x="136063" y="4302604"/>
            <a:ext cx="4671828" cy="2083136"/>
            <a:chOff x="188204" y="4236972"/>
            <a:chExt cx="4671828" cy="2083136"/>
          </a:xfrm>
        </p:grpSpPr>
        <p:pic>
          <p:nvPicPr>
            <p:cNvPr id="9" name="圖片 8">
              <a:extLst>
                <a:ext uri="{FF2B5EF4-FFF2-40B4-BE49-F238E27FC236}">
                  <a16:creationId xmlns:a16="http://schemas.microsoft.com/office/drawing/2014/main" id="{87DC9998-EB9F-4627-AB25-9E7F573E8070}"/>
                </a:ext>
              </a:extLst>
            </p:cNvPr>
            <p:cNvPicPr>
              <a:picLocks noChangeAspect="1"/>
            </p:cNvPicPr>
            <p:nvPr/>
          </p:nvPicPr>
          <p:blipFill>
            <a:blip r:embed="rId3"/>
            <a:stretch>
              <a:fillRect/>
            </a:stretch>
          </p:blipFill>
          <p:spPr>
            <a:xfrm>
              <a:off x="188204" y="4236972"/>
              <a:ext cx="4671828" cy="2083136"/>
            </a:xfrm>
            <a:prstGeom prst="rect">
              <a:avLst/>
            </a:prstGeom>
            <a:ln>
              <a:noFill/>
            </a:ln>
            <a:effectLst>
              <a:outerShdw blurRad="190500" algn="tl" rotWithShape="0">
                <a:srgbClr val="000000">
                  <a:alpha val="70000"/>
                </a:srgbClr>
              </a:outerShdw>
            </a:effectLst>
          </p:spPr>
        </p:pic>
        <p:sp>
          <p:nvSpPr>
            <p:cNvPr id="10" name="矩形 9">
              <a:extLst>
                <a:ext uri="{FF2B5EF4-FFF2-40B4-BE49-F238E27FC236}">
                  <a16:creationId xmlns:a16="http://schemas.microsoft.com/office/drawing/2014/main" id="{FB06C33A-BC29-4753-87B3-CAE508E6A25B}"/>
                </a:ext>
              </a:extLst>
            </p:cNvPr>
            <p:cNvSpPr/>
            <p:nvPr/>
          </p:nvSpPr>
          <p:spPr>
            <a:xfrm>
              <a:off x="190234" y="5740228"/>
              <a:ext cx="4669798" cy="5392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5" name="圖片 14">
            <a:extLst>
              <a:ext uri="{FF2B5EF4-FFF2-40B4-BE49-F238E27FC236}">
                <a16:creationId xmlns:a16="http://schemas.microsoft.com/office/drawing/2014/main" id="{634EF955-A291-4124-8F8C-7866CE176A15}"/>
              </a:ext>
            </a:extLst>
          </p:cNvPr>
          <p:cNvPicPr>
            <a:picLocks noChangeAspect="1"/>
          </p:cNvPicPr>
          <p:nvPr/>
        </p:nvPicPr>
        <p:blipFill>
          <a:blip r:embed="rId4"/>
          <a:stretch>
            <a:fillRect/>
          </a:stretch>
        </p:blipFill>
        <p:spPr>
          <a:xfrm>
            <a:off x="5220072" y="1268760"/>
            <a:ext cx="3623647" cy="39604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56874707"/>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slidesTemplate</Template>
  <TotalTime>55886</TotalTime>
  <Words>1181</Words>
  <Application>Microsoft Office PowerPoint</Application>
  <PresentationFormat>如螢幕大小 (4:3)</PresentationFormat>
  <Paragraphs>190</Paragraphs>
  <Slides>28</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28</vt:i4>
      </vt:variant>
    </vt:vector>
  </HeadingPairs>
  <TitlesOfParts>
    <vt:vector size="34" baseType="lpstr">
      <vt:lpstr>ＭＳ Ｐゴシック</vt:lpstr>
      <vt:lpstr>新細明體</vt:lpstr>
      <vt:lpstr>Arial</vt:lpstr>
      <vt:lpstr>Calibri</vt:lpstr>
      <vt:lpstr>Times New Roman</vt:lpstr>
      <vt:lpstr>標準デザイン</vt:lpstr>
      <vt:lpstr> Combine DY Cross Section w/ LL and LO Trigger w/ Correlation of Systematics 20260206</vt:lpstr>
      <vt:lpstr>Correlations</vt:lpstr>
      <vt:lpstr>C_stat (OK)</vt:lpstr>
      <vt:lpstr>C_sys_acc </vt:lpstr>
      <vt:lpstr>C_sys_purity (OK?) </vt:lpstr>
      <vt:lpstr>C_sys_trig  </vt:lpstr>
      <vt:lpstr>LL and LO overlap region : BLUE</vt:lpstr>
      <vt:lpstr>LL and LO overlap region : BLUE</vt:lpstr>
      <vt:lpstr>Checks</vt:lpstr>
      <vt:lpstr>Checks</vt:lpstr>
      <vt:lpstr>For Regions with only LL or LO</vt:lpstr>
      <vt:lpstr>NH3</vt:lpstr>
      <vt:lpstr>PowerPoint 簡報</vt:lpstr>
      <vt:lpstr>PowerPoint 簡報</vt:lpstr>
      <vt:lpstr>W</vt:lpstr>
      <vt:lpstr>PowerPoint 簡報</vt:lpstr>
      <vt:lpstr>PowerPoint 簡報</vt:lpstr>
      <vt:lpstr>Al</vt:lpstr>
      <vt:lpstr>PowerPoint 簡報</vt:lpstr>
      <vt:lpstr>PowerPoint 簡報</vt:lpstr>
      <vt:lpstr>Integration to 1D in xF (Math) </vt:lpstr>
      <vt:lpstr>Integrate to 1D in xF (Results)</vt:lpstr>
      <vt:lpstr>Release 1D (NH3)</vt:lpstr>
      <vt:lpstr>Release 1D (W)</vt:lpstr>
      <vt:lpstr>Systematics Source</vt:lpstr>
      <vt:lpstr>Systematics Source</vt:lpstr>
      <vt:lpstr>Purity Systematics </vt:lpstr>
      <vt:lpstr>Acceptance Systematics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Blue</dc:title>
  <dc:creator>Chia Yu</dc:creator>
  <cp:lastModifiedBy>cyhsieh</cp:lastModifiedBy>
  <cp:revision>800</cp:revision>
  <dcterms:created xsi:type="dcterms:W3CDTF">2018-07-15T10:16:04Z</dcterms:created>
  <dcterms:modified xsi:type="dcterms:W3CDTF">2026-03-12T06:22:25Z</dcterms:modified>
</cp:coreProperties>
</file>