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6" r:id="rId2"/>
    <p:sldId id="402" r:id="rId3"/>
    <p:sldId id="403" r:id="rId4"/>
    <p:sldId id="404" r:id="rId5"/>
    <p:sldId id="416" r:id="rId6"/>
    <p:sldId id="418" r:id="rId7"/>
    <p:sldId id="419" r:id="rId8"/>
    <p:sldId id="422" r:id="rId9"/>
    <p:sldId id="423" r:id="rId10"/>
    <p:sldId id="420" r:id="rId11"/>
    <p:sldId id="421" r:id="rId12"/>
    <p:sldId id="424" r:id="rId13"/>
    <p:sldId id="425" r:id="rId14"/>
    <p:sldId id="426" r:id="rId15"/>
    <p:sldId id="409" r:id="rId16"/>
    <p:sldId id="410" r:id="rId17"/>
    <p:sldId id="411" r:id="rId18"/>
    <p:sldId id="412" r:id="rId19"/>
    <p:sldId id="413" r:id="rId20"/>
    <p:sldId id="414" r:id="rId21"/>
    <p:sldId id="415" r:id="rId22"/>
    <p:sldId id="405" r:id="rId23"/>
  </p:sldIdLst>
  <p:sldSz cx="12192000" cy="6858000"/>
  <p:notesSz cx="6858000" cy="9144000"/>
  <p:defaultTextStyle>
    <a:defPPr>
      <a:defRPr lang="en-US"/>
    </a:defPPr>
    <a:lvl1pPr marL="0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060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120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181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241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301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362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422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6482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C71E07ED-570C-4103-AE36-2F6AC5BC9FFF}">
          <p14:sldIdLst>
            <p14:sldId id="256"/>
            <p14:sldId id="402"/>
            <p14:sldId id="403"/>
            <p14:sldId id="404"/>
            <p14:sldId id="416"/>
            <p14:sldId id="418"/>
            <p14:sldId id="419"/>
            <p14:sldId id="422"/>
            <p14:sldId id="423"/>
            <p14:sldId id="420"/>
            <p14:sldId id="421"/>
            <p14:sldId id="424"/>
            <p14:sldId id="425"/>
            <p14:sldId id="426"/>
            <p14:sldId id="409"/>
            <p14:sldId id="410"/>
            <p14:sldId id="411"/>
            <p14:sldId id="412"/>
            <p14:sldId id="413"/>
            <p14:sldId id="414"/>
          </p14:sldIdLst>
        </p14:section>
        <p14:section name="OLD" id="{9FEB97FE-894A-4E95-B0B4-E5F930988A08}">
          <p14:sldIdLst/>
        </p14:section>
        <p14:section name="未命名的章節" id="{FBFD0632-491E-4772-8550-DDA63FD7BC0A}">
          <p14:sldIdLst>
            <p14:sldId id="415"/>
          </p14:sldIdLst>
        </p14:section>
        <p14:section name="back" id="{1590131B-47B5-47AE-A8F1-F2F406D30CCD}">
          <p14:sldIdLst>
            <p14:sldId id="40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宇翔 蕭" initials="宇翔" lastIdx="4" clrIdx="0">
    <p:extLst>
      <p:ext uri="{19B8F6BF-5375-455C-9EA6-DF929625EA0E}">
        <p15:presenceInfo xmlns:p15="http://schemas.microsoft.com/office/powerpoint/2012/main" userId="72c0bfc401acae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B6F0"/>
    <a:srgbClr val="FF2CFF"/>
    <a:srgbClr val="D6D6D6"/>
    <a:srgbClr val="8A9AF8"/>
    <a:srgbClr val="00B050"/>
    <a:srgbClr val="B0A898"/>
    <a:srgbClr val="00B0F0"/>
    <a:srgbClr val="09D0F5"/>
    <a:srgbClr val="83EB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7628" autoAdjust="0"/>
  </p:normalViewPr>
  <p:slideViewPr>
    <p:cSldViewPr snapToGrid="0" showGuides="1">
      <p:cViewPr>
        <p:scale>
          <a:sx n="150" d="100"/>
          <a:sy n="150" d="100"/>
        </p:scale>
        <p:origin x="624" y="3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1642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8B93F-675D-4D31-AD57-634F0E4EB823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1A40B-C30F-4BF8-B90A-56CA318EC7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36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82002-FB70-4548-B3E6-DB12AED46420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90838-D8D2-4A0C-A284-1D950D662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988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60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0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81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41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01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62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22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82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7" y="1447809"/>
            <a:ext cx="8825659" cy="3329581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7" y="4777380"/>
            <a:ext cx="8825659" cy="861420"/>
          </a:xfrm>
        </p:spPr>
        <p:txBody>
          <a:bodyPr anchor="t"/>
          <a:lstStyle>
            <a:lvl1pPr marL="0" indent="0" algn="ctr">
              <a:buNone/>
              <a:defRPr cap="all">
                <a:solidFill>
                  <a:schemeClr val="bg1"/>
                </a:solidFill>
              </a:defRPr>
            </a:lvl1pPr>
            <a:lvl2pPr marL="2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08162-96B1-449E-8A36-55F7F62D0591}" type="datetime1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908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62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135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7" y="685800"/>
            <a:ext cx="8825659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F16A-A16C-400F-8253-CDC32CFCD418}" type="datetime1">
              <a:rPr lang="en-US" smtClean="0"/>
              <a:t>3/13/2026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00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1447800"/>
            <a:ext cx="8825659" cy="1981200"/>
          </a:xfrm>
        </p:spPr>
        <p:txBody>
          <a:bodyPr/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013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81748-A2E1-4E98-8306-A406D3176AC5}" type="datetime1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661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6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788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013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C51F-6981-4ED0-8E5C-22BBBF79F1CB}" type="datetime1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6"/>
            <a:ext cx="801912" cy="1148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6863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1" y="2613790"/>
            <a:ext cx="801912" cy="1148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6863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7820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3124201"/>
            <a:ext cx="8825660" cy="1653180"/>
          </a:xfrm>
        </p:spPr>
        <p:txBody>
          <a:bodyPr anchor="b"/>
          <a:lstStyle>
            <a:lvl1pPr algn="l">
              <a:defRPr sz="225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7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1125" cap="none">
                <a:solidFill>
                  <a:schemeClr val="bg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3AF9-750C-474E-8BFA-E2E22899C34C}" type="datetime1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06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363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9" y="198120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9" y="266700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66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5" y="266700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5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5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A5F0-8BFF-45C8-94D9-071D9FB005D2}" type="datetime1">
              <a:rPr lang="en-US" smtClean="0"/>
              <a:t>3/13/2026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34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363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5" y="4250949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5" y="2209800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5" y="4827220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6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6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7" y="4827218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5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705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6" y="4827216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AB0B-6079-4BB6-87A7-45629D66386C}" type="datetime1">
              <a:rPr lang="en-US" smtClean="0"/>
              <a:t>3/13/2026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911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1A80-5CEE-4638-B2B0-EB681A0641EC}" type="datetime1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938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8" y="430222"/>
            <a:ext cx="1752601" cy="5826125"/>
          </a:xfrm>
        </p:spPr>
        <p:txBody>
          <a:bodyPr vert="eaVert" anchor="b" anchorCtr="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4" y="887414"/>
            <a:ext cx="7423149" cy="536892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3A595-56B1-459E-91A5-BA1425C862A2}" type="datetime1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15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F0E2-C9D0-46E6-8E37-CE8ED287D739}" type="datetime1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506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62" y="2861737"/>
            <a:ext cx="8825657" cy="1915647"/>
          </a:xfrm>
        </p:spPr>
        <p:txBody>
          <a:bodyPr anchor="b"/>
          <a:lstStyle>
            <a:lvl1pPr algn="l">
              <a:defRPr sz="225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7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1125" cap="all">
                <a:solidFill>
                  <a:schemeClr val="bg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84484-1F67-446D-A927-C6B487B9952C}" type="datetime1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31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3" y="2060578"/>
            <a:ext cx="4396339" cy="4195763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6" y="2056093"/>
            <a:ext cx="4396341" cy="4200245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F262-5310-4F1A-B299-7F8E79A938D9}" type="datetime1">
              <a:rPr lang="en-US" smtClean="0"/>
              <a:t>3/13/2026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40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3" y="2514600"/>
            <a:ext cx="4396339" cy="3741738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7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7" y="2514600"/>
            <a:ext cx="4396339" cy="3741738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0EF98-3A57-465C-8935-0FF4D437AEAB}" type="datetime1">
              <a:rPr lang="en-US" smtClean="0"/>
              <a:t>3/13/2026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235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64AA-55E4-4F2F-80D8-04B04D9BC196}" type="datetime1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532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862F-EFF3-4958-B0B9-08239510E122}" type="datetime1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515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135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9" y="3129289"/>
            <a:ext cx="3401063" cy="2895599"/>
          </a:xfrm>
        </p:spPr>
        <p:txBody>
          <a:bodyPr/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697DC-4E23-4D5E-9C9B-C54CF1D766B6}" type="datetime1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65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9" y="1854192"/>
            <a:ext cx="5092907" cy="1574808"/>
          </a:xfrm>
        </p:spPr>
        <p:txBody>
          <a:bodyPr anchor="b">
            <a:normAutofit/>
          </a:bodyPr>
          <a:lstStyle>
            <a:lvl1pPr algn="l">
              <a:defRPr sz="2025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7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39FE-7520-49A6-B51D-5BC26A040D82}" type="datetime1">
              <a:rPr lang="en-US" smtClean="0"/>
              <a:t>3/13/2026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782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31000"/>
            <a:duotone>
              <a:schemeClr val="accent4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-8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5" y="2669694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5" y="2892354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3" y="9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83" y="6096000"/>
            <a:ext cx="993735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334960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3" y="452719"/>
            <a:ext cx="9404723" cy="609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1515037"/>
            <a:ext cx="8946541" cy="4733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39095" y="6586446"/>
            <a:ext cx="13207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EC969E9-7A1B-4730-B341-0312F75F304C}" type="datetime1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3820" y="6586820"/>
            <a:ext cx="5146393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bg1">
                    <a:alpha val="60000"/>
                  </a:schemeClr>
                </a:solidFill>
                <a:latin typeface="Arial Black" panose="020B0A04020102020204" pitchFamily="34" charset="0"/>
                <a:ea typeface="+mj-ea"/>
              </a:defRPr>
            </a:lvl1pPr>
          </a:lstStyle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249694" y="295738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0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CEF41-9E5F-4033-9FC8-455A557C59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9236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algn="l" defTabSz="257169" rtl="0" eaLnBrk="1" latinLnBrk="0" hangingPunct="1">
        <a:spcBef>
          <a:spcPct val="0"/>
        </a:spcBef>
        <a:buNone/>
        <a:defRPr sz="36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92876" indent="-192876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8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marL="417899" indent="-160731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400" b="0" i="0" kern="1200">
          <a:solidFill>
            <a:schemeClr val="bg1"/>
          </a:solidFill>
          <a:latin typeface="+mj-lt"/>
          <a:ea typeface="+mj-ea"/>
          <a:cs typeface="+mj-cs"/>
        </a:defRPr>
      </a:lvl2pPr>
      <a:lvl3pPr marL="642921" indent="-128585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200" b="0" i="0" kern="1200">
          <a:solidFill>
            <a:schemeClr val="bg1"/>
          </a:solidFill>
          <a:latin typeface="+mj-lt"/>
          <a:ea typeface="+mj-ea"/>
          <a:cs typeface="+mj-cs"/>
        </a:defRPr>
      </a:lvl3pPr>
      <a:lvl4pPr marL="900090" indent="-128585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050" b="0" i="0" kern="1200">
          <a:solidFill>
            <a:schemeClr val="bg1"/>
          </a:solidFill>
          <a:latin typeface="+mj-lt"/>
          <a:ea typeface="+mj-ea"/>
          <a:cs typeface="+mj-cs"/>
        </a:defRPr>
      </a:lvl4pPr>
      <a:lvl5pPr marL="1157259" indent="-128585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050" b="0" i="0" kern="1200">
          <a:solidFill>
            <a:schemeClr val="bg1"/>
          </a:solidFill>
          <a:latin typeface="+mj-lt"/>
          <a:ea typeface="+mj-ea"/>
          <a:cs typeface="+mj-cs"/>
        </a:defRPr>
      </a:lvl5pPr>
      <a:lvl6pPr marL="1409590" indent="-128585" algn="l" defTabSz="257169" rtl="0" eaLnBrk="1" latinLnBrk="0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1671596" indent="-128585" algn="l" defTabSz="257169" rtl="0" eaLnBrk="1" latinLnBrk="0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1928765" indent="-128585" algn="l" defTabSz="257169" rtl="0" eaLnBrk="1" latinLnBrk="0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185933" indent="-128585" algn="l" defTabSz="257169" rtl="0" eaLnBrk="1" latinLnBrk="0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390220" y="1447810"/>
            <a:ext cx="7139095" cy="3329581"/>
          </a:xfrm>
        </p:spPr>
        <p:txBody>
          <a:bodyPr anchor="ctr"/>
          <a:lstStyle/>
          <a:p>
            <a:r>
              <a:rPr lang="en-US" altLang="zh-TW" dirty="0"/>
              <a:t>Weekly meeting</a:t>
            </a:r>
            <a:endParaRPr 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/>
              <a:t>Yu-Siang Xiao (</a:t>
            </a:r>
            <a:r>
              <a:rPr lang="zh-TW" altLang="en-US" sz="2000" dirty="0"/>
              <a:t>蕭宇翔</a:t>
            </a:r>
            <a:r>
              <a:rPr lang="en-US" altLang="zh-TW" sz="2000" dirty="0"/>
              <a:t>)</a:t>
            </a:r>
            <a:endParaRPr 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9009462" y="6355080"/>
            <a:ext cx="1393362" cy="460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2026 03/13</a:t>
            </a:r>
          </a:p>
        </p:txBody>
      </p:sp>
    </p:spTree>
    <p:extLst>
      <p:ext uri="{BB962C8B-B14F-4D97-AF65-F5344CB8AC3E}">
        <p14:creationId xmlns:p14="http://schemas.microsoft.com/office/powerpoint/2010/main" val="1044948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FE1D22-F3D5-49B5-B6A6-EA41918C2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3" y="452719"/>
            <a:ext cx="9404723" cy="609607"/>
          </a:xfrm>
        </p:spPr>
        <p:txBody>
          <a:bodyPr/>
          <a:lstStyle/>
          <a:p>
            <a:r>
              <a:rPr lang="en-US" altLang="zh-TW" dirty="0"/>
              <a:t>The DAQ cut BM 1 – X(5</a:t>
            </a:r>
            <a:r>
              <a:rPr lang="en-US" altLang="zh-TW" baseline="30000" dirty="0"/>
              <a:t>rd</a:t>
            </a:r>
            <a:r>
              <a:rPr lang="en-US" altLang="zh-TW" dirty="0"/>
              <a:t> layer)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54C538-6C9B-4616-A342-D1EA8047A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15037"/>
            <a:ext cx="3498489" cy="4733370"/>
          </a:xfrm>
        </p:spPr>
        <p:txBody>
          <a:bodyPr/>
          <a:lstStyle/>
          <a:p>
            <a:r>
              <a:rPr lang="en-US" altLang="zh-TW" dirty="0"/>
              <a:t>Don’t know why the signal have a large separation, when we compare to the BM2.</a:t>
            </a:r>
          </a:p>
          <a:p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0A3A7C3-8CBA-4A1E-A52A-A2EC8D2D2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442E54D-B5B3-4DB9-8D58-527E501B7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10</a:t>
            </a:fld>
            <a:endParaRPr 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5AB8658-D07C-480A-8148-63FB60715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489" y="1062326"/>
            <a:ext cx="8693511" cy="579567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6FCA544-181A-42BC-98E4-DA13272CAE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959" b="51495"/>
          <a:stretch/>
        </p:blipFill>
        <p:spPr>
          <a:xfrm>
            <a:off x="158390" y="3775646"/>
            <a:ext cx="2959324" cy="2811174"/>
          </a:xfrm>
          <a:prstGeom prst="rect">
            <a:avLst/>
          </a:prstGeom>
        </p:spPr>
      </p:pic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FF19001E-3600-4F41-972C-13090908FCC6}"/>
              </a:ext>
            </a:extLst>
          </p:cNvPr>
          <p:cNvCxnSpPr/>
          <p:nvPr/>
        </p:nvCxnSpPr>
        <p:spPr>
          <a:xfrm flipH="1">
            <a:off x="2921000" y="3594100"/>
            <a:ext cx="749300" cy="366063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886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FE1D22-F3D5-49B5-B6A6-EA41918C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DAQ cut BM 1 – Y(6</a:t>
            </a:r>
            <a:r>
              <a:rPr lang="en-US" altLang="zh-TW" baseline="30000" dirty="0"/>
              <a:t>th</a:t>
            </a:r>
            <a:r>
              <a:rPr lang="en-US" altLang="zh-TW" dirty="0"/>
              <a:t> layer)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54C538-6C9B-4616-A342-D1EA8047A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15037"/>
            <a:ext cx="3498489" cy="4733370"/>
          </a:xfrm>
        </p:spPr>
        <p:txBody>
          <a:bodyPr/>
          <a:lstStyle/>
          <a:p>
            <a:r>
              <a:rPr lang="en-US" altLang="zh-TW" dirty="0"/>
              <a:t>Sama situation as BM1 X plane.</a:t>
            </a:r>
          </a:p>
          <a:p>
            <a:r>
              <a:rPr lang="en-US" altLang="zh-TW" dirty="0"/>
              <a:t>But the channel feature is more uniform than X plane.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0A3A7C3-8CBA-4A1E-A52A-A2EC8D2D2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442E54D-B5B3-4DB9-8D58-527E501B7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11</a:t>
            </a:fld>
            <a:endParaRPr 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49C47AD-D643-4E3C-AA87-C72E62BB1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489" y="1062326"/>
            <a:ext cx="8693511" cy="579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46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870CE7-568E-41E7-86DE-034CF3A4C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3" y="452719"/>
            <a:ext cx="5348287" cy="609607"/>
          </a:xfrm>
        </p:spPr>
        <p:txBody>
          <a:bodyPr/>
          <a:lstStyle/>
          <a:p>
            <a:r>
              <a:rPr lang="en-US" altLang="zh-TW" dirty="0"/>
              <a:t>Apply the best ADC cut value on matching data.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7A9B08F-48A6-4886-B5FF-74A958471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" y="1671911"/>
            <a:ext cx="6053138" cy="1980097"/>
          </a:xfrm>
        </p:spPr>
        <p:txBody>
          <a:bodyPr/>
          <a:lstStyle/>
          <a:p>
            <a:r>
              <a:rPr lang="en-US" altLang="zh-TW" dirty="0"/>
              <a:t>Take PbWO4 data for example:</a:t>
            </a:r>
          </a:p>
          <a:p>
            <a:r>
              <a:rPr lang="en-US" altLang="zh-TW" dirty="0"/>
              <a:t>The new cut make the raw data look better.</a:t>
            </a:r>
          </a:p>
          <a:p>
            <a:pPr lvl="1"/>
            <a:r>
              <a:rPr lang="en-US" altLang="zh-TW" dirty="0"/>
              <a:t>ROC</a:t>
            </a:r>
            <a:r>
              <a:rPr lang="zh-TW" altLang="en-US" dirty="0"/>
              <a:t> </a:t>
            </a:r>
            <a:r>
              <a:rPr lang="en-US" altLang="zh-TW" dirty="0"/>
              <a:t>A: The peak (nHits=16) become flat.</a:t>
            </a:r>
          </a:p>
          <a:p>
            <a:pPr lvl="2"/>
            <a:r>
              <a:rPr lang="en-US" altLang="zh-TW" dirty="0"/>
              <a:t>Could mean the signal is not large enough could be calculate in containment.</a:t>
            </a:r>
          </a:p>
          <a:p>
            <a:pPr lvl="1"/>
            <a:r>
              <a:rPr lang="en-US" altLang="zh-TW" dirty="0"/>
              <a:t>ROC A&amp;B:</a:t>
            </a:r>
            <a:r>
              <a:rPr lang="zh-TW" altLang="en-US" dirty="0"/>
              <a:t> </a:t>
            </a:r>
            <a:r>
              <a:rPr lang="en-US" altLang="zh-TW" dirty="0"/>
              <a:t>The peak (nHits=2) is lower.</a:t>
            </a:r>
          </a:p>
          <a:p>
            <a:pPr lvl="2"/>
            <a:r>
              <a:rPr lang="en-US" altLang="zh-TW" dirty="0"/>
              <a:t>The event which is the single crystal under high cut could be solve.</a:t>
            </a:r>
          </a:p>
          <a:p>
            <a:pPr lvl="2"/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E6B8719-CD43-40E6-991D-5B2229B1C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58A5B3D-22A6-4A9C-99C8-4F8F5C013C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36"/>
          <a:stretch/>
        </p:blipFill>
        <p:spPr>
          <a:xfrm>
            <a:off x="1889934" y="3567211"/>
            <a:ext cx="1535926" cy="311573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EF95B0A-75A6-4DAC-9FA6-94AAD782DE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36"/>
          <a:stretch/>
        </p:blipFill>
        <p:spPr>
          <a:xfrm>
            <a:off x="5493903" y="3567209"/>
            <a:ext cx="1535927" cy="311573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62E7F91-EC60-4AB0-9A12-354242F358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136"/>
          <a:stretch/>
        </p:blipFill>
        <p:spPr>
          <a:xfrm>
            <a:off x="3716852" y="3567210"/>
            <a:ext cx="1535925" cy="311573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05A0306-3970-4C1D-9321-4CADFC67BC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136"/>
          <a:stretch/>
        </p:blipFill>
        <p:spPr>
          <a:xfrm>
            <a:off x="112883" y="3567211"/>
            <a:ext cx="1535926" cy="3115733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72B9374-5C5A-41F7-8278-F4AD50AC8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428" y="684598"/>
            <a:ext cx="689643" cy="377728"/>
          </a:xfrm>
        </p:spPr>
        <p:txBody>
          <a:bodyPr/>
          <a:lstStyle/>
          <a:p>
            <a:fld id="{DE4CEF41-9E5F-4033-9FC8-455A557C593D}" type="slidenum">
              <a:rPr lang="en-US" smtClean="0">
                <a:solidFill>
                  <a:schemeClr val="tx1"/>
                </a:solidFill>
              </a:rPr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C15E9A9E-5E9F-47F5-BAD7-DF470B7BCB81}"/>
              </a:ext>
            </a:extLst>
          </p:cNvPr>
          <p:cNvSpPr/>
          <p:nvPr/>
        </p:nvSpPr>
        <p:spPr>
          <a:xfrm>
            <a:off x="1509022" y="5073468"/>
            <a:ext cx="520700" cy="133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F9929D9E-0601-4B2C-933D-83B6583757CC}"/>
              </a:ext>
            </a:extLst>
          </p:cNvPr>
          <p:cNvSpPr/>
          <p:nvPr/>
        </p:nvSpPr>
        <p:spPr>
          <a:xfrm>
            <a:off x="5112990" y="5052739"/>
            <a:ext cx="520700" cy="133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B1A6D50-06A0-46A5-8E82-7544C816DB5C}"/>
              </a:ext>
            </a:extLst>
          </p:cNvPr>
          <p:cNvSpPr/>
          <p:nvPr/>
        </p:nvSpPr>
        <p:spPr>
          <a:xfrm>
            <a:off x="87175" y="3567209"/>
            <a:ext cx="3364393" cy="31157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ROCA</a:t>
            </a:r>
          </a:p>
          <a:p>
            <a:pPr algn="ctr"/>
            <a:r>
              <a:rPr lang="en-US" altLang="zh-TW" dirty="0">
                <a:solidFill>
                  <a:srgbClr val="FF0000"/>
                </a:solidFill>
              </a:rPr>
              <a:t>Best cut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31BEC31-4ED3-436C-A802-A2161C777366}"/>
              </a:ext>
            </a:extLst>
          </p:cNvPr>
          <p:cNvSpPr/>
          <p:nvPr/>
        </p:nvSpPr>
        <p:spPr>
          <a:xfrm>
            <a:off x="3665437" y="3567209"/>
            <a:ext cx="3364393" cy="31157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ROCB</a:t>
            </a:r>
          </a:p>
          <a:p>
            <a:pPr algn="ctr"/>
            <a:r>
              <a:rPr lang="en-US" altLang="zh-TW" dirty="0">
                <a:solidFill>
                  <a:srgbClr val="FF0000"/>
                </a:solidFill>
              </a:rPr>
              <a:t>Best cut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4E528E73-75D0-448A-BB1A-263EBB2AF0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0318" y="3628222"/>
            <a:ext cx="4335882" cy="311573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93E4E138-6F4A-4807-8444-1E4AA2F369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0318" y="201765"/>
            <a:ext cx="4335882" cy="3115734"/>
          </a:xfrm>
          <a:prstGeom prst="rect">
            <a:avLst/>
          </a:prstGeom>
        </p:spPr>
      </p:pic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0BC36CCF-D808-4879-9AA1-182C22325903}"/>
              </a:ext>
            </a:extLst>
          </p:cNvPr>
          <p:cNvSpPr/>
          <p:nvPr/>
        </p:nvSpPr>
        <p:spPr>
          <a:xfrm rot="5400000">
            <a:off x="8543164" y="3286077"/>
            <a:ext cx="382613" cy="349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E96346A-9F6D-494A-809B-E44C65F48A16}"/>
              </a:ext>
            </a:extLst>
          </p:cNvPr>
          <p:cNvSpPr/>
          <p:nvPr/>
        </p:nvSpPr>
        <p:spPr>
          <a:xfrm>
            <a:off x="8998375" y="3350811"/>
            <a:ext cx="1123525" cy="244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Best cut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8307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B20FF0-4040-4E9C-9EE1-E72416388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GADC11 after cut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06084139-7992-457D-A359-59B1A0304A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6262" y="1172137"/>
                <a:ext cx="10377488" cy="751915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altLang="zh-TW" dirty="0"/>
                  <a:t>The fitting peak of MIP: 21463-&gt;21878 ADC, 73.5-&gt;  74.9 MeV, Sigma: 25.9-&gt;22.1MeV</a:t>
                </a:r>
              </a:p>
              <a:p>
                <a:r>
                  <a:rPr lang="en-US" altLang="zh-TW" dirty="0"/>
                  <a:t>The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𝑁𝐷𝐹</m:t>
                        </m:r>
                      </m:den>
                    </m:f>
                  </m:oMath>
                </a14:m>
                <a:r>
                  <a:rPr lang="en-US" altLang="zh-TW" dirty="0"/>
                  <a:t> = 2.10-&gt;0.82(over fitting because the parameter is too much to fit the best cut data.)</a:t>
                </a:r>
              </a:p>
              <a:p>
                <a:endParaRPr lang="zh-TW" altLang="en-US" dirty="0"/>
              </a:p>
            </p:txBody>
          </p:sp>
        </mc:Choice>
        <mc:Fallback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06084139-7992-457D-A359-59B1A0304A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262" y="1172137"/>
                <a:ext cx="10377488" cy="751915"/>
              </a:xfrm>
              <a:blipFill>
                <a:blip r:embed="rId2"/>
                <a:stretch>
                  <a:fillRect l="-59" t="-80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D5651BC-E25E-4B9F-BECD-FF5DD905D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8F6DA94-7395-4F12-A4AE-6DCA5F21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13</a:t>
            </a:fld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BAB04CA-A6FD-4B00-B970-A21D517A06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84"/>
          <a:stretch/>
        </p:blipFill>
        <p:spPr>
          <a:xfrm>
            <a:off x="466264" y="1924052"/>
            <a:ext cx="4970421" cy="477706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3555DF7-DB9E-4AA7-A1B0-D839802B75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26" r="1086" b="2330"/>
          <a:stretch/>
        </p:blipFill>
        <p:spPr>
          <a:xfrm>
            <a:off x="6870701" y="1909740"/>
            <a:ext cx="5016524" cy="4808562"/>
          </a:xfrm>
          <a:prstGeom prst="rect">
            <a:avLst/>
          </a:prstGeom>
        </p:spPr>
      </p:pic>
      <p:sp>
        <p:nvSpPr>
          <p:cNvPr id="10" name="箭號: 向右 9">
            <a:extLst>
              <a:ext uri="{FF2B5EF4-FFF2-40B4-BE49-F238E27FC236}">
                <a16:creationId xmlns:a16="http://schemas.microsoft.com/office/drawing/2014/main" id="{15709171-56DE-4012-A5D8-39CA0B044913}"/>
              </a:ext>
            </a:extLst>
          </p:cNvPr>
          <p:cNvSpPr/>
          <p:nvPr/>
        </p:nvSpPr>
        <p:spPr>
          <a:xfrm>
            <a:off x="5655232" y="4321860"/>
            <a:ext cx="1254229" cy="349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A60E55D-7550-4EB9-9255-013B6E65E0CD}"/>
              </a:ext>
            </a:extLst>
          </p:cNvPr>
          <p:cNvSpPr/>
          <p:nvPr/>
        </p:nvSpPr>
        <p:spPr>
          <a:xfrm>
            <a:off x="5697173" y="4879722"/>
            <a:ext cx="1123525" cy="244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Best cut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0862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637F67-FBAA-4975-8EB6-0992BAFF9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cosmic ray moun analysis to do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1C7399A-955C-4337-827B-6D12A598C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515037"/>
            <a:ext cx="9501188" cy="2955362"/>
          </a:xfrm>
        </p:spPr>
        <p:txBody>
          <a:bodyPr/>
          <a:lstStyle/>
          <a:p>
            <a:r>
              <a:rPr lang="en-US" altLang="zh-TW" dirty="0"/>
              <a:t>Remove the data from Feb. 14~24(the low THR cause higher event rate, and matching rate).</a:t>
            </a:r>
          </a:p>
          <a:p>
            <a:pPr lvl="1"/>
            <a:r>
              <a:rPr lang="en-US" altLang="zh-TW" dirty="0"/>
              <a:t>PS: the high fire rate noise should not increase too much event like the data.</a:t>
            </a:r>
          </a:p>
          <a:p>
            <a:r>
              <a:rPr lang="en-US" altLang="zh-TW" dirty="0"/>
              <a:t>Using the best cut result data to do the reconstruction and selection of timing matching data.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CCCC27C-FD62-4640-815A-9F17BC845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EADF2B6-B7E4-4CD8-88C3-A3A925FD7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066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3F195F51-904C-48A3-965C-989AD6CE3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884" y="321472"/>
            <a:ext cx="4134567" cy="628664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65EC88D-F49F-4DC1-BDEF-57667980E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ZDC</a:t>
            </a:r>
            <a:r>
              <a:rPr lang="zh-TW" altLang="en-US" dirty="0"/>
              <a:t> </a:t>
            </a:r>
            <a:r>
              <a:rPr lang="en-US" altLang="zh-TW" dirty="0"/>
              <a:t>EMCal Design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D34B89A-E1B2-42B4-A63A-6222F0532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21" y="1062326"/>
            <a:ext cx="5928315" cy="5524494"/>
          </a:xfrm>
        </p:spPr>
        <p:txBody>
          <a:bodyPr/>
          <a:lstStyle/>
          <a:p>
            <a:r>
              <a:rPr lang="en-US" altLang="zh-TW" dirty="0"/>
              <a:t>The EMCal is shown with the following specifications:</a:t>
            </a:r>
          </a:p>
          <a:p>
            <a:r>
              <a:rPr lang="en-US" altLang="zh-TW" dirty="0"/>
              <a:t>PbWO</a:t>
            </a:r>
            <a:r>
              <a:rPr lang="en-US" altLang="zh-TW" baseline="-25000" dirty="0"/>
              <a:t>4</a:t>
            </a:r>
            <a:r>
              <a:rPr lang="en-US" altLang="zh-TW" dirty="0"/>
              <a:t> crystal array</a:t>
            </a:r>
            <a:r>
              <a:rPr lang="zh-TW" altLang="en-US" dirty="0"/>
              <a:t>：</a:t>
            </a:r>
            <a:endParaRPr lang="en-US" altLang="zh-TW" baseline="-25000" dirty="0"/>
          </a:p>
          <a:p>
            <a:pPr lvl="1"/>
            <a:r>
              <a:rPr lang="en-US" altLang="zh-TW" dirty="0"/>
              <a:t>Crystal size 20.5 mm × 20.5 mm × 6X</a:t>
            </a:r>
            <a:r>
              <a:rPr lang="en-US" altLang="zh-TW" baseline="-25000" dirty="0"/>
              <a:t>0</a:t>
            </a:r>
          </a:p>
          <a:p>
            <a:pPr lvl="1"/>
            <a:r>
              <a:rPr lang="en-US" altLang="zh-TW" dirty="0"/>
              <a:t>Allow an additional  ~0.5mm for the reflector and crystal wrapping</a:t>
            </a:r>
          </a:p>
          <a:p>
            <a:pPr lvl="1"/>
            <a:r>
              <a:rPr lang="en-US" altLang="zh-TW" dirty="0"/>
              <a:t>One Super Module (SM)</a:t>
            </a:r>
            <a:r>
              <a:rPr lang="zh-TW" altLang="en-US" dirty="0"/>
              <a:t>：</a:t>
            </a:r>
            <a:r>
              <a:rPr lang="en-US" altLang="zh-TW" dirty="0"/>
              <a:t>9 × 9 crystals</a:t>
            </a:r>
          </a:p>
          <a:p>
            <a:pPr lvl="1"/>
            <a:r>
              <a:rPr lang="en-US" altLang="zh-TW" dirty="0"/>
              <a:t>Allow 1mm of stainless for the SM wrapping.</a:t>
            </a:r>
          </a:p>
          <a:p>
            <a:pPr lvl="1"/>
            <a:r>
              <a:rPr lang="en-US" altLang="zh-TW" dirty="0"/>
              <a:t>SM size : (21.0×9+2)</a:t>
            </a:r>
            <a:r>
              <a:rPr lang="en-US" altLang="zh-TW" baseline="30000" dirty="0"/>
              <a:t>2</a:t>
            </a:r>
            <a:r>
              <a:rPr lang="en-US" altLang="zh-TW" dirty="0"/>
              <a:t> cm</a:t>
            </a:r>
            <a:r>
              <a:rPr lang="en-US" altLang="zh-TW" baseline="30000" dirty="0"/>
              <a:t>2</a:t>
            </a:r>
          </a:p>
          <a:p>
            <a:pPr lvl="1"/>
            <a:r>
              <a:rPr lang="en-US" altLang="zh-TW" dirty="0"/>
              <a:t>Full array: 3x3 SM = (3×191)</a:t>
            </a:r>
            <a:r>
              <a:rPr lang="en-US" altLang="zh-TW" baseline="30000" dirty="0"/>
              <a:t>2 </a:t>
            </a:r>
            <a:r>
              <a:rPr lang="en-US" altLang="zh-TW" dirty="0"/>
              <a:t>cm</a:t>
            </a:r>
            <a:r>
              <a:rPr lang="en-US" altLang="zh-TW" baseline="30000" dirty="0"/>
              <a:t>2</a:t>
            </a:r>
          </a:p>
          <a:p>
            <a:pPr lvl="1"/>
            <a:r>
              <a:rPr lang="en-US" altLang="zh-TW" dirty="0"/>
              <a:t>Total number of crystal modules</a:t>
            </a:r>
            <a:r>
              <a:rPr lang="zh-TW" altLang="en-US" dirty="0"/>
              <a:t>：</a:t>
            </a:r>
            <a:r>
              <a:rPr lang="en-US" altLang="zh-TW" dirty="0"/>
              <a:t> 3x3x3x3 = 729</a:t>
            </a:r>
          </a:p>
          <a:p>
            <a:r>
              <a:rPr lang="en-US" altLang="zh-TW" dirty="0"/>
              <a:t>SiPM</a:t>
            </a:r>
            <a:r>
              <a:rPr lang="zh-TW" altLang="en-US" dirty="0"/>
              <a:t>：</a:t>
            </a:r>
            <a:r>
              <a:rPr lang="en-US" altLang="zh-TW" dirty="0"/>
              <a:t> S14160-3015PS_HAMAMATSU</a:t>
            </a:r>
          </a:p>
          <a:p>
            <a:pPr lvl="1"/>
            <a:r>
              <a:rPr lang="en-US" altLang="zh-TW" dirty="0"/>
              <a:t>16 MPPC channels for each crystal</a:t>
            </a:r>
          </a:p>
          <a:p>
            <a:pPr lvl="1"/>
            <a:r>
              <a:rPr lang="en-US" altLang="zh-TW" dirty="0"/>
              <a:t>Total number of MPPC channels</a:t>
            </a:r>
            <a:r>
              <a:rPr lang="zh-TW" altLang="en-US" dirty="0"/>
              <a:t>：</a:t>
            </a:r>
            <a:r>
              <a:rPr lang="en-US" altLang="zh-TW" dirty="0"/>
              <a:t> 11,664</a:t>
            </a:r>
          </a:p>
          <a:p>
            <a:r>
              <a:rPr lang="en-US" altLang="zh-TW" dirty="0"/>
              <a:t>Support and Cooling design</a:t>
            </a:r>
            <a:r>
              <a:rPr lang="zh-TW" altLang="en-US" dirty="0"/>
              <a:t>：</a:t>
            </a:r>
            <a:r>
              <a:rPr lang="en-US" altLang="zh-TW" dirty="0"/>
              <a:t> aluminum + copper tube</a:t>
            </a:r>
          </a:p>
          <a:p>
            <a:pPr lvl="1"/>
            <a:r>
              <a:rPr lang="en-US" altLang="zh-TW" dirty="0"/>
              <a:t>Use a 13mm thick aluminum plate</a:t>
            </a:r>
          </a:p>
          <a:p>
            <a:pPr lvl="1"/>
            <a:r>
              <a:rPr lang="en-US" altLang="zh-TW" dirty="0"/>
              <a:t>Coolant is circulated through copper tubing.</a:t>
            </a:r>
          </a:p>
          <a:p>
            <a:r>
              <a:rPr lang="en-US" altLang="zh-TW" dirty="0"/>
              <a:t>Cable routing</a:t>
            </a:r>
            <a:r>
              <a:rPr lang="zh-TW" altLang="en-US" dirty="0"/>
              <a:t>：</a:t>
            </a:r>
            <a:endParaRPr lang="en-US" altLang="zh-TW" dirty="0"/>
          </a:p>
          <a:p>
            <a:pPr lvl="1"/>
            <a:r>
              <a:rPr lang="en-US" altLang="zh-TW" dirty="0"/>
              <a:t>The cables go downward and pass through the table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87F7A95-E994-4A55-9C19-5ED48B623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A274653-5334-4DC3-83A0-13E818599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15</a:t>
            </a:fld>
            <a:endParaRPr lang="en-US" dirty="0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E420FCE3-12B3-42B4-92CA-B812FC9F9DB3}"/>
              </a:ext>
            </a:extLst>
          </p:cNvPr>
          <p:cNvCxnSpPr>
            <a:cxnSpLocks/>
          </p:cNvCxnSpPr>
          <p:nvPr/>
        </p:nvCxnSpPr>
        <p:spPr>
          <a:xfrm flipH="1">
            <a:off x="9302853" y="3480729"/>
            <a:ext cx="603559" cy="184427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BD53D303-77BB-495B-9472-D05372777BAB}"/>
              </a:ext>
            </a:extLst>
          </p:cNvPr>
          <p:cNvSpPr/>
          <p:nvPr/>
        </p:nvSpPr>
        <p:spPr>
          <a:xfrm rot="20469079">
            <a:off x="9137524" y="3312914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20 cm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606063D1-1231-459F-996F-D9C62E80463E}"/>
              </a:ext>
            </a:extLst>
          </p:cNvPr>
          <p:cNvCxnSpPr>
            <a:cxnSpLocks/>
          </p:cNvCxnSpPr>
          <p:nvPr/>
        </p:nvCxnSpPr>
        <p:spPr>
          <a:xfrm flipH="1" flipV="1">
            <a:off x="6894095" y="3075258"/>
            <a:ext cx="2390711" cy="572492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B3DFFEE0-E4BA-473C-9E56-933AE6B55FA5}"/>
              </a:ext>
            </a:extLst>
          </p:cNvPr>
          <p:cNvSpPr/>
          <p:nvPr/>
        </p:nvSpPr>
        <p:spPr>
          <a:xfrm rot="798001">
            <a:off x="7585307" y="3023529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80 cm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2A76CE59-F269-418C-BFEE-B63521793C1B}"/>
              </a:ext>
            </a:extLst>
          </p:cNvPr>
          <p:cNvCxnSpPr>
            <a:cxnSpLocks/>
          </p:cNvCxnSpPr>
          <p:nvPr/>
        </p:nvCxnSpPr>
        <p:spPr>
          <a:xfrm flipV="1">
            <a:off x="9615779" y="971327"/>
            <a:ext cx="0" cy="2457673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5F868811-42F9-4908-B7DC-3F9AFF93F419}"/>
              </a:ext>
            </a:extLst>
          </p:cNvPr>
          <p:cNvSpPr/>
          <p:nvPr/>
        </p:nvSpPr>
        <p:spPr>
          <a:xfrm>
            <a:off x="9565106" y="1716287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60 cm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8976FB1B-425A-468E-8BAB-EF4A744552B0}"/>
              </a:ext>
            </a:extLst>
          </p:cNvPr>
          <p:cNvCxnSpPr>
            <a:cxnSpLocks/>
          </p:cNvCxnSpPr>
          <p:nvPr/>
        </p:nvCxnSpPr>
        <p:spPr>
          <a:xfrm>
            <a:off x="7694195" y="505326"/>
            <a:ext cx="1839085" cy="454378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79F57FCC-39CF-44BF-8A2C-A7F0E0D0B54D}"/>
              </a:ext>
            </a:extLst>
          </p:cNvPr>
          <p:cNvSpPr/>
          <p:nvPr/>
        </p:nvSpPr>
        <p:spPr>
          <a:xfrm rot="763881">
            <a:off x="8377103" y="546876"/>
            <a:ext cx="914400" cy="205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60 cm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0A60C8A1-6201-4706-9644-F998ED3325AA}"/>
              </a:ext>
            </a:extLst>
          </p:cNvPr>
          <p:cNvCxnSpPr>
            <a:cxnSpLocks/>
          </p:cNvCxnSpPr>
          <p:nvPr/>
        </p:nvCxnSpPr>
        <p:spPr>
          <a:xfrm flipH="1">
            <a:off x="9289075" y="1016392"/>
            <a:ext cx="256634" cy="70429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3394EC92-F611-4E0F-B917-F62DF2A60091}"/>
              </a:ext>
            </a:extLst>
          </p:cNvPr>
          <p:cNvSpPr/>
          <p:nvPr/>
        </p:nvSpPr>
        <p:spPr>
          <a:xfrm>
            <a:off x="9383965" y="727816"/>
            <a:ext cx="1026962" cy="268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6 cm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平行四邊形 8">
            <a:extLst>
              <a:ext uri="{FF2B5EF4-FFF2-40B4-BE49-F238E27FC236}">
                <a16:creationId xmlns:a16="http://schemas.microsoft.com/office/drawing/2014/main" id="{0D7B359B-06AE-4E33-8863-C9B8EF98D0B4}"/>
              </a:ext>
            </a:extLst>
          </p:cNvPr>
          <p:cNvSpPr/>
          <p:nvPr/>
        </p:nvSpPr>
        <p:spPr>
          <a:xfrm rot="829469" flipH="1">
            <a:off x="7125567" y="3776142"/>
            <a:ext cx="2224745" cy="2006401"/>
          </a:xfrm>
          <a:prstGeom prst="parallelogram">
            <a:avLst>
              <a:gd name="adj" fmla="val 2408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/>
              <a:t>Super Module readout hubs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127236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7500ED-BC6A-4D75-8B99-F557959AD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Supper Module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B9BE24E-42D7-49BC-A7AC-BFBE0F8CA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397" y="1100011"/>
            <a:ext cx="6982233" cy="1231273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One SM contains : </a:t>
            </a:r>
          </a:p>
          <a:p>
            <a:pPr lvl="1"/>
            <a:r>
              <a:rPr lang="en-US" altLang="zh-TW" sz="2000" dirty="0"/>
              <a:t> 9 × 9 PbWO</a:t>
            </a:r>
            <a:r>
              <a:rPr lang="en-US" altLang="zh-TW" sz="2000" baseline="-25000" dirty="0"/>
              <a:t>4 </a:t>
            </a:r>
            <a:r>
              <a:rPr lang="en-US" altLang="zh-TW" sz="2000" dirty="0"/>
              <a:t>crystals</a:t>
            </a:r>
            <a:endParaRPr lang="en-US" altLang="zh-TW" sz="2000" baseline="-25000" dirty="0"/>
          </a:p>
          <a:p>
            <a:pPr lvl="1"/>
            <a:r>
              <a:rPr lang="en-US" altLang="zh-TW" sz="2000" dirty="0"/>
              <a:t> 16 × 9 × 9 SiPM channels = 1,296 channels</a:t>
            </a:r>
            <a:endParaRPr lang="zh-TW" altLang="en-US" sz="2000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ED2EA41-9E13-40D8-AAF9-9A4F8A5DB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188FC8B-5EB2-4BD7-8B10-38BCD606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0975FC9-CD56-4053-BA60-1420E2D53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1" y="2534969"/>
            <a:ext cx="3634644" cy="386130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70ABCF3-BCA4-420F-975E-948311D44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837" y="2534969"/>
            <a:ext cx="3572452" cy="386130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99B599A-5BC7-4F6F-ACFB-29AFCD100EA7}"/>
              </a:ext>
            </a:extLst>
          </p:cNvPr>
          <p:cNvSpPr/>
          <p:nvPr/>
        </p:nvSpPr>
        <p:spPr>
          <a:xfrm>
            <a:off x="386573" y="2634558"/>
            <a:ext cx="1240325" cy="13036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57BCAF0B-3218-441C-9113-AA1536F15EFA}"/>
              </a:ext>
            </a:extLst>
          </p:cNvPr>
          <p:cNvCxnSpPr/>
          <p:nvPr/>
        </p:nvCxnSpPr>
        <p:spPr>
          <a:xfrm>
            <a:off x="1895886" y="3241141"/>
            <a:ext cx="1921951" cy="5251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D7493C78-1B14-4A51-B63E-84AC10D16164}"/>
              </a:ext>
            </a:extLst>
          </p:cNvPr>
          <p:cNvSpPr/>
          <p:nvPr/>
        </p:nvSpPr>
        <p:spPr>
          <a:xfrm>
            <a:off x="2713315" y="3956790"/>
            <a:ext cx="1522165" cy="292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Zoom in</a:t>
            </a:r>
            <a:endParaRPr lang="zh-TW" altLang="en-US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5FB380F4-1F26-4582-9D10-E7780A3B4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231" y="2414811"/>
            <a:ext cx="4634440" cy="410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55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CD5E32B-020D-4ED2-B118-DFD44D6F5BB2}"/>
              </a:ext>
            </a:extLst>
          </p:cNvPr>
          <p:cNvSpPr/>
          <p:nvPr/>
        </p:nvSpPr>
        <p:spPr>
          <a:xfrm>
            <a:off x="227194" y="3315613"/>
            <a:ext cx="11511960" cy="3246649"/>
          </a:xfrm>
          <a:prstGeom prst="rect">
            <a:avLst/>
          </a:prstGeom>
          <a:solidFill>
            <a:srgbClr val="8A9A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Readout module</a:t>
            </a:r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1</a:t>
            </a:r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B749B3C5-DFB9-4A9E-AA21-62FCE4487A51}"/>
              </a:ext>
            </a:extLst>
          </p:cNvPr>
          <p:cNvGrpSpPr/>
          <p:nvPr/>
        </p:nvGrpSpPr>
        <p:grpSpPr>
          <a:xfrm>
            <a:off x="7932639" y="122829"/>
            <a:ext cx="3078713" cy="3168226"/>
            <a:chOff x="7683146" y="295738"/>
            <a:chExt cx="3078713" cy="3168226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E1FE7A0F-2243-4736-8A24-59A25AD86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83146" y="295738"/>
              <a:ext cx="3078713" cy="3168226"/>
            </a:xfrm>
            <a:prstGeom prst="rect">
              <a:avLst/>
            </a:prstGeom>
          </p:spPr>
        </p:pic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839876D7-D63F-462E-A10E-0772AF07BF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71667" y="295738"/>
              <a:ext cx="1810007" cy="50251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單箭頭接點 36">
              <a:extLst>
                <a:ext uri="{FF2B5EF4-FFF2-40B4-BE49-F238E27FC236}">
                  <a16:creationId xmlns:a16="http://schemas.microsoft.com/office/drawing/2014/main" id="{4FAF6E66-8C2D-49FD-89F0-462544C3B3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68516" y="898840"/>
              <a:ext cx="1" cy="236773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圖片 29">
            <a:extLst>
              <a:ext uri="{FF2B5EF4-FFF2-40B4-BE49-F238E27FC236}">
                <a16:creationId xmlns:a16="http://schemas.microsoft.com/office/drawing/2014/main" id="{95FB1BC8-2FC2-405F-92D5-D7BB3E4242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551" y="4204371"/>
            <a:ext cx="2184607" cy="227718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D7B0A0A-AE93-4AF2-A2F1-E3F033A43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SiPM Readout Module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09C859-262D-4C5F-9A26-A3A9CB031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01" y="1142833"/>
            <a:ext cx="6987925" cy="2337758"/>
          </a:xfrm>
        </p:spPr>
        <p:txBody>
          <a:bodyPr>
            <a:normAutofit/>
          </a:bodyPr>
          <a:lstStyle/>
          <a:p>
            <a:r>
              <a:rPr lang="en-US" altLang="zh-TW" dirty="0"/>
              <a:t>The current design contains 3 </a:t>
            </a:r>
            <a:r>
              <a:rPr lang="en-US" altLang="zh-TW" sz="1800" dirty="0"/>
              <a:t>× </a:t>
            </a:r>
            <a:r>
              <a:rPr lang="en-US" altLang="zh-TW" dirty="0"/>
              <a:t>3 readout modules per Super Module</a:t>
            </a:r>
          </a:p>
          <a:p>
            <a:r>
              <a:rPr lang="en-US" altLang="zh-TW" dirty="0"/>
              <a:t>One readout module contains :</a:t>
            </a:r>
          </a:p>
          <a:p>
            <a:pPr lvl="1"/>
            <a:r>
              <a:rPr lang="en-US" altLang="zh-TW" dirty="0"/>
              <a:t>144 MPPC channels </a:t>
            </a:r>
          </a:p>
          <a:p>
            <a:pPr lvl="1"/>
            <a:r>
              <a:rPr lang="en-US" altLang="zh-TW" dirty="0"/>
              <a:t>2 ROCs </a:t>
            </a:r>
          </a:p>
          <a:p>
            <a:pPr lvl="1"/>
            <a:r>
              <a:rPr lang="en-US" altLang="zh-TW" dirty="0"/>
              <a:t>Thermal contact</a:t>
            </a:r>
          </a:p>
          <a:p>
            <a:pPr lvl="1"/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419A3CB-106F-4D21-84D3-B1B3B19B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0AF3D0B-6379-45E7-B223-D12FAB3D2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17</a:t>
            </a:fld>
            <a:endParaRPr lang="en-US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2A0784B5-D2E3-41AE-9EED-4B312D8145A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3671" y="4204372"/>
            <a:ext cx="2179949" cy="227718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C423A54-AF02-430F-BC72-5A9054A6C65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8219" y="4204371"/>
            <a:ext cx="2175294" cy="2277183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1AF222E-76E3-4B58-8734-BB5D1C55AC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7641" y="4204371"/>
            <a:ext cx="2163644" cy="2277183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56E191C-6E1F-4F7B-A8E1-FD9D5A3ECB1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5413" y="4204371"/>
            <a:ext cx="2206726" cy="2277183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6B7F7D24-1CE6-4A47-893C-56255C2E4019}"/>
              </a:ext>
            </a:extLst>
          </p:cNvPr>
          <p:cNvSpPr/>
          <p:nvPr/>
        </p:nvSpPr>
        <p:spPr>
          <a:xfrm>
            <a:off x="310554" y="3645568"/>
            <a:ext cx="2179950" cy="558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/>
              <a:t>3 × 3 = 9 crystals</a:t>
            </a:r>
            <a:br>
              <a:rPr lang="en-US" altLang="zh-TW" sz="1600" dirty="0"/>
            </a:br>
            <a:r>
              <a:rPr lang="en-US" altLang="zh-TW" sz="1000" dirty="0"/>
              <a:t>(reduce the display size by 75%)</a:t>
            </a:r>
            <a:endParaRPr lang="zh-TW" altLang="en-US" sz="1000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9CF3A95-BECA-442A-8D15-DE16A4EF73F1}"/>
              </a:ext>
            </a:extLst>
          </p:cNvPr>
          <p:cNvSpPr/>
          <p:nvPr/>
        </p:nvSpPr>
        <p:spPr>
          <a:xfrm>
            <a:off x="2583670" y="3645568"/>
            <a:ext cx="2179950" cy="558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/>
              <a:t>(4×4)×3×3 = 144 MPPCs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EAFA5DF-7494-49AE-8644-7C673D37DFE6}"/>
              </a:ext>
            </a:extLst>
          </p:cNvPr>
          <p:cNvSpPr/>
          <p:nvPr/>
        </p:nvSpPr>
        <p:spPr>
          <a:xfrm>
            <a:off x="4883563" y="3645568"/>
            <a:ext cx="2179950" cy="558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/>
              <a:t>SiPM module readout board</a:t>
            </a:r>
            <a:endParaRPr lang="zh-TW" altLang="en-US" sz="1200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8F0AAC6-CCCC-4CD2-841F-34F38DA2D001}"/>
              </a:ext>
            </a:extLst>
          </p:cNvPr>
          <p:cNvSpPr/>
          <p:nvPr/>
        </p:nvSpPr>
        <p:spPr>
          <a:xfrm>
            <a:off x="7161335" y="3645568"/>
            <a:ext cx="2179950" cy="558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/>
              <a:t>SiPM module readout board</a:t>
            </a:r>
          </a:p>
          <a:p>
            <a:pPr algn="ctr"/>
            <a:r>
              <a:rPr lang="en-US" altLang="zh-TW" sz="1000" dirty="0"/>
              <a:t>2 ROCs: (72 × 2=144 channels)</a:t>
            </a:r>
            <a:endParaRPr lang="zh-TW" altLang="en-US" sz="1000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95F4FEA-3FE6-4EB2-83D9-6A8FAF45DA00}"/>
              </a:ext>
            </a:extLst>
          </p:cNvPr>
          <p:cNvSpPr/>
          <p:nvPr/>
        </p:nvSpPr>
        <p:spPr>
          <a:xfrm>
            <a:off x="9455413" y="3645568"/>
            <a:ext cx="2179950" cy="558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/>
              <a:t>HV, GND, and Signal</a:t>
            </a:r>
          </a:p>
          <a:p>
            <a:pPr algn="ctr"/>
            <a:r>
              <a:rPr lang="en-US" altLang="zh-TW" sz="1600" dirty="0"/>
              <a:t>cables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45E322C-9614-4C42-A2C4-745ACC804F56}"/>
              </a:ext>
            </a:extLst>
          </p:cNvPr>
          <p:cNvSpPr/>
          <p:nvPr/>
        </p:nvSpPr>
        <p:spPr>
          <a:xfrm rot="20469079">
            <a:off x="8122769" y="-40605"/>
            <a:ext cx="251769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63 cm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3AB5969-E118-4C7D-8033-DCF54BB1A551}"/>
              </a:ext>
            </a:extLst>
          </p:cNvPr>
          <p:cNvSpPr/>
          <p:nvPr/>
        </p:nvSpPr>
        <p:spPr>
          <a:xfrm>
            <a:off x="7694297" y="1402923"/>
            <a:ext cx="103770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63 cm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E4824075-F653-43A8-9DE1-7666BC0A66C1}"/>
              </a:ext>
            </a:extLst>
          </p:cNvPr>
          <p:cNvSpPr txBox="1"/>
          <p:nvPr/>
        </p:nvSpPr>
        <p:spPr>
          <a:xfrm>
            <a:off x="6450602" y="248030"/>
            <a:ext cx="2240904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1 Super Module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91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1FE66C-82E2-4799-8B99-E89B792E5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Cooling &amp; Support System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710028-B54E-46ED-98AA-1B827B5F1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601" y="1150633"/>
            <a:ext cx="8946541" cy="4733370"/>
          </a:xfrm>
        </p:spPr>
        <p:txBody>
          <a:bodyPr>
            <a:normAutofit/>
          </a:bodyPr>
          <a:lstStyle/>
          <a:p>
            <a:r>
              <a:rPr lang="en-US" altLang="zh-TW" sz="2000" dirty="0"/>
              <a:t>Use 4 cooling modules to collect the heat from SiPMs</a:t>
            </a:r>
          </a:p>
          <a:p>
            <a:r>
              <a:rPr lang="en-US" altLang="zh-TW" sz="2000" dirty="0"/>
              <a:t>The coolant circulates through copper tubing</a:t>
            </a:r>
          </a:p>
          <a:p>
            <a:endParaRPr lang="zh-TW" altLang="en-US" sz="2000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9900469-8032-44A9-9254-17DA842E1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D2667B6-3DF4-4A9A-808D-6F8E7BB1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18</a:t>
            </a:fld>
            <a:endParaRPr 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1E5003D-3B8C-4AE9-B227-BE231FC89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577" y="541026"/>
            <a:ext cx="4333721" cy="441356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7966742-E485-4746-B5C3-BED90AC96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63579"/>
            <a:ext cx="12192000" cy="1293817"/>
          </a:xfrm>
          <a:prstGeom prst="rect">
            <a:avLst/>
          </a:prstGeom>
        </p:spPr>
      </p:pic>
      <p:sp>
        <p:nvSpPr>
          <p:cNvPr id="14" name="箭號: 向下 13">
            <a:extLst>
              <a:ext uri="{FF2B5EF4-FFF2-40B4-BE49-F238E27FC236}">
                <a16:creationId xmlns:a16="http://schemas.microsoft.com/office/drawing/2014/main" id="{C1DB2A0D-6B85-48F3-AA8C-5B1F2DBDE149}"/>
              </a:ext>
            </a:extLst>
          </p:cNvPr>
          <p:cNvSpPr/>
          <p:nvPr/>
        </p:nvSpPr>
        <p:spPr>
          <a:xfrm>
            <a:off x="750552" y="4573136"/>
            <a:ext cx="395425" cy="762908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下 14">
            <a:extLst>
              <a:ext uri="{FF2B5EF4-FFF2-40B4-BE49-F238E27FC236}">
                <a16:creationId xmlns:a16="http://schemas.microsoft.com/office/drawing/2014/main" id="{DA0AB371-A6AF-450B-B92C-DA3245E827D5}"/>
              </a:ext>
            </a:extLst>
          </p:cNvPr>
          <p:cNvSpPr/>
          <p:nvPr/>
        </p:nvSpPr>
        <p:spPr>
          <a:xfrm rot="10800000">
            <a:off x="11072298" y="4529046"/>
            <a:ext cx="395425" cy="7629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下 15">
            <a:extLst>
              <a:ext uri="{FF2B5EF4-FFF2-40B4-BE49-F238E27FC236}">
                <a16:creationId xmlns:a16="http://schemas.microsoft.com/office/drawing/2014/main" id="{77C128E0-3241-458C-A4EA-5709CF6E54E2}"/>
              </a:ext>
            </a:extLst>
          </p:cNvPr>
          <p:cNvSpPr/>
          <p:nvPr/>
        </p:nvSpPr>
        <p:spPr>
          <a:xfrm>
            <a:off x="7425111" y="751985"/>
            <a:ext cx="211577" cy="310341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下 16">
            <a:extLst>
              <a:ext uri="{FF2B5EF4-FFF2-40B4-BE49-F238E27FC236}">
                <a16:creationId xmlns:a16="http://schemas.microsoft.com/office/drawing/2014/main" id="{0BFCAD50-23D7-4073-9312-12B5932303AA}"/>
              </a:ext>
            </a:extLst>
          </p:cNvPr>
          <p:cNvSpPr/>
          <p:nvPr/>
        </p:nvSpPr>
        <p:spPr>
          <a:xfrm rot="10800000">
            <a:off x="10228232" y="278178"/>
            <a:ext cx="211577" cy="3103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箭號: 向下 17">
            <a:extLst>
              <a:ext uri="{FF2B5EF4-FFF2-40B4-BE49-F238E27FC236}">
                <a16:creationId xmlns:a16="http://schemas.microsoft.com/office/drawing/2014/main" id="{A86E32F1-4FEE-4C8E-AA23-A8BFF4D4C732}"/>
              </a:ext>
            </a:extLst>
          </p:cNvPr>
          <p:cNvSpPr/>
          <p:nvPr/>
        </p:nvSpPr>
        <p:spPr>
          <a:xfrm rot="16200000">
            <a:off x="6892698" y="4398450"/>
            <a:ext cx="211577" cy="310341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下 18">
            <a:extLst>
              <a:ext uri="{FF2B5EF4-FFF2-40B4-BE49-F238E27FC236}">
                <a16:creationId xmlns:a16="http://schemas.microsoft.com/office/drawing/2014/main" id="{E9BAC4D2-0FE9-49CA-952C-C9E2522370D7}"/>
              </a:ext>
            </a:extLst>
          </p:cNvPr>
          <p:cNvSpPr/>
          <p:nvPr/>
        </p:nvSpPr>
        <p:spPr>
          <a:xfrm rot="5400000">
            <a:off x="6892697" y="1407780"/>
            <a:ext cx="211577" cy="3103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下 19">
            <a:extLst>
              <a:ext uri="{FF2B5EF4-FFF2-40B4-BE49-F238E27FC236}">
                <a16:creationId xmlns:a16="http://schemas.microsoft.com/office/drawing/2014/main" id="{A954E6F6-F7CE-4113-A602-9D04747435AB}"/>
              </a:ext>
            </a:extLst>
          </p:cNvPr>
          <p:cNvSpPr/>
          <p:nvPr/>
        </p:nvSpPr>
        <p:spPr>
          <a:xfrm rot="5400000">
            <a:off x="10857195" y="3813072"/>
            <a:ext cx="211577" cy="310341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箭號: 向下 20">
            <a:extLst>
              <a:ext uri="{FF2B5EF4-FFF2-40B4-BE49-F238E27FC236}">
                <a16:creationId xmlns:a16="http://schemas.microsoft.com/office/drawing/2014/main" id="{9F73A635-EB06-4425-BBBE-22DA05B84A05}"/>
              </a:ext>
            </a:extLst>
          </p:cNvPr>
          <p:cNvSpPr/>
          <p:nvPr/>
        </p:nvSpPr>
        <p:spPr>
          <a:xfrm rot="16200000">
            <a:off x="10857194" y="822402"/>
            <a:ext cx="211577" cy="3103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箭號: 向下 21">
            <a:extLst>
              <a:ext uri="{FF2B5EF4-FFF2-40B4-BE49-F238E27FC236}">
                <a16:creationId xmlns:a16="http://schemas.microsoft.com/office/drawing/2014/main" id="{46BEC08B-5F80-471A-8B5F-F369E981DBFE}"/>
              </a:ext>
            </a:extLst>
          </p:cNvPr>
          <p:cNvSpPr/>
          <p:nvPr/>
        </p:nvSpPr>
        <p:spPr>
          <a:xfrm rot="10800000">
            <a:off x="7530899" y="4918248"/>
            <a:ext cx="211577" cy="310341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下 22">
            <a:extLst>
              <a:ext uri="{FF2B5EF4-FFF2-40B4-BE49-F238E27FC236}">
                <a16:creationId xmlns:a16="http://schemas.microsoft.com/office/drawing/2014/main" id="{78BFADAA-9B9F-47C1-AFE1-BC7FF04D936B}"/>
              </a:ext>
            </a:extLst>
          </p:cNvPr>
          <p:cNvSpPr/>
          <p:nvPr/>
        </p:nvSpPr>
        <p:spPr>
          <a:xfrm>
            <a:off x="10334020" y="4444441"/>
            <a:ext cx="211577" cy="3103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1C107974-D2FF-481D-A7F7-2D9E272FC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46" y="2422162"/>
            <a:ext cx="5539150" cy="240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71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CB6DCC-8FCD-4D18-AF58-0F97C02F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Mass Calculation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F019DF-60D9-417E-9AFC-E070A9325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378" y="1114371"/>
            <a:ext cx="4259168" cy="2034867"/>
          </a:xfrm>
        </p:spPr>
        <p:txBody>
          <a:bodyPr>
            <a:normAutofit lnSpcReduction="10000"/>
          </a:bodyPr>
          <a:lstStyle/>
          <a:p>
            <a:r>
              <a:rPr lang="en-US" altLang="zh-TW" dirty="0"/>
              <a:t>Super module</a:t>
            </a:r>
            <a:r>
              <a:rPr lang="zh-TW" altLang="en-US" dirty="0"/>
              <a:t>：</a:t>
            </a:r>
            <a:r>
              <a:rPr lang="en-US" altLang="zh-TW" dirty="0"/>
              <a:t> 16.4 kg</a:t>
            </a:r>
          </a:p>
          <a:p>
            <a:r>
              <a:rPr lang="en-US" altLang="zh-TW" dirty="0"/>
              <a:t>Cooling support</a:t>
            </a:r>
            <a:r>
              <a:rPr lang="zh-TW" altLang="en-US" dirty="0"/>
              <a:t>：</a:t>
            </a:r>
            <a:r>
              <a:rPr lang="en-US" altLang="zh-TW" dirty="0"/>
              <a:t> 4.2 kg</a:t>
            </a:r>
          </a:p>
          <a:p>
            <a:r>
              <a:rPr lang="en-US" altLang="zh-TW" dirty="0"/>
              <a:t>Total </a:t>
            </a:r>
            <a:r>
              <a:rPr lang="zh-TW" altLang="en-US" dirty="0"/>
              <a:t>：</a:t>
            </a:r>
            <a:r>
              <a:rPr lang="en-US" altLang="zh-TW" dirty="0"/>
              <a:t> 16.4 × 9 + 4.2 = 151.8 kg</a:t>
            </a:r>
          </a:p>
          <a:p>
            <a:endParaRPr lang="en-US" altLang="zh-TW" dirty="0"/>
          </a:p>
          <a:p>
            <a:r>
              <a:rPr lang="en-US" altLang="zh-TW" dirty="0"/>
              <a:t>Cables and PCBs have not yet been included in the calculation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4361894-0DB4-4D2F-8D98-1C25CCD6B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B4A0B28-FE6E-4E67-BFE2-1D9A4A912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DE45358A-09AD-4079-A109-036D0C259A1A}"/>
              </a:ext>
            </a:extLst>
          </p:cNvPr>
          <p:cNvGrpSpPr/>
          <p:nvPr/>
        </p:nvGrpSpPr>
        <p:grpSpPr>
          <a:xfrm>
            <a:off x="6035842" y="3403669"/>
            <a:ext cx="5991726" cy="3092381"/>
            <a:chOff x="5348474" y="1882809"/>
            <a:chExt cx="5991726" cy="3092381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CE1B9028-57FD-4EA1-89DF-9EBF791DD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8474" y="1882809"/>
              <a:ext cx="5991726" cy="3092381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C6BBC4C-B191-4296-A65F-3FE700F2B6EC}"/>
                </a:ext>
              </a:extLst>
            </p:cNvPr>
            <p:cNvSpPr/>
            <p:nvPr/>
          </p:nvSpPr>
          <p:spPr>
            <a:xfrm>
              <a:off x="9565106" y="2863516"/>
              <a:ext cx="782052" cy="19250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E6F551B6-DACC-48F7-826F-A8FC523ED1B1}"/>
                </a:ext>
              </a:extLst>
            </p:cNvPr>
            <p:cNvSpPr txBox="1"/>
            <p:nvPr/>
          </p:nvSpPr>
          <p:spPr>
            <a:xfrm>
              <a:off x="9450777" y="2787831"/>
              <a:ext cx="92648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600" dirty="0">
                  <a:solidFill>
                    <a:schemeClr val="bg1"/>
                  </a:solidFill>
                </a:rPr>
                <a:t>184.6 g</a:t>
              </a:r>
              <a:endParaRPr lang="zh-TW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F513C31-7489-4EC2-AE3C-033F886718EC}"/>
                </a:ext>
              </a:extLst>
            </p:cNvPr>
            <p:cNvSpPr/>
            <p:nvPr/>
          </p:nvSpPr>
          <p:spPr>
            <a:xfrm>
              <a:off x="9565106" y="2555601"/>
              <a:ext cx="782052" cy="19250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7BFB501D-AB48-4FDB-AFE1-0D991CAD0467}"/>
                </a:ext>
              </a:extLst>
            </p:cNvPr>
            <p:cNvSpPr txBox="1"/>
            <p:nvPr/>
          </p:nvSpPr>
          <p:spPr>
            <a:xfrm>
              <a:off x="9450777" y="2479916"/>
              <a:ext cx="144983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600" dirty="0">
                  <a:solidFill>
                    <a:schemeClr val="bg1"/>
                  </a:solidFill>
                </a:rPr>
                <a:t>16405.3 g</a:t>
              </a:r>
              <a:endParaRPr lang="zh-TW" alt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FB27E074-7B6F-4990-8959-97B34382C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51" y="1451088"/>
            <a:ext cx="4976543" cy="495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01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cosmic ray test(last week)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190" y="1515037"/>
            <a:ext cx="11516264" cy="4733370"/>
          </a:xfrm>
        </p:spPr>
        <p:txBody>
          <a:bodyPr>
            <a:normAutofit/>
          </a:bodyPr>
          <a:lstStyle/>
          <a:p>
            <a:r>
              <a:rPr lang="en-US" sz="2400" dirty="0"/>
              <a:t>Finish the configuration of the Cosmic ray runs for the program, which like the channels mapping, the drawing mapping/ setting…</a:t>
            </a:r>
          </a:p>
          <a:p>
            <a:endParaRPr lang="en-US" sz="2400" dirty="0"/>
          </a:p>
          <a:p>
            <a:r>
              <a:rPr lang="en-US" sz="2400" dirty="0"/>
              <a:t>Finish the test of reconstructing the event by detectors.</a:t>
            </a:r>
          </a:p>
          <a:p>
            <a:endParaRPr lang="en-US" sz="2400" dirty="0"/>
          </a:p>
          <a:p>
            <a:r>
              <a:rPr lang="en-US" sz="2400" dirty="0"/>
              <a:t>Keep going on the ADC cut(offline threshold), and the algorithm development for the full readout mode.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998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6268F0-FA5F-472A-BA69-C7D79B3B9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End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8867C4-D7BB-4AA4-BF22-AE9950CA5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9365FAA-9597-4CC5-ABDC-03ECF1B94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8879B79-1874-4989-9829-F4DBD4A53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889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B11A59-DCEE-431C-A6AF-987CA1DC8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backup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0C7184-D44F-4EDE-9ABF-41EA23AAB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C54DF94-A1DD-4040-B429-03DB7920C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62AC9DF-EDB5-47E9-BB90-6A1B66D44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891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407EB7-2A31-42DB-9094-78270E236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MIP Calculation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2F176D19-7977-4C7B-859C-BF48A46E35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1812" y="1515037"/>
                <a:ext cx="8946541" cy="4733370"/>
              </a:xfrm>
            </p:spPr>
            <p:txBody>
              <a:bodyPr/>
              <a:lstStyle/>
              <a:p>
                <a:r>
                  <a:rPr lang="en-US" altLang="zh-TW" b="0" dirty="0"/>
                  <a:t>Bethe-Bloch Eq. :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𝑑𝐸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den>
                        </m:f>
                      </m:e>
                    </m:d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𝐾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func>
                          <m:func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num>
                              <m:den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func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num>
                          <m:den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altLang="zh-TW" b="0" dirty="0"/>
              </a:p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𝑑𝐸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den>
                        </m:f>
                      </m:e>
                    </m:d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=0.307×1×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×1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func>
                          <m:func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2×0.511×</m:t>
                                </m:r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num>
                              <m:den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func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−1−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altLang="zh-TW" b="0" dirty="0"/>
              </a:p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𝑑𝐸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den>
                        </m:f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=0.307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×0.413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func>
                          <m:func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1.022×818×838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790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−12</m:t>
                                </m:r>
                              </m:den>
                            </m:f>
                          </m:e>
                        </m:func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altLang="zh-TW" dirty="0"/>
              </a:p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𝑑𝐸</m:t>
                                </m:r>
                              </m:num>
                              <m:den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𝑀𝐼𝑃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dirty="0"/>
                  <a:t>=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0.1268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−13.76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1.8714</m:t>
                    </m:r>
                    <m:r>
                      <a:rPr lang="zh-TW" alt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𝑀𝑒𝑉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TW"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endParaRPr lang="en-US" altLang="zh-TW" dirty="0"/>
              </a:p>
              <a:p>
                <a:r>
                  <a:rPr lang="en-US" altLang="zh-TW" dirty="0"/>
                  <a:t>Total energy loss: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𝑑𝐸</m:t>
                                </m:r>
                              </m:num>
                              <m:den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𝑀𝐼𝑃</m:t>
                        </m:r>
                      </m:sub>
                    </m:sSub>
                  </m:oMath>
                </a14:m>
                <a:r>
                  <a:rPr lang="en-US" altLang="zh-TW" dirty="0"/>
                  <a:t>* interaction length(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6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TW" dirty="0"/>
                  <a:t>)</a:t>
                </a:r>
              </a:p>
              <a:p>
                <a:r>
                  <a:rPr lang="en-US" altLang="zh-TW" dirty="0"/>
                  <a:t>MIP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6</m:t>
                        </m:r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0.89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8.28</m:t>
                        </m:r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×6×1.8714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𝑀𝑒𝑉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=7.37×6×1.8714=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82.75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r>
                  <a:rPr lang="en-US" altLang="zh-TW" dirty="0"/>
                  <a:t> 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2F176D19-7977-4C7B-859C-BF48A46E35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1812" y="1515037"/>
                <a:ext cx="8946541" cy="4733370"/>
              </a:xfrm>
              <a:blipFill>
                <a:blip r:embed="rId2"/>
                <a:stretch>
                  <a:fillRect l="-1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9EB19A2-325D-4784-8E4A-BA1C384B7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4A3E366-92C7-4352-8BA7-C751E882E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45F5A3A1-C34B-4545-A751-23F3ED558D9D}"/>
                  </a:ext>
                </a:extLst>
              </p:cNvPr>
              <p:cNvSpPr txBox="1"/>
              <p:nvPr/>
            </p:nvSpPr>
            <p:spPr>
              <a:xfrm>
                <a:off x="7668942" y="1510559"/>
                <a:ext cx="4418951" cy="25535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=0.307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altLang="zh-TW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=1(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𝑚𝑢𝑜𝑛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altLang="zh-TW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TW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zh-TW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Properity</m:t>
                      </m:r>
                      <m:r>
                        <a:rPr lang="en-US" altLang="zh-TW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altLang="zh-TW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meterial</m:t>
                      </m:r>
                      <m:r>
                        <a:rPr lang="en-US" altLang="zh-TW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altLang="zh-TW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altLang="zh-TW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PbWO</m:t>
                      </m:r>
                      <m:r>
                        <a:rPr lang="en-US" altLang="zh-TW" sz="1600" b="0" i="0" baseline="-25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altLang="zh-TW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=0.413</m:t>
                      </m:r>
                    </m:oMath>
                  </m:oMathPara>
                </a14:m>
                <a:endParaRPr lang="en-US" altLang="zh-TW" b="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𝑑𝑒𝑛𝑠𝑖𝑡𝑦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𝑟𝑒𝑣𝑖𝑠𝑒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~ 0~0.1</m:t>
                      </m:r>
                    </m:oMath>
                  </m:oMathPara>
                </a14:m>
                <a:endParaRPr lang="en-US" altLang="zh-TW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𝐺𝑒𝑉</m:t>
                          </m:r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 838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zh-TW" b="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zh-TW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altLang="zh-TW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𝐹𝑜𝑟</m:t>
                    </m:r>
                    <m:r>
                      <a:rPr lang="en-US" altLang="zh-TW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𝐺𝑒𝑉</m:t>
                    </m:r>
                    <m:r>
                      <a:rPr lang="en-US" altLang="zh-TW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𝑙𝑒𝑣𝑒𝑙</m:t>
                    </m:r>
                    <m:r>
                      <a:rPr lang="en-US" altLang="zh-TW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𝑚𝑢𝑜𝑛</m:t>
                    </m:r>
                    <m:r>
                      <a:rPr lang="en-US" altLang="zh-TW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0.999…~1</m:t>
                    </m:r>
                  </m:oMath>
                </a14:m>
                <a:r>
                  <a:rPr lang="en-US" altLang="zh-TW" dirty="0">
                    <a:solidFill>
                      <a:schemeClr val="bg1"/>
                    </a:solidFill>
                  </a:rPr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𝐺𝑒𝑉</m:t>
                          </m:r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=28.6</m:t>
                      </m:r>
                    </m:oMath>
                  </m:oMathPara>
                </a14:m>
                <a:endParaRPr lang="en-US" altLang="zh-TW" b="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TW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zh-TW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𝑀𝑒𝑎𝑛</m:t>
                      </m:r>
                      <m:r>
                        <a:rPr lang="en-US" altLang="zh-TW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𝐸𝑥𝑐𝑖𝑡𝑎𝑡𝑖𝑜𝑛</m:t>
                      </m:r>
                      <m:r>
                        <a:rPr lang="en-US" altLang="zh-TW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𝐸𝑛𝑒𝑟𝑔𝑦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:790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en-US" altLang="zh-TW" dirty="0">
                  <a:solidFill>
                    <a:schemeClr val="bg1"/>
                  </a:solidFill>
                </a:endParaRPr>
              </a:p>
              <a:p>
                <a:pPr algn="ctr"/>
                <a:endParaRPr lang="en-US" altLang="zh-TW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45F5A3A1-C34B-4545-A751-23F3ED558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942" y="1510559"/>
                <a:ext cx="4418951" cy="25535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7218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ray event reconstruction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6113" y="1333882"/>
            <a:ext cx="8756679" cy="1085828"/>
          </a:xfrm>
        </p:spPr>
        <p:txBody>
          <a:bodyPr>
            <a:normAutofit/>
          </a:bodyPr>
          <a:lstStyle/>
          <a:p>
            <a:r>
              <a:rPr lang="en-US" sz="2400" dirty="0"/>
              <a:t>Using the data from 2026/01/01 to 2026/02/25.</a:t>
            </a:r>
          </a:p>
          <a:p>
            <a:r>
              <a:rPr lang="en-US" sz="2400" dirty="0"/>
              <a:t>Total data taking time in data set = 31 days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4" y="2488721"/>
            <a:ext cx="5372118" cy="4029088"/>
          </a:xfrm>
          <a:prstGeom prst="rect">
            <a:avLst/>
          </a:prstGeom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5719313" y="2868835"/>
            <a:ext cx="6262778" cy="3717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2876" indent="-192876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8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17899" indent="-160731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642921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900090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05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1157259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05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 marL="1409590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1671596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1928765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185933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 dirty="0"/>
              <a:t>According to the geometry and flux calculation of muon, we may take 645 event per day.</a:t>
            </a:r>
          </a:p>
          <a:p>
            <a:r>
              <a:rPr lang="en-US" sz="2400" dirty="0"/>
              <a:t>The event count will be use the operation time to get the normalized histogram.</a:t>
            </a:r>
          </a:p>
          <a:p>
            <a:endParaRPr lang="en-US" sz="2400" dirty="0"/>
          </a:p>
          <a:p>
            <a:r>
              <a:rPr lang="en-US" sz="2400" dirty="0"/>
              <a:t>The 2/14 ,2/20~2/22 have some problem, with too much event!</a:t>
            </a:r>
          </a:p>
        </p:txBody>
      </p:sp>
    </p:spTree>
    <p:extLst>
      <p:ext uri="{BB962C8B-B14F-4D97-AF65-F5344CB8AC3E}">
        <p14:creationId xmlns:p14="http://schemas.microsoft.com/office/powerpoint/2010/main" val="253837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Cosmic ray data ADC</a:t>
            </a:r>
            <a:r>
              <a:rPr lang="en-US" altLang="zh-TW" baseline="-25000" dirty="0"/>
              <a:t>1x1</a:t>
            </a:r>
            <a:r>
              <a:rPr lang="en-US" altLang="zh-TW" dirty="0"/>
              <a:t>, E</a:t>
            </a:r>
            <a:r>
              <a:rPr lang="en-US" altLang="zh-TW" baseline="-25000" dirty="0"/>
              <a:t>1x1 </a:t>
            </a:r>
            <a:endParaRPr lang="en-US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104691" y="1292452"/>
                <a:ext cx="8946541" cy="473337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The peak of ADC</a:t>
                </a:r>
                <a:r>
                  <a:rPr lang="en-US" sz="2400" baseline="-25000" dirty="0"/>
                  <a:t>1x1</a:t>
                </a:r>
                <a:r>
                  <a:rPr lang="en-US" sz="2400" dirty="0"/>
                  <a:t> is ~21463 ADC.</a:t>
                </a:r>
              </a:p>
              <a:p>
                <a:pPr lvl="1"/>
                <a:r>
                  <a:rPr lang="en-US" sz="1800" dirty="0"/>
                  <a:t>PS: The channel didn’t do the gain calibration in program, yet.</a:t>
                </a:r>
              </a:p>
              <a:p>
                <a:r>
                  <a:rPr lang="en-US" sz="2400" dirty="0"/>
                  <a:t>According to the E = (ADC-771)/281.72:</a:t>
                </a:r>
              </a:p>
              <a:p>
                <a:pPr lvl="1"/>
                <a:r>
                  <a:rPr lang="en-US" sz="2000" dirty="0">
                    <a:solidFill>
                      <a:srgbClr val="FF0000"/>
                    </a:solidFill>
                  </a:rPr>
                  <a:t>21463 ADC~73.45</a:t>
                </a:r>
                <a:r>
                  <a:rPr lang="en-US" sz="2000" dirty="0"/>
                  <a:t> MeV which is approach the </a:t>
                </a:r>
                <a:r>
                  <a:rPr lang="en-US" sz="2000" dirty="0">
                    <a:solidFill>
                      <a:srgbClr val="FF0000"/>
                    </a:solidFill>
                  </a:rPr>
                  <a:t>MIP</a:t>
                </a:r>
                <a:r>
                  <a:rPr lang="en-US" sz="2000" dirty="0"/>
                  <a:t> value.</a:t>
                </a:r>
              </a:p>
              <a:p>
                <a:pPr lvl="2"/>
                <a:r>
                  <a:rPr lang="en-US" sz="2000" dirty="0"/>
                  <a:t>MIP(6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0</a:t>
                </a:r>
                <a:r>
                  <a:rPr lang="en-US" sz="2000" dirty="0"/>
                  <a:t> PbWO</a:t>
                </a:r>
                <a:r>
                  <a:rPr lang="en-US" sz="2000" baseline="-25000" dirty="0"/>
                  <a:t>4, </a:t>
                </a:r>
                <a:r>
                  <a:rPr lang="en-US" sz="2000" dirty="0"/>
                  <a:t>3GeV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/>
                  <a:t>)~8</a:t>
                </a:r>
                <a:r>
                  <a:rPr lang="en-US" altLang="zh-TW" sz="2000" dirty="0"/>
                  <a:t>2.75</a:t>
                </a:r>
                <a:r>
                  <a:rPr lang="en-US" sz="2000" dirty="0"/>
                  <a:t>MeV</a:t>
                </a:r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4691" y="1292452"/>
                <a:ext cx="8946541" cy="4733370"/>
              </a:xfrm>
              <a:blipFill>
                <a:blip r:embed="rId2"/>
                <a:stretch>
                  <a:fillRect l="-477" t="-10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4C85A5D-5D07-486B-AD61-2A270CAFA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65" y="3429000"/>
            <a:ext cx="4906060" cy="3000794"/>
          </a:xfrm>
          <a:prstGeom prst="rect">
            <a:avLst/>
          </a:prstGeom>
        </p:spPr>
      </p:pic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583101AD-8A0D-471C-B16E-B89CC2FDAE64}"/>
              </a:ext>
            </a:extLst>
          </p:cNvPr>
          <p:cNvSpPr/>
          <p:nvPr/>
        </p:nvSpPr>
        <p:spPr>
          <a:xfrm>
            <a:off x="2923674" y="4584032"/>
            <a:ext cx="2231858" cy="4692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Zoom</a:t>
            </a:r>
            <a:r>
              <a:rPr lang="zh-TW" altLang="en-US" dirty="0"/>
              <a:t> </a:t>
            </a:r>
            <a:r>
              <a:rPr lang="en-US" altLang="zh-TW" dirty="0"/>
              <a:t>in</a:t>
            </a:r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121F6E5-B003-4801-B97D-CB8A8F67F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704" y="1167063"/>
            <a:ext cx="5436605" cy="541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90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21F5AF-E2F1-417F-BB57-79A2009A5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DAQ cut issue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AB8025B1-A2B1-4CBF-8527-95FDD80BD1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621" y="1062326"/>
                <a:ext cx="4728237" cy="5476837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dirty="0"/>
                  <a:t>1. Not fire channel ADC</a:t>
                </a:r>
              </a:p>
              <a:p>
                <a:r>
                  <a:rPr lang="en-US" altLang="zh-TW" dirty="0"/>
                  <a:t>2. Fire channel ADC</a:t>
                </a:r>
                <a:endParaRPr lang="zh-TW" altLang="en-US" dirty="0"/>
              </a:p>
              <a:p>
                <a:r>
                  <a:rPr lang="en-US" altLang="zh-TW" dirty="0"/>
                  <a:t>3.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ADC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VS fire Eff.(fire </a:t>
                </a:r>
                <a:r>
                  <a:rPr lang="en-US" altLang="zh-TW" dirty="0" err="1"/>
                  <a:t>cnt</a:t>
                </a:r>
                <a:r>
                  <a:rPr lang="en-US" altLang="zh-TW" dirty="0"/>
                  <a:t>./(fire+!fire) </a:t>
                </a:r>
                <a:r>
                  <a:rPr lang="en-US" altLang="zh-TW" dirty="0" err="1"/>
                  <a:t>cnt</a:t>
                </a:r>
                <a:r>
                  <a:rPr lang="en-US" altLang="zh-TW" dirty="0"/>
                  <a:t>.)</a:t>
                </a:r>
              </a:p>
              <a:p>
                <a:r>
                  <a:rPr lang="en-US" altLang="zh-TW" dirty="0"/>
                  <a:t>4. ROC curve during scan the ADC.</a:t>
                </a:r>
              </a:p>
              <a:p>
                <a:r>
                  <a:rPr lang="en-US" altLang="zh-TW" dirty="0"/>
                  <a:t>5. The best cut(ADC) value for distinguish the ADC value is fire of not. </a:t>
                </a:r>
              </a:p>
              <a:p>
                <a:r>
                  <a:rPr lang="en-US" altLang="zh-TW" dirty="0"/>
                  <a:t>6. The raw data multiplicity(separate the ROC).</a:t>
                </a:r>
              </a:p>
              <a:p>
                <a:endParaRPr lang="en-US" altLang="zh-TW" dirty="0"/>
              </a:p>
              <a:p>
                <a:r>
                  <a:rPr lang="en-US" altLang="zh-TW" dirty="0"/>
                  <a:t>PS: the ROC curve depends on:</a:t>
                </a:r>
              </a:p>
              <a:p>
                <a:pPr lvl="1"/>
                <a:r>
                  <a:rPr lang="en-US" altLang="zh-TW" u="sng" dirty="0"/>
                  <a:t>Suppose the fire signal is real signal.</a:t>
                </a:r>
              </a:p>
              <a:p>
                <a:pPr lvl="1"/>
                <a:r>
                  <a:rPr lang="en-US" altLang="zh-TW" u="sng" dirty="0"/>
                  <a:t>Assuming the !fire is noise contribute by full readout.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𝑇𝑃𝑅</m:t>
                    </m:r>
                    <m:d>
                      <m:d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𝐴𝐷𝐶</m:t>
                        </m:r>
                      </m:e>
                    </m:d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trlPr>
                              <a:rPr lang="en-US" altLang="zh-TW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  <m:t>𝐴𝐷𝐶</m:t>
                            </m:r>
                          </m:sub>
                          <m:sup>
                            <m: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altLang="zh-TW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b="0" i="1" dirty="0" smtClean="0">
                                    <a:latin typeface="Cambria Math" panose="02040503050406030204" pitchFamily="18" charset="0"/>
                                  </a:rPr>
                                  <m:t>𝐴𝐷𝐶</m:t>
                                </m:r>
                              </m:e>
                              <m:e>
                                <m:r>
                                  <a:rPr lang="en-US" altLang="zh-TW" b="0" i="1" dirty="0" smtClean="0">
                                    <a:latin typeface="Cambria Math" panose="02040503050406030204" pitchFamily="18" charset="0"/>
                                  </a:rPr>
                                  <m:t>𝐹𝑖𝑟𝑒</m:t>
                                </m:r>
                              </m:e>
                            </m:d>
                            <m: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  <m:t>𝑑𝐴𝐷𝐶</m:t>
                            </m:r>
                          </m:e>
                        </m:nary>
                      </m:num>
                      <m:den>
                        <m:nary>
                          <m:naryPr>
                            <m:ctrlP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altLang="zh-TW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b="0" i="1" dirty="0" smtClean="0">
                                    <a:latin typeface="Cambria Math" panose="02040503050406030204" pitchFamily="18" charset="0"/>
                                  </a:rPr>
                                  <m:t>𝐴𝐷𝐶</m:t>
                                </m:r>
                              </m:e>
                              <m:e>
                                <m:r>
                                  <a:rPr lang="en-US" altLang="zh-TW" b="0" i="1" dirty="0" smtClean="0">
                                    <a:latin typeface="Cambria Math" panose="02040503050406030204" pitchFamily="18" charset="0"/>
                                  </a:rPr>
                                  <m:t>𝐹𝑖𝑟𝑒</m:t>
                                </m:r>
                              </m:e>
                            </m:d>
                            <m: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  <m:t>𝑑𝐴𝐷𝐶</m:t>
                            </m:r>
                          </m:e>
                        </m:nary>
                      </m:den>
                    </m:f>
                  </m:oMath>
                </a14:m>
                <a:endParaRPr lang="en-US" altLang="zh-TW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𝑃𝑅</m:t>
                    </m:r>
                    <m:d>
                      <m:d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𝐴𝐷𝐶</m:t>
                        </m:r>
                      </m:e>
                    </m:d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trlPr>
                              <a:rPr lang="en-US" altLang="zh-TW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  <m:t>𝐷𝐶</m:t>
                            </m:r>
                          </m:sub>
                          <m:sup>
                            <m: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altLang="zh-TW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b="0" i="1" dirty="0" smtClean="0">
                                    <a:latin typeface="Cambria Math" panose="02040503050406030204" pitchFamily="18" charset="0"/>
                                  </a:rPr>
                                  <m:t>𝐴𝐷𝐶</m:t>
                                </m:r>
                              </m:e>
                              <m:e>
                                <m:r>
                                  <a:rPr lang="en-US" altLang="zh-TW" b="0" i="1" dirty="0" smtClean="0">
                                    <a:latin typeface="Cambria Math" panose="02040503050406030204" pitchFamily="18" charset="0"/>
                                  </a:rPr>
                                  <m:t>!</m:t>
                                </m:r>
                                <m:r>
                                  <a:rPr lang="en-US" altLang="zh-TW" b="0" i="1" dirty="0" smtClean="0">
                                    <a:latin typeface="Cambria Math" panose="02040503050406030204" pitchFamily="18" charset="0"/>
                                  </a:rPr>
                                  <m:t>𝐹𝑖𝑟𝑒</m:t>
                                </m:r>
                              </m:e>
                            </m:d>
                            <m: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  <m:t>𝑑𝐴𝐷𝐶</m:t>
                            </m:r>
                          </m:e>
                        </m:nary>
                      </m:num>
                      <m:den>
                        <m:nary>
                          <m:naryPr>
                            <m:ctrlP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altLang="zh-TW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b="0" i="1" dirty="0" smtClean="0">
                                    <a:latin typeface="Cambria Math" panose="02040503050406030204" pitchFamily="18" charset="0"/>
                                  </a:rPr>
                                  <m:t>𝐴𝐷𝐶</m:t>
                                </m:r>
                              </m:e>
                              <m:e>
                                <m:r>
                                  <a:rPr lang="en-US" altLang="zh-TW" b="0" i="1" dirty="0" smtClean="0">
                                    <a:latin typeface="Cambria Math" panose="02040503050406030204" pitchFamily="18" charset="0"/>
                                  </a:rPr>
                                  <m:t>!</m:t>
                                </m:r>
                                <m:r>
                                  <a:rPr lang="en-US" altLang="zh-TW" b="0" i="1" dirty="0" smtClean="0">
                                    <a:latin typeface="Cambria Math" panose="02040503050406030204" pitchFamily="18" charset="0"/>
                                  </a:rPr>
                                  <m:t>𝐹𝑖𝑟𝑒</m:t>
                                </m:r>
                              </m:e>
                            </m:d>
                            <m: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  <m:t>𝑑𝐴𝐷𝐶</m:t>
                            </m:r>
                          </m:e>
                        </m:nary>
                      </m:den>
                    </m:f>
                  </m:oMath>
                </a14:m>
                <a:endParaRPr lang="en-US" altLang="zh-TW" dirty="0"/>
              </a:p>
              <a:p>
                <a:r>
                  <a:rPr lang="en-US" altLang="zh-TW" dirty="0"/>
                  <a:t>Best cut point: max(Youden's Index)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𝑇𝑃𝑅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𝐹𝑃𝑅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to be max value.</a:t>
                </a:r>
                <a:endParaRPr lang="zh-TW" altLang="en-US" dirty="0"/>
              </a:p>
            </p:txBody>
          </p:sp>
        </mc:Choice>
        <mc:Fallback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AB8025B1-A2B1-4CBF-8527-95FDD80BD1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21" y="1062326"/>
                <a:ext cx="4728237" cy="5476837"/>
              </a:xfrm>
              <a:blipFill>
                <a:blip r:embed="rId2"/>
                <a:stretch>
                  <a:fillRect l="-258" t="-556" r="-232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543FF00-BBCA-4C3C-A24B-49AF74DD3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7426AB3-0A7E-4F6D-B219-CF272196D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5</a:t>
            </a:fld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91CCDC7-5F14-43E2-A110-CF190B245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858" y="1467853"/>
            <a:ext cx="7406142" cy="493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5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FE1D22-F3D5-49B5-B6A6-EA41918C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DAQ cut BM 2 – X(1</a:t>
            </a:r>
            <a:r>
              <a:rPr lang="en-US" altLang="zh-TW" baseline="30000" dirty="0"/>
              <a:t>st</a:t>
            </a:r>
            <a:r>
              <a:rPr lang="en-US" altLang="zh-TW" dirty="0"/>
              <a:t> layer)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54C538-6C9B-4616-A342-D1EA8047A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15037"/>
            <a:ext cx="3411177" cy="4733370"/>
          </a:xfrm>
        </p:spPr>
        <p:txBody>
          <a:bodyPr/>
          <a:lstStyle/>
          <a:p>
            <a:r>
              <a:rPr lang="en-US" altLang="zh-TW" dirty="0"/>
              <a:t>Some 16 channel is more easier to be fire than other channels.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0A3A7C3-8CBA-4A1E-A52A-A2EC8D2D2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442E54D-B5B3-4DB9-8D58-527E501B7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6</a:t>
            </a:fld>
            <a:endParaRPr 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4FE6D47-1680-4D78-BCF0-003B96B70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489" y="1062326"/>
            <a:ext cx="8693511" cy="579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64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FE1D22-F3D5-49B5-B6A6-EA41918C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DAQ cut BM 2 – Y(2</a:t>
            </a:r>
            <a:r>
              <a:rPr lang="en-US" altLang="zh-TW" baseline="30000" dirty="0"/>
              <a:t>nd</a:t>
            </a:r>
            <a:r>
              <a:rPr lang="en-US" altLang="zh-TW" dirty="0"/>
              <a:t> layer)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54C538-6C9B-4616-A342-D1EA8047A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15037"/>
            <a:ext cx="3498489" cy="4733370"/>
          </a:xfrm>
        </p:spPr>
        <p:txBody>
          <a:bodyPr/>
          <a:lstStyle/>
          <a:p>
            <a:r>
              <a:rPr lang="en-US" altLang="zh-TW" dirty="0"/>
              <a:t>The channels is more</a:t>
            </a:r>
            <a:r>
              <a:rPr lang="zh-TW" altLang="en-US" dirty="0"/>
              <a:t> </a:t>
            </a:r>
            <a:r>
              <a:rPr lang="en-US" altLang="zh-TW" dirty="0"/>
              <a:t>uniform</a:t>
            </a:r>
            <a:r>
              <a:rPr lang="zh-TW" altLang="en-US" dirty="0"/>
              <a:t> </a:t>
            </a:r>
            <a:r>
              <a:rPr lang="en-US" altLang="zh-TW" dirty="0"/>
              <a:t>than</a:t>
            </a:r>
            <a:r>
              <a:rPr lang="zh-TW" altLang="en-US" dirty="0"/>
              <a:t> </a:t>
            </a:r>
            <a:r>
              <a:rPr lang="en-US" altLang="zh-TW" dirty="0"/>
              <a:t>X plane.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0A3A7C3-8CBA-4A1E-A52A-A2EC8D2D2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442E54D-B5B3-4DB9-8D58-527E501B7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7</a:t>
            </a:fld>
            <a:endParaRPr 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25B455A-67B8-4B61-B7B5-4FA731CD0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489" y="1062326"/>
            <a:ext cx="8693511" cy="579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89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FE1D22-F3D5-49B5-B6A6-EA41918C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DAQ cut PbWO4– ROCA(4</a:t>
            </a:r>
            <a:r>
              <a:rPr lang="en-US" altLang="zh-TW" baseline="30000" dirty="0"/>
              <a:t>th</a:t>
            </a:r>
            <a:r>
              <a:rPr lang="en-US" altLang="zh-TW" dirty="0"/>
              <a:t> layer)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54C538-6C9B-4616-A342-D1EA8047A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15037"/>
            <a:ext cx="3498489" cy="4733370"/>
          </a:xfrm>
        </p:spPr>
        <p:txBody>
          <a:bodyPr/>
          <a:lstStyle/>
          <a:p>
            <a:r>
              <a:rPr lang="en-US" altLang="zh-TW" dirty="0"/>
              <a:t>A larger dynamic range(MIP).</a:t>
            </a:r>
          </a:p>
          <a:p>
            <a:r>
              <a:rPr lang="en-US" altLang="zh-TW" dirty="0"/>
              <a:t>The multiplicity has a 16 hits peak, means maybe some noise make the half channels fire. It’s also tell use the DAQ cut is not the best.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0A3A7C3-8CBA-4A1E-A52A-A2EC8D2D2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442E54D-B5B3-4DB9-8D58-527E501B7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8</a:t>
            </a:fld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4BA1444-03D3-4A02-8BD0-35529F6AA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489" y="1062326"/>
            <a:ext cx="8693511" cy="579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05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FE1D22-F3D5-49B5-B6A6-EA41918C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DAQ cut PbWO4– ROCB(4</a:t>
            </a:r>
            <a:r>
              <a:rPr lang="en-US" altLang="zh-TW" baseline="30000" dirty="0"/>
              <a:t>th</a:t>
            </a:r>
            <a:r>
              <a:rPr lang="en-US" altLang="zh-TW" dirty="0"/>
              <a:t> layer)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54C538-6C9B-4616-A342-D1EA8047A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15037"/>
            <a:ext cx="3498489" cy="4733370"/>
          </a:xfrm>
        </p:spPr>
        <p:txBody>
          <a:bodyPr/>
          <a:lstStyle/>
          <a:p>
            <a:r>
              <a:rPr lang="en-US" altLang="zh-TW" dirty="0"/>
              <a:t>A larger dynamic range(MIP).</a:t>
            </a:r>
          </a:p>
          <a:p>
            <a:r>
              <a:rPr lang="en-US" altLang="zh-TW" dirty="0"/>
              <a:t>Same as the ROCA, but the nHits shows the DAQ cut is more less to make all of the channel fire by the noise together(nHits=32).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0A3A7C3-8CBA-4A1E-A52A-A2EC8D2D2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442E54D-B5B3-4DB9-8D58-527E501B7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9</a:t>
            </a:fld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22AFC57-7F47-4E2E-ADB0-5B48D3B8F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489" y="1062326"/>
            <a:ext cx="8693511" cy="579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230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模板2">
  <a:themeElements>
    <a:clrScheme name="離子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自訂 4">
      <a:majorFont>
        <a:latin typeface="Times New Roman"/>
        <a:ea typeface="標楷體"/>
        <a:cs typeface=""/>
      </a:majorFont>
      <a:minorFont>
        <a:latin typeface="Arial"/>
        <a:ea typeface="微軟正黑體"/>
        <a:cs typeface=""/>
      </a:minorFont>
    </a:fontScheme>
    <a:fmtScheme name="離子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模板2" id="{7B243093-F40B-49D2-8649-AEF9F6135092}" vid="{EB65F3AC-24C7-49F9-AF21-B89FB096BA6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模板2</Template>
  <TotalTime>93459</TotalTime>
  <Words>1343</Words>
  <Application>Microsoft Office PowerPoint</Application>
  <PresentationFormat>寬螢幕</PresentationFormat>
  <Paragraphs>201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0" baseType="lpstr">
      <vt:lpstr>Arial</vt:lpstr>
      <vt:lpstr>Arial Black</vt:lpstr>
      <vt:lpstr>Calibri</vt:lpstr>
      <vt:lpstr>Cambria Math</vt:lpstr>
      <vt:lpstr>Times New Roman</vt:lpstr>
      <vt:lpstr>Wingdings</vt:lpstr>
      <vt:lpstr>Wingdings 3</vt:lpstr>
      <vt:lpstr>模板2</vt:lpstr>
      <vt:lpstr>Weekly meeting</vt:lpstr>
      <vt:lpstr>The cosmic ray test(last week)</vt:lpstr>
      <vt:lpstr>Cosmic ray event reconstruction</vt:lpstr>
      <vt:lpstr>Cosmic ray data ADC1x1, E1x1 </vt:lpstr>
      <vt:lpstr>The DAQ cut issue</vt:lpstr>
      <vt:lpstr>The DAQ cut BM 2 – X(1st layer)</vt:lpstr>
      <vt:lpstr>The DAQ cut BM 2 – Y(2nd layer)</vt:lpstr>
      <vt:lpstr>The DAQ cut PbWO4– ROCA(4th layer)</vt:lpstr>
      <vt:lpstr>The DAQ cut PbWO4– ROCB(4th layer)</vt:lpstr>
      <vt:lpstr>The DAQ cut BM 1 – X(5rd layer)</vt:lpstr>
      <vt:lpstr>The DAQ cut BM 1 – Y(6th layer)</vt:lpstr>
      <vt:lpstr>Apply the best ADC cut value on matching data.</vt:lpstr>
      <vt:lpstr>The GADC11 after cut</vt:lpstr>
      <vt:lpstr>The cosmic ray moun analysis to do</vt:lpstr>
      <vt:lpstr>ZDC EMCal Design</vt:lpstr>
      <vt:lpstr>Supper Module</vt:lpstr>
      <vt:lpstr>SiPM Readout Module </vt:lpstr>
      <vt:lpstr>Cooling &amp; Support System</vt:lpstr>
      <vt:lpstr>Mass Calculation</vt:lpstr>
      <vt:lpstr>End </vt:lpstr>
      <vt:lpstr>backup</vt:lpstr>
      <vt:lpstr>MIP Calculation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弮箞 林</dc:creator>
  <cp:lastModifiedBy>宇翔 蕭</cp:lastModifiedBy>
  <cp:revision>13241</cp:revision>
  <dcterms:created xsi:type="dcterms:W3CDTF">2020-10-12T05:45:27Z</dcterms:created>
  <dcterms:modified xsi:type="dcterms:W3CDTF">2026-03-13T05:59:44Z</dcterms:modified>
</cp:coreProperties>
</file>