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402" r:id="rId3"/>
    <p:sldId id="403" r:id="rId4"/>
    <p:sldId id="428" r:id="rId5"/>
    <p:sldId id="430" r:id="rId6"/>
    <p:sldId id="429" r:id="rId7"/>
    <p:sldId id="431" r:id="rId8"/>
    <p:sldId id="432" r:id="rId9"/>
    <p:sldId id="439" r:id="rId10"/>
    <p:sldId id="440" r:id="rId11"/>
    <p:sldId id="434" r:id="rId12"/>
    <p:sldId id="435" r:id="rId13"/>
    <p:sldId id="436" r:id="rId14"/>
    <p:sldId id="437" r:id="rId15"/>
    <p:sldId id="438" r:id="rId16"/>
    <p:sldId id="424" r:id="rId17"/>
    <p:sldId id="433" r:id="rId18"/>
    <p:sldId id="426" r:id="rId19"/>
    <p:sldId id="409" r:id="rId20"/>
    <p:sldId id="410" r:id="rId21"/>
    <p:sldId id="411" r:id="rId22"/>
    <p:sldId id="427" r:id="rId23"/>
    <p:sldId id="412" r:id="rId24"/>
    <p:sldId id="413" r:id="rId25"/>
    <p:sldId id="414" r:id="rId26"/>
    <p:sldId id="415" r:id="rId27"/>
    <p:sldId id="405" r:id="rId28"/>
  </p:sldIdLst>
  <p:sldSz cx="12192000" cy="6858000"/>
  <p:notesSz cx="6858000" cy="9144000"/>
  <p:defaultTextStyle>
    <a:defPPr>
      <a:defRPr lang="en-US"/>
    </a:defPPr>
    <a:lvl1pPr marL="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06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18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24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301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36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42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6482" algn="l" defTabSz="914120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71E07ED-570C-4103-AE36-2F6AC5BC9FFF}">
          <p14:sldIdLst>
            <p14:sldId id="256"/>
            <p14:sldId id="402"/>
            <p14:sldId id="403"/>
            <p14:sldId id="428"/>
            <p14:sldId id="430"/>
            <p14:sldId id="429"/>
            <p14:sldId id="431"/>
            <p14:sldId id="432"/>
            <p14:sldId id="439"/>
            <p14:sldId id="440"/>
            <p14:sldId id="434"/>
            <p14:sldId id="435"/>
            <p14:sldId id="436"/>
            <p14:sldId id="437"/>
            <p14:sldId id="438"/>
            <p14:sldId id="424"/>
            <p14:sldId id="433"/>
            <p14:sldId id="426"/>
            <p14:sldId id="409"/>
            <p14:sldId id="410"/>
            <p14:sldId id="411"/>
            <p14:sldId id="427"/>
            <p14:sldId id="412"/>
            <p14:sldId id="413"/>
            <p14:sldId id="414"/>
          </p14:sldIdLst>
        </p14:section>
        <p14:section name="OLD" id="{9FEB97FE-894A-4E95-B0B4-E5F930988A08}">
          <p14:sldIdLst/>
        </p14:section>
        <p14:section name="未命名的章節" id="{FBFD0632-491E-4772-8550-DDA63FD7BC0A}">
          <p14:sldIdLst>
            <p14:sldId id="415"/>
          </p14:sldIdLst>
        </p14:section>
        <p14:section name="back" id="{1590131B-47B5-47AE-A8F1-F2F406D30CCD}">
          <p14:sldIdLst>
            <p14:sldId id="40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宇翔 蕭" initials="宇翔" lastIdx="4" clrIdx="0">
    <p:extLst>
      <p:ext uri="{19B8F6BF-5375-455C-9EA6-DF929625EA0E}">
        <p15:presenceInfo xmlns:p15="http://schemas.microsoft.com/office/powerpoint/2012/main" userId="72c0bfc401acae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513"/>
    <a:srgbClr val="009700"/>
    <a:srgbClr val="0000FF"/>
    <a:srgbClr val="FF2CFF"/>
    <a:srgbClr val="6BFF6B"/>
    <a:srgbClr val="00B6F0"/>
    <a:srgbClr val="D6D6D6"/>
    <a:srgbClr val="8A9AF8"/>
    <a:srgbClr val="00B050"/>
    <a:srgbClr val="B0A8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7628" autoAdjust="0"/>
  </p:normalViewPr>
  <p:slideViewPr>
    <p:cSldViewPr snapToGrid="0" showGuides="1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1642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8B93F-675D-4D31-AD57-634F0E4EB82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1A40B-C30F-4BF8-B90A-56CA318EC7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3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82002-FB70-4548-B3E6-DB12AED46420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90838-D8D2-4A0C-A284-1D950D662B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8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0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4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01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6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2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82" algn="l" defTabSz="9141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7" y="1447809"/>
            <a:ext cx="8825659" cy="332958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7" y="4777380"/>
            <a:ext cx="8825659" cy="861420"/>
          </a:xfrm>
        </p:spPr>
        <p:txBody>
          <a:bodyPr anchor="t"/>
          <a:lstStyle>
            <a:lvl1pPr marL="0" indent="0" algn="ctr">
              <a:buNone/>
              <a:defRPr cap="all">
                <a:solidFill>
                  <a:schemeClr val="bg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08162-96B1-449E-8A36-55F7F62D0591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0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135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7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F16A-A16C-400F-8253-CDC32CFCD418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00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1447800"/>
            <a:ext cx="8825659" cy="1981200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81748-A2E1-4E98-8306-A406D3176AC5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6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6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78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C51F-6981-4ED0-8E5C-22BBBF79F1CB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6"/>
            <a:ext cx="801912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90"/>
            <a:ext cx="801912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57820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3124201"/>
            <a:ext cx="8825660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3AF9-750C-474E-8BFA-E2E22899C34C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6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9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9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6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5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A5F0-8BFF-45C8-94D9-071D9FB005D2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34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5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5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5" y="4827220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6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7" y="4827218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5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6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AB0B-6079-4BB6-87A7-45629D66386C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911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11A80-5CEE-4638-B2B0-EB681A0641EC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38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8" y="430222"/>
            <a:ext cx="1752601" cy="5826125"/>
          </a:xfrm>
        </p:spPr>
        <p:txBody>
          <a:bodyPr vert="eaVert" anchor="b" anchorCtr="0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3A595-56B1-459E-91A5-BA1425C862A2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5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F0E2-C9D0-46E6-8E37-CE8ED287D739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50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2861737"/>
            <a:ext cx="8825657" cy="1915647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1125" cap="all">
                <a:solidFill>
                  <a:schemeClr val="bg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84484-1F67-446D-A927-C6B487B9952C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3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8"/>
            <a:ext cx="4396339" cy="4195763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6" y="2056093"/>
            <a:ext cx="4396341" cy="4200245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DF262-5310-4F1A-B299-7F8E79A938D9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0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7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7" y="2514600"/>
            <a:ext cx="4396339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0EF98-3A57-465C-8935-0FF4D437AEAB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23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64AA-55E4-4F2F-80D8-04B04D9BC196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3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862F-EFF3-4958-B0B9-08239510E122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51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135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9" y="3129289"/>
            <a:ext cx="3401063" cy="2895599"/>
          </a:xfrm>
        </p:spPr>
        <p:txBody>
          <a:bodyPr/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97DC-4E23-4D5E-9C9B-C54CF1D766B6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65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9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2025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39FE-7520-49A6-B51D-5BC26A040D82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82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31000"/>
            <a:duotone>
              <a:schemeClr val="accent4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8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5" y="2669694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5" y="2892354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3" y="9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83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34960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3" y="452719"/>
            <a:ext cx="9404723" cy="60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1515037"/>
            <a:ext cx="8946541" cy="4733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39095" y="6586446"/>
            <a:ext cx="13207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EC969E9-7A1B-4730-B341-0312F75F304C}" type="datetime1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3820" y="6586820"/>
            <a:ext cx="5146393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bg1">
                    <a:alpha val="60000"/>
                  </a:schemeClr>
                </a:solidFill>
                <a:latin typeface="Arial Black" panose="020B0A04020102020204" pitchFamily="34" charset="0"/>
                <a:ea typeface="+mj-ea"/>
              </a:defRPr>
            </a:lvl1pPr>
          </a:lstStyle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249694" y="295738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0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CEF41-9E5F-4033-9FC8-455A557C59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23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257169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2876" indent="-192876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8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marL="417899" indent="-160731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400" b="0" i="0" kern="1200">
          <a:solidFill>
            <a:schemeClr val="bg1"/>
          </a:solidFill>
          <a:latin typeface="+mj-lt"/>
          <a:ea typeface="+mj-ea"/>
          <a:cs typeface="+mj-cs"/>
        </a:defRPr>
      </a:lvl2pPr>
      <a:lvl3pPr marL="642921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200" b="0" i="0" kern="1200">
          <a:solidFill>
            <a:schemeClr val="bg1"/>
          </a:solidFill>
          <a:latin typeface="+mj-lt"/>
          <a:ea typeface="+mj-ea"/>
          <a:cs typeface="+mj-cs"/>
        </a:defRPr>
      </a:lvl3pPr>
      <a:lvl4pPr marL="900090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050" b="0" i="0" kern="1200">
          <a:solidFill>
            <a:schemeClr val="bg1"/>
          </a:solidFill>
          <a:latin typeface="+mj-lt"/>
          <a:ea typeface="+mj-ea"/>
          <a:cs typeface="+mj-cs"/>
        </a:defRPr>
      </a:lvl4pPr>
      <a:lvl5pPr marL="1157259" indent="-128585" algn="just" defTabSz="257169" rtl="0" eaLnBrk="1" latinLnBrk="0" hangingPunct="1">
        <a:spcBef>
          <a:spcPts val="563"/>
        </a:spcBef>
        <a:spcAft>
          <a:spcPts val="0"/>
        </a:spcAft>
        <a:buClr>
          <a:schemeClr val="accent2">
            <a:lumMod val="75000"/>
          </a:schemeClr>
        </a:buClr>
        <a:buSzPct val="80000"/>
        <a:buFont typeface="Wingdings" panose="05000000000000000000" pitchFamily="2" charset="2"/>
        <a:buChar char="Ø"/>
        <a:defRPr sz="1050" b="0" i="0" kern="1200">
          <a:solidFill>
            <a:schemeClr val="bg1"/>
          </a:solidFill>
          <a:latin typeface="+mj-lt"/>
          <a:ea typeface="+mj-ea"/>
          <a:cs typeface="+mj-cs"/>
        </a:defRPr>
      </a:lvl5pPr>
      <a:lvl6pPr marL="1409590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1671596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1928765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185933" indent="-128585" algn="l" defTabSz="257169" rtl="0" eaLnBrk="1" latinLnBrk="0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390220" y="1447810"/>
            <a:ext cx="7139095" cy="3329581"/>
          </a:xfrm>
        </p:spPr>
        <p:txBody>
          <a:bodyPr anchor="ctr"/>
          <a:lstStyle/>
          <a:p>
            <a:r>
              <a:rPr lang="en-US" altLang="zh-TW" dirty="0"/>
              <a:t>Weekly meeting</a:t>
            </a:r>
            <a:endParaRPr 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2000" dirty="0"/>
              <a:t>Yu-Siang Xiao (</a:t>
            </a:r>
            <a:r>
              <a:rPr lang="zh-TW" altLang="en-US" sz="2000" dirty="0"/>
              <a:t>蕭宇翔</a:t>
            </a:r>
            <a:r>
              <a:rPr lang="en-US" altLang="zh-TW" sz="2000" dirty="0"/>
              <a:t>)</a:t>
            </a:r>
            <a:endParaRPr 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9009462" y="6355080"/>
            <a:ext cx="1393362" cy="460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2026 03/13</a:t>
            </a:r>
          </a:p>
        </p:txBody>
      </p:sp>
    </p:spTree>
    <p:extLst>
      <p:ext uri="{BB962C8B-B14F-4D97-AF65-F5344CB8AC3E}">
        <p14:creationId xmlns:p14="http://schemas.microsoft.com/office/powerpoint/2010/main" val="1044948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2619C5-180E-4018-A6AE-164FBA07C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Emax after the cut(fit)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2B9AC9-A45B-470D-8D80-3978D2BAF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062326"/>
            <a:ext cx="10650538" cy="767687"/>
          </a:xfrm>
        </p:spPr>
        <p:txBody>
          <a:bodyPr/>
          <a:lstStyle/>
          <a:p>
            <a:r>
              <a:rPr lang="en-US" altLang="zh-TW" dirty="0"/>
              <a:t>Using </a:t>
            </a:r>
            <a:r>
              <a:rPr lang="en-US" altLang="zh-TW" dirty="0">
                <a:solidFill>
                  <a:srgbClr val="0000FF"/>
                </a:solidFill>
              </a:rPr>
              <a:t>Gaussian</a:t>
            </a:r>
            <a:r>
              <a:rPr lang="en-US" altLang="zh-TW" dirty="0"/>
              <a:t> tail to fit the lower energy spectrum, and </a:t>
            </a:r>
            <a:r>
              <a:rPr lang="en-US" altLang="zh-TW" dirty="0">
                <a:solidFill>
                  <a:srgbClr val="009700"/>
                </a:solidFill>
              </a:rPr>
              <a:t>gaussian</a:t>
            </a:r>
            <a:r>
              <a:rPr lang="en-US" altLang="zh-TW" dirty="0"/>
              <a:t> to fit the MIP.</a:t>
            </a:r>
          </a:p>
          <a:p>
            <a:r>
              <a:rPr lang="en-US" altLang="zh-TW" dirty="0"/>
              <a:t>The </a:t>
            </a:r>
            <a:r>
              <a:rPr lang="el-GR" altLang="zh-TW" dirty="0"/>
              <a:t>|Δ| &lt; 10</a:t>
            </a:r>
            <a:r>
              <a:rPr lang="en-US" altLang="zh-TW" dirty="0"/>
              <a:t> is more reasonable and have a better fit.</a:t>
            </a:r>
            <a:endParaRPr lang="el-GR" altLang="zh-TW" dirty="0"/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FA2AD34-434D-4AC1-AB76-1C1AC1FF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6633D55-1681-46B8-AB7A-279114E52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10</a:t>
            </a:fld>
            <a:endParaRPr 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9F0C725-A4B6-4D58-8753-26D1B71C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6040276" cy="468182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FF01933-F0DB-4965-AB25-4DB1C2BC2E37}"/>
              </a:ext>
            </a:extLst>
          </p:cNvPr>
          <p:cNvSpPr txBox="1"/>
          <p:nvPr/>
        </p:nvSpPr>
        <p:spPr>
          <a:xfrm>
            <a:off x="1606389" y="3071396"/>
            <a:ext cx="2414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|</a:t>
            </a:r>
            <a:r>
              <a:rPr lang="el-GR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Δ|</a:t>
            </a:r>
            <a:r>
              <a:rPr lang="en-US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 &lt;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l-GR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10</a:t>
            </a:r>
            <a:endParaRPr lang="zh-TW" altLang="en-US" sz="2800" dirty="0"/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7CB9A19D-D4DF-4696-974C-A7228B721AA0}"/>
              </a:ext>
            </a:extLst>
          </p:cNvPr>
          <p:cNvSpPr txBox="1">
            <a:spLocks/>
          </p:cNvSpPr>
          <p:nvPr/>
        </p:nvSpPr>
        <p:spPr>
          <a:xfrm>
            <a:off x="5793581" y="1411988"/>
            <a:ext cx="6474493" cy="388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76" indent="-192876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17899" indent="-160731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642921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900090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157259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1409590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671596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28765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85933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altLang="zh-TW" dirty="0"/>
              <a:t>The fitting shows the of golden events </a:t>
            </a:r>
            <a:r>
              <a:rPr lang="en-US" altLang="zh-TW" dirty="0">
                <a:solidFill>
                  <a:srgbClr val="FF0000"/>
                </a:solidFill>
              </a:rPr>
              <a:t>MIP = 55.89(2.02)MeV.</a:t>
            </a:r>
            <a:endParaRPr lang="el-GR" altLang="zh-TW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B25AB56-E2D9-4C41-B2A5-E2EF90D2052B}"/>
              </a:ext>
            </a:extLst>
          </p:cNvPr>
          <p:cNvSpPr/>
          <p:nvPr/>
        </p:nvSpPr>
        <p:spPr>
          <a:xfrm>
            <a:off x="0" y="1905000"/>
            <a:ext cx="6040276" cy="4681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823" y="2439620"/>
            <a:ext cx="5792008" cy="3962953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>
            <a:off x="8522898" y="2820838"/>
            <a:ext cx="8627" cy="3295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8784254" y="4356341"/>
            <a:ext cx="1130060" cy="113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MC</a:t>
            </a:r>
          </a:p>
          <a:p>
            <a:pPr algn="ctr"/>
            <a:r>
              <a:rPr lang="en-US" dirty="0" smtClean="0"/>
              <a:t>~57MeV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62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20" y="4105492"/>
            <a:ext cx="9704819" cy="233843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Why the spectrum contains 2 peak in ADC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6113" y="1691812"/>
            <a:ext cx="11016800" cy="2270791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The lower ADC peak ~ 40~50%(1K ADC/2K ADC) ADC of MIP peak Could because:</a:t>
            </a:r>
          </a:p>
          <a:p>
            <a:pPr lvl="1"/>
            <a:r>
              <a:rPr lang="en-US" sz="1800" dirty="0" err="1"/>
              <a:t>Emax</a:t>
            </a:r>
            <a:r>
              <a:rPr lang="en-US" sz="1800" dirty="0"/>
              <a:t> crystal only fire 1 channel</a:t>
            </a:r>
            <a:r>
              <a:rPr lang="en-US" sz="1800" dirty="0" smtClean="0"/>
              <a:t>. </a:t>
            </a:r>
            <a:r>
              <a:rPr lang="en-US" altLang="zh-TW" sz="1800" dirty="0" smtClean="0"/>
              <a:t>=</a:t>
            </a:r>
            <a:r>
              <a:rPr lang="en-US" altLang="zh-TW" sz="1800" dirty="0" smtClean="0"/>
              <a:t>&gt; In this cases, </a:t>
            </a:r>
            <a:r>
              <a:rPr lang="en-US" altLang="zh-TW" sz="1800" dirty="0" smtClean="0"/>
              <a:t>nHits PbWO4 = 1 &amp; </a:t>
            </a:r>
            <a:r>
              <a:rPr lang="en-US" altLang="zh-TW" sz="1800" dirty="0" err="1" smtClean="0"/>
              <a:t>nCrys</a:t>
            </a:r>
            <a:r>
              <a:rPr lang="en-US" altLang="zh-TW" sz="1800" dirty="0" smtClean="0"/>
              <a:t> = 1.</a:t>
            </a:r>
            <a:endParaRPr lang="en-US" altLang="zh-TW" sz="1800" dirty="0" smtClean="0"/>
          </a:p>
          <a:p>
            <a:pPr lvl="1"/>
            <a:r>
              <a:rPr lang="en-US" sz="1800" dirty="0" smtClean="0"/>
              <a:t>Two crystals share the MIP. =&gt; </a:t>
            </a:r>
            <a:r>
              <a:rPr lang="en-US" sz="1800" dirty="0" err="1" smtClean="0"/>
              <a:t>nCrys</a:t>
            </a:r>
            <a:r>
              <a:rPr lang="en-US" sz="1800" dirty="0" smtClean="0"/>
              <a:t> = 2 or large </a:t>
            </a:r>
            <a:r>
              <a:rPr lang="el-GR" sz="1800" dirty="0" smtClean="0"/>
              <a:t>θ</a:t>
            </a:r>
            <a:r>
              <a:rPr lang="en-US" sz="1800" dirty="0" smtClean="0"/>
              <a:t> pass 2 crystal.</a:t>
            </a:r>
          </a:p>
          <a:p>
            <a:pPr lvl="1"/>
            <a:r>
              <a:rPr lang="en-US" sz="1800" dirty="0" smtClean="0"/>
              <a:t>2 crystal</a:t>
            </a:r>
            <a:r>
              <a:rPr lang="el-GR" sz="1800" dirty="0"/>
              <a:t> </a:t>
            </a:r>
            <a:r>
              <a:rPr lang="en-US" sz="1800" dirty="0" smtClean="0"/>
              <a:t>share energy</a:t>
            </a:r>
            <a:r>
              <a:rPr lang="en-US" sz="1800" dirty="0" smtClean="0"/>
              <a:t> on different ROC but 1 ROC no data. =&gt; check track not on the boundary of ROCs.</a:t>
            </a:r>
            <a:endParaRPr lang="en-US" sz="18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960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Emax</a:t>
            </a:r>
            <a:r>
              <a:rPr lang="en-US" dirty="0" smtClean="0"/>
              <a:t> </a:t>
            </a:r>
            <a:r>
              <a:rPr lang="en-US" dirty="0"/>
              <a:t>crystal only fire </a:t>
            </a:r>
            <a:r>
              <a:rPr lang="en-US" dirty="0" smtClean="0"/>
              <a:t>1 channel.</a:t>
            </a:r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" y="1602290"/>
            <a:ext cx="5842247" cy="4921988"/>
          </a:xfrm>
          <a:prstGeom prst="rect">
            <a:avLst/>
          </a:prstGeom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6055743" y="1492370"/>
            <a:ext cx="6032149" cy="4226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92876" indent="-192876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17899" indent="-160731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642921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900090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157259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1409590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671596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28765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85933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000" dirty="0"/>
              <a:t>Previous cuts</a:t>
            </a:r>
            <a:r>
              <a:rPr lang="en-US" sz="2000" dirty="0" smtClean="0"/>
              <a:t>:</a:t>
            </a:r>
          </a:p>
          <a:p>
            <a:pPr lvl="1"/>
            <a:r>
              <a:rPr lang="en-US" sz="1600" dirty="0" smtClean="0"/>
              <a:t>has </a:t>
            </a:r>
            <a:r>
              <a:rPr lang="en-US" sz="1600" dirty="0"/>
              <a:t>track, </a:t>
            </a:r>
            <a:r>
              <a:rPr lang="en-US" sz="1600" dirty="0" err="1"/>
              <a:t>nHs</a:t>
            </a:r>
            <a:r>
              <a:rPr lang="en-US" sz="1600" dirty="0"/>
              <a:t> of BM x/y layers &lt;=3, and </a:t>
            </a:r>
            <a:r>
              <a:rPr lang="en-US" sz="1600" dirty="0" err="1"/>
              <a:t>Emax</a:t>
            </a:r>
            <a:r>
              <a:rPr lang="en-US" sz="1600" dirty="0"/>
              <a:t> &gt; 0MeV</a:t>
            </a:r>
          </a:p>
          <a:p>
            <a:endParaRPr lang="en-US" sz="2000" dirty="0" smtClean="0"/>
          </a:p>
          <a:p>
            <a:r>
              <a:rPr lang="en-US" sz="2000" dirty="0" smtClean="0"/>
              <a:t>Using selection: nHits PbWO4 = 1 or 2 to do </a:t>
            </a:r>
            <a:r>
              <a:rPr lang="en-US" sz="2000" dirty="0" err="1" smtClean="0"/>
              <a:t>comparision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It’s appearance that no more event in this case.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No way by this reason! Which only fire 1 channel in the only crystal.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96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crystals share the MIP.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5" y="1149599"/>
            <a:ext cx="5452762" cy="537467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4" t="28292" r="17187" b="42054"/>
          <a:stretch/>
        </p:blipFill>
        <p:spPr>
          <a:xfrm>
            <a:off x="10050836" y="3041131"/>
            <a:ext cx="1978372" cy="3659989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70430" y="1169979"/>
            <a:ext cx="6521570" cy="53542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Previous cuts: </a:t>
            </a:r>
          </a:p>
          <a:p>
            <a:pPr lvl="1"/>
            <a:r>
              <a:rPr lang="en-US" sz="1600" dirty="0" smtClean="0"/>
              <a:t>has track, </a:t>
            </a:r>
            <a:r>
              <a:rPr lang="en-US" sz="1600" dirty="0" err="1" smtClean="0"/>
              <a:t>nHs</a:t>
            </a:r>
            <a:r>
              <a:rPr lang="en-US" sz="1600" dirty="0" smtClean="0"/>
              <a:t> of BM x/y layers &lt;=3, and </a:t>
            </a:r>
            <a:r>
              <a:rPr lang="en-US" sz="1600" dirty="0" err="1" smtClean="0"/>
              <a:t>Emax</a:t>
            </a:r>
            <a:r>
              <a:rPr lang="en-US" sz="1600" dirty="0" smtClean="0"/>
              <a:t> &gt; 0MeV.</a:t>
            </a:r>
          </a:p>
          <a:p>
            <a:endParaRPr lang="en-US" sz="2000" dirty="0" smtClean="0"/>
          </a:p>
          <a:p>
            <a:r>
              <a:rPr lang="en-US" sz="2000" dirty="0" smtClean="0"/>
              <a:t>Case cut : </a:t>
            </a:r>
            <a:r>
              <a:rPr lang="en-US" sz="2000" dirty="0" err="1" smtClean="0"/>
              <a:t>nCrys</a:t>
            </a:r>
            <a:r>
              <a:rPr lang="en-US" sz="2000" dirty="0" smtClean="0"/>
              <a:t> PbWO4 = 1 or 2 and fire all channel.</a:t>
            </a:r>
          </a:p>
          <a:p>
            <a:r>
              <a:rPr lang="en-US" sz="2000" dirty="0" smtClean="0"/>
              <a:t>In the 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max</a:t>
            </a:r>
            <a:r>
              <a:rPr lang="en-US" sz="2000" dirty="0" smtClean="0"/>
              <a:t>, the 2 crystal is surely to share the MIP energy.</a:t>
            </a:r>
          </a:p>
          <a:p>
            <a:endParaRPr lang="en-US" sz="2000" dirty="0" smtClean="0"/>
          </a:p>
          <a:p>
            <a:r>
              <a:rPr lang="en-US" sz="2000" dirty="0" smtClean="0"/>
              <a:t>The peak is lower than MIP.</a:t>
            </a:r>
          </a:p>
          <a:p>
            <a:r>
              <a:rPr lang="en-US" sz="2000" dirty="0" smtClean="0"/>
              <a:t>The </a:t>
            </a:r>
            <a:r>
              <a:rPr lang="el-GR" sz="2000" dirty="0" smtClean="0"/>
              <a:t>θ</a:t>
            </a:r>
            <a:r>
              <a:rPr lang="en-US" sz="2000" dirty="0" smtClean="0"/>
              <a:t> distribution is wider!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But </a:t>
            </a:r>
            <a:r>
              <a:rPr lang="en-US" sz="2000" dirty="0">
                <a:solidFill>
                  <a:srgbClr val="FF0000"/>
                </a:solidFill>
              </a:rPr>
              <a:t>isn’t </a:t>
            </a:r>
            <a:r>
              <a:rPr lang="en-US" sz="2000" dirty="0" smtClean="0">
                <a:solidFill>
                  <a:srgbClr val="FF0000"/>
                </a:solidFill>
              </a:rPr>
              <a:t>contribute on lower energy tail.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5814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6113" y="224298"/>
            <a:ext cx="9404723" cy="609607"/>
          </a:xfrm>
        </p:spPr>
        <p:txBody>
          <a:bodyPr/>
          <a:lstStyle/>
          <a:p>
            <a:r>
              <a:rPr lang="en-US" dirty="0" smtClean="0"/>
              <a:t>Two </a:t>
            </a:r>
            <a:r>
              <a:rPr lang="en-US" dirty="0"/>
              <a:t>crystal</a:t>
            </a:r>
            <a:r>
              <a:rPr lang="el-GR" dirty="0"/>
              <a:t> </a:t>
            </a:r>
            <a:r>
              <a:rPr lang="en-US" dirty="0"/>
              <a:t>share energy on different </a:t>
            </a:r>
            <a:r>
              <a:rPr lang="en-US" dirty="0" smtClean="0"/>
              <a:t>ROC</a:t>
            </a:r>
            <a:r>
              <a:rPr lang="en-US" dirty="0"/>
              <a:t> but 1 ROC no data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670430" y="1169979"/>
            <a:ext cx="6521570" cy="53542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Previous cuts: </a:t>
            </a:r>
          </a:p>
          <a:p>
            <a:pPr lvl="1"/>
            <a:r>
              <a:rPr lang="en-US" sz="1600" dirty="0" smtClean="0"/>
              <a:t>has track, </a:t>
            </a:r>
            <a:r>
              <a:rPr lang="en-US" sz="1600" dirty="0" err="1" smtClean="0"/>
              <a:t>nHs</a:t>
            </a:r>
            <a:r>
              <a:rPr lang="en-US" sz="1600" dirty="0" smtClean="0"/>
              <a:t> of BM x/y layers &lt;=3, and </a:t>
            </a:r>
            <a:r>
              <a:rPr lang="en-US" sz="1600" dirty="0" err="1" smtClean="0"/>
              <a:t>Emax</a:t>
            </a:r>
            <a:r>
              <a:rPr lang="en-US" sz="1600" dirty="0" smtClean="0"/>
              <a:t> &gt; 0MeV.</a:t>
            </a:r>
          </a:p>
          <a:p>
            <a:endParaRPr lang="en-US" sz="2000" dirty="0" smtClean="0"/>
          </a:p>
          <a:p>
            <a:r>
              <a:rPr lang="en-US" sz="2000" dirty="0" smtClean="0"/>
              <a:t>Case cut : check if the </a:t>
            </a:r>
            <a:r>
              <a:rPr lang="en-US" sz="2000" dirty="0" err="1" smtClean="0"/>
              <a:t>Emax</a:t>
            </a:r>
            <a:r>
              <a:rPr lang="en-US" sz="2000" dirty="0" smtClean="0"/>
              <a:t> crystal at the boundary or not.</a:t>
            </a:r>
          </a:p>
          <a:p>
            <a:pPr lvl="1"/>
            <a:r>
              <a:rPr lang="en-US" sz="1600" dirty="0" smtClean="0"/>
              <a:t>Abs(COG Y)&lt;12mm: center 2 row crystals.</a:t>
            </a:r>
          </a:p>
          <a:p>
            <a:pPr lvl="1"/>
            <a:r>
              <a:rPr lang="en-US" sz="1600" dirty="0" smtClean="0"/>
              <a:t>                     &gt;12mm: outer 2 rows.</a:t>
            </a:r>
          </a:p>
          <a:p>
            <a:endParaRPr lang="en-US" sz="2000" dirty="0" smtClean="0"/>
          </a:p>
          <a:p>
            <a:r>
              <a:rPr lang="en-US" sz="2000" dirty="0" smtClean="0"/>
              <a:t>The spectrum has </a:t>
            </a:r>
            <a:r>
              <a:rPr lang="en-US" sz="2000" dirty="0" smtClean="0">
                <a:solidFill>
                  <a:srgbClr val="FF0000"/>
                </a:solidFill>
              </a:rPr>
              <a:t>no more change on the lower peak</a:t>
            </a:r>
            <a:r>
              <a:rPr lang="en-US" sz="2000" dirty="0" smtClean="0"/>
              <a:t>.</a:t>
            </a:r>
          </a:p>
          <a:p>
            <a:endParaRPr lang="en-US" sz="2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2" y="1525633"/>
            <a:ext cx="5457539" cy="45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59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20" y="4105492"/>
            <a:ext cx="9704819" cy="233843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Why the spectrum contains 2 peak in ADC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6113" y="1691812"/>
            <a:ext cx="11016800" cy="2270791"/>
          </a:xfrm>
        </p:spPr>
        <p:txBody>
          <a:bodyPr>
            <a:normAutofit/>
          </a:bodyPr>
          <a:lstStyle/>
          <a:p>
            <a:r>
              <a:rPr lang="en-US" altLang="zh-TW" sz="2400" dirty="0" smtClean="0"/>
              <a:t>The lower ADC peak ~ 40~50%(1K ADC/2K ADC) ADC of MIP peak Could because:</a:t>
            </a:r>
          </a:p>
          <a:p>
            <a:pPr lvl="1"/>
            <a:r>
              <a:rPr lang="en-US" sz="1800" strike="sngStrike" dirty="0" err="1"/>
              <a:t>Emax</a:t>
            </a:r>
            <a:r>
              <a:rPr lang="en-US" sz="1800" strike="sngStrike" dirty="0"/>
              <a:t> crystal only fire 1 channel</a:t>
            </a:r>
            <a:r>
              <a:rPr lang="en-US" sz="1800" strike="sngStrike" dirty="0" smtClean="0"/>
              <a:t>. </a:t>
            </a:r>
            <a:r>
              <a:rPr lang="en-US" altLang="zh-TW" sz="1800" strike="sngStrike" dirty="0" smtClean="0"/>
              <a:t>=</a:t>
            </a:r>
            <a:r>
              <a:rPr lang="en-US" altLang="zh-TW" sz="1800" strike="sngStrike" dirty="0" smtClean="0"/>
              <a:t>&gt; In this cases, </a:t>
            </a:r>
            <a:r>
              <a:rPr lang="en-US" altLang="zh-TW" sz="1800" strike="sngStrike" dirty="0" smtClean="0"/>
              <a:t>nHits PbWO4 = 1 &amp; </a:t>
            </a:r>
            <a:r>
              <a:rPr lang="en-US" altLang="zh-TW" sz="1800" strike="sngStrike" dirty="0" err="1" smtClean="0"/>
              <a:t>nCrys</a:t>
            </a:r>
            <a:r>
              <a:rPr lang="en-US" altLang="zh-TW" sz="1800" strike="sngStrike" dirty="0" smtClean="0"/>
              <a:t> = 1.</a:t>
            </a:r>
            <a:endParaRPr lang="en-US" altLang="zh-TW" sz="1800" strike="sngStrike" dirty="0" smtClean="0"/>
          </a:p>
          <a:p>
            <a:pPr lvl="1"/>
            <a:r>
              <a:rPr lang="en-US" sz="1800" strike="sngStrike" dirty="0" smtClean="0"/>
              <a:t>Two crystals share the MIP. =&gt; </a:t>
            </a:r>
            <a:r>
              <a:rPr lang="en-US" sz="1800" strike="sngStrike" dirty="0" err="1" smtClean="0"/>
              <a:t>nCrys</a:t>
            </a:r>
            <a:r>
              <a:rPr lang="en-US" sz="1800" strike="sngStrike" dirty="0" smtClean="0"/>
              <a:t> = 2 or large </a:t>
            </a:r>
            <a:r>
              <a:rPr lang="el-GR" sz="1800" strike="sngStrike" dirty="0" smtClean="0"/>
              <a:t>θ</a:t>
            </a:r>
            <a:r>
              <a:rPr lang="en-US" sz="1800" strike="sngStrike" dirty="0" smtClean="0"/>
              <a:t> pass 2 crystal.</a:t>
            </a:r>
          </a:p>
          <a:p>
            <a:pPr lvl="1"/>
            <a:r>
              <a:rPr lang="en-US" sz="1800" strike="sngStrike" dirty="0" smtClean="0"/>
              <a:t>2 crystal</a:t>
            </a:r>
            <a:r>
              <a:rPr lang="el-GR" sz="1800" strike="sngStrike" dirty="0"/>
              <a:t> </a:t>
            </a:r>
            <a:r>
              <a:rPr lang="en-US" sz="1800" strike="sngStrike" dirty="0" smtClean="0"/>
              <a:t>share energy</a:t>
            </a:r>
            <a:r>
              <a:rPr lang="en-US" sz="1800" strike="sngStrike" dirty="0" smtClean="0"/>
              <a:t> on different ROC but 1 ROC no data. =&gt; check track not on the boundary of ROCs.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Still don’t know why the MIP selection contain a lots the half ADC event.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4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870CE7-568E-41E7-86DE-034CF3A4C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719"/>
            <a:ext cx="5348287" cy="609607"/>
          </a:xfrm>
        </p:spPr>
        <p:txBody>
          <a:bodyPr/>
          <a:lstStyle/>
          <a:p>
            <a:r>
              <a:rPr lang="en-US" altLang="zh-TW" dirty="0"/>
              <a:t>Apply the best ADC cut value on matching data.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A9B08F-48A6-4886-B5FF-74A958471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" y="1671911"/>
            <a:ext cx="6053138" cy="1980097"/>
          </a:xfrm>
        </p:spPr>
        <p:txBody>
          <a:bodyPr/>
          <a:lstStyle/>
          <a:p>
            <a:r>
              <a:rPr lang="en-US" altLang="zh-TW" dirty="0"/>
              <a:t>Take PbWO4 data for example:</a:t>
            </a:r>
          </a:p>
          <a:p>
            <a:r>
              <a:rPr lang="en-US" altLang="zh-TW" dirty="0"/>
              <a:t>The new cut make the raw data look better.</a:t>
            </a:r>
          </a:p>
          <a:p>
            <a:pPr lvl="1"/>
            <a:r>
              <a:rPr lang="en-US" altLang="zh-TW" dirty="0"/>
              <a:t>ROC</a:t>
            </a:r>
            <a:r>
              <a:rPr lang="zh-TW" altLang="en-US" dirty="0"/>
              <a:t> </a:t>
            </a:r>
            <a:r>
              <a:rPr lang="en-US" altLang="zh-TW" dirty="0"/>
              <a:t>A: The peak (nHits=16) become flat.</a:t>
            </a:r>
          </a:p>
          <a:p>
            <a:pPr lvl="2"/>
            <a:r>
              <a:rPr lang="en-US" altLang="zh-TW" dirty="0"/>
              <a:t>Could mean the signal is not large enough could be calculate in containment.</a:t>
            </a:r>
          </a:p>
          <a:p>
            <a:pPr lvl="1"/>
            <a:r>
              <a:rPr lang="en-US" altLang="zh-TW" dirty="0"/>
              <a:t>ROC A&amp;B:</a:t>
            </a:r>
            <a:r>
              <a:rPr lang="zh-TW" altLang="en-US" dirty="0"/>
              <a:t> </a:t>
            </a:r>
            <a:r>
              <a:rPr lang="en-US" altLang="zh-TW" dirty="0"/>
              <a:t>The peak (nHits=2) is lower.</a:t>
            </a:r>
          </a:p>
          <a:p>
            <a:pPr lvl="2"/>
            <a:r>
              <a:rPr lang="en-US" altLang="zh-TW" dirty="0"/>
              <a:t>The event which is the single crystal under high cut could be solve.</a:t>
            </a:r>
          </a:p>
          <a:p>
            <a:pPr lvl="2"/>
            <a:endParaRPr lang="en-US" altLang="zh-TW" dirty="0"/>
          </a:p>
          <a:p>
            <a:pPr lvl="1"/>
            <a:endParaRPr lang="en-US" altLang="zh-TW" dirty="0"/>
          </a:p>
          <a:p>
            <a:pPr lvl="1"/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E6B8719-CD43-40E6-991D-5B2229B1C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58A5B3D-22A6-4A9C-99C8-4F8F5C013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36"/>
          <a:stretch/>
        </p:blipFill>
        <p:spPr>
          <a:xfrm>
            <a:off x="1889934" y="3567211"/>
            <a:ext cx="1535926" cy="311573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EF95B0A-75A6-4DAC-9FA6-94AAD782D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36"/>
          <a:stretch/>
        </p:blipFill>
        <p:spPr>
          <a:xfrm>
            <a:off x="5493903" y="3567209"/>
            <a:ext cx="1535927" cy="311573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62E7F91-EC60-4AB0-9A12-354242F358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36"/>
          <a:stretch/>
        </p:blipFill>
        <p:spPr>
          <a:xfrm>
            <a:off x="3716852" y="3567210"/>
            <a:ext cx="1535925" cy="311573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05A0306-3970-4C1D-9321-4CADFC67BC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36"/>
          <a:stretch/>
        </p:blipFill>
        <p:spPr>
          <a:xfrm>
            <a:off x="112883" y="3567211"/>
            <a:ext cx="1535926" cy="3115733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72B9374-5C5A-41F7-8278-F4AD50AC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7428" y="684598"/>
            <a:ext cx="689643" cy="377728"/>
          </a:xfrm>
        </p:spPr>
        <p:txBody>
          <a:bodyPr/>
          <a:lstStyle/>
          <a:p>
            <a:fld id="{DE4CEF41-9E5F-4033-9FC8-455A557C593D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C15E9A9E-5E9F-47F5-BAD7-DF470B7BCB81}"/>
              </a:ext>
            </a:extLst>
          </p:cNvPr>
          <p:cNvSpPr/>
          <p:nvPr/>
        </p:nvSpPr>
        <p:spPr>
          <a:xfrm>
            <a:off x="1509022" y="5073468"/>
            <a:ext cx="520700" cy="133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F9929D9E-0601-4B2C-933D-83B6583757CC}"/>
              </a:ext>
            </a:extLst>
          </p:cNvPr>
          <p:cNvSpPr/>
          <p:nvPr/>
        </p:nvSpPr>
        <p:spPr>
          <a:xfrm>
            <a:off x="5112990" y="5052739"/>
            <a:ext cx="520700" cy="133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B1A6D50-06A0-46A5-8E82-7544C816DB5C}"/>
              </a:ext>
            </a:extLst>
          </p:cNvPr>
          <p:cNvSpPr/>
          <p:nvPr/>
        </p:nvSpPr>
        <p:spPr>
          <a:xfrm>
            <a:off x="87175" y="3567209"/>
            <a:ext cx="3364393" cy="31157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ROCA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</a:rPr>
              <a:t>Best cut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31BEC31-4ED3-436C-A802-A2161C777366}"/>
              </a:ext>
            </a:extLst>
          </p:cNvPr>
          <p:cNvSpPr/>
          <p:nvPr/>
        </p:nvSpPr>
        <p:spPr>
          <a:xfrm>
            <a:off x="3665437" y="3567209"/>
            <a:ext cx="3364393" cy="31157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ROCB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</a:rPr>
              <a:t>Best cut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4E528E73-75D0-448A-BB1A-263EBB2AF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318" y="3628222"/>
            <a:ext cx="4335882" cy="31157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3E4E138-6F4A-4807-8444-1E4AA2F36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0318" y="201765"/>
            <a:ext cx="4335882" cy="3115734"/>
          </a:xfrm>
          <a:prstGeom prst="rect">
            <a:avLst/>
          </a:prstGeom>
        </p:spPr>
      </p:pic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0BC36CCF-D808-4879-9AA1-182C22325903}"/>
              </a:ext>
            </a:extLst>
          </p:cNvPr>
          <p:cNvSpPr/>
          <p:nvPr/>
        </p:nvSpPr>
        <p:spPr>
          <a:xfrm rot="5400000">
            <a:off x="8543164" y="3286077"/>
            <a:ext cx="382613" cy="349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E96346A-9F6D-494A-809B-E44C65F48A16}"/>
              </a:ext>
            </a:extLst>
          </p:cNvPr>
          <p:cNvSpPr/>
          <p:nvPr/>
        </p:nvSpPr>
        <p:spPr>
          <a:xfrm>
            <a:off x="8998375" y="3350811"/>
            <a:ext cx="1123525" cy="244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Best cut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37FCDB0-8956-4780-9A1C-B8E6B48EA5D2}"/>
              </a:ext>
            </a:extLst>
          </p:cNvPr>
          <p:cNvSpPr/>
          <p:nvPr/>
        </p:nvSpPr>
        <p:spPr>
          <a:xfrm>
            <a:off x="781050" y="552450"/>
            <a:ext cx="5619750" cy="2716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Last week nHits problem:</a:t>
            </a:r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Why nHits of 1 ROC often to be 16? Has any rule?</a:t>
            </a:r>
            <a:endParaRPr lang="zh-TW" altLang="en-US" dirty="0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9068411D-56F1-499D-B73A-879BC01EBE51}"/>
              </a:ext>
            </a:extLst>
          </p:cNvPr>
          <p:cNvSpPr/>
          <p:nvPr/>
        </p:nvSpPr>
        <p:spPr>
          <a:xfrm>
            <a:off x="6413500" y="2114551"/>
            <a:ext cx="2698750" cy="69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FD30D54-6673-4E05-935D-E618FC87D3EB}"/>
              </a:ext>
            </a:extLst>
          </p:cNvPr>
          <p:cNvSpPr/>
          <p:nvPr/>
        </p:nvSpPr>
        <p:spPr>
          <a:xfrm>
            <a:off x="8998375" y="914400"/>
            <a:ext cx="856825" cy="2171700"/>
          </a:xfrm>
          <a:prstGeom prst="rect">
            <a:avLst/>
          </a:prstGeom>
          <a:solidFill>
            <a:srgbClr val="B0151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8307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81E891-1D22-4D6B-8BD7-B66A08E95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Ask of the nHits = 16 question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7ABDBF-2150-43DD-8CCB-E17916B05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2" y="1053356"/>
            <a:ext cx="10625138" cy="655565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I take the BM2 for nHits of ROC A and B both equal 16, the fire channels occupy the odd or even channels.</a:t>
            </a:r>
          </a:p>
          <a:p>
            <a:r>
              <a:rPr lang="en-US" altLang="zh-TW" dirty="0"/>
              <a:t>The BM1 ROCB even fire all channels.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602AE11-C748-42FB-96F6-B34C6219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585679B-6680-4B83-9B02-4BD31333F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D076276-CBF7-47A9-A312-D65A24D00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0020"/>
            <a:ext cx="12192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49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637F67-FBAA-4975-8EB6-0992BAFF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cosmic ray moun analysis to do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C7399A-955C-4337-827B-6D12A598C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15037"/>
            <a:ext cx="9501188" cy="2955362"/>
          </a:xfrm>
        </p:spPr>
        <p:txBody>
          <a:bodyPr/>
          <a:lstStyle/>
          <a:p>
            <a:r>
              <a:rPr lang="en-US" altLang="zh-TW" strike="sngStrike" dirty="0"/>
              <a:t>Remove the data from Feb. 14~24(the low THR cause higher event rate, and matching rate).</a:t>
            </a:r>
          </a:p>
          <a:p>
            <a:pPr lvl="1"/>
            <a:r>
              <a:rPr lang="en-US" altLang="zh-TW" strike="sngStrike" dirty="0"/>
              <a:t>PS: the high fire rate noise should not increase too much event like the data.</a:t>
            </a:r>
          </a:p>
          <a:p>
            <a:r>
              <a:rPr lang="en-US" altLang="zh-TW" dirty="0"/>
              <a:t>Trying the best cut result data to do the reconstruction and selection of timing matching data.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CCCC27C-FD62-4640-815A-9F17BC84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EADF2B6-B7E4-4CD8-88C3-A3A925FD7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066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3F195F51-904C-48A3-965C-989AD6CE3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884" y="321472"/>
            <a:ext cx="4134567" cy="628664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65EC88D-F49F-4DC1-BDEF-57667980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ZDC</a:t>
            </a:r>
            <a:r>
              <a:rPr lang="zh-TW" altLang="en-US" dirty="0"/>
              <a:t> </a:t>
            </a:r>
            <a:r>
              <a:rPr lang="en-US" altLang="zh-TW" dirty="0"/>
              <a:t>EMCal Design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D34B89A-E1B2-42B4-A63A-6222F053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21" y="1062326"/>
            <a:ext cx="5928315" cy="5524494"/>
          </a:xfrm>
        </p:spPr>
        <p:txBody>
          <a:bodyPr/>
          <a:lstStyle/>
          <a:p>
            <a:r>
              <a:rPr lang="en-US" altLang="zh-TW" dirty="0"/>
              <a:t>The EMCal is shown with the following specifications:</a:t>
            </a:r>
          </a:p>
          <a:p>
            <a:r>
              <a:rPr lang="en-US" altLang="zh-TW" dirty="0"/>
              <a:t>PbWO</a:t>
            </a:r>
            <a:r>
              <a:rPr lang="en-US" altLang="zh-TW" baseline="-25000" dirty="0"/>
              <a:t>4</a:t>
            </a:r>
            <a:r>
              <a:rPr lang="en-US" altLang="zh-TW" dirty="0"/>
              <a:t> crystal array</a:t>
            </a:r>
            <a:r>
              <a:rPr lang="zh-TW" altLang="en-US" dirty="0"/>
              <a:t>：</a:t>
            </a:r>
            <a:endParaRPr lang="en-US" altLang="zh-TW" baseline="-25000" dirty="0"/>
          </a:p>
          <a:p>
            <a:pPr lvl="1"/>
            <a:r>
              <a:rPr lang="en-US" altLang="zh-TW" dirty="0"/>
              <a:t>Crystal size 20.5 mm × 20.5 mm × 6X</a:t>
            </a:r>
            <a:r>
              <a:rPr lang="en-US" altLang="zh-TW" baseline="-25000" dirty="0"/>
              <a:t>0</a:t>
            </a:r>
          </a:p>
          <a:p>
            <a:pPr lvl="1"/>
            <a:r>
              <a:rPr lang="en-US" altLang="zh-TW" dirty="0"/>
              <a:t>Allow an additional  ~0.5mm for the reflector and crystal wrapping</a:t>
            </a:r>
          </a:p>
          <a:p>
            <a:pPr lvl="1"/>
            <a:r>
              <a:rPr lang="en-US" altLang="zh-TW" dirty="0"/>
              <a:t>One Super Module (SM)</a:t>
            </a:r>
            <a:r>
              <a:rPr lang="zh-TW" altLang="en-US" dirty="0"/>
              <a:t>：</a:t>
            </a:r>
            <a:r>
              <a:rPr lang="en-US" altLang="zh-TW" dirty="0"/>
              <a:t>9 × 9 crystals</a:t>
            </a:r>
          </a:p>
          <a:p>
            <a:pPr lvl="1"/>
            <a:r>
              <a:rPr lang="en-US" altLang="zh-TW" dirty="0"/>
              <a:t>Allow 1mm of stainless for the SM wrapping.</a:t>
            </a:r>
          </a:p>
          <a:p>
            <a:pPr lvl="1"/>
            <a:r>
              <a:rPr lang="en-US" altLang="zh-TW" dirty="0"/>
              <a:t>SM size : (21.0×9+2)</a:t>
            </a:r>
            <a:r>
              <a:rPr lang="en-US" altLang="zh-TW" baseline="30000" dirty="0"/>
              <a:t>2</a:t>
            </a:r>
            <a:r>
              <a:rPr lang="en-US" altLang="zh-TW" dirty="0"/>
              <a:t> cm</a:t>
            </a:r>
            <a:r>
              <a:rPr lang="en-US" altLang="zh-TW" baseline="30000" dirty="0"/>
              <a:t>2</a:t>
            </a:r>
          </a:p>
          <a:p>
            <a:pPr lvl="1"/>
            <a:r>
              <a:rPr lang="en-US" altLang="zh-TW" dirty="0"/>
              <a:t>Full array: 3x3 SM = (3×191)</a:t>
            </a:r>
            <a:r>
              <a:rPr lang="en-US" altLang="zh-TW" baseline="30000" dirty="0"/>
              <a:t>2 </a:t>
            </a:r>
            <a:r>
              <a:rPr lang="en-US" altLang="zh-TW" dirty="0"/>
              <a:t>cm</a:t>
            </a:r>
            <a:r>
              <a:rPr lang="en-US" altLang="zh-TW" baseline="30000" dirty="0"/>
              <a:t>2</a:t>
            </a:r>
          </a:p>
          <a:p>
            <a:pPr lvl="1"/>
            <a:r>
              <a:rPr lang="en-US" altLang="zh-TW" dirty="0"/>
              <a:t>Total number of crystal modules</a:t>
            </a:r>
            <a:r>
              <a:rPr lang="zh-TW" altLang="en-US" dirty="0"/>
              <a:t>：</a:t>
            </a:r>
            <a:r>
              <a:rPr lang="en-US" altLang="zh-TW" dirty="0"/>
              <a:t> 3x3x3x3 = 729</a:t>
            </a:r>
          </a:p>
          <a:p>
            <a:r>
              <a:rPr lang="en-US" altLang="zh-TW" dirty="0"/>
              <a:t>SiPM</a:t>
            </a:r>
            <a:r>
              <a:rPr lang="zh-TW" altLang="en-US" dirty="0"/>
              <a:t>：</a:t>
            </a:r>
            <a:r>
              <a:rPr lang="en-US" altLang="zh-TW" dirty="0"/>
              <a:t> S14160-3015PS_HAMAMATSU</a:t>
            </a:r>
          </a:p>
          <a:p>
            <a:pPr lvl="1"/>
            <a:r>
              <a:rPr lang="en-US" altLang="zh-TW" dirty="0"/>
              <a:t>16 MPPC channels for each crystal</a:t>
            </a:r>
          </a:p>
          <a:p>
            <a:pPr lvl="1"/>
            <a:r>
              <a:rPr lang="en-US" altLang="zh-TW" dirty="0"/>
              <a:t>Total number of MPPC channels</a:t>
            </a:r>
            <a:r>
              <a:rPr lang="zh-TW" altLang="en-US" dirty="0"/>
              <a:t>：</a:t>
            </a:r>
            <a:r>
              <a:rPr lang="en-US" altLang="zh-TW" dirty="0"/>
              <a:t> 11,664</a:t>
            </a:r>
          </a:p>
          <a:p>
            <a:r>
              <a:rPr lang="en-US" altLang="zh-TW" dirty="0"/>
              <a:t>Support and Cooling design</a:t>
            </a:r>
            <a:r>
              <a:rPr lang="zh-TW" altLang="en-US" dirty="0"/>
              <a:t>：</a:t>
            </a:r>
            <a:r>
              <a:rPr lang="en-US" altLang="zh-TW" dirty="0"/>
              <a:t> aluminum + copper tube</a:t>
            </a:r>
          </a:p>
          <a:p>
            <a:pPr lvl="1"/>
            <a:r>
              <a:rPr lang="en-US" altLang="zh-TW" dirty="0"/>
              <a:t>Use a 13mm thick aluminum plate</a:t>
            </a:r>
          </a:p>
          <a:p>
            <a:pPr lvl="1"/>
            <a:r>
              <a:rPr lang="en-US" altLang="zh-TW" dirty="0"/>
              <a:t>Coolant is circulated through copper tubing.</a:t>
            </a:r>
          </a:p>
          <a:p>
            <a:r>
              <a:rPr lang="en-US" altLang="zh-TW" dirty="0"/>
              <a:t>Cable routing</a:t>
            </a:r>
            <a:r>
              <a:rPr lang="zh-TW" altLang="en-US" dirty="0"/>
              <a:t>：</a:t>
            </a:r>
            <a:endParaRPr lang="en-US" altLang="zh-TW" dirty="0"/>
          </a:p>
          <a:p>
            <a:pPr lvl="1"/>
            <a:r>
              <a:rPr lang="en-US" altLang="zh-TW" dirty="0"/>
              <a:t>The cables go downward and pass through the table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87F7A95-E994-4A55-9C19-5ED48B623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A274653-5334-4DC3-83A0-13E818599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E420FCE3-12B3-42B4-92CA-B812FC9F9DB3}"/>
              </a:ext>
            </a:extLst>
          </p:cNvPr>
          <p:cNvCxnSpPr>
            <a:cxnSpLocks/>
          </p:cNvCxnSpPr>
          <p:nvPr/>
        </p:nvCxnSpPr>
        <p:spPr>
          <a:xfrm flipH="1">
            <a:off x="9302853" y="3480729"/>
            <a:ext cx="603559" cy="184427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BD53D303-77BB-495B-9472-D05372777BAB}"/>
              </a:ext>
            </a:extLst>
          </p:cNvPr>
          <p:cNvSpPr/>
          <p:nvPr/>
        </p:nvSpPr>
        <p:spPr>
          <a:xfrm rot="20469079">
            <a:off x="9137524" y="3312914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20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06063D1-1231-459F-996F-D9C62E80463E}"/>
              </a:ext>
            </a:extLst>
          </p:cNvPr>
          <p:cNvCxnSpPr>
            <a:cxnSpLocks/>
          </p:cNvCxnSpPr>
          <p:nvPr/>
        </p:nvCxnSpPr>
        <p:spPr>
          <a:xfrm flipH="1" flipV="1">
            <a:off x="6894095" y="3075258"/>
            <a:ext cx="2390711" cy="572492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B3DFFEE0-E4BA-473C-9E56-933AE6B55FA5}"/>
              </a:ext>
            </a:extLst>
          </p:cNvPr>
          <p:cNvSpPr/>
          <p:nvPr/>
        </p:nvSpPr>
        <p:spPr>
          <a:xfrm rot="798001">
            <a:off x="7585307" y="3023529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80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A76CE59-F269-418C-BFEE-B63521793C1B}"/>
              </a:ext>
            </a:extLst>
          </p:cNvPr>
          <p:cNvCxnSpPr>
            <a:cxnSpLocks/>
          </p:cNvCxnSpPr>
          <p:nvPr/>
        </p:nvCxnSpPr>
        <p:spPr>
          <a:xfrm flipV="1">
            <a:off x="9615779" y="971327"/>
            <a:ext cx="0" cy="2457673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5F868811-42F9-4908-B7DC-3F9AFF93F419}"/>
              </a:ext>
            </a:extLst>
          </p:cNvPr>
          <p:cNvSpPr/>
          <p:nvPr/>
        </p:nvSpPr>
        <p:spPr>
          <a:xfrm>
            <a:off x="9565106" y="1716287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60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976FB1B-425A-468E-8BAB-EF4A744552B0}"/>
              </a:ext>
            </a:extLst>
          </p:cNvPr>
          <p:cNvCxnSpPr>
            <a:cxnSpLocks/>
          </p:cNvCxnSpPr>
          <p:nvPr/>
        </p:nvCxnSpPr>
        <p:spPr>
          <a:xfrm>
            <a:off x="7694195" y="505326"/>
            <a:ext cx="1839085" cy="454378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79F57FCC-39CF-44BF-8A2C-A7F0E0D0B54D}"/>
              </a:ext>
            </a:extLst>
          </p:cNvPr>
          <p:cNvSpPr/>
          <p:nvPr/>
        </p:nvSpPr>
        <p:spPr>
          <a:xfrm rot="763881">
            <a:off x="8377103" y="546876"/>
            <a:ext cx="914400" cy="205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60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0A60C8A1-6201-4706-9644-F998ED3325AA}"/>
              </a:ext>
            </a:extLst>
          </p:cNvPr>
          <p:cNvCxnSpPr>
            <a:cxnSpLocks/>
          </p:cNvCxnSpPr>
          <p:nvPr/>
        </p:nvCxnSpPr>
        <p:spPr>
          <a:xfrm flipH="1">
            <a:off x="9289075" y="1016392"/>
            <a:ext cx="256634" cy="70429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3394EC92-F611-4E0F-B917-F62DF2A60091}"/>
              </a:ext>
            </a:extLst>
          </p:cNvPr>
          <p:cNvSpPr/>
          <p:nvPr/>
        </p:nvSpPr>
        <p:spPr>
          <a:xfrm>
            <a:off x="9383965" y="727816"/>
            <a:ext cx="1026962" cy="268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平行四邊形 8">
            <a:extLst>
              <a:ext uri="{FF2B5EF4-FFF2-40B4-BE49-F238E27FC236}">
                <a16:creationId xmlns:a16="http://schemas.microsoft.com/office/drawing/2014/main" id="{0D7B359B-06AE-4E33-8863-C9B8EF98D0B4}"/>
              </a:ext>
            </a:extLst>
          </p:cNvPr>
          <p:cNvSpPr/>
          <p:nvPr/>
        </p:nvSpPr>
        <p:spPr>
          <a:xfrm rot="829469" flipH="1">
            <a:off x="7125567" y="3776142"/>
            <a:ext cx="2224745" cy="2006401"/>
          </a:xfrm>
          <a:prstGeom prst="parallelogram">
            <a:avLst>
              <a:gd name="adj" fmla="val 2408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Super Module readout hubs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27236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cosmic ray test(last week)</a:t>
            </a:r>
            <a:endParaRPr 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190" y="1515037"/>
            <a:ext cx="11516264" cy="4733370"/>
          </a:xfrm>
        </p:spPr>
        <p:txBody>
          <a:bodyPr>
            <a:normAutofit/>
          </a:bodyPr>
          <a:lstStyle/>
          <a:p>
            <a:r>
              <a:rPr lang="en-US" sz="2400" dirty="0"/>
              <a:t>Finish the configuration of the Cosmic ray runs for the program, which like the channels mapping, the drawing mapping/ setting…</a:t>
            </a:r>
          </a:p>
          <a:p>
            <a:endParaRPr lang="en-US" sz="2400" dirty="0"/>
          </a:p>
          <a:p>
            <a:r>
              <a:rPr lang="en-US" sz="2400" dirty="0"/>
              <a:t>Finish the test of reconstructing the event by detectors.</a:t>
            </a:r>
          </a:p>
          <a:p>
            <a:endParaRPr lang="en-US" sz="2400" dirty="0"/>
          </a:p>
          <a:p>
            <a:r>
              <a:rPr lang="en-US" sz="2400" dirty="0"/>
              <a:t>Keep going on the ADC cut(offline threshold), and the algorithm development for the full readout mode.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98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7500ED-BC6A-4D75-8B99-F557959AD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Supper Module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B9BE24E-42D7-49BC-A7AC-BFBE0F8CA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397" y="1100011"/>
            <a:ext cx="6982233" cy="1231273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One SM contains : </a:t>
            </a:r>
          </a:p>
          <a:p>
            <a:pPr lvl="1"/>
            <a:r>
              <a:rPr lang="en-US" altLang="zh-TW" sz="2000" dirty="0"/>
              <a:t> 9 × 9 PbWO</a:t>
            </a:r>
            <a:r>
              <a:rPr lang="en-US" altLang="zh-TW" sz="2000" baseline="-25000" dirty="0"/>
              <a:t>4 </a:t>
            </a:r>
            <a:r>
              <a:rPr lang="en-US" altLang="zh-TW" sz="2000" dirty="0"/>
              <a:t>crystals</a:t>
            </a:r>
            <a:endParaRPr lang="en-US" altLang="zh-TW" sz="2000" baseline="-25000" dirty="0"/>
          </a:p>
          <a:p>
            <a:pPr lvl="1"/>
            <a:r>
              <a:rPr lang="en-US" altLang="zh-TW" sz="2000" dirty="0"/>
              <a:t> 16 × 9 × 9 SiPM channels = 1,296 channels</a:t>
            </a:r>
            <a:endParaRPr lang="zh-TW" altLang="en-US" sz="20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ED2EA41-9E13-40D8-AAF9-9A4F8A5DB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188FC8B-5EB2-4BD7-8B10-38BCD606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0975FC9-CD56-4053-BA60-1420E2D53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1" y="2534969"/>
            <a:ext cx="3634644" cy="386130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70ABCF3-BCA4-420F-975E-948311D4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837" y="2534969"/>
            <a:ext cx="3572452" cy="386130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99B599A-5BC7-4F6F-ACFB-29AFCD100EA7}"/>
              </a:ext>
            </a:extLst>
          </p:cNvPr>
          <p:cNvSpPr/>
          <p:nvPr/>
        </p:nvSpPr>
        <p:spPr>
          <a:xfrm>
            <a:off x="386573" y="2634558"/>
            <a:ext cx="1240325" cy="13036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57BCAF0B-3218-441C-9113-AA1536F15EFA}"/>
              </a:ext>
            </a:extLst>
          </p:cNvPr>
          <p:cNvCxnSpPr/>
          <p:nvPr/>
        </p:nvCxnSpPr>
        <p:spPr>
          <a:xfrm>
            <a:off x="1895886" y="3241141"/>
            <a:ext cx="1921951" cy="5251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D7493C78-1B14-4A51-B63E-84AC10D16164}"/>
              </a:ext>
            </a:extLst>
          </p:cNvPr>
          <p:cNvSpPr/>
          <p:nvPr/>
        </p:nvSpPr>
        <p:spPr>
          <a:xfrm>
            <a:off x="2713315" y="3956790"/>
            <a:ext cx="1522165" cy="2928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Zoom in</a:t>
            </a:r>
            <a:endParaRPr lang="zh-TW" altLang="en-US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5FB380F4-1F26-4582-9D10-E7780A3B4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231" y="2414811"/>
            <a:ext cx="4634440" cy="410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55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CD5E32B-020D-4ED2-B118-DFD44D6F5BB2}"/>
              </a:ext>
            </a:extLst>
          </p:cNvPr>
          <p:cNvSpPr/>
          <p:nvPr/>
        </p:nvSpPr>
        <p:spPr>
          <a:xfrm>
            <a:off x="227194" y="3315613"/>
            <a:ext cx="11511960" cy="3246649"/>
          </a:xfrm>
          <a:prstGeom prst="rect">
            <a:avLst/>
          </a:prstGeom>
          <a:solidFill>
            <a:srgbClr val="8A9A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Readout module</a:t>
            </a:r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r>
              <a:rPr lang="en-US" altLang="zh-TW" dirty="0"/>
              <a:t>1</a:t>
            </a:r>
          </a:p>
          <a:p>
            <a:pPr algn="ctr"/>
            <a:endParaRPr lang="en-US" altLang="zh-TW" dirty="0"/>
          </a:p>
          <a:p>
            <a:pPr algn="ctr"/>
            <a:endParaRPr lang="en-US" altLang="zh-TW" dirty="0"/>
          </a:p>
          <a:p>
            <a:pPr algn="ctr"/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749B3C5-DFB9-4A9E-AA21-62FCE4487A51}"/>
              </a:ext>
            </a:extLst>
          </p:cNvPr>
          <p:cNvGrpSpPr/>
          <p:nvPr/>
        </p:nvGrpSpPr>
        <p:grpSpPr>
          <a:xfrm>
            <a:off x="7932639" y="122829"/>
            <a:ext cx="3078713" cy="3168226"/>
            <a:chOff x="7683146" y="295738"/>
            <a:chExt cx="3078713" cy="316822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E1FE7A0F-2243-4736-8A24-59A25AD86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83146" y="295738"/>
              <a:ext cx="3078713" cy="3168226"/>
            </a:xfrm>
            <a:prstGeom prst="rect">
              <a:avLst/>
            </a:prstGeom>
          </p:spPr>
        </p:pic>
        <p:cxnSp>
          <p:nvCxnSpPr>
            <p:cNvPr id="33" name="直線單箭頭接點 32">
              <a:extLst>
                <a:ext uri="{FF2B5EF4-FFF2-40B4-BE49-F238E27FC236}">
                  <a16:creationId xmlns:a16="http://schemas.microsoft.com/office/drawing/2014/main" id="{839876D7-D63F-462E-A10E-0772AF07BF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71667" y="295738"/>
              <a:ext cx="1810007" cy="502513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>
              <a:extLst>
                <a:ext uri="{FF2B5EF4-FFF2-40B4-BE49-F238E27FC236}">
                  <a16:creationId xmlns:a16="http://schemas.microsoft.com/office/drawing/2014/main" id="{4FAF6E66-8C2D-49FD-89F0-462544C3B3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8516" y="898840"/>
              <a:ext cx="1" cy="236773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95FB1BC8-2FC2-405F-92D5-D7BB3E4242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551" y="4204371"/>
            <a:ext cx="2184607" cy="227718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D7B0A0A-AE93-4AF2-A2F1-E3F033A4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SiPM Readout Module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09C859-262D-4C5F-9A26-A3A9CB031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01" y="1142833"/>
            <a:ext cx="6987925" cy="2337758"/>
          </a:xfrm>
        </p:spPr>
        <p:txBody>
          <a:bodyPr>
            <a:normAutofit/>
          </a:bodyPr>
          <a:lstStyle/>
          <a:p>
            <a:r>
              <a:rPr lang="en-US" altLang="zh-TW" dirty="0"/>
              <a:t>The current design contains 3 </a:t>
            </a:r>
            <a:r>
              <a:rPr lang="en-US" altLang="zh-TW" sz="1800" dirty="0"/>
              <a:t>× </a:t>
            </a:r>
            <a:r>
              <a:rPr lang="en-US" altLang="zh-TW" dirty="0"/>
              <a:t>3 readout modules per Super Module</a:t>
            </a:r>
          </a:p>
          <a:p>
            <a:r>
              <a:rPr lang="en-US" altLang="zh-TW" dirty="0"/>
              <a:t>One readout module contains :</a:t>
            </a:r>
          </a:p>
          <a:p>
            <a:pPr lvl="1"/>
            <a:r>
              <a:rPr lang="en-US" altLang="zh-TW" dirty="0"/>
              <a:t>144 MPPC channels </a:t>
            </a:r>
          </a:p>
          <a:p>
            <a:pPr lvl="1"/>
            <a:r>
              <a:rPr lang="en-US" altLang="zh-TW" dirty="0"/>
              <a:t>2 ROCs </a:t>
            </a:r>
          </a:p>
          <a:p>
            <a:pPr lvl="1"/>
            <a:r>
              <a:rPr lang="en-US" altLang="zh-TW" dirty="0"/>
              <a:t>Thermal contact</a:t>
            </a:r>
          </a:p>
          <a:p>
            <a:pPr lvl="1"/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419A3CB-106F-4D21-84D3-B1B3B19B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AF3D0B-6379-45E7-B223-D12FAB3D2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21</a:t>
            </a:fld>
            <a:endParaRPr 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A0784B5-D2E3-41AE-9EED-4B312D8145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3671" y="4204372"/>
            <a:ext cx="2179949" cy="227718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C423A54-AF02-430F-BC72-5A9054A6C65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8219" y="4204371"/>
            <a:ext cx="2175294" cy="227718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1AF222E-76E3-4B58-8734-BB5D1C55AC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7641" y="4204371"/>
            <a:ext cx="2163644" cy="227718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56E191C-6E1F-4F7B-A8E1-FD9D5A3ECB1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5413" y="4204371"/>
            <a:ext cx="2206726" cy="227718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6B7F7D24-1CE6-4A47-893C-56255C2E4019}"/>
              </a:ext>
            </a:extLst>
          </p:cNvPr>
          <p:cNvSpPr/>
          <p:nvPr/>
        </p:nvSpPr>
        <p:spPr>
          <a:xfrm>
            <a:off x="310554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3 × 3 = 9 crystals</a:t>
            </a:r>
            <a:endParaRPr lang="zh-TW" altLang="en-US" sz="10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9CF3A95-BECA-442A-8D15-DE16A4EF73F1}"/>
              </a:ext>
            </a:extLst>
          </p:cNvPr>
          <p:cNvSpPr/>
          <p:nvPr/>
        </p:nvSpPr>
        <p:spPr>
          <a:xfrm>
            <a:off x="2583670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(4×4)×3×3 = 144 MPPCs</a:t>
            </a:r>
          </a:p>
          <a:p>
            <a:pPr algn="ctr"/>
            <a:r>
              <a:rPr lang="en-US" altLang="zh-TW" sz="1000" dirty="0"/>
              <a:t>(reduce the display chips by 75%)</a:t>
            </a:r>
            <a:endParaRPr lang="zh-TW" altLang="en-US" sz="10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EAFA5DF-7494-49AE-8644-7C673D37DFE6}"/>
              </a:ext>
            </a:extLst>
          </p:cNvPr>
          <p:cNvSpPr/>
          <p:nvPr/>
        </p:nvSpPr>
        <p:spPr>
          <a:xfrm>
            <a:off x="4883563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MPPC board</a:t>
            </a:r>
            <a:endParaRPr lang="zh-TW" altLang="en-US" sz="12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8F0AAC6-CCCC-4CD2-841F-34F38DA2D001}"/>
              </a:ext>
            </a:extLst>
          </p:cNvPr>
          <p:cNvSpPr/>
          <p:nvPr/>
        </p:nvSpPr>
        <p:spPr>
          <a:xfrm>
            <a:off x="7161335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MPPC ROC board</a:t>
            </a:r>
          </a:p>
          <a:p>
            <a:pPr algn="ctr"/>
            <a:r>
              <a:rPr lang="en-US" altLang="zh-TW" sz="1000" dirty="0"/>
              <a:t>2 ROCs: (72 × 2=144 channels)</a:t>
            </a:r>
            <a:endParaRPr lang="zh-TW" altLang="en-US" sz="10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95F4FEA-3FE6-4EB2-83D9-6A8FAF45DA00}"/>
              </a:ext>
            </a:extLst>
          </p:cNvPr>
          <p:cNvSpPr/>
          <p:nvPr/>
        </p:nvSpPr>
        <p:spPr>
          <a:xfrm>
            <a:off x="9455413" y="3645568"/>
            <a:ext cx="2179950" cy="5588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/>
              <a:t>HV, GND, and Signal</a:t>
            </a:r>
          </a:p>
          <a:p>
            <a:pPr algn="ctr"/>
            <a:r>
              <a:rPr lang="en-US" altLang="zh-TW" sz="1600" dirty="0"/>
              <a:t>cables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45E322C-9614-4C42-A2C4-745ACC804F56}"/>
              </a:ext>
            </a:extLst>
          </p:cNvPr>
          <p:cNvSpPr/>
          <p:nvPr/>
        </p:nvSpPr>
        <p:spPr>
          <a:xfrm rot="20469079">
            <a:off x="8122769" y="-40605"/>
            <a:ext cx="25176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63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3AB5969-E118-4C7D-8033-DCF54BB1A551}"/>
              </a:ext>
            </a:extLst>
          </p:cNvPr>
          <p:cNvSpPr/>
          <p:nvPr/>
        </p:nvSpPr>
        <p:spPr>
          <a:xfrm>
            <a:off x="7694297" y="1402923"/>
            <a:ext cx="103770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63 cm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4824075-F653-43A8-9DE1-7666BC0A66C1}"/>
              </a:ext>
            </a:extLst>
          </p:cNvPr>
          <p:cNvSpPr txBox="1"/>
          <p:nvPr/>
        </p:nvSpPr>
        <p:spPr>
          <a:xfrm>
            <a:off x="6450602" y="248030"/>
            <a:ext cx="2240904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 Super Module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91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859631-34C8-467A-813A-7E30E3F3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readout module boards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6119D3-6A20-4FD4-AAD2-A9F112225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991" y="1515037"/>
            <a:ext cx="4966619" cy="4663179"/>
          </a:xfrm>
        </p:spPr>
        <p:txBody>
          <a:bodyPr>
            <a:normAutofit/>
          </a:bodyPr>
          <a:lstStyle/>
          <a:p>
            <a:r>
              <a:rPr lang="en-US" altLang="zh-TW" b="1" dirty="0"/>
              <a:t>High-Density Integration: Accommodates 144 MPPC sensors within a compact 63 × 63 mm.</a:t>
            </a:r>
          </a:p>
          <a:p>
            <a:r>
              <a:rPr lang="en-US" altLang="zh-TW" b="1" dirty="0"/>
              <a:t>Dual-Layer PCB Stack</a:t>
            </a:r>
            <a:r>
              <a:rPr lang="en-US" altLang="zh-TW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b="1" dirty="0"/>
              <a:t>MPPC Board (Front)</a:t>
            </a:r>
            <a:r>
              <a:rPr lang="en-US" altLang="zh-TW" dirty="0"/>
              <a:t>: Dedicated to photon detection and signal interface with the crystal array.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b="1" dirty="0"/>
              <a:t>ROC Board (Back)</a:t>
            </a:r>
            <a:r>
              <a:rPr lang="en-US" altLang="zh-TW" dirty="0"/>
              <a:t>: Equipped with </a:t>
            </a:r>
            <a:r>
              <a:rPr lang="en-US" altLang="zh-TW" b="1" dirty="0"/>
              <a:t>two Readout Chips (ROCs)</a:t>
            </a:r>
            <a:r>
              <a:rPr lang="en-US" altLang="zh-TW" dirty="0"/>
              <a:t> for signal processing and digitization.</a:t>
            </a:r>
          </a:p>
          <a:p>
            <a:r>
              <a:rPr lang="en-US" altLang="zh-TW" b="1" dirty="0"/>
              <a:t>Interconnect &amp; Connectivity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b="1" dirty="0"/>
              <a:t>Board-to-Board (B2B) Connector</a:t>
            </a:r>
            <a:r>
              <a:rPr lang="en-US" altLang="zh-TW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Utilizes an </a:t>
            </a:r>
            <a:r>
              <a:rPr lang="en-US" altLang="zh-TW" b="1" dirty="0"/>
              <a:t>8 mm standoff</a:t>
            </a:r>
            <a:r>
              <a:rPr lang="en-US" altLang="zh-TW" dirty="0"/>
              <a:t> height.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b="1" dirty="0"/>
              <a:t>Benefit</a:t>
            </a:r>
            <a:r>
              <a:rPr lang="en-US" altLang="zh-TW" dirty="0"/>
              <a:t>: Minimizes analog trace length between sensors and ROCs to ensure signal integrity and low noise.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TW" b="1" dirty="0"/>
              <a:t>External Cabling</a:t>
            </a:r>
            <a:r>
              <a:rPr lang="en-US" altLang="zh-TW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TW" dirty="0"/>
              <a:t>Features three robust rear-exit cables for High Voltage (HV) bias and high-speed data transmission.</a:t>
            </a:r>
          </a:p>
          <a:p>
            <a:endParaRPr lang="en-US" altLang="zh-TW" b="1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C269935-A8CA-4E24-A61F-9843B341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498779-9D19-46E4-851E-BFBEFA93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DD69F87-134D-45A9-B377-0B0F9F507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500" y="1413417"/>
            <a:ext cx="6607509" cy="47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41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FE66C-82E2-4799-8B99-E89B792E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Cooling &amp; Support System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710028-B54E-46ED-98AA-1B827B5F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601" y="1150633"/>
            <a:ext cx="8946541" cy="4733370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Use 4 cooling modules to collect the heat from SiPMs</a:t>
            </a:r>
          </a:p>
          <a:p>
            <a:r>
              <a:rPr lang="en-US" altLang="zh-TW" sz="2000" dirty="0"/>
              <a:t>The coolant circulates through copper tubing</a:t>
            </a:r>
          </a:p>
          <a:p>
            <a:endParaRPr lang="zh-TW" altLang="en-US" sz="200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9900469-8032-44A9-9254-17DA842E1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D2667B6-3DF4-4A9A-808D-6F8E7BB1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23</a:t>
            </a:fld>
            <a:endParaRPr 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1E5003D-3B8C-4AE9-B227-BE231FC89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577" y="541026"/>
            <a:ext cx="4333721" cy="441356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7966742-E485-4746-B5C3-BED90AC96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3579"/>
            <a:ext cx="12192000" cy="1293817"/>
          </a:xfrm>
          <a:prstGeom prst="rect">
            <a:avLst/>
          </a:prstGeom>
        </p:spPr>
      </p:pic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C1DB2A0D-6B85-48F3-AA8C-5B1F2DBDE149}"/>
              </a:ext>
            </a:extLst>
          </p:cNvPr>
          <p:cNvSpPr/>
          <p:nvPr/>
        </p:nvSpPr>
        <p:spPr>
          <a:xfrm>
            <a:off x="750552" y="4573136"/>
            <a:ext cx="395425" cy="76290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DA0AB371-A6AF-450B-B92C-DA3245E827D5}"/>
              </a:ext>
            </a:extLst>
          </p:cNvPr>
          <p:cNvSpPr/>
          <p:nvPr/>
        </p:nvSpPr>
        <p:spPr>
          <a:xfrm rot="10800000">
            <a:off x="11072298" y="4529046"/>
            <a:ext cx="395425" cy="7629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下 15">
            <a:extLst>
              <a:ext uri="{FF2B5EF4-FFF2-40B4-BE49-F238E27FC236}">
                <a16:creationId xmlns:a16="http://schemas.microsoft.com/office/drawing/2014/main" id="{77C128E0-3241-458C-A4EA-5709CF6E54E2}"/>
              </a:ext>
            </a:extLst>
          </p:cNvPr>
          <p:cNvSpPr/>
          <p:nvPr/>
        </p:nvSpPr>
        <p:spPr>
          <a:xfrm>
            <a:off x="7425111" y="751985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0BFCAD50-23D7-4073-9312-12B5932303AA}"/>
              </a:ext>
            </a:extLst>
          </p:cNvPr>
          <p:cNvSpPr/>
          <p:nvPr/>
        </p:nvSpPr>
        <p:spPr>
          <a:xfrm rot="10800000">
            <a:off x="10228232" y="278178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A86E32F1-4FEE-4C8E-AA23-A8BFF4D4C732}"/>
              </a:ext>
            </a:extLst>
          </p:cNvPr>
          <p:cNvSpPr/>
          <p:nvPr/>
        </p:nvSpPr>
        <p:spPr>
          <a:xfrm rot="16200000">
            <a:off x="6892698" y="4398450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下 18">
            <a:extLst>
              <a:ext uri="{FF2B5EF4-FFF2-40B4-BE49-F238E27FC236}">
                <a16:creationId xmlns:a16="http://schemas.microsoft.com/office/drawing/2014/main" id="{E9BAC4D2-0FE9-49CA-952C-C9E2522370D7}"/>
              </a:ext>
            </a:extLst>
          </p:cNvPr>
          <p:cNvSpPr/>
          <p:nvPr/>
        </p:nvSpPr>
        <p:spPr>
          <a:xfrm rot="5400000">
            <a:off x="6892697" y="1407780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下 19">
            <a:extLst>
              <a:ext uri="{FF2B5EF4-FFF2-40B4-BE49-F238E27FC236}">
                <a16:creationId xmlns:a16="http://schemas.microsoft.com/office/drawing/2014/main" id="{A954E6F6-F7CE-4113-A602-9D04747435AB}"/>
              </a:ext>
            </a:extLst>
          </p:cNvPr>
          <p:cNvSpPr/>
          <p:nvPr/>
        </p:nvSpPr>
        <p:spPr>
          <a:xfrm rot="5400000">
            <a:off x="10857195" y="3813072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下 20">
            <a:extLst>
              <a:ext uri="{FF2B5EF4-FFF2-40B4-BE49-F238E27FC236}">
                <a16:creationId xmlns:a16="http://schemas.microsoft.com/office/drawing/2014/main" id="{9F73A635-EB06-4425-BBBE-22DA05B84A05}"/>
              </a:ext>
            </a:extLst>
          </p:cNvPr>
          <p:cNvSpPr/>
          <p:nvPr/>
        </p:nvSpPr>
        <p:spPr>
          <a:xfrm rot="16200000">
            <a:off x="10857194" y="822402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箭號: 向下 21">
            <a:extLst>
              <a:ext uri="{FF2B5EF4-FFF2-40B4-BE49-F238E27FC236}">
                <a16:creationId xmlns:a16="http://schemas.microsoft.com/office/drawing/2014/main" id="{46BEC08B-5F80-471A-8B5F-F369E981DBFE}"/>
              </a:ext>
            </a:extLst>
          </p:cNvPr>
          <p:cNvSpPr/>
          <p:nvPr/>
        </p:nvSpPr>
        <p:spPr>
          <a:xfrm rot="10800000">
            <a:off x="7530899" y="4918248"/>
            <a:ext cx="211577" cy="31034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箭號: 向下 22">
            <a:extLst>
              <a:ext uri="{FF2B5EF4-FFF2-40B4-BE49-F238E27FC236}">
                <a16:creationId xmlns:a16="http://schemas.microsoft.com/office/drawing/2014/main" id="{78BFADAA-9B9F-47C1-AFE1-BC7FF04D936B}"/>
              </a:ext>
            </a:extLst>
          </p:cNvPr>
          <p:cNvSpPr/>
          <p:nvPr/>
        </p:nvSpPr>
        <p:spPr>
          <a:xfrm>
            <a:off x="10334020" y="4444441"/>
            <a:ext cx="211577" cy="31034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1C107974-D2FF-481D-A7F7-2D9E272FC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46" y="2422162"/>
            <a:ext cx="5539150" cy="240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1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CB6DCC-8FCD-4D18-AF58-0F97C02F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Mass Calculation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F019DF-60D9-417E-9AFC-E070A9325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78" y="1114371"/>
            <a:ext cx="4259168" cy="2034867"/>
          </a:xfrm>
        </p:spPr>
        <p:txBody>
          <a:bodyPr>
            <a:normAutofit lnSpcReduction="10000"/>
          </a:bodyPr>
          <a:lstStyle/>
          <a:p>
            <a:r>
              <a:rPr lang="en-US" altLang="zh-TW" dirty="0"/>
              <a:t>Super module</a:t>
            </a:r>
            <a:r>
              <a:rPr lang="zh-TW" altLang="en-US" dirty="0"/>
              <a:t>：</a:t>
            </a:r>
            <a:r>
              <a:rPr lang="en-US" altLang="zh-TW" dirty="0"/>
              <a:t> 16.4 kg</a:t>
            </a:r>
          </a:p>
          <a:p>
            <a:r>
              <a:rPr lang="en-US" altLang="zh-TW" dirty="0"/>
              <a:t>Cooling support</a:t>
            </a:r>
            <a:r>
              <a:rPr lang="zh-TW" altLang="en-US" dirty="0"/>
              <a:t>：</a:t>
            </a:r>
            <a:r>
              <a:rPr lang="en-US" altLang="zh-TW" dirty="0"/>
              <a:t> 4.2 kg</a:t>
            </a:r>
          </a:p>
          <a:p>
            <a:r>
              <a:rPr lang="en-US" altLang="zh-TW" dirty="0"/>
              <a:t>Total </a:t>
            </a:r>
            <a:r>
              <a:rPr lang="zh-TW" altLang="en-US" dirty="0"/>
              <a:t>：</a:t>
            </a:r>
            <a:r>
              <a:rPr lang="en-US" altLang="zh-TW" dirty="0"/>
              <a:t> 16.4 × 9 + 4.2 = 151.8 kg</a:t>
            </a:r>
          </a:p>
          <a:p>
            <a:endParaRPr lang="en-US" altLang="zh-TW" dirty="0"/>
          </a:p>
          <a:p>
            <a:r>
              <a:rPr lang="en-US" altLang="zh-TW" dirty="0"/>
              <a:t>Cables and PCBs have not yet been included in the calculation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4361894-0DB4-4D2F-8D98-1C25CCD6B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B4A0B28-FE6E-4E67-BFE2-1D9A4A912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E45358A-09AD-4079-A109-036D0C259A1A}"/>
              </a:ext>
            </a:extLst>
          </p:cNvPr>
          <p:cNvGrpSpPr/>
          <p:nvPr/>
        </p:nvGrpSpPr>
        <p:grpSpPr>
          <a:xfrm>
            <a:off x="6035842" y="3403669"/>
            <a:ext cx="5991726" cy="3092381"/>
            <a:chOff x="5348474" y="1882809"/>
            <a:chExt cx="5991726" cy="3092381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E1B9028-57FD-4EA1-89DF-9EBF791DD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8474" y="1882809"/>
              <a:ext cx="5991726" cy="3092381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C6BBC4C-B191-4296-A65F-3FE700F2B6EC}"/>
                </a:ext>
              </a:extLst>
            </p:cNvPr>
            <p:cNvSpPr/>
            <p:nvPr/>
          </p:nvSpPr>
          <p:spPr>
            <a:xfrm>
              <a:off x="9565106" y="2863516"/>
              <a:ext cx="782052" cy="1925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E6F551B6-DACC-48F7-826F-A8FC523ED1B1}"/>
                </a:ext>
              </a:extLst>
            </p:cNvPr>
            <p:cNvSpPr txBox="1"/>
            <p:nvPr/>
          </p:nvSpPr>
          <p:spPr>
            <a:xfrm>
              <a:off x="9450777" y="2787831"/>
              <a:ext cx="92648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</a:rPr>
                <a:t>184.6 g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F513C31-7489-4EC2-AE3C-033F886718EC}"/>
                </a:ext>
              </a:extLst>
            </p:cNvPr>
            <p:cNvSpPr/>
            <p:nvPr/>
          </p:nvSpPr>
          <p:spPr>
            <a:xfrm>
              <a:off x="9565106" y="2555601"/>
              <a:ext cx="782052" cy="19250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7BFB501D-AB48-4FDB-AFE1-0D991CAD0467}"/>
                </a:ext>
              </a:extLst>
            </p:cNvPr>
            <p:cNvSpPr txBox="1"/>
            <p:nvPr/>
          </p:nvSpPr>
          <p:spPr>
            <a:xfrm>
              <a:off x="9450777" y="2479916"/>
              <a:ext cx="144983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600" dirty="0">
                  <a:solidFill>
                    <a:schemeClr val="bg1"/>
                  </a:solidFill>
                </a:rPr>
                <a:t>16405.3 g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FB27E074-7B6F-4990-8959-97B34382C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51" y="1451088"/>
            <a:ext cx="4976543" cy="495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01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6268F0-FA5F-472A-BA69-C7D79B3B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End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8867C4-D7BB-4AA4-BF22-AE9950CA5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9365FAA-9597-4CC5-ABDC-03ECF1B94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8879B79-1874-4989-9829-F4DBD4A5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89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11A59-DCEE-431C-A6AF-987CA1DC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backup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0C7184-D44F-4EDE-9ABF-41EA23AAB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C54DF94-A1DD-4040-B429-03DB7920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62AC9DF-EDB5-47E9-BB90-6A1B66D44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91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407EB7-2A31-42DB-9094-78270E236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MIP Calculation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2F176D19-7977-4C7B-859C-BF48A46E35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1812" y="1515037"/>
                <a:ext cx="8946541" cy="4733370"/>
              </a:xfrm>
            </p:spPr>
            <p:txBody>
              <a:bodyPr/>
              <a:lstStyle/>
              <a:p>
                <a:r>
                  <a:rPr lang="en-US" altLang="zh-TW" b="0" dirty="0"/>
                  <a:t>Bethe-Bloch Eq. 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𝐾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unc>
                          <m:func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func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altLang="zh-TW" b="0" dirty="0"/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e>
                    </m:d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=0.307×1×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×1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unc>
                          <m:func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2×0.511×</m:t>
                                </m:r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func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altLang="zh-TW" b="0" dirty="0"/>
              </a:p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𝑑𝐸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=0.307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×0.413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func>
                          <m:func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1.022×818×838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790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−12</m:t>
                                </m:r>
                              </m:den>
                            </m:f>
                          </m:e>
                        </m:func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altLang="zh-TW" dirty="0"/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𝑀𝐼𝑃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/>
                  <a:t>=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0.1268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−13.76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1.8714</m:t>
                    </m:r>
                    <m:r>
                      <a:rPr lang="zh-TW" alt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𝑀𝑒𝑉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endParaRPr lang="en-US" altLang="zh-TW" dirty="0"/>
              </a:p>
              <a:p>
                <a:r>
                  <a:rPr lang="en-US" altLang="zh-TW" dirty="0"/>
                  <a:t>Total energy loss: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𝑑𝐸</m:t>
                                </m:r>
                              </m:num>
                              <m:den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𝑀𝐼𝑃</m:t>
                        </m:r>
                      </m:sub>
                    </m:sSub>
                  </m:oMath>
                </a14:m>
                <a:r>
                  <a:rPr lang="en-US" altLang="zh-TW" dirty="0"/>
                  <a:t>* interaction length(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6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dirty="0"/>
                  <a:t>)</a:t>
                </a:r>
              </a:p>
              <a:p>
                <a:r>
                  <a:rPr lang="en-US" altLang="zh-TW" dirty="0"/>
                  <a:t>MIP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6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0.89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8.28</m:t>
                        </m:r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×6×1.8714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𝑀𝑒𝑉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𝑐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=7.37×6×1.8714=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82.75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altLang="zh-TW" dirty="0"/>
                  <a:t> 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2F176D19-7977-4C7B-859C-BF48A46E35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1812" y="1515037"/>
                <a:ext cx="8946541" cy="4733370"/>
              </a:xfrm>
              <a:blipFill>
                <a:blip r:embed="rId2"/>
                <a:stretch>
                  <a:fillRect l="-1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9EB19A2-325D-4784-8E4A-BA1C384B7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4A3E366-92C7-4352-8BA7-C751E882E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5F5A3A1-C34B-4545-A751-23F3ED558D9D}"/>
                  </a:ext>
                </a:extLst>
              </p:cNvPr>
              <p:cNvSpPr txBox="1"/>
              <p:nvPr/>
            </p:nvSpPr>
            <p:spPr>
              <a:xfrm>
                <a:off x="7668942" y="1510559"/>
                <a:ext cx="4418951" cy="2553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=0.307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altLang="zh-TW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=1(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𝑚𝑢𝑜𝑛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zh-TW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Properity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meterial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PbWO</m:t>
                      </m:r>
                      <m:r>
                        <a:rPr lang="en-US" altLang="zh-TW" sz="1600" b="0" i="0" baseline="-25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TW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=0.413</m:t>
                      </m:r>
                    </m:oMath>
                  </m:oMathPara>
                </a14:m>
                <a:endParaRPr lang="en-US" altLang="zh-TW" b="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𝑑𝑒𝑛𝑠𝑖𝑡𝑦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𝑟𝑒𝑣𝑖𝑠𝑒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~ 0~0.1</m:t>
                      </m:r>
                    </m:oMath>
                  </m:oMathPara>
                </a14:m>
                <a:endParaRPr lang="en-US" altLang="zh-TW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 838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TW" b="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𝐹𝑜𝑟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𝑙𝑒𝑣𝑒𝑙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𝑚𝑢𝑜𝑛</m:t>
                    </m:r>
                    <m:r>
                      <a:rPr lang="en-US" altLang="zh-TW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0.999…~1</m:t>
                    </m:r>
                  </m:oMath>
                </a14:m>
                <a:r>
                  <a:rPr lang="en-US" altLang="zh-TW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𝐺𝑒𝑉</m:t>
                          </m:r>
                          <m:r>
                            <a:rPr lang="en-US" altLang="zh-TW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d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=28.6</m:t>
                      </m:r>
                    </m:oMath>
                  </m:oMathPara>
                </a14:m>
                <a:endParaRPr lang="en-US" altLang="zh-TW" b="0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𝑀𝑒𝑎𝑛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𝐸𝑥𝑐𝑖𝑡𝑎𝑡𝑖𝑜𝑛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𝐸𝑛𝑒𝑟𝑔𝑦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:790</m:t>
                      </m:r>
                      <m:r>
                        <a:rPr lang="en-US" altLang="zh-TW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altLang="zh-TW" dirty="0">
                  <a:solidFill>
                    <a:schemeClr val="bg1"/>
                  </a:solidFill>
                </a:endParaRPr>
              </a:p>
              <a:p>
                <a:pPr algn="ctr"/>
                <a:endParaRPr lang="en-US" altLang="zh-TW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45F5A3A1-C34B-4545-A751-23F3ED558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942" y="1510559"/>
                <a:ext cx="4418951" cy="25535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721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ray event reconstruction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339" y="1130557"/>
            <a:ext cx="6178133" cy="2175724"/>
          </a:xfrm>
        </p:spPr>
        <p:txBody>
          <a:bodyPr>
            <a:normAutofit/>
          </a:bodyPr>
          <a:lstStyle/>
          <a:p>
            <a:r>
              <a:rPr lang="en-US" sz="2400" dirty="0"/>
              <a:t>Using the data from 2026/01/01 to 2026/02/25.</a:t>
            </a:r>
          </a:p>
          <a:p>
            <a:r>
              <a:rPr lang="en-US" sz="2400" dirty="0"/>
              <a:t>Total data taking time in data set = 31 days</a:t>
            </a:r>
          </a:p>
          <a:p>
            <a:r>
              <a:rPr lang="en-US" sz="2400" dirty="0"/>
              <a:t>The “count of event” come from matching.</a:t>
            </a:r>
          </a:p>
          <a:p>
            <a:r>
              <a:rPr lang="en-US" altLang="zh-TW" sz="2400" dirty="0"/>
              <a:t>According to the geometry and flux calculation of muon, we may take 645 event per day.</a:t>
            </a:r>
          </a:p>
          <a:p>
            <a:endParaRPr lang="en-US" sz="240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/>
              <a:t>Yu-Siang Xiao (NCUHEP, Taiwan)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296471" y="1307764"/>
            <a:ext cx="5713467" cy="2123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76" indent="-192876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17899" indent="-160731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642921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900090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157259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1409590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671596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28765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85933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Now, I remove the high rate data: Feb14~Feb24.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do the tracking by the “Hit” channel which identify by “DAQ” system.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2CDD04F-D236-4BB7-9390-79137CF55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1719"/>
            <a:ext cx="12192000" cy="304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602ECA2-7040-4E64-9C34-4D02B3AE6034}"/>
              </a:ext>
            </a:extLst>
          </p:cNvPr>
          <p:cNvSpPr/>
          <p:nvPr/>
        </p:nvSpPr>
        <p:spPr>
          <a:xfrm>
            <a:off x="11249694" y="3780339"/>
            <a:ext cx="760244" cy="2356574"/>
          </a:xfrm>
          <a:prstGeom prst="rect">
            <a:avLst/>
          </a:prstGeom>
          <a:solidFill>
            <a:srgbClr val="B01513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dirty="0"/>
              <a:t>remove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3837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B20FF0-4040-4E9C-9EE1-E7241638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GADC11 after cut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084139-7992-457D-A359-59B1A0304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2" y="1172137"/>
            <a:ext cx="10377488" cy="751915"/>
          </a:xfrm>
        </p:spPr>
        <p:txBody>
          <a:bodyPr>
            <a:normAutofit/>
          </a:bodyPr>
          <a:lstStyle/>
          <a:p>
            <a:r>
              <a:rPr lang="en-US" altLang="zh-TW" dirty="0"/>
              <a:t>Removing the abnormal data make the spectrum clearly than before.</a:t>
            </a:r>
          </a:p>
          <a:p>
            <a:r>
              <a:rPr lang="en-US" altLang="zh-TW" u="sng" dirty="0"/>
              <a:t>Not apply the analysis cut and gain calibration, yet.</a:t>
            </a:r>
            <a:endParaRPr lang="zh-TW" altLang="en-US" u="sng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D5651BC-E25E-4B9F-BECD-FF5DD905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F6DA94-7395-4F12-A4AE-6DCA5F21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4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BAB04CA-A6FD-4B00-B970-A21D517A0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84"/>
          <a:stretch/>
        </p:blipFill>
        <p:spPr>
          <a:xfrm>
            <a:off x="466264" y="1924052"/>
            <a:ext cx="4970421" cy="4777066"/>
          </a:xfrm>
          <a:prstGeom prst="rect">
            <a:avLst/>
          </a:prstGeom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15709171-56DE-4012-A5D8-39CA0B044913}"/>
              </a:ext>
            </a:extLst>
          </p:cNvPr>
          <p:cNvSpPr/>
          <p:nvPr/>
        </p:nvSpPr>
        <p:spPr>
          <a:xfrm>
            <a:off x="5536569" y="4321860"/>
            <a:ext cx="1254229" cy="349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A60E55D-7550-4EB9-9255-013B6E65E0CD}"/>
              </a:ext>
            </a:extLst>
          </p:cNvPr>
          <p:cNvSpPr/>
          <p:nvPr/>
        </p:nvSpPr>
        <p:spPr>
          <a:xfrm>
            <a:off x="5578510" y="4879722"/>
            <a:ext cx="1123525" cy="244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err="1"/>
              <a:t>Filt</a:t>
            </a:r>
            <a:r>
              <a:rPr lang="en-US" altLang="zh-TW" dirty="0"/>
              <a:t> Data</a:t>
            </a:r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9BBCAF6-4531-4C76-A006-C5D9DC4C2B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4564" y="1912020"/>
            <a:ext cx="4976742" cy="489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1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04638438-2882-48D8-AE0E-11F410EB4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5462"/>
            <a:ext cx="12192000" cy="48768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AF0672-86A8-49FC-A596-D3DB90EE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96" y="452719"/>
            <a:ext cx="9404723" cy="609607"/>
          </a:xfrm>
        </p:spPr>
        <p:txBody>
          <a:bodyPr/>
          <a:lstStyle/>
          <a:p>
            <a:r>
              <a:rPr lang="en-US" altLang="zh-TW" dirty="0"/>
              <a:t>The tracking process &amp; residual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9740DF-9C66-41A4-BAB3-3F2B09E6D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045" y="1159237"/>
            <a:ext cx="6152006" cy="371113"/>
          </a:xfrm>
        </p:spPr>
        <p:txBody>
          <a:bodyPr/>
          <a:lstStyle/>
          <a:p>
            <a:r>
              <a:rPr lang="en-US" altLang="zh-TW" dirty="0"/>
              <a:t>The </a:t>
            </a:r>
            <a:r>
              <a:rPr lang="en-US" altLang="zh-TW" dirty="0">
                <a:solidFill>
                  <a:srgbClr val="FF0000"/>
                </a:solidFill>
              </a:rPr>
              <a:t>star marker </a:t>
            </a:r>
            <a:r>
              <a:rPr lang="en-US" altLang="zh-TW" dirty="0"/>
              <a:t>means the </a:t>
            </a:r>
            <a:r>
              <a:rPr lang="en-US" altLang="zh-TW" dirty="0">
                <a:solidFill>
                  <a:srgbClr val="FF0000"/>
                </a:solidFill>
              </a:rPr>
              <a:t>C</a:t>
            </a:r>
            <a:r>
              <a:rPr lang="en-US" altLang="zh-TW" dirty="0"/>
              <a:t>enter </a:t>
            </a:r>
            <a:r>
              <a:rPr lang="en-US" altLang="zh-TW" dirty="0">
                <a:solidFill>
                  <a:srgbClr val="FF0000"/>
                </a:solidFill>
              </a:rPr>
              <a:t>O</a:t>
            </a:r>
            <a:r>
              <a:rPr lang="en-US" altLang="zh-TW" dirty="0"/>
              <a:t>f </a:t>
            </a:r>
            <a:r>
              <a:rPr lang="en-US" altLang="zh-TW" dirty="0">
                <a:solidFill>
                  <a:srgbClr val="FF0000"/>
                </a:solidFill>
              </a:rPr>
              <a:t>G</a:t>
            </a:r>
            <a:r>
              <a:rPr lang="en-US" altLang="zh-TW" dirty="0"/>
              <a:t>ravity(COG) of layers.</a:t>
            </a:r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3C42A14-1520-404B-9EDD-1AD8D767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637D1D8-D1EB-476B-B2B0-FD448412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F6BF269-B826-4D15-BA14-4367B447350B}"/>
              </a:ext>
            </a:extLst>
          </p:cNvPr>
          <p:cNvSpPr txBox="1"/>
          <p:nvPr/>
        </p:nvSpPr>
        <p:spPr>
          <a:xfrm rot="19941124">
            <a:off x="9972453" y="5504302"/>
            <a:ext cx="1189082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BM1 layer 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5BE9DDC-2300-468C-81B4-C81CDBD92BEE}"/>
              </a:ext>
            </a:extLst>
          </p:cNvPr>
          <p:cNvSpPr txBox="1"/>
          <p:nvPr/>
        </p:nvSpPr>
        <p:spPr>
          <a:xfrm rot="20030995">
            <a:off x="9700415" y="2648729"/>
            <a:ext cx="1263786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6BFF6B"/>
                </a:solidFill>
              </a:rPr>
              <a:t>BM2 layer </a:t>
            </a:r>
            <a:endParaRPr lang="zh-TW" altLang="en-US" sz="1600" dirty="0">
              <a:solidFill>
                <a:srgbClr val="6BFF6B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B56A540-43D6-42C5-B1A0-F34C7B0A0F85}"/>
              </a:ext>
            </a:extLst>
          </p:cNvPr>
          <p:cNvSpPr txBox="1"/>
          <p:nvPr/>
        </p:nvSpPr>
        <p:spPr>
          <a:xfrm rot="20099441">
            <a:off x="9421765" y="4419183"/>
            <a:ext cx="1389331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err="1">
                <a:solidFill>
                  <a:srgbClr val="0000FF"/>
                </a:solidFill>
              </a:rPr>
              <a:t>PbWO</a:t>
            </a:r>
            <a:r>
              <a:rPr lang="zh-TW" altLang="en-US" sz="1600" dirty="0">
                <a:solidFill>
                  <a:srgbClr val="0000FF"/>
                </a:solidFill>
              </a:rPr>
              <a:t> </a:t>
            </a:r>
            <a:r>
              <a:rPr lang="en-US" altLang="zh-TW" sz="1600" dirty="0">
                <a:solidFill>
                  <a:srgbClr val="0000FF"/>
                </a:solidFill>
              </a:rPr>
              <a:t>layer </a:t>
            </a:r>
            <a:endParaRPr lang="zh-TW" altLang="en-US" sz="1600" dirty="0">
              <a:solidFill>
                <a:srgbClr val="0000FF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F4BD582-6A34-4A81-BB6D-A637930635FB}"/>
              </a:ext>
            </a:extLst>
          </p:cNvPr>
          <p:cNvSpPr txBox="1"/>
          <p:nvPr/>
        </p:nvSpPr>
        <p:spPr>
          <a:xfrm>
            <a:off x="10527225" y="3915042"/>
            <a:ext cx="1263786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</a:rPr>
              <a:t>Track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57C71F3-954D-403B-A675-68A9812B89EB}"/>
              </a:ext>
            </a:extLst>
          </p:cNvPr>
          <p:cNvSpPr txBox="1"/>
          <p:nvPr/>
        </p:nvSpPr>
        <p:spPr>
          <a:xfrm>
            <a:off x="10994403" y="4512527"/>
            <a:ext cx="1389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009700"/>
                </a:solidFill>
              </a:rPr>
              <a:t>Interpolate predict</a:t>
            </a:r>
            <a:endParaRPr lang="zh-TW" altLang="en-US" sz="1600" dirty="0">
              <a:solidFill>
                <a:srgbClr val="00970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FAAD0C5-3721-4E64-8ECF-61848E884F33}"/>
              </a:ext>
            </a:extLst>
          </p:cNvPr>
          <p:cNvSpPr txBox="1"/>
          <p:nvPr/>
        </p:nvSpPr>
        <p:spPr>
          <a:xfrm>
            <a:off x="9266392" y="4920566"/>
            <a:ext cx="1389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err="1">
                <a:solidFill>
                  <a:srgbClr val="0000FF"/>
                </a:solidFill>
              </a:rPr>
              <a:t>PbWO</a:t>
            </a:r>
            <a:r>
              <a:rPr lang="en-US" altLang="zh-TW" sz="1600" dirty="0">
                <a:solidFill>
                  <a:srgbClr val="0000FF"/>
                </a:solidFill>
              </a:rPr>
              <a:t> COG</a:t>
            </a:r>
            <a:endParaRPr lang="zh-TW" altLang="en-US" sz="1600" dirty="0">
              <a:solidFill>
                <a:srgbClr val="0000FF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EF588C0-751D-4066-AF37-AD876BF16A4C}"/>
              </a:ext>
            </a:extLst>
          </p:cNvPr>
          <p:cNvSpPr txBox="1"/>
          <p:nvPr/>
        </p:nvSpPr>
        <p:spPr>
          <a:xfrm>
            <a:off x="10401680" y="3363897"/>
            <a:ext cx="1389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6BFF6B"/>
                </a:solidFill>
              </a:rPr>
              <a:t>BM2 COG </a:t>
            </a:r>
            <a:endParaRPr lang="zh-TW" altLang="en-US" sz="1600" dirty="0">
              <a:solidFill>
                <a:srgbClr val="6BFF6B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5D8C00B-A869-4B33-8CE2-14D6A1430208}"/>
              </a:ext>
            </a:extLst>
          </p:cNvPr>
          <p:cNvSpPr txBox="1"/>
          <p:nvPr/>
        </p:nvSpPr>
        <p:spPr>
          <a:xfrm>
            <a:off x="10961001" y="5265591"/>
            <a:ext cx="1189082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FF0000"/>
                </a:solidFill>
              </a:rPr>
              <a:t>BM1 COG 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D3589DC-8BF4-4168-B449-0F1A574FFEE4}"/>
              </a:ext>
            </a:extLst>
          </p:cNvPr>
          <p:cNvSpPr txBox="1"/>
          <p:nvPr/>
        </p:nvSpPr>
        <p:spPr>
          <a:xfrm rot="20425958">
            <a:off x="10046789" y="5020007"/>
            <a:ext cx="1389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FF2CFF"/>
                </a:solidFill>
              </a:rPr>
              <a:t>Residual</a:t>
            </a:r>
            <a:endParaRPr lang="zh-TW" altLang="en-US" sz="1600" dirty="0">
              <a:solidFill>
                <a:srgbClr val="FF2CFF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CCE32A7-B84B-42F8-927B-FC6190B11FE5}"/>
              </a:ext>
            </a:extLst>
          </p:cNvPr>
          <p:cNvSpPr/>
          <p:nvPr/>
        </p:nvSpPr>
        <p:spPr>
          <a:xfrm>
            <a:off x="646113" y="2049753"/>
            <a:ext cx="2001837" cy="3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Hit ID for BM1 X</a:t>
            </a:r>
            <a:endParaRPr lang="zh-TW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8ACBF3B-F9D8-42FD-B4FD-D09AA95641B6}"/>
              </a:ext>
            </a:extLst>
          </p:cNvPr>
          <p:cNvSpPr/>
          <p:nvPr/>
        </p:nvSpPr>
        <p:spPr>
          <a:xfrm>
            <a:off x="646113" y="2993871"/>
            <a:ext cx="2001837" cy="3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Without ID BM1 X</a:t>
            </a:r>
            <a:endParaRPr lang="zh-TW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D1D7717-8873-4F38-9235-919BF2267815}"/>
              </a:ext>
            </a:extLst>
          </p:cNvPr>
          <p:cNvSpPr/>
          <p:nvPr/>
        </p:nvSpPr>
        <p:spPr>
          <a:xfrm>
            <a:off x="6737087" y="2049753"/>
            <a:ext cx="2001837" cy="3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Hit ID for BM2 X</a:t>
            </a:r>
            <a:endParaRPr lang="zh-TW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2CFC43E-D2A3-481C-AD4D-2693B79EF9BB}"/>
              </a:ext>
            </a:extLst>
          </p:cNvPr>
          <p:cNvSpPr/>
          <p:nvPr/>
        </p:nvSpPr>
        <p:spPr>
          <a:xfrm>
            <a:off x="6737087" y="2993871"/>
            <a:ext cx="2001837" cy="3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Without ID BM2 X</a:t>
            </a:r>
            <a:endParaRPr lang="zh-TW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4E8B896-4996-44F7-9BE4-85410ABFD751}"/>
              </a:ext>
            </a:extLst>
          </p:cNvPr>
          <p:cNvSpPr/>
          <p:nvPr/>
        </p:nvSpPr>
        <p:spPr>
          <a:xfrm rot="16200000">
            <a:off x="302411" y="5169384"/>
            <a:ext cx="2001837" cy="3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Without ID BM1 Y</a:t>
            </a:r>
            <a:endParaRPr lang="zh-TW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9609B95-F9D1-41B3-AFDD-E6F2B468FA00}"/>
              </a:ext>
            </a:extLst>
          </p:cNvPr>
          <p:cNvSpPr/>
          <p:nvPr/>
        </p:nvSpPr>
        <p:spPr>
          <a:xfrm rot="16200000">
            <a:off x="1497012" y="5167843"/>
            <a:ext cx="2001837" cy="3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Hit ID BM1 Y</a:t>
            </a:r>
            <a:endParaRPr lang="zh-TW" altLang="en-US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648340C-631D-4F1A-B2D4-326AB962851D}"/>
              </a:ext>
            </a:extLst>
          </p:cNvPr>
          <p:cNvSpPr/>
          <p:nvPr/>
        </p:nvSpPr>
        <p:spPr>
          <a:xfrm rot="16200000">
            <a:off x="6393906" y="5169385"/>
            <a:ext cx="2001837" cy="3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Without ID BM1 Y</a:t>
            </a:r>
            <a:endParaRPr lang="zh-TW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D330E15-473B-4652-A6D3-4D2118F50DDD}"/>
              </a:ext>
            </a:extLst>
          </p:cNvPr>
          <p:cNvSpPr/>
          <p:nvPr/>
        </p:nvSpPr>
        <p:spPr>
          <a:xfrm rot="16200000">
            <a:off x="7588507" y="5167844"/>
            <a:ext cx="2001837" cy="3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Hit ID BM2 Y</a:t>
            </a:r>
            <a:endParaRPr lang="zh-TW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2E76157-178F-4FBB-B7AD-69F044AC7689}"/>
              </a:ext>
            </a:extLst>
          </p:cNvPr>
          <p:cNvSpPr/>
          <p:nvPr/>
        </p:nvSpPr>
        <p:spPr>
          <a:xfrm>
            <a:off x="3517377" y="2068768"/>
            <a:ext cx="2001837" cy="3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Without ID </a:t>
            </a:r>
            <a:r>
              <a:rPr lang="en-US" altLang="zh-TW" dirty="0" err="1"/>
              <a:t>PbWO</a:t>
            </a:r>
            <a:endParaRPr lang="zh-TW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14E05C4-FA28-47C0-99AA-361D5922F0CD}"/>
              </a:ext>
            </a:extLst>
          </p:cNvPr>
          <p:cNvSpPr/>
          <p:nvPr/>
        </p:nvSpPr>
        <p:spPr>
          <a:xfrm>
            <a:off x="3517377" y="4518842"/>
            <a:ext cx="2001837" cy="320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Hit ID </a:t>
            </a:r>
            <a:r>
              <a:rPr lang="en-US" altLang="zh-TW" dirty="0" err="1"/>
              <a:t>PbWO</a:t>
            </a:r>
            <a:endParaRPr lang="zh-TW" altLang="en-US" dirty="0"/>
          </a:p>
        </p:txBody>
      </p:sp>
      <p:sp>
        <p:nvSpPr>
          <p:cNvPr id="38" name="內容版面配置區 2">
            <a:extLst>
              <a:ext uri="{FF2B5EF4-FFF2-40B4-BE49-F238E27FC236}">
                <a16:creationId xmlns:a16="http://schemas.microsoft.com/office/drawing/2014/main" id="{122479B8-3AB3-4D01-9878-183DCA614220}"/>
              </a:ext>
            </a:extLst>
          </p:cNvPr>
          <p:cNvSpPr txBox="1">
            <a:spLocks/>
          </p:cNvSpPr>
          <p:nvPr/>
        </p:nvSpPr>
        <p:spPr>
          <a:xfrm>
            <a:off x="6610213" y="814595"/>
            <a:ext cx="4561986" cy="93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76" indent="-192876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17899" indent="-160731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642921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900090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157259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1409590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671596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28765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85933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altLang="zh-TW" dirty="0"/>
              <a:t>Interpolate</a:t>
            </a:r>
            <a:r>
              <a:rPr lang="zh-TW" altLang="en-US" dirty="0"/>
              <a:t> </a:t>
            </a:r>
            <a:r>
              <a:rPr lang="en-US" altLang="zh-TW" dirty="0"/>
              <a:t>of BM COGs = track and </a:t>
            </a:r>
            <a:r>
              <a:rPr lang="en-US" altLang="zh-TW" dirty="0">
                <a:solidFill>
                  <a:srgbClr val="009700"/>
                </a:solidFill>
              </a:rPr>
              <a:t>predict</a:t>
            </a:r>
            <a:r>
              <a:rPr lang="en-US" altLang="zh-TW" dirty="0"/>
              <a:t>.</a:t>
            </a:r>
          </a:p>
          <a:p>
            <a:r>
              <a:rPr lang="en-US" altLang="zh-TW" dirty="0">
                <a:solidFill>
                  <a:srgbClr val="FF2CFF"/>
                </a:solidFill>
              </a:rPr>
              <a:t>Residual</a:t>
            </a:r>
            <a:r>
              <a:rPr lang="en-US" altLang="zh-TW" dirty="0"/>
              <a:t> = </a:t>
            </a:r>
            <a:r>
              <a:rPr lang="en-US" altLang="zh-TW" dirty="0">
                <a:solidFill>
                  <a:srgbClr val="0000FF"/>
                </a:solidFill>
              </a:rPr>
              <a:t>COG</a:t>
            </a:r>
            <a:r>
              <a:rPr lang="en-US" altLang="zh-TW" dirty="0"/>
              <a:t> - </a:t>
            </a:r>
            <a:r>
              <a:rPr lang="en-US" altLang="zh-TW" sz="1800" dirty="0">
                <a:solidFill>
                  <a:srgbClr val="009700"/>
                </a:solidFill>
              </a:rPr>
              <a:t>Interpolate predict</a:t>
            </a:r>
            <a:endParaRPr lang="zh-TW" altLang="en-US" sz="1800" dirty="0">
              <a:solidFill>
                <a:srgbClr val="0097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872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4B8670A-1C9D-40D2-9B25-708FFEBC2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011" y="268221"/>
            <a:ext cx="5506876" cy="64328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150E0FF-BF78-4760-A5E8-69CF10771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77" y="104978"/>
            <a:ext cx="4539497" cy="609607"/>
          </a:xfrm>
        </p:spPr>
        <p:txBody>
          <a:bodyPr/>
          <a:lstStyle/>
          <a:p>
            <a:r>
              <a:rPr lang="en-US" altLang="zh-TW" dirty="0"/>
              <a:t>Apply the tracking cut to filter the noise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995FAE-20E4-4B73-80AD-9E00AC303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18" y="1212851"/>
            <a:ext cx="5819632" cy="2540000"/>
          </a:xfrm>
        </p:spPr>
        <p:txBody>
          <a:bodyPr>
            <a:normAutofit/>
          </a:bodyPr>
          <a:lstStyle/>
          <a:p>
            <a:r>
              <a:rPr lang="en-US" altLang="zh-TW" dirty="0"/>
              <a:t>Do the Gain calibration of channel by JP BT config.</a:t>
            </a:r>
          </a:p>
          <a:p>
            <a:r>
              <a:rPr lang="en-US" altLang="zh-TW" dirty="0"/>
              <a:t>Has track: the event pass detector2,3,4 (2 BM+PbWO4).</a:t>
            </a:r>
          </a:p>
          <a:p>
            <a:r>
              <a:rPr lang="en-US" altLang="zh-TW" dirty="0"/>
              <a:t>nH2 A&amp;B&lt;=3: Number of fire hit on each BM1 layer &lt;=3.</a:t>
            </a:r>
          </a:p>
          <a:p>
            <a:r>
              <a:rPr lang="en-US" altLang="zh-TW" dirty="0"/>
              <a:t>nH3 A&amp;B&lt;=3: Number of fire hit on each BM2 layer &lt;=3.</a:t>
            </a:r>
            <a:endParaRPr lang="zh-TW" altLang="en-US" dirty="0"/>
          </a:p>
          <a:p>
            <a:r>
              <a:rPr lang="en-US" altLang="zh-TW" dirty="0" err="1"/>
              <a:t>nCry</a:t>
            </a:r>
            <a:r>
              <a:rPr lang="en-US" altLang="zh-TW" dirty="0"/>
              <a:t> = 1: Number of fire crystal on </a:t>
            </a:r>
            <a:r>
              <a:rPr lang="en-US" altLang="zh-TW" dirty="0" err="1"/>
              <a:t>PbWO</a:t>
            </a:r>
            <a:r>
              <a:rPr lang="en-US" altLang="zh-TW" dirty="0"/>
              <a:t> only 1.</a:t>
            </a:r>
          </a:p>
          <a:p>
            <a:r>
              <a:rPr lang="en-US" altLang="zh-TW" dirty="0"/>
              <a:t>Emax &gt; 0: filter the noise.</a:t>
            </a:r>
          </a:p>
          <a:p>
            <a:r>
              <a:rPr lang="en-US" altLang="zh-TW" dirty="0"/>
              <a:t>|</a:t>
            </a:r>
            <a:r>
              <a:rPr lang="el-GR" altLang="zh-TW" dirty="0"/>
              <a:t>Δ|</a:t>
            </a:r>
            <a:r>
              <a:rPr lang="en-US" altLang="zh-TW" dirty="0"/>
              <a:t> cut = residual cut.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0B2ACEE-42CB-4DCE-987C-0634DA15D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2977" y="6586820"/>
            <a:ext cx="2930273" cy="228601"/>
          </a:xfrm>
        </p:spPr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17461D1-F8D7-4ECB-966A-F4BC2524D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4084CD87-B90C-44C9-BA74-A8910948137B}"/>
              </a:ext>
            </a:extLst>
          </p:cNvPr>
          <p:cNvGrpSpPr/>
          <p:nvPr/>
        </p:nvGrpSpPr>
        <p:grpSpPr>
          <a:xfrm>
            <a:off x="3749515" y="3034925"/>
            <a:ext cx="2233051" cy="3676488"/>
            <a:chOff x="4176220" y="3732122"/>
            <a:chExt cx="1803331" cy="2968998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266F8B4-94B7-4EDF-A00C-1B147261B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6220" y="3732122"/>
              <a:ext cx="1803331" cy="2968998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6468B53C-2D44-4945-B2C0-8639AD6CB3DD}"/>
                </a:ext>
              </a:extLst>
            </p:cNvPr>
            <p:cNvSpPr txBox="1"/>
            <p:nvPr/>
          </p:nvSpPr>
          <p:spPr>
            <a:xfrm>
              <a:off x="4679950" y="5946877"/>
              <a:ext cx="11282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rgbClr val="FF0000"/>
                  </a:solidFill>
                </a:rPr>
                <a:t>BM1 layer </a:t>
              </a:r>
              <a:endParaRPr lang="zh-TW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C3C7E17A-0538-45D3-93F1-B68EDF21FAD0}"/>
                </a:ext>
              </a:extLst>
            </p:cNvPr>
            <p:cNvSpPr txBox="1"/>
            <p:nvPr/>
          </p:nvSpPr>
          <p:spPr>
            <a:xfrm>
              <a:off x="4679950" y="4079977"/>
              <a:ext cx="11282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dirty="0">
                  <a:solidFill>
                    <a:srgbClr val="6BFF6B"/>
                  </a:solidFill>
                </a:rPr>
                <a:t>BM2 layer </a:t>
              </a:r>
              <a:endParaRPr lang="zh-TW" altLang="en-US" sz="1600" dirty="0">
                <a:solidFill>
                  <a:srgbClr val="6BFF6B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DC0FD51B-2643-4FF8-A77C-07440A757A53}"/>
                </a:ext>
              </a:extLst>
            </p:cNvPr>
            <p:cNvSpPr txBox="1"/>
            <p:nvPr/>
          </p:nvSpPr>
          <p:spPr>
            <a:xfrm>
              <a:off x="4375150" y="5113528"/>
              <a:ext cx="14330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dirty="0" err="1">
                  <a:solidFill>
                    <a:srgbClr val="0000FF"/>
                  </a:solidFill>
                </a:rPr>
                <a:t>PbWO</a:t>
              </a:r>
              <a:r>
                <a:rPr lang="zh-TW" altLang="en-US" sz="1600" dirty="0">
                  <a:solidFill>
                    <a:srgbClr val="0000FF"/>
                  </a:solidFill>
                </a:rPr>
                <a:t> </a:t>
              </a:r>
              <a:r>
                <a:rPr lang="en-US" altLang="zh-TW" sz="1600" dirty="0">
                  <a:solidFill>
                    <a:srgbClr val="0000FF"/>
                  </a:solidFill>
                </a:rPr>
                <a:t>layer </a:t>
              </a:r>
              <a:endParaRPr lang="zh-TW" alt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7C15A990-7FFB-40E7-94E3-4EBD494BD66B}"/>
              </a:ext>
            </a:extLst>
          </p:cNvPr>
          <p:cNvSpPr txBox="1"/>
          <p:nvPr/>
        </p:nvSpPr>
        <p:spPr>
          <a:xfrm rot="20425958">
            <a:off x="4882617" y="4869818"/>
            <a:ext cx="13893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rgbClr val="FF2CFF"/>
                </a:solidFill>
              </a:rPr>
              <a:t>Residual</a:t>
            </a:r>
            <a:endParaRPr lang="zh-TW" altLang="en-US" sz="1600" dirty="0">
              <a:solidFill>
                <a:srgbClr val="FF2CFF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520D66F-B18B-45D9-95B0-0ED739FBBB7F}"/>
              </a:ext>
            </a:extLst>
          </p:cNvPr>
          <p:cNvSpPr txBox="1"/>
          <p:nvPr/>
        </p:nvSpPr>
        <p:spPr>
          <a:xfrm>
            <a:off x="-56989" y="3703379"/>
            <a:ext cx="395055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2876" marR="0" lvl="0" indent="-192876" algn="just" defTabSz="257169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EA6312">
                  <a:lumMod val="75000"/>
                </a:srgbClr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j-cs"/>
              </a:rPr>
              <a:t>The cut means:</a:t>
            </a:r>
          </a:p>
          <a:p>
            <a:pPr marL="417899" marR="0" lvl="1" indent="-160731" algn="just" defTabSz="257169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EA6312">
                  <a:lumMod val="75000"/>
                </a:srgbClr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j-cs"/>
              </a:rPr>
              <a:t>Low nHits on BM = accurate track, no shower.</a:t>
            </a:r>
          </a:p>
          <a:p>
            <a:pPr marL="417899" marR="0" lvl="1" indent="-160731" algn="just" defTabSz="257169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EA6312">
                  <a:lumMod val="75000"/>
                </a:srgbClr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j-cs"/>
              </a:rPr>
              <a:t>Single crystal cut: no share, shower.</a:t>
            </a:r>
          </a:p>
          <a:p>
            <a:pPr marL="417899" marR="0" lvl="1" indent="-160731" algn="just" defTabSz="257169" rtl="0" eaLnBrk="1" fontAlgn="auto" latinLnBrk="0" hangingPunct="1">
              <a:lnSpc>
                <a:spcPct val="100000"/>
              </a:lnSpc>
              <a:spcBef>
                <a:spcPts val="563"/>
              </a:spcBef>
              <a:spcAft>
                <a:spcPts val="0"/>
              </a:spcAft>
              <a:buClr>
                <a:srgbClr val="EA6312">
                  <a:lumMod val="75000"/>
                </a:srgbClr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l-GR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j-cs"/>
              </a:rPr>
              <a:t>|Δ| </a:t>
            </a: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標楷體"/>
                <a:cs typeface="+mj-cs"/>
              </a:rPr>
              <a:t>cut: precision of track.</a:t>
            </a:r>
          </a:p>
        </p:txBody>
      </p:sp>
    </p:spTree>
    <p:extLst>
      <p:ext uri="{BB962C8B-B14F-4D97-AF65-F5344CB8AC3E}">
        <p14:creationId xmlns:p14="http://schemas.microsoft.com/office/powerpoint/2010/main" val="471405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A785FB-07BC-47AF-8DAF-978E025C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Emax after the cut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0399FA-1888-473A-AF2F-1A5F78348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12" y="1088063"/>
            <a:ext cx="11304588" cy="402663"/>
          </a:xfrm>
        </p:spPr>
        <p:txBody>
          <a:bodyPr>
            <a:normAutofit fontScale="92500"/>
          </a:bodyPr>
          <a:lstStyle/>
          <a:p>
            <a:r>
              <a:rPr lang="en-US" altLang="zh-TW" dirty="0"/>
              <a:t>Try 3 range for </a:t>
            </a:r>
            <a:r>
              <a:rPr lang="en-US" altLang="zh-TW" sz="18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|</a:t>
            </a:r>
            <a:r>
              <a:rPr lang="el-GR" altLang="zh-TW" sz="18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Δ|</a:t>
            </a:r>
            <a:r>
              <a:rPr lang="el-GR" altLang="zh-TW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</a:t>
            </a:r>
            <a:r>
              <a:rPr lang="el-GR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&gt;10</a:t>
            </a:r>
            <a:r>
              <a:rPr lang="el-GR" altLang="zh-TW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</a:t>
            </a:r>
            <a:r>
              <a:rPr lang="el-GR" altLang="zh-TW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&lt;10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, </a:t>
            </a:r>
            <a:r>
              <a:rPr lang="en-US" altLang="zh-TW" dirty="0">
                <a:solidFill>
                  <a:srgbClr val="0097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&gt;25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. The </a:t>
            </a:r>
            <a:r>
              <a:rPr lang="en-US" altLang="zh-TW" sz="18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|</a:t>
            </a:r>
            <a:r>
              <a:rPr lang="el-GR" altLang="zh-TW" sz="18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Δ|</a:t>
            </a:r>
            <a:r>
              <a:rPr lang="en-US" altLang="zh-TW" sz="1800" b="0" i="0" kern="1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&lt;10</a:t>
            </a:r>
            <a:r>
              <a:rPr lang="en-US" altLang="zh-TW" sz="1800" b="0" i="0" kern="12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 have a little different between the other case, which is sharper between 2 peaks</a:t>
            </a:r>
            <a:r>
              <a:rPr lang="en-US" altLang="zh-TW" dirty="0">
                <a:solidFill>
                  <a:srgbClr val="00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.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A622F64-CFD5-43BA-A841-42A8CD32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1EC09EE-EB0B-45C1-9042-5ED2E0B8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BBA3A25-19FD-49C6-B531-10F00508A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913"/>
          <a:stretch/>
        </p:blipFill>
        <p:spPr>
          <a:xfrm>
            <a:off x="2452775" y="1515037"/>
            <a:ext cx="9635118" cy="5074742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73A707A1-D7D4-4E99-9160-6C0043B4F579}"/>
              </a:ext>
            </a:extLst>
          </p:cNvPr>
          <p:cNvGrpSpPr/>
          <p:nvPr/>
        </p:nvGrpSpPr>
        <p:grpSpPr>
          <a:xfrm>
            <a:off x="104107" y="2235481"/>
            <a:ext cx="2201062" cy="4030690"/>
            <a:chOff x="675357" y="3302678"/>
            <a:chExt cx="1674143" cy="3065771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AC8422D-08C5-47F5-9818-41F7FA5A9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7979" t="54169" b="27223"/>
            <a:stretch/>
          </p:blipFill>
          <p:spPr>
            <a:xfrm>
              <a:off x="675357" y="3341215"/>
              <a:ext cx="1674143" cy="3027234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6B55F3DB-91DF-4D50-AF43-145D0D59EF8D}"/>
                </a:ext>
              </a:extLst>
            </p:cNvPr>
            <p:cNvSpPr/>
            <p:nvPr/>
          </p:nvSpPr>
          <p:spPr>
            <a:xfrm>
              <a:off x="729601" y="3302678"/>
              <a:ext cx="1468437" cy="2526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0" i="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+mj-cs"/>
                </a:rPr>
                <a:t>|</a:t>
              </a:r>
              <a:r>
                <a:rPr lang="el-GR" altLang="zh-TW" sz="1800" b="0" i="0" kern="1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+mj-cs"/>
                </a:rPr>
                <a:t>Δ|</a:t>
              </a:r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335F5F4-11B1-498B-BFE3-4DB5E4ACA46D}"/>
                </a:ext>
              </a:extLst>
            </p:cNvPr>
            <p:cNvSpPr/>
            <p:nvPr/>
          </p:nvSpPr>
          <p:spPr>
            <a:xfrm>
              <a:off x="729601" y="4835563"/>
              <a:ext cx="1468437" cy="2526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0" i="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  <a:cs typeface="+mj-cs"/>
                </a:rPr>
                <a:t>Track </a:t>
              </a:r>
              <a:r>
                <a:rPr lang="el-GR" altLang="zh-TW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+mj-cs"/>
                </a:rPr>
                <a:t>θ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9922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2619C5-180E-4018-A6AE-164FBA07C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Emax after the cut(fit)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2B9AC9-A45B-470D-8D80-3978D2BAF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062326"/>
            <a:ext cx="10650538" cy="767687"/>
          </a:xfrm>
        </p:spPr>
        <p:txBody>
          <a:bodyPr/>
          <a:lstStyle/>
          <a:p>
            <a:r>
              <a:rPr lang="en-US" altLang="zh-TW" dirty="0"/>
              <a:t>Using </a:t>
            </a:r>
            <a:r>
              <a:rPr lang="en-US" altLang="zh-TW" dirty="0">
                <a:solidFill>
                  <a:srgbClr val="0000FF"/>
                </a:solidFill>
              </a:rPr>
              <a:t>Gaussian</a:t>
            </a:r>
            <a:r>
              <a:rPr lang="en-US" altLang="zh-TW" dirty="0"/>
              <a:t> tail to fit the lower energy spectrum, and </a:t>
            </a:r>
            <a:r>
              <a:rPr lang="en-US" altLang="zh-TW" dirty="0">
                <a:solidFill>
                  <a:srgbClr val="009700"/>
                </a:solidFill>
              </a:rPr>
              <a:t>gaussian</a:t>
            </a:r>
            <a:r>
              <a:rPr lang="en-US" altLang="zh-TW" dirty="0"/>
              <a:t> to fit the MIP.</a:t>
            </a:r>
          </a:p>
          <a:p>
            <a:r>
              <a:rPr lang="en-US" altLang="zh-TW" dirty="0"/>
              <a:t>The </a:t>
            </a:r>
            <a:r>
              <a:rPr lang="el-GR" altLang="zh-TW" dirty="0"/>
              <a:t>|Δ| &lt; 10</a:t>
            </a:r>
            <a:r>
              <a:rPr lang="en-US" altLang="zh-TW" dirty="0"/>
              <a:t> is more reasonable and have a better fit.</a:t>
            </a:r>
            <a:endParaRPr lang="el-GR" altLang="zh-TW" dirty="0"/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FA2AD34-434D-4AC1-AB76-1C1AC1FF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6633D55-1681-46B8-AB7A-279114E52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8</a:t>
            </a:fld>
            <a:endParaRPr 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D7C94AB-AA74-45E1-83CB-08EB5D81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05000"/>
            <a:ext cx="6040276" cy="468182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9F0C725-A4B6-4D58-8753-26D1B71C5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724" y="1905000"/>
            <a:ext cx="6040276" cy="468182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92E33331-F612-4F3D-A708-77B40A583912}"/>
              </a:ext>
            </a:extLst>
          </p:cNvPr>
          <p:cNvSpPr txBox="1"/>
          <p:nvPr/>
        </p:nvSpPr>
        <p:spPr>
          <a:xfrm>
            <a:off x="1604963" y="3071396"/>
            <a:ext cx="2414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|</a:t>
            </a:r>
            <a:r>
              <a:rPr lang="el-GR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Δ|</a:t>
            </a:r>
            <a:r>
              <a:rPr lang="en-US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 </a:t>
            </a:r>
            <a:r>
              <a:rPr lang="el-GR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&gt;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l-GR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10</a:t>
            </a:r>
            <a:endParaRPr lang="zh-TW" altLang="en-US" sz="28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FF01933-F0DB-4965-AB25-4DB1C2BC2E37}"/>
              </a:ext>
            </a:extLst>
          </p:cNvPr>
          <p:cNvSpPr txBox="1"/>
          <p:nvPr/>
        </p:nvSpPr>
        <p:spPr>
          <a:xfrm>
            <a:off x="7758113" y="3071396"/>
            <a:ext cx="2414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|</a:t>
            </a:r>
            <a:r>
              <a:rPr lang="el-GR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Δ|</a:t>
            </a:r>
            <a:r>
              <a:rPr lang="en-US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 &lt;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l-GR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10</a:t>
            </a:r>
            <a:endParaRPr lang="zh-TW" altLang="en-US" sz="2800" dirty="0"/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7CB9A19D-D4DF-4696-974C-A7228B721AA0}"/>
              </a:ext>
            </a:extLst>
          </p:cNvPr>
          <p:cNvSpPr txBox="1">
            <a:spLocks/>
          </p:cNvSpPr>
          <p:nvPr/>
        </p:nvSpPr>
        <p:spPr>
          <a:xfrm>
            <a:off x="5793581" y="1411988"/>
            <a:ext cx="6474493" cy="388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76" indent="-192876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17899" indent="-160731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642921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900090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157259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1409590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671596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28765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85933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altLang="zh-TW" dirty="0"/>
              <a:t>The fitting shows the of golden events </a:t>
            </a:r>
            <a:r>
              <a:rPr lang="en-US" altLang="zh-TW" dirty="0">
                <a:solidFill>
                  <a:srgbClr val="FF0000"/>
                </a:solidFill>
              </a:rPr>
              <a:t>MIP = 55.89(2.02)MeV.</a:t>
            </a:r>
            <a:endParaRPr lang="el-GR" altLang="zh-TW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B25AB56-E2D9-4C41-B2A5-E2EF90D2052B}"/>
              </a:ext>
            </a:extLst>
          </p:cNvPr>
          <p:cNvSpPr/>
          <p:nvPr/>
        </p:nvSpPr>
        <p:spPr>
          <a:xfrm>
            <a:off x="6151724" y="1905000"/>
            <a:ext cx="6040276" cy="4681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99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2619C5-180E-4018-A6AE-164FBA07C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Emax after the cut(fit)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2B9AC9-A45B-470D-8D80-3978D2BAF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2" y="1062326"/>
            <a:ext cx="10650538" cy="767687"/>
          </a:xfrm>
        </p:spPr>
        <p:txBody>
          <a:bodyPr/>
          <a:lstStyle/>
          <a:p>
            <a:r>
              <a:rPr lang="en-US" altLang="zh-TW" dirty="0"/>
              <a:t>Using </a:t>
            </a:r>
            <a:r>
              <a:rPr lang="en-US" altLang="zh-TW" dirty="0">
                <a:solidFill>
                  <a:srgbClr val="0000FF"/>
                </a:solidFill>
              </a:rPr>
              <a:t>Gaussian</a:t>
            </a:r>
            <a:r>
              <a:rPr lang="en-US" altLang="zh-TW" dirty="0"/>
              <a:t> tail to fit the lower energy spectrum, and </a:t>
            </a:r>
            <a:r>
              <a:rPr lang="en-US" altLang="zh-TW" dirty="0">
                <a:solidFill>
                  <a:srgbClr val="009700"/>
                </a:solidFill>
              </a:rPr>
              <a:t>gaussian</a:t>
            </a:r>
            <a:r>
              <a:rPr lang="en-US" altLang="zh-TW" dirty="0"/>
              <a:t> to fit the MIP.</a:t>
            </a:r>
          </a:p>
          <a:p>
            <a:r>
              <a:rPr lang="en-US" altLang="zh-TW" dirty="0"/>
              <a:t>The </a:t>
            </a:r>
            <a:r>
              <a:rPr lang="el-GR" altLang="zh-TW" dirty="0"/>
              <a:t>|Δ| &lt; 10</a:t>
            </a:r>
            <a:r>
              <a:rPr lang="en-US" altLang="zh-TW" dirty="0"/>
              <a:t> is more reasonable and have a better fit.</a:t>
            </a:r>
            <a:endParaRPr lang="el-GR" altLang="zh-TW" dirty="0"/>
          </a:p>
          <a:p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FA2AD34-434D-4AC1-AB76-1C1AC1FF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Yu-Siang Xiao (NCUHEP, Taiwan)</a:t>
            </a:r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6633D55-1681-46B8-AB7A-279114E52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CEF41-9E5F-4033-9FC8-455A557C593D}" type="slidenum">
              <a:rPr lang="en-US" smtClean="0"/>
              <a:t>9</a:t>
            </a:fld>
            <a:endParaRPr 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9F0C725-A4B6-4D58-8753-26D1B71C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6040276" cy="468182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FF01933-F0DB-4965-AB25-4DB1C2BC2E37}"/>
              </a:ext>
            </a:extLst>
          </p:cNvPr>
          <p:cNvSpPr txBox="1"/>
          <p:nvPr/>
        </p:nvSpPr>
        <p:spPr>
          <a:xfrm>
            <a:off x="1606389" y="3071396"/>
            <a:ext cx="24145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|</a:t>
            </a:r>
            <a:r>
              <a:rPr lang="el-GR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Δ|</a:t>
            </a:r>
            <a:r>
              <a:rPr lang="en-US" altLang="zh-TW" sz="3200" b="0" i="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+mj-cs"/>
              </a:rPr>
              <a:t> &lt;</a:t>
            </a:r>
            <a:r>
              <a:rPr lang="en-US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 </a:t>
            </a:r>
            <a:r>
              <a:rPr lang="el-GR" altLang="zh-TW" sz="2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10</a:t>
            </a:r>
            <a:endParaRPr lang="zh-TW" altLang="en-US" sz="2800" dirty="0"/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7CB9A19D-D4DF-4696-974C-A7228B721AA0}"/>
              </a:ext>
            </a:extLst>
          </p:cNvPr>
          <p:cNvSpPr txBox="1">
            <a:spLocks/>
          </p:cNvSpPr>
          <p:nvPr/>
        </p:nvSpPr>
        <p:spPr>
          <a:xfrm>
            <a:off x="5793581" y="1411988"/>
            <a:ext cx="6474493" cy="388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876" indent="-192876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17899" indent="-160731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642921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2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900090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1157259" indent="-128585" algn="just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  <a:defRPr sz="105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1409590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1671596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1928765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185933" indent="-128585" algn="l" defTabSz="257169" rtl="0" eaLnBrk="1" latinLnBrk="0" hangingPunct="1">
              <a:spcBef>
                <a:spcPts val="563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788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altLang="zh-TW" dirty="0"/>
              <a:t>The fitting shows the of golden events </a:t>
            </a:r>
            <a:r>
              <a:rPr lang="en-US" altLang="zh-TW" dirty="0">
                <a:solidFill>
                  <a:srgbClr val="FF0000"/>
                </a:solidFill>
              </a:rPr>
              <a:t>MIP = 55.89(2.02)MeV.</a:t>
            </a:r>
            <a:endParaRPr lang="el-GR" altLang="zh-TW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B25AB56-E2D9-4C41-B2A5-E2EF90D2052B}"/>
              </a:ext>
            </a:extLst>
          </p:cNvPr>
          <p:cNvSpPr/>
          <p:nvPr/>
        </p:nvSpPr>
        <p:spPr>
          <a:xfrm>
            <a:off x="0" y="1905000"/>
            <a:ext cx="6040276" cy="4681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480" y="2681025"/>
            <a:ext cx="5858693" cy="390579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9485806" y="4068892"/>
            <a:ext cx="1130060" cy="1130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MC</a:t>
            </a:r>
          </a:p>
        </p:txBody>
      </p:sp>
    </p:spTree>
    <p:extLst>
      <p:ext uri="{BB962C8B-B14F-4D97-AF65-F5344CB8AC3E}">
        <p14:creationId xmlns:p14="http://schemas.microsoft.com/office/powerpoint/2010/main" val="20516611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模板2">
  <a:themeElements>
    <a:clrScheme name="離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自訂 4">
      <a:majorFont>
        <a:latin typeface="Times New Roman"/>
        <a:ea typeface="標楷體"/>
        <a:cs typeface=""/>
      </a:majorFont>
      <a:minorFont>
        <a:latin typeface="Arial"/>
        <a:ea typeface="微軟正黑體"/>
        <a:cs typeface=""/>
      </a:minorFont>
    </a:fontScheme>
    <a:fmtScheme name="離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模板2" id="{7B243093-F40B-49D2-8649-AEF9F6135092}" vid="{EB65F3AC-24C7-49F9-AF21-B89FB096BA6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模板2</Template>
  <TotalTime>93786</TotalTime>
  <Words>1867</Words>
  <Application>Microsoft Office PowerPoint</Application>
  <PresentationFormat>寬螢幕</PresentationFormat>
  <Paragraphs>295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8" baseType="lpstr">
      <vt:lpstr>微軟正黑體</vt:lpstr>
      <vt:lpstr>新細明體</vt:lpstr>
      <vt:lpstr>標楷體</vt:lpstr>
      <vt:lpstr>Arial</vt:lpstr>
      <vt:lpstr>Arial Black</vt:lpstr>
      <vt:lpstr>Calibri</vt:lpstr>
      <vt:lpstr>Cambria Math</vt:lpstr>
      <vt:lpstr>Times New Roman</vt:lpstr>
      <vt:lpstr>Wingdings</vt:lpstr>
      <vt:lpstr>Wingdings 3</vt:lpstr>
      <vt:lpstr>模板2</vt:lpstr>
      <vt:lpstr>Weekly meeting</vt:lpstr>
      <vt:lpstr>The cosmic ray test(last week)</vt:lpstr>
      <vt:lpstr>Cosmic ray event reconstruction</vt:lpstr>
      <vt:lpstr>The GADC11 after cut</vt:lpstr>
      <vt:lpstr>The tracking process &amp; residual</vt:lpstr>
      <vt:lpstr>Apply the tracking cut to filter the noise</vt:lpstr>
      <vt:lpstr>The Emax after the cut</vt:lpstr>
      <vt:lpstr>The Emax after the cut(fit)</vt:lpstr>
      <vt:lpstr>The Emax after the cut(fit)</vt:lpstr>
      <vt:lpstr>The Emax after the cut(fit)</vt:lpstr>
      <vt:lpstr>Why the spectrum contains 2 peak in ADC</vt:lpstr>
      <vt:lpstr>Emax crystal only fire 1 channel.</vt:lpstr>
      <vt:lpstr>Two crystals share the MIP.</vt:lpstr>
      <vt:lpstr>Two crystal share energy on different ROC but 1 ROC no data</vt:lpstr>
      <vt:lpstr>Why the spectrum contains 2 peak in ADC</vt:lpstr>
      <vt:lpstr>Apply the best ADC cut value on matching data.</vt:lpstr>
      <vt:lpstr>Ask of the nHits = 16 question</vt:lpstr>
      <vt:lpstr>The cosmic ray moun analysis to do</vt:lpstr>
      <vt:lpstr>ZDC EMCal Design</vt:lpstr>
      <vt:lpstr>Supper Module</vt:lpstr>
      <vt:lpstr>SiPM Readout Module </vt:lpstr>
      <vt:lpstr>The readout module boards</vt:lpstr>
      <vt:lpstr>Cooling &amp; Support System</vt:lpstr>
      <vt:lpstr>Mass Calculation</vt:lpstr>
      <vt:lpstr>End </vt:lpstr>
      <vt:lpstr>backup</vt:lpstr>
      <vt:lpstr>MIP Calculation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弮箞 林</dc:creator>
  <cp:lastModifiedBy>Windows User</cp:lastModifiedBy>
  <cp:revision>13434</cp:revision>
  <dcterms:created xsi:type="dcterms:W3CDTF">2020-10-12T05:45:27Z</dcterms:created>
  <dcterms:modified xsi:type="dcterms:W3CDTF">2026-03-19T05:01:47Z</dcterms:modified>
</cp:coreProperties>
</file>