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71" r:id="rId2"/>
    <p:sldId id="591" r:id="rId3"/>
    <p:sldId id="609" r:id="rId4"/>
    <p:sldId id="616" r:id="rId5"/>
    <p:sldId id="617" r:id="rId6"/>
    <p:sldId id="618" r:id="rId7"/>
    <p:sldId id="619" r:id="rId8"/>
    <p:sldId id="61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CCFF"/>
    <a:srgbClr val="CCECFF"/>
    <a:srgbClr val="3399FF"/>
    <a:srgbClr val="FFFFCC"/>
    <a:srgbClr val="FF9900"/>
    <a:srgbClr val="99CCFF"/>
    <a:srgbClr val="99FF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5320" autoAdjust="0"/>
  </p:normalViewPr>
  <p:slideViewPr>
    <p:cSldViewPr>
      <p:cViewPr varScale="1">
        <p:scale>
          <a:sx n="110" d="100"/>
          <a:sy n="110" d="100"/>
        </p:scale>
        <p:origin x="1992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764704"/>
            <a:ext cx="8642350" cy="2712793"/>
          </a:xfrm>
        </p:spPr>
        <p:txBody>
          <a:bodyPr/>
          <a:lstStyle/>
          <a:p>
            <a:br>
              <a:rPr lang="en-US" altLang="zh-TW" sz="3200" dirty="0"/>
            </a:br>
            <a:r>
              <a:rPr lang="en-US" altLang="zh-TW" sz="3200" dirty="0"/>
              <a:t>Combine DY Cross Section w/ LL and LO Trigger w</a:t>
            </a:r>
            <a:r>
              <a:rPr lang="en-US" altLang="zh-TW" sz="3200"/>
              <a:t>/ Correlation </a:t>
            </a:r>
            <a:r>
              <a:rPr lang="en-US" altLang="zh-TW" sz="3200" dirty="0"/>
              <a:t>of Systematics</a:t>
            </a:r>
            <a:br>
              <a:rPr lang="en-US" altLang="zh-TW" sz="3200" dirty="0"/>
            </a:br>
            <a:r>
              <a:rPr lang="en-US" altLang="zh-TW" sz="3200" dirty="0"/>
              <a:t>20260206</a:t>
            </a:r>
            <a:endParaRPr lang="zh-TW" altLang="en-US" sz="32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2025/11/17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Method to Deal with Systematics : BLUE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71661419-FFA3-4EBA-B4BE-1AC9ACFBB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/31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F13EB3-AFDE-46A9-803E-63876F56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Review : Correlation Matrix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90319F2-7F1C-491A-8A69-6F8EDC05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FCF8B61-57DA-4F33-82AE-102274509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35020C-54D4-4EB6-9E7A-EE511BB9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BA52C89-ACD5-4BA1-B759-DCF90EEEC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b="1" dirty="0" err="1"/>
              <a:t>C_stat</a:t>
            </a:r>
            <a:r>
              <a:rPr lang="en-US" altLang="zh-TW" b="1" dirty="0"/>
              <a:t> </a:t>
            </a:r>
            <a:r>
              <a:rPr lang="en-US" altLang="zh-TW" dirty="0"/>
              <a:t>: ok</a:t>
            </a:r>
          </a:p>
          <a:p>
            <a:r>
              <a:rPr lang="en-US" altLang="zh-TW" b="1" dirty="0" err="1"/>
              <a:t>C_sys_acc</a:t>
            </a:r>
            <a:r>
              <a:rPr lang="en-US" altLang="zh-TW" b="1" dirty="0"/>
              <a:t> </a:t>
            </a:r>
            <a:r>
              <a:rPr lang="en-US" altLang="zh-TW" dirty="0"/>
              <a:t> (</a:t>
            </a:r>
            <a:r>
              <a:rPr lang="en-US" altLang="zh-TW" dirty="0" err="1"/>
              <a:t>sys_acc</a:t>
            </a:r>
            <a:r>
              <a:rPr lang="en-US" altLang="zh-TW" dirty="0"/>
              <a:t> = 3* </a:t>
            </a:r>
            <a:r>
              <a:rPr lang="en-US" altLang="zh-TW" dirty="0" err="1"/>
              <a:t>MC_stat</a:t>
            </a:r>
            <a:r>
              <a:rPr lang="en-US" altLang="zh-TW" dirty="0"/>
              <a:t>)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0.8 </a:t>
            </a:r>
          </a:p>
          <a:p>
            <a:r>
              <a:rPr lang="en-US" altLang="zh-TW" b="1" dirty="0" err="1"/>
              <a:t>C_sys_purity</a:t>
            </a:r>
            <a:endParaRPr lang="en-US" altLang="zh-TW" b="1" dirty="0"/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0.8 </a:t>
            </a:r>
          </a:p>
          <a:p>
            <a:r>
              <a:rPr lang="en-US" altLang="zh-TW" b="1" dirty="0" err="1"/>
              <a:t>C_sys_trig</a:t>
            </a:r>
            <a:r>
              <a:rPr lang="en-US" altLang="zh-TW" b="1" dirty="0"/>
              <a:t>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/>
              <a:t>Same bin, different trigger : -1</a:t>
            </a:r>
          </a:p>
          <a:p>
            <a:pPr>
              <a:buFontTx/>
              <a:buChar char="-"/>
            </a:pPr>
            <a:r>
              <a:rPr lang="en-US" altLang="zh-TW" dirty="0"/>
              <a:t>Different bin, same trigger : 1</a:t>
            </a:r>
          </a:p>
          <a:p>
            <a:pPr>
              <a:buFontTx/>
              <a:buChar char="-"/>
            </a:pPr>
            <a:r>
              <a:rPr lang="en-US" altLang="zh-TW" dirty="0"/>
              <a:t>Different bin, different trigger : -1</a:t>
            </a:r>
          </a:p>
          <a:p>
            <a:pPr>
              <a:buFontTx/>
              <a:buChar char="-"/>
            </a:pPr>
            <a:r>
              <a:rPr lang="en-US" altLang="zh-TW" b="1" dirty="0"/>
              <a:t>size = W : 13%, Al : 5%, NH3 : 0%</a:t>
            </a:r>
          </a:p>
          <a:p>
            <a:pPr>
              <a:buFontTx/>
              <a:buChar char="-"/>
            </a:pPr>
            <a:r>
              <a:rPr lang="en-US" altLang="zh-TW" b="1" dirty="0" err="1"/>
              <a:t>sys_trig_LL</a:t>
            </a:r>
            <a:r>
              <a:rPr lang="en-US" altLang="zh-TW" b="1" dirty="0"/>
              <a:t> = size * </a:t>
            </a:r>
            <a:r>
              <a:rPr lang="en-US" altLang="zh-TW" b="1" dirty="0" err="1"/>
              <a:t>Xsection_LL</a:t>
            </a:r>
            <a:endParaRPr lang="en-US" altLang="zh-TW" b="1" dirty="0"/>
          </a:p>
          <a:p>
            <a:pPr>
              <a:buFontTx/>
              <a:buChar char="-"/>
            </a:pPr>
            <a:r>
              <a:rPr lang="en-US" altLang="zh-TW" b="1" dirty="0" err="1"/>
              <a:t>sys_trig_LO</a:t>
            </a:r>
            <a:r>
              <a:rPr lang="en-US" altLang="zh-TW" b="1" dirty="0"/>
              <a:t> = size </a:t>
            </a:r>
            <a:r>
              <a:rPr lang="zh-TW" altLang="en-US" b="1" dirty="0"/>
              <a:t>* </a:t>
            </a:r>
            <a:r>
              <a:rPr lang="en-US" altLang="zh-TW" b="1" dirty="0" err="1"/>
              <a:t>Xsection_LO</a:t>
            </a:r>
            <a:endParaRPr lang="en-US" altLang="zh-TW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endParaRPr lang="en-US" altLang="zh-TW" dirty="0"/>
          </a:p>
          <a:p>
            <a:endParaRPr lang="zh-TW" altLang="en-US" dirty="0"/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CBAFD7CD-FE79-470F-95CC-664A2EC5CF51}"/>
              </a:ext>
            </a:extLst>
          </p:cNvPr>
          <p:cNvGrpSpPr/>
          <p:nvPr/>
        </p:nvGrpSpPr>
        <p:grpSpPr>
          <a:xfrm>
            <a:off x="6012160" y="1926209"/>
            <a:ext cx="2750660" cy="3273691"/>
            <a:chOff x="5682873" y="2832117"/>
            <a:chExt cx="2750660" cy="3273691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4F7358D-190D-4471-B5D6-DD73F3033777}"/>
                </a:ext>
              </a:extLst>
            </p:cNvPr>
            <p:cNvSpPr/>
            <p:nvPr/>
          </p:nvSpPr>
          <p:spPr>
            <a:xfrm>
              <a:off x="6160098" y="3586008"/>
              <a:ext cx="1008112" cy="9722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F62E1424-24C4-4AC3-8519-57B717B05743}"/>
                </a:ext>
              </a:extLst>
            </p:cNvPr>
            <p:cNvSpPr txBox="1"/>
            <p:nvPr/>
          </p:nvSpPr>
          <p:spPr>
            <a:xfrm>
              <a:off x="6276057" y="3224406"/>
              <a:ext cx="7761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LL (N) </a:t>
              </a:r>
              <a:endParaRPr lang="zh-TW" altLang="en-US" dirty="0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9E085CC4-9761-4BE5-9E81-302A27E55AC1}"/>
                </a:ext>
              </a:extLst>
            </p:cNvPr>
            <p:cNvSpPr/>
            <p:nvPr/>
          </p:nvSpPr>
          <p:spPr>
            <a:xfrm>
              <a:off x="7380312" y="4826334"/>
              <a:ext cx="1008112" cy="9722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47062B5B-ABC7-4C83-9D89-0C69CC5D9EBE}"/>
                </a:ext>
              </a:extLst>
            </p:cNvPr>
            <p:cNvSpPr txBox="1"/>
            <p:nvPr/>
          </p:nvSpPr>
          <p:spPr>
            <a:xfrm>
              <a:off x="5682873" y="3739967"/>
              <a:ext cx="461665" cy="76383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altLang="zh-TW" dirty="0"/>
                <a:t>LL (N)</a:t>
              </a:r>
              <a:endParaRPr lang="zh-TW" altLang="en-US" dirty="0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EA30F48A-A8A8-4887-87C5-234CE30800EF}"/>
                </a:ext>
              </a:extLst>
            </p:cNvPr>
            <p:cNvSpPr/>
            <p:nvPr/>
          </p:nvSpPr>
          <p:spPr>
            <a:xfrm>
              <a:off x="7321033" y="3579291"/>
              <a:ext cx="1008112" cy="9722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A030CD95-19B6-49EA-8BDB-605C7AA0392B}"/>
                </a:ext>
              </a:extLst>
            </p:cNvPr>
            <p:cNvSpPr txBox="1"/>
            <p:nvPr/>
          </p:nvSpPr>
          <p:spPr>
            <a:xfrm>
              <a:off x="7379012" y="3181462"/>
              <a:ext cx="892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LO (N) </a:t>
              </a:r>
              <a:endParaRPr lang="zh-TW" altLang="en-US" dirty="0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2443C257-F149-4023-8A11-7EF40A32D5D7}"/>
                </a:ext>
              </a:extLst>
            </p:cNvPr>
            <p:cNvSpPr/>
            <p:nvPr/>
          </p:nvSpPr>
          <p:spPr>
            <a:xfrm>
              <a:off x="6186496" y="4834599"/>
              <a:ext cx="1008112" cy="9722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253A86C3-C617-4220-8A45-39E76431177B}"/>
                </a:ext>
              </a:extLst>
            </p:cNvPr>
            <p:cNvSpPr txBox="1"/>
            <p:nvPr/>
          </p:nvSpPr>
          <p:spPr>
            <a:xfrm>
              <a:off x="5719753" y="4964986"/>
              <a:ext cx="461665" cy="76383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en-US" altLang="zh-TW" dirty="0"/>
                <a:t>LO (N)</a:t>
              </a:r>
              <a:endParaRPr lang="zh-TW" altLang="en-US" dirty="0"/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316F37BD-1E44-4FFA-9D30-48331A01A367}"/>
                </a:ext>
              </a:extLst>
            </p:cNvPr>
            <p:cNvSpPr txBox="1"/>
            <p:nvPr/>
          </p:nvSpPr>
          <p:spPr>
            <a:xfrm>
              <a:off x="6392405" y="2832117"/>
              <a:ext cx="1815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u="sng" dirty="0"/>
                <a:t>2N * 2N Matrix</a:t>
              </a:r>
              <a:endParaRPr lang="zh-TW" altLang="en-US" u="sng" dirty="0"/>
            </a:p>
          </p:txBody>
        </p:sp>
        <p:cxnSp>
          <p:nvCxnSpPr>
            <p:cNvPr id="18" name="直線單箭頭接點 17">
              <a:extLst>
                <a:ext uri="{FF2B5EF4-FFF2-40B4-BE49-F238E27FC236}">
                  <a16:creationId xmlns:a16="http://schemas.microsoft.com/office/drawing/2014/main" id="{1A032B96-92DE-413E-B32D-04A8EFC4C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66658" y="3612182"/>
              <a:ext cx="2250961" cy="2186364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單箭頭接點 18">
              <a:extLst>
                <a:ext uri="{FF2B5EF4-FFF2-40B4-BE49-F238E27FC236}">
                  <a16:creationId xmlns:a16="http://schemas.microsoft.com/office/drawing/2014/main" id="{4AE71AE5-7C24-4C3E-BD2C-D8DEB358BC29}"/>
                </a:ext>
              </a:extLst>
            </p:cNvPr>
            <p:cNvCxnSpPr>
              <a:cxnSpLocks/>
            </p:cNvCxnSpPr>
            <p:nvPr/>
          </p:nvCxnSpPr>
          <p:spPr>
            <a:xfrm>
              <a:off x="7375023" y="3638665"/>
              <a:ext cx="896142" cy="860811"/>
            </a:xfrm>
            <a:prstGeom prst="straightConnector1">
              <a:avLst/>
            </a:prstGeom>
            <a:ln w="2540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單箭頭接點 19">
              <a:extLst>
                <a:ext uri="{FF2B5EF4-FFF2-40B4-BE49-F238E27FC236}">
                  <a16:creationId xmlns:a16="http://schemas.microsoft.com/office/drawing/2014/main" id="{CA7946F0-FAB4-419C-8BF4-0F66E8D6E4B7}"/>
                </a:ext>
              </a:extLst>
            </p:cNvPr>
            <p:cNvCxnSpPr>
              <a:cxnSpLocks/>
            </p:cNvCxnSpPr>
            <p:nvPr/>
          </p:nvCxnSpPr>
          <p:spPr>
            <a:xfrm>
              <a:off x="6273109" y="4904282"/>
              <a:ext cx="896142" cy="860811"/>
            </a:xfrm>
            <a:prstGeom prst="straightConnector1">
              <a:avLst/>
            </a:prstGeom>
            <a:ln w="2540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直角三角形 20">
              <a:extLst>
                <a:ext uri="{FF2B5EF4-FFF2-40B4-BE49-F238E27FC236}">
                  <a16:creationId xmlns:a16="http://schemas.microsoft.com/office/drawing/2014/main" id="{69DC02B0-F71E-4567-88DA-57DE8D36B2DD}"/>
                </a:ext>
              </a:extLst>
            </p:cNvPr>
            <p:cNvSpPr/>
            <p:nvPr/>
          </p:nvSpPr>
          <p:spPr>
            <a:xfrm>
              <a:off x="6247067" y="3845264"/>
              <a:ext cx="730544" cy="654212"/>
            </a:xfrm>
            <a:prstGeom prst="rtTriangl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直角三角形 21">
              <a:extLst>
                <a:ext uri="{FF2B5EF4-FFF2-40B4-BE49-F238E27FC236}">
                  <a16:creationId xmlns:a16="http://schemas.microsoft.com/office/drawing/2014/main" id="{E3881512-FE39-4203-A572-491ED3653973}"/>
                </a:ext>
              </a:extLst>
            </p:cNvPr>
            <p:cNvSpPr/>
            <p:nvPr/>
          </p:nvSpPr>
          <p:spPr>
            <a:xfrm>
              <a:off x="7468013" y="5065873"/>
              <a:ext cx="730544" cy="654212"/>
            </a:xfrm>
            <a:prstGeom prst="rtTriangl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直角三角形 22">
              <a:extLst>
                <a:ext uri="{FF2B5EF4-FFF2-40B4-BE49-F238E27FC236}">
                  <a16:creationId xmlns:a16="http://schemas.microsoft.com/office/drawing/2014/main" id="{96E2EBD5-43D6-453A-8CE6-DCC6142DBE86}"/>
                </a:ext>
              </a:extLst>
            </p:cNvPr>
            <p:cNvSpPr/>
            <p:nvPr/>
          </p:nvSpPr>
          <p:spPr>
            <a:xfrm flipH="1" flipV="1">
              <a:off x="7633042" y="4932618"/>
              <a:ext cx="683374" cy="654211"/>
            </a:xfrm>
            <a:prstGeom prst="rtTriangl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直角三角形 23">
              <a:extLst>
                <a:ext uri="{FF2B5EF4-FFF2-40B4-BE49-F238E27FC236}">
                  <a16:creationId xmlns:a16="http://schemas.microsoft.com/office/drawing/2014/main" id="{BE137D7C-DE40-4A2B-AAD5-9C067E872F47}"/>
                </a:ext>
              </a:extLst>
            </p:cNvPr>
            <p:cNvSpPr/>
            <p:nvPr/>
          </p:nvSpPr>
          <p:spPr>
            <a:xfrm flipH="1" flipV="1">
              <a:off x="6419673" y="3729602"/>
              <a:ext cx="683374" cy="654211"/>
            </a:xfrm>
            <a:prstGeom prst="rtTriangl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直角三角形 24">
              <a:extLst>
                <a:ext uri="{FF2B5EF4-FFF2-40B4-BE49-F238E27FC236}">
                  <a16:creationId xmlns:a16="http://schemas.microsoft.com/office/drawing/2014/main" id="{32F33E39-453A-4359-B671-5B53F25C95D1}"/>
                </a:ext>
              </a:extLst>
            </p:cNvPr>
            <p:cNvSpPr/>
            <p:nvPr/>
          </p:nvSpPr>
          <p:spPr>
            <a:xfrm flipH="1" flipV="1">
              <a:off x="7557698" y="3672780"/>
              <a:ext cx="683374" cy="654211"/>
            </a:xfrm>
            <a:prstGeom prst="rtTriangle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直角三角形 25">
              <a:extLst>
                <a:ext uri="{FF2B5EF4-FFF2-40B4-BE49-F238E27FC236}">
                  <a16:creationId xmlns:a16="http://schemas.microsoft.com/office/drawing/2014/main" id="{15D73CB4-6624-4A51-AB0C-73449F1BC120}"/>
                </a:ext>
              </a:extLst>
            </p:cNvPr>
            <p:cNvSpPr/>
            <p:nvPr/>
          </p:nvSpPr>
          <p:spPr>
            <a:xfrm>
              <a:off x="7432367" y="3845264"/>
              <a:ext cx="683374" cy="610846"/>
            </a:xfrm>
            <a:prstGeom prst="rtTriangle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直角三角形 26">
              <a:extLst>
                <a:ext uri="{FF2B5EF4-FFF2-40B4-BE49-F238E27FC236}">
                  <a16:creationId xmlns:a16="http://schemas.microsoft.com/office/drawing/2014/main" id="{A7804CDD-E78D-451A-BB85-9659770101D5}"/>
                </a:ext>
              </a:extLst>
            </p:cNvPr>
            <p:cNvSpPr/>
            <p:nvPr/>
          </p:nvSpPr>
          <p:spPr>
            <a:xfrm flipH="1" flipV="1">
              <a:off x="6426597" y="4922703"/>
              <a:ext cx="683374" cy="654211"/>
            </a:xfrm>
            <a:prstGeom prst="rtTriangle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直角三角形 27">
              <a:extLst>
                <a:ext uri="{FF2B5EF4-FFF2-40B4-BE49-F238E27FC236}">
                  <a16:creationId xmlns:a16="http://schemas.microsoft.com/office/drawing/2014/main" id="{A3CDEA27-3EBF-4E67-80FE-8BE00073FC9B}"/>
                </a:ext>
              </a:extLst>
            </p:cNvPr>
            <p:cNvSpPr/>
            <p:nvPr/>
          </p:nvSpPr>
          <p:spPr>
            <a:xfrm>
              <a:off x="6334906" y="5119852"/>
              <a:ext cx="683374" cy="610846"/>
            </a:xfrm>
            <a:prstGeom prst="rtTriangle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F79749B5-CACB-4FD5-A4B9-D9945E76D83A}"/>
                </a:ext>
              </a:extLst>
            </p:cNvPr>
            <p:cNvSpPr txBox="1"/>
            <p:nvPr/>
          </p:nvSpPr>
          <p:spPr>
            <a:xfrm>
              <a:off x="6160097" y="4534904"/>
              <a:ext cx="10081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 x LL (</a:t>
              </a:r>
              <a:r>
                <a:rPr lang="en-US" altLang="zh-TW" sz="105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NxN</a:t>
              </a:r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zh-TW" alt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CF599B94-17FD-404C-A2D7-3C8155CD5FB2}"/>
                </a:ext>
              </a:extLst>
            </p:cNvPr>
            <p:cNvSpPr txBox="1"/>
            <p:nvPr/>
          </p:nvSpPr>
          <p:spPr>
            <a:xfrm>
              <a:off x="7425421" y="4556906"/>
              <a:ext cx="10081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 x LL (</a:t>
              </a:r>
              <a:r>
                <a:rPr lang="en-US" altLang="zh-TW" sz="105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NxN</a:t>
              </a:r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zh-TW" alt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8CF54FFA-D6C2-470F-8635-584A7DC28EEC}"/>
                </a:ext>
              </a:extLst>
            </p:cNvPr>
            <p:cNvSpPr txBox="1"/>
            <p:nvPr/>
          </p:nvSpPr>
          <p:spPr>
            <a:xfrm>
              <a:off x="6158786" y="5831437"/>
              <a:ext cx="10081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 x LO (</a:t>
              </a:r>
              <a:r>
                <a:rPr lang="en-US" altLang="zh-TW" sz="105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NxN</a:t>
              </a:r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zh-TW" alt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BAFBA3D1-C48E-488B-AD9D-31B2AF73FC85}"/>
                </a:ext>
              </a:extLst>
            </p:cNvPr>
            <p:cNvSpPr txBox="1"/>
            <p:nvPr/>
          </p:nvSpPr>
          <p:spPr>
            <a:xfrm>
              <a:off x="7393789" y="5851892"/>
              <a:ext cx="1039743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 x LO (</a:t>
              </a:r>
              <a:r>
                <a:rPr lang="en-US" altLang="zh-TW" sz="105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NxN</a:t>
              </a:r>
              <a:r>
                <a:rPr lang="en-US" altLang="zh-TW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zh-TW" alt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782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90004129-A29B-41CD-8609-2AC678511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Review : Integrate to 1D</a:t>
            </a:r>
            <a:r>
              <a:rPr lang="zh-TW" altLang="en-US" sz="4000" dirty="0"/>
              <a:t> </a:t>
            </a:r>
            <a:r>
              <a:rPr lang="en-US" altLang="zh-TW" sz="4000" dirty="0"/>
              <a:t>in </a:t>
            </a:r>
            <a:r>
              <a:rPr lang="en-US" altLang="zh-TW" sz="4000" dirty="0" err="1"/>
              <a:t>xF</a:t>
            </a:r>
            <a:r>
              <a:rPr lang="en-US" altLang="zh-TW" sz="4000" dirty="0"/>
              <a:t> (Results)</a:t>
            </a:r>
            <a:endParaRPr lang="zh-TW" altLang="en-US" sz="40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80C269A-DEA2-46D7-851B-6A9E186F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66EE34-C1C8-47B7-A8D6-1DE2AA8D9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1C5B1CF-B0B1-428B-89C8-C761DE44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EA9783CC-CCBE-4342-B3F4-B0EE16C70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700808"/>
            <a:ext cx="4002141" cy="2880000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F5347ECA-DBFC-412F-BCEC-AB0007DB63CA}"/>
              </a:ext>
            </a:extLst>
          </p:cNvPr>
          <p:cNvSpPr txBox="1"/>
          <p:nvPr/>
        </p:nvSpPr>
        <p:spPr>
          <a:xfrm>
            <a:off x="6228184" y="114410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W</a:t>
            </a:r>
            <a:endParaRPr lang="zh-TW" altLang="en-US" b="1" dirty="0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9D8D1A25-B881-450E-A337-D7242C5BC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700808"/>
            <a:ext cx="4011428" cy="2880000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CBA65566-CE74-42AE-BCBC-32A1597B6B06}"/>
              </a:ext>
            </a:extLst>
          </p:cNvPr>
          <p:cNvSpPr txBox="1"/>
          <p:nvPr/>
        </p:nvSpPr>
        <p:spPr>
          <a:xfrm>
            <a:off x="1897194" y="12702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NH3</a:t>
            </a:r>
            <a:endParaRPr lang="zh-TW" altLang="en-US" b="1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31BDF2A-8227-447D-853E-E8826E292309}"/>
              </a:ext>
            </a:extLst>
          </p:cNvPr>
          <p:cNvSpPr txBox="1"/>
          <p:nvPr/>
        </p:nvSpPr>
        <p:spPr>
          <a:xfrm>
            <a:off x="341530" y="4641824"/>
            <a:ext cx="84609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dirty="0"/>
              <a:t>Release 1D : </a:t>
            </a:r>
          </a:p>
          <a:p>
            <a:r>
              <a:rPr lang="en-US" altLang="zh-TW" sz="1600" b="1" dirty="0">
                <a:solidFill>
                  <a:srgbClr val="FF00FF"/>
                </a:solidFill>
              </a:rPr>
              <a:t>Fill event by event into 1D histogram </a:t>
            </a:r>
            <a:r>
              <a:rPr lang="en-US" altLang="zh-TW" sz="1600" b="1" dirty="0"/>
              <a:t>with factor</a:t>
            </a:r>
          </a:p>
          <a:p>
            <a:r>
              <a:rPr lang="en-US" altLang="zh-TW" sz="1600" b="1" dirty="0"/>
              <a:t>1*</a:t>
            </a:r>
            <a:r>
              <a:rPr lang="en-US" altLang="zh-TW" sz="1600" b="1" dirty="0">
                <a:solidFill>
                  <a:srgbClr val="FF00FF"/>
                </a:solidFill>
              </a:rPr>
              <a:t>purity</a:t>
            </a:r>
            <a:r>
              <a:rPr lang="en-US" altLang="zh-TW" sz="1600" b="1" dirty="0"/>
              <a:t>/( </a:t>
            </a:r>
            <a:r>
              <a:rPr lang="en-US" altLang="zh-TW" sz="1600" b="1" dirty="0">
                <a:solidFill>
                  <a:srgbClr val="FF00FF"/>
                </a:solidFill>
              </a:rPr>
              <a:t>acc</a:t>
            </a:r>
            <a:r>
              <a:rPr lang="en-US" altLang="zh-TW" sz="1600" b="1" dirty="0"/>
              <a:t>*  DAQ_LT* </a:t>
            </a:r>
            <a:r>
              <a:rPr lang="en-US" altLang="zh-TW" sz="1600" b="1" dirty="0" err="1"/>
              <a:t>Veto_LT</a:t>
            </a:r>
            <a:r>
              <a:rPr lang="en-US" altLang="zh-TW" sz="1600" b="1" dirty="0"/>
              <a:t> * </a:t>
            </a:r>
            <a:r>
              <a:rPr lang="en-US" altLang="zh-TW" sz="1600" b="1" dirty="0" err="1"/>
              <a:t>tarAtt</a:t>
            </a:r>
            <a:r>
              <a:rPr lang="en-US" altLang="zh-TW" sz="1600" b="1" dirty="0"/>
              <a:t> *</a:t>
            </a:r>
            <a:r>
              <a:rPr lang="en-US" altLang="zh-TW" sz="1600" b="1" dirty="0" err="1"/>
              <a:t>rhoT</a:t>
            </a:r>
            <a:r>
              <a:rPr lang="en-US" altLang="zh-TW" sz="1600" b="1" dirty="0"/>
              <a:t>)</a:t>
            </a:r>
          </a:p>
          <a:p>
            <a:r>
              <a:rPr lang="en-US" altLang="zh-TW" sz="1600" dirty="0">
                <a:solidFill>
                  <a:srgbClr val="FF00FF"/>
                </a:solidFill>
              </a:rPr>
              <a:t>where purity and acc are </a:t>
            </a:r>
            <a:r>
              <a:rPr lang="en-US" altLang="zh-TW" sz="1600" b="1" dirty="0">
                <a:solidFill>
                  <a:srgbClr val="FF00FF"/>
                </a:solidFill>
              </a:rPr>
              <a:t>5D histogram (target, trig, mass, </a:t>
            </a:r>
            <a:r>
              <a:rPr lang="en-US" altLang="zh-TW" sz="1600" b="1" dirty="0" err="1">
                <a:solidFill>
                  <a:srgbClr val="FF00FF"/>
                </a:solidFill>
              </a:rPr>
              <a:t>pt</a:t>
            </a:r>
            <a:r>
              <a:rPr lang="en-US" altLang="zh-TW" sz="1600" b="1" dirty="0">
                <a:solidFill>
                  <a:srgbClr val="FF00FF"/>
                </a:solidFill>
              </a:rPr>
              <a:t>, </a:t>
            </a:r>
            <a:r>
              <a:rPr lang="en-US" altLang="zh-TW" sz="1600" b="1" dirty="0" err="1">
                <a:solidFill>
                  <a:srgbClr val="FF00FF"/>
                </a:solidFill>
              </a:rPr>
              <a:t>xf</a:t>
            </a:r>
            <a:r>
              <a:rPr lang="en-US" altLang="zh-TW" sz="1600" b="1" dirty="0">
                <a:solidFill>
                  <a:srgbClr val="FF00FF"/>
                </a:solidFill>
              </a:rPr>
              <a:t>)</a:t>
            </a:r>
            <a:r>
              <a:rPr lang="en-US" altLang="zh-TW" sz="1600" dirty="0">
                <a:solidFill>
                  <a:srgbClr val="FF00FF"/>
                </a:solidFill>
              </a:rPr>
              <a:t>.</a:t>
            </a:r>
          </a:p>
          <a:p>
            <a:r>
              <a:rPr lang="en-US" altLang="zh-TW" sz="1600" dirty="0"/>
              <a:t>Release 3D apply the same idea for release 1D, just event by event fill into 3D histogram.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dirty="0">
                <a:solidFill>
                  <a:srgbClr val="FF0000"/>
                </a:solidFill>
              </a:rPr>
              <a:t>3D-&gt;1D : integrate 3D </a:t>
            </a:r>
            <a:r>
              <a:rPr lang="en-US" altLang="zh-TW" sz="1600" dirty="0" err="1">
                <a:solidFill>
                  <a:srgbClr val="FF0000"/>
                </a:solidFill>
              </a:rPr>
              <a:t>xsc</a:t>
            </a:r>
            <a:r>
              <a:rPr lang="en-US" altLang="zh-TW" sz="1600" dirty="0">
                <a:solidFill>
                  <a:srgbClr val="FF0000"/>
                </a:solidFill>
              </a:rPr>
              <a:t> over mass and </a:t>
            </a:r>
            <a:r>
              <a:rPr lang="en-US" altLang="zh-TW" sz="1600" dirty="0" err="1">
                <a:solidFill>
                  <a:srgbClr val="FF0000"/>
                </a:solidFill>
              </a:rPr>
              <a:t>pt</a:t>
            </a:r>
            <a:r>
              <a:rPr lang="en-US" altLang="zh-TW" sz="1600" dirty="0">
                <a:solidFill>
                  <a:srgbClr val="FF0000"/>
                </a:solidFill>
              </a:rPr>
              <a:t>, </a:t>
            </a:r>
            <a:r>
              <a:rPr lang="en-US" altLang="zh-TW" sz="1600" b="1" dirty="0">
                <a:solidFill>
                  <a:srgbClr val="FF0000"/>
                </a:solidFill>
              </a:rPr>
              <a:t>considering covariance matrix</a:t>
            </a:r>
            <a:r>
              <a:rPr lang="en-US" altLang="zh-TW" sz="1600" dirty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dirty="0">
                <a:solidFill>
                  <a:srgbClr val="0000FF"/>
                </a:solidFill>
              </a:rPr>
              <a:t>3D-&gt;1D : integrate 3D </a:t>
            </a:r>
            <a:r>
              <a:rPr lang="en-US" altLang="zh-TW" sz="1600" dirty="0" err="1">
                <a:solidFill>
                  <a:srgbClr val="0000FF"/>
                </a:solidFill>
              </a:rPr>
              <a:t>xsc</a:t>
            </a:r>
            <a:r>
              <a:rPr lang="en-US" altLang="zh-TW" sz="1600" dirty="0">
                <a:solidFill>
                  <a:srgbClr val="0000FF"/>
                </a:solidFill>
              </a:rPr>
              <a:t> over mass and </a:t>
            </a:r>
            <a:r>
              <a:rPr lang="en-US" altLang="zh-TW" sz="1600" dirty="0" err="1">
                <a:solidFill>
                  <a:srgbClr val="0000FF"/>
                </a:solidFill>
              </a:rPr>
              <a:t>pt</a:t>
            </a:r>
            <a:r>
              <a:rPr lang="en-US" altLang="zh-TW" sz="1600" dirty="0">
                <a:solidFill>
                  <a:srgbClr val="0000FF"/>
                </a:solidFill>
              </a:rPr>
              <a:t>, </a:t>
            </a:r>
            <a:r>
              <a:rPr lang="en-US" altLang="zh-TW" sz="1600" b="1" dirty="0">
                <a:solidFill>
                  <a:srgbClr val="0000FF"/>
                </a:solidFill>
              </a:rPr>
              <a:t>DO NOT</a:t>
            </a:r>
            <a:r>
              <a:rPr lang="en-US" altLang="zh-TW" sz="1600" dirty="0">
                <a:solidFill>
                  <a:srgbClr val="0000FF"/>
                </a:solidFill>
              </a:rPr>
              <a:t> considering covariance matrix.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E41C4D9-B926-42D0-82FE-0DFBFADB2E4D}"/>
              </a:ext>
            </a:extLst>
          </p:cNvPr>
          <p:cNvSpPr/>
          <p:nvPr/>
        </p:nvSpPr>
        <p:spPr>
          <a:xfrm>
            <a:off x="4158544" y="1066312"/>
            <a:ext cx="638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/>
              <a:t>😱</a:t>
            </a:r>
          </a:p>
        </p:txBody>
      </p:sp>
    </p:spTree>
    <p:extLst>
      <p:ext uri="{BB962C8B-B14F-4D97-AF65-F5344CB8AC3E}">
        <p14:creationId xmlns:p14="http://schemas.microsoft.com/office/powerpoint/2010/main" val="120404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9439ED-F119-407B-9202-96DAF3DC0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Extend </a:t>
            </a:r>
            <a:r>
              <a:rPr lang="en-US" altLang="zh-TW" dirty="0" err="1"/>
              <a:t>xf</a:t>
            </a:r>
            <a:r>
              <a:rPr lang="en-US" altLang="zh-TW" dirty="0"/>
              <a:t> Region to Combine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0F3A01D-305C-445B-807C-AF1CC6081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37AEB49-01E5-4077-976D-621347FB9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425BDD7-CC75-45FF-AB4F-6D45B1E0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C112BFD-E045-429A-B121-399F6B16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xf</a:t>
            </a:r>
            <a:r>
              <a:rPr lang="en-US" altLang="zh-TW" dirty="0"/>
              <a:t> = [0.2-0.9] =&gt; </a:t>
            </a:r>
            <a:r>
              <a:rPr lang="en-US" altLang="zh-TW" dirty="0" err="1"/>
              <a:t>xf</a:t>
            </a:r>
            <a:r>
              <a:rPr lang="en-US" altLang="zh-TW" dirty="0"/>
              <a:t> = [-0.2, 0.9]</a:t>
            </a:r>
          </a:p>
          <a:p>
            <a:r>
              <a:rPr lang="en-US" altLang="zh-TW" dirty="0"/>
              <a:t>For the region has only one trigger,</a:t>
            </a:r>
          </a:p>
          <a:p>
            <a:pPr>
              <a:buFontTx/>
              <a:buChar char="-"/>
            </a:pPr>
            <a:r>
              <a:rPr lang="en-US" altLang="zh-TW" dirty="0"/>
              <a:t>Mean = 1e-3</a:t>
            </a:r>
          </a:p>
          <a:p>
            <a:pPr>
              <a:buFontTx/>
              <a:buChar char="-"/>
            </a:pPr>
            <a:r>
              <a:rPr lang="en-US" altLang="zh-TW" dirty="0"/>
              <a:t>err_[stat, acc, </a:t>
            </a:r>
            <a:r>
              <a:rPr lang="en-US" altLang="zh-TW" dirty="0" err="1"/>
              <a:t>pur</a:t>
            </a:r>
            <a:r>
              <a:rPr lang="en-US" altLang="zh-TW" dirty="0"/>
              <a:t>, trig] = 100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3580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F5AD9C-8147-44D6-B3CF-23151785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Compare to Vincent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04B4C75-7655-4ADC-816E-CFB7260C3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19E4D8C-3F3C-4B4D-B75E-80F106BD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5E9C726-8B7E-48E6-8D1C-2C6E57981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67CF04D4-155C-42F1-9A00-6E1CB27250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429672"/>
            <a:ext cx="9128125" cy="4587619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4AD44EAD-5228-4EBB-8CEE-FC4049328C42}"/>
              </a:ext>
            </a:extLst>
          </p:cNvPr>
          <p:cNvSpPr txBox="1"/>
          <p:nvPr/>
        </p:nvSpPr>
        <p:spPr>
          <a:xfrm>
            <a:off x="251520" y="980728"/>
            <a:ext cx="1585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W target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162322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633BE3-9D12-4BE4-AC62-5CE1016B3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CA41C79-38F0-489E-9070-A30243A9A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E0775A8-50B7-406B-9510-42C33D9E8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29092C9-179E-44FD-B886-784B6F2A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15EED54B-00C4-4A5F-8855-A5EFD10EE9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454607"/>
            <a:ext cx="9128125" cy="453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406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8341BC-28D7-461B-AD7F-3C641EF2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B49FA0E-4641-4F00-A795-501DC5C4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717D4B6-984D-4355-9F01-2077487AA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6DA5488-A76B-40F1-AF7F-582ADFE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7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35F03CB3-70D6-4880-8FCC-91D9F934E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3" y="1052736"/>
            <a:ext cx="4320480" cy="3194429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1D75BED5-655C-4975-A88F-FC7023C1C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3280" y="4312844"/>
            <a:ext cx="4116914" cy="1989340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532A0EC3-1BE6-434E-B149-8D7E08C90ADF}"/>
              </a:ext>
            </a:extLst>
          </p:cNvPr>
          <p:cNvSpPr txBox="1"/>
          <p:nvPr/>
        </p:nvSpPr>
        <p:spPr>
          <a:xfrm>
            <a:off x="6732240" y="3715290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More detailed cross check is needed.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4776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3AC501-433D-46F7-A8B7-9376C2634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90EE0E6-DB2F-42B0-81AC-E2C15AAB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FA2563B-A36F-43DF-8EAA-905131F3C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7339B16-E5E7-49FC-B39A-BC9E4FBBD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8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9134E07-2222-4571-B8F0-ACD8B5A6E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3D combine need more detailed cross check. </a:t>
            </a:r>
          </a:p>
          <a:p>
            <a:r>
              <a:rPr lang="en-US" altLang="zh-TW" sz="2400" dirty="0"/>
              <a:t>Why integrated cross section in </a:t>
            </a:r>
            <a:r>
              <a:rPr lang="en-US" altLang="zh-TW" sz="2400" dirty="0" err="1"/>
              <a:t>xf</a:t>
            </a:r>
            <a:r>
              <a:rPr lang="en-US" altLang="zh-TW" sz="2400" dirty="0"/>
              <a:t> has much smaller size compare to the one directly obtained from event by event evaluated cross section.</a:t>
            </a:r>
          </a:p>
          <a:p>
            <a:r>
              <a:rPr lang="en-US" altLang="zh-TW" sz="2400" dirty="0"/>
              <a:t>How to deal with 1D/2D cross section in </a:t>
            </a:r>
            <a:r>
              <a:rPr lang="en-US" altLang="zh-TW" sz="2400" dirty="0" err="1"/>
              <a:t>pt</a:t>
            </a:r>
            <a:r>
              <a:rPr lang="en-US" altLang="zh-TW" sz="2400" dirty="0"/>
              <a:t> and mass.</a:t>
            </a:r>
          </a:p>
        </p:txBody>
      </p:sp>
    </p:spTree>
    <p:extLst>
      <p:ext uri="{BB962C8B-B14F-4D97-AF65-F5344CB8AC3E}">
        <p14:creationId xmlns:p14="http://schemas.microsoft.com/office/powerpoint/2010/main" val="1982258369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56140</TotalTime>
  <Words>476</Words>
  <Application>Microsoft Office PowerPoint</Application>
  <PresentationFormat>如螢幕大小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ＭＳ Ｐゴシック</vt:lpstr>
      <vt:lpstr>新細明體</vt:lpstr>
      <vt:lpstr>Arial</vt:lpstr>
      <vt:lpstr>Calibri</vt:lpstr>
      <vt:lpstr>Times New Roman</vt:lpstr>
      <vt:lpstr>標準デザイン</vt:lpstr>
      <vt:lpstr> Combine DY Cross Section w/ LL and LO Trigger w/ Correlation of Systematics 20260206</vt:lpstr>
      <vt:lpstr>Review : Correlation Matrix</vt:lpstr>
      <vt:lpstr>Review : Integrate to 1D in xF (Results)</vt:lpstr>
      <vt:lpstr>Extend xf Region to Combine</vt:lpstr>
      <vt:lpstr>Compare to Vincent</vt:lpstr>
      <vt:lpstr>PowerPoint 簡報</vt:lpstr>
      <vt:lpstr>PowerPoint 簡報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819</cp:revision>
  <dcterms:created xsi:type="dcterms:W3CDTF">2018-07-15T10:16:04Z</dcterms:created>
  <dcterms:modified xsi:type="dcterms:W3CDTF">2026-03-26T06:28:38Z</dcterms:modified>
</cp:coreProperties>
</file>