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33" r:id="rId1"/>
    <p:sldMasterId id="2147483746" r:id="rId2"/>
    <p:sldMasterId id="2147484675" r:id="rId3"/>
    <p:sldMasterId id="2147485256" r:id="rId4"/>
    <p:sldMasterId id="2147485604" r:id="rId5"/>
    <p:sldMasterId id="2147488813" r:id="rId6"/>
  </p:sldMasterIdLst>
  <p:notesMasterIdLst>
    <p:notesMasterId r:id="rId49"/>
  </p:notesMasterIdLst>
  <p:handoutMasterIdLst>
    <p:handoutMasterId r:id="rId50"/>
  </p:handoutMasterIdLst>
  <p:sldIdLst>
    <p:sldId id="806" r:id="rId7"/>
    <p:sldId id="275" r:id="rId8"/>
    <p:sldId id="1013" r:id="rId9"/>
    <p:sldId id="981" r:id="rId10"/>
    <p:sldId id="886" r:id="rId11"/>
    <p:sldId id="1016" r:id="rId12"/>
    <p:sldId id="1017" r:id="rId13"/>
    <p:sldId id="1018" r:id="rId14"/>
    <p:sldId id="1021" r:id="rId15"/>
    <p:sldId id="1296" r:id="rId16"/>
    <p:sldId id="1295" r:id="rId17"/>
    <p:sldId id="1010" r:id="rId18"/>
    <p:sldId id="997" r:id="rId19"/>
    <p:sldId id="996" r:id="rId20"/>
    <p:sldId id="999" r:id="rId21"/>
    <p:sldId id="1000" r:id="rId22"/>
    <p:sldId id="1002" r:id="rId23"/>
    <p:sldId id="1015" r:id="rId24"/>
    <p:sldId id="1020" r:id="rId25"/>
    <p:sldId id="818" r:id="rId26"/>
    <p:sldId id="939" r:id="rId27"/>
    <p:sldId id="967" r:id="rId28"/>
    <p:sldId id="937" r:id="rId29"/>
    <p:sldId id="940" r:id="rId30"/>
    <p:sldId id="941" r:id="rId31"/>
    <p:sldId id="942" r:id="rId32"/>
    <p:sldId id="1299" r:id="rId33"/>
    <p:sldId id="979" r:id="rId34"/>
    <p:sldId id="1014" r:id="rId35"/>
    <p:sldId id="945" r:id="rId36"/>
    <p:sldId id="852" r:id="rId37"/>
    <p:sldId id="867" r:id="rId38"/>
    <p:sldId id="848" r:id="rId39"/>
    <p:sldId id="869" r:id="rId40"/>
    <p:sldId id="880" r:id="rId41"/>
    <p:sldId id="879" r:id="rId42"/>
    <p:sldId id="1297" r:id="rId43"/>
    <p:sldId id="1300" r:id="rId44"/>
    <p:sldId id="1006" r:id="rId45"/>
    <p:sldId id="1005" r:id="rId46"/>
    <p:sldId id="1019" r:id="rId47"/>
    <p:sldId id="1011" r:id="rId48"/>
  </p:sldIdLst>
  <p:sldSz cx="9144000" cy="6858000" type="letter"/>
  <p:notesSz cx="7010400" cy="92964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521">
          <p15:clr>
            <a:srgbClr val="A4A3A4"/>
          </p15:clr>
        </p15:guide>
        <p15:guide id="2" pos="288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00"/>
    <a:srgbClr val="000000"/>
    <a:srgbClr val="FFCC00"/>
    <a:srgbClr val="CC9900"/>
    <a:srgbClr val="B02A30"/>
    <a:srgbClr val="006F45"/>
    <a:srgbClr val="0071BC"/>
    <a:srgbClr val="2E31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92428" autoAdjust="0"/>
  </p:normalViewPr>
  <p:slideViewPr>
    <p:cSldViewPr snapToGrid="0">
      <p:cViewPr varScale="1">
        <p:scale>
          <a:sx n="75" d="100"/>
          <a:sy n="75" d="100"/>
        </p:scale>
        <p:origin x="1044" y="40"/>
      </p:cViewPr>
      <p:guideLst>
        <p:guide orient="horz" pos="521"/>
        <p:guide pos="2886"/>
      </p:guideLst>
    </p:cSldViewPr>
  </p:slideViewPr>
  <p:outlineViewPr>
    <p:cViewPr>
      <p:scale>
        <a:sx n="33" d="100"/>
        <a:sy n="33" d="100"/>
      </p:scale>
      <p:origin x="0" y="-16003"/>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5" d="100"/>
          <a:sy n="65" d="100"/>
        </p:scale>
        <p:origin x="-3110"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zh-TW"/>
          </a:p>
        </p:txBody>
      </p:sp>
      <p:sp>
        <p:nvSpPr>
          <p:cNvPr id="33795"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ltLang="zh-TW"/>
          </a:p>
        </p:txBody>
      </p:sp>
      <p:sp>
        <p:nvSpPr>
          <p:cNvPr id="33796"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zh-TW"/>
          </a:p>
        </p:txBody>
      </p:sp>
      <p:sp>
        <p:nvSpPr>
          <p:cNvPr id="33797"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2ED1883-9DC9-48D8-AFA6-9FFA9867A2C6}" type="slidenum">
              <a:rPr lang="zh-TW" altLang="en-US"/>
              <a:pPr>
                <a:defRPr/>
              </a:pPr>
              <a:t>‹#›</a:t>
            </a:fld>
            <a:endParaRPr lang="en-US" altLang="zh-TW"/>
          </a:p>
        </p:txBody>
      </p:sp>
    </p:spTree>
    <p:extLst>
      <p:ext uri="{BB962C8B-B14F-4D97-AF65-F5344CB8AC3E}">
        <p14:creationId xmlns:p14="http://schemas.microsoft.com/office/powerpoint/2010/main" val="196431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34" charset="0"/>
              </a:defRPr>
            </a:lvl1pPr>
          </a:lstStyle>
          <a:p>
            <a:pPr>
              <a:defRPr/>
            </a:pPr>
            <a:endParaRPr lang="en-US" altLang="zh-TW"/>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34" charset="0"/>
              </a:defRPr>
            </a:lvl1pPr>
          </a:lstStyle>
          <a:p>
            <a:pPr>
              <a:defRPr/>
            </a:pPr>
            <a:endParaRPr lang="en-US" altLang="zh-TW"/>
          </a:p>
        </p:txBody>
      </p:sp>
      <p:sp>
        <p:nvSpPr>
          <p:cNvPr id="161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34" charset="0"/>
              </a:defRPr>
            </a:lvl1pPr>
          </a:lstStyle>
          <a:p>
            <a:pPr>
              <a:defRPr/>
            </a:pPr>
            <a:endParaRPr lang="en-US" altLang="zh-TW"/>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pPr>
              <a:defRPr/>
            </a:pPr>
            <a:fld id="{C3664347-3CE6-40D1-961E-E20C596F637A}" type="slidenum">
              <a:rPr lang="zh-TW" altLang="en-US"/>
              <a:pPr>
                <a:defRPr/>
              </a:pPr>
              <a:t>‹#›</a:t>
            </a:fld>
            <a:endParaRPr lang="en-US" altLang="zh-TW"/>
          </a:p>
        </p:txBody>
      </p:sp>
    </p:spTree>
    <p:extLst>
      <p:ext uri="{BB962C8B-B14F-4D97-AF65-F5344CB8AC3E}">
        <p14:creationId xmlns:p14="http://schemas.microsoft.com/office/powerpoint/2010/main" val="183527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For example, when we go to the decomposition</a:t>
            </a:r>
            <a:r>
              <a:rPr lang="en-US" baseline="0" dirty="0"/>
              <a:t> of proton mass, the well-known Higgs mechanism only contributes about 16% via the Quark mass. The majority of proton mass comes from the dynamics of quarks and gluons inside the bound system. Another significant 20% contribution called “trace anomaly” is a quantum field effect due to the symmetry breaking. For the spin decomposition, there are strong flavor dependence of up, down and strange quarks in terms of their contributions of intrinsic spin and orbital motions.</a:t>
            </a:r>
            <a:endParaRPr lang="en-US" dirty="0"/>
          </a:p>
        </p:txBody>
      </p:sp>
      <p:sp>
        <p:nvSpPr>
          <p:cNvPr id="4" name="投影片編號版面配置區 3"/>
          <p:cNvSpPr>
            <a:spLocks noGrp="1"/>
          </p:cNvSpPr>
          <p:nvPr>
            <p:ph type="sldNum" sz="quarter" idx="10"/>
          </p:nvPr>
        </p:nvSpPr>
        <p:spPr/>
        <p:txBody>
          <a:bodyPr/>
          <a:lstStyle/>
          <a:p>
            <a:fld id="{58385DFF-9915-4043-BAF1-D0E6ABB5CEC2}" type="slidenum">
              <a:rPr lang="en-US" smtClean="0"/>
              <a:t>2</a:t>
            </a:fld>
            <a:endParaRPr lang="en-US"/>
          </a:p>
        </p:txBody>
      </p:sp>
    </p:spTree>
    <p:extLst>
      <p:ext uri="{BB962C8B-B14F-4D97-AF65-F5344CB8AC3E}">
        <p14:creationId xmlns:p14="http://schemas.microsoft.com/office/powerpoint/2010/main" val="97131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URWPalladioL-Roma"/>
              </a:rPr>
              <a:t>Note that the ratios are not bound to be less than one since the inclusion of new data can change the relative strength of the flavor channels on the differential cross sections.</a:t>
            </a:r>
            <a:endParaRPr lang="en-US" dirty="0"/>
          </a:p>
        </p:txBody>
      </p:sp>
      <p:sp>
        <p:nvSpPr>
          <p:cNvPr id="4" name="Slide Number Placeholder 3"/>
          <p:cNvSpPr>
            <a:spLocks noGrp="1"/>
          </p:cNvSpPr>
          <p:nvPr>
            <p:ph type="sldNum" sz="quarter" idx="5"/>
          </p:nvPr>
        </p:nvSpPr>
        <p:spPr/>
        <p:txBody>
          <a:bodyPr/>
          <a:lstStyle/>
          <a:p>
            <a:pPr>
              <a:defRPr/>
            </a:pPr>
            <a:fld id="{C3664347-3CE6-40D1-961E-E20C596F637A}" type="slidenum">
              <a:rPr lang="zh-TW" altLang="en-US" smtClean="0"/>
              <a:pPr>
                <a:defRPr/>
              </a:pPr>
              <a:t>14</a:t>
            </a:fld>
            <a:endParaRPr lang="en-US" altLang="zh-TW"/>
          </a:p>
        </p:txBody>
      </p:sp>
    </p:spTree>
    <p:extLst>
      <p:ext uri="{BB962C8B-B14F-4D97-AF65-F5344CB8AC3E}">
        <p14:creationId xmlns:p14="http://schemas.microsoft.com/office/powerpoint/2010/main" val="299295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pPr>
              <a:defRPr/>
            </a:pPr>
            <a:fld id="{C3664347-3CE6-40D1-961E-E20C596F637A}" type="slidenum">
              <a:rPr lang="zh-TW" altLang="en-US" smtClean="0"/>
              <a:pPr>
                <a:defRPr/>
              </a:pPr>
              <a:t>28</a:t>
            </a:fld>
            <a:endParaRPr lang="en-US" altLang="zh-TW"/>
          </a:p>
        </p:txBody>
      </p:sp>
    </p:spTree>
    <p:extLst>
      <p:ext uri="{BB962C8B-B14F-4D97-AF65-F5344CB8AC3E}">
        <p14:creationId xmlns:p14="http://schemas.microsoft.com/office/powerpoint/2010/main" val="385851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5A8010A-B696-4122-8C11-57E32F8B5C77}" type="slidenum">
              <a:rPr lang="it-IT" smtClean="0"/>
              <a:pPr/>
              <a:t>30</a:t>
            </a:fld>
            <a:endParaRPr lang="it-IT"/>
          </a:p>
        </p:txBody>
      </p:sp>
    </p:spTree>
    <p:extLst>
      <p:ext uri="{BB962C8B-B14F-4D97-AF65-F5344CB8AC3E}">
        <p14:creationId xmlns:p14="http://schemas.microsoft.com/office/powerpoint/2010/main" val="359446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F5EE1578-93DC-4489-B76C-4132EB7BCE77}" type="slidenum">
              <a:rPr lang="fr-FR" altLang="zh-TW"/>
              <a:pPr>
                <a:defRPr/>
              </a:pPr>
              <a:t>‹#›</a:t>
            </a:fld>
            <a:endParaRPr lang="fr-FR"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5A485C7F-2BD0-4101-8D5C-20544732330F}" type="slidenum">
              <a:rPr lang="fr-FR" altLang="zh-TW"/>
              <a:pPr>
                <a:defRPr/>
              </a:pPr>
              <a:t>‹#›</a:t>
            </a:fld>
            <a:endParaRPr lang="fr-FR"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3E74390B-6BDF-436C-9FBB-0B14A1FC9C79}" type="slidenum">
              <a:rPr lang="fr-FR" altLang="zh-TW"/>
              <a:pPr>
                <a:defRPr/>
              </a:pPr>
              <a:t>‹#›</a:t>
            </a:fld>
            <a:endParaRPr lang="fr-FR"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9216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7"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8"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D5FD0299-6630-4F88-94B0-5C45ABC88E87}" type="slidenum">
              <a:rPr lang="fr-FR" altLang="zh-TW"/>
              <a:pPr>
                <a:defRPr/>
              </a:pPr>
              <a:t>‹#›</a:t>
            </a:fld>
            <a:endParaRPr lang="fr-FR"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B699B708-1514-4A8E-9651-1B9736F59CC4}" type="slidenum">
              <a:rPr lang="fr-FR" altLang="zh-TW"/>
              <a:pPr>
                <a:defRPr/>
              </a:pPr>
              <a:t>‹#›</a:t>
            </a:fld>
            <a:endParaRPr lang="fr-FR"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6FB18C4F-26AC-4F49-B04E-D2D9C91C8F85}" type="slidenum">
              <a:rPr lang="fr-FR" altLang="zh-TW"/>
              <a:pPr>
                <a:defRPr/>
              </a:pPr>
              <a:t>‹#›</a:t>
            </a:fld>
            <a:endParaRPr lang="fr-FR"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99CC225F-C9DA-43FE-AB28-0939B111F783}" type="slidenum">
              <a:rPr lang="fr-FR" altLang="zh-TW"/>
              <a:pPr>
                <a:defRPr/>
              </a:pPr>
              <a:t>‹#›</a:t>
            </a:fld>
            <a:endParaRPr lang="fr-FR"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6"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B26CBF1E-F4FA-4F06-8491-E2DFD5E5BE4D}" type="slidenum">
              <a:rPr lang="fr-FR" altLang="zh-TW"/>
              <a:pPr>
                <a:defRPr/>
              </a:pPr>
              <a:t>‹#›</a:t>
            </a:fld>
            <a:endParaRPr lang="fr-FR"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8"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9"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A90F1B7F-AEF4-45C4-B7CD-04475AF88108}" type="slidenum">
              <a:rPr lang="fr-FR" altLang="zh-TW"/>
              <a:pPr>
                <a:defRPr/>
              </a:pPr>
              <a:t>‹#›</a:t>
            </a:fld>
            <a:endParaRPr lang="fr-FR"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4"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5"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018B777B-E270-4FFF-806A-47625EC957F9}" type="slidenum">
              <a:rPr lang="fr-FR" altLang="zh-TW"/>
              <a:pPr>
                <a:defRPr/>
              </a:pPr>
              <a:t>‹#›</a:t>
            </a:fld>
            <a:endParaRPr lang="fr-FR"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3"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4"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4D4ABDD1-954E-4505-8567-3AAEBDE1F6A0}" type="slidenum">
              <a:rPr lang="fr-FR" altLang="zh-TW"/>
              <a:pPr>
                <a:defRPr/>
              </a:pPr>
              <a:t>‹#›</a:t>
            </a:fld>
            <a:endParaRPr lang="fr-FR"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15A69CDB-3226-40FC-8B99-2D1FB2A5B8EC}" type="slidenum">
              <a:rPr lang="fr-FR" altLang="zh-TW"/>
              <a:pPr>
                <a:defRPr/>
              </a:pPr>
              <a:t>‹#›</a:t>
            </a:fld>
            <a:endParaRPr lang="fr-FR"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6"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65E4853E-F67F-44DB-A2D1-C16C948269C3}" type="slidenum">
              <a:rPr lang="fr-FR" altLang="zh-TW"/>
              <a:pPr>
                <a:defRPr/>
              </a:pPr>
              <a:t>‹#›</a:t>
            </a:fld>
            <a:endParaRPr lang="fr-FR"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6"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7B836614-74AE-4434-A93D-6866557B2E48}" type="slidenum">
              <a:rPr lang="fr-FR" altLang="zh-TW"/>
              <a:pPr>
                <a:defRPr/>
              </a:pPr>
              <a:t>‹#›</a:t>
            </a:fld>
            <a:endParaRPr lang="fr-FR"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D729DDB6-398A-4F23-9D6C-2FF83BA2E590}" type="slidenum">
              <a:rPr lang="fr-FR" altLang="zh-TW"/>
              <a:pPr>
                <a:defRPr/>
              </a:pPr>
              <a:t>‹#›</a:t>
            </a:fld>
            <a:endParaRPr lang="fr-FR"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4401E5C2-57B2-45A2-B3F0-163F9600C891}" type="slidenum">
              <a:rPr lang="fr-FR" altLang="zh-TW"/>
              <a:pPr>
                <a:defRPr/>
              </a:pPr>
              <a:t>‹#›</a:t>
            </a:fld>
            <a:endParaRPr lang="fr-FR"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9216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7"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8"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F53D4D93-B043-416A-B9C5-9BBD929E250F}" type="slidenum">
              <a:rPr lang="fr-FR" altLang="zh-TW"/>
              <a:pPr>
                <a:defRPr/>
              </a:pPr>
              <a:t>‹#›</a:t>
            </a:fld>
            <a:endParaRPr lang="fr-FR"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C69DE102-40C2-4EDB-B205-CA15097F761B}" type="slidenum">
              <a:rPr lang="fr-FR"/>
              <a:pPr>
                <a:defRPr/>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965E9757-8478-4F32-A4F9-26A113128E60}" type="slidenum">
              <a:rPr lang="fr-FR"/>
              <a:pPr>
                <a:defRPr/>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69F0BAA1-A180-4223-BA35-AB520805979C}" type="slidenum">
              <a:rPr lang="fr-FR"/>
              <a:pPr>
                <a:defRPr/>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4E8F45FB-419C-45A7-BFEB-013A8FF0E1FA}" type="slidenum">
              <a:rPr lang="fr-FR"/>
              <a:pPr>
                <a:defRPr/>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8"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9"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C3824B11-2526-4B3F-B759-67C2B39BA227}"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5"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2DFF4677-B59D-4168-BC74-086DFBD965D8}" type="slidenum">
              <a:rPr lang="fr-FR" altLang="zh-TW"/>
              <a:pPr>
                <a:defRPr/>
              </a:pPr>
              <a:t>‹#›</a:t>
            </a:fld>
            <a:endParaRPr lang="fr-FR"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4"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5"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E83813D9-AE41-493E-A6A5-E29D23603417}" type="slidenum">
              <a:rPr lang="fr-FR"/>
              <a:pPr>
                <a:defRPr/>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3"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4"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D7C4F4E6-1367-468F-8CDF-1398A2CD1750}" type="slidenum">
              <a:rPr lang="fr-FR"/>
              <a:pPr>
                <a:defRPr/>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9D1F2103-8C35-41DB-9769-D26BCA9D50C8}" type="slidenum">
              <a:rPr lang="fr-FR"/>
              <a:pPr>
                <a:defRPr/>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EB7C096E-27E4-46C2-8100-CC24B6DA775C}" type="slidenum">
              <a:rPr lang="fr-FR"/>
              <a:pPr>
                <a:defRPr/>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DB5F5D73-01B8-4A8D-8547-0F33CC3B319D}" type="slidenum">
              <a:rPr lang="fr-FR"/>
              <a:pPr>
                <a:defRPr/>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31638017-C442-45C4-BEC2-1C8B9F9C044E}" type="slidenum">
              <a:rPr lang="fr-FR"/>
              <a:pPr>
                <a:defRPr/>
              </a:pPr>
              <a:t>‹#›</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9216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7"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8"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AB080227-3167-4701-946E-73BEF82AD556}" type="slidenum">
              <a:rPr lang="fr-FR"/>
              <a:pPr>
                <a:defRPr/>
              </a:pPr>
              <a:t>‹#›</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FF4CBC44-82FD-4AB9-9F94-58BEF12224CA}" type="slidenum">
              <a:rPr lang="fr-FR"/>
              <a:pPr>
                <a:defRPr/>
              </a:pPr>
              <a:t>‹#›</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0A5F74B3-21FA-442C-87C1-A07E1A5D1319}" type="slidenum">
              <a:rPr lang="fr-FR"/>
              <a:pPr>
                <a:defRPr/>
              </a:pPr>
              <a:t>‹#›</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B60015B9-C1D3-4E9C-AD20-DE0958888DA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6"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3BBC16FE-48FF-4316-A1A8-58B08470CAC9}" type="slidenum">
              <a:rPr lang="fr-FR" altLang="zh-TW"/>
              <a:pPr>
                <a:defRPr/>
              </a:pPr>
              <a:t>‹#›</a:t>
            </a:fld>
            <a:endParaRPr lang="fr-FR"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029B61D2-5B6A-4C16-AAE5-65E4A343630C}" type="slidenum">
              <a:rPr lang="fr-FR"/>
              <a:pPr>
                <a:defRPr/>
              </a:pPr>
              <a:t>‹#›</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8"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9"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F8E49096-5798-4503-873C-18254A2AF822}" type="slidenum">
              <a:rPr lang="fr-FR"/>
              <a:pPr>
                <a:defRPr/>
              </a:pPr>
              <a:t>‹#›</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4"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5"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684264F3-09CF-4572-9809-076511FC760A}" type="slidenum">
              <a:rPr lang="fr-FR"/>
              <a:pPr>
                <a:defRPr/>
              </a:pPr>
              <a:t>‹#›</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3"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4"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C544055D-EEA4-4C8C-AC82-6D6F7C983AE7}" type="slidenum">
              <a:rPr lang="fr-FR"/>
              <a:pPr>
                <a:defRPr/>
              </a:pPr>
              <a:t>‹#›</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9947C513-7A21-439A-8426-E9CF054772BD}" type="slidenum">
              <a:rPr lang="fr-FR"/>
              <a:pPr>
                <a:defRPr/>
              </a:pPr>
              <a:t>‹#›</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6"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30F3D742-A4BC-459A-8134-3B599F2B3691}" type="slidenum">
              <a:rPr lang="fr-FR"/>
              <a:pPr>
                <a:defRPr/>
              </a:pPr>
              <a:t>‹#›</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B56E7A02-DB05-440E-927C-7B51B54BE139}" type="slidenum">
              <a:rPr lang="fr-FR"/>
              <a:pPr>
                <a:defRPr/>
              </a:pPr>
              <a:t>‹#›</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5"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6"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9C6498A9-51AF-4973-8FD7-8DBE4C0C6F76}" type="slidenum">
              <a:rPr lang="fr-FR"/>
              <a:pPr>
                <a:defRPr/>
              </a:pPr>
              <a:t>‹#›</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9216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dt" sz="half" idx="10"/>
          </p:nvPr>
        </p:nvSpPr>
        <p:spPr/>
        <p:txBody>
          <a:bodyPr/>
          <a:lstStyle>
            <a:lvl1pPr eaLnBrk="0" hangingPunct="0">
              <a:defRPr>
                <a:latin typeface="Arial" pitchFamily="34" charset="0"/>
                <a:ea typeface="MS PGothic" pitchFamily="34" charset="-128"/>
              </a:defRPr>
            </a:lvl1pPr>
          </a:lstStyle>
          <a:p>
            <a:pPr>
              <a:defRPr/>
            </a:pPr>
            <a:endParaRPr lang="fr-FR"/>
          </a:p>
        </p:txBody>
      </p:sp>
      <p:sp>
        <p:nvSpPr>
          <p:cNvPr id="7" name="Rectangle 3"/>
          <p:cNvSpPr>
            <a:spLocks noGrp="1" noChangeArrowheads="1"/>
          </p:cNvSpPr>
          <p:nvPr>
            <p:ph type="ftr" sz="quarter" idx="11"/>
          </p:nvPr>
        </p:nvSpPr>
        <p:spPr/>
        <p:txBody>
          <a:bodyPr/>
          <a:lstStyle>
            <a:lvl1pPr eaLnBrk="0" hangingPunct="0">
              <a:defRPr>
                <a:latin typeface="Arial" pitchFamily="34" charset="0"/>
                <a:ea typeface="MS PGothic" pitchFamily="34" charset="-128"/>
              </a:defRPr>
            </a:lvl1pPr>
          </a:lstStyle>
          <a:p>
            <a:pPr>
              <a:defRPr/>
            </a:pPr>
            <a:endParaRPr lang="fr-FR" sz="1800"/>
          </a:p>
        </p:txBody>
      </p:sp>
      <p:sp>
        <p:nvSpPr>
          <p:cNvPr id="8" name="Rectangle 4"/>
          <p:cNvSpPr>
            <a:spLocks noGrp="1" noChangeArrowheads="1"/>
          </p:cNvSpPr>
          <p:nvPr>
            <p:ph type="sldNum" sz="quarter" idx="12"/>
          </p:nvPr>
        </p:nvSpPr>
        <p:spPr/>
        <p:txBody>
          <a:bodyPr/>
          <a:lstStyle>
            <a:lvl1pPr eaLnBrk="0" hangingPunct="0">
              <a:defRPr>
                <a:latin typeface="Arial" pitchFamily="34" charset="0"/>
                <a:ea typeface="MS PGothic" pitchFamily="34" charset="-128"/>
              </a:defRPr>
            </a:lvl1pPr>
          </a:lstStyle>
          <a:p>
            <a:pPr>
              <a:defRPr/>
            </a:pPr>
            <a:fld id="{E66DCEFC-F7D0-4B69-9C86-D87EDBC29224}" type="slidenum">
              <a:rPr lang="fr-FR"/>
              <a:pPr>
                <a:defRPr/>
              </a:pPr>
              <a:t>‹#›</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defRPr>
                <a:latin typeface="Arial" pitchFamily="34" charset="0"/>
              </a:defRPr>
            </a:lvl1pPr>
          </a:lstStyle>
          <a:p>
            <a:pPr>
              <a:defRPr/>
            </a:pPr>
            <a:r>
              <a:rPr lang="en-US" altLang="zh-TW"/>
              <a:t>333</a:t>
            </a:r>
            <a:fld id="{0352E778-6ACD-432D-8F0A-E188FE2F88AC}"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8"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9"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99247BC3-DE14-4E81-99CC-E096118F6189}" type="slidenum">
              <a:rPr lang="fr-FR" altLang="zh-TW"/>
              <a:pPr>
                <a:defRPr/>
              </a:pPr>
              <a:t>‹#›</a:t>
            </a:fld>
            <a:endParaRPr lang="fr-FR" altLang="zh-TW"/>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defRPr>
                <a:latin typeface="Arial" pitchFamily="34" charset="0"/>
              </a:defRPr>
            </a:lvl1pPr>
          </a:lstStyle>
          <a:p>
            <a:pPr>
              <a:defRPr/>
            </a:pPr>
            <a:fld id="{4396A207-07FB-42F6-B213-05D7673CECAA}" type="slidenum">
              <a:rPr lang="en-US" altLang="ja-JP" smtClean="0"/>
              <a:pPr>
                <a:defRPr/>
              </a:pPr>
              <a:t>‹#›</a:t>
            </a:fld>
            <a:endParaRPr lang="en-US" altLang="ja-JP"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defRPr>
                <a:latin typeface="Arial" pitchFamily="34" charset="0"/>
              </a:defRPr>
            </a:lvl1pPr>
          </a:lstStyle>
          <a:p>
            <a:pPr>
              <a:defRPr/>
            </a:pPr>
            <a:fld id="{FDE96954-A7ED-497E-A915-0DA34950134B}" type="slidenum">
              <a:rPr lang="en-US" altLang="ja-JP" smtClean="0"/>
              <a:pPr>
                <a:defRPr/>
              </a:pPr>
              <a:t>‹#›</a:t>
            </a:fld>
            <a:endParaRPr lang="en-US" altLang="ja-JP"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defRPr>
                <a:latin typeface="Arial" pitchFamily="34" charset="0"/>
              </a:defRPr>
            </a:lvl1pPr>
          </a:lstStyle>
          <a:p>
            <a:pPr>
              <a:defRPr/>
            </a:pPr>
            <a:fld id="{31F43822-5969-4480-A0FC-FFB4176CED02}" type="slidenum">
              <a:rPr lang="en-US" altLang="ja-JP" smtClean="0"/>
              <a:pPr>
                <a:defRPr/>
              </a:pPr>
              <a:t>‹#›</a:t>
            </a:fld>
            <a:endParaRPr lang="en-US" altLang="ja-JP"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eaLnBrk="0" hangingPunct="0">
              <a:defRPr>
                <a:latin typeface="Arial" pitchFamily="34" charset="0"/>
              </a:defRPr>
            </a:lvl1pPr>
          </a:lstStyle>
          <a:p>
            <a:pPr>
              <a:defRPr/>
            </a:pPr>
            <a:fld id="{B11DF4CF-D5CF-4836-82B4-0E9B1F4DD75C}" type="slidenum">
              <a:rPr lang="en-US" altLang="ja-JP" smtClean="0"/>
              <a:pPr>
                <a:defRPr/>
              </a:pPr>
              <a:t>‹#›</a:t>
            </a:fld>
            <a:endParaRPr lang="en-US" altLang="ja-JP"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eaLnBrk="0" hangingPunct="0">
              <a:defRPr>
                <a:latin typeface="Arial" pitchFamily="34" charset="0"/>
              </a:defRPr>
            </a:lvl1pPr>
          </a:lstStyle>
          <a:p>
            <a:pPr>
              <a:defRPr/>
            </a:pPr>
            <a:fld id="{BA5D7FDA-AC2B-4E48-A3BF-19B0F13E2D3D}" type="slidenum">
              <a:rPr lang="en-US" altLang="ja-JP" smtClean="0"/>
              <a:pPr>
                <a:defRPr/>
              </a:pPr>
              <a:t>‹#›</a:t>
            </a:fld>
            <a:endParaRPr lang="en-US" altLang="ja-JP"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3" name="頁尾版面配置區 2"/>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eaLnBrk="0" hangingPunct="0">
              <a:defRPr>
                <a:latin typeface="Arial" pitchFamily="34" charset="0"/>
              </a:defRPr>
            </a:lvl1pPr>
          </a:lstStyle>
          <a:p>
            <a:pPr>
              <a:defRPr/>
            </a:pPr>
            <a:fld id="{FDC0B1FF-CD96-4D57-B0F2-63AE106C2B0B}" type="slidenum">
              <a:rPr lang="en-US" altLang="ja-JP" smtClean="0"/>
              <a:pPr>
                <a:defRPr/>
              </a:pPr>
              <a:t>‹#›</a:t>
            </a:fld>
            <a:endParaRPr lang="en-US" altLang="ja-JP"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defRPr>
                <a:latin typeface="Arial" pitchFamily="34" charset="0"/>
              </a:defRPr>
            </a:lvl1pPr>
          </a:lstStyle>
          <a:p>
            <a:pPr>
              <a:defRPr/>
            </a:pPr>
            <a:r>
              <a:rPr lang="en-US" altLang="zh-TW"/>
              <a:t>333</a:t>
            </a:r>
            <a:fld id="{C787C776-AA97-4896-8E72-141090545E0D}" type="slidenum">
              <a:rPr lang="en-US" altLang="ja-JP"/>
              <a:pPr>
                <a:defRPr/>
              </a:pPr>
              <a: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defRPr>
                <a:latin typeface="Arial" pitchFamily="34" charset="0"/>
              </a:defRPr>
            </a:lvl1pPr>
          </a:lstStyle>
          <a:p>
            <a:pPr>
              <a:defRPr/>
            </a:pPr>
            <a:fld id="{0F9A906C-D827-473E-B205-6D2F0F05B11D}" type="slidenum">
              <a:rPr lang="en-US" altLang="ja-JP" smtClean="0"/>
              <a:pPr>
                <a:defRPr/>
              </a:pPr>
              <a:t>‹#›</a:t>
            </a:fld>
            <a:endParaRPr lang="en-US" altLang="ja-JP"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defRPr>
                <a:latin typeface="Arial" pitchFamily="34" charset="0"/>
              </a:defRPr>
            </a:lvl1pPr>
          </a:lstStyle>
          <a:p>
            <a:pPr>
              <a:defRPr/>
            </a:pPr>
            <a:r>
              <a:rPr lang="en-US" altLang="zh-TW"/>
              <a:t>333</a:t>
            </a:r>
            <a:fld id="{FFE104D8-251C-4FC9-88DF-E177747D098C}" type="slidenum">
              <a:rPr lang="en-US" altLang="ja-JP"/>
              <a:pPr>
                <a:defRPr/>
              </a:pPr>
              <a:t>‹#›</a:t>
            </a:fld>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defRPr>
                <a:latin typeface="Arial" pitchFamily="34" charset="0"/>
              </a:defRPr>
            </a:lvl1pPr>
          </a:lstStyle>
          <a:p>
            <a:pPr>
              <a:defRPr/>
            </a:pPr>
            <a:r>
              <a:rPr lang="en-US" altLang="zh-TW"/>
              <a:t>333</a:t>
            </a:r>
            <a:fld id="{749C3BCE-14E9-42B8-999A-46D01A09038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4"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5"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CC78F226-358B-42F2-9B10-DDE7482A01EF}" type="slidenum">
              <a:rPr lang="fr-FR" altLang="zh-TW"/>
              <a:pPr>
                <a:defRPr/>
              </a:pPr>
              <a:t>‹#›</a:t>
            </a:fld>
            <a:endParaRPr lang="fr-FR" altLang="zh-TW"/>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90"/>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90"/>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eaLnBrk="0" hangingPunct="0">
              <a:defRPr>
                <a:latin typeface="Arial" pitchFamily="34"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eaLnBrk="0" hangingPunct="0">
              <a:defRPr>
                <a:latin typeface="Arial" pitchFamily="34"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eaLnBrk="0" hangingPunct="0">
              <a:defRPr>
                <a:latin typeface="Arial" pitchFamily="34" charset="0"/>
              </a:defRPr>
            </a:lvl1pPr>
          </a:lstStyle>
          <a:p>
            <a:pPr>
              <a:defRPr/>
            </a:pPr>
            <a:r>
              <a:rPr lang="en-US" altLang="zh-TW"/>
              <a:t>333</a:t>
            </a:r>
            <a:fld id="{6B535F6A-159A-46AD-A3B5-30294B449590}" type="slidenum">
              <a:rPr lang="en-US" altLang="ja-JP"/>
              <a:pPr>
                <a:defRPr/>
              </a:pPr>
              <a:t>‹#›</a:t>
            </a:fld>
            <a:endParaRPr lang="en-US" altLang="ja-JP"/>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778" y="427220"/>
            <a:ext cx="8350458" cy="573475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4721CDC-0814-4D7C-9EF1-843886ADD202}" type="datetime1">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C91D2-3704-42AA-B9FE-BF670F8088A1}" type="slidenum">
              <a:rPr lang="en-US" smtClean="0"/>
              <a:t>‹#›</a:t>
            </a:fld>
            <a:endParaRPr lang="en-US"/>
          </a:p>
        </p:txBody>
      </p:sp>
    </p:spTree>
    <p:extLst>
      <p:ext uri="{BB962C8B-B14F-4D97-AF65-F5344CB8AC3E}">
        <p14:creationId xmlns:p14="http://schemas.microsoft.com/office/powerpoint/2010/main" val="2922647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7168" y="6536200"/>
            <a:ext cx="2133600" cy="288282"/>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rPr>
              <a:t>5 April 2017</a:t>
            </a:r>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4"/>
          <p:cNvSpPr>
            <a:spLocks noGrp="1"/>
          </p:cNvSpPr>
          <p:nvPr>
            <p:ph type="ftr" sz="quarter" idx="3"/>
          </p:nvPr>
        </p:nvSpPr>
        <p:spPr>
          <a:xfrm>
            <a:off x="3779912" y="6536200"/>
            <a:ext cx="1728192" cy="288282"/>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dirty="0" err="1">
                <a:solidFill>
                  <a:prstClr val="black">
                    <a:tint val="75000"/>
                  </a:prstClr>
                </a:solidFill>
                <a:ea typeface="+mn-ea"/>
              </a:rPr>
              <a:t>Bakur</a:t>
            </a:r>
            <a:r>
              <a:rPr lang="en-US" dirty="0">
                <a:solidFill>
                  <a:prstClr val="black">
                    <a:tint val="75000"/>
                  </a:prstClr>
                </a:solidFill>
                <a:ea typeface="+mn-ea"/>
              </a:rPr>
              <a:t> </a:t>
            </a:r>
            <a:r>
              <a:rPr lang="en-US" dirty="0" err="1">
                <a:solidFill>
                  <a:prstClr val="black">
                    <a:tint val="75000"/>
                  </a:prstClr>
                </a:solidFill>
                <a:ea typeface="+mn-ea"/>
              </a:rPr>
              <a:t>Parsamyan</a:t>
            </a:r>
            <a:endParaRPr lang="en-US" dirty="0">
              <a:solidFill>
                <a:prstClr val="black">
                  <a:tint val="75000"/>
                </a:prstClr>
              </a:solidFill>
              <a:ea typeface="+mn-ea"/>
            </a:endParaRPr>
          </a:p>
        </p:txBody>
      </p:sp>
      <p:sp>
        <p:nvSpPr>
          <p:cNvPr id="9" name="Slide Number Placeholder 5"/>
          <p:cNvSpPr>
            <a:spLocks noGrp="1"/>
          </p:cNvSpPr>
          <p:nvPr>
            <p:ph type="sldNum" sz="quarter" idx="4"/>
          </p:nvPr>
        </p:nvSpPr>
        <p:spPr>
          <a:xfrm>
            <a:off x="8558816" y="6536200"/>
            <a:ext cx="549424" cy="288282"/>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ED8E19-AE03-4F01-B6C8-30571983F069}"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10" name="Text Placeholder 2"/>
          <p:cNvSpPr>
            <a:spLocks noGrp="1"/>
          </p:cNvSpPr>
          <p:nvPr>
            <p:ph idx="1"/>
          </p:nvPr>
        </p:nvSpPr>
        <p:spPr>
          <a:xfrm>
            <a:off x="251520" y="1052736"/>
            <a:ext cx="8640960" cy="5256584"/>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p:cNvSpPr>
            <a:spLocks noGrp="1"/>
          </p:cNvSpPr>
          <p:nvPr>
            <p:ph type="ctrTitle"/>
          </p:nvPr>
        </p:nvSpPr>
        <p:spPr>
          <a:xfrm>
            <a:off x="7828" y="14776"/>
            <a:ext cx="9053488" cy="564036"/>
          </a:xfrm>
        </p:spPr>
        <p:txBody>
          <a:bodyPr tIns="0" anchor="ct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3336700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7168" y="6536200"/>
            <a:ext cx="2133600" cy="288282"/>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rPr>
              <a:t>5 April 2017</a:t>
            </a:r>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4"/>
          <p:cNvSpPr>
            <a:spLocks noGrp="1"/>
          </p:cNvSpPr>
          <p:nvPr>
            <p:ph type="ftr" sz="quarter" idx="3"/>
          </p:nvPr>
        </p:nvSpPr>
        <p:spPr>
          <a:xfrm>
            <a:off x="3779912" y="6536200"/>
            <a:ext cx="1728192" cy="288282"/>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rPr>
              <a:t>Bakur Parsamyan</a:t>
            </a:r>
          </a:p>
        </p:txBody>
      </p:sp>
      <p:sp>
        <p:nvSpPr>
          <p:cNvPr id="10" name="Slide Number Placeholder 5"/>
          <p:cNvSpPr>
            <a:spLocks noGrp="1"/>
          </p:cNvSpPr>
          <p:nvPr>
            <p:ph type="sldNum" sz="quarter" idx="4"/>
          </p:nvPr>
        </p:nvSpPr>
        <p:spPr>
          <a:xfrm>
            <a:off x="8558816" y="6536200"/>
            <a:ext cx="549424" cy="288282"/>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ED8E19-AE03-4F01-B6C8-30571983F069}"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11" name="Text Placeholder 2"/>
          <p:cNvSpPr>
            <a:spLocks noGrp="1"/>
          </p:cNvSpPr>
          <p:nvPr>
            <p:ph idx="1"/>
          </p:nvPr>
        </p:nvSpPr>
        <p:spPr>
          <a:xfrm>
            <a:off x="251520" y="1052736"/>
            <a:ext cx="8640960" cy="5256584"/>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p:nvPr>
        </p:nvSpPr>
        <p:spPr>
          <a:xfrm>
            <a:off x="7828" y="14776"/>
            <a:ext cx="9053488" cy="564036"/>
          </a:xfrm>
        </p:spPr>
        <p:txBody>
          <a:bodyPr tIns="0" anchor="ct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505063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07504" y="6525094"/>
            <a:ext cx="2133600" cy="288282"/>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rPr>
              <a:t>5 April 2017</a:t>
            </a:r>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4"/>
          <p:cNvSpPr>
            <a:spLocks noGrp="1"/>
          </p:cNvSpPr>
          <p:nvPr>
            <p:ph type="ftr" sz="quarter" idx="3"/>
          </p:nvPr>
        </p:nvSpPr>
        <p:spPr>
          <a:xfrm>
            <a:off x="3779912" y="6525094"/>
            <a:ext cx="1728192" cy="288282"/>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rPr>
              <a:t>Bakur Parsamyan</a:t>
            </a:r>
          </a:p>
        </p:txBody>
      </p:sp>
      <p:sp>
        <p:nvSpPr>
          <p:cNvPr id="7" name="Slide Number Placeholder 5"/>
          <p:cNvSpPr>
            <a:spLocks noGrp="1"/>
          </p:cNvSpPr>
          <p:nvPr>
            <p:ph type="sldNum" sz="quarter" idx="4"/>
          </p:nvPr>
        </p:nvSpPr>
        <p:spPr>
          <a:xfrm>
            <a:off x="8532440" y="6525094"/>
            <a:ext cx="549424" cy="288282"/>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ED8E19-AE03-4F01-B6C8-30571983F069}"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5699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3"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4"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F7E34FE8-5A73-47E7-AAAD-F104008E2113}" type="slidenum">
              <a:rPr lang="fr-FR" altLang="zh-TW"/>
              <a:pPr>
                <a:defRPr/>
              </a:pPr>
              <a:t>‹#›</a:t>
            </a:fld>
            <a:endParaRPr lang="fr-FR"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6"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43CFE446-AA15-4522-B96B-E670544991F3}" type="slidenum">
              <a:rPr lang="fr-FR" altLang="zh-TW"/>
              <a:pPr>
                <a:defRPr/>
              </a:pPr>
              <a:t>‹#›</a:t>
            </a:fld>
            <a:endParaRPr lang="fr-FR"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eaLnBrk="0" hangingPunct="0">
              <a:defRPr>
                <a:latin typeface="Arial" pitchFamily="34" charset="0"/>
              </a:defRPr>
            </a:lvl1pPr>
          </a:lstStyle>
          <a:p>
            <a:pPr>
              <a:defRPr/>
            </a:pPr>
            <a:endParaRPr lang="fr-FR" altLang="zh-TW"/>
          </a:p>
        </p:txBody>
      </p:sp>
      <p:sp>
        <p:nvSpPr>
          <p:cNvPr id="6" name="Rectangle 3"/>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fr-FR" altLang="zh-TW" sz="1800"/>
          </a:p>
        </p:txBody>
      </p:sp>
      <p:sp>
        <p:nvSpPr>
          <p:cNvPr id="7" name="Rectangle 4"/>
          <p:cNvSpPr>
            <a:spLocks noGrp="1" noChangeArrowheads="1"/>
          </p:cNvSpPr>
          <p:nvPr>
            <p:ph type="sldNum" sz="quarter" idx="12"/>
          </p:nvPr>
        </p:nvSpPr>
        <p:spPr/>
        <p:txBody>
          <a:bodyPr/>
          <a:lstStyle>
            <a:lvl1pPr eaLnBrk="0" hangingPunct="0">
              <a:defRPr>
                <a:latin typeface="Arial" pitchFamily="34" charset="0"/>
              </a:defRPr>
            </a:lvl1pPr>
          </a:lstStyle>
          <a:p>
            <a:pPr>
              <a:defRPr/>
            </a:pPr>
            <a:fld id="{A26BEAE9-699D-4C86-9D08-5407EF0E252D}" type="slidenum">
              <a:rPr lang="fr-FR" altLang="zh-TW"/>
              <a:pPr>
                <a:defRPr/>
              </a:pPr>
              <a:t>‹#›</a:t>
            </a:fld>
            <a:endParaRPr lang="fr-FR"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1143000"/>
          </a:xfrm>
          <a:prstGeom prst="rect">
            <a:avLst/>
          </a:prstGeom>
          <a:solidFill>
            <a:srgbClr val="DDDDDD"/>
          </a:solidFill>
          <a:ln w="15875" cap="flat" cmpd="sng" algn="ctr">
            <a:noFill/>
            <a:prstDash val="solid"/>
            <a:round/>
            <a:headEnd type="none" w="med" len="med"/>
            <a:tailEnd type="none" w="med" len="med"/>
          </a:ln>
          <a:effectLst/>
        </p:spPr>
        <p:txBody>
          <a:bodyPr anchor="ctr"/>
          <a:lstStyle/>
          <a:p>
            <a:pPr algn="ctr" eaLnBrk="1" hangingPunct="1">
              <a:defRPr/>
            </a:pPr>
            <a:endParaRPr lang="zh-TW" altLang="zh-TW" sz="2400">
              <a:solidFill>
                <a:srgbClr val="000000"/>
              </a:solidFill>
              <a:latin typeface="Times New Roman" pitchFamily="18" charset="0"/>
              <a:ea typeface="微軟正黑體"/>
            </a:endParaRPr>
          </a:p>
        </p:txBody>
      </p:sp>
      <p:sp>
        <p:nvSpPr>
          <p:cNvPr id="3074" name="Rectangle 2"/>
          <p:cNvSpPr>
            <a:spLocks noGrp="1" noChangeArrowheads="1"/>
          </p:cNvSpPr>
          <p:nvPr>
            <p:ph type="dt" sz="half" idx="2"/>
          </p:nvPr>
        </p:nvSpPr>
        <p:spPr bwMode="auto">
          <a:xfrm>
            <a:off x="179388"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rgbClr val="000000"/>
                </a:solidFill>
                <a:latin typeface="Times New Roman" pitchFamily="18" charset="0"/>
              </a:defRPr>
            </a:lvl1pPr>
          </a:lstStyle>
          <a:p>
            <a:pPr>
              <a:defRPr/>
            </a:pPr>
            <a:endParaRPr lang="fr-FR" altLang="zh-TW"/>
          </a:p>
        </p:txBody>
      </p:sp>
      <p:sp>
        <p:nvSpPr>
          <p:cNvPr id="3075" name="Rectangle 3"/>
          <p:cNvSpPr>
            <a:spLocks noGrp="1" noChangeArrowheads="1"/>
          </p:cNvSpPr>
          <p:nvPr>
            <p:ph type="ftr" sz="quarter" idx="3"/>
          </p:nvPr>
        </p:nvSpPr>
        <p:spPr bwMode="auto">
          <a:xfrm>
            <a:off x="2916238" y="6400800"/>
            <a:ext cx="317976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endParaRPr lang="fr-FR" altLang="zh-TW"/>
          </a:p>
        </p:txBody>
      </p:sp>
      <p:sp>
        <p:nvSpPr>
          <p:cNvPr id="3076" name="Rectangle 4"/>
          <p:cNvSpPr>
            <a:spLocks noGrp="1" noChangeArrowheads="1"/>
          </p:cNvSpPr>
          <p:nvPr>
            <p:ph type="sldNum" sz="quarter" idx="4"/>
          </p:nvPr>
        </p:nvSpPr>
        <p:spPr bwMode="auto">
          <a:xfrm>
            <a:off x="709295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A6604AD0-64AD-401B-8A0B-C4BBE3AEFA00}" type="slidenum">
              <a:rPr lang="fr-FR" altLang="zh-TW"/>
              <a:pPr>
                <a:defRPr/>
              </a:pPr>
              <a:t>‹#›</a:t>
            </a:fld>
            <a:endParaRPr lang="fr-FR" altLang="zh-TW"/>
          </a:p>
        </p:txBody>
      </p:sp>
      <p:sp>
        <p:nvSpPr>
          <p:cNvPr id="3080" name="Text Box 8"/>
          <p:cNvSpPr txBox="1">
            <a:spLocks noChangeArrowheads="1"/>
          </p:cNvSpPr>
          <p:nvPr userDrawn="1"/>
        </p:nvSpPr>
        <p:spPr bwMode="auto">
          <a:xfrm>
            <a:off x="1187450" y="2205038"/>
            <a:ext cx="6769100" cy="457200"/>
          </a:xfrm>
          <a:prstGeom prst="rect">
            <a:avLst/>
          </a:prstGeom>
          <a:noFill/>
          <a:ln w="9525">
            <a:noFill/>
            <a:miter lim="800000"/>
            <a:headEnd/>
            <a:tailEnd/>
          </a:ln>
          <a:effectLst/>
        </p:spPr>
        <p:txBody>
          <a:bodyPr>
            <a:spAutoFit/>
          </a:bodyPr>
          <a:lstStyle/>
          <a:p>
            <a:pPr eaLnBrk="1" hangingPunct="1">
              <a:spcBef>
                <a:spcPct val="50000"/>
              </a:spcBef>
              <a:defRPr/>
            </a:pPr>
            <a:endParaRPr lang="fr-FR" altLang="zh-TW" sz="2400">
              <a:solidFill>
                <a:srgbClr val="000000"/>
              </a:solidFill>
              <a:latin typeface="Times New Roman" pitchFamily="18" charset="0"/>
            </a:endParaRPr>
          </a:p>
        </p:txBody>
      </p:sp>
      <p:sp>
        <p:nvSpPr>
          <p:cNvPr id="7175" name="Rectangle 9"/>
          <p:cNvSpPr>
            <a:spLocks noGrp="1" noChangeArrowheads="1"/>
          </p:cNvSpPr>
          <p:nvPr>
            <p:ph type="title"/>
          </p:nvPr>
        </p:nvSpPr>
        <p:spPr bwMode="auto">
          <a:xfrm>
            <a:off x="1752600" y="152402"/>
            <a:ext cx="7391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TW"/>
              <a:t>Click to edit Master title style</a:t>
            </a:r>
          </a:p>
        </p:txBody>
      </p:sp>
      <p:sp>
        <p:nvSpPr>
          <p:cNvPr id="7176" name="Rectangle 10"/>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pic>
        <p:nvPicPr>
          <p:cNvPr id="7177" name="Picture 9" descr="shime-tr.gif"/>
          <p:cNvPicPr>
            <a:picLocks noChangeAspect="1"/>
          </p:cNvPicPr>
          <p:nvPr userDrawn="1"/>
        </p:nvPicPr>
        <p:blipFill>
          <a:blip r:embed="rId14" cstate="print"/>
          <a:srcRect/>
          <a:stretch>
            <a:fillRect/>
          </a:stretch>
        </p:blipFill>
        <p:spPr bwMode="auto">
          <a:xfrm>
            <a:off x="0" y="0"/>
            <a:ext cx="1447800" cy="1155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726" r:id="rId1"/>
    <p:sldLayoutId id="2147488727" r:id="rId2"/>
    <p:sldLayoutId id="2147488728" r:id="rId3"/>
    <p:sldLayoutId id="2147488729" r:id="rId4"/>
    <p:sldLayoutId id="2147488730" r:id="rId5"/>
    <p:sldLayoutId id="2147488731" r:id="rId6"/>
    <p:sldLayoutId id="2147488732" r:id="rId7"/>
    <p:sldLayoutId id="2147488733" r:id="rId8"/>
    <p:sldLayoutId id="2147488734" r:id="rId9"/>
    <p:sldLayoutId id="2147488735" r:id="rId10"/>
    <p:sldLayoutId id="2147488736" r:id="rId11"/>
    <p:sldLayoutId id="2147488737"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Comic Sans MS" pitchFamily="66" charset="0"/>
        </a:defRPr>
      </a:lvl6pPr>
      <a:lvl7pPr marL="914400" algn="l" rtl="0" fontAlgn="base">
        <a:spcBef>
          <a:spcPct val="0"/>
        </a:spcBef>
        <a:spcAft>
          <a:spcPct val="0"/>
        </a:spcAft>
        <a:defRPr sz="3200">
          <a:solidFill>
            <a:schemeClr val="tx2"/>
          </a:solidFill>
          <a:latin typeface="Comic Sans MS" pitchFamily="66" charset="0"/>
        </a:defRPr>
      </a:lvl7pPr>
      <a:lvl8pPr marL="1371600" algn="l" rtl="0" fontAlgn="base">
        <a:spcBef>
          <a:spcPct val="0"/>
        </a:spcBef>
        <a:spcAft>
          <a:spcPct val="0"/>
        </a:spcAft>
        <a:defRPr sz="3200">
          <a:solidFill>
            <a:schemeClr val="tx2"/>
          </a:solidFill>
          <a:latin typeface="Comic Sans MS" pitchFamily="66" charset="0"/>
        </a:defRPr>
      </a:lvl8pPr>
      <a:lvl9pPr marL="1828800" algn="l" rtl="0" fontAlgn="base">
        <a:spcBef>
          <a:spcPct val="0"/>
        </a:spcBef>
        <a:spcAft>
          <a:spcPct val="0"/>
        </a:spcAft>
        <a:defRPr sz="3200">
          <a:solidFill>
            <a:schemeClr val="tx2"/>
          </a:solidFill>
          <a:latin typeface="Comic Sans MS" pitchFamily="66"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1143000"/>
          </a:xfrm>
          <a:prstGeom prst="rect">
            <a:avLst/>
          </a:prstGeom>
          <a:solidFill>
            <a:srgbClr val="DDDDDD"/>
          </a:solidFill>
          <a:ln w="15875" cap="flat" cmpd="sng" algn="ctr">
            <a:noFill/>
            <a:prstDash val="solid"/>
            <a:round/>
            <a:headEnd type="none" w="med" len="med"/>
            <a:tailEnd type="none" w="med" len="med"/>
          </a:ln>
          <a:effectLst/>
        </p:spPr>
        <p:txBody>
          <a:bodyPr anchor="ctr"/>
          <a:lstStyle/>
          <a:p>
            <a:pPr algn="ctr" eaLnBrk="1" hangingPunct="1">
              <a:defRPr/>
            </a:pPr>
            <a:endParaRPr lang="zh-TW" altLang="zh-TW" sz="2400">
              <a:solidFill>
                <a:srgbClr val="000000"/>
              </a:solidFill>
              <a:latin typeface="Times New Roman" pitchFamily="18" charset="0"/>
              <a:ea typeface="微軟正黑體"/>
            </a:endParaRPr>
          </a:p>
        </p:txBody>
      </p:sp>
      <p:sp>
        <p:nvSpPr>
          <p:cNvPr id="3074" name="Rectangle 2"/>
          <p:cNvSpPr>
            <a:spLocks noGrp="1" noChangeArrowheads="1"/>
          </p:cNvSpPr>
          <p:nvPr>
            <p:ph type="dt" sz="half" idx="2"/>
          </p:nvPr>
        </p:nvSpPr>
        <p:spPr bwMode="auto">
          <a:xfrm>
            <a:off x="179388"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rgbClr val="000000"/>
                </a:solidFill>
                <a:latin typeface="Times New Roman" pitchFamily="18" charset="0"/>
              </a:defRPr>
            </a:lvl1pPr>
          </a:lstStyle>
          <a:p>
            <a:pPr>
              <a:defRPr/>
            </a:pPr>
            <a:endParaRPr lang="fr-FR" altLang="zh-TW"/>
          </a:p>
        </p:txBody>
      </p:sp>
      <p:sp>
        <p:nvSpPr>
          <p:cNvPr id="3075" name="Rectangle 3"/>
          <p:cNvSpPr>
            <a:spLocks noGrp="1" noChangeArrowheads="1"/>
          </p:cNvSpPr>
          <p:nvPr>
            <p:ph type="ftr" sz="quarter" idx="3"/>
          </p:nvPr>
        </p:nvSpPr>
        <p:spPr bwMode="auto">
          <a:xfrm>
            <a:off x="2916238" y="6400800"/>
            <a:ext cx="317976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endParaRPr lang="fr-FR" altLang="zh-TW"/>
          </a:p>
        </p:txBody>
      </p:sp>
      <p:sp>
        <p:nvSpPr>
          <p:cNvPr id="3076" name="Rectangle 4"/>
          <p:cNvSpPr>
            <a:spLocks noGrp="1" noChangeArrowheads="1"/>
          </p:cNvSpPr>
          <p:nvPr>
            <p:ph type="sldNum" sz="quarter" idx="4"/>
          </p:nvPr>
        </p:nvSpPr>
        <p:spPr bwMode="auto">
          <a:xfrm>
            <a:off x="709295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BF74A7B5-FCCC-4FD6-82EB-82EA80B4A89D}" type="slidenum">
              <a:rPr lang="fr-FR" altLang="zh-TW"/>
              <a:pPr>
                <a:defRPr/>
              </a:pPr>
              <a:t>‹#›</a:t>
            </a:fld>
            <a:endParaRPr lang="fr-FR" altLang="zh-TW"/>
          </a:p>
        </p:txBody>
      </p:sp>
      <p:sp>
        <p:nvSpPr>
          <p:cNvPr id="3080" name="Text Box 8"/>
          <p:cNvSpPr txBox="1">
            <a:spLocks noChangeArrowheads="1"/>
          </p:cNvSpPr>
          <p:nvPr userDrawn="1"/>
        </p:nvSpPr>
        <p:spPr bwMode="auto">
          <a:xfrm>
            <a:off x="1187450" y="2205038"/>
            <a:ext cx="6769100" cy="457200"/>
          </a:xfrm>
          <a:prstGeom prst="rect">
            <a:avLst/>
          </a:prstGeom>
          <a:noFill/>
          <a:ln w="9525">
            <a:noFill/>
            <a:miter lim="800000"/>
            <a:headEnd/>
            <a:tailEnd/>
          </a:ln>
          <a:effectLst/>
        </p:spPr>
        <p:txBody>
          <a:bodyPr>
            <a:spAutoFit/>
          </a:bodyPr>
          <a:lstStyle/>
          <a:p>
            <a:pPr eaLnBrk="1" hangingPunct="1">
              <a:spcBef>
                <a:spcPct val="50000"/>
              </a:spcBef>
              <a:defRPr/>
            </a:pPr>
            <a:endParaRPr lang="fr-FR" altLang="zh-TW" sz="2400">
              <a:solidFill>
                <a:srgbClr val="000000"/>
              </a:solidFill>
              <a:latin typeface="Times New Roman" pitchFamily="18" charset="0"/>
            </a:endParaRPr>
          </a:p>
        </p:txBody>
      </p:sp>
      <p:sp>
        <p:nvSpPr>
          <p:cNvPr id="8199" name="Rectangle 9"/>
          <p:cNvSpPr>
            <a:spLocks noGrp="1" noChangeArrowheads="1"/>
          </p:cNvSpPr>
          <p:nvPr>
            <p:ph type="title"/>
          </p:nvPr>
        </p:nvSpPr>
        <p:spPr bwMode="auto">
          <a:xfrm>
            <a:off x="1752600" y="152402"/>
            <a:ext cx="7391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TW"/>
              <a:t>Click to edit Master title style</a:t>
            </a:r>
          </a:p>
        </p:txBody>
      </p:sp>
      <p:sp>
        <p:nvSpPr>
          <p:cNvPr id="8200" name="Rectangle 10"/>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pic>
        <p:nvPicPr>
          <p:cNvPr id="8201" name="Picture 9" descr="shime-tr.gif"/>
          <p:cNvPicPr>
            <a:picLocks noChangeAspect="1"/>
          </p:cNvPicPr>
          <p:nvPr userDrawn="1"/>
        </p:nvPicPr>
        <p:blipFill>
          <a:blip r:embed="rId14" cstate="print"/>
          <a:srcRect/>
          <a:stretch>
            <a:fillRect/>
          </a:stretch>
        </p:blipFill>
        <p:spPr bwMode="auto">
          <a:xfrm>
            <a:off x="0" y="0"/>
            <a:ext cx="1447800" cy="1155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738" r:id="rId1"/>
    <p:sldLayoutId id="2147488739" r:id="rId2"/>
    <p:sldLayoutId id="2147488740" r:id="rId3"/>
    <p:sldLayoutId id="2147488741" r:id="rId4"/>
    <p:sldLayoutId id="2147488742" r:id="rId5"/>
    <p:sldLayoutId id="2147488743" r:id="rId6"/>
    <p:sldLayoutId id="2147488744" r:id="rId7"/>
    <p:sldLayoutId id="2147488745" r:id="rId8"/>
    <p:sldLayoutId id="2147488746" r:id="rId9"/>
    <p:sldLayoutId id="2147488747" r:id="rId10"/>
    <p:sldLayoutId id="2147488748" r:id="rId11"/>
    <p:sldLayoutId id="2147488749"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Comic Sans MS" pitchFamily="66" charset="0"/>
        </a:defRPr>
      </a:lvl6pPr>
      <a:lvl7pPr marL="914400" algn="l" rtl="0" fontAlgn="base">
        <a:spcBef>
          <a:spcPct val="0"/>
        </a:spcBef>
        <a:spcAft>
          <a:spcPct val="0"/>
        </a:spcAft>
        <a:defRPr sz="3200">
          <a:solidFill>
            <a:schemeClr val="tx2"/>
          </a:solidFill>
          <a:latin typeface="Comic Sans MS" pitchFamily="66" charset="0"/>
        </a:defRPr>
      </a:lvl7pPr>
      <a:lvl8pPr marL="1371600" algn="l" rtl="0" fontAlgn="base">
        <a:spcBef>
          <a:spcPct val="0"/>
        </a:spcBef>
        <a:spcAft>
          <a:spcPct val="0"/>
        </a:spcAft>
        <a:defRPr sz="3200">
          <a:solidFill>
            <a:schemeClr val="tx2"/>
          </a:solidFill>
          <a:latin typeface="Comic Sans MS" pitchFamily="66" charset="0"/>
        </a:defRPr>
      </a:lvl8pPr>
      <a:lvl9pPr marL="1828800" algn="l" rtl="0" fontAlgn="base">
        <a:spcBef>
          <a:spcPct val="0"/>
        </a:spcBef>
        <a:spcAft>
          <a:spcPct val="0"/>
        </a:spcAft>
        <a:defRPr sz="3200">
          <a:solidFill>
            <a:schemeClr val="tx2"/>
          </a:solidFill>
          <a:latin typeface="Comic Sans MS" pitchFamily="66"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1143000"/>
          </a:xfrm>
          <a:prstGeom prst="rect">
            <a:avLst/>
          </a:prstGeom>
          <a:solidFill>
            <a:srgbClr val="DDDDDD"/>
          </a:solidFill>
          <a:ln w="15875" cap="flat" cmpd="sng" algn="ctr">
            <a:noFill/>
            <a:prstDash val="solid"/>
            <a:round/>
            <a:headEnd type="none" w="med" len="med"/>
            <a:tailEnd type="none" w="med" len="med"/>
          </a:ln>
          <a:effectLst/>
        </p:spPr>
        <p:txBody>
          <a:bodyPr anchor="ctr"/>
          <a:lstStyle/>
          <a:p>
            <a:pPr algn="ctr" eaLnBrk="1" hangingPunct="1">
              <a:defRPr/>
            </a:pPr>
            <a:endParaRPr lang="zh-TW" altLang="zh-TW" sz="2400">
              <a:solidFill>
                <a:srgbClr val="000000"/>
              </a:solidFill>
              <a:latin typeface="Times New Roman" pitchFamily="18" charset="0"/>
              <a:ea typeface="微軟正黑體"/>
            </a:endParaRPr>
          </a:p>
        </p:txBody>
      </p:sp>
      <p:sp>
        <p:nvSpPr>
          <p:cNvPr id="3074" name="Rectangle 2"/>
          <p:cNvSpPr>
            <a:spLocks noGrp="1" noChangeArrowheads="1"/>
          </p:cNvSpPr>
          <p:nvPr>
            <p:ph type="dt" sz="half" idx="2"/>
          </p:nvPr>
        </p:nvSpPr>
        <p:spPr bwMode="auto">
          <a:xfrm>
            <a:off x="179388"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rgbClr val="000000"/>
                </a:solidFill>
                <a:latin typeface="Times New Roman" pitchFamily="18" charset="0"/>
                <a:ea typeface="+mn-ea"/>
              </a:defRPr>
            </a:lvl1pPr>
          </a:lstStyle>
          <a:p>
            <a:pPr>
              <a:defRPr/>
            </a:pPr>
            <a:endParaRPr lang="fr-FR"/>
          </a:p>
        </p:txBody>
      </p:sp>
      <p:sp>
        <p:nvSpPr>
          <p:cNvPr id="3075" name="Rectangle 3"/>
          <p:cNvSpPr>
            <a:spLocks noGrp="1" noChangeArrowheads="1"/>
          </p:cNvSpPr>
          <p:nvPr>
            <p:ph type="ftr" sz="quarter" idx="3"/>
          </p:nvPr>
        </p:nvSpPr>
        <p:spPr bwMode="auto">
          <a:xfrm>
            <a:off x="2916238" y="6400800"/>
            <a:ext cx="317976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rgbClr val="000000"/>
                </a:solidFill>
                <a:latin typeface="Times New Roman" pitchFamily="18" charset="0"/>
                <a:ea typeface="+mn-ea"/>
              </a:defRPr>
            </a:lvl1pPr>
          </a:lstStyle>
          <a:p>
            <a:pPr>
              <a:defRPr/>
            </a:pPr>
            <a:endParaRPr lang="fr-FR" sz="1800"/>
          </a:p>
        </p:txBody>
      </p:sp>
      <p:sp>
        <p:nvSpPr>
          <p:cNvPr id="3076" name="Rectangle 4"/>
          <p:cNvSpPr>
            <a:spLocks noGrp="1" noChangeArrowheads="1"/>
          </p:cNvSpPr>
          <p:nvPr>
            <p:ph type="sldNum" sz="quarter" idx="4"/>
          </p:nvPr>
        </p:nvSpPr>
        <p:spPr bwMode="auto">
          <a:xfrm>
            <a:off x="709295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ea typeface="+mn-ea"/>
              </a:defRPr>
            </a:lvl1pPr>
          </a:lstStyle>
          <a:p>
            <a:pPr>
              <a:defRPr/>
            </a:pPr>
            <a:fld id="{8600FB39-F3DA-4A8F-819F-E1E40CF1B5F6}" type="slidenum">
              <a:rPr lang="fr-FR"/>
              <a:pPr>
                <a:defRPr/>
              </a:pPr>
              <a:t>‹#›</a:t>
            </a:fld>
            <a:endParaRPr lang="fr-FR"/>
          </a:p>
        </p:txBody>
      </p:sp>
      <p:pic>
        <p:nvPicPr>
          <p:cNvPr id="10246" name="Picture 7" descr="compass-0"/>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0" y="2"/>
            <a:ext cx="1143000" cy="1133475"/>
          </a:xfrm>
          <a:prstGeom prst="rect">
            <a:avLst/>
          </a:prstGeom>
          <a:noFill/>
          <a:ln w="9525">
            <a:noFill/>
            <a:miter lim="800000"/>
            <a:headEnd/>
            <a:tailEnd/>
          </a:ln>
        </p:spPr>
      </p:pic>
      <p:sp>
        <p:nvSpPr>
          <p:cNvPr id="3080" name="Text Box 8"/>
          <p:cNvSpPr txBox="1">
            <a:spLocks noChangeArrowheads="1"/>
          </p:cNvSpPr>
          <p:nvPr userDrawn="1"/>
        </p:nvSpPr>
        <p:spPr bwMode="auto">
          <a:xfrm>
            <a:off x="1187450" y="2205038"/>
            <a:ext cx="6769100" cy="457200"/>
          </a:xfrm>
          <a:prstGeom prst="rect">
            <a:avLst/>
          </a:prstGeom>
          <a:noFill/>
          <a:ln w="9525">
            <a:noFill/>
            <a:miter lim="800000"/>
            <a:headEnd/>
            <a:tailEnd/>
          </a:ln>
          <a:effectLst/>
        </p:spPr>
        <p:txBody>
          <a:bodyPr>
            <a:spAutoFit/>
          </a:bodyPr>
          <a:lstStyle/>
          <a:p>
            <a:pPr eaLnBrk="1" hangingPunct="1">
              <a:spcBef>
                <a:spcPct val="50000"/>
              </a:spcBef>
              <a:defRPr/>
            </a:pPr>
            <a:endParaRPr lang="fr-FR" sz="2400">
              <a:solidFill>
                <a:srgbClr val="000000"/>
              </a:solidFill>
              <a:latin typeface="Times New Roman" pitchFamily="18" charset="0"/>
              <a:ea typeface="+mn-ea"/>
            </a:endParaRPr>
          </a:p>
        </p:txBody>
      </p:sp>
      <p:sp>
        <p:nvSpPr>
          <p:cNvPr id="10248" name="Rectangle 9"/>
          <p:cNvSpPr>
            <a:spLocks noGrp="1" noChangeArrowheads="1"/>
          </p:cNvSpPr>
          <p:nvPr>
            <p:ph type="title"/>
          </p:nvPr>
        </p:nvSpPr>
        <p:spPr bwMode="auto">
          <a:xfrm>
            <a:off x="1752600" y="152402"/>
            <a:ext cx="7391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TW"/>
              <a:t>Click to edit Master title style</a:t>
            </a:r>
          </a:p>
        </p:txBody>
      </p:sp>
      <p:sp>
        <p:nvSpPr>
          <p:cNvPr id="10249" name="Rectangle 10"/>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spTree>
  </p:cSld>
  <p:clrMap bg1="lt1" tx1="dk1" bg2="lt2" tx2="dk2" accent1="accent1" accent2="accent2" accent3="accent3" accent4="accent4" accent5="accent5" accent6="accent6" hlink="hlink" folHlink="folHlink"/>
  <p:sldLayoutIdLst>
    <p:sldLayoutId id="2147488761" r:id="rId1"/>
    <p:sldLayoutId id="2147488762" r:id="rId2"/>
    <p:sldLayoutId id="2147488763" r:id="rId3"/>
    <p:sldLayoutId id="2147488764" r:id="rId4"/>
    <p:sldLayoutId id="2147488765" r:id="rId5"/>
    <p:sldLayoutId id="2147488766" r:id="rId6"/>
    <p:sldLayoutId id="2147488767" r:id="rId7"/>
    <p:sldLayoutId id="2147488768" r:id="rId8"/>
    <p:sldLayoutId id="2147488769" r:id="rId9"/>
    <p:sldLayoutId id="2147488770" r:id="rId10"/>
    <p:sldLayoutId id="2147488771" r:id="rId11"/>
    <p:sldLayoutId id="2147488772"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Comic Sans MS" pitchFamily="66" charset="0"/>
        </a:defRPr>
      </a:lvl6pPr>
      <a:lvl7pPr marL="914400" algn="l" rtl="0" fontAlgn="base">
        <a:spcBef>
          <a:spcPct val="0"/>
        </a:spcBef>
        <a:spcAft>
          <a:spcPct val="0"/>
        </a:spcAft>
        <a:defRPr sz="3200">
          <a:solidFill>
            <a:schemeClr val="tx2"/>
          </a:solidFill>
          <a:latin typeface="Comic Sans MS" pitchFamily="66" charset="0"/>
        </a:defRPr>
      </a:lvl7pPr>
      <a:lvl8pPr marL="1371600" algn="l" rtl="0" fontAlgn="base">
        <a:spcBef>
          <a:spcPct val="0"/>
        </a:spcBef>
        <a:spcAft>
          <a:spcPct val="0"/>
        </a:spcAft>
        <a:defRPr sz="3200">
          <a:solidFill>
            <a:schemeClr val="tx2"/>
          </a:solidFill>
          <a:latin typeface="Comic Sans MS" pitchFamily="66" charset="0"/>
        </a:defRPr>
      </a:lvl8pPr>
      <a:lvl9pPr marL="1828800" algn="l" rtl="0" fontAlgn="base">
        <a:spcBef>
          <a:spcPct val="0"/>
        </a:spcBef>
        <a:spcAft>
          <a:spcPct val="0"/>
        </a:spcAft>
        <a:defRPr sz="3200">
          <a:solidFill>
            <a:schemeClr val="tx2"/>
          </a:solidFill>
          <a:latin typeface="Comic Sans MS" pitchFamily="66"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1143000"/>
          </a:xfrm>
          <a:prstGeom prst="rect">
            <a:avLst/>
          </a:prstGeom>
          <a:solidFill>
            <a:srgbClr val="DDDDDD"/>
          </a:solidFill>
          <a:ln w="15875" cap="flat" cmpd="sng" algn="ctr">
            <a:noFill/>
            <a:prstDash val="solid"/>
            <a:round/>
            <a:headEnd type="none" w="med" len="med"/>
            <a:tailEnd type="none" w="med" len="med"/>
          </a:ln>
          <a:effectLst/>
        </p:spPr>
        <p:txBody>
          <a:bodyPr anchor="ctr"/>
          <a:lstStyle/>
          <a:p>
            <a:pPr algn="ctr" eaLnBrk="1" hangingPunct="1">
              <a:defRPr/>
            </a:pPr>
            <a:endParaRPr lang="zh-TW" altLang="zh-TW" sz="2400">
              <a:solidFill>
                <a:srgbClr val="000000"/>
              </a:solidFill>
              <a:latin typeface="Times New Roman" pitchFamily="18" charset="0"/>
              <a:ea typeface="微軟正黑體"/>
            </a:endParaRPr>
          </a:p>
        </p:txBody>
      </p:sp>
      <p:sp>
        <p:nvSpPr>
          <p:cNvPr id="3074" name="Rectangle 2"/>
          <p:cNvSpPr>
            <a:spLocks noGrp="1" noChangeArrowheads="1"/>
          </p:cNvSpPr>
          <p:nvPr>
            <p:ph type="dt" sz="half" idx="2"/>
          </p:nvPr>
        </p:nvSpPr>
        <p:spPr bwMode="auto">
          <a:xfrm>
            <a:off x="179388"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rgbClr val="000000"/>
                </a:solidFill>
                <a:latin typeface="Times New Roman" pitchFamily="18" charset="0"/>
                <a:ea typeface="+mn-ea"/>
              </a:defRPr>
            </a:lvl1pPr>
          </a:lstStyle>
          <a:p>
            <a:pPr>
              <a:defRPr/>
            </a:pPr>
            <a:endParaRPr lang="fr-FR"/>
          </a:p>
        </p:txBody>
      </p:sp>
      <p:sp>
        <p:nvSpPr>
          <p:cNvPr id="3075" name="Rectangle 3"/>
          <p:cNvSpPr>
            <a:spLocks noGrp="1" noChangeArrowheads="1"/>
          </p:cNvSpPr>
          <p:nvPr>
            <p:ph type="ftr" sz="quarter" idx="3"/>
          </p:nvPr>
        </p:nvSpPr>
        <p:spPr bwMode="auto">
          <a:xfrm>
            <a:off x="2916238" y="6400800"/>
            <a:ext cx="317976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rgbClr val="000000"/>
                </a:solidFill>
                <a:latin typeface="Times New Roman" pitchFamily="18" charset="0"/>
                <a:ea typeface="+mn-ea"/>
              </a:defRPr>
            </a:lvl1pPr>
          </a:lstStyle>
          <a:p>
            <a:pPr>
              <a:defRPr/>
            </a:pPr>
            <a:endParaRPr lang="fr-FR" sz="1800"/>
          </a:p>
        </p:txBody>
      </p:sp>
      <p:sp>
        <p:nvSpPr>
          <p:cNvPr id="3076" name="Rectangle 4"/>
          <p:cNvSpPr>
            <a:spLocks noGrp="1" noChangeArrowheads="1"/>
          </p:cNvSpPr>
          <p:nvPr>
            <p:ph type="sldNum" sz="quarter" idx="4"/>
          </p:nvPr>
        </p:nvSpPr>
        <p:spPr bwMode="auto">
          <a:xfrm>
            <a:off x="709295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ea typeface="+mn-ea"/>
              </a:defRPr>
            </a:lvl1pPr>
          </a:lstStyle>
          <a:p>
            <a:pPr>
              <a:defRPr/>
            </a:pPr>
            <a:fld id="{362291D6-BE7B-4D64-837D-59FC531B8387}" type="slidenum">
              <a:rPr lang="fr-FR"/>
              <a:pPr>
                <a:defRPr/>
              </a:pPr>
              <a:t>‹#›</a:t>
            </a:fld>
            <a:endParaRPr lang="fr-FR"/>
          </a:p>
        </p:txBody>
      </p:sp>
      <p:pic>
        <p:nvPicPr>
          <p:cNvPr id="12294" name="Picture 7" descr="compass-0"/>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0" y="2"/>
            <a:ext cx="1143000" cy="1133475"/>
          </a:xfrm>
          <a:prstGeom prst="rect">
            <a:avLst/>
          </a:prstGeom>
          <a:noFill/>
          <a:ln w="9525">
            <a:noFill/>
            <a:miter lim="800000"/>
            <a:headEnd/>
            <a:tailEnd/>
          </a:ln>
        </p:spPr>
      </p:pic>
      <p:sp>
        <p:nvSpPr>
          <p:cNvPr id="3080" name="Text Box 8"/>
          <p:cNvSpPr txBox="1">
            <a:spLocks noChangeArrowheads="1"/>
          </p:cNvSpPr>
          <p:nvPr userDrawn="1"/>
        </p:nvSpPr>
        <p:spPr bwMode="auto">
          <a:xfrm>
            <a:off x="1187450" y="2205038"/>
            <a:ext cx="6769100" cy="457200"/>
          </a:xfrm>
          <a:prstGeom prst="rect">
            <a:avLst/>
          </a:prstGeom>
          <a:noFill/>
          <a:ln w="9525">
            <a:noFill/>
            <a:miter lim="800000"/>
            <a:headEnd/>
            <a:tailEnd/>
          </a:ln>
          <a:effectLst/>
        </p:spPr>
        <p:txBody>
          <a:bodyPr>
            <a:spAutoFit/>
          </a:bodyPr>
          <a:lstStyle/>
          <a:p>
            <a:pPr eaLnBrk="1" hangingPunct="1">
              <a:spcBef>
                <a:spcPct val="50000"/>
              </a:spcBef>
              <a:defRPr/>
            </a:pPr>
            <a:endParaRPr lang="fr-FR" sz="2400">
              <a:solidFill>
                <a:srgbClr val="000000"/>
              </a:solidFill>
              <a:latin typeface="Times New Roman" pitchFamily="18" charset="0"/>
            </a:endParaRPr>
          </a:p>
        </p:txBody>
      </p:sp>
      <p:sp>
        <p:nvSpPr>
          <p:cNvPr id="12296" name="Rectangle 9"/>
          <p:cNvSpPr>
            <a:spLocks noGrp="1" noChangeArrowheads="1"/>
          </p:cNvSpPr>
          <p:nvPr>
            <p:ph type="title"/>
          </p:nvPr>
        </p:nvSpPr>
        <p:spPr bwMode="auto">
          <a:xfrm>
            <a:off x="1752600" y="152402"/>
            <a:ext cx="7391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TW"/>
              <a:t>Click to edit Master title style</a:t>
            </a:r>
          </a:p>
        </p:txBody>
      </p:sp>
      <p:sp>
        <p:nvSpPr>
          <p:cNvPr id="12297" name="Rectangle 10"/>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spTree>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92" r:id="rId7"/>
    <p:sldLayoutId id="2147488793" r:id="rId8"/>
    <p:sldLayoutId id="2147488794" r:id="rId9"/>
    <p:sldLayoutId id="2147488795" r:id="rId10"/>
    <p:sldLayoutId id="2147488796" r:id="rId11"/>
    <p:sldLayoutId id="2147488797"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Comic Sans MS" pitchFamily="66" charset="0"/>
        </a:defRPr>
      </a:lvl6pPr>
      <a:lvl7pPr marL="914400" algn="l" rtl="0" fontAlgn="base">
        <a:spcBef>
          <a:spcPct val="0"/>
        </a:spcBef>
        <a:spcAft>
          <a:spcPct val="0"/>
        </a:spcAft>
        <a:defRPr sz="3200">
          <a:solidFill>
            <a:schemeClr val="tx2"/>
          </a:solidFill>
          <a:latin typeface="Comic Sans MS" pitchFamily="66" charset="0"/>
        </a:defRPr>
      </a:lvl7pPr>
      <a:lvl8pPr marL="1371600" algn="l" rtl="0" fontAlgn="base">
        <a:spcBef>
          <a:spcPct val="0"/>
        </a:spcBef>
        <a:spcAft>
          <a:spcPct val="0"/>
        </a:spcAft>
        <a:defRPr sz="3200">
          <a:solidFill>
            <a:schemeClr val="tx2"/>
          </a:solidFill>
          <a:latin typeface="Comic Sans MS" pitchFamily="66" charset="0"/>
        </a:defRPr>
      </a:lvl8pPr>
      <a:lvl9pPr marL="1828800" algn="l" rtl="0" fontAlgn="base">
        <a:spcBef>
          <a:spcPct val="0"/>
        </a:spcBef>
        <a:spcAft>
          <a:spcPct val="0"/>
        </a:spcAft>
        <a:defRPr sz="3200">
          <a:solidFill>
            <a:schemeClr val="tx2"/>
          </a:solidFill>
          <a:latin typeface="Comic Sans MS" pitchFamily="66"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3315"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72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pitchFamily="18" charset="-120"/>
              </a:defRPr>
            </a:lvl1pPr>
          </a:lstStyle>
          <a:p>
            <a:pPr>
              <a:defRPr/>
            </a:pPr>
            <a:endParaRPr lang="en-US" altLang="zh-TW"/>
          </a:p>
        </p:txBody>
      </p:sp>
      <p:sp>
        <p:nvSpPr>
          <p:cNvPr id="172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pitchFamily="18" charset="-120"/>
              </a:defRPr>
            </a:lvl1pPr>
          </a:lstStyle>
          <a:p>
            <a:pPr>
              <a:defRPr/>
            </a:pPr>
            <a:endParaRPr lang="en-US" altLang="zh-TW"/>
          </a:p>
        </p:txBody>
      </p:sp>
      <p:sp>
        <p:nvSpPr>
          <p:cNvPr id="172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mn-ea"/>
              </a:defRPr>
            </a:lvl1pPr>
          </a:lstStyle>
          <a:p>
            <a:pPr>
              <a:defRPr/>
            </a:pPr>
            <a:r>
              <a:rPr lang="en-US" altLang="zh-TW"/>
              <a:t>333</a:t>
            </a:r>
            <a:fld id="{655B74C2-D5CD-45F0-B359-BD40607905F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8798" r:id="rId1"/>
    <p:sldLayoutId id="2147488799" r:id="rId2"/>
    <p:sldLayoutId id="2147488800" r:id="rId3"/>
    <p:sldLayoutId id="2147488801" r:id="rId4"/>
    <p:sldLayoutId id="2147488802" r:id="rId5"/>
    <p:sldLayoutId id="2147488803" r:id="rId6"/>
    <p:sldLayoutId id="2147488804" r:id="rId7"/>
    <p:sldLayoutId id="2147488805" r:id="rId8"/>
    <p:sldLayoutId id="2147488806" r:id="rId9"/>
    <p:sldLayoutId id="2147488807" r:id="rId10"/>
    <p:sldLayoutId id="2147488808" r:id="rId11"/>
    <p:sldLayoutId id="2147488809" r:id="rId12"/>
    <p:sldLayoutId id="2147488830"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MS PGothic" pitchFamily="34" charset="-128"/>
        </a:defRPr>
      </a:lvl2pPr>
      <a:lvl3pPr algn="ctr" rtl="0" eaLnBrk="0" fontAlgn="base" hangingPunct="0">
        <a:spcBef>
          <a:spcPct val="0"/>
        </a:spcBef>
        <a:spcAft>
          <a:spcPct val="0"/>
        </a:spcAft>
        <a:defRPr kumimoji="1" sz="4400">
          <a:solidFill>
            <a:schemeClr val="tx2"/>
          </a:solidFill>
          <a:latin typeface="Arial" charset="0"/>
          <a:ea typeface="MS PGothic" pitchFamily="34" charset="-128"/>
        </a:defRPr>
      </a:lvl3pPr>
      <a:lvl4pPr algn="ctr" rtl="0" eaLnBrk="0" fontAlgn="base" hangingPunct="0">
        <a:spcBef>
          <a:spcPct val="0"/>
        </a:spcBef>
        <a:spcAft>
          <a:spcPct val="0"/>
        </a:spcAft>
        <a:defRPr kumimoji="1" sz="4400">
          <a:solidFill>
            <a:schemeClr val="tx2"/>
          </a:solidFill>
          <a:latin typeface="Arial" charset="0"/>
          <a:ea typeface="MS PGothic" pitchFamily="34" charset="-128"/>
        </a:defRPr>
      </a:lvl4pPr>
      <a:lvl5pPr algn="ctr" rtl="0" eaLnBrk="0" fontAlgn="base" hangingPunct="0">
        <a:spcBef>
          <a:spcPct val="0"/>
        </a:spcBef>
        <a:spcAft>
          <a:spcPct val="0"/>
        </a:spcAft>
        <a:defRPr kumimoji="1" sz="4400">
          <a:solidFill>
            <a:schemeClr val="tx2"/>
          </a:solidFill>
          <a:latin typeface="Arial" charset="0"/>
          <a:ea typeface="MS PGothic" pitchFamily="34" charset="-128"/>
        </a:defRPr>
      </a:lvl5pPr>
      <a:lvl6pPr marL="457200" algn="ctr" rtl="0" fontAlgn="base">
        <a:spcBef>
          <a:spcPct val="0"/>
        </a:spcBef>
        <a:spcAft>
          <a:spcPct val="0"/>
        </a:spcAft>
        <a:defRPr kumimoji="1" sz="4400">
          <a:solidFill>
            <a:schemeClr val="tx2"/>
          </a:solidFill>
          <a:latin typeface="Arial" charset="0"/>
          <a:ea typeface="MS PGothic" pitchFamily="34" charset="-128"/>
        </a:defRPr>
      </a:lvl6pPr>
      <a:lvl7pPr marL="914400" algn="ctr" rtl="0" fontAlgn="base">
        <a:spcBef>
          <a:spcPct val="0"/>
        </a:spcBef>
        <a:spcAft>
          <a:spcPct val="0"/>
        </a:spcAft>
        <a:defRPr kumimoji="1" sz="4400">
          <a:solidFill>
            <a:schemeClr val="tx2"/>
          </a:solidFill>
          <a:latin typeface="Arial" charset="0"/>
          <a:ea typeface="MS PGothic" pitchFamily="34" charset="-128"/>
        </a:defRPr>
      </a:lvl7pPr>
      <a:lvl8pPr marL="1371600" algn="ctr" rtl="0" fontAlgn="base">
        <a:spcBef>
          <a:spcPct val="0"/>
        </a:spcBef>
        <a:spcAft>
          <a:spcPct val="0"/>
        </a:spcAft>
        <a:defRPr kumimoji="1" sz="4400">
          <a:solidFill>
            <a:schemeClr val="tx2"/>
          </a:solidFill>
          <a:latin typeface="Arial" charset="0"/>
          <a:ea typeface="MS PGothic" pitchFamily="34" charset="-128"/>
        </a:defRPr>
      </a:lvl8pPr>
      <a:lvl9pPr marL="1828800" algn="ctr" rtl="0" fontAlgn="base">
        <a:spcBef>
          <a:spcPct val="0"/>
        </a:spcBef>
        <a:spcAft>
          <a:spcPct val="0"/>
        </a:spcAft>
        <a:defRPr kumimoji="1" sz="4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14" y="14285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107504" y="6525094"/>
            <a:ext cx="2133600" cy="288282"/>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rPr>
              <a:t>5 April 2017</a:t>
            </a:r>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779912" y="6525094"/>
            <a:ext cx="1728192" cy="288282"/>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eaLnBrk="1" fontAlgn="auto" hangingPunct="1">
              <a:spcBef>
                <a:spcPts val="0"/>
              </a:spcBef>
              <a:spcAft>
                <a:spcPts val="0"/>
              </a:spcAft>
            </a:pPr>
            <a:r>
              <a:rPr lang="en-US" dirty="0" err="1">
                <a:solidFill>
                  <a:prstClr val="black">
                    <a:tint val="75000"/>
                  </a:prstClr>
                </a:solidFill>
                <a:ea typeface="+mn-ea"/>
              </a:rPr>
              <a:t>Bakur</a:t>
            </a:r>
            <a:r>
              <a:rPr lang="en-US" dirty="0">
                <a:solidFill>
                  <a:prstClr val="black">
                    <a:tint val="75000"/>
                  </a:prstClr>
                </a:solidFill>
                <a:ea typeface="+mn-ea"/>
              </a:rPr>
              <a:t> </a:t>
            </a:r>
            <a:r>
              <a:rPr lang="en-US" dirty="0" err="1">
                <a:solidFill>
                  <a:prstClr val="black">
                    <a:tint val="75000"/>
                  </a:prstClr>
                </a:solidFill>
                <a:ea typeface="+mn-ea"/>
              </a:rPr>
              <a:t>Parsamyan</a:t>
            </a:r>
            <a:r>
              <a:rPr lang="en-US" dirty="0">
                <a:solidFill>
                  <a:prstClr val="black">
                    <a:tint val="75000"/>
                  </a:prstClr>
                </a:solidFill>
                <a:ea typeface="+mn-ea"/>
              </a:rPr>
              <a:t> DIS2017</a:t>
            </a:r>
          </a:p>
        </p:txBody>
      </p:sp>
      <p:sp>
        <p:nvSpPr>
          <p:cNvPr id="6" name="Slide Number Placeholder 5"/>
          <p:cNvSpPr>
            <a:spLocks noGrp="1"/>
          </p:cNvSpPr>
          <p:nvPr>
            <p:ph type="sldNum" sz="quarter" idx="4"/>
          </p:nvPr>
        </p:nvSpPr>
        <p:spPr>
          <a:xfrm>
            <a:off x="8532440" y="6525094"/>
            <a:ext cx="549424" cy="288282"/>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ED8E19-AE03-4F01-B6C8-30571983F069}"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78411903"/>
      </p:ext>
    </p:extLst>
  </p:cSld>
  <p:clrMap bg1="lt1" tx1="dk1" bg2="lt2" tx2="dk2" accent1="accent1" accent2="accent2" accent3="accent3" accent4="accent4" accent5="accent5" accent6="accent6" hlink="hlink" folHlink="folHlink"/>
  <p:sldLayoutIdLst>
    <p:sldLayoutId id="2147488814" r:id="rId1"/>
    <p:sldLayoutId id="2147488815" r:id="rId2"/>
    <p:sldLayoutId id="2147488816" r:id="rId3"/>
  </p:sldLayoutIdLst>
  <p:hf hdr="0"/>
  <p:txStyles>
    <p:titleStyle>
      <a:lvl1pPr algn="l" defTabSz="914400" rtl="0" eaLnBrk="1" latinLnBrk="0" hangingPunct="1">
        <a:spcBef>
          <a:spcPct val="0"/>
        </a:spcBef>
        <a:buNone/>
        <a:defRPr sz="4400" kern="1200">
          <a:solidFill>
            <a:srgbClr val="0E18E8"/>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E18E8"/>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Courier New" pitchFamily="49" charset="0"/>
        <a:buChar char="o"/>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arxiv.org/abs/2109.00677" TargetMode="External"/><Relationship Id="rId2" Type="http://schemas.openxmlformats.org/officeDocument/2006/relationships/image" Target="../media/image27.png"/><Relationship Id="rId1" Type="http://schemas.openxmlformats.org/officeDocument/2006/relationships/slideLayout" Target="../slideLayouts/slideLayout52.xml"/><Relationship Id="rId6" Type="http://schemas.openxmlformats.org/officeDocument/2006/relationships/hyperlink" Target="https://arxiv.org/abs/2109.02653"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hyperlink" Target="https://arxiv.org/abs/2012.04684" TargetMode="External"/><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slideLayout" Target="../slideLayouts/slideLayout50.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8.bin"/><Relationship Id="rId4" Type="http://schemas.openxmlformats.org/officeDocument/2006/relationships/hyperlink" Target="https://arxiv.org/abs/2112.1126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0.png"/><Relationship Id="rId2" Type="http://schemas.openxmlformats.org/officeDocument/2006/relationships/slideLayout" Target="../slideLayouts/slideLayout52.xml"/><Relationship Id="rId1" Type="http://schemas.openxmlformats.org/officeDocument/2006/relationships/vmlDrawing" Target="../drawings/vmlDrawing4.vml"/><Relationship Id="rId6" Type="http://schemas.openxmlformats.org/officeDocument/2006/relationships/hyperlink" Target="https://arxiv.org/abs/2201.02075" TargetMode="External"/><Relationship Id="rId11" Type="http://schemas.openxmlformats.org/officeDocument/2006/relationships/image" Target="../media/image34.wmf"/><Relationship Id="rId5" Type="http://schemas.openxmlformats.org/officeDocument/2006/relationships/image" Target="../media/image37.png"/><Relationship Id="rId10" Type="http://schemas.openxmlformats.org/officeDocument/2006/relationships/oleObject" Target="../embeddings/oleObject9.bin"/><Relationship Id="rId4" Type="http://schemas.openxmlformats.org/officeDocument/2006/relationships/image" Target="../media/image36.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abs/2103.05419" TargetMode="External"/><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hyperlink" Target="https://arxiv.org/abs/2103.0541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abs/2103.05419" TargetMode="External"/><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0.xml"/><Relationship Id="rId5" Type="http://schemas.openxmlformats.org/officeDocument/2006/relationships/image" Target="../media/image46.png"/><Relationship Id="rId4" Type="http://schemas.openxmlformats.org/officeDocument/2006/relationships/hyperlink" Target="https://arxiv.org/abs/2103.0541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abs/2103.05419" TargetMode="External"/><Relationship Id="rId2" Type="http://schemas.openxmlformats.org/officeDocument/2006/relationships/image" Target="../media/image47.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2103.05419" TargetMode="External"/><Relationship Id="rId2" Type="http://schemas.openxmlformats.org/officeDocument/2006/relationships/image" Target="../media/image48.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3" Type="http://schemas.openxmlformats.org/officeDocument/2006/relationships/image" Target="../media/image14.png"/><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image" Target="../media/image13.wmf"/><Relationship Id="rId2" Type="http://schemas.openxmlformats.org/officeDocument/2006/relationships/slideLayout" Target="../slideLayouts/slideLayout50.xml"/><Relationship Id="rId16" Type="http://schemas.openxmlformats.org/officeDocument/2006/relationships/oleObject" Target="../embeddings/oleObject7.bin"/><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5.jpeg"/><Relationship Id="rId10" Type="http://schemas.openxmlformats.org/officeDocument/2006/relationships/image" Target="../media/image10.wmf"/><Relationship Id="rId4" Type="http://schemas.openxmlformats.org/officeDocument/2006/relationships/hyperlink" Target="http://www.int.washington.edu/PROGRAMS/17-3/" TargetMode="External"/><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oleObject" Target="../embeddings/oleObject12.bin"/><Relationship Id="rId3" Type="http://schemas.openxmlformats.org/officeDocument/2006/relationships/image" Target="../media/image52.png"/><Relationship Id="rId7" Type="http://schemas.openxmlformats.org/officeDocument/2006/relationships/image" Target="../media/image58.png"/><Relationship Id="rId12" Type="http://schemas.openxmlformats.org/officeDocument/2006/relationships/image" Target="../media/image52.wmf"/><Relationship Id="rId17" Type="http://schemas.openxmlformats.org/officeDocument/2006/relationships/image" Target="../media/image650.png"/><Relationship Id="rId2" Type="http://schemas.openxmlformats.org/officeDocument/2006/relationships/slideLayout" Target="../slideLayouts/slideLayout54.xml"/><Relationship Id="rId16" Type="http://schemas.openxmlformats.org/officeDocument/2006/relationships/image" Target="../media/image54.wmf"/><Relationship Id="rId1" Type="http://schemas.openxmlformats.org/officeDocument/2006/relationships/vmlDrawing" Target="../drawings/vmlDrawing6.vml"/><Relationship Id="rId6" Type="http://schemas.openxmlformats.org/officeDocument/2006/relationships/image" Target="../media/image57.png"/><Relationship Id="rId11" Type="http://schemas.openxmlformats.org/officeDocument/2006/relationships/oleObject" Target="../embeddings/oleObject11.bin"/><Relationship Id="rId5" Type="http://schemas.openxmlformats.org/officeDocument/2006/relationships/image" Target="../media/image56.png"/><Relationship Id="rId15" Type="http://schemas.openxmlformats.org/officeDocument/2006/relationships/oleObject" Target="../embeddings/oleObject13.bin"/><Relationship Id="rId10" Type="http://schemas.openxmlformats.org/officeDocument/2006/relationships/image" Target="../media/image51.wmf"/><Relationship Id="rId4" Type="http://schemas.openxmlformats.org/officeDocument/2006/relationships/image" Target="../media/image55.png"/><Relationship Id="rId9" Type="http://schemas.openxmlformats.org/officeDocument/2006/relationships/oleObject" Target="../embeddings/oleObject10.bin"/><Relationship Id="rId14" Type="http://schemas.openxmlformats.org/officeDocument/2006/relationships/image" Target="../media/image53.wmf"/></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arxiv.org/abs/1703.10157" TargetMode="External"/><Relationship Id="rId2" Type="http://schemas.openxmlformats.org/officeDocument/2006/relationships/image" Target="../media/image60.png"/><Relationship Id="rId1" Type="http://schemas.openxmlformats.org/officeDocument/2006/relationships/slideLayout" Target="../slideLayouts/slideLayout5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hyperlink" Target="https://arxiv.org/abs/1703.10157" TargetMode="External"/><Relationship Id="rId2" Type="http://schemas.openxmlformats.org/officeDocument/2006/relationships/image" Target="../media/image68.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50.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hyperlink" Target="https://arxiv.org/abs/1703.1015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0.png"/><Relationship Id="rId1" Type="http://schemas.openxmlformats.org/officeDocument/2006/relationships/slideLayout" Target="../slideLayouts/slideLayout50.xml"/><Relationship Id="rId4" Type="http://schemas.openxmlformats.org/officeDocument/2006/relationships/hyperlink" Target="https://arxiv.org/abs/1912.0755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image" Target="../media/image100.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0.xml"/><Relationship Id="rId4" Type="http://schemas.openxmlformats.org/officeDocument/2006/relationships/hyperlink" Target="https://arxiv.org/abs/1510.0678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3" Type="http://schemas.openxmlformats.org/officeDocument/2006/relationships/image" Target="../media/image14.png"/><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image" Target="../media/image13.wmf"/><Relationship Id="rId2" Type="http://schemas.openxmlformats.org/officeDocument/2006/relationships/slideLayout" Target="../slideLayouts/slideLayout50.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5.jpeg"/><Relationship Id="rId10" Type="http://schemas.openxmlformats.org/officeDocument/2006/relationships/image" Target="../media/image10.wmf"/><Relationship Id="rId4" Type="http://schemas.openxmlformats.org/officeDocument/2006/relationships/hyperlink" Target="http://www.int.washington.edu/PROGRAMS/17-3/" TargetMode="External"/><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94.png"/><Relationship Id="rId7" Type="http://schemas.openxmlformats.org/officeDocument/2006/relationships/image" Target="../media/image92.wmf"/><Relationship Id="rId2" Type="http://schemas.openxmlformats.org/officeDocument/2006/relationships/slideLayout" Target="../slideLayouts/slideLayout5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96.png"/><Relationship Id="rId10" Type="http://schemas.openxmlformats.org/officeDocument/2006/relationships/image" Target="../media/image1560.png"/><Relationship Id="rId4" Type="http://schemas.openxmlformats.org/officeDocument/2006/relationships/image" Target="../media/image95.png"/><Relationship Id="rId9" Type="http://schemas.openxmlformats.org/officeDocument/2006/relationships/image" Target="../media/image93.wmf"/></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52.xml"/><Relationship Id="rId1" Type="http://schemas.openxmlformats.org/officeDocument/2006/relationships/vmlDrawing" Target="../drawings/vmlDrawing8.vml"/><Relationship Id="rId5" Type="http://schemas.openxmlformats.org/officeDocument/2006/relationships/image" Target="../media/image99.w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104.png"/><Relationship Id="rId7" Type="http://schemas.openxmlformats.org/officeDocument/2006/relationships/image" Target="../media/image260.png"/><Relationship Id="rId12" Type="http://schemas.openxmlformats.org/officeDocument/2006/relationships/image" Target="../media/image103.wmf"/><Relationship Id="rId2" Type="http://schemas.openxmlformats.org/officeDocument/2006/relationships/slideLayout" Target="../slideLayouts/slideLayout52.xml"/><Relationship Id="rId1" Type="http://schemas.openxmlformats.org/officeDocument/2006/relationships/vmlDrawing" Target="../drawings/vmlDrawing9.vml"/><Relationship Id="rId6" Type="http://schemas.openxmlformats.org/officeDocument/2006/relationships/image" Target="../media/image102.wmf"/><Relationship Id="rId11" Type="http://schemas.openxmlformats.org/officeDocument/2006/relationships/oleObject" Target="../embeddings/oleObject18.bin"/><Relationship Id="rId5" Type="http://schemas.openxmlformats.org/officeDocument/2006/relationships/oleObject" Target="../embeddings/oleObject17.bin"/><Relationship Id="rId10" Type="http://schemas.openxmlformats.org/officeDocument/2006/relationships/image" Target="../media/image290.png"/><Relationship Id="rId4" Type="http://schemas.openxmlformats.org/officeDocument/2006/relationships/image" Target="../media/image105.png"/><Relationship Id="rId9" Type="http://schemas.openxmlformats.org/officeDocument/2006/relationships/image" Target="../media/image280.png"/></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6.wmf"/><Relationship Id="rId2" Type="http://schemas.openxmlformats.org/officeDocument/2006/relationships/slideLayout" Target="../slideLayouts/slideLayout50.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109.png"/><Relationship Id="rId4" Type="http://schemas.openxmlformats.org/officeDocument/2006/relationships/image" Target="../media/image108.png"/></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50.xml"/><Relationship Id="rId1" Type="http://schemas.openxmlformats.org/officeDocument/2006/relationships/vmlDrawing" Target="../drawings/vmlDrawing11.vml"/><Relationship Id="rId6" Type="http://schemas.openxmlformats.org/officeDocument/2006/relationships/image" Target="../media/image110.wmf"/><Relationship Id="rId5" Type="http://schemas.openxmlformats.org/officeDocument/2006/relationships/oleObject" Target="../embeddings/oleObject20.bin"/><Relationship Id="rId4" Type="http://schemas.openxmlformats.org/officeDocument/2006/relationships/image" Target="../media/image2160.png"/></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50.xml"/><Relationship Id="rId5" Type="http://schemas.openxmlformats.org/officeDocument/2006/relationships/hyperlink" Target="https://arxiv.org/abs/2103.05419" TargetMode="External"/><Relationship Id="rId4" Type="http://schemas.openxmlformats.org/officeDocument/2006/relationships/image" Target="../media/image11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50.xml"/><Relationship Id="rId4" Type="http://schemas.openxmlformats.org/officeDocument/2006/relationships/hyperlink" Target="https://arxiv.org/abs/2103.054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0.xml"/><Relationship Id="rId4" Type="http://schemas.openxmlformats.org/officeDocument/2006/relationships/hyperlink" Target="https://arxiv.org/abs/2103.0541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8" Type="http://schemas.openxmlformats.org/officeDocument/2006/relationships/hyperlink" Target="https://arxiv.org/abs/1510.06783" TargetMode="External"/><Relationship Id="rId13" Type="http://schemas.openxmlformats.org/officeDocument/2006/relationships/hyperlink" Target="https://arxiv.org/abs/1303.6600" TargetMode="External"/><Relationship Id="rId3" Type="http://schemas.openxmlformats.org/officeDocument/2006/relationships/hyperlink" Target="https://arxiv.org/abs/1905.06957" TargetMode="External"/><Relationship Id="rId7" Type="http://schemas.openxmlformats.org/officeDocument/2006/relationships/hyperlink" Target="https://arxiv.org/abs/1507.05267" TargetMode="External"/><Relationship Id="rId12" Type="http://schemas.openxmlformats.org/officeDocument/2006/relationships/hyperlink" Target="https://arxiv.org/abs/hep-ph/0307382" TargetMode="External"/><Relationship Id="rId2" Type="http://schemas.openxmlformats.org/officeDocument/2006/relationships/hyperlink" Target="https://arxiv.org/abs/1709.04922" TargetMode="External"/><Relationship Id="rId1" Type="http://schemas.openxmlformats.org/officeDocument/2006/relationships/slideLayout" Target="../slideLayouts/slideLayout50.xml"/><Relationship Id="rId6" Type="http://schemas.openxmlformats.org/officeDocument/2006/relationships/hyperlink" Target="https://arxiv.org/abs/1807.05250" TargetMode="External"/><Relationship Id="rId11" Type="http://schemas.openxmlformats.org/officeDocument/2006/relationships/hyperlink" Target="https://arxiv.org/abs/hep-ph/0106012" TargetMode="External"/><Relationship Id="rId5" Type="http://schemas.openxmlformats.org/officeDocument/2006/relationships/hyperlink" Target="https://arxiv.org/abs/1209.2803" TargetMode="External"/><Relationship Id="rId10" Type="http://schemas.openxmlformats.org/officeDocument/2006/relationships/hyperlink" Target="https://arxiv.org/abs/2001.05415" TargetMode="External"/><Relationship Id="rId4" Type="http://schemas.openxmlformats.org/officeDocument/2006/relationships/hyperlink" Target="https://arxiv.org/abs/2001.07722" TargetMode="External"/><Relationship Id="rId9" Type="http://schemas.openxmlformats.org/officeDocument/2006/relationships/hyperlink" Target="https://arxiv.org/abs/1607.02521" TargetMode="External"/><Relationship Id="rId14" Type="http://schemas.openxmlformats.org/officeDocument/2006/relationships/hyperlink" Target="https://arxiv.org/abs/1602.0276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s://arxiv.org/abs/2001.07722" TargetMode="External"/><Relationship Id="rId2" Type="http://schemas.openxmlformats.org/officeDocument/2006/relationships/image" Target="../media/image22.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2001.07722" TargetMode="External"/><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2001.07722" TargetMode="External"/><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2109.02653" TargetMode="External"/><Relationship Id="rId2" Type="http://schemas.openxmlformats.org/officeDocument/2006/relationships/image" Target="../media/image25.png"/><Relationship Id="rId1" Type="http://schemas.openxmlformats.org/officeDocument/2006/relationships/slideLayout" Target="../slideLayouts/slideLayout50.xml"/><Relationship Id="rId5" Type="http://schemas.openxmlformats.org/officeDocument/2006/relationships/hyperlink" Target="https://arxiv.org/abs/2012.04684"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4E94B8-B218-49A8-A264-3CA9F20A51D2}"/>
              </a:ext>
            </a:extLst>
          </p:cNvPr>
          <p:cNvPicPr>
            <a:picLocks noChangeAspect="1"/>
          </p:cNvPicPr>
          <p:nvPr/>
        </p:nvPicPr>
        <p:blipFill>
          <a:blip r:embed="rId2"/>
          <a:stretch>
            <a:fillRect/>
          </a:stretch>
        </p:blipFill>
        <p:spPr>
          <a:xfrm>
            <a:off x="0" y="-11850"/>
            <a:ext cx="9144000" cy="4299429"/>
          </a:xfrm>
          <a:prstGeom prst="rect">
            <a:avLst/>
          </a:prstGeom>
        </p:spPr>
      </p:pic>
      <p:sp>
        <p:nvSpPr>
          <p:cNvPr id="2" name="標題 1"/>
          <p:cNvSpPr>
            <a:spLocks noGrp="1"/>
          </p:cNvSpPr>
          <p:nvPr>
            <p:ph type="ctrTitle"/>
          </p:nvPr>
        </p:nvSpPr>
        <p:spPr>
          <a:xfrm>
            <a:off x="1462347" y="4291568"/>
            <a:ext cx="7324941" cy="1427014"/>
          </a:xfrm>
          <a:solidFill>
            <a:srgbClr val="FFFF00"/>
          </a:solidFill>
          <a:ln>
            <a:noFill/>
          </a:ln>
        </p:spPr>
        <p:txBody>
          <a:bodyPr>
            <a:normAutofit fontScale="90000"/>
          </a:bodyPr>
          <a:lstStyle/>
          <a:p>
            <a:r>
              <a:rPr lang="en-US" altLang="zh-TW" dirty="0"/>
              <a:t>Mini-review of PDFs and TMDs (experimental aspect)</a:t>
            </a:r>
            <a:endParaRPr lang="zh-TW" altLang="en-US" b="1" dirty="0"/>
          </a:p>
        </p:txBody>
      </p:sp>
      <p:sp>
        <p:nvSpPr>
          <p:cNvPr id="4" name="副標題 2"/>
          <p:cNvSpPr txBox="1">
            <a:spLocks/>
          </p:cNvSpPr>
          <p:nvPr/>
        </p:nvSpPr>
        <p:spPr>
          <a:xfrm>
            <a:off x="1462347" y="5792485"/>
            <a:ext cx="6858000" cy="8550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TW" sz="2000" dirty="0"/>
              <a:t>Wen-Chen Chang</a:t>
            </a:r>
          </a:p>
          <a:p>
            <a:r>
              <a:rPr lang="en-US" altLang="zh-TW" sz="2000" dirty="0"/>
              <a:t>Institute of Physics, Academia </a:t>
            </a:r>
            <a:r>
              <a:rPr lang="en-US" altLang="zh-TW" sz="2000" dirty="0" err="1"/>
              <a:t>Sinica</a:t>
            </a:r>
            <a:endParaRPr lang="en-US" altLang="zh-TW" sz="2000" dirty="0"/>
          </a:p>
        </p:txBody>
      </p:sp>
      <p:sp>
        <p:nvSpPr>
          <p:cNvPr id="5" name="投影片編號版面配置區 4"/>
          <p:cNvSpPr>
            <a:spLocks noGrp="1"/>
          </p:cNvSpPr>
          <p:nvPr>
            <p:ph type="sldNum" sz="quarter" idx="12"/>
          </p:nvPr>
        </p:nvSpPr>
        <p:spPr/>
        <p:txBody>
          <a:bodyPr/>
          <a:lstStyle/>
          <a:p>
            <a:fld id="{4B7A5EA7-1CC0-462C-8628-A3E36C96A86B}" type="slidenum">
              <a:rPr lang="zh-TW" altLang="en-US" smtClean="0"/>
              <a:t>1</a:t>
            </a:fld>
            <a:endParaRPr lang="zh-TW" altLang="en-US"/>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1" y="5301013"/>
            <a:ext cx="1558694" cy="1556987"/>
          </a:xfrm>
          <a:prstGeom prst="rect">
            <a:avLst/>
          </a:prstGeom>
        </p:spPr>
      </p:pic>
    </p:spTree>
    <p:extLst>
      <p:ext uri="{BB962C8B-B14F-4D97-AF65-F5344CB8AC3E}">
        <p14:creationId xmlns:p14="http://schemas.microsoft.com/office/powerpoint/2010/main" val="140219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FAAB4D-309C-482E-83DB-476F1623F554}"/>
              </a:ext>
            </a:extLst>
          </p:cNvPr>
          <p:cNvSpPr>
            <a:spLocks noGrp="1"/>
          </p:cNvSpPr>
          <p:nvPr>
            <p:ph type="title"/>
          </p:nvPr>
        </p:nvSpPr>
        <p:spPr/>
        <p:txBody>
          <a:bodyPr/>
          <a:lstStyle/>
          <a:p>
            <a:r>
              <a:rPr lang="en-US" dirty="0"/>
              <a:t>Light Sea Asymmetry</a:t>
            </a:r>
          </a:p>
        </p:txBody>
      </p:sp>
      <p:pic>
        <p:nvPicPr>
          <p:cNvPr id="16" name="Content Placeholder 15">
            <a:extLst>
              <a:ext uri="{FF2B5EF4-FFF2-40B4-BE49-F238E27FC236}">
                <a16:creationId xmlns:a16="http://schemas.microsoft.com/office/drawing/2014/main" id="{3902D0C5-316C-44F1-9517-C693FC81614D}"/>
              </a:ext>
            </a:extLst>
          </p:cNvPr>
          <p:cNvPicPr>
            <a:picLocks noGrp="1" noChangeAspect="1"/>
          </p:cNvPicPr>
          <p:nvPr>
            <p:ph sz="half" idx="2"/>
          </p:nvPr>
        </p:nvPicPr>
        <p:blipFill>
          <a:blip r:embed="rId2"/>
          <a:stretch>
            <a:fillRect/>
          </a:stretch>
        </p:blipFill>
        <p:spPr>
          <a:xfrm>
            <a:off x="804563" y="4171156"/>
            <a:ext cx="2410301" cy="2550319"/>
          </a:xfrm>
        </p:spPr>
      </p:pic>
      <p:sp>
        <p:nvSpPr>
          <p:cNvPr id="4" name="Slide Number Placeholder 3">
            <a:extLst>
              <a:ext uri="{FF2B5EF4-FFF2-40B4-BE49-F238E27FC236}">
                <a16:creationId xmlns:a16="http://schemas.microsoft.com/office/drawing/2014/main" id="{03541ED7-02CA-4F3B-821D-D29AF5D053DF}"/>
              </a:ext>
            </a:extLst>
          </p:cNvPr>
          <p:cNvSpPr>
            <a:spLocks noGrp="1"/>
          </p:cNvSpPr>
          <p:nvPr>
            <p:ph type="sldNum" sz="quarter" idx="12"/>
          </p:nvPr>
        </p:nvSpPr>
        <p:spPr/>
        <p:txBody>
          <a:bodyPr/>
          <a:lstStyle/>
          <a:p>
            <a:pPr>
              <a:defRPr/>
            </a:pPr>
            <a:fld id="{4396A207-07FB-42F6-B213-05D7673CECAA}" type="slidenum">
              <a:rPr lang="en-US" altLang="ja-JP" smtClean="0"/>
              <a:pPr>
                <a:defRPr/>
              </a:pPr>
              <a:t>10</a:t>
            </a:fld>
            <a:endParaRPr lang="en-US" altLang="ja-JP" dirty="0"/>
          </a:p>
        </p:txBody>
      </p:sp>
      <p:pic>
        <p:nvPicPr>
          <p:cNvPr id="14" name="Content Placeholder 13">
            <a:extLst>
              <a:ext uri="{FF2B5EF4-FFF2-40B4-BE49-F238E27FC236}">
                <a16:creationId xmlns:a16="http://schemas.microsoft.com/office/drawing/2014/main" id="{5BEE03E7-B7D6-48F8-82EC-FD12746D07EC}"/>
              </a:ext>
            </a:extLst>
          </p:cNvPr>
          <p:cNvPicPr>
            <a:picLocks noGrp="1" noChangeAspect="1"/>
          </p:cNvPicPr>
          <p:nvPr>
            <p:ph sz="half" idx="1"/>
          </p:nvPr>
        </p:nvPicPr>
        <p:blipFill>
          <a:blip r:embed="rId3"/>
          <a:stretch>
            <a:fillRect/>
          </a:stretch>
        </p:blipFill>
        <p:spPr>
          <a:xfrm>
            <a:off x="847901" y="1540907"/>
            <a:ext cx="2366963" cy="2506980"/>
          </a:xfrm>
        </p:spPr>
      </p:pic>
      <p:pic>
        <p:nvPicPr>
          <p:cNvPr id="18" name="Picture 17">
            <a:extLst>
              <a:ext uri="{FF2B5EF4-FFF2-40B4-BE49-F238E27FC236}">
                <a16:creationId xmlns:a16="http://schemas.microsoft.com/office/drawing/2014/main" id="{72C4F9A9-06D6-4DE1-99E5-E0586FAED257}"/>
              </a:ext>
            </a:extLst>
          </p:cNvPr>
          <p:cNvPicPr>
            <a:picLocks noChangeAspect="1"/>
          </p:cNvPicPr>
          <p:nvPr/>
        </p:nvPicPr>
        <p:blipFill>
          <a:blip r:embed="rId4"/>
          <a:stretch>
            <a:fillRect/>
          </a:stretch>
        </p:blipFill>
        <p:spPr>
          <a:xfrm>
            <a:off x="4111684" y="1776855"/>
            <a:ext cx="4383925" cy="2231245"/>
          </a:xfrm>
          <a:prstGeom prst="rect">
            <a:avLst/>
          </a:prstGeom>
        </p:spPr>
      </p:pic>
      <p:pic>
        <p:nvPicPr>
          <p:cNvPr id="19" name="內容版面配置區 6">
            <a:extLst>
              <a:ext uri="{FF2B5EF4-FFF2-40B4-BE49-F238E27FC236}">
                <a16:creationId xmlns:a16="http://schemas.microsoft.com/office/drawing/2014/main" id="{25B9BAB7-6BA7-4D7F-9FE5-414D8FB1C07B}"/>
              </a:ext>
            </a:extLst>
          </p:cNvPr>
          <p:cNvPicPr>
            <a:picLocks noChangeAspect="1"/>
          </p:cNvPicPr>
          <p:nvPr/>
        </p:nvPicPr>
        <p:blipFill>
          <a:blip r:embed="rId5"/>
          <a:stretch>
            <a:fillRect/>
          </a:stretch>
        </p:blipFill>
        <p:spPr bwMode="auto">
          <a:xfrm>
            <a:off x="3974541" y="3988353"/>
            <a:ext cx="3645459" cy="2657480"/>
          </a:xfrm>
          <a:prstGeom prst="rect">
            <a:avLst/>
          </a:prstGeom>
          <a:noFill/>
          <a:ln w="9525">
            <a:noFill/>
            <a:miter lim="800000"/>
            <a:headEnd/>
            <a:tailEnd/>
          </a:ln>
        </p:spPr>
      </p:pic>
      <p:sp>
        <p:nvSpPr>
          <p:cNvPr id="20" name="文字方塊 13">
            <a:extLst>
              <a:ext uri="{FF2B5EF4-FFF2-40B4-BE49-F238E27FC236}">
                <a16:creationId xmlns:a16="http://schemas.microsoft.com/office/drawing/2014/main" id="{FD47063E-A4F7-459B-8B73-D6F3C6FF083B}"/>
              </a:ext>
            </a:extLst>
          </p:cNvPr>
          <p:cNvSpPr txBox="1"/>
          <p:nvPr/>
        </p:nvSpPr>
        <p:spPr>
          <a:xfrm>
            <a:off x="4380807" y="6567586"/>
            <a:ext cx="4359976" cy="307777"/>
          </a:xfrm>
          <a:prstGeom prst="rect">
            <a:avLst/>
          </a:prstGeom>
          <a:noFill/>
        </p:spPr>
        <p:txBody>
          <a:bodyPr wrap="none" rtlCol="0">
            <a:spAutoFit/>
          </a:bodyPr>
          <a:lstStyle/>
          <a:p>
            <a:r>
              <a:rPr lang="en-US" sz="1400" dirty="0"/>
              <a:t>NNPDF4.0 (NNLO) </a:t>
            </a:r>
            <a:r>
              <a:rPr lang="en-US" sz="1400" dirty="0">
                <a:hlinkClick r:id="rId6"/>
              </a:rPr>
              <a:t>https://arxiv.org/abs/2109.02653</a:t>
            </a:r>
            <a:r>
              <a:rPr lang="en-US" sz="1400" dirty="0"/>
              <a:t> </a:t>
            </a:r>
          </a:p>
        </p:txBody>
      </p:sp>
      <p:sp>
        <p:nvSpPr>
          <p:cNvPr id="21" name="文字方塊 12">
            <a:extLst>
              <a:ext uri="{FF2B5EF4-FFF2-40B4-BE49-F238E27FC236}">
                <a16:creationId xmlns:a16="http://schemas.microsoft.com/office/drawing/2014/main" id="{0FBE6D0D-F38E-4F96-8C5D-48E22E6F6E3E}"/>
              </a:ext>
            </a:extLst>
          </p:cNvPr>
          <p:cNvSpPr txBox="1"/>
          <p:nvPr/>
        </p:nvSpPr>
        <p:spPr>
          <a:xfrm>
            <a:off x="4649065" y="1540907"/>
            <a:ext cx="3721981" cy="307777"/>
          </a:xfrm>
          <a:prstGeom prst="rect">
            <a:avLst/>
          </a:prstGeom>
          <a:noFill/>
        </p:spPr>
        <p:txBody>
          <a:bodyPr wrap="none" rtlCol="0">
            <a:spAutoFit/>
          </a:bodyPr>
          <a:lstStyle/>
          <a:p>
            <a:r>
              <a:rPr lang="en-US" sz="1400" dirty="0"/>
              <a:t>JAM (NLO) </a:t>
            </a:r>
            <a:r>
              <a:rPr lang="en-US" sz="1400" dirty="0">
                <a:hlinkClick r:id="rId7"/>
              </a:rPr>
              <a:t>https://arxiv.org/abs/2109.00677</a:t>
            </a:r>
            <a:r>
              <a:rPr lang="en-US" sz="1400" dirty="0"/>
              <a:t> </a:t>
            </a:r>
          </a:p>
        </p:txBody>
      </p:sp>
      <p:cxnSp>
        <p:nvCxnSpPr>
          <p:cNvPr id="22" name="Straight Arrow Connector 21">
            <a:extLst>
              <a:ext uri="{FF2B5EF4-FFF2-40B4-BE49-F238E27FC236}">
                <a16:creationId xmlns:a16="http://schemas.microsoft.com/office/drawing/2014/main" id="{95546B64-9292-4AF5-8112-6F01266F8B19}"/>
              </a:ext>
            </a:extLst>
          </p:cNvPr>
          <p:cNvCxnSpPr>
            <a:cxnSpLocks/>
          </p:cNvCxnSpPr>
          <p:nvPr/>
        </p:nvCxnSpPr>
        <p:spPr bwMode="auto">
          <a:xfrm flipV="1">
            <a:off x="3214863" y="3674225"/>
            <a:ext cx="1165944" cy="103903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A32BC76D-428A-4DBA-8441-E55652E78374}"/>
              </a:ext>
            </a:extLst>
          </p:cNvPr>
          <p:cNvCxnSpPr>
            <a:cxnSpLocks/>
          </p:cNvCxnSpPr>
          <p:nvPr/>
        </p:nvCxnSpPr>
        <p:spPr bwMode="auto">
          <a:xfrm>
            <a:off x="3214864" y="2566713"/>
            <a:ext cx="1165943" cy="51730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文字方塊 14">
                <a:extLst>
                  <a:ext uri="{FF2B5EF4-FFF2-40B4-BE49-F238E27FC236}">
                    <a16:creationId xmlns:a16="http://schemas.microsoft.com/office/drawing/2014/main" id="{EDC3CBF7-EB05-4A2D-8EAF-601BA8FCED07}"/>
                  </a:ext>
                </a:extLst>
              </p:cNvPr>
              <p:cNvSpPr txBox="1"/>
              <p:nvPr/>
            </p:nvSpPr>
            <p:spPr>
              <a:xfrm>
                <a:off x="4681504" y="5963172"/>
                <a:ext cx="3464969" cy="26539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solidFill>
                      <a:schemeClr val="bg1"/>
                    </a:solidFill>
                  </a:rPr>
                  <a:t>LHC gauge boson data provide constrains of </a:t>
                </a:r>
                <a14:m>
                  <m:oMath xmlns:m="http://schemas.openxmlformats.org/officeDocument/2006/math">
                    <m:acc>
                      <m:accPr>
                        <m:chr m:val="̅"/>
                        <m:ctrlPr>
                          <a:rPr lang="en-US" sz="1100" i="1">
                            <a:solidFill>
                              <a:schemeClr val="bg1"/>
                            </a:solidFill>
                            <a:latin typeface="Cambria Math" panose="02040503050406030204" pitchFamily="18" charset="0"/>
                          </a:rPr>
                        </m:ctrlPr>
                      </m:accPr>
                      <m:e>
                        <m:r>
                          <a:rPr lang="en-US" sz="1100" i="1">
                            <a:solidFill>
                              <a:schemeClr val="bg1"/>
                            </a:solidFill>
                            <a:latin typeface="Cambria Math" panose="02040503050406030204" pitchFamily="18" charset="0"/>
                          </a:rPr>
                          <m:t>𝑑</m:t>
                        </m:r>
                      </m:e>
                    </m:acc>
                    <m:r>
                      <a:rPr lang="en-US" sz="1100" i="1">
                        <a:solidFill>
                          <a:schemeClr val="bg1"/>
                        </a:solidFill>
                        <a:latin typeface="Cambria Math" panose="02040503050406030204" pitchFamily="18" charset="0"/>
                      </a:rPr>
                      <m:t>/</m:t>
                    </m:r>
                    <m:acc>
                      <m:accPr>
                        <m:chr m:val="̅"/>
                        <m:ctrlPr>
                          <a:rPr lang="en-US" sz="1100" i="1">
                            <a:solidFill>
                              <a:schemeClr val="bg1"/>
                            </a:solidFill>
                            <a:latin typeface="Cambria Math" panose="02040503050406030204" pitchFamily="18" charset="0"/>
                          </a:rPr>
                        </m:ctrlPr>
                      </m:accPr>
                      <m:e>
                        <m:r>
                          <a:rPr lang="en-US" sz="1100" i="1">
                            <a:solidFill>
                              <a:schemeClr val="bg1"/>
                            </a:solidFill>
                            <a:latin typeface="Cambria Math" panose="02040503050406030204" pitchFamily="18" charset="0"/>
                          </a:rPr>
                          <m:t>𝑢</m:t>
                        </m:r>
                      </m:e>
                    </m:acc>
                    <m:r>
                      <a:rPr lang="en-US" sz="1100" i="1">
                        <a:solidFill>
                          <a:schemeClr val="bg1"/>
                        </a:solidFill>
                        <a:latin typeface="Cambria Math" panose="02040503050406030204" pitchFamily="18" charset="0"/>
                      </a:rPr>
                      <m:t>(</m:t>
                    </m:r>
                    <m:r>
                      <a:rPr lang="en-US" sz="1100" i="1">
                        <a:solidFill>
                          <a:schemeClr val="bg1"/>
                        </a:solidFill>
                        <a:latin typeface="Cambria Math" panose="02040503050406030204" pitchFamily="18" charset="0"/>
                      </a:rPr>
                      <m:t>𝑥</m:t>
                    </m:r>
                    <m:r>
                      <a:rPr lang="en-US" sz="1100" i="1">
                        <a:solidFill>
                          <a:schemeClr val="bg1"/>
                        </a:solidFill>
                        <a:latin typeface="Cambria Math" panose="02040503050406030204" pitchFamily="18" charset="0"/>
                      </a:rPr>
                      <m:t>)</m:t>
                    </m:r>
                  </m:oMath>
                </a14:m>
                <a:r>
                  <a:rPr lang="en-US" sz="1100" dirty="0">
                    <a:solidFill>
                      <a:schemeClr val="bg1"/>
                    </a:solidFill>
                  </a:rPr>
                  <a:t>. </a:t>
                </a:r>
              </a:p>
            </p:txBody>
          </p:sp>
        </mc:Choice>
        <mc:Fallback xmlns="">
          <p:sp>
            <p:nvSpPr>
              <p:cNvPr id="28" name="文字方塊 14">
                <a:extLst>
                  <a:ext uri="{FF2B5EF4-FFF2-40B4-BE49-F238E27FC236}">
                    <a16:creationId xmlns:a16="http://schemas.microsoft.com/office/drawing/2014/main" id="{EDC3CBF7-EB05-4A2D-8EAF-601BA8FCED07}"/>
                  </a:ext>
                </a:extLst>
              </p:cNvPr>
              <p:cNvSpPr txBox="1">
                <a:spLocks noRot="1" noChangeAspect="1" noMove="1" noResize="1" noEditPoints="1" noAdjustHandles="1" noChangeArrowheads="1" noChangeShapeType="1" noTextEdit="1"/>
              </p:cNvSpPr>
              <p:nvPr/>
            </p:nvSpPr>
            <p:spPr>
              <a:xfrm>
                <a:off x="4681504" y="5963172"/>
                <a:ext cx="3464969" cy="265394"/>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618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1103-49D6-45CA-8B3B-2ED8566230BA}"/>
              </a:ext>
            </a:extLst>
          </p:cNvPr>
          <p:cNvSpPr>
            <a:spLocks noGrp="1"/>
          </p:cNvSpPr>
          <p:nvPr>
            <p:ph type="title"/>
          </p:nvPr>
        </p:nvSpPr>
        <p:spPr/>
        <p:txBody>
          <a:bodyPr/>
          <a:lstStyle/>
          <a:p>
            <a:r>
              <a:rPr lang="en-US" dirty="0"/>
              <a:t>Strange Sea</a:t>
            </a:r>
          </a:p>
        </p:txBody>
      </p:sp>
      <p:pic>
        <p:nvPicPr>
          <p:cNvPr id="6" name="Content Placeholder 5">
            <a:extLst>
              <a:ext uri="{FF2B5EF4-FFF2-40B4-BE49-F238E27FC236}">
                <a16:creationId xmlns:a16="http://schemas.microsoft.com/office/drawing/2014/main" id="{B653A3F4-62B4-42AC-B85A-980ED0C6B8C9}"/>
              </a:ext>
            </a:extLst>
          </p:cNvPr>
          <p:cNvPicPr>
            <a:picLocks noGrp="1" noChangeAspect="1"/>
          </p:cNvPicPr>
          <p:nvPr>
            <p:ph idx="1"/>
          </p:nvPr>
        </p:nvPicPr>
        <p:blipFill>
          <a:blip r:embed="rId3"/>
          <a:stretch>
            <a:fillRect/>
          </a:stretch>
        </p:blipFill>
        <p:spPr>
          <a:xfrm>
            <a:off x="917032" y="2011337"/>
            <a:ext cx="7290262" cy="2736723"/>
          </a:xfrm>
        </p:spPr>
      </p:pic>
      <p:sp>
        <p:nvSpPr>
          <p:cNvPr id="4" name="Slide Number Placeholder 3">
            <a:extLst>
              <a:ext uri="{FF2B5EF4-FFF2-40B4-BE49-F238E27FC236}">
                <a16:creationId xmlns:a16="http://schemas.microsoft.com/office/drawing/2014/main" id="{5F93F1D8-2F17-4CEA-B2C1-3BEFF0C24171}"/>
              </a:ext>
            </a:extLst>
          </p:cNvPr>
          <p:cNvSpPr>
            <a:spLocks noGrp="1"/>
          </p:cNvSpPr>
          <p:nvPr>
            <p:ph type="sldNum" sz="quarter" idx="12"/>
          </p:nvPr>
        </p:nvSpPr>
        <p:spPr/>
        <p:txBody>
          <a:bodyPr/>
          <a:lstStyle/>
          <a:p>
            <a:pPr>
              <a:defRPr/>
            </a:pPr>
            <a:fld id="{4396A207-07FB-42F6-B213-05D7673CECAA}" type="slidenum">
              <a:rPr lang="en-US" altLang="ja-JP" smtClean="0"/>
              <a:pPr>
                <a:defRPr/>
              </a:pPr>
              <a:t>11</a:t>
            </a:fld>
            <a:endParaRPr lang="en-US" altLang="ja-JP" dirty="0"/>
          </a:p>
        </p:txBody>
      </p:sp>
      <p:sp>
        <p:nvSpPr>
          <p:cNvPr id="7" name="TextBox 6">
            <a:extLst>
              <a:ext uri="{FF2B5EF4-FFF2-40B4-BE49-F238E27FC236}">
                <a16:creationId xmlns:a16="http://schemas.microsoft.com/office/drawing/2014/main" id="{8CC02B47-4F35-406E-9AF4-674985758558}"/>
              </a:ext>
            </a:extLst>
          </p:cNvPr>
          <p:cNvSpPr txBox="1"/>
          <p:nvPr/>
        </p:nvSpPr>
        <p:spPr>
          <a:xfrm>
            <a:off x="5750354" y="1702240"/>
            <a:ext cx="3493200" cy="369332"/>
          </a:xfrm>
          <a:prstGeom prst="rect">
            <a:avLst/>
          </a:prstGeom>
          <a:noFill/>
        </p:spPr>
        <p:txBody>
          <a:bodyPr wrap="none" rtlCol="0">
            <a:spAutoFit/>
          </a:bodyPr>
          <a:lstStyle/>
          <a:p>
            <a:r>
              <a:rPr lang="en-US" dirty="0">
                <a:hlinkClick r:id="rId4"/>
              </a:rPr>
              <a:t>https://arxiv.org/abs/2112.11266</a:t>
            </a:r>
            <a:r>
              <a:rPr lang="en-US" dirty="0"/>
              <a:t> </a:t>
            </a:r>
          </a:p>
        </p:txBody>
      </p:sp>
      <p:graphicFrame>
        <p:nvGraphicFramePr>
          <p:cNvPr id="8" name="Object 7">
            <a:extLst>
              <a:ext uri="{FF2B5EF4-FFF2-40B4-BE49-F238E27FC236}">
                <a16:creationId xmlns:a16="http://schemas.microsoft.com/office/drawing/2014/main" id="{95D71D7C-488D-4C16-B5BE-B2EFBC9C710C}"/>
              </a:ext>
            </a:extLst>
          </p:cNvPr>
          <p:cNvGraphicFramePr>
            <a:graphicFrameLocks noChangeAspect="1"/>
          </p:cNvGraphicFramePr>
          <p:nvPr>
            <p:extLst>
              <p:ext uri="{D42A27DB-BD31-4B8C-83A1-F6EECF244321}">
                <p14:modId xmlns:p14="http://schemas.microsoft.com/office/powerpoint/2010/main" val="3508592316"/>
              </p:ext>
            </p:extLst>
          </p:nvPr>
        </p:nvGraphicFramePr>
        <p:xfrm>
          <a:off x="4998065" y="4748060"/>
          <a:ext cx="1726274" cy="972992"/>
        </p:xfrm>
        <a:graphic>
          <a:graphicData uri="http://schemas.openxmlformats.org/presentationml/2006/ole">
            <mc:AlternateContent xmlns:mc="http://schemas.openxmlformats.org/markup-compatibility/2006">
              <mc:Choice xmlns:v="urn:schemas-microsoft-com:vml" Requires="v">
                <p:oleObj spid="_x0000_s637984" name="Equation" r:id="rId5" imgW="698400" imgH="393480" progId="Equation.DSMT4">
                  <p:embed/>
                </p:oleObj>
              </mc:Choice>
              <mc:Fallback>
                <p:oleObj name="Equation" r:id="rId5" imgW="698400" imgH="393480" progId="Equation.DSMT4">
                  <p:embed/>
                  <p:pic>
                    <p:nvPicPr>
                      <p:cNvPr id="0" name=""/>
                      <p:cNvPicPr/>
                      <p:nvPr/>
                    </p:nvPicPr>
                    <p:blipFill>
                      <a:blip r:embed="rId6"/>
                      <a:stretch>
                        <a:fillRect/>
                      </a:stretch>
                    </p:blipFill>
                    <p:spPr>
                      <a:xfrm>
                        <a:off x="4998065" y="4748060"/>
                        <a:ext cx="1726274" cy="972992"/>
                      </a:xfrm>
                      <a:prstGeom prst="rect">
                        <a:avLst/>
                      </a:prstGeom>
                      <a:ln w="25400">
                        <a:solidFill>
                          <a:srgbClr val="FF0000"/>
                        </a:solidFill>
                      </a:ln>
                    </p:spPr>
                  </p:pic>
                </p:oleObj>
              </mc:Fallback>
            </mc:AlternateContent>
          </a:graphicData>
        </a:graphic>
      </p:graphicFrame>
      <p:sp>
        <p:nvSpPr>
          <p:cNvPr id="9" name="TextBox 8">
            <a:extLst>
              <a:ext uri="{FF2B5EF4-FFF2-40B4-BE49-F238E27FC236}">
                <a16:creationId xmlns:a16="http://schemas.microsoft.com/office/drawing/2014/main" id="{6F88529C-8DAC-498C-B862-80639CF952A0}"/>
              </a:ext>
            </a:extLst>
          </p:cNvPr>
          <p:cNvSpPr txBox="1"/>
          <p:nvPr/>
        </p:nvSpPr>
        <p:spPr>
          <a:xfrm>
            <a:off x="1647046" y="1196590"/>
            <a:ext cx="6309741" cy="461665"/>
          </a:xfrm>
          <a:prstGeom prst="rect">
            <a:avLst/>
          </a:prstGeom>
          <a:noFill/>
        </p:spPr>
        <p:txBody>
          <a:bodyPr wrap="none" rtlCol="0">
            <a:spAutoFit/>
          </a:bodyPr>
          <a:lstStyle/>
          <a:p>
            <a:r>
              <a:rPr lang="en-US" sz="2400" dirty="0"/>
              <a:t>Is SU(3) symmetry valid for light sea quarks?</a:t>
            </a:r>
          </a:p>
        </p:txBody>
      </p:sp>
      <p:sp>
        <p:nvSpPr>
          <p:cNvPr id="10" name="橢圓 5">
            <a:extLst>
              <a:ext uri="{FF2B5EF4-FFF2-40B4-BE49-F238E27FC236}">
                <a16:creationId xmlns:a16="http://schemas.microsoft.com/office/drawing/2014/main" id="{67BA4FEF-A62C-403F-B3BC-90733D1AC4E4}"/>
              </a:ext>
            </a:extLst>
          </p:cNvPr>
          <p:cNvSpPr/>
          <p:nvPr/>
        </p:nvSpPr>
        <p:spPr bwMode="auto">
          <a:xfrm>
            <a:off x="3372286" y="2845723"/>
            <a:ext cx="857693" cy="14460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橢圓 5">
            <a:extLst>
              <a:ext uri="{FF2B5EF4-FFF2-40B4-BE49-F238E27FC236}">
                <a16:creationId xmlns:a16="http://schemas.microsoft.com/office/drawing/2014/main" id="{6D529A42-604F-49EE-8584-234B09CAB13E}"/>
              </a:ext>
            </a:extLst>
          </p:cNvPr>
          <p:cNvSpPr/>
          <p:nvPr/>
        </p:nvSpPr>
        <p:spPr bwMode="auto">
          <a:xfrm>
            <a:off x="7369275" y="2845723"/>
            <a:ext cx="857693" cy="14460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B01DCC1-4067-45DD-BA7F-A60C00616D38}"/>
              </a:ext>
            </a:extLst>
          </p:cNvPr>
          <p:cNvSpPr txBox="1"/>
          <p:nvPr/>
        </p:nvSpPr>
        <p:spPr>
          <a:xfrm>
            <a:off x="3617219" y="1642005"/>
            <a:ext cx="1909562" cy="369332"/>
          </a:xfrm>
          <a:prstGeom prst="rect">
            <a:avLst/>
          </a:prstGeom>
          <a:noFill/>
        </p:spPr>
        <p:txBody>
          <a:bodyPr wrap="none" rtlCol="0">
            <a:spAutoFit/>
          </a:bodyPr>
          <a:lstStyle/>
          <a:p>
            <a:r>
              <a:rPr lang="en-US" dirty="0"/>
              <a:t>LHC: W, Z, </a:t>
            </a:r>
            <a:r>
              <a:rPr lang="en-US" dirty="0" err="1"/>
              <a:t>V+jet</a:t>
            </a:r>
            <a:endParaRPr lang="en-US" dirty="0"/>
          </a:p>
        </p:txBody>
      </p:sp>
      <p:pic>
        <p:nvPicPr>
          <p:cNvPr id="13" name="Content Placeholder 6">
            <a:extLst>
              <a:ext uri="{FF2B5EF4-FFF2-40B4-BE49-F238E27FC236}">
                <a16:creationId xmlns:a16="http://schemas.microsoft.com/office/drawing/2014/main" id="{2FECC3E3-85C7-49DD-8189-2216E843B278}"/>
              </a:ext>
            </a:extLst>
          </p:cNvPr>
          <p:cNvPicPr>
            <a:picLocks noChangeAspect="1"/>
          </p:cNvPicPr>
          <p:nvPr/>
        </p:nvPicPr>
        <p:blipFill>
          <a:blip r:embed="rId7"/>
          <a:stretch>
            <a:fillRect/>
          </a:stretch>
        </p:blipFill>
        <p:spPr bwMode="auto">
          <a:xfrm>
            <a:off x="917032" y="4617504"/>
            <a:ext cx="3524214" cy="2240496"/>
          </a:xfrm>
          <a:prstGeom prst="rect">
            <a:avLst/>
          </a:prstGeom>
          <a:noFill/>
          <a:ln w="9525">
            <a:noFill/>
            <a:miter lim="800000"/>
            <a:headEnd/>
            <a:tailEnd/>
          </a:ln>
        </p:spPr>
      </p:pic>
      <p:sp>
        <p:nvSpPr>
          <p:cNvPr id="14" name="TextBox 13">
            <a:extLst>
              <a:ext uri="{FF2B5EF4-FFF2-40B4-BE49-F238E27FC236}">
                <a16:creationId xmlns:a16="http://schemas.microsoft.com/office/drawing/2014/main" id="{C1BE7481-DF57-4ED9-B695-E34DC5523144}"/>
              </a:ext>
            </a:extLst>
          </p:cNvPr>
          <p:cNvSpPr txBox="1"/>
          <p:nvPr/>
        </p:nvSpPr>
        <p:spPr>
          <a:xfrm>
            <a:off x="4441246" y="5815658"/>
            <a:ext cx="4566186" cy="369332"/>
          </a:xfrm>
          <a:prstGeom prst="rect">
            <a:avLst/>
          </a:prstGeom>
          <a:noFill/>
        </p:spPr>
        <p:txBody>
          <a:bodyPr wrap="none" rtlCol="0">
            <a:spAutoFit/>
          </a:bodyPr>
          <a:lstStyle/>
          <a:p>
            <a:r>
              <a:rPr lang="en-US" dirty="0"/>
              <a:t>MHST20: </a:t>
            </a:r>
            <a:r>
              <a:rPr lang="en-US" dirty="0">
                <a:hlinkClick r:id="rId8"/>
              </a:rPr>
              <a:t>https://arxiv.org/abs/2012.04684</a:t>
            </a:r>
            <a:r>
              <a:rPr lang="en-US" dirty="0"/>
              <a:t> </a:t>
            </a:r>
          </a:p>
        </p:txBody>
      </p:sp>
      <p:sp>
        <p:nvSpPr>
          <p:cNvPr id="15" name="橢圓 5">
            <a:extLst>
              <a:ext uri="{FF2B5EF4-FFF2-40B4-BE49-F238E27FC236}">
                <a16:creationId xmlns:a16="http://schemas.microsoft.com/office/drawing/2014/main" id="{D4DBC450-F358-4950-B953-6657F02D26E1}"/>
              </a:ext>
            </a:extLst>
          </p:cNvPr>
          <p:cNvSpPr/>
          <p:nvPr/>
        </p:nvSpPr>
        <p:spPr bwMode="auto">
          <a:xfrm>
            <a:off x="1020272" y="4998038"/>
            <a:ext cx="2190954" cy="14460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0557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07B2D01-C594-4F86-A7D2-011F7F760F5A}"/>
              </a:ext>
            </a:extLst>
          </p:cNvPr>
          <p:cNvPicPr>
            <a:picLocks noChangeAspect="1"/>
          </p:cNvPicPr>
          <p:nvPr/>
        </p:nvPicPr>
        <p:blipFill>
          <a:blip r:embed="rId3"/>
          <a:stretch>
            <a:fillRect/>
          </a:stretch>
        </p:blipFill>
        <p:spPr>
          <a:xfrm>
            <a:off x="4495800" y="6266398"/>
            <a:ext cx="4038601" cy="437751"/>
          </a:xfrm>
          <a:prstGeom prst="rect">
            <a:avLst/>
          </a:prstGeom>
        </p:spPr>
      </p:pic>
      <p:sp>
        <p:nvSpPr>
          <p:cNvPr id="2" name="標題 1">
            <a:extLst>
              <a:ext uri="{FF2B5EF4-FFF2-40B4-BE49-F238E27FC236}">
                <a16:creationId xmlns:a16="http://schemas.microsoft.com/office/drawing/2014/main" id="{25076ED9-AE17-45AC-BE24-BE547BC19583}"/>
              </a:ext>
            </a:extLst>
          </p:cNvPr>
          <p:cNvSpPr>
            <a:spLocks noGrp="1"/>
          </p:cNvSpPr>
          <p:nvPr>
            <p:ph type="title"/>
          </p:nvPr>
        </p:nvSpPr>
        <p:spPr/>
        <p:txBody>
          <a:bodyPr/>
          <a:lstStyle/>
          <a:p>
            <a:r>
              <a:rPr lang="en-US" dirty="0"/>
              <a:t>Polarized Gluons and Quarks</a:t>
            </a:r>
          </a:p>
        </p:txBody>
      </p:sp>
      <p:pic>
        <p:nvPicPr>
          <p:cNvPr id="7" name="內容版面配置區 6">
            <a:extLst>
              <a:ext uri="{FF2B5EF4-FFF2-40B4-BE49-F238E27FC236}">
                <a16:creationId xmlns:a16="http://schemas.microsoft.com/office/drawing/2014/main" id="{60983DDC-D541-4BB4-9D82-638E4FE8490E}"/>
              </a:ext>
            </a:extLst>
          </p:cNvPr>
          <p:cNvPicPr>
            <a:picLocks noGrp="1" noChangeAspect="1"/>
          </p:cNvPicPr>
          <p:nvPr>
            <p:ph sz="half" idx="1"/>
          </p:nvPr>
        </p:nvPicPr>
        <p:blipFill>
          <a:blip r:embed="rId4"/>
          <a:stretch>
            <a:fillRect/>
          </a:stretch>
        </p:blipFill>
        <p:spPr>
          <a:xfrm>
            <a:off x="457200" y="2132721"/>
            <a:ext cx="4038600" cy="3460920"/>
          </a:xfrm>
        </p:spPr>
      </p:pic>
      <p:sp>
        <p:nvSpPr>
          <p:cNvPr id="5" name="投影片編號版面配置區 4">
            <a:extLst>
              <a:ext uri="{FF2B5EF4-FFF2-40B4-BE49-F238E27FC236}">
                <a16:creationId xmlns:a16="http://schemas.microsoft.com/office/drawing/2014/main" id="{A537FAD5-C188-464D-9135-779B08FF5A95}"/>
              </a:ext>
            </a:extLst>
          </p:cNvPr>
          <p:cNvSpPr>
            <a:spLocks noGrp="1"/>
          </p:cNvSpPr>
          <p:nvPr>
            <p:ph type="sldNum" sz="quarter" idx="12"/>
          </p:nvPr>
        </p:nvSpPr>
        <p:spPr/>
        <p:txBody>
          <a:bodyPr/>
          <a:lstStyle/>
          <a:p>
            <a:pPr>
              <a:defRPr/>
            </a:pPr>
            <a:fld id="{31F43822-5969-4480-A0FC-FFB4176CED02}" type="slidenum">
              <a:rPr lang="en-US" altLang="ja-JP" smtClean="0"/>
              <a:pPr>
                <a:defRPr/>
              </a:pPr>
              <a:t>12</a:t>
            </a:fld>
            <a:endParaRPr lang="en-US" altLang="ja-JP" dirty="0"/>
          </a:p>
        </p:txBody>
      </p:sp>
      <p:pic>
        <p:nvPicPr>
          <p:cNvPr id="8" name="內容版面配置區 9">
            <a:extLst>
              <a:ext uri="{FF2B5EF4-FFF2-40B4-BE49-F238E27FC236}">
                <a16:creationId xmlns:a16="http://schemas.microsoft.com/office/drawing/2014/main" id="{897612CD-9ACF-4052-A262-E29ACF5A9F4F}"/>
              </a:ext>
            </a:extLst>
          </p:cNvPr>
          <p:cNvPicPr>
            <a:picLocks noGrp="1" noChangeAspect="1"/>
          </p:cNvPicPr>
          <p:nvPr>
            <p:ph sz="half" idx="2"/>
          </p:nvPr>
        </p:nvPicPr>
        <p:blipFill>
          <a:blip r:embed="rId5"/>
          <a:stretch>
            <a:fillRect/>
          </a:stretch>
        </p:blipFill>
        <p:spPr>
          <a:xfrm>
            <a:off x="4572000" y="2882026"/>
            <a:ext cx="4272040" cy="2969966"/>
          </a:xfrm>
        </p:spPr>
      </p:pic>
      <p:sp>
        <p:nvSpPr>
          <p:cNvPr id="9" name="文字方塊 8">
            <a:extLst>
              <a:ext uri="{FF2B5EF4-FFF2-40B4-BE49-F238E27FC236}">
                <a16:creationId xmlns:a16="http://schemas.microsoft.com/office/drawing/2014/main" id="{A1817436-3564-43FB-B40C-090A72F91E9B}"/>
              </a:ext>
            </a:extLst>
          </p:cNvPr>
          <p:cNvSpPr txBox="1"/>
          <p:nvPr/>
        </p:nvSpPr>
        <p:spPr>
          <a:xfrm>
            <a:off x="4801922" y="2289963"/>
            <a:ext cx="4117346" cy="369332"/>
          </a:xfrm>
          <a:prstGeom prst="rect">
            <a:avLst/>
          </a:prstGeom>
          <a:noFill/>
        </p:spPr>
        <p:txBody>
          <a:bodyPr wrap="none" rtlCol="0">
            <a:spAutoFit/>
          </a:bodyPr>
          <a:lstStyle/>
          <a:p>
            <a:r>
              <a:rPr lang="en-US" dirty="0"/>
              <a:t>JAM: </a:t>
            </a:r>
            <a:r>
              <a:rPr lang="en-US" dirty="0">
                <a:hlinkClick r:id="rId6"/>
              </a:rPr>
              <a:t>https://arxiv.org/abs/2201.02075</a:t>
            </a:r>
            <a:r>
              <a:rPr lang="en-US" dirty="0"/>
              <a:t> </a:t>
            </a:r>
          </a:p>
        </p:txBody>
      </p:sp>
      <p:sp>
        <p:nvSpPr>
          <p:cNvPr id="6" name="文字方塊 5">
            <a:extLst>
              <a:ext uri="{FF2B5EF4-FFF2-40B4-BE49-F238E27FC236}">
                <a16:creationId xmlns:a16="http://schemas.microsoft.com/office/drawing/2014/main" id="{4889B9A6-E516-4BD8-ADD1-7317E7BD2D32}"/>
              </a:ext>
            </a:extLst>
          </p:cNvPr>
          <p:cNvSpPr txBox="1"/>
          <p:nvPr/>
        </p:nvSpPr>
        <p:spPr>
          <a:xfrm>
            <a:off x="507336" y="1670979"/>
            <a:ext cx="3988464" cy="338554"/>
          </a:xfrm>
          <a:prstGeom prst="rect">
            <a:avLst/>
          </a:prstGeom>
          <a:noFill/>
        </p:spPr>
        <p:txBody>
          <a:bodyPr wrap="none" rtlCol="0">
            <a:spAutoFit/>
          </a:bodyPr>
          <a:lstStyle/>
          <a:p>
            <a:r>
              <a:rPr lang="en-US" sz="1600" dirty="0"/>
              <a:t>Double longitudinal spin asymmetries A</a:t>
            </a:r>
            <a:r>
              <a:rPr lang="en-US" sz="1600" baseline="-25000" dirty="0"/>
              <a:t>LL</a:t>
            </a:r>
          </a:p>
        </p:txBody>
      </p:sp>
      <p:pic>
        <p:nvPicPr>
          <p:cNvPr id="11" name="圖片 10">
            <a:extLst>
              <a:ext uri="{FF2B5EF4-FFF2-40B4-BE49-F238E27FC236}">
                <a16:creationId xmlns:a16="http://schemas.microsoft.com/office/drawing/2014/main" id="{427F6C36-5573-4DC2-AEF4-A535D25E9AA7}"/>
              </a:ext>
            </a:extLst>
          </p:cNvPr>
          <p:cNvPicPr>
            <a:picLocks noChangeAspect="1"/>
          </p:cNvPicPr>
          <p:nvPr/>
        </p:nvPicPr>
        <p:blipFill>
          <a:blip r:embed="rId7"/>
          <a:stretch>
            <a:fillRect/>
          </a:stretch>
        </p:blipFill>
        <p:spPr>
          <a:xfrm>
            <a:off x="962025" y="5726112"/>
            <a:ext cx="3028950" cy="714375"/>
          </a:xfrm>
          <a:prstGeom prst="rect">
            <a:avLst/>
          </a:prstGeom>
        </p:spPr>
      </p:pic>
      <p:sp>
        <p:nvSpPr>
          <p:cNvPr id="10" name="文字方塊 14">
            <a:extLst>
              <a:ext uri="{FF2B5EF4-FFF2-40B4-BE49-F238E27FC236}">
                <a16:creationId xmlns:a16="http://schemas.microsoft.com/office/drawing/2014/main" id="{04254668-3375-4B93-B844-2CF4BFB0D3AE}"/>
              </a:ext>
            </a:extLst>
          </p:cNvPr>
          <p:cNvSpPr txBox="1"/>
          <p:nvPr/>
        </p:nvSpPr>
        <p:spPr>
          <a:xfrm>
            <a:off x="4928605" y="1748713"/>
            <a:ext cx="386398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Much larger uncertainties, in comparison with the unpolarized PDFs!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E4E57F-7A8F-4649-A440-6E61E7CBF3D6}"/>
                  </a:ext>
                </a:extLst>
              </p:cNvPr>
              <p:cNvSpPr txBox="1"/>
              <p:nvPr/>
            </p:nvSpPr>
            <p:spPr>
              <a:xfrm>
                <a:off x="850731" y="6440487"/>
                <a:ext cx="3301673" cy="369332"/>
              </a:xfrm>
              <a:prstGeom prst="rect">
                <a:avLst/>
              </a:prstGeom>
              <a:noFill/>
            </p:spPr>
            <p:txBody>
              <a:bodyPr wrap="none" rtlCol="0">
                <a:spAutoFit/>
              </a:bodyPr>
              <a:lstStyle/>
              <a:p>
                <a:r>
                  <a:rPr lang="en-US" dirty="0">
                    <a:solidFill>
                      <a:srgbClr val="FF0000"/>
                    </a:solidFill>
                  </a:rPr>
                  <a:t>Not sensitive to the sign of </a:t>
                </a:r>
                <a14:m>
                  <m:oMath xmlns:m="http://schemas.openxmlformats.org/officeDocument/2006/math">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𝑔</m:t>
                    </m:r>
                  </m:oMath>
                </a14:m>
                <a:r>
                  <a:rPr lang="en-US" dirty="0">
                    <a:solidFill>
                      <a:srgbClr val="FF0000"/>
                    </a:solidFill>
                  </a:rPr>
                  <a:t>!</a:t>
                </a:r>
              </a:p>
            </p:txBody>
          </p:sp>
        </mc:Choice>
        <mc:Fallback xmlns="">
          <p:sp>
            <p:nvSpPr>
              <p:cNvPr id="3" name="TextBox 2">
                <a:extLst>
                  <a:ext uri="{FF2B5EF4-FFF2-40B4-BE49-F238E27FC236}">
                    <a16:creationId xmlns:a16="http://schemas.microsoft.com/office/drawing/2014/main" id="{3CE4E57F-7A8F-4649-A440-6E61E7CBF3D6}"/>
                  </a:ext>
                </a:extLst>
              </p:cNvPr>
              <p:cNvSpPr txBox="1">
                <a:spLocks noRot="1" noChangeAspect="1" noMove="1" noResize="1" noEditPoints="1" noAdjustHandles="1" noChangeArrowheads="1" noChangeShapeType="1" noTextEdit="1"/>
              </p:cNvSpPr>
              <p:nvPr/>
            </p:nvSpPr>
            <p:spPr>
              <a:xfrm>
                <a:off x="850731" y="6440487"/>
                <a:ext cx="3301673" cy="369332"/>
              </a:xfrm>
              <a:prstGeom prst="rect">
                <a:avLst/>
              </a:prstGeom>
              <a:blipFill>
                <a:blip r:embed="rId8"/>
                <a:stretch>
                  <a:fillRect l="-1664" t="-10000" r="-739" b="-26667"/>
                </a:stretch>
              </a:blipFill>
            </p:spPr>
            <p:txBody>
              <a:bodyPr/>
              <a:lstStyle/>
              <a:p>
                <a:r>
                  <a:rPr lang="en-US">
                    <a:noFill/>
                  </a:rPr>
                  <a:t> </a:t>
                </a:r>
              </a:p>
            </p:txBody>
          </p:sp>
        </mc:Fallback>
      </mc:AlternateContent>
      <p:pic>
        <p:nvPicPr>
          <p:cNvPr id="13" name="圖片 12">
            <a:extLst>
              <a:ext uri="{FF2B5EF4-FFF2-40B4-BE49-F238E27FC236}">
                <a16:creationId xmlns:a16="http://schemas.microsoft.com/office/drawing/2014/main" id="{A90331A3-6183-4274-97D3-1C31E541403B}"/>
              </a:ext>
            </a:extLst>
          </p:cNvPr>
          <p:cNvPicPr>
            <a:picLocks noChangeAspect="1"/>
          </p:cNvPicPr>
          <p:nvPr/>
        </p:nvPicPr>
        <p:blipFill>
          <a:blip r:embed="rId9"/>
          <a:stretch>
            <a:fillRect/>
          </a:stretch>
        </p:blipFill>
        <p:spPr>
          <a:xfrm>
            <a:off x="4495800" y="5851992"/>
            <a:ext cx="3321570" cy="405070"/>
          </a:xfrm>
          <a:prstGeom prst="rect">
            <a:avLst/>
          </a:prstGeom>
        </p:spPr>
      </p:pic>
      <p:graphicFrame>
        <p:nvGraphicFramePr>
          <p:cNvPr id="14" name="物件 13">
            <a:extLst>
              <a:ext uri="{FF2B5EF4-FFF2-40B4-BE49-F238E27FC236}">
                <a16:creationId xmlns:a16="http://schemas.microsoft.com/office/drawing/2014/main" id="{99E68778-9871-44B4-937B-FCAFF6C49F03}"/>
              </a:ext>
            </a:extLst>
          </p:cNvPr>
          <p:cNvGraphicFramePr>
            <a:graphicFrameLocks noChangeAspect="1"/>
          </p:cNvGraphicFramePr>
          <p:nvPr>
            <p:extLst>
              <p:ext uri="{D42A27DB-BD31-4B8C-83A1-F6EECF244321}">
                <p14:modId xmlns:p14="http://schemas.microsoft.com/office/powerpoint/2010/main" val="3604597752"/>
              </p:ext>
            </p:extLst>
          </p:nvPr>
        </p:nvGraphicFramePr>
        <p:xfrm>
          <a:off x="8059304" y="5914150"/>
          <a:ext cx="703534" cy="331075"/>
        </p:xfrm>
        <a:graphic>
          <a:graphicData uri="http://schemas.openxmlformats.org/presentationml/2006/ole">
            <mc:AlternateContent xmlns:mc="http://schemas.openxmlformats.org/markup-compatibility/2006">
              <mc:Choice xmlns:v="urn:schemas-microsoft-com:vml" Requires="v">
                <p:oleObj spid="_x0000_s641042" name="Equation" r:id="rId10" imgW="431640" imgH="203040" progId="Equation.DSMT4">
                  <p:embed/>
                </p:oleObj>
              </mc:Choice>
              <mc:Fallback>
                <p:oleObj name="Equation" r:id="rId10" imgW="431640" imgH="203040" progId="Equation.DSMT4">
                  <p:embed/>
                  <p:pic>
                    <p:nvPicPr>
                      <p:cNvPr id="0" name=""/>
                      <p:cNvPicPr/>
                      <p:nvPr/>
                    </p:nvPicPr>
                    <p:blipFill>
                      <a:blip r:embed="rId11"/>
                      <a:stretch>
                        <a:fillRect/>
                      </a:stretch>
                    </p:blipFill>
                    <p:spPr>
                      <a:xfrm>
                        <a:off x="8059304" y="5914150"/>
                        <a:ext cx="703534" cy="331075"/>
                      </a:xfrm>
                      <a:prstGeom prst="rect">
                        <a:avLst/>
                      </a:prstGeom>
                    </p:spPr>
                  </p:pic>
                </p:oleObj>
              </mc:Fallback>
            </mc:AlternateContent>
          </a:graphicData>
        </a:graphic>
      </p:graphicFrame>
      <p:pic>
        <p:nvPicPr>
          <p:cNvPr id="15" name="圖片 14">
            <a:extLst>
              <a:ext uri="{FF2B5EF4-FFF2-40B4-BE49-F238E27FC236}">
                <a16:creationId xmlns:a16="http://schemas.microsoft.com/office/drawing/2014/main" id="{19FE9506-78F5-40F3-AE14-21ACEFB40E97}"/>
              </a:ext>
            </a:extLst>
          </p:cNvPr>
          <p:cNvPicPr>
            <a:picLocks noChangeAspect="1"/>
          </p:cNvPicPr>
          <p:nvPr/>
        </p:nvPicPr>
        <p:blipFill>
          <a:blip r:embed="rId12"/>
          <a:stretch>
            <a:fillRect/>
          </a:stretch>
        </p:blipFill>
        <p:spPr>
          <a:xfrm>
            <a:off x="6072034" y="2641421"/>
            <a:ext cx="1543050" cy="276225"/>
          </a:xfrm>
          <a:prstGeom prst="rect">
            <a:avLst/>
          </a:prstGeom>
        </p:spPr>
      </p:pic>
      <p:sp>
        <p:nvSpPr>
          <p:cNvPr id="16" name="矩形 15">
            <a:extLst>
              <a:ext uri="{FF2B5EF4-FFF2-40B4-BE49-F238E27FC236}">
                <a16:creationId xmlns:a16="http://schemas.microsoft.com/office/drawing/2014/main" id="{27F67DD5-45FE-4B6D-8A9C-525135DDD2B7}"/>
              </a:ext>
            </a:extLst>
          </p:cNvPr>
          <p:cNvSpPr/>
          <p:nvPr/>
        </p:nvSpPr>
        <p:spPr bwMode="auto">
          <a:xfrm>
            <a:off x="3443748" y="4859594"/>
            <a:ext cx="811162" cy="49718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1558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5C08-B3D5-435F-9A3F-0E616F893EFF}"/>
              </a:ext>
            </a:extLst>
          </p:cNvPr>
          <p:cNvSpPr>
            <a:spLocks noGrp="1"/>
          </p:cNvSpPr>
          <p:nvPr>
            <p:ph type="title"/>
          </p:nvPr>
        </p:nvSpPr>
        <p:spPr/>
        <p:txBody>
          <a:bodyPr/>
          <a:lstStyle/>
          <a:p>
            <a:r>
              <a:rPr lang="en-US" dirty="0"/>
              <a:t>Uncertainties of EIC for DIS</a:t>
            </a:r>
          </a:p>
        </p:txBody>
      </p:sp>
      <p:sp>
        <p:nvSpPr>
          <p:cNvPr id="4" name="Slide Number Placeholder 3">
            <a:extLst>
              <a:ext uri="{FF2B5EF4-FFF2-40B4-BE49-F238E27FC236}">
                <a16:creationId xmlns:a16="http://schemas.microsoft.com/office/drawing/2014/main" id="{7F74F0AF-951E-442E-8E59-98C763F566D6}"/>
              </a:ext>
            </a:extLst>
          </p:cNvPr>
          <p:cNvSpPr>
            <a:spLocks noGrp="1"/>
          </p:cNvSpPr>
          <p:nvPr>
            <p:ph type="sldNum" sz="quarter" idx="12"/>
          </p:nvPr>
        </p:nvSpPr>
        <p:spPr/>
        <p:txBody>
          <a:bodyPr/>
          <a:lstStyle/>
          <a:p>
            <a:pPr>
              <a:defRPr/>
            </a:pPr>
            <a:fld id="{4396A207-07FB-42F6-B213-05D7673CECAA}" type="slidenum">
              <a:rPr lang="en-US" altLang="ja-JP" smtClean="0"/>
              <a:pPr>
                <a:defRPr/>
              </a:pPr>
              <a:t>13</a:t>
            </a:fld>
            <a:endParaRPr lang="en-US" altLang="ja-JP" dirty="0"/>
          </a:p>
        </p:txBody>
      </p:sp>
      <p:pic>
        <p:nvPicPr>
          <p:cNvPr id="10" name="Content Placeholder 9">
            <a:extLst>
              <a:ext uri="{FF2B5EF4-FFF2-40B4-BE49-F238E27FC236}">
                <a16:creationId xmlns:a16="http://schemas.microsoft.com/office/drawing/2014/main" id="{6B9DBB9A-34B9-4648-A6A1-6AA0663836AA}"/>
              </a:ext>
            </a:extLst>
          </p:cNvPr>
          <p:cNvPicPr>
            <a:picLocks noGrp="1" noChangeAspect="1"/>
          </p:cNvPicPr>
          <p:nvPr>
            <p:ph idx="1"/>
          </p:nvPr>
        </p:nvPicPr>
        <p:blipFill>
          <a:blip r:embed="rId2"/>
          <a:stretch>
            <a:fillRect/>
          </a:stretch>
        </p:blipFill>
        <p:spPr>
          <a:xfrm>
            <a:off x="1256732" y="1600200"/>
            <a:ext cx="6630535" cy="4525963"/>
          </a:xfrm>
        </p:spPr>
      </p:pic>
      <p:sp>
        <p:nvSpPr>
          <p:cNvPr id="5" name="文字方塊 4">
            <a:extLst>
              <a:ext uri="{FF2B5EF4-FFF2-40B4-BE49-F238E27FC236}">
                <a16:creationId xmlns:a16="http://schemas.microsoft.com/office/drawing/2014/main" id="{5B9F186C-79F6-4559-B58B-1222B5423324}"/>
              </a:ext>
            </a:extLst>
          </p:cNvPr>
          <p:cNvSpPr txBox="1"/>
          <p:nvPr/>
        </p:nvSpPr>
        <p:spPr>
          <a:xfrm>
            <a:off x="2515136" y="6413698"/>
            <a:ext cx="4250459" cy="307777"/>
          </a:xfrm>
          <a:prstGeom prst="rect">
            <a:avLst/>
          </a:prstGeom>
          <a:noFill/>
        </p:spPr>
        <p:txBody>
          <a:bodyPr wrap="none" rtlCol="0">
            <a:spAutoFit/>
          </a:bodyPr>
          <a:lstStyle/>
          <a:p>
            <a:r>
              <a:rPr lang="en-US" sz="1400" dirty="0"/>
              <a:t>EIC Yellow report: </a:t>
            </a:r>
            <a:r>
              <a:rPr lang="en-US" sz="1400" dirty="0">
                <a:hlinkClick r:id="rId3"/>
              </a:rPr>
              <a:t>https://arxiv.org/abs/2103.05419</a:t>
            </a:r>
            <a:r>
              <a:rPr lang="en-US" sz="1400" dirty="0"/>
              <a:t> </a:t>
            </a:r>
          </a:p>
        </p:txBody>
      </p:sp>
    </p:spTree>
    <p:extLst>
      <p:ext uri="{BB962C8B-B14F-4D97-AF65-F5344CB8AC3E}">
        <p14:creationId xmlns:p14="http://schemas.microsoft.com/office/powerpoint/2010/main" val="307950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2B10-A9B4-4BFD-AA51-A603503C9153}"/>
              </a:ext>
            </a:extLst>
          </p:cNvPr>
          <p:cNvSpPr>
            <a:spLocks noGrp="1"/>
          </p:cNvSpPr>
          <p:nvPr>
            <p:ph type="title"/>
          </p:nvPr>
        </p:nvSpPr>
        <p:spPr/>
        <p:txBody>
          <a:bodyPr>
            <a:normAutofit/>
          </a:bodyPr>
          <a:lstStyle/>
          <a:p>
            <a:r>
              <a:rPr lang="en-US" dirty="0"/>
              <a:t>Unpolarized PDFs</a:t>
            </a:r>
          </a:p>
        </p:txBody>
      </p:sp>
      <p:pic>
        <p:nvPicPr>
          <p:cNvPr id="6" name="Content Placeholder 5">
            <a:extLst>
              <a:ext uri="{FF2B5EF4-FFF2-40B4-BE49-F238E27FC236}">
                <a16:creationId xmlns:a16="http://schemas.microsoft.com/office/drawing/2014/main" id="{81B3F2F7-38EF-4A00-91D3-470923A969E4}"/>
              </a:ext>
            </a:extLst>
          </p:cNvPr>
          <p:cNvPicPr>
            <a:picLocks noGrp="1" noChangeAspect="1"/>
          </p:cNvPicPr>
          <p:nvPr>
            <p:ph idx="1"/>
          </p:nvPr>
        </p:nvPicPr>
        <p:blipFill>
          <a:blip r:embed="rId3"/>
          <a:stretch>
            <a:fillRect/>
          </a:stretch>
        </p:blipFill>
        <p:spPr>
          <a:xfrm>
            <a:off x="457200" y="2242200"/>
            <a:ext cx="8229600" cy="3241963"/>
          </a:xfrm>
        </p:spPr>
      </p:pic>
      <p:sp>
        <p:nvSpPr>
          <p:cNvPr id="4" name="Slide Number Placeholder 3">
            <a:extLst>
              <a:ext uri="{FF2B5EF4-FFF2-40B4-BE49-F238E27FC236}">
                <a16:creationId xmlns:a16="http://schemas.microsoft.com/office/drawing/2014/main" id="{5BADF99A-4039-438C-8F4B-D11134186410}"/>
              </a:ext>
            </a:extLst>
          </p:cNvPr>
          <p:cNvSpPr>
            <a:spLocks noGrp="1"/>
          </p:cNvSpPr>
          <p:nvPr>
            <p:ph type="sldNum" sz="quarter" idx="12"/>
          </p:nvPr>
        </p:nvSpPr>
        <p:spPr/>
        <p:txBody>
          <a:bodyPr/>
          <a:lstStyle/>
          <a:p>
            <a:pPr>
              <a:defRPr/>
            </a:pPr>
            <a:fld id="{4396A207-07FB-42F6-B213-05D7673CECAA}" type="slidenum">
              <a:rPr lang="en-US" altLang="ja-JP" smtClean="0"/>
              <a:pPr>
                <a:defRPr/>
              </a:pPr>
              <a:t>14</a:t>
            </a:fld>
            <a:endParaRPr lang="en-US" altLang="ja-JP" dirty="0"/>
          </a:p>
        </p:txBody>
      </p:sp>
      <p:sp>
        <p:nvSpPr>
          <p:cNvPr id="5" name="文字方塊 4">
            <a:extLst>
              <a:ext uri="{FF2B5EF4-FFF2-40B4-BE49-F238E27FC236}">
                <a16:creationId xmlns:a16="http://schemas.microsoft.com/office/drawing/2014/main" id="{E8139108-FF88-4BE1-A8C7-22F5726DBD6D}"/>
              </a:ext>
            </a:extLst>
          </p:cNvPr>
          <p:cNvSpPr txBox="1"/>
          <p:nvPr/>
        </p:nvSpPr>
        <p:spPr>
          <a:xfrm>
            <a:off x="2515136" y="6413698"/>
            <a:ext cx="4250459" cy="307777"/>
          </a:xfrm>
          <a:prstGeom prst="rect">
            <a:avLst/>
          </a:prstGeom>
          <a:noFill/>
        </p:spPr>
        <p:txBody>
          <a:bodyPr wrap="none" rtlCol="0">
            <a:spAutoFit/>
          </a:bodyPr>
          <a:lstStyle/>
          <a:p>
            <a:r>
              <a:rPr lang="en-US" sz="1400" dirty="0"/>
              <a:t>EIC Yellow report: </a:t>
            </a:r>
            <a:r>
              <a:rPr lang="en-US" sz="1400" dirty="0">
                <a:hlinkClick r:id="rId4"/>
              </a:rPr>
              <a:t>https://arxiv.org/abs/2103.05419</a:t>
            </a:r>
            <a:r>
              <a:rPr lang="en-US" sz="1400" dirty="0"/>
              <a:t> </a:t>
            </a:r>
          </a:p>
        </p:txBody>
      </p:sp>
      <p:sp>
        <p:nvSpPr>
          <p:cNvPr id="3" name="文字方塊 2">
            <a:extLst>
              <a:ext uri="{FF2B5EF4-FFF2-40B4-BE49-F238E27FC236}">
                <a16:creationId xmlns:a16="http://schemas.microsoft.com/office/drawing/2014/main" id="{179BA326-5848-4E47-A065-A8198E0ACF96}"/>
              </a:ext>
            </a:extLst>
          </p:cNvPr>
          <p:cNvSpPr txBox="1"/>
          <p:nvPr/>
        </p:nvSpPr>
        <p:spPr>
          <a:xfrm>
            <a:off x="656303" y="2050026"/>
            <a:ext cx="4803559" cy="369332"/>
          </a:xfrm>
          <a:prstGeom prst="rect">
            <a:avLst/>
          </a:prstGeom>
          <a:noFill/>
        </p:spPr>
        <p:txBody>
          <a:bodyPr wrap="none" rtlCol="0">
            <a:spAutoFit/>
          </a:bodyPr>
          <a:lstStyle/>
          <a:p>
            <a:r>
              <a:rPr lang="en-US" dirty="0">
                <a:latin typeface="URWPalladioL-Roma"/>
              </a:rPr>
              <a:t>R</a:t>
            </a:r>
            <a:r>
              <a:rPr lang="en-US" sz="1800" b="0" i="0" u="none" strike="noStrike" baseline="0" dirty="0">
                <a:latin typeface="URWPalladioL-Roma"/>
              </a:rPr>
              <a:t>elative uncertainties ratios with and without EIC</a:t>
            </a:r>
            <a:endParaRPr lang="en-US" dirty="0"/>
          </a:p>
        </p:txBody>
      </p:sp>
      <p:sp>
        <p:nvSpPr>
          <p:cNvPr id="7" name="文字方塊 6">
            <a:extLst>
              <a:ext uri="{FF2B5EF4-FFF2-40B4-BE49-F238E27FC236}">
                <a16:creationId xmlns:a16="http://schemas.microsoft.com/office/drawing/2014/main" id="{C92E3295-62E6-4F2A-BF55-9F24851D438B}"/>
              </a:ext>
            </a:extLst>
          </p:cNvPr>
          <p:cNvSpPr txBox="1"/>
          <p:nvPr/>
        </p:nvSpPr>
        <p:spPr>
          <a:xfrm>
            <a:off x="725393" y="5481926"/>
            <a:ext cx="7829943" cy="584775"/>
          </a:xfrm>
          <a:prstGeom prst="rect">
            <a:avLst/>
          </a:prstGeom>
          <a:noFill/>
        </p:spPr>
        <p:txBody>
          <a:bodyPr wrap="square" rtlCol="0">
            <a:spAutoFit/>
          </a:bodyPr>
          <a:lstStyle/>
          <a:p>
            <a:r>
              <a:rPr lang="en-US" sz="1600" i="1" dirty="0"/>
              <a:t>“</a:t>
            </a:r>
            <a:r>
              <a:rPr lang="en-US" sz="1600" b="0" i="1" u="none" strike="noStrike" baseline="0" dirty="0">
                <a:latin typeface="URWPalladioL-Roma"/>
              </a:rPr>
              <a:t>Note that the ratios are not bound to be less than one since the inclusion of new data can change the relative strength of the flavor channels on the differential cross sections.”</a:t>
            </a:r>
            <a:endParaRPr lang="en-US" sz="1600" i="1" dirty="0"/>
          </a:p>
        </p:txBody>
      </p:sp>
      <p:sp>
        <p:nvSpPr>
          <p:cNvPr id="8" name="文字方塊 14">
            <a:extLst>
              <a:ext uri="{FF2B5EF4-FFF2-40B4-BE49-F238E27FC236}">
                <a16:creationId xmlns:a16="http://schemas.microsoft.com/office/drawing/2014/main" id="{62A24A9E-665B-47CE-994A-3EC8AEE81D1C}"/>
              </a:ext>
            </a:extLst>
          </p:cNvPr>
          <p:cNvSpPr txBox="1"/>
          <p:nvPr/>
        </p:nvSpPr>
        <p:spPr>
          <a:xfrm>
            <a:off x="2590801" y="6105921"/>
            <a:ext cx="386398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Improved valence quarks and gluon at small x.</a:t>
            </a:r>
          </a:p>
        </p:txBody>
      </p:sp>
      <p:sp>
        <p:nvSpPr>
          <p:cNvPr id="9" name="Rectangle 8">
            <a:extLst>
              <a:ext uri="{FF2B5EF4-FFF2-40B4-BE49-F238E27FC236}">
                <a16:creationId xmlns:a16="http://schemas.microsoft.com/office/drawing/2014/main" id="{D0C6AE01-73FD-47A5-ACA1-148AA15C9F26}"/>
              </a:ext>
            </a:extLst>
          </p:cNvPr>
          <p:cNvSpPr/>
          <p:nvPr/>
        </p:nvSpPr>
        <p:spPr bwMode="auto">
          <a:xfrm>
            <a:off x="457200" y="2336801"/>
            <a:ext cx="2887133" cy="1464732"/>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D5A4E06-E35D-4E19-A107-3DC9882DA717}"/>
              </a:ext>
            </a:extLst>
          </p:cNvPr>
          <p:cNvSpPr/>
          <p:nvPr/>
        </p:nvSpPr>
        <p:spPr bwMode="auto">
          <a:xfrm>
            <a:off x="5867401" y="2328335"/>
            <a:ext cx="2687936" cy="1464732"/>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7961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11EA-F6B0-4093-837E-C767F1D575D3}"/>
              </a:ext>
            </a:extLst>
          </p:cNvPr>
          <p:cNvSpPr>
            <a:spLocks noGrp="1"/>
          </p:cNvSpPr>
          <p:nvPr>
            <p:ph type="title"/>
          </p:nvPr>
        </p:nvSpPr>
        <p:spPr/>
        <p:txBody>
          <a:bodyPr>
            <a:normAutofit/>
          </a:bodyPr>
          <a:lstStyle/>
          <a:p>
            <a:r>
              <a:rPr lang="en-US" dirty="0">
                <a:solidFill>
                  <a:srgbClr val="FF0000"/>
                </a:solidFill>
              </a:rPr>
              <a:t>SIDIS</a:t>
            </a:r>
            <a:r>
              <a:rPr lang="en-US" dirty="0"/>
              <a:t>: Unpolarized Sea</a:t>
            </a:r>
          </a:p>
        </p:txBody>
      </p:sp>
      <p:pic>
        <p:nvPicPr>
          <p:cNvPr id="6" name="Content Placeholder 5">
            <a:extLst>
              <a:ext uri="{FF2B5EF4-FFF2-40B4-BE49-F238E27FC236}">
                <a16:creationId xmlns:a16="http://schemas.microsoft.com/office/drawing/2014/main" id="{E77A5AC4-296D-4410-A6A8-1B08E4C2B006}"/>
              </a:ext>
            </a:extLst>
          </p:cNvPr>
          <p:cNvPicPr>
            <a:picLocks noGrp="1" noChangeAspect="1"/>
          </p:cNvPicPr>
          <p:nvPr>
            <p:ph idx="1"/>
          </p:nvPr>
        </p:nvPicPr>
        <p:blipFill>
          <a:blip r:embed="rId2"/>
          <a:stretch>
            <a:fillRect/>
          </a:stretch>
        </p:blipFill>
        <p:spPr>
          <a:xfrm>
            <a:off x="457200" y="1866331"/>
            <a:ext cx="8229600" cy="3993700"/>
          </a:xfrm>
        </p:spPr>
      </p:pic>
      <p:sp>
        <p:nvSpPr>
          <p:cNvPr id="4" name="Slide Number Placeholder 3">
            <a:extLst>
              <a:ext uri="{FF2B5EF4-FFF2-40B4-BE49-F238E27FC236}">
                <a16:creationId xmlns:a16="http://schemas.microsoft.com/office/drawing/2014/main" id="{11C7B9A4-123A-4BFA-8D18-80F4E47251DB}"/>
              </a:ext>
            </a:extLst>
          </p:cNvPr>
          <p:cNvSpPr>
            <a:spLocks noGrp="1"/>
          </p:cNvSpPr>
          <p:nvPr>
            <p:ph type="sldNum" sz="quarter" idx="12"/>
          </p:nvPr>
        </p:nvSpPr>
        <p:spPr/>
        <p:txBody>
          <a:bodyPr/>
          <a:lstStyle/>
          <a:p>
            <a:pPr>
              <a:defRPr/>
            </a:pPr>
            <a:fld id="{4396A207-07FB-42F6-B213-05D7673CECAA}" type="slidenum">
              <a:rPr lang="en-US" altLang="ja-JP" smtClean="0"/>
              <a:pPr>
                <a:defRPr/>
              </a:pPr>
              <a:t>15</a:t>
            </a:fld>
            <a:endParaRPr lang="en-US" altLang="ja-JP" dirty="0"/>
          </a:p>
        </p:txBody>
      </p:sp>
      <p:sp>
        <p:nvSpPr>
          <p:cNvPr id="5" name="文字方塊 4">
            <a:extLst>
              <a:ext uri="{FF2B5EF4-FFF2-40B4-BE49-F238E27FC236}">
                <a16:creationId xmlns:a16="http://schemas.microsoft.com/office/drawing/2014/main" id="{475968A0-E4C4-413F-8B90-85AB7398E73F}"/>
              </a:ext>
            </a:extLst>
          </p:cNvPr>
          <p:cNvSpPr txBox="1"/>
          <p:nvPr/>
        </p:nvSpPr>
        <p:spPr>
          <a:xfrm>
            <a:off x="2515136" y="6413698"/>
            <a:ext cx="4250459" cy="307777"/>
          </a:xfrm>
          <a:prstGeom prst="rect">
            <a:avLst/>
          </a:prstGeom>
          <a:noFill/>
        </p:spPr>
        <p:txBody>
          <a:bodyPr wrap="none" rtlCol="0">
            <a:spAutoFit/>
          </a:bodyPr>
          <a:lstStyle/>
          <a:p>
            <a:r>
              <a:rPr lang="en-US" sz="1400" dirty="0"/>
              <a:t>EIC Yellow report: </a:t>
            </a:r>
            <a:r>
              <a:rPr lang="en-US" sz="1400" dirty="0">
                <a:hlinkClick r:id="rId3"/>
              </a:rPr>
              <a:t>https://arxiv.org/abs/2103.05419</a:t>
            </a:r>
            <a:r>
              <a:rPr lang="en-US" sz="1400" dirty="0"/>
              <a:t> </a:t>
            </a:r>
          </a:p>
        </p:txBody>
      </p:sp>
      <p:sp>
        <p:nvSpPr>
          <p:cNvPr id="7" name="文字方塊 14">
            <a:extLst>
              <a:ext uri="{FF2B5EF4-FFF2-40B4-BE49-F238E27FC236}">
                <a16:creationId xmlns:a16="http://schemas.microsoft.com/office/drawing/2014/main" id="{A9BECE6D-3E4A-4608-9715-A4B457A7D85D}"/>
              </a:ext>
            </a:extLst>
          </p:cNvPr>
          <p:cNvSpPr txBox="1"/>
          <p:nvPr/>
        </p:nvSpPr>
        <p:spPr>
          <a:xfrm>
            <a:off x="3453582" y="6091336"/>
            <a:ext cx="284398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Improved sea quarks with SIDIS.</a:t>
            </a:r>
          </a:p>
        </p:txBody>
      </p:sp>
    </p:spTree>
    <p:extLst>
      <p:ext uri="{BB962C8B-B14F-4D97-AF65-F5344CB8AC3E}">
        <p14:creationId xmlns:p14="http://schemas.microsoft.com/office/powerpoint/2010/main" val="257820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06F188-01B8-406F-AC98-D84D0C7AC107}"/>
              </a:ext>
            </a:extLst>
          </p:cNvPr>
          <p:cNvPicPr>
            <a:picLocks noChangeAspect="1"/>
          </p:cNvPicPr>
          <p:nvPr/>
        </p:nvPicPr>
        <p:blipFill>
          <a:blip r:embed="rId2"/>
          <a:stretch>
            <a:fillRect/>
          </a:stretch>
        </p:blipFill>
        <p:spPr>
          <a:xfrm>
            <a:off x="267930" y="4123386"/>
            <a:ext cx="3756313" cy="2653498"/>
          </a:xfrm>
          <a:prstGeom prst="rect">
            <a:avLst/>
          </a:prstGeom>
        </p:spPr>
      </p:pic>
      <p:sp>
        <p:nvSpPr>
          <p:cNvPr id="2" name="Title 1">
            <a:extLst>
              <a:ext uri="{FF2B5EF4-FFF2-40B4-BE49-F238E27FC236}">
                <a16:creationId xmlns:a16="http://schemas.microsoft.com/office/drawing/2014/main" id="{FB6C59C6-1FC9-4714-A113-F0AEF3E68B27}"/>
              </a:ext>
            </a:extLst>
          </p:cNvPr>
          <p:cNvSpPr>
            <a:spLocks noGrp="1"/>
          </p:cNvSpPr>
          <p:nvPr>
            <p:ph type="title"/>
          </p:nvPr>
        </p:nvSpPr>
        <p:spPr/>
        <p:txBody>
          <a:bodyPr>
            <a:normAutofit/>
          </a:bodyPr>
          <a:lstStyle/>
          <a:p>
            <a:r>
              <a:rPr lang="en-US" dirty="0"/>
              <a:t>Polarized Gluon and Quark</a:t>
            </a:r>
          </a:p>
        </p:txBody>
      </p:sp>
      <p:pic>
        <p:nvPicPr>
          <p:cNvPr id="6" name="Content Placeholder 5">
            <a:extLst>
              <a:ext uri="{FF2B5EF4-FFF2-40B4-BE49-F238E27FC236}">
                <a16:creationId xmlns:a16="http://schemas.microsoft.com/office/drawing/2014/main" id="{AD30F099-63AC-40C8-83E5-5F3B10337039}"/>
              </a:ext>
            </a:extLst>
          </p:cNvPr>
          <p:cNvPicPr>
            <a:picLocks noGrp="1" noChangeAspect="1"/>
          </p:cNvPicPr>
          <p:nvPr>
            <p:ph idx="1"/>
          </p:nvPr>
        </p:nvPicPr>
        <p:blipFill>
          <a:blip r:embed="rId3"/>
          <a:stretch>
            <a:fillRect/>
          </a:stretch>
        </p:blipFill>
        <p:spPr>
          <a:xfrm>
            <a:off x="457200" y="1299097"/>
            <a:ext cx="8229600" cy="3023946"/>
          </a:xfrm>
        </p:spPr>
      </p:pic>
      <p:sp>
        <p:nvSpPr>
          <p:cNvPr id="4" name="Slide Number Placeholder 3">
            <a:extLst>
              <a:ext uri="{FF2B5EF4-FFF2-40B4-BE49-F238E27FC236}">
                <a16:creationId xmlns:a16="http://schemas.microsoft.com/office/drawing/2014/main" id="{B18F74D0-4042-4EC7-8761-B1BB0914BCD5}"/>
              </a:ext>
            </a:extLst>
          </p:cNvPr>
          <p:cNvSpPr>
            <a:spLocks noGrp="1"/>
          </p:cNvSpPr>
          <p:nvPr>
            <p:ph type="sldNum" sz="quarter" idx="12"/>
          </p:nvPr>
        </p:nvSpPr>
        <p:spPr/>
        <p:txBody>
          <a:bodyPr/>
          <a:lstStyle/>
          <a:p>
            <a:pPr>
              <a:defRPr/>
            </a:pPr>
            <a:fld id="{4396A207-07FB-42F6-B213-05D7673CECAA}" type="slidenum">
              <a:rPr lang="en-US" altLang="ja-JP" smtClean="0"/>
              <a:pPr>
                <a:defRPr/>
              </a:pPr>
              <a:t>16</a:t>
            </a:fld>
            <a:endParaRPr lang="en-US" altLang="ja-JP" dirty="0"/>
          </a:p>
        </p:txBody>
      </p:sp>
      <p:sp>
        <p:nvSpPr>
          <p:cNvPr id="7" name="文字方塊 6">
            <a:extLst>
              <a:ext uri="{FF2B5EF4-FFF2-40B4-BE49-F238E27FC236}">
                <a16:creationId xmlns:a16="http://schemas.microsoft.com/office/drawing/2014/main" id="{24648CBC-DA3E-4402-8A4E-9C2987F2A504}"/>
              </a:ext>
            </a:extLst>
          </p:cNvPr>
          <p:cNvSpPr txBox="1"/>
          <p:nvPr/>
        </p:nvSpPr>
        <p:spPr>
          <a:xfrm>
            <a:off x="2515136" y="6413698"/>
            <a:ext cx="4250459" cy="307777"/>
          </a:xfrm>
          <a:prstGeom prst="rect">
            <a:avLst/>
          </a:prstGeom>
          <a:noFill/>
        </p:spPr>
        <p:txBody>
          <a:bodyPr wrap="none" rtlCol="0">
            <a:spAutoFit/>
          </a:bodyPr>
          <a:lstStyle/>
          <a:p>
            <a:r>
              <a:rPr lang="en-US" sz="1400" dirty="0"/>
              <a:t>EIC Yellow report: </a:t>
            </a:r>
            <a:r>
              <a:rPr lang="en-US" sz="1400" dirty="0">
                <a:hlinkClick r:id="rId4"/>
              </a:rPr>
              <a:t>https://arxiv.org/abs/2103.05419</a:t>
            </a:r>
            <a:r>
              <a:rPr lang="en-US" sz="1400" dirty="0"/>
              <a:t> </a:t>
            </a:r>
          </a:p>
        </p:txBody>
      </p:sp>
      <p:sp>
        <p:nvSpPr>
          <p:cNvPr id="9" name="文字方塊 14">
            <a:extLst>
              <a:ext uri="{FF2B5EF4-FFF2-40B4-BE49-F238E27FC236}">
                <a16:creationId xmlns:a16="http://schemas.microsoft.com/office/drawing/2014/main" id="{C03987A8-48D6-4412-8AF3-0C82B531BE13}"/>
              </a:ext>
            </a:extLst>
          </p:cNvPr>
          <p:cNvSpPr txBox="1"/>
          <p:nvPr/>
        </p:nvSpPr>
        <p:spPr>
          <a:xfrm>
            <a:off x="3713103" y="5893487"/>
            <a:ext cx="5430897"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Significantly improved uncertainties of gluons and quarks helicities</a:t>
            </a:r>
          </a:p>
        </p:txBody>
      </p:sp>
      <p:pic>
        <p:nvPicPr>
          <p:cNvPr id="5" name="圖片 4">
            <a:extLst>
              <a:ext uri="{FF2B5EF4-FFF2-40B4-BE49-F238E27FC236}">
                <a16:creationId xmlns:a16="http://schemas.microsoft.com/office/drawing/2014/main" id="{20F3F685-A0D0-48EC-A3F3-E72AE89889C2}"/>
              </a:ext>
            </a:extLst>
          </p:cNvPr>
          <p:cNvPicPr>
            <a:picLocks noChangeAspect="1"/>
          </p:cNvPicPr>
          <p:nvPr/>
        </p:nvPicPr>
        <p:blipFill>
          <a:blip r:embed="rId5"/>
          <a:stretch>
            <a:fillRect/>
          </a:stretch>
        </p:blipFill>
        <p:spPr>
          <a:xfrm>
            <a:off x="3913630" y="5073925"/>
            <a:ext cx="1749751" cy="547153"/>
          </a:xfrm>
          <a:prstGeom prst="rect">
            <a:avLst/>
          </a:prstGeom>
        </p:spPr>
      </p:pic>
    </p:spTree>
    <p:extLst>
      <p:ext uri="{BB962C8B-B14F-4D97-AF65-F5344CB8AC3E}">
        <p14:creationId xmlns:p14="http://schemas.microsoft.com/office/powerpoint/2010/main" val="27334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B698-C05A-4A2C-A76C-C476E6EEE23E}"/>
              </a:ext>
            </a:extLst>
          </p:cNvPr>
          <p:cNvSpPr>
            <a:spLocks noGrp="1"/>
          </p:cNvSpPr>
          <p:nvPr>
            <p:ph type="title"/>
          </p:nvPr>
        </p:nvSpPr>
        <p:spPr/>
        <p:txBody>
          <a:bodyPr/>
          <a:lstStyle/>
          <a:p>
            <a:r>
              <a:rPr lang="en-US" dirty="0">
                <a:solidFill>
                  <a:srgbClr val="FF0000"/>
                </a:solidFill>
              </a:rPr>
              <a:t>SIDIS</a:t>
            </a:r>
            <a:r>
              <a:rPr lang="en-US" dirty="0"/>
              <a:t>: Polarized Sea</a:t>
            </a:r>
          </a:p>
        </p:txBody>
      </p:sp>
      <p:pic>
        <p:nvPicPr>
          <p:cNvPr id="6" name="Content Placeholder 5">
            <a:extLst>
              <a:ext uri="{FF2B5EF4-FFF2-40B4-BE49-F238E27FC236}">
                <a16:creationId xmlns:a16="http://schemas.microsoft.com/office/drawing/2014/main" id="{DB3590DD-EAF8-45F6-B04A-9C6CD0C7FFE5}"/>
              </a:ext>
            </a:extLst>
          </p:cNvPr>
          <p:cNvPicPr>
            <a:picLocks noGrp="1" noChangeAspect="1"/>
          </p:cNvPicPr>
          <p:nvPr>
            <p:ph idx="1"/>
          </p:nvPr>
        </p:nvPicPr>
        <p:blipFill>
          <a:blip r:embed="rId2"/>
          <a:stretch>
            <a:fillRect/>
          </a:stretch>
        </p:blipFill>
        <p:spPr>
          <a:xfrm>
            <a:off x="457200" y="2175193"/>
            <a:ext cx="8229600" cy="3375976"/>
          </a:xfrm>
        </p:spPr>
      </p:pic>
      <p:sp>
        <p:nvSpPr>
          <p:cNvPr id="4" name="Slide Number Placeholder 3">
            <a:extLst>
              <a:ext uri="{FF2B5EF4-FFF2-40B4-BE49-F238E27FC236}">
                <a16:creationId xmlns:a16="http://schemas.microsoft.com/office/drawing/2014/main" id="{E6C702B4-59CD-40CC-A4BC-E632F74DC5C1}"/>
              </a:ext>
            </a:extLst>
          </p:cNvPr>
          <p:cNvSpPr>
            <a:spLocks noGrp="1"/>
          </p:cNvSpPr>
          <p:nvPr>
            <p:ph type="sldNum" sz="quarter" idx="12"/>
          </p:nvPr>
        </p:nvSpPr>
        <p:spPr/>
        <p:txBody>
          <a:bodyPr/>
          <a:lstStyle/>
          <a:p>
            <a:pPr>
              <a:defRPr/>
            </a:pPr>
            <a:fld id="{4396A207-07FB-42F6-B213-05D7673CECAA}" type="slidenum">
              <a:rPr lang="en-US" altLang="ja-JP" smtClean="0"/>
              <a:pPr>
                <a:defRPr/>
              </a:pPr>
              <a:t>17</a:t>
            </a:fld>
            <a:endParaRPr lang="en-US" altLang="ja-JP" dirty="0"/>
          </a:p>
        </p:txBody>
      </p:sp>
      <p:sp>
        <p:nvSpPr>
          <p:cNvPr id="5" name="文字方塊 4">
            <a:extLst>
              <a:ext uri="{FF2B5EF4-FFF2-40B4-BE49-F238E27FC236}">
                <a16:creationId xmlns:a16="http://schemas.microsoft.com/office/drawing/2014/main" id="{74BBC77D-9D53-4473-90C5-7FAE32643F9E}"/>
              </a:ext>
            </a:extLst>
          </p:cNvPr>
          <p:cNvSpPr txBox="1"/>
          <p:nvPr/>
        </p:nvSpPr>
        <p:spPr>
          <a:xfrm>
            <a:off x="2515136" y="6413698"/>
            <a:ext cx="4250459" cy="307777"/>
          </a:xfrm>
          <a:prstGeom prst="rect">
            <a:avLst/>
          </a:prstGeom>
          <a:noFill/>
        </p:spPr>
        <p:txBody>
          <a:bodyPr wrap="none" rtlCol="0">
            <a:spAutoFit/>
          </a:bodyPr>
          <a:lstStyle/>
          <a:p>
            <a:r>
              <a:rPr lang="en-US" sz="1400" dirty="0"/>
              <a:t>EIC Yellow report: </a:t>
            </a:r>
            <a:r>
              <a:rPr lang="en-US" sz="1400" dirty="0">
                <a:hlinkClick r:id="rId3"/>
              </a:rPr>
              <a:t>https://arxiv.org/abs/2103.05419</a:t>
            </a:r>
            <a:r>
              <a:rPr lang="en-US" sz="1400" dirty="0"/>
              <a:t> </a:t>
            </a:r>
          </a:p>
        </p:txBody>
      </p:sp>
      <p:sp>
        <p:nvSpPr>
          <p:cNvPr id="7" name="文字方塊 14">
            <a:extLst>
              <a:ext uri="{FF2B5EF4-FFF2-40B4-BE49-F238E27FC236}">
                <a16:creationId xmlns:a16="http://schemas.microsoft.com/office/drawing/2014/main" id="{C09AEE4D-9126-439A-9F33-43BC558D6813}"/>
              </a:ext>
            </a:extLst>
          </p:cNvPr>
          <p:cNvSpPr txBox="1"/>
          <p:nvPr/>
        </p:nvSpPr>
        <p:spPr>
          <a:xfrm>
            <a:off x="2167293" y="5937448"/>
            <a:ext cx="4946143"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Significantly improved uncertainties of sea quarks helicities</a:t>
            </a:r>
          </a:p>
        </p:txBody>
      </p:sp>
    </p:spTree>
    <p:extLst>
      <p:ext uri="{BB962C8B-B14F-4D97-AF65-F5344CB8AC3E}">
        <p14:creationId xmlns:p14="http://schemas.microsoft.com/office/powerpoint/2010/main" val="205385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66A062-6645-4062-9E17-78A88443B650}"/>
              </a:ext>
            </a:extLst>
          </p:cNvPr>
          <p:cNvSpPr>
            <a:spLocks noGrp="1"/>
          </p:cNvSpPr>
          <p:nvPr>
            <p:ph type="title"/>
          </p:nvPr>
        </p:nvSpPr>
        <p:spPr/>
        <p:txBody>
          <a:bodyPr>
            <a:normAutofit fontScale="90000"/>
          </a:bodyPr>
          <a:lstStyle/>
          <a:p>
            <a:r>
              <a:rPr lang="en-US" sz="3600" dirty="0"/>
              <a:t>Room for Orbital Angular Momentum (OAM)</a:t>
            </a:r>
          </a:p>
        </p:txBody>
      </p:sp>
      <p:pic>
        <p:nvPicPr>
          <p:cNvPr id="6" name="內容版面配置區 5">
            <a:extLst>
              <a:ext uri="{FF2B5EF4-FFF2-40B4-BE49-F238E27FC236}">
                <a16:creationId xmlns:a16="http://schemas.microsoft.com/office/drawing/2014/main" id="{A480151C-C24C-4B16-B7C3-CC9DAA550EEB}"/>
              </a:ext>
            </a:extLst>
          </p:cNvPr>
          <p:cNvPicPr>
            <a:picLocks noGrp="1" noChangeAspect="1"/>
          </p:cNvPicPr>
          <p:nvPr>
            <p:ph idx="1"/>
          </p:nvPr>
        </p:nvPicPr>
        <p:blipFill>
          <a:blip r:embed="rId2"/>
          <a:stretch>
            <a:fillRect/>
          </a:stretch>
        </p:blipFill>
        <p:spPr>
          <a:xfrm>
            <a:off x="1530760" y="1600200"/>
            <a:ext cx="6082480" cy="4525963"/>
          </a:xfrm>
        </p:spPr>
      </p:pic>
      <p:sp>
        <p:nvSpPr>
          <p:cNvPr id="4" name="投影片編號版面配置區 3">
            <a:extLst>
              <a:ext uri="{FF2B5EF4-FFF2-40B4-BE49-F238E27FC236}">
                <a16:creationId xmlns:a16="http://schemas.microsoft.com/office/drawing/2014/main" id="{DE0B94FE-5EC8-4DFC-A5A9-F6D744C7E569}"/>
              </a:ext>
            </a:extLst>
          </p:cNvPr>
          <p:cNvSpPr>
            <a:spLocks noGrp="1"/>
          </p:cNvSpPr>
          <p:nvPr>
            <p:ph type="sldNum" sz="quarter" idx="12"/>
          </p:nvPr>
        </p:nvSpPr>
        <p:spPr/>
        <p:txBody>
          <a:bodyPr/>
          <a:lstStyle/>
          <a:p>
            <a:pPr>
              <a:defRPr/>
            </a:pPr>
            <a:fld id="{4396A207-07FB-42F6-B213-05D7673CECAA}" type="slidenum">
              <a:rPr lang="en-US" altLang="ja-JP" smtClean="0"/>
              <a:pPr>
                <a:defRPr/>
              </a:pPr>
              <a:t>18</a:t>
            </a:fld>
            <a:endParaRPr lang="en-US" altLang="ja-JP" dirty="0"/>
          </a:p>
        </p:txBody>
      </p:sp>
      <p:sp>
        <p:nvSpPr>
          <p:cNvPr id="5" name="文字方塊 4">
            <a:extLst>
              <a:ext uri="{FF2B5EF4-FFF2-40B4-BE49-F238E27FC236}">
                <a16:creationId xmlns:a16="http://schemas.microsoft.com/office/drawing/2014/main" id="{F33347D4-92B9-40B8-BDDD-607B63349EA4}"/>
              </a:ext>
            </a:extLst>
          </p:cNvPr>
          <p:cNvSpPr txBox="1"/>
          <p:nvPr/>
        </p:nvSpPr>
        <p:spPr>
          <a:xfrm>
            <a:off x="2515136" y="6413698"/>
            <a:ext cx="4250459" cy="307777"/>
          </a:xfrm>
          <a:prstGeom prst="rect">
            <a:avLst/>
          </a:prstGeom>
          <a:noFill/>
        </p:spPr>
        <p:txBody>
          <a:bodyPr wrap="none" rtlCol="0">
            <a:spAutoFit/>
          </a:bodyPr>
          <a:lstStyle/>
          <a:p>
            <a:r>
              <a:rPr lang="en-US" sz="1400" dirty="0"/>
              <a:t>EIC Yellow report: </a:t>
            </a:r>
            <a:r>
              <a:rPr lang="en-US" sz="1400" dirty="0">
                <a:hlinkClick r:id="rId3"/>
              </a:rPr>
              <a:t>https://arxiv.org/abs/2103.05419</a:t>
            </a:r>
            <a:r>
              <a:rPr lang="en-US" sz="1400" dirty="0"/>
              <a:t> </a:t>
            </a:r>
          </a:p>
        </p:txBody>
      </p:sp>
      <p:sp>
        <p:nvSpPr>
          <p:cNvPr id="10" name="文字方塊 14">
            <a:extLst>
              <a:ext uri="{FF2B5EF4-FFF2-40B4-BE49-F238E27FC236}">
                <a16:creationId xmlns:a16="http://schemas.microsoft.com/office/drawing/2014/main" id="{033B9D62-225C-4134-8103-B0013C0DDF14}"/>
              </a:ext>
            </a:extLst>
          </p:cNvPr>
          <p:cNvSpPr txBox="1"/>
          <p:nvPr/>
        </p:nvSpPr>
        <p:spPr>
          <a:xfrm>
            <a:off x="2515136" y="6116042"/>
            <a:ext cx="4659953"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Significantly improved constraints of OAM contribution</a:t>
            </a:r>
          </a:p>
        </p:txBody>
      </p:sp>
    </p:spTree>
    <p:extLst>
      <p:ext uri="{BB962C8B-B14F-4D97-AF65-F5344CB8AC3E}">
        <p14:creationId xmlns:p14="http://schemas.microsoft.com/office/powerpoint/2010/main" val="169819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4" name="Picture 2" descr="http://www.int.washington.edu/PROGRAMS/17-3/images/Wigner_GPD_TMD_truncate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99653" y="1252131"/>
            <a:ext cx="6815500" cy="523121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sz="3600" dirty="0">
                <a:solidFill>
                  <a:srgbClr val="000000"/>
                </a:solidFill>
              </a:rPr>
              <a:t>Multi-dimensional Partonic Structure</a:t>
            </a:r>
            <a:r>
              <a:rPr lang="en-US" altLang="zh-TW" sz="3600" dirty="0">
                <a:solidFill>
                  <a:srgbClr val="000000"/>
                </a:solidFill>
              </a:rPr>
              <a:t>s</a:t>
            </a:r>
            <a:endParaRPr lang="en-US" dirty="0"/>
          </a:p>
        </p:txBody>
      </p:sp>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19</a:t>
            </a:fld>
            <a:endParaRPr lang="en-US" altLang="ja-JP" dirty="0"/>
          </a:p>
        </p:txBody>
      </p:sp>
      <p:sp>
        <p:nvSpPr>
          <p:cNvPr id="8" name="文字方塊 7"/>
          <p:cNvSpPr txBox="1"/>
          <p:nvPr/>
        </p:nvSpPr>
        <p:spPr>
          <a:xfrm>
            <a:off x="3521882" y="6304831"/>
            <a:ext cx="3592202" cy="276999"/>
          </a:xfrm>
          <a:prstGeom prst="rect">
            <a:avLst/>
          </a:prstGeom>
          <a:noFill/>
        </p:spPr>
        <p:txBody>
          <a:bodyPr wrap="none" rtlCol="0">
            <a:spAutoFit/>
          </a:bodyPr>
          <a:lstStyle/>
          <a:p>
            <a:r>
              <a:rPr lang="en-US" sz="1200" dirty="0">
                <a:hlinkClick r:id="rId4"/>
              </a:rPr>
              <a:t>http://www.int.washington.edu/PROGRAMS/17-3/</a:t>
            </a:r>
            <a:r>
              <a:rPr lang="en-US" sz="1200" dirty="0"/>
              <a:t> </a:t>
            </a:r>
          </a:p>
        </p:txBody>
      </p:sp>
      <p:graphicFrame>
        <p:nvGraphicFramePr>
          <p:cNvPr id="5" name="物件 4"/>
          <p:cNvGraphicFramePr>
            <a:graphicFrameLocks noChangeAspect="1"/>
          </p:cNvGraphicFramePr>
          <p:nvPr/>
        </p:nvGraphicFramePr>
        <p:xfrm>
          <a:off x="4885239" y="3363249"/>
          <a:ext cx="114300" cy="177800"/>
        </p:xfrm>
        <a:graphic>
          <a:graphicData uri="http://schemas.openxmlformats.org/presentationml/2006/ole">
            <mc:AlternateContent xmlns:mc="http://schemas.openxmlformats.org/markup-compatibility/2006">
              <mc:Choice xmlns:v="urn:schemas-microsoft-com:vml" Requires="v">
                <p:oleObj spid="_x0000_s637128" name="Equation" r:id="rId5" imgW="114120" imgH="177480" progId="Equation.DSMT4">
                  <p:embed/>
                </p:oleObj>
              </mc:Choice>
              <mc:Fallback>
                <p:oleObj name="Equation" r:id="rId5" imgW="114120" imgH="177480" progId="Equation.DSMT4">
                  <p:embed/>
                  <p:pic>
                    <p:nvPicPr>
                      <p:cNvPr id="5" name="物件 4"/>
                      <p:cNvPicPr/>
                      <p:nvPr/>
                    </p:nvPicPr>
                    <p:blipFill>
                      <a:blip r:embed="rId6"/>
                      <a:stretch>
                        <a:fillRect/>
                      </a:stretch>
                    </p:blipFill>
                    <p:spPr>
                      <a:xfrm>
                        <a:off x="4885239" y="3363249"/>
                        <a:ext cx="114300" cy="177800"/>
                      </a:xfrm>
                      <a:prstGeom prst="rect">
                        <a:avLst/>
                      </a:prstGeom>
                    </p:spPr>
                  </p:pic>
                </p:oleObj>
              </mc:Fallback>
            </mc:AlternateContent>
          </a:graphicData>
        </a:graphic>
      </p:graphicFrame>
      <p:graphicFrame>
        <p:nvGraphicFramePr>
          <p:cNvPr id="6" name="物件 5"/>
          <p:cNvGraphicFramePr>
            <a:graphicFrameLocks noChangeAspect="1"/>
          </p:cNvGraphicFramePr>
          <p:nvPr/>
        </p:nvGraphicFramePr>
        <p:xfrm>
          <a:off x="2275680" y="1417638"/>
          <a:ext cx="1452563" cy="606425"/>
        </p:xfrm>
        <a:graphic>
          <a:graphicData uri="http://schemas.openxmlformats.org/presentationml/2006/ole">
            <mc:AlternateContent xmlns:mc="http://schemas.openxmlformats.org/markup-compatibility/2006">
              <mc:Choice xmlns:v="urn:schemas-microsoft-com:vml" Requires="v">
                <p:oleObj spid="_x0000_s637129" name="Equation" r:id="rId7" imgW="545760" imgH="228600" progId="Equation.DSMT4">
                  <p:embed/>
                </p:oleObj>
              </mc:Choice>
              <mc:Fallback>
                <p:oleObj name="Equation" r:id="rId7" imgW="545760" imgH="228600" progId="Equation.DSMT4">
                  <p:embed/>
                  <p:pic>
                    <p:nvPicPr>
                      <p:cNvPr id="6" name="物件 5"/>
                      <p:cNvPicPr/>
                      <p:nvPr/>
                    </p:nvPicPr>
                    <p:blipFill>
                      <a:blip r:embed="rId8"/>
                      <a:stretch>
                        <a:fillRect/>
                      </a:stretch>
                    </p:blipFill>
                    <p:spPr>
                      <a:xfrm>
                        <a:off x="2275680" y="1417638"/>
                        <a:ext cx="1452563" cy="606425"/>
                      </a:xfrm>
                      <a:prstGeom prst="rect">
                        <a:avLst/>
                      </a:prstGeom>
                    </p:spPr>
                  </p:pic>
                </p:oleObj>
              </mc:Fallback>
            </mc:AlternateContent>
          </a:graphicData>
        </a:graphic>
      </p:graphicFrame>
      <p:graphicFrame>
        <p:nvGraphicFramePr>
          <p:cNvPr id="10" name="物件 9"/>
          <p:cNvGraphicFramePr>
            <a:graphicFrameLocks noChangeAspect="1"/>
          </p:cNvGraphicFramePr>
          <p:nvPr/>
        </p:nvGraphicFramePr>
        <p:xfrm>
          <a:off x="2546350" y="5853113"/>
          <a:ext cx="911225" cy="539750"/>
        </p:xfrm>
        <a:graphic>
          <a:graphicData uri="http://schemas.openxmlformats.org/presentationml/2006/ole">
            <mc:AlternateContent xmlns:mc="http://schemas.openxmlformats.org/markup-compatibility/2006">
              <mc:Choice xmlns:v="urn:schemas-microsoft-com:vml" Requires="v">
                <p:oleObj spid="_x0000_s637130" name="Equation" r:id="rId9" imgW="342720" imgH="203040" progId="Equation.DSMT4">
                  <p:embed/>
                </p:oleObj>
              </mc:Choice>
              <mc:Fallback>
                <p:oleObj name="Equation" r:id="rId9" imgW="342720" imgH="203040" progId="Equation.DSMT4">
                  <p:embed/>
                  <p:pic>
                    <p:nvPicPr>
                      <p:cNvPr id="10" name="物件 9"/>
                      <p:cNvPicPr/>
                      <p:nvPr/>
                    </p:nvPicPr>
                    <p:blipFill>
                      <a:blip r:embed="rId10"/>
                      <a:stretch>
                        <a:fillRect/>
                      </a:stretch>
                    </p:blipFill>
                    <p:spPr>
                      <a:xfrm>
                        <a:off x="2546350" y="5853113"/>
                        <a:ext cx="911225" cy="539750"/>
                      </a:xfrm>
                      <a:prstGeom prst="rect">
                        <a:avLst/>
                      </a:prstGeom>
                    </p:spPr>
                  </p:pic>
                </p:oleObj>
              </mc:Fallback>
            </mc:AlternateContent>
          </a:graphicData>
        </a:graphic>
      </p:graphicFrame>
      <p:graphicFrame>
        <p:nvGraphicFramePr>
          <p:cNvPr id="11" name="物件 10"/>
          <p:cNvGraphicFramePr>
            <a:graphicFrameLocks noChangeAspect="1"/>
          </p:cNvGraphicFramePr>
          <p:nvPr/>
        </p:nvGraphicFramePr>
        <p:xfrm>
          <a:off x="7107698" y="5813842"/>
          <a:ext cx="1081088" cy="641350"/>
        </p:xfrm>
        <a:graphic>
          <a:graphicData uri="http://schemas.openxmlformats.org/presentationml/2006/ole">
            <mc:AlternateContent xmlns:mc="http://schemas.openxmlformats.org/markup-compatibility/2006">
              <mc:Choice xmlns:v="urn:schemas-microsoft-com:vml" Requires="v">
                <p:oleObj spid="_x0000_s637131" name="Equation" r:id="rId11" imgW="406080" imgH="241200" progId="Equation.DSMT4">
                  <p:embed/>
                </p:oleObj>
              </mc:Choice>
              <mc:Fallback>
                <p:oleObj name="Equation" r:id="rId11" imgW="406080" imgH="241200" progId="Equation.DSMT4">
                  <p:embed/>
                  <p:pic>
                    <p:nvPicPr>
                      <p:cNvPr id="11" name="物件 10"/>
                      <p:cNvPicPr/>
                      <p:nvPr/>
                    </p:nvPicPr>
                    <p:blipFill>
                      <a:blip r:embed="rId12"/>
                      <a:stretch>
                        <a:fillRect/>
                      </a:stretch>
                    </p:blipFill>
                    <p:spPr>
                      <a:xfrm>
                        <a:off x="7107698" y="5813842"/>
                        <a:ext cx="1081088" cy="641350"/>
                      </a:xfrm>
                      <a:prstGeom prst="rect">
                        <a:avLst/>
                      </a:prstGeom>
                    </p:spPr>
                  </p:pic>
                </p:oleObj>
              </mc:Fallback>
            </mc:AlternateContent>
          </a:graphicData>
        </a:graphic>
      </p:graphicFrame>
      <p:graphicFrame>
        <p:nvGraphicFramePr>
          <p:cNvPr id="12" name="物件 11"/>
          <p:cNvGraphicFramePr>
            <a:graphicFrameLocks noChangeAspect="1"/>
          </p:cNvGraphicFramePr>
          <p:nvPr/>
        </p:nvGraphicFramePr>
        <p:xfrm>
          <a:off x="7522311" y="1591801"/>
          <a:ext cx="1554162" cy="538162"/>
        </p:xfrm>
        <a:graphic>
          <a:graphicData uri="http://schemas.openxmlformats.org/presentationml/2006/ole">
            <mc:AlternateContent xmlns:mc="http://schemas.openxmlformats.org/markup-compatibility/2006">
              <mc:Choice xmlns:v="urn:schemas-microsoft-com:vml" Requires="v">
                <p:oleObj spid="_x0000_s637132" name="Equation" r:id="rId13" imgW="583920" imgH="203040" progId="Equation.DSMT4">
                  <p:embed/>
                </p:oleObj>
              </mc:Choice>
              <mc:Fallback>
                <p:oleObj name="Equation" r:id="rId13" imgW="583920" imgH="203040" progId="Equation.DSMT4">
                  <p:embed/>
                  <p:pic>
                    <p:nvPicPr>
                      <p:cNvPr id="12" name="物件 11"/>
                      <p:cNvPicPr/>
                      <p:nvPr/>
                    </p:nvPicPr>
                    <p:blipFill>
                      <a:blip r:embed="rId14"/>
                      <a:stretch>
                        <a:fillRect/>
                      </a:stretch>
                    </p:blipFill>
                    <p:spPr>
                      <a:xfrm>
                        <a:off x="7522311" y="1591801"/>
                        <a:ext cx="1554162" cy="538162"/>
                      </a:xfrm>
                      <a:prstGeom prst="rect">
                        <a:avLst/>
                      </a:prstGeom>
                    </p:spPr>
                  </p:pic>
                </p:oleObj>
              </mc:Fallback>
            </mc:AlternateContent>
          </a:graphicData>
        </a:graphic>
      </p:graphicFrame>
      <p:sp>
        <p:nvSpPr>
          <p:cNvPr id="13" name="矩形 12"/>
          <p:cNvSpPr/>
          <p:nvPr/>
        </p:nvSpPr>
        <p:spPr bwMode="auto">
          <a:xfrm>
            <a:off x="2235315" y="1354109"/>
            <a:ext cx="1452563" cy="6413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 name="Picture 4" descr="strukturfunktion_2"/>
          <p:cNvPicPr>
            <a:picLocks noChangeAspect="1" noChangeArrowheads="1"/>
          </p:cNvPicPr>
          <p:nvPr/>
        </p:nvPicPr>
        <p:blipFill>
          <a:blip r:embed="rId15" cstate="print"/>
          <a:srcRect/>
          <a:stretch>
            <a:fillRect/>
          </a:stretch>
        </p:blipFill>
        <p:spPr>
          <a:xfrm>
            <a:off x="46256" y="1347607"/>
            <a:ext cx="2115139" cy="5135743"/>
          </a:xfrm>
          <a:prstGeom prst="rect">
            <a:avLst/>
          </a:prstGeom>
        </p:spPr>
      </p:pic>
      <p:sp>
        <p:nvSpPr>
          <p:cNvPr id="15" name="Line 6"/>
          <p:cNvSpPr>
            <a:spLocks noChangeShapeType="1"/>
          </p:cNvSpPr>
          <p:nvPr/>
        </p:nvSpPr>
        <p:spPr bwMode="auto">
          <a:xfrm flipH="1">
            <a:off x="2107663" y="1354109"/>
            <a:ext cx="7620" cy="4373879"/>
          </a:xfrm>
          <a:prstGeom prst="line">
            <a:avLst/>
          </a:prstGeom>
          <a:noFill/>
          <a:ln w="38100">
            <a:solidFill>
              <a:srgbClr val="3333CC"/>
            </a:solidFill>
            <a:round/>
            <a:headEnd/>
            <a:tailEnd type="triangle" w="med" len="med"/>
          </a:ln>
          <a:effectLst/>
        </p:spPr>
        <p:txBody>
          <a:bodyPr/>
          <a:lstStyle/>
          <a:p>
            <a:pPr eaLnBrk="0" fontAlgn="base" hangingPunct="0">
              <a:spcBef>
                <a:spcPct val="0"/>
              </a:spcBef>
              <a:spcAft>
                <a:spcPct val="0"/>
              </a:spcAft>
              <a:defRPr/>
            </a:pPr>
            <a:endParaRPr lang="zh-TW" altLang="en-US">
              <a:solidFill>
                <a:srgbClr val="000000"/>
              </a:solidFill>
              <a:latin typeface="Arial" charset="0"/>
              <a:ea typeface="MS PGothic" pitchFamily="34" charset="-128"/>
            </a:endParaRPr>
          </a:p>
        </p:txBody>
      </p:sp>
      <p:graphicFrame>
        <p:nvGraphicFramePr>
          <p:cNvPr id="16" name="物件 15"/>
          <p:cNvGraphicFramePr>
            <a:graphicFrameLocks noChangeAspect="1"/>
          </p:cNvGraphicFramePr>
          <p:nvPr/>
        </p:nvGraphicFramePr>
        <p:xfrm>
          <a:off x="2219962" y="5089208"/>
          <a:ext cx="467360" cy="525780"/>
        </p:xfrm>
        <a:graphic>
          <a:graphicData uri="http://schemas.openxmlformats.org/presentationml/2006/ole">
            <mc:AlternateContent xmlns:mc="http://schemas.openxmlformats.org/markup-compatibility/2006">
              <mc:Choice xmlns:v="urn:schemas-microsoft-com:vml" Requires="v">
                <p:oleObj spid="_x0000_s637133" name="Equation" r:id="rId16" imgW="203040" imgH="228600" progId="Equation.DSMT4">
                  <p:embed/>
                </p:oleObj>
              </mc:Choice>
              <mc:Fallback>
                <p:oleObj name="Equation" r:id="rId16" imgW="203040" imgH="228600" progId="Equation.DSMT4">
                  <p:embed/>
                  <p:pic>
                    <p:nvPicPr>
                      <p:cNvPr id="16" name="物件 15"/>
                      <p:cNvPicPr/>
                      <p:nvPr/>
                    </p:nvPicPr>
                    <p:blipFill>
                      <a:blip r:embed="rId17"/>
                      <a:stretch>
                        <a:fillRect/>
                      </a:stretch>
                    </p:blipFill>
                    <p:spPr>
                      <a:xfrm>
                        <a:off x="2219962" y="5089208"/>
                        <a:ext cx="467360" cy="525780"/>
                      </a:xfrm>
                      <a:prstGeom prst="rect">
                        <a:avLst/>
                      </a:prstGeom>
                    </p:spPr>
                  </p:pic>
                </p:oleObj>
              </mc:Fallback>
            </mc:AlternateContent>
          </a:graphicData>
        </a:graphic>
      </p:graphicFrame>
    </p:spTree>
    <p:extLst>
      <p:ext uri="{BB962C8B-B14F-4D97-AF65-F5344CB8AC3E}">
        <p14:creationId xmlns:p14="http://schemas.microsoft.com/office/powerpoint/2010/main" val="69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8229600" cy="1143000"/>
          </a:xfrm>
        </p:spPr>
        <p:txBody>
          <a:bodyPr>
            <a:normAutofit fontScale="90000"/>
          </a:bodyPr>
          <a:lstStyle/>
          <a:p>
            <a:r>
              <a:rPr lang="en-US" sz="3600" dirty="0"/>
              <a:t>Mass/Spin Decomposition of Proton</a:t>
            </a:r>
            <a:br>
              <a:rPr lang="en-US" sz="3600" dirty="0"/>
            </a:br>
            <a:r>
              <a:rPr lang="en-US" sz="3600" dirty="0"/>
              <a:t>(Lattice QCD)</a:t>
            </a:r>
          </a:p>
        </p:txBody>
      </p:sp>
      <p:pic>
        <p:nvPicPr>
          <p:cNvPr id="8" name="內容版面配置區 7"/>
          <p:cNvPicPr>
            <a:picLocks noGrp="1" noChangeAspect="1"/>
          </p:cNvPicPr>
          <p:nvPr>
            <p:ph sz="half" idx="1"/>
          </p:nvPr>
        </p:nvPicPr>
        <p:blipFill>
          <a:blip r:embed="rId4"/>
          <a:stretch>
            <a:fillRect/>
          </a:stretch>
        </p:blipFill>
        <p:spPr>
          <a:xfrm>
            <a:off x="457200" y="1954025"/>
            <a:ext cx="4038600" cy="3818313"/>
          </a:xfrm>
        </p:spPr>
      </p:pic>
      <p:pic>
        <p:nvPicPr>
          <p:cNvPr id="23" name="內容版面配置區 9"/>
          <p:cNvPicPr>
            <a:picLocks noGrp="1" noChangeAspect="1"/>
          </p:cNvPicPr>
          <p:nvPr>
            <p:ph sz="half" idx="2"/>
          </p:nvPr>
        </p:nvPicPr>
        <p:blipFill>
          <a:blip r:embed="rId5"/>
          <a:stretch>
            <a:fillRect/>
          </a:stretch>
        </p:blipFill>
        <p:spPr>
          <a:xfrm>
            <a:off x="4462102" y="1955228"/>
            <a:ext cx="4418708" cy="3426198"/>
          </a:xfrm>
        </p:spPr>
      </p:pic>
      <p:sp>
        <p:nvSpPr>
          <p:cNvPr id="4" name="投影片編號版面配置區 3"/>
          <p:cNvSpPr>
            <a:spLocks noGrp="1"/>
          </p:cNvSpPr>
          <p:nvPr>
            <p:ph type="sldNum" sz="quarter" idx="12"/>
          </p:nvPr>
        </p:nvSpPr>
        <p:spPr>
          <a:xfrm>
            <a:off x="6553200" y="6245225"/>
            <a:ext cx="2133600" cy="476250"/>
          </a:xfrm>
        </p:spPr>
        <p:txBody>
          <a:bodyPr/>
          <a:lstStyle/>
          <a:p>
            <a:fld id="{4396A207-07FB-42F6-B213-05D7673CECAA}" type="slidenum">
              <a:rPr lang="en-US" altLang="ja-JP" smtClean="0"/>
              <a:pPr/>
              <a:t>2</a:t>
            </a:fld>
            <a:endParaRPr lang="en-US" altLang="ja-JP" dirty="0"/>
          </a:p>
        </p:txBody>
      </p:sp>
      <p:sp>
        <p:nvSpPr>
          <p:cNvPr id="10" name="矩形 9"/>
          <p:cNvSpPr/>
          <p:nvPr/>
        </p:nvSpPr>
        <p:spPr>
          <a:xfrm>
            <a:off x="1036561" y="5772338"/>
            <a:ext cx="1133631" cy="276999"/>
          </a:xfrm>
          <a:prstGeom prst="rect">
            <a:avLst/>
          </a:prstGeom>
        </p:spPr>
        <p:txBody>
          <a:bodyPr wrap="square">
            <a:spAutoFit/>
          </a:bodyPr>
          <a:lstStyle/>
          <a:p>
            <a:r>
              <a:rPr lang="en-US" sz="1200" dirty="0">
                <a:solidFill>
                  <a:srgbClr val="00B0F0"/>
                </a:solidFill>
                <a:latin typeface="+mn-lt"/>
              </a:rPr>
              <a:t>Quark mass </a:t>
            </a:r>
          </a:p>
        </p:txBody>
      </p:sp>
      <p:sp>
        <p:nvSpPr>
          <p:cNvPr id="11" name="矩形 10"/>
          <p:cNvSpPr/>
          <p:nvPr/>
        </p:nvSpPr>
        <p:spPr>
          <a:xfrm>
            <a:off x="1497500" y="5983197"/>
            <a:ext cx="1133631" cy="276999"/>
          </a:xfrm>
          <a:prstGeom prst="rect">
            <a:avLst/>
          </a:prstGeom>
        </p:spPr>
        <p:txBody>
          <a:bodyPr wrap="square">
            <a:spAutoFit/>
          </a:bodyPr>
          <a:lstStyle/>
          <a:p>
            <a:r>
              <a:rPr lang="en-US" sz="1200" dirty="0">
                <a:solidFill>
                  <a:srgbClr val="7030A0"/>
                </a:solidFill>
                <a:latin typeface="+mn-lt"/>
              </a:rPr>
              <a:t>Quark energy </a:t>
            </a:r>
          </a:p>
        </p:txBody>
      </p:sp>
      <p:sp>
        <p:nvSpPr>
          <p:cNvPr id="12" name="矩形 11"/>
          <p:cNvSpPr/>
          <p:nvPr/>
        </p:nvSpPr>
        <p:spPr>
          <a:xfrm>
            <a:off x="2281362" y="5751334"/>
            <a:ext cx="1178034" cy="276999"/>
          </a:xfrm>
          <a:prstGeom prst="rect">
            <a:avLst/>
          </a:prstGeom>
        </p:spPr>
        <p:txBody>
          <a:bodyPr wrap="square">
            <a:spAutoFit/>
          </a:bodyPr>
          <a:lstStyle/>
          <a:p>
            <a:r>
              <a:rPr lang="en-US" sz="1200" dirty="0">
                <a:solidFill>
                  <a:srgbClr val="FF0000"/>
                </a:solidFill>
                <a:latin typeface="+mn-lt"/>
              </a:rPr>
              <a:t>Gluon energy </a:t>
            </a:r>
          </a:p>
        </p:txBody>
      </p:sp>
      <p:sp>
        <p:nvSpPr>
          <p:cNvPr id="13" name="矩形 12"/>
          <p:cNvSpPr/>
          <p:nvPr/>
        </p:nvSpPr>
        <p:spPr>
          <a:xfrm>
            <a:off x="2777990" y="5991198"/>
            <a:ext cx="1274006" cy="276999"/>
          </a:xfrm>
          <a:prstGeom prst="rect">
            <a:avLst/>
          </a:prstGeom>
        </p:spPr>
        <p:txBody>
          <a:bodyPr wrap="square">
            <a:spAutoFit/>
          </a:bodyPr>
          <a:lstStyle/>
          <a:p>
            <a:r>
              <a:rPr lang="en-US" sz="1200" b="1" dirty="0">
                <a:latin typeface="+mn-lt"/>
              </a:rPr>
              <a:t>Trace Anomaly</a:t>
            </a:r>
          </a:p>
        </p:txBody>
      </p:sp>
      <p:sp>
        <p:nvSpPr>
          <p:cNvPr id="14" name="文字方塊 13"/>
          <p:cNvSpPr txBox="1"/>
          <p:nvPr/>
        </p:nvSpPr>
        <p:spPr>
          <a:xfrm>
            <a:off x="1665415" y="1565651"/>
            <a:ext cx="1892960" cy="461665"/>
          </a:xfrm>
          <a:prstGeom prst="rect">
            <a:avLst/>
          </a:prstGeom>
          <a:noFill/>
        </p:spPr>
        <p:txBody>
          <a:bodyPr wrap="square" rtlCol="0">
            <a:spAutoFit/>
          </a:bodyPr>
          <a:lstStyle/>
          <a:p>
            <a:r>
              <a:rPr lang="fr-FR" sz="1200" b="1" dirty="0"/>
              <a:t>PRL 116, 252001 (2016) </a:t>
            </a:r>
          </a:p>
          <a:p>
            <a:r>
              <a:rPr lang="fr-FR" sz="1200" b="1" dirty="0"/>
              <a:t>PRL 119, 142002 (2017) </a:t>
            </a:r>
          </a:p>
        </p:txBody>
      </p:sp>
      <p:sp>
        <p:nvSpPr>
          <p:cNvPr id="24" name="文字方塊 23"/>
          <p:cNvSpPr txBox="1"/>
          <p:nvPr/>
        </p:nvSpPr>
        <p:spPr>
          <a:xfrm>
            <a:off x="5926850" y="1753229"/>
            <a:ext cx="1861407" cy="276999"/>
          </a:xfrm>
          <a:prstGeom prst="rect">
            <a:avLst/>
          </a:prstGeom>
          <a:noFill/>
        </p:spPr>
        <p:txBody>
          <a:bodyPr wrap="none" rtlCol="0">
            <a:spAutoFit/>
          </a:bodyPr>
          <a:lstStyle/>
          <a:p>
            <a:r>
              <a:rPr lang="en-US" sz="1200" b="1" dirty="0"/>
              <a:t>PRL</a:t>
            </a:r>
            <a:r>
              <a:rPr lang="zh-TW" altLang="en-US" sz="1200" b="1" dirty="0"/>
              <a:t> </a:t>
            </a:r>
            <a:r>
              <a:rPr lang="en-US" sz="1200" b="1" dirty="0"/>
              <a:t>119, 142002 (2017)</a:t>
            </a:r>
            <a:endParaRPr lang="en-US" sz="1200" dirty="0"/>
          </a:p>
        </p:txBody>
      </p:sp>
      <p:sp>
        <p:nvSpPr>
          <p:cNvPr id="25" name="文字方塊 24"/>
          <p:cNvSpPr txBox="1"/>
          <p:nvPr/>
        </p:nvSpPr>
        <p:spPr>
          <a:xfrm>
            <a:off x="4800152" y="2652938"/>
            <a:ext cx="1467068" cy="369332"/>
          </a:xfrm>
          <a:prstGeom prst="rect">
            <a:avLst/>
          </a:prstGeom>
          <a:noFill/>
        </p:spPr>
        <p:txBody>
          <a:bodyPr wrap="none" rtlCol="0">
            <a:spAutoFit/>
          </a:bodyPr>
          <a:lstStyle/>
          <a:p>
            <a:r>
              <a:rPr lang="en-US" dirty="0">
                <a:solidFill>
                  <a:srgbClr val="C00000"/>
                </a:solidFill>
              </a:rPr>
              <a:t>Intrinsic spin</a:t>
            </a:r>
          </a:p>
        </p:txBody>
      </p:sp>
      <p:sp>
        <p:nvSpPr>
          <p:cNvPr id="26" name="文字方塊 25"/>
          <p:cNvSpPr txBox="1"/>
          <p:nvPr/>
        </p:nvSpPr>
        <p:spPr>
          <a:xfrm>
            <a:off x="4707552" y="4171260"/>
            <a:ext cx="1462260" cy="338554"/>
          </a:xfrm>
          <a:prstGeom prst="rect">
            <a:avLst/>
          </a:prstGeom>
          <a:noFill/>
        </p:spPr>
        <p:txBody>
          <a:bodyPr wrap="none" rtlCol="0">
            <a:spAutoFit/>
          </a:bodyPr>
          <a:lstStyle/>
          <a:p>
            <a:r>
              <a:rPr lang="en-US" sz="1600" dirty="0">
                <a:solidFill>
                  <a:srgbClr val="0432FF"/>
                </a:solidFill>
              </a:rPr>
              <a:t>Orbital motion</a:t>
            </a:r>
          </a:p>
        </p:txBody>
      </p:sp>
      <p:sp>
        <p:nvSpPr>
          <p:cNvPr id="3" name="文字方塊 2"/>
          <p:cNvSpPr txBox="1"/>
          <p:nvPr/>
        </p:nvSpPr>
        <p:spPr>
          <a:xfrm>
            <a:off x="1941909" y="2180460"/>
            <a:ext cx="1050288" cy="507831"/>
          </a:xfrm>
          <a:prstGeom prst="rect">
            <a:avLst/>
          </a:prstGeom>
          <a:noFill/>
        </p:spPr>
        <p:txBody>
          <a:bodyPr wrap="none" rtlCol="0">
            <a:spAutoFit/>
          </a:bodyPr>
          <a:lstStyle/>
          <a:p>
            <a:r>
              <a:rPr lang="en-US" sz="2700" b="1" dirty="0">
                <a:solidFill>
                  <a:srgbClr val="FF0000"/>
                </a:solidFill>
              </a:rPr>
              <a:t>Mass</a:t>
            </a:r>
          </a:p>
        </p:txBody>
      </p:sp>
      <p:sp>
        <p:nvSpPr>
          <p:cNvPr id="27" name="文字方塊 26"/>
          <p:cNvSpPr txBox="1"/>
          <p:nvPr/>
        </p:nvSpPr>
        <p:spPr>
          <a:xfrm>
            <a:off x="6267220" y="2180460"/>
            <a:ext cx="934871" cy="507831"/>
          </a:xfrm>
          <a:prstGeom prst="rect">
            <a:avLst/>
          </a:prstGeom>
          <a:noFill/>
        </p:spPr>
        <p:txBody>
          <a:bodyPr wrap="none" rtlCol="0">
            <a:spAutoFit/>
          </a:bodyPr>
          <a:lstStyle/>
          <a:p>
            <a:r>
              <a:rPr lang="en-US" sz="2700" b="1" dirty="0">
                <a:solidFill>
                  <a:srgbClr val="FF0000"/>
                </a:solidFill>
              </a:rPr>
              <a:t>Spin</a:t>
            </a:r>
          </a:p>
        </p:txBody>
      </p:sp>
      <p:sp>
        <p:nvSpPr>
          <p:cNvPr id="2" name="橢圓 1">
            <a:extLst>
              <a:ext uri="{FF2B5EF4-FFF2-40B4-BE49-F238E27FC236}">
                <a16:creationId xmlns:a16="http://schemas.microsoft.com/office/drawing/2014/main" id="{28BD9412-C933-48D0-B68D-EDCAB33DDCAF}"/>
              </a:ext>
            </a:extLst>
          </p:cNvPr>
          <p:cNvSpPr/>
          <p:nvPr/>
        </p:nvSpPr>
        <p:spPr>
          <a:xfrm>
            <a:off x="1372281" y="3967499"/>
            <a:ext cx="586268" cy="1624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06D24942-2153-4296-BA3D-ACF8E6543D3A}"/>
              </a:ext>
            </a:extLst>
          </p:cNvPr>
          <p:cNvGraphicFramePr>
            <a:graphicFrameLocks noChangeAspect="1"/>
          </p:cNvGraphicFramePr>
          <p:nvPr>
            <p:extLst>
              <p:ext uri="{D42A27DB-BD31-4B8C-83A1-F6EECF244321}">
                <p14:modId xmlns:p14="http://schemas.microsoft.com/office/powerpoint/2010/main" val="1183315793"/>
              </p:ext>
            </p:extLst>
          </p:nvPr>
        </p:nvGraphicFramePr>
        <p:xfrm>
          <a:off x="5095567" y="5321086"/>
          <a:ext cx="3241444" cy="939110"/>
        </p:xfrm>
        <a:graphic>
          <a:graphicData uri="http://schemas.openxmlformats.org/presentationml/2006/ole">
            <mc:AlternateContent xmlns:mc="http://schemas.openxmlformats.org/markup-compatibility/2006">
              <mc:Choice xmlns:v="urn:schemas-microsoft-com:vml" Requires="v">
                <p:oleObj spid="_x0000_s640024" name="Equation" r:id="rId6" imgW="1358640" imgH="393480" progId="Equation.DSMT4">
                  <p:embed/>
                </p:oleObj>
              </mc:Choice>
              <mc:Fallback>
                <p:oleObj name="Equation" r:id="rId6" imgW="1358640" imgH="393480" progId="Equation.DSMT4">
                  <p:embed/>
                  <p:pic>
                    <p:nvPicPr>
                      <p:cNvPr id="0" name=""/>
                      <p:cNvPicPr/>
                      <p:nvPr/>
                    </p:nvPicPr>
                    <p:blipFill>
                      <a:blip r:embed="rId7"/>
                      <a:stretch>
                        <a:fillRect/>
                      </a:stretch>
                    </p:blipFill>
                    <p:spPr>
                      <a:xfrm>
                        <a:off x="5095567" y="5321086"/>
                        <a:ext cx="3241444" cy="939110"/>
                      </a:xfrm>
                      <a:prstGeom prst="rect">
                        <a:avLst/>
                      </a:prstGeom>
                    </p:spPr>
                  </p:pic>
                </p:oleObj>
              </mc:Fallback>
            </mc:AlternateContent>
          </a:graphicData>
        </a:graphic>
      </p:graphicFrame>
      <p:sp>
        <p:nvSpPr>
          <p:cNvPr id="18" name="文字方塊 14">
            <a:extLst>
              <a:ext uri="{FF2B5EF4-FFF2-40B4-BE49-F238E27FC236}">
                <a16:creationId xmlns:a16="http://schemas.microsoft.com/office/drawing/2014/main" id="{1ADF55F8-01D7-4FA8-BF4C-16496CBFD962}"/>
              </a:ext>
            </a:extLst>
          </p:cNvPr>
          <p:cNvSpPr txBox="1"/>
          <p:nvPr/>
        </p:nvSpPr>
        <p:spPr>
          <a:xfrm>
            <a:off x="660879" y="6355813"/>
            <a:ext cx="7602446"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solidFill>
                  <a:schemeClr val="bg1"/>
                </a:solidFill>
              </a:rPr>
              <a:t>Can the origin of nucleon mass and spin be understood by its partonic structure?</a:t>
            </a:r>
          </a:p>
        </p:txBody>
      </p:sp>
    </p:spTree>
    <p:extLst>
      <p:ext uri="{BB962C8B-B14F-4D97-AF65-F5344CB8AC3E}">
        <p14:creationId xmlns:p14="http://schemas.microsoft.com/office/powerpoint/2010/main" val="55854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0FA55F68-523F-4656-A923-90745FEFC26E}"/>
              </a:ext>
            </a:extLst>
          </p:cNvPr>
          <p:cNvSpPr>
            <a:spLocks noGrp="1"/>
          </p:cNvSpPr>
          <p:nvPr>
            <p:ph type="title"/>
          </p:nvPr>
        </p:nvSpPr>
        <p:spPr/>
        <p:txBody>
          <a:bodyPr>
            <a:noAutofit/>
          </a:bodyPr>
          <a:lstStyle/>
          <a:p>
            <a:r>
              <a:rPr lang="en-US" sz="3600" dirty="0"/>
              <a:t>State-of-Art </a:t>
            </a:r>
            <a:r>
              <a:rPr lang="en-US" sz="3600" dirty="0" err="1"/>
              <a:t>pQCD</a:t>
            </a:r>
            <a:r>
              <a:rPr lang="en-US" sz="3600" dirty="0"/>
              <a:t> Calculations</a:t>
            </a:r>
            <a:br>
              <a:rPr lang="en-US" sz="3200" dirty="0"/>
            </a:br>
            <a:r>
              <a:rPr lang="en-US" sz="2000" dirty="0"/>
              <a:t>PRL, 128, 252001 (2022)</a:t>
            </a:r>
          </a:p>
        </p:txBody>
      </p:sp>
      <p:pic>
        <p:nvPicPr>
          <p:cNvPr id="7" name="內容版面配置區 6">
            <a:extLst>
              <a:ext uri="{FF2B5EF4-FFF2-40B4-BE49-F238E27FC236}">
                <a16:creationId xmlns:a16="http://schemas.microsoft.com/office/drawing/2014/main" id="{8F401686-D099-46D0-9E84-498CC981DFB7}"/>
              </a:ext>
            </a:extLst>
          </p:cNvPr>
          <p:cNvPicPr>
            <a:picLocks noGrp="1" noChangeAspect="1"/>
          </p:cNvPicPr>
          <p:nvPr>
            <p:ph idx="1"/>
          </p:nvPr>
        </p:nvPicPr>
        <p:blipFill>
          <a:blip r:embed="rId2"/>
          <a:stretch>
            <a:fillRect/>
          </a:stretch>
        </p:blipFill>
        <p:spPr>
          <a:xfrm>
            <a:off x="457200" y="1758157"/>
            <a:ext cx="5267148" cy="4351338"/>
          </a:xfrm>
        </p:spPr>
      </p:pic>
      <p:sp>
        <p:nvSpPr>
          <p:cNvPr id="3" name="投影片編號版面配置區 2">
            <a:extLst>
              <a:ext uri="{FF2B5EF4-FFF2-40B4-BE49-F238E27FC236}">
                <a16:creationId xmlns:a16="http://schemas.microsoft.com/office/drawing/2014/main" id="{30F6F131-7137-4899-A657-E0E9FE27CD06}"/>
              </a:ext>
            </a:extLst>
          </p:cNvPr>
          <p:cNvSpPr>
            <a:spLocks noGrp="1"/>
          </p:cNvSpPr>
          <p:nvPr>
            <p:ph type="sldNum" sz="quarter" idx="12"/>
          </p:nvPr>
        </p:nvSpPr>
        <p:spPr/>
        <p:txBody>
          <a:bodyPr/>
          <a:lstStyle/>
          <a:p>
            <a:fld id="{B04C91D2-3704-42AA-B9FE-BF670F8088A1}" type="slidenum">
              <a:rPr lang="en-US" smtClean="0"/>
              <a:t>20</a:t>
            </a:fld>
            <a:endParaRPr lang="en-US"/>
          </a:p>
        </p:txBody>
      </p:sp>
      <p:pic>
        <p:nvPicPr>
          <p:cNvPr id="9" name="圖片 8">
            <a:extLst>
              <a:ext uri="{FF2B5EF4-FFF2-40B4-BE49-F238E27FC236}">
                <a16:creationId xmlns:a16="http://schemas.microsoft.com/office/drawing/2014/main" id="{C8E84D8C-4389-4CC0-A89E-9BE1E8BA44C4}"/>
              </a:ext>
            </a:extLst>
          </p:cNvPr>
          <p:cNvPicPr>
            <a:picLocks noChangeAspect="1"/>
          </p:cNvPicPr>
          <p:nvPr/>
        </p:nvPicPr>
        <p:blipFill>
          <a:blip r:embed="rId3"/>
          <a:stretch>
            <a:fillRect/>
          </a:stretch>
        </p:blipFill>
        <p:spPr>
          <a:xfrm>
            <a:off x="1705187" y="6176963"/>
            <a:ext cx="6248400" cy="647700"/>
          </a:xfrm>
          <a:prstGeom prst="rect">
            <a:avLst/>
          </a:prstGeom>
        </p:spPr>
      </p:pic>
      <p:sp>
        <p:nvSpPr>
          <p:cNvPr id="10" name="文字方塊 9">
            <a:extLst>
              <a:ext uri="{FF2B5EF4-FFF2-40B4-BE49-F238E27FC236}">
                <a16:creationId xmlns:a16="http://schemas.microsoft.com/office/drawing/2014/main" id="{671A73BD-522E-4F68-BB99-6C3468D236A6}"/>
              </a:ext>
            </a:extLst>
          </p:cNvPr>
          <p:cNvSpPr txBox="1"/>
          <p:nvPr/>
        </p:nvSpPr>
        <p:spPr>
          <a:xfrm>
            <a:off x="5644179" y="5165362"/>
            <a:ext cx="2871171" cy="369332"/>
          </a:xfrm>
          <a:prstGeom prst="rect">
            <a:avLst/>
          </a:prstGeom>
          <a:noFill/>
        </p:spPr>
        <p:txBody>
          <a:bodyPr wrap="none" rtlCol="0">
            <a:spAutoFit/>
          </a:bodyPr>
          <a:lstStyle/>
          <a:p>
            <a:r>
              <a:rPr lang="en-US" dirty="0">
                <a:solidFill>
                  <a:srgbClr val="0070C0"/>
                </a:solidFill>
              </a:rPr>
              <a:t>&lt;5% deviation for </a:t>
            </a:r>
            <a:r>
              <a:rPr lang="en-US" dirty="0" err="1">
                <a:solidFill>
                  <a:srgbClr val="0070C0"/>
                </a:solidFill>
              </a:rPr>
              <a:t>pT</a:t>
            </a:r>
            <a:r>
              <a:rPr lang="en-US" dirty="0">
                <a:solidFill>
                  <a:srgbClr val="0070C0"/>
                </a:solidFill>
              </a:rPr>
              <a:t>&gt;5 GeV!</a:t>
            </a:r>
          </a:p>
        </p:txBody>
      </p:sp>
      <p:sp>
        <p:nvSpPr>
          <p:cNvPr id="8" name="內容版面配置區 6">
            <a:extLst>
              <a:ext uri="{FF2B5EF4-FFF2-40B4-BE49-F238E27FC236}">
                <a16:creationId xmlns:a16="http://schemas.microsoft.com/office/drawing/2014/main" id="{32E21C7F-FB08-447B-87F6-495C3769BDCC}"/>
              </a:ext>
            </a:extLst>
          </p:cNvPr>
          <p:cNvSpPr txBox="1">
            <a:spLocks/>
          </p:cNvSpPr>
          <p:nvPr/>
        </p:nvSpPr>
        <p:spPr>
          <a:xfrm>
            <a:off x="5644179" y="1818178"/>
            <a:ext cx="3336130" cy="2296622"/>
          </a:xfrm>
          <a:prstGeom prst="rect">
            <a:avLst/>
          </a:prstGeom>
          <a:solidFill>
            <a:srgbClr val="FFFF00"/>
          </a:solidFill>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sz="2800" b="1" kern="0" dirty="0"/>
              <a:t>Why TMDs?</a:t>
            </a:r>
          </a:p>
          <a:p>
            <a:r>
              <a:rPr lang="en-US" sz="1800" kern="0" dirty="0"/>
              <a:t>At large </a:t>
            </a:r>
            <a:r>
              <a:rPr lang="en-US" sz="1800" kern="0" dirty="0" err="1"/>
              <a:t>pT</a:t>
            </a:r>
            <a:r>
              <a:rPr lang="en-US" sz="1800" kern="0" dirty="0"/>
              <a:t>, fixed-order </a:t>
            </a:r>
            <a:r>
              <a:rPr lang="en-US" sz="1800" kern="0" dirty="0" err="1"/>
              <a:t>pQCD</a:t>
            </a:r>
            <a:r>
              <a:rPr lang="en-US" sz="1800" kern="0" dirty="0"/>
              <a:t> describes the data very well.</a:t>
            </a:r>
          </a:p>
          <a:p>
            <a:r>
              <a:rPr lang="en-US" sz="1800" kern="0" dirty="0">
                <a:solidFill>
                  <a:srgbClr val="FF0000"/>
                </a:solidFill>
              </a:rPr>
              <a:t>At small </a:t>
            </a:r>
            <a:r>
              <a:rPr lang="en-US" sz="1800" kern="0" dirty="0" err="1">
                <a:solidFill>
                  <a:srgbClr val="FF0000"/>
                </a:solidFill>
              </a:rPr>
              <a:t>pT</a:t>
            </a:r>
            <a:r>
              <a:rPr lang="en-US" sz="1800" kern="0" dirty="0">
                <a:solidFill>
                  <a:srgbClr val="FF0000"/>
                </a:solidFill>
              </a:rPr>
              <a:t>, </a:t>
            </a:r>
            <a:r>
              <a:rPr lang="en-US" sz="1800" kern="0" dirty="0" err="1">
                <a:solidFill>
                  <a:srgbClr val="FF0000"/>
                </a:solidFill>
              </a:rPr>
              <a:t>pQCD</a:t>
            </a:r>
            <a:r>
              <a:rPr lang="en-US" sz="1800" kern="0" dirty="0">
                <a:solidFill>
                  <a:srgbClr val="FF0000"/>
                </a:solidFill>
              </a:rPr>
              <a:t> calculation fails due to non-perturbative QCD effect.</a:t>
            </a:r>
          </a:p>
        </p:txBody>
      </p:sp>
    </p:spTree>
    <p:extLst>
      <p:ext uri="{BB962C8B-B14F-4D97-AF65-F5344CB8AC3E}">
        <p14:creationId xmlns:p14="http://schemas.microsoft.com/office/powerpoint/2010/main" val="294048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標題 4"/>
              <p:cNvSpPr>
                <a:spLocks noGrp="1"/>
              </p:cNvSpPr>
              <p:nvPr>
                <p:ph type="title"/>
              </p:nvPr>
            </p:nvSpPr>
            <p:spPr/>
            <p:txBody>
              <a:bodyPr>
                <a:normAutofit fontScale="90000"/>
              </a:bodyPr>
              <a:lstStyle/>
              <a:p>
                <a:r>
                  <a:rPr lang="en-US" dirty="0"/>
                  <a:t>Unpolarized Quark Transverse Momentum distributions </a:t>
                </a:r>
                <a14:m>
                  <m:oMath xmlns:m="http://schemas.openxmlformats.org/officeDocument/2006/math">
                    <m:sSubSup>
                      <m:sSubSupPr>
                        <m:ctrlPr>
                          <a:rPr lang="en-US" b="1" i="1" smtClean="0">
                            <a:solidFill>
                              <a:schemeClr val="tx1"/>
                            </a:solidFill>
                            <a:effectLst/>
                            <a:latin typeface="Cambria Math" panose="02040503050406030204" pitchFamily="18" charset="0"/>
                            <a:cs typeface="Times New Roman" panose="02020603050405020304" pitchFamily="18" charset="0"/>
                          </a:rPr>
                        </m:ctrlPr>
                      </m:sSubSupPr>
                      <m:e>
                        <m:r>
                          <a:rPr lang="en-US" b="1" i="1">
                            <a:solidFill>
                              <a:schemeClr val="tx1"/>
                            </a:solidFill>
                            <a:effectLst/>
                            <a:latin typeface="Cambria Math" panose="02040503050406030204" pitchFamily="18" charset="0"/>
                            <a:cs typeface="Times New Roman" panose="02020603050405020304" pitchFamily="18" charset="0"/>
                          </a:rPr>
                          <m:t>𝒇</m:t>
                        </m:r>
                      </m:e>
                      <m:sub>
                        <m:r>
                          <a:rPr lang="en-US" b="1" i="1">
                            <a:solidFill>
                              <a:schemeClr val="tx1"/>
                            </a:solidFill>
                            <a:effectLst/>
                            <a:latin typeface="Cambria Math" panose="02040503050406030204" pitchFamily="18" charset="0"/>
                            <a:cs typeface="Times New Roman" panose="02020603050405020304" pitchFamily="18" charset="0"/>
                          </a:rPr>
                          <m:t>𝟏</m:t>
                        </m:r>
                      </m:sub>
                      <m:sup>
                        <m:r>
                          <a:rPr lang="en-US" b="1" i="1">
                            <a:solidFill>
                              <a:schemeClr val="tx1"/>
                            </a:solidFill>
                            <a:effectLst/>
                            <a:latin typeface="Cambria Math" panose="02040503050406030204" pitchFamily="18" charset="0"/>
                            <a:cs typeface="Times New Roman" panose="02020603050405020304" pitchFamily="18" charset="0"/>
                          </a:rPr>
                          <m:t>𝒒</m:t>
                        </m:r>
                      </m:sup>
                    </m:sSubSup>
                    <m:r>
                      <a:rPr lang="en-US" b="1" i="1">
                        <a:solidFill>
                          <a:schemeClr val="tx1"/>
                        </a:solidFill>
                        <a:effectLst/>
                        <a:latin typeface="Cambria Math" panose="02040503050406030204" pitchFamily="18" charset="0"/>
                        <a:cs typeface="Times New Roman" panose="02020603050405020304" pitchFamily="18" charset="0"/>
                      </a:rPr>
                      <m:t>(</m:t>
                    </m:r>
                    <m:r>
                      <a:rPr lang="en-US" b="1" i="1">
                        <a:solidFill>
                          <a:schemeClr val="tx1"/>
                        </a:solidFill>
                        <a:effectLst/>
                        <a:latin typeface="Cambria Math" panose="02040503050406030204" pitchFamily="18" charset="0"/>
                        <a:cs typeface="Times New Roman" panose="02020603050405020304" pitchFamily="18" charset="0"/>
                      </a:rPr>
                      <m:t>𝒙</m:t>
                    </m:r>
                    <m:r>
                      <a:rPr lang="en-US" b="1" i="1">
                        <a:solidFill>
                          <a:schemeClr val="tx1"/>
                        </a:solidFill>
                        <a:effectLst/>
                        <a:latin typeface="Cambria Math" panose="02040503050406030204" pitchFamily="18" charset="0"/>
                        <a:cs typeface="Times New Roman" panose="02020603050405020304" pitchFamily="18" charset="0"/>
                      </a:rPr>
                      <m:t>,</m:t>
                    </m:r>
                    <m:sSubSup>
                      <m:sSubSupPr>
                        <m:ctrlPr>
                          <a:rPr lang="en-US" b="1" i="1" smtClean="0">
                            <a:solidFill>
                              <a:srgbClr val="FF0000"/>
                            </a:solidFill>
                            <a:effectLst/>
                            <a:latin typeface="Cambria Math" panose="02040503050406030204" pitchFamily="18" charset="0"/>
                            <a:cs typeface="Times New Roman" panose="02020603050405020304" pitchFamily="18" charset="0"/>
                          </a:rPr>
                        </m:ctrlPr>
                      </m:sSubSupPr>
                      <m:e>
                        <m:r>
                          <a:rPr lang="en-US" b="1" i="1">
                            <a:solidFill>
                              <a:srgbClr val="FF0000"/>
                            </a:solidFill>
                            <a:effectLst/>
                            <a:latin typeface="Cambria Math" panose="02040503050406030204" pitchFamily="18" charset="0"/>
                            <a:cs typeface="Times New Roman" panose="02020603050405020304" pitchFamily="18" charset="0"/>
                          </a:rPr>
                          <m:t>𝒌</m:t>
                        </m:r>
                      </m:e>
                      <m:sub>
                        <m:r>
                          <a:rPr lang="en-US" b="1" i="1">
                            <a:solidFill>
                              <a:srgbClr val="FF0000"/>
                            </a:solidFill>
                            <a:effectLst/>
                            <a:latin typeface="Cambria Math" panose="02040503050406030204" pitchFamily="18" charset="0"/>
                            <a:cs typeface="Times New Roman" panose="02020603050405020304" pitchFamily="18" charset="0"/>
                          </a:rPr>
                          <m:t>𝑻</m:t>
                        </m:r>
                      </m:sub>
                      <m:sup>
                        <m:r>
                          <a:rPr lang="en-US" b="1" i="1">
                            <a:solidFill>
                              <a:srgbClr val="FF0000"/>
                            </a:solidFill>
                            <a:effectLst/>
                            <a:latin typeface="Cambria Math" panose="02040503050406030204" pitchFamily="18" charset="0"/>
                            <a:cs typeface="Times New Roman" panose="02020603050405020304" pitchFamily="18" charset="0"/>
                          </a:rPr>
                          <m:t>𝟐</m:t>
                        </m:r>
                      </m:sup>
                    </m:sSubSup>
                    <m:r>
                      <a:rPr lang="en-US" b="1" i="1">
                        <a:solidFill>
                          <a:schemeClr val="tx1"/>
                        </a:solidFill>
                        <a:effectLst/>
                        <a:latin typeface="Cambria Math" panose="02040503050406030204" pitchFamily="18" charset="0"/>
                        <a:cs typeface="Times New Roman" panose="02020603050405020304" pitchFamily="18" charset="0"/>
                      </a:rPr>
                      <m:t>)</m:t>
                    </m:r>
                  </m:oMath>
                </a14:m>
                <a:endParaRPr lang="en-US" dirty="0">
                  <a:solidFill>
                    <a:schemeClr val="tx1"/>
                  </a:solidFill>
                  <a:effectLst/>
                </a:endParaRPr>
              </a:p>
            </p:txBody>
          </p:sp>
        </mc:Choice>
        <mc:Fallback xmlns="">
          <p:sp>
            <p:nvSpPr>
              <p:cNvPr id="5" name="標題 4"/>
              <p:cNvSpPr>
                <a:spLocks noGrp="1" noRot="1" noChangeAspect="1" noMove="1" noResize="1" noEditPoints="1" noAdjustHandles="1" noChangeArrowheads="1" noChangeShapeType="1" noTextEdit="1"/>
              </p:cNvSpPr>
              <p:nvPr>
                <p:ph type="title"/>
              </p:nvPr>
            </p:nvSpPr>
            <p:spPr>
              <a:blipFill>
                <a:blip r:embed="rId3"/>
                <a:stretch>
                  <a:fillRect t="-20213" b="-29255"/>
                </a:stretch>
              </a:blipFill>
            </p:spPr>
            <p:txBody>
              <a:bodyPr/>
              <a:lstStyle/>
              <a:p>
                <a:r>
                  <a:rPr 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21</a:t>
            </a:fld>
            <a:endParaRPr lang="en-US" altLang="ja-JP" dirty="0"/>
          </a:p>
        </p:txBody>
      </p:sp>
      <p:pic>
        <p:nvPicPr>
          <p:cNvPr id="8" name="內容版面配置區 7"/>
          <p:cNvPicPr>
            <a:picLocks noGrp="1" noChangeAspect="1"/>
          </p:cNvPicPr>
          <p:nvPr>
            <p:ph sz="half" idx="4294967295"/>
          </p:nvPr>
        </p:nvPicPr>
        <p:blipFill>
          <a:blip r:embed="rId4"/>
          <a:stretch>
            <a:fillRect/>
          </a:stretch>
        </p:blipFill>
        <p:spPr>
          <a:xfrm>
            <a:off x="0" y="1787525"/>
            <a:ext cx="3497263" cy="2133600"/>
          </a:xfrm>
          <a:prstGeom prst="rect">
            <a:avLst/>
          </a:prstGeom>
        </p:spPr>
      </p:pic>
      <p:pic>
        <p:nvPicPr>
          <p:cNvPr id="9" name="內容版面配置區 8"/>
          <p:cNvPicPr>
            <a:picLocks noGrp="1" noChangeAspect="1"/>
          </p:cNvPicPr>
          <p:nvPr>
            <p:ph sz="half" idx="4294967295"/>
          </p:nvPr>
        </p:nvPicPr>
        <p:blipFill>
          <a:blip r:embed="rId5"/>
          <a:stretch>
            <a:fillRect/>
          </a:stretch>
        </p:blipFill>
        <p:spPr>
          <a:xfrm>
            <a:off x="0" y="4579938"/>
            <a:ext cx="3516313" cy="1665287"/>
          </a:xfrm>
          <a:prstGeom prst="rect">
            <a:avLst/>
          </a:prstGeom>
        </p:spPr>
      </p:pic>
      <p:pic>
        <p:nvPicPr>
          <p:cNvPr id="10" name="圖片 9"/>
          <p:cNvPicPr>
            <a:picLocks noChangeAspect="1"/>
          </p:cNvPicPr>
          <p:nvPr/>
        </p:nvPicPr>
        <p:blipFill>
          <a:blip r:embed="rId6"/>
          <a:stretch>
            <a:fillRect/>
          </a:stretch>
        </p:blipFill>
        <p:spPr>
          <a:xfrm>
            <a:off x="5004391" y="4507532"/>
            <a:ext cx="2954299" cy="609717"/>
          </a:xfrm>
          <a:prstGeom prst="rect">
            <a:avLst/>
          </a:prstGeom>
        </p:spPr>
      </p:pic>
      <p:pic>
        <p:nvPicPr>
          <p:cNvPr id="11" name="圖片 10"/>
          <p:cNvPicPr>
            <a:picLocks noChangeAspect="1"/>
          </p:cNvPicPr>
          <p:nvPr/>
        </p:nvPicPr>
        <p:blipFill>
          <a:blip r:embed="rId7"/>
          <a:stretch>
            <a:fillRect/>
          </a:stretch>
        </p:blipFill>
        <p:spPr>
          <a:xfrm>
            <a:off x="3558417" y="5228668"/>
            <a:ext cx="5535042" cy="890601"/>
          </a:xfrm>
          <a:prstGeom prst="rect">
            <a:avLst/>
          </a:prstGeom>
        </p:spPr>
      </p:pic>
      <p:pic>
        <p:nvPicPr>
          <p:cNvPr id="12" name="圖片 11"/>
          <p:cNvPicPr>
            <a:picLocks noChangeAspect="1"/>
          </p:cNvPicPr>
          <p:nvPr/>
        </p:nvPicPr>
        <p:blipFill>
          <a:blip r:embed="rId8"/>
          <a:stretch>
            <a:fillRect/>
          </a:stretch>
        </p:blipFill>
        <p:spPr>
          <a:xfrm>
            <a:off x="3700505" y="2382520"/>
            <a:ext cx="5392954" cy="948555"/>
          </a:xfrm>
          <a:prstGeom prst="rect">
            <a:avLst/>
          </a:prstGeom>
        </p:spPr>
      </p:pic>
      <p:sp>
        <p:nvSpPr>
          <p:cNvPr id="13" name="文字方塊 12"/>
          <p:cNvSpPr txBox="1"/>
          <p:nvPr/>
        </p:nvSpPr>
        <p:spPr>
          <a:xfrm>
            <a:off x="241770" y="1787491"/>
            <a:ext cx="787395" cy="369332"/>
          </a:xfrm>
          <a:prstGeom prst="rect">
            <a:avLst/>
          </a:prstGeom>
          <a:noFill/>
        </p:spPr>
        <p:txBody>
          <a:bodyPr wrap="none" rtlCol="0">
            <a:spAutoFit/>
          </a:bodyPr>
          <a:lstStyle/>
          <a:p>
            <a:r>
              <a:rPr lang="en-US" b="1" dirty="0">
                <a:solidFill>
                  <a:srgbClr val="FF0000"/>
                </a:solidFill>
              </a:rPr>
              <a:t>SIDIS</a:t>
            </a:r>
          </a:p>
        </p:txBody>
      </p:sp>
      <p:sp>
        <p:nvSpPr>
          <p:cNvPr id="14" name="文字方塊 13"/>
          <p:cNvSpPr txBox="1"/>
          <p:nvPr/>
        </p:nvSpPr>
        <p:spPr>
          <a:xfrm>
            <a:off x="204765" y="4290944"/>
            <a:ext cx="1185004" cy="369332"/>
          </a:xfrm>
          <a:prstGeom prst="rect">
            <a:avLst/>
          </a:prstGeom>
          <a:noFill/>
        </p:spPr>
        <p:txBody>
          <a:bodyPr wrap="none" rtlCol="0">
            <a:spAutoFit/>
          </a:bodyPr>
          <a:lstStyle/>
          <a:p>
            <a:r>
              <a:rPr lang="en-US" b="1" dirty="0" err="1">
                <a:solidFill>
                  <a:srgbClr val="FF0000"/>
                </a:solidFill>
              </a:rPr>
              <a:t>Drell</a:t>
            </a:r>
            <a:r>
              <a:rPr lang="en-US" b="1" dirty="0">
                <a:solidFill>
                  <a:srgbClr val="FF0000"/>
                </a:solidFill>
              </a:rPr>
              <a:t>-Yan</a:t>
            </a:r>
          </a:p>
        </p:txBody>
      </p:sp>
      <p:graphicFrame>
        <p:nvGraphicFramePr>
          <p:cNvPr id="15" name="物件 14"/>
          <p:cNvGraphicFramePr>
            <a:graphicFrameLocks noChangeAspect="1"/>
          </p:cNvGraphicFramePr>
          <p:nvPr>
            <p:extLst>
              <p:ext uri="{D42A27DB-BD31-4B8C-83A1-F6EECF244321}">
                <p14:modId xmlns:p14="http://schemas.microsoft.com/office/powerpoint/2010/main" val="3730548058"/>
              </p:ext>
            </p:extLst>
          </p:nvPr>
        </p:nvGraphicFramePr>
        <p:xfrm>
          <a:off x="3328300" y="1730120"/>
          <a:ext cx="1361500" cy="350100"/>
        </p:xfrm>
        <a:graphic>
          <a:graphicData uri="http://schemas.openxmlformats.org/presentationml/2006/ole">
            <mc:AlternateContent xmlns:mc="http://schemas.openxmlformats.org/markup-compatibility/2006">
              <mc:Choice xmlns:v="urn:schemas-microsoft-com:vml" Requires="v">
                <p:oleObj spid="_x0000_s626186" name="Equation" r:id="rId9" imgW="888840" imgH="228600" progId="Equation.DSMT4">
                  <p:embed/>
                </p:oleObj>
              </mc:Choice>
              <mc:Fallback>
                <p:oleObj name="Equation" r:id="rId9" imgW="888840" imgH="228600" progId="Equation.DSMT4">
                  <p:embed/>
                  <p:pic>
                    <p:nvPicPr>
                      <p:cNvPr id="0" name=""/>
                      <p:cNvPicPr/>
                      <p:nvPr/>
                    </p:nvPicPr>
                    <p:blipFill>
                      <a:blip r:embed="rId10"/>
                      <a:stretch>
                        <a:fillRect/>
                      </a:stretch>
                    </p:blipFill>
                    <p:spPr>
                      <a:xfrm>
                        <a:off x="3328300" y="1730120"/>
                        <a:ext cx="1361500" cy="350100"/>
                      </a:xfrm>
                      <a:prstGeom prst="rect">
                        <a:avLst/>
                      </a:prstGeom>
                    </p:spPr>
                  </p:pic>
                </p:oleObj>
              </mc:Fallback>
            </mc:AlternateContent>
          </a:graphicData>
        </a:graphic>
      </p:graphicFrame>
      <p:sp>
        <p:nvSpPr>
          <p:cNvPr id="16" name="矩形 15"/>
          <p:cNvSpPr/>
          <p:nvPr/>
        </p:nvSpPr>
        <p:spPr bwMode="auto">
          <a:xfrm>
            <a:off x="5997600" y="2823896"/>
            <a:ext cx="799200" cy="21450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矩形 16"/>
          <p:cNvSpPr/>
          <p:nvPr/>
        </p:nvSpPr>
        <p:spPr bwMode="auto">
          <a:xfrm>
            <a:off x="6026328" y="5658410"/>
            <a:ext cx="900071" cy="17359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矩形 17"/>
          <p:cNvSpPr/>
          <p:nvPr/>
        </p:nvSpPr>
        <p:spPr bwMode="auto">
          <a:xfrm>
            <a:off x="6938818" y="5637953"/>
            <a:ext cx="923582" cy="19404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矩形 18"/>
          <p:cNvSpPr/>
          <p:nvPr/>
        </p:nvSpPr>
        <p:spPr bwMode="auto">
          <a:xfrm>
            <a:off x="6820800" y="2823896"/>
            <a:ext cx="933600" cy="21450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0" name="物件 19"/>
          <p:cNvGraphicFramePr>
            <a:graphicFrameLocks noChangeAspect="1"/>
          </p:cNvGraphicFramePr>
          <p:nvPr>
            <p:extLst>
              <p:ext uri="{D42A27DB-BD31-4B8C-83A1-F6EECF244321}">
                <p14:modId xmlns:p14="http://schemas.microsoft.com/office/powerpoint/2010/main" val="277939488"/>
              </p:ext>
            </p:extLst>
          </p:nvPr>
        </p:nvGraphicFramePr>
        <p:xfrm>
          <a:off x="2877667" y="4519787"/>
          <a:ext cx="1361500" cy="350100"/>
        </p:xfrm>
        <a:graphic>
          <a:graphicData uri="http://schemas.openxmlformats.org/presentationml/2006/ole">
            <mc:AlternateContent xmlns:mc="http://schemas.openxmlformats.org/markup-compatibility/2006">
              <mc:Choice xmlns:v="urn:schemas-microsoft-com:vml" Requires="v">
                <p:oleObj spid="_x0000_s626187" name="Equation" r:id="rId11" imgW="888840" imgH="228600" progId="Equation.DSMT4">
                  <p:embed/>
                </p:oleObj>
              </mc:Choice>
              <mc:Fallback>
                <p:oleObj name="Equation" r:id="rId11" imgW="888840" imgH="228600" progId="Equation.DSMT4">
                  <p:embed/>
                  <p:pic>
                    <p:nvPicPr>
                      <p:cNvPr id="15" name="物件 14"/>
                      <p:cNvPicPr/>
                      <p:nvPr/>
                    </p:nvPicPr>
                    <p:blipFill>
                      <a:blip r:embed="rId12"/>
                      <a:stretch>
                        <a:fillRect/>
                      </a:stretch>
                    </p:blipFill>
                    <p:spPr>
                      <a:xfrm>
                        <a:off x="2877667" y="4519787"/>
                        <a:ext cx="1361500" cy="350100"/>
                      </a:xfrm>
                      <a:prstGeom prst="rect">
                        <a:avLst/>
                      </a:prstGeom>
                    </p:spPr>
                  </p:pic>
                </p:oleObj>
              </mc:Fallback>
            </mc:AlternateContent>
          </a:graphicData>
        </a:graphic>
      </p:graphicFrame>
      <p:graphicFrame>
        <p:nvGraphicFramePr>
          <p:cNvPr id="21" name="物件 20"/>
          <p:cNvGraphicFramePr>
            <a:graphicFrameLocks noChangeAspect="1"/>
          </p:cNvGraphicFramePr>
          <p:nvPr>
            <p:extLst>
              <p:ext uri="{D42A27DB-BD31-4B8C-83A1-F6EECF244321}">
                <p14:modId xmlns:p14="http://schemas.microsoft.com/office/powerpoint/2010/main" val="1610083978"/>
              </p:ext>
            </p:extLst>
          </p:nvPr>
        </p:nvGraphicFramePr>
        <p:xfrm>
          <a:off x="3698387" y="3462437"/>
          <a:ext cx="4164013" cy="349250"/>
        </p:xfrm>
        <a:graphic>
          <a:graphicData uri="http://schemas.openxmlformats.org/presentationml/2006/ole">
            <mc:AlternateContent xmlns:mc="http://schemas.openxmlformats.org/markup-compatibility/2006">
              <mc:Choice xmlns:v="urn:schemas-microsoft-com:vml" Requires="v">
                <p:oleObj spid="_x0000_s626188" name="Equation" r:id="rId13" imgW="2717640" imgH="228600" progId="Equation.DSMT4">
                  <p:embed/>
                </p:oleObj>
              </mc:Choice>
              <mc:Fallback>
                <p:oleObj name="Equation" r:id="rId13" imgW="2717640" imgH="228600" progId="Equation.DSMT4">
                  <p:embed/>
                  <p:pic>
                    <p:nvPicPr>
                      <p:cNvPr id="0" name=""/>
                      <p:cNvPicPr/>
                      <p:nvPr/>
                    </p:nvPicPr>
                    <p:blipFill>
                      <a:blip r:embed="rId14"/>
                      <a:stretch>
                        <a:fillRect/>
                      </a:stretch>
                    </p:blipFill>
                    <p:spPr>
                      <a:xfrm>
                        <a:off x="3698387" y="3462437"/>
                        <a:ext cx="4164013" cy="349250"/>
                      </a:xfrm>
                      <a:prstGeom prst="rect">
                        <a:avLst/>
                      </a:prstGeom>
                    </p:spPr>
                  </p:pic>
                </p:oleObj>
              </mc:Fallback>
            </mc:AlternateContent>
          </a:graphicData>
        </a:graphic>
      </p:graphicFrame>
      <p:graphicFrame>
        <p:nvGraphicFramePr>
          <p:cNvPr id="22" name="物件 21"/>
          <p:cNvGraphicFramePr>
            <a:graphicFrameLocks noChangeAspect="1"/>
          </p:cNvGraphicFramePr>
          <p:nvPr>
            <p:extLst>
              <p:ext uri="{D42A27DB-BD31-4B8C-83A1-F6EECF244321}">
                <p14:modId xmlns:p14="http://schemas.microsoft.com/office/powerpoint/2010/main" val="2525539850"/>
              </p:ext>
            </p:extLst>
          </p:nvPr>
        </p:nvGraphicFramePr>
        <p:xfrm>
          <a:off x="3679575" y="3799501"/>
          <a:ext cx="5292725" cy="349250"/>
        </p:xfrm>
        <a:graphic>
          <a:graphicData uri="http://schemas.openxmlformats.org/presentationml/2006/ole">
            <mc:AlternateContent xmlns:mc="http://schemas.openxmlformats.org/markup-compatibility/2006">
              <mc:Choice xmlns:v="urn:schemas-microsoft-com:vml" Requires="v">
                <p:oleObj spid="_x0000_s626189" name="Equation" r:id="rId15" imgW="3454200" imgH="228600" progId="Equation.DSMT4">
                  <p:embed/>
                </p:oleObj>
              </mc:Choice>
              <mc:Fallback>
                <p:oleObj name="Equation" r:id="rId15" imgW="3454200" imgH="228600" progId="Equation.DSMT4">
                  <p:embed/>
                  <p:pic>
                    <p:nvPicPr>
                      <p:cNvPr id="0" name=""/>
                      <p:cNvPicPr/>
                      <p:nvPr/>
                    </p:nvPicPr>
                    <p:blipFill>
                      <a:blip r:embed="rId16"/>
                      <a:stretch>
                        <a:fillRect/>
                      </a:stretch>
                    </p:blipFill>
                    <p:spPr>
                      <a:xfrm>
                        <a:off x="3679575" y="3799501"/>
                        <a:ext cx="5292725" cy="3492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文字方塊 1"/>
              <p:cNvSpPr txBox="1"/>
              <p:nvPr/>
            </p:nvSpPr>
            <p:spPr>
              <a:xfrm>
                <a:off x="3658530" y="4128581"/>
                <a:ext cx="46781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Difficult to separate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𝑘</m:t>
                        </m:r>
                      </m:e>
                      <m:sub>
                        <m:r>
                          <a:rPr lang="en-US" altLang="zh-TW" b="0" i="1" smtClean="0">
                            <a:latin typeface="Cambria Math" panose="02040503050406030204" pitchFamily="18" charset="0"/>
                          </a:rPr>
                          <m:t>⊥</m:t>
                        </m:r>
                      </m:sub>
                    </m:sSub>
                  </m:oMath>
                </a14:m>
                <a:r>
                  <a:rPr lang="zh-TW" altLang="en-US" dirty="0"/>
                  <a:t> </a:t>
                </a:r>
                <a:r>
                  <a:rPr lang="en-US" altLang="zh-TW" dirty="0"/>
                  <a:t>and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𝑃</m:t>
                        </m:r>
                      </m:e>
                      <m:sub>
                        <m:r>
                          <a:rPr lang="en-US" altLang="zh-TW" b="0" i="1" smtClean="0">
                            <a:latin typeface="Cambria Math" panose="02040503050406030204" pitchFamily="18" charset="0"/>
                          </a:rPr>
                          <m:t>⊥</m:t>
                        </m:r>
                      </m:sub>
                    </m:sSub>
                  </m:oMath>
                </a14:m>
                <a:r>
                  <a:rPr lang="zh-TW" altLang="en-US" dirty="0"/>
                  <a:t> </a:t>
                </a:r>
                <a:r>
                  <a:rPr lang="en-US" altLang="zh-TW" dirty="0"/>
                  <a:t>in SIDIS only.</a:t>
                </a:r>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3658530" y="4128581"/>
                <a:ext cx="4678140" cy="369332"/>
              </a:xfrm>
              <a:prstGeom prst="rect">
                <a:avLst/>
              </a:prstGeom>
              <a:blipFill rotWithShape="0">
                <a:blip r:embed="rId17"/>
                <a:stretch>
                  <a:fillRect l="-777" t="-4615" b="-20000"/>
                </a:stretch>
              </a:blipFill>
            </p:spPr>
            <p:txBody>
              <a:bodyPr/>
              <a:lstStyle/>
              <a:p>
                <a:r>
                  <a:rPr lang="zh-TW" altLang="en-US">
                    <a:noFill/>
                  </a:rPr>
                  <a:t> </a:t>
                </a:r>
              </a:p>
            </p:txBody>
          </p:sp>
        </mc:Fallback>
      </mc:AlternateContent>
      <p:sp>
        <p:nvSpPr>
          <p:cNvPr id="3" name="TextBox 2">
            <a:extLst>
              <a:ext uri="{FF2B5EF4-FFF2-40B4-BE49-F238E27FC236}">
                <a16:creationId xmlns:a16="http://schemas.microsoft.com/office/drawing/2014/main" id="{82CCDF35-7BC1-46F9-AD16-0056CD55BF18}"/>
              </a:ext>
            </a:extLst>
          </p:cNvPr>
          <p:cNvSpPr txBox="1"/>
          <p:nvPr/>
        </p:nvSpPr>
        <p:spPr>
          <a:xfrm>
            <a:off x="6999535" y="2507002"/>
            <a:ext cx="466794" cy="369332"/>
          </a:xfrm>
          <a:prstGeom prst="rect">
            <a:avLst/>
          </a:prstGeom>
          <a:noFill/>
        </p:spPr>
        <p:txBody>
          <a:bodyPr wrap="none" rtlCol="0">
            <a:spAutoFit/>
          </a:bodyPr>
          <a:lstStyle/>
          <a:p>
            <a:r>
              <a:rPr lang="en-US" b="1" dirty="0">
                <a:solidFill>
                  <a:srgbClr val="00B0F0"/>
                </a:solidFill>
              </a:rPr>
              <a:t>FF</a:t>
            </a:r>
          </a:p>
        </p:txBody>
      </p:sp>
    </p:spTree>
    <p:extLst>
      <p:ext uri="{BB962C8B-B14F-4D97-AF65-F5344CB8AC3E}">
        <p14:creationId xmlns:p14="http://schemas.microsoft.com/office/powerpoint/2010/main" val="177083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Parameterizations of TMDs</a:t>
            </a:r>
            <a:endParaRPr lang="zh-TW" altLang="en-US" dirty="0"/>
          </a:p>
        </p:txBody>
      </p:sp>
      <p:sp>
        <p:nvSpPr>
          <p:cNvPr id="3" name="投影片編號版面配置區 2"/>
          <p:cNvSpPr>
            <a:spLocks noGrp="1"/>
          </p:cNvSpPr>
          <p:nvPr>
            <p:ph type="sldNum" sz="quarter" idx="12"/>
          </p:nvPr>
        </p:nvSpPr>
        <p:spPr/>
        <p:txBody>
          <a:bodyPr/>
          <a:lstStyle/>
          <a:p>
            <a:pPr>
              <a:defRPr/>
            </a:pPr>
            <a:fld id="{BA5D7FDA-AC2B-4E48-A3BF-19B0F13E2D3D}" type="slidenum">
              <a:rPr lang="en-US" altLang="ja-JP" smtClean="0"/>
              <a:pPr>
                <a:defRPr/>
              </a:pPr>
              <a:t>22</a:t>
            </a:fld>
            <a:endParaRPr lang="en-US" altLang="ja-JP" dirty="0"/>
          </a:p>
        </p:txBody>
      </p:sp>
      <p:pic>
        <p:nvPicPr>
          <p:cNvPr id="4" name="圖片 3"/>
          <p:cNvPicPr>
            <a:picLocks noChangeAspect="1"/>
          </p:cNvPicPr>
          <p:nvPr/>
        </p:nvPicPr>
        <p:blipFill>
          <a:blip r:embed="rId2"/>
          <a:stretch>
            <a:fillRect/>
          </a:stretch>
        </p:blipFill>
        <p:spPr>
          <a:xfrm>
            <a:off x="287768" y="1780535"/>
            <a:ext cx="8568464" cy="1671484"/>
          </a:xfrm>
          <a:prstGeom prst="rect">
            <a:avLst/>
          </a:prstGeom>
        </p:spPr>
      </p:pic>
      <p:sp>
        <p:nvSpPr>
          <p:cNvPr id="5" name="文字方塊 4"/>
          <p:cNvSpPr txBox="1"/>
          <p:nvPr/>
        </p:nvSpPr>
        <p:spPr>
          <a:xfrm>
            <a:off x="5336011" y="1949830"/>
            <a:ext cx="1723549" cy="369332"/>
          </a:xfrm>
          <a:prstGeom prst="rect">
            <a:avLst/>
          </a:prstGeom>
          <a:noFill/>
        </p:spPr>
        <p:txBody>
          <a:bodyPr wrap="none" rtlCol="0">
            <a:spAutoFit/>
          </a:bodyPr>
          <a:lstStyle/>
          <a:p>
            <a:r>
              <a:rPr lang="en-US" altLang="zh-TW" dirty="0"/>
              <a:t>a: parton flavor</a:t>
            </a:r>
            <a:endParaRPr lang="zh-TW" altLang="en-US" dirty="0"/>
          </a:p>
        </p:txBody>
      </p:sp>
      <p:pic>
        <p:nvPicPr>
          <p:cNvPr id="6" name="圖片 5"/>
          <p:cNvPicPr>
            <a:picLocks noChangeAspect="1"/>
          </p:cNvPicPr>
          <p:nvPr/>
        </p:nvPicPr>
        <p:blipFill>
          <a:blip r:embed="rId3"/>
          <a:stretch>
            <a:fillRect/>
          </a:stretch>
        </p:blipFill>
        <p:spPr>
          <a:xfrm>
            <a:off x="370707" y="3641838"/>
            <a:ext cx="3171825" cy="847725"/>
          </a:xfrm>
          <a:prstGeom prst="rect">
            <a:avLst/>
          </a:prstGeom>
        </p:spPr>
      </p:pic>
      <p:pic>
        <p:nvPicPr>
          <p:cNvPr id="7" name="圖片 6"/>
          <p:cNvPicPr>
            <a:picLocks noChangeAspect="1"/>
          </p:cNvPicPr>
          <p:nvPr/>
        </p:nvPicPr>
        <p:blipFill>
          <a:blip r:embed="rId4"/>
          <a:stretch>
            <a:fillRect/>
          </a:stretch>
        </p:blipFill>
        <p:spPr>
          <a:xfrm>
            <a:off x="4271040" y="3641838"/>
            <a:ext cx="4200525" cy="885825"/>
          </a:xfrm>
          <a:prstGeom prst="rect">
            <a:avLst/>
          </a:prstGeom>
        </p:spPr>
      </p:pic>
      <p:pic>
        <p:nvPicPr>
          <p:cNvPr id="8" name="圖片 7"/>
          <p:cNvPicPr>
            <a:picLocks noChangeAspect="1"/>
          </p:cNvPicPr>
          <p:nvPr/>
        </p:nvPicPr>
        <p:blipFill>
          <a:blip r:embed="rId5"/>
          <a:stretch>
            <a:fillRect/>
          </a:stretch>
        </p:blipFill>
        <p:spPr>
          <a:xfrm>
            <a:off x="370707" y="4843018"/>
            <a:ext cx="3562350" cy="885825"/>
          </a:xfrm>
          <a:prstGeom prst="rect">
            <a:avLst/>
          </a:prstGeom>
          <a:ln w="25400">
            <a:solidFill>
              <a:srgbClr val="FF0000"/>
            </a:solidFill>
          </a:ln>
        </p:spPr>
      </p:pic>
      <p:pic>
        <p:nvPicPr>
          <p:cNvPr id="9" name="圖片 8"/>
          <p:cNvPicPr>
            <a:picLocks noChangeAspect="1"/>
          </p:cNvPicPr>
          <p:nvPr/>
        </p:nvPicPr>
        <p:blipFill>
          <a:blip r:embed="rId6"/>
          <a:stretch>
            <a:fillRect/>
          </a:stretch>
        </p:blipFill>
        <p:spPr>
          <a:xfrm>
            <a:off x="4513927" y="4820263"/>
            <a:ext cx="3714750" cy="914400"/>
          </a:xfrm>
          <a:prstGeom prst="rect">
            <a:avLst/>
          </a:prstGeom>
          <a:ln w="25400">
            <a:solidFill>
              <a:srgbClr val="FF0000"/>
            </a:solidFill>
          </a:ln>
        </p:spPr>
      </p:pic>
      <p:sp>
        <p:nvSpPr>
          <p:cNvPr id="10" name="文字方塊 9"/>
          <p:cNvSpPr txBox="1"/>
          <p:nvPr/>
        </p:nvSpPr>
        <p:spPr>
          <a:xfrm>
            <a:off x="2587256" y="6245225"/>
            <a:ext cx="524586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err="1"/>
              <a:t>Bacchetta</a:t>
            </a:r>
            <a:r>
              <a:rPr lang="en-US" dirty="0"/>
              <a:t> et al., </a:t>
            </a:r>
            <a:r>
              <a:rPr lang="en-US" dirty="0">
                <a:hlinkClick r:id="rId7"/>
              </a:rPr>
              <a:t>https://arxiv.org/abs/1703.10157</a:t>
            </a:r>
            <a:r>
              <a:rPr lang="en-US" dirty="0"/>
              <a:t> </a:t>
            </a:r>
          </a:p>
        </p:txBody>
      </p:sp>
      <p:sp>
        <p:nvSpPr>
          <p:cNvPr id="11" name="TextBox 10">
            <a:extLst>
              <a:ext uri="{FF2B5EF4-FFF2-40B4-BE49-F238E27FC236}">
                <a16:creationId xmlns:a16="http://schemas.microsoft.com/office/drawing/2014/main" id="{C8DF34E8-AFFA-408C-9AA3-254E23331A24}"/>
              </a:ext>
            </a:extLst>
          </p:cNvPr>
          <p:cNvSpPr txBox="1"/>
          <p:nvPr/>
        </p:nvSpPr>
        <p:spPr>
          <a:xfrm>
            <a:off x="0" y="2577007"/>
            <a:ext cx="466794" cy="369332"/>
          </a:xfrm>
          <a:prstGeom prst="rect">
            <a:avLst/>
          </a:prstGeom>
          <a:noFill/>
        </p:spPr>
        <p:txBody>
          <a:bodyPr wrap="none" rtlCol="0">
            <a:spAutoFit/>
          </a:bodyPr>
          <a:lstStyle/>
          <a:p>
            <a:r>
              <a:rPr lang="en-US" b="1" dirty="0">
                <a:solidFill>
                  <a:srgbClr val="00B0F0"/>
                </a:solidFill>
              </a:rPr>
              <a:t>FF</a:t>
            </a:r>
          </a:p>
        </p:txBody>
      </p:sp>
    </p:spTree>
    <p:extLst>
      <p:ext uri="{BB962C8B-B14F-4D97-AF65-F5344CB8AC3E}">
        <p14:creationId xmlns:p14="http://schemas.microsoft.com/office/powerpoint/2010/main" val="158400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SIDIS</a:t>
            </a:r>
          </a:p>
        </p:txBody>
      </p:sp>
      <p:pic>
        <p:nvPicPr>
          <p:cNvPr id="5" name="內容版面配置區 4"/>
          <p:cNvPicPr>
            <a:picLocks noGrp="1" noChangeAspect="1"/>
          </p:cNvPicPr>
          <p:nvPr>
            <p:ph idx="1"/>
          </p:nvPr>
        </p:nvPicPr>
        <p:blipFill>
          <a:blip r:embed="rId2"/>
          <a:stretch>
            <a:fillRect/>
          </a:stretch>
        </p:blipFill>
        <p:spPr>
          <a:xfrm>
            <a:off x="457200" y="1881282"/>
            <a:ext cx="8229600" cy="3963798"/>
          </a:xfrm>
          <a:prstGeom prst="rect">
            <a:avLst/>
          </a:prstGeom>
        </p:spPr>
      </p:pic>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23</a:t>
            </a:fld>
            <a:endParaRPr lang="en-US" altLang="ja-JP" dirty="0"/>
          </a:p>
        </p:txBody>
      </p:sp>
      <p:sp>
        <p:nvSpPr>
          <p:cNvPr id="6" name="文字方塊 5"/>
          <p:cNvSpPr txBox="1"/>
          <p:nvPr/>
        </p:nvSpPr>
        <p:spPr>
          <a:xfrm>
            <a:off x="2227996" y="6144796"/>
            <a:ext cx="5006499" cy="338554"/>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600" dirty="0"/>
              <a:t>HERMES: PRD 87, 074029 (2013) [arXiv:1212.5407]</a:t>
            </a:r>
          </a:p>
        </p:txBody>
      </p:sp>
    </p:spTree>
    <p:extLst>
      <p:ext uri="{BB962C8B-B14F-4D97-AF65-F5344CB8AC3E}">
        <p14:creationId xmlns:p14="http://schemas.microsoft.com/office/powerpoint/2010/main" val="38801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600" dirty="0"/>
              <a:t>Fixed-Target </a:t>
            </a:r>
            <a:r>
              <a:rPr lang="en-US" sz="3600" dirty="0" err="1"/>
              <a:t>Drell</a:t>
            </a:r>
            <a:r>
              <a:rPr lang="en-US" sz="3600" dirty="0"/>
              <a:t>-Yan</a:t>
            </a:r>
          </a:p>
        </p:txBody>
      </p:sp>
      <p:pic>
        <p:nvPicPr>
          <p:cNvPr id="6" name="內容版面配置區 5"/>
          <p:cNvPicPr>
            <a:picLocks noGrp="1" noChangeAspect="1"/>
          </p:cNvPicPr>
          <p:nvPr>
            <p:ph sz="half" idx="1"/>
          </p:nvPr>
        </p:nvPicPr>
        <p:blipFill>
          <a:blip r:embed="rId2"/>
          <a:stretch>
            <a:fillRect/>
          </a:stretch>
        </p:blipFill>
        <p:spPr>
          <a:xfrm>
            <a:off x="722251" y="1600200"/>
            <a:ext cx="3508498" cy="4525963"/>
          </a:xfrm>
          <a:prstGeom prst="rect">
            <a:avLst/>
          </a:prstGeom>
        </p:spPr>
      </p:pic>
      <p:pic>
        <p:nvPicPr>
          <p:cNvPr id="8" name="內容版面配置區 7"/>
          <p:cNvPicPr>
            <a:picLocks noGrp="1" noChangeAspect="1"/>
          </p:cNvPicPr>
          <p:nvPr>
            <p:ph sz="half" idx="2"/>
          </p:nvPr>
        </p:nvPicPr>
        <p:blipFill>
          <a:blip r:embed="rId3"/>
          <a:stretch>
            <a:fillRect/>
          </a:stretch>
        </p:blipFill>
        <p:spPr>
          <a:xfrm>
            <a:off x="5260374" y="1600200"/>
            <a:ext cx="2814252" cy="4525963"/>
          </a:xfrm>
          <a:prstGeom prst="rect">
            <a:avLst/>
          </a:prstGeom>
        </p:spPr>
      </p:pic>
      <p:sp>
        <p:nvSpPr>
          <p:cNvPr id="5" name="投影片編號版面配置區 4"/>
          <p:cNvSpPr>
            <a:spLocks noGrp="1"/>
          </p:cNvSpPr>
          <p:nvPr>
            <p:ph type="sldNum" sz="quarter" idx="12"/>
          </p:nvPr>
        </p:nvSpPr>
        <p:spPr/>
        <p:txBody>
          <a:bodyPr/>
          <a:lstStyle/>
          <a:p>
            <a:pPr>
              <a:defRPr/>
            </a:pPr>
            <a:fld id="{31F43822-5969-4480-A0FC-FFB4176CED02}" type="slidenum">
              <a:rPr lang="en-US" altLang="ja-JP" smtClean="0"/>
              <a:pPr>
                <a:defRPr/>
              </a:pPr>
              <a:t>24</a:t>
            </a:fld>
            <a:endParaRPr lang="en-US" altLang="ja-JP" dirty="0"/>
          </a:p>
        </p:txBody>
      </p:sp>
      <p:sp>
        <p:nvSpPr>
          <p:cNvPr id="7" name="文字方塊 6"/>
          <p:cNvSpPr txBox="1"/>
          <p:nvPr/>
        </p:nvSpPr>
        <p:spPr>
          <a:xfrm>
            <a:off x="1183633" y="6245225"/>
            <a:ext cx="3047116"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da-DK" sz="1400" dirty="0"/>
              <a:t>E615, Phys. Rev. D43, 2815 (1991)</a:t>
            </a:r>
            <a:endParaRPr lang="en-US" sz="1400" dirty="0"/>
          </a:p>
        </p:txBody>
      </p:sp>
      <p:sp>
        <p:nvSpPr>
          <p:cNvPr id="9" name="文字方塊 8"/>
          <p:cNvSpPr txBox="1"/>
          <p:nvPr/>
        </p:nvSpPr>
        <p:spPr>
          <a:xfrm>
            <a:off x="5359611" y="6245225"/>
            <a:ext cx="2898037"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da-DK" sz="1400" dirty="0"/>
              <a:t>E288, Phys. Rev. D23, 604 (1981)</a:t>
            </a:r>
            <a:endParaRPr lang="en-US" sz="1400" dirty="0"/>
          </a:p>
        </p:txBody>
      </p:sp>
      <p:sp>
        <p:nvSpPr>
          <p:cNvPr id="10" name="文字方塊 9"/>
          <p:cNvSpPr txBox="1"/>
          <p:nvPr/>
        </p:nvSpPr>
        <p:spPr>
          <a:xfrm>
            <a:off x="2721600" y="1929600"/>
            <a:ext cx="1095172" cy="369332"/>
          </a:xfrm>
          <a:prstGeom prst="rect">
            <a:avLst/>
          </a:prstGeom>
          <a:noFill/>
        </p:spPr>
        <p:txBody>
          <a:bodyPr wrap="none" rtlCol="0">
            <a:spAutoFit/>
          </a:bodyPr>
          <a:lstStyle/>
          <a:p>
            <a:r>
              <a:rPr lang="en-US" dirty="0"/>
              <a:t>800 GeV</a:t>
            </a:r>
          </a:p>
        </p:txBody>
      </p:sp>
    </p:spTree>
    <p:extLst>
      <p:ext uri="{BB962C8B-B14F-4D97-AF65-F5344CB8AC3E}">
        <p14:creationId xmlns:p14="http://schemas.microsoft.com/office/powerpoint/2010/main" val="414776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en-US" dirty="0"/>
              <a:t>Collider Z Production</a:t>
            </a:r>
          </a:p>
        </p:txBody>
      </p:sp>
      <p:pic>
        <p:nvPicPr>
          <p:cNvPr id="8" name="內容版面配置區 7"/>
          <p:cNvPicPr>
            <a:picLocks noGrp="1" noChangeAspect="1"/>
          </p:cNvPicPr>
          <p:nvPr>
            <p:ph idx="1"/>
          </p:nvPr>
        </p:nvPicPr>
        <p:blipFill>
          <a:blip r:embed="rId2"/>
          <a:stretch>
            <a:fillRect/>
          </a:stretch>
        </p:blipFill>
        <p:spPr>
          <a:xfrm>
            <a:off x="655752" y="1600200"/>
            <a:ext cx="7832495" cy="4525963"/>
          </a:xfrm>
          <a:prstGeom prst="rect">
            <a:avLst/>
          </a:prstGeom>
        </p:spPr>
      </p:pic>
      <p:sp>
        <p:nvSpPr>
          <p:cNvPr id="5" name="投影片編號版面配置區 4"/>
          <p:cNvSpPr>
            <a:spLocks noGrp="1"/>
          </p:cNvSpPr>
          <p:nvPr>
            <p:ph type="sldNum" sz="quarter" idx="12"/>
          </p:nvPr>
        </p:nvSpPr>
        <p:spPr/>
        <p:txBody>
          <a:bodyPr/>
          <a:lstStyle/>
          <a:p>
            <a:pPr>
              <a:defRPr/>
            </a:pPr>
            <a:fld id="{31F43822-5969-4480-A0FC-FFB4176CED02}" type="slidenum">
              <a:rPr lang="en-US" altLang="ja-JP" smtClean="0"/>
              <a:pPr>
                <a:defRPr/>
              </a:pPr>
              <a:t>25</a:t>
            </a:fld>
            <a:endParaRPr lang="en-US" altLang="ja-JP" dirty="0"/>
          </a:p>
        </p:txBody>
      </p:sp>
      <p:sp>
        <p:nvSpPr>
          <p:cNvPr id="9" name="文字方塊 8"/>
          <p:cNvSpPr txBox="1"/>
          <p:nvPr/>
        </p:nvSpPr>
        <p:spPr>
          <a:xfrm>
            <a:off x="2587256" y="6245225"/>
            <a:ext cx="524586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err="1"/>
              <a:t>Bacchetta</a:t>
            </a:r>
            <a:r>
              <a:rPr lang="en-US" dirty="0"/>
              <a:t> et al., </a:t>
            </a:r>
            <a:r>
              <a:rPr lang="en-US" dirty="0">
                <a:hlinkClick r:id="rId3"/>
              </a:rPr>
              <a:t>https://arxiv.org/abs/1703.10157</a:t>
            </a:r>
            <a:r>
              <a:rPr lang="en-US" dirty="0"/>
              <a:t> </a:t>
            </a:r>
          </a:p>
        </p:txBody>
      </p:sp>
    </p:spTree>
    <p:extLst>
      <p:ext uri="{BB962C8B-B14F-4D97-AF65-F5344CB8AC3E}">
        <p14:creationId xmlns:p14="http://schemas.microsoft.com/office/powerpoint/2010/main" val="130526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r>
                  <a:rPr lang="en-US" sz="3600" dirty="0"/>
                  <a:t>Global Analysis of </a:t>
                </a:r>
                <a14:m>
                  <m:oMath xmlns:m="http://schemas.openxmlformats.org/officeDocument/2006/math">
                    <m:sSubSup>
                      <m:sSubSupPr>
                        <m:ctrlPr>
                          <a:rPr lang="en-US" altLang="zh-TW" sz="3600" b="1" i="1" smtClean="0">
                            <a:solidFill>
                              <a:schemeClr val="tx1"/>
                            </a:solidFill>
                            <a:effectLst/>
                            <a:latin typeface="Cambria Math" panose="02040503050406030204" pitchFamily="18" charset="0"/>
                            <a:cs typeface="Times New Roman" panose="02020603050405020304" pitchFamily="18" charset="0"/>
                          </a:rPr>
                        </m:ctrlPr>
                      </m:sSubSupPr>
                      <m:e>
                        <m:r>
                          <a:rPr lang="en-US" altLang="zh-TW" sz="3600" b="1" i="1">
                            <a:solidFill>
                              <a:schemeClr val="tx1"/>
                            </a:solidFill>
                            <a:effectLst/>
                            <a:latin typeface="Cambria Math" panose="02040503050406030204" pitchFamily="18" charset="0"/>
                            <a:cs typeface="Times New Roman" panose="02020603050405020304" pitchFamily="18" charset="0"/>
                          </a:rPr>
                          <m:t>𝒇</m:t>
                        </m:r>
                      </m:e>
                      <m:sub>
                        <m:r>
                          <a:rPr lang="en-US" altLang="zh-TW" sz="3600" b="1" i="1">
                            <a:solidFill>
                              <a:schemeClr val="tx1"/>
                            </a:solidFill>
                            <a:effectLst/>
                            <a:latin typeface="Cambria Math" panose="02040503050406030204" pitchFamily="18" charset="0"/>
                            <a:cs typeface="Times New Roman" panose="02020603050405020304" pitchFamily="18" charset="0"/>
                          </a:rPr>
                          <m:t>𝟏</m:t>
                        </m:r>
                      </m:sub>
                      <m:sup>
                        <m:r>
                          <a:rPr lang="en-US" altLang="zh-TW" sz="3600" b="1" i="1">
                            <a:solidFill>
                              <a:schemeClr val="tx1"/>
                            </a:solidFill>
                            <a:effectLst/>
                            <a:latin typeface="Cambria Math" panose="02040503050406030204" pitchFamily="18" charset="0"/>
                            <a:cs typeface="Times New Roman" panose="02020603050405020304" pitchFamily="18" charset="0"/>
                          </a:rPr>
                          <m:t>𝒒</m:t>
                        </m:r>
                      </m:sup>
                    </m:sSubSup>
                    <m:r>
                      <a:rPr lang="en-US" altLang="zh-TW" sz="3600" b="1" i="1">
                        <a:solidFill>
                          <a:schemeClr val="tx1"/>
                        </a:solidFill>
                        <a:effectLst/>
                        <a:latin typeface="Cambria Math" panose="02040503050406030204" pitchFamily="18" charset="0"/>
                        <a:cs typeface="Times New Roman" panose="02020603050405020304" pitchFamily="18" charset="0"/>
                      </a:rPr>
                      <m:t>(</m:t>
                    </m:r>
                    <m:r>
                      <a:rPr lang="en-US" altLang="zh-TW" sz="3600" b="1" i="1">
                        <a:solidFill>
                          <a:schemeClr val="tx1"/>
                        </a:solidFill>
                        <a:effectLst/>
                        <a:latin typeface="Cambria Math" panose="02040503050406030204" pitchFamily="18" charset="0"/>
                        <a:cs typeface="Times New Roman" panose="02020603050405020304" pitchFamily="18" charset="0"/>
                      </a:rPr>
                      <m:t>𝒙</m:t>
                    </m:r>
                    <m:r>
                      <a:rPr lang="en-US" altLang="zh-TW" sz="3600" b="1" i="1">
                        <a:solidFill>
                          <a:schemeClr val="tx1"/>
                        </a:solidFill>
                        <a:effectLst/>
                        <a:latin typeface="Cambria Math" panose="02040503050406030204" pitchFamily="18" charset="0"/>
                        <a:cs typeface="Times New Roman" panose="02020603050405020304" pitchFamily="18" charset="0"/>
                      </a:rPr>
                      <m:t>,</m:t>
                    </m:r>
                    <m:sSubSup>
                      <m:sSubSupPr>
                        <m:ctrlPr>
                          <a:rPr lang="en-US" altLang="zh-TW" sz="3600" b="1" i="1" smtClean="0">
                            <a:solidFill>
                              <a:srgbClr val="FF0000"/>
                            </a:solidFill>
                            <a:effectLst/>
                            <a:latin typeface="Cambria Math" panose="02040503050406030204" pitchFamily="18" charset="0"/>
                            <a:cs typeface="Times New Roman" panose="02020603050405020304" pitchFamily="18" charset="0"/>
                          </a:rPr>
                        </m:ctrlPr>
                      </m:sSubSupPr>
                      <m:e>
                        <m:r>
                          <a:rPr lang="en-US" altLang="zh-TW" sz="3600" b="1" i="1">
                            <a:solidFill>
                              <a:srgbClr val="FF0000"/>
                            </a:solidFill>
                            <a:effectLst/>
                            <a:latin typeface="Cambria Math" panose="02040503050406030204" pitchFamily="18" charset="0"/>
                            <a:cs typeface="Times New Roman" panose="02020603050405020304" pitchFamily="18" charset="0"/>
                          </a:rPr>
                          <m:t>𝒌</m:t>
                        </m:r>
                      </m:e>
                      <m:sub>
                        <m:r>
                          <a:rPr lang="en-US" altLang="zh-TW" sz="3600" b="1" i="1">
                            <a:solidFill>
                              <a:srgbClr val="FF0000"/>
                            </a:solidFill>
                            <a:effectLst/>
                            <a:latin typeface="Cambria Math" panose="02040503050406030204" pitchFamily="18" charset="0"/>
                            <a:cs typeface="Times New Roman" panose="02020603050405020304" pitchFamily="18" charset="0"/>
                          </a:rPr>
                          <m:t>𝑻</m:t>
                        </m:r>
                      </m:sub>
                      <m:sup>
                        <m:r>
                          <a:rPr lang="en-US" altLang="zh-TW" sz="3600" b="1" i="1">
                            <a:solidFill>
                              <a:srgbClr val="FF0000"/>
                            </a:solidFill>
                            <a:effectLst/>
                            <a:latin typeface="Cambria Math" panose="02040503050406030204" pitchFamily="18" charset="0"/>
                            <a:cs typeface="Times New Roman" panose="02020603050405020304" pitchFamily="18" charset="0"/>
                          </a:rPr>
                          <m:t>𝟐</m:t>
                        </m:r>
                      </m:sup>
                    </m:sSubSup>
                    <m:r>
                      <a:rPr lang="en-US" altLang="zh-TW" sz="3600" b="1" i="1">
                        <a:solidFill>
                          <a:schemeClr val="tx1"/>
                        </a:solidFill>
                        <a:effectLst/>
                        <a:latin typeface="Cambria Math" panose="02040503050406030204" pitchFamily="18" charset="0"/>
                        <a:cs typeface="Times New Roman" panose="02020603050405020304" pitchFamily="18" charset="0"/>
                      </a:rPr>
                      <m:t>)</m:t>
                    </m:r>
                  </m:oMath>
                </a14:m>
                <a:endParaRPr lang="en-US" sz="3600" b="1" i="1" dirty="0">
                  <a:effectLst/>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5" name="內容版面配置區 4"/>
          <p:cNvPicPr>
            <a:picLocks noGrp="1" noChangeAspect="1"/>
          </p:cNvPicPr>
          <p:nvPr>
            <p:ph idx="1"/>
          </p:nvPr>
        </p:nvPicPr>
        <p:blipFill>
          <a:blip r:embed="rId3"/>
          <a:stretch>
            <a:fillRect/>
          </a:stretch>
        </p:blipFill>
        <p:spPr>
          <a:xfrm>
            <a:off x="58993" y="1417638"/>
            <a:ext cx="7437049" cy="5065817"/>
          </a:xfrm>
          <a:prstGeom prst="rect">
            <a:avLst/>
          </a:prstGeom>
        </p:spPr>
      </p:pic>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26</a:t>
            </a:fld>
            <a:endParaRPr lang="en-US" altLang="ja-JP" dirty="0"/>
          </a:p>
        </p:txBody>
      </p:sp>
      <p:sp>
        <p:nvSpPr>
          <p:cNvPr id="6" name="文字方塊 5"/>
          <p:cNvSpPr txBox="1"/>
          <p:nvPr/>
        </p:nvSpPr>
        <p:spPr>
          <a:xfrm>
            <a:off x="7166803" y="2359567"/>
            <a:ext cx="1398140" cy="307777"/>
          </a:xfrm>
          <a:prstGeom prst="rect">
            <a:avLst/>
          </a:prstGeom>
          <a:noFill/>
        </p:spPr>
        <p:txBody>
          <a:bodyPr wrap="none" rtlCol="0">
            <a:spAutoFit/>
          </a:bodyPr>
          <a:lstStyle/>
          <a:p>
            <a:r>
              <a:rPr lang="en-US" sz="1400" dirty="0"/>
              <a:t>average values</a:t>
            </a:r>
          </a:p>
        </p:txBody>
      </p:sp>
      <p:sp>
        <p:nvSpPr>
          <p:cNvPr id="7" name="文字方塊 6"/>
          <p:cNvSpPr txBox="1"/>
          <p:nvPr/>
        </p:nvSpPr>
        <p:spPr>
          <a:xfrm>
            <a:off x="7166803" y="2667344"/>
            <a:ext cx="1487908" cy="307777"/>
          </a:xfrm>
          <a:prstGeom prst="rect">
            <a:avLst/>
          </a:prstGeom>
          <a:noFill/>
        </p:spPr>
        <p:txBody>
          <a:bodyPr wrap="none" rtlCol="0">
            <a:spAutoFit/>
          </a:bodyPr>
          <a:lstStyle/>
          <a:p>
            <a:r>
              <a:rPr lang="en-US" sz="1400" dirty="0"/>
              <a:t>arXiv:1309.3507</a:t>
            </a:r>
          </a:p>
        </p:txBody>
      </p:sp>
      <p:sp>
        <p:nvSpPr>
          <p:cNvPr id="8" name="文字方塊 7"/>
          <p:cNvSpPr txBox="1"/>
          <p:nvPr/>
        </p:nvSpPr>
        <p:spPr>
          <a:xfrm>
            <a:off x="7161158" y="3003794"/>
            <a:ext cx="1487908" cy="307777"/>
          </a:xfrm>
          <a:prstGeom prst="rect">
            <a:avLst/>
          </a:prstGeom>
          <a:noFill/>
        </p:spPr>
        <p:txBody>
          <a:bodyPr wrap="none" rtlCol="0">
            <a:spAutoFit/>
          </a:bodyPr>
          <a:lstStyle/>
          <a:p>
            <a:r>
              <a:rPr lang="en-US" sz="1400" dirty="0"/>
              <a:t>arXiv:1003.2190</a:t>
            </a:r>
          </a:p>
        </p:txBody>
      </p:sp>
      <p:sp>
        <p:nvSpPr>
          <p:cNvPr id="9" name="文字方塊 8"/>
          <p:cNvSpPr txBox="1"/>
          <p:nvPr/>
        </p:nvSpPr>
        <p:spPr>
          <a:xfrm>
            <a:off x="7171791" y="3380160"/>
            <a:ext cx="1487908" cy="307777"/>
          </a:xfrm>
          <a:prstGeom prst="rect">
            <a:avLst/>
          </a:prstGeom>
          <a:noFill/>
        </p:spPr>
        <p:txBody>
          <a:bodyPr wrap="none" rtlCol="0">
            <a:spAutoFit/>
          </a:bodyPr>
          <a:lstStyle/>
          <a:p>
            <a:r>
              <a:rPr lang="en-US" sz="1400" dirty="0"/>
              <a:t>arXiv:1312.6261</a:t>
            </a:r>
          </a:p>
        </p:txBody>
      </p:sp>
      <p:sp>
        <p:nvSpPr>
          <p:cNvPr id="10" name="文字方塊 9"/>
          <p:cNvSpPr txBox="1"/>
          <p:nvPr/>
        </p:nvSpPr>
        <p:spPr>
          <a:xfrm>
            <a:off x="7175335" y="3780497"/>
            <a:ext cx="1487908" cy="307777"/>
          </a:xfrm>
          <a:prstGeom prst="rect">
            <a:avLst/>
          </a:prstGeom>
          <a:noFill/>
        </p:spPr>
        <p:txBody>
          <a:bodyPr wrap="none" rtlCol="0">
            <a:spAutoFit/>
          </a:bodyPr>
          <a:lstStyle/>
          <a:p>
            <a:r>
              <a:rPr lang="en-US" sz="1400" dirty="0"/>
              <a:t>arXiv:1312.6261</a:t>
            </a:r>
          </a:p>
        </p:txBody>
      </p:sp>
      <p:sp>
        <p:nvSpPr>
          <p:cNvPr id="11" name="文字方塊 10"/>
          <p:cNvSpPr txBox="1"/>
          <p:nvPr/>
        </p:nvSpPr>
        <p:spPr>
          <a:xfrm>
            <a:off x="7195348" y="4165050"/>
            <a:ext cx="1487908" cy="307777"/>
          </a:xfrm>
          <a:prstGeom prst="rect">
            <a:avLst/>
          </a:prstGeom>
          <a:noFill/>
        </p:spPr>
        <p:txBody>
          <a:bodyPr wrap="none" rtlCol="0">
            <a:spAutoFit/>
          </a:bodyPr>
          <a:lstStyle/>
          <a:p>
            <a:r>
              <a:rPr lang="en-US" sz="1400" dirty="0"/>
              <a:t>arXiv:1312.6261</a:t>
            </a:r>
          </a:p>
        </p:txBody>
      </p:sp>
      <p:sp>
        <p:nvSpPr>
          <p:cNvPr id="12" name="文字方塊 11"/>
          <p:cNvSpPr txBox="1"/>
          <p:nvPr/>
        </p:nvSpPr>
        <p:spPr>
          <a:xfrm>
            <a:off x="7198892" y="4549308"/>
            <a:ext cx="1487908" cy="307777"/>
          </a:xfrm>
          <a:prstGeom prst="rect">
            <a:avLst/>
          </a:prstGeom>
          <a:noFill/>
        </p:spPr>
        <p:txBody>
          <a:bodyPr wrap="none" rtlCol="0">
            <a:spAutoFit/>
          </a:bodyPr>
          <a:lstStyle/>
          <a:p>
            <a:r>
              <a:rPr lang="en-US" sz="1400" dirty="0"/>
              <a:t>arXiv:1312.6261</a:t>
            </a:r>
          </a:p>
        </p:txBody>
      </p:sp>
      <p:sp>
        <p:nvSpPr>
          <p:cNvPr id="13" name="文字方塊 12"/>
          <p:cNvSpPr txBox="1"/>
          <p:nvPr/>
        </p:nvSpPr>
        <p:spPr>
          <a:xfrm>
            <a:off x="7189895" y="4925970"/>
            <a:ext cx="1487908" cy="307777"/>
          </a:xfrm>
          <a:prstGeom prst="rect">
            <a:avLst/>
          </a:prstGeom>
          <a:noFill/>
        </p:spPr>
        <p:txBody>
          <a:bodyPr wrap="none" rtlCol="0">
            <a:spAutoFit/>
          </a:bodyPr>
          <a:lstStyle/>
          <a:p>
            <a:r>
              <a:rPr lang="en-US" sz="1400" dirty="0"/>
              <a:t>arXiv:1401.5078</a:t>
            </a:r>
          </a:p>
        </p:txBody>
      </p:sp>
      <p:sp>
        <p:nvSpPr>
          <p:cNvPr id="14" name="文字方塊 13"/>
          <p:cNvSpPr txBox="1"/>
          <p:nvPr/>
        </p:nvSpPr>
        <p:spPr>
          <a:xfrm>
            <a:off x="1953032" y="6373118"/>
            <a:ext cx="524586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err="1"/>
              <a:t>Bacchetta</a:t>
            </a:r>
            <a:r>
              <a:rPr lang="en-US" dirty="0"/>
              <a:t> et al., </a:t>
            </a:r>
            <a:r>
              <a:rPr lang="en-US" dirty="0">
                <a:hlinkClick r:id="rId4"/>
              </a:rPr>
              <a:t>https://arxiv.org/abs/1703.10157</a:t>
            </a:r>
            <a:r>
              <a:rPr lang="en-US" dirty="0"/>
              <a:t> </a:t>
            </a:r>
          </a:p>
        </p:txBody>
      </p:sp>
      <mc:AlternateContent xmlns:mc="http://schemas.openxmlformats.org/markup-compatibility/2006" xmlns:a14="http://schemas.microsoft.com/office/drawing/2010/main">
        <mc:Choice Requires="a14">
          <p:sp>
            <p:nvSpPr>
              <p:cNvPr id="15" name="文字方塊 14"/>
              <p:cNvSpPr txBox="1"/>
              <p:nvPr/>
            </p:nvSpPr>
            <p:spPr>
              <a:xfrm>
                <a:off x="1566530" y="1260609"/>
                <a:ext cx="5173339" cy="369332"/>
              </a:xfrm>
              <a:prstGeom prst="rect">
                <a:avLst/>
              </a:prstGeom>
              <a:noFill/>
            </p:spPr>
            <p:txBody>
              <a:bodyPr wrap="none" rtlCol="0">
                <a:spAutoFit/>
              </a:bodyPr>
              <a:lstStyle/>
              <a:p>
                <a:r>
                  <a:rPr lang="en-US" dirty="0">
                    <a:solidFill>
                      <a:srgbClr val="3333CC"/>
                    </a:solidFill>
                  </a:rPr>
                  <a:t>FFs for SIDIS: NLO DSEHS for </a:t>
                </a:r>
                <a14:m>
                  <m:oMath xmlns:m="http://schemas.openxmlformats.org/officeDocument/2006/math">
                    <m:r>
                      <a:rPr lang="en-US" b="0" i="1" smtClean="0">
                        <a:solidFill>
                          <a:srgbClr val="3333CC"/>
                        </a:solidFill>
                        <a:latin typeface="Cambria Math" panose="02040503050406030204" pitchFamily="18" charset="0"/>
                      </a:rPr>
                      <m:t>𝜋</m:t>
                    </m:r>
                  </m:oMath>
                </a14:m>
                <a:r>
                  <a:rPr lang="en-US" dirty="0">
                    <a:solidFill>
                      <a:srgbClr val="3333CC"/>
                    </a:solidFill>
                  </a:rPr>
                  <a:t>; LO DSS for K.</a:t>
                </a:r>
              </a:p>
            </p:txBody>
          </p:sp>
        </mc:Choice>
        <mc:Fallback xmlns="">
          <p:sp>
            <p:nvSpPr>
              <p:cNvPr id="15" name="文字方塊 14"/>
              <p:cNvSpPr txBox="1">
                <a:spLocks noRot="1" noChangeAspect="1" noMove="1" noResize="1" noEditPoints="1" noAdjustHandles="1" noChangeArrowheads="1" noChangeShapeType="1" noTextEdit="1"/>
              </p:cNvSpPr>
              <p:nvPr/>
            </p:nvSpPr>
            <p:spPr>
              <a:xfrm>
                <a:off x="1566530" y="1260609"/>
                <a:ext cx="5173339" cy="369332"/>
              </a:xfrm>
              <a:prstGeom prst="rect">
                <a:avLst/>
              </a:prstGeom>
              <a:blipFill rotWithShape="0">
                <a:blip r:embed="rId5"/>
                <a:stretch>
                  <a:fillRect l="-1060" t="-10000"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4743486" y="1722766"/>
                <a:ext cx="4246109" cy="3679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14:m>
                  <m:oMath xmlns:m="http://schemas.openxmlformats.org/officeDocument/2006/math">
                    <m:d>
                      <m:dPr>
                        <m:begChr m:val="⟨"/>
                        <m:endChr m:val="⟩"/>
                        <m:ctrlPr>
                          <a:rPr lang="en-US"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m:t>
                            </m:r>
                          </m:sub>
                          <m:sup>
                            <m:r>
                              <a:rPr lang="en-US" sz="1600" b="0" i="1" smtClean="0">
                                <a:latin typeface="Cambria Math" panose="02040503050406030204" pitchFamily="18" charset="0"/>
                              </a:rPr>
                              <m:t>2</m:t>
                            </m:r>
                          </m:sup>
                        </m:sSubSup>
                      </m:e>
                    </m:d>
                  </m:oMath>
                </a14:m>
                <a:r>
                  <a:rPr lang="en-US" sz="1600" dirty="0"/>
                  <a:t> and </a:t>
                </a:r>
                <a14:m>
                  <m:oMath xmlns:m="http://schemas.openxmlformats.org/officeDocument/2006/math">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𝑘</m:t>
                            </m:r>
                          </m:e>
                          <m:sub>
                            <m:r>
                              <a:rPr lang="en-US" sz="1600" i="1">
                                <a:latin typeface="Cambria Math" panose="02040503050406030204" pitchFamily="18" charset="0"/>
                              </a:rPr>
                              <m:t>⊥</m:t>
                            </m:r>
                          </m:sub>
                          <m:sup>
                            <m:r>
                              <a:rPr lang="en-US" sz="1600" i="1">
                                <a:latin typeface="Cambria Math" panose="02040503050406030204" pitchFamily="18" charset="0"/>
                              </a:rPr>
                              <m:t>2</m:t>
                            </m:r>
                          </m:sup>
                        </m:sSubSup>
                      </m:e>
                    </m:d>
                  </m:oMath>
                </a14:m>
                <a:r>
                  <a:rPr lang="en-US" sz="1600" dirty="0"/>
                  <a:t> are correlated in the extraction.</a:t>
                </a:r>
              </a:p>
            </p:txBody>
          </p:sp>
        </mc:Choice>
        <mc:Fallback xmlns="">
          <p:sp>
            <p:nvSpPr>
              <p:cNvPr id="16" name="文字方塊 15"/>
              <p:cNvSpPr txBox="1">
                <a:spLocks noRot="1" noChangeAspect="1" noMove="1" noResize="1" noEditPoints="1" noAdjustHandles="1" noChangeArrowheads="1" noChangeShapeType="1" noTextEdit="1"/>
              </p:cNvSpPr>
              <p:nvPr/>
            </p:nvSpPr>
            <p:spPr>
              <a:xfrm>
                <a:off x="4743486" y="1722766"/>
                <a:ext cx="4246109" cy="3679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5554307" y="5332021"/>
                <a:ext cx="2624493" cy="8604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600" dirty="0"/>
                  <a:t>Signals of </a:t>
                </a:r>
                <a:r>
                  <a:rPr lang="en-US" altLang="zh-TW" sz="1600" dirty="0"/>
                  <a:t>intrinsic </a:t>
                </a:r>
                <a14:m>
                  <m:oMath xmlns:m="http://schemas.openxmlformats.org/officeDocument/2006/math">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𝑘</m:t>
                            </m:r>
                          </m:e>
                          <m:sub>
                            <m:r>
                              <a:rPr lang="en-US" sz="1600" i="1">
                                <a:latin typeface="Cambria Math" panose="02040503050406030204" pitchFamily="18" charset="0"/>
                              </a:rPr>
                              <m:t>⊥</m:t>
                            </m:r>
                          </m:sub>
                          <m:sup>
                            <m:r>
                              <a:rPr lang="en-US" sz="1600" i="1">
                                <a:latin typeface="Cambria Math" panose="02040503050406030204" pitchFamily="18" charset="0"/>
                              </a:rPr>
                              <m:t>2</m:t>
                            </m:r>
                          </m:sup>
                        </m:sSubSup>
                      </m:e>
                    </m:d>
                  </m:oMath>
                </a14:m>
                <a:r>
                  <a:rPr lang="en-US" sz="1600" dirty="0"/>
                  <a:t> in D</a:t>
                </a:r>
                <a:r>
                  <a:rPr lang="en-US" altLang="zh-TW" sz="1600" dirty="0"/>
                  <a:t>Y</a:t>
                </a:r>
                <a:r>
                  <a:rPr lang="en-US" sz="1600" dirty="0"/>
                  <a:t> and SIDIS processes. </a:t>
                </a:r>
                <a:br>
                  <a:rPr lang="en-US" sz="1600" dirty="0"/>
                </a:br>
                <a:r>
                  <a:rPr lang="en-US" altLang="zh-TW" sz="1600" dirty="0"/>
                  <a:t>No f</a:t>
                </a:r>
                <a:r>
                  <a:rPr lang="en-US" sz="1600" dirty="0"/>
                  <a:t>lavor dependence.</a:t>
                </a:r>
              </a:p>
            </p:txBody>
          </p:sp>
        </mc:Choice>
        <mc:Fallback xmlns="">
          <p:sp>
            <p:nvSpPr>
              <p:cNvPr id="17" name="文字方塊 16"/>
              <p:cNvSpPr txBox="1">
                <a:spLocks noRot="1" noChangeAspect="1" noMove="1" noResize="1" noEditPoints="1" noAdjustHandles="1" noChangeArrowheads="1" noChangeShapeType="1" noTextEdit="1"/>
              </p:cNvSpPr>
              <p:nvPr/>
            </p:nvSpPr>
            <p:spPr>
              <a:xfrm>
                <a:off x="5554307" y="5332021"/>
                <a:ext cx="2624493" cy="86042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255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8EF0C81E-803F-458B-A8C7-A928E95A70CA}"/>
                  </a:ext>
                </a:extLst>
              </p:cNvPr>
              <p:cNvSpPr>
                <a:spLocks noGrp="1"/>
              </p:cNvSpPr>
              <p:nvPr>
                <p:ph type="title"/>
              </p:nvPr>
            </p:nvSpPr>
            <p:spPr/>
            <p:txBody>
              <a:bodyPr/>
              <a:lstStyle/>
              <a:p>
                <a:r>
                  <a:rPr lang="en-US" sz="4400" dirty="0"/>
                  <a:t>Global Analysis of </a:t>
                </a:r>
                <a14:m>
                  <m:oMath xmlns:m="http://schemas.openxmlformats.org/officeDocument/2006/math">
                    <m:sSubSup>
                      <m:sSubSupPr>
                        <m:ctrlPr>
                          <a:rPr lang="en-US" altLang="zh-TW" sz="4400" b="1" i="1" smtClean="0">
                            <a:solidFill>
                              <a:schemeClr val="tx1"/>
                            </a:solidFill>
                            <a:effectLst/>
                            <a:latin typeface="Cambria Math" panose="02040503050406030204" pitchFamily="18" charset="0"/>
                            <a:cs typeface="Times New Roman" panose="02020603050405020304" pitchFamily="18" charset="0"/>
                          </a:rPr>
                        </m:ctrlPr>
                      </m:sSubSupPr>
                      <m:e>
                        <m:r>
                          <a:rPr lang="en-US" altLang="zh-TW" sz="4400" b="1" i="1">
                            <a:solidFill>
                              <a:schemeClr val="tx1"/>
                            </a:solidFill>
                            <a:effectLst/>
                            <a:latin typeface="Cambria Math" panose="02040503050406030204" pitchFamily="18" charset="0"/>
                            <a:cs typeface="Times New Roman" panose="02020603050405020304" pitchFamily="18" charset="0"/>
                          </a:rPr>
                          <m:t>𝒇</m:t>
                        </m:r>
                      </m:e>
                      <m:sub>
                        <m:r>
                          <a:rPr lang="en-US" altLang="zh-TW" sz="4400" b="1" i="1">
                            <a:solidFill>
                              <a:schemeClr val="tx1"/>
                            </a:solidFill>
                            <a:effectLst/>
                            <a:latin typeface="Cambria Math" panose="02040503050406030204" pitchFamily="18" charset="0"/>
                            <a:cs typeface="Times New Roman" panose="02020603050405020304" pitchFamily="18" charset="0"/>
                          </a:rPr>
                          <m:t>𝟏</m:t>
                        </m:r>
                      </m:sub>
                      <m:sup>
                        <m:r>
                          <a:rPr lang="en-US" altLang="zh-TW" sz="4400" b="1" i="1">
                            <a:solidFill>
                              <a:schemeClr val="tx1"/>
                            </a:solidFill>
                            <a:effectLst/>
                            <a:latin typeface="Cambria Math" panose="02040503050406030204" pitchFamily="18" charset="0"/>
                            <a:cs typeface="Times New Roman" panose="02020603050405020304" pitchFamily="18" charset="0"/>
                          </a:rPr>
                          <m:t>𝒒</m:t>
                        </m:r>
                      </m:sup>
                    </m:sSubSup>
                    <m:r>
                      <a:rPr lang="en-US" altLang="zh-TW" sz="4400" b="1" i="1">
                        <a:solidFill>
                          <a:schemeClr val="tx1"/>
                        </a:solidFill>
                        <a:effectLst/>
                        <a:latin typeface="Cambria Math" panose="02040503050406030204" pitchFamily="18" charset="0"/>
                        <a:cs typeface="Times New Roman" panose="02020603050405020304" pitchFamily="18" charset="0"/>
                      </a:rPr>
                      <m:t>(</m:t>
                    </m:r>
                    <m:r>
                      <a:rPr lang="en-US" altLang="zh-TW" sz="4400" b="1" i="1">
                        <a:solidFill>
                          <a:schemeClr val="tx1"/>
                        </a:solidFill>
                        <a:effectLst/>
                        <a:latin typeface="Cambria Math" panose="02040503050406030204" pitchFamily="18" charset="0"/>
                        <a:cs typeface="Times New Roman" panose="02020603050405020304" pitchFamily="18" charset="0"/>
                      </a:rPr>
                      <m:t>𝒙</m:t>
                    </m:r>
                    <m:r>
                      <a:rPr lang="en-US" altLang="zh-TW" sz="4400" b="1" i="1">
                        <a:solidFill>
                          <a:schemeClr val="tx1"/>
                        </a:solidFill>
                        <a:effectLst/>
                        <a:latin typeface="Cambria Math" panose="02040503050406030204" pitchFamily="18" charset="0"/>
                        <a:cs typeface="Times New Roman" panose="02020603050405020304" pitchFamily="18" charset="0"/>
                      </a:rPr>
                      <m:t>,</m:t>
                    </m:r>
                    <m:sSubSup>
                      <m:sSubSupPr>
                        <m:ctrlPr>
                          <a:rPr lang="en-US" altLang="zh-TW" sz="4400" b="1" i="1" smtClean="0">
                            <a:solidFill>
                              <a:srgbClr val="FF0000"/>
                            </a:solidFill>
                            <a:effectLst/>
                            <a:latin typeface="Cambria Math" panose="02040503050406030204" pitchFamily="18" charset="0"/>
                            <a:cs typeface="Times New Roman" panose="02020603050405020304" pitchFamily="18" charset="0"/>
                          </a:rPr>
                        </m:ctrlPr>
                      </m:sSubSupPr>
                      <m:e>
                        <m:r>
                          <a:rPr lang="en-US" altLang="zh-TW" sz="4400" b="1" i="1">
                            <a:solidFill>
                              <a:srgbClr val="FF0000"/>
                            </a:solidFill>
                            <a:effectLst/>
                            <a:latin typeface="Cambria Math" panose="02040503050406030204" pitchFamily="18" charset="0"/>
                            <a:cs typeface="Times New Roman" panose="02020603050405020304" pitchFamily="18" charset="0"/>
                          </a:rPr>
                          <m:t>𝒌</m:t>
                        </m:r>
                      </m:e>
                      <m:sub>
                        <m:r>
                          <a:rPr lang="en-US" altLang="zh-TW" sz="4400" b="1" i="1">
                            <a:solidFill>
                              <a:srgbClr val="FF0000"/>
                            </a:solidFill>
                            <a:effectLst/>
                            <a:latin typeface="Cambria Math" panose="02040503050406030204" pitchFamily="18" charset="0"/>
                            <a:cs typeface="Times New Roman" panose="02020603050405020304" pitchFamily="18" charset="0"/>
                          </a:rPr>
                          <m:t>𝑻</m:t>
                        </m:r>
                      </m:sub>
                      <m:sup>
                        <m:r>
                          <a:rPr lang="en-US" altLang="zh-TW" sz="4400" b="1" i="1">
                            <a:solidFill>
                              <a:srgbClr val="FF0000"/>
                            </a:solidFill>
                            <a:effectLst/>
                            <a:latin typeface="Cambria Math" panose="02040503050406030204" pitchFamily="18" charset="0"/>
                            <a:cs typeface="Times New Roman" panose="02020603050405020304" pitchFamily="18" charset="0"/>
                          </a:rPr>
                          <m:t>𝟐</m:t>
                        </m:r>
                      </m:sup>
                    </m:sSubSup>
                    <m:r>
                      <a:rPr lang="en-US" altLang="zh-TW" sz="4400" b="1" i="1">
                        <a:solidFill>
                          <a:schemeClr val="tx1"/>
                        </a:solidFill>
                        <a:effectLst/>
                        <a:latin typeface="Cambria Math" panose="02040503050406030204" pitchFamily="18" charset="0"/>
                        <a:cs typeface="Times New Roman" panose="02020603050405020304" pitchFamily="18" charset="0"/>
                      </a:rPr>
                      <m:t>)</m:t>
                    </m:r>
                  </m:oMath>
                </a14:m>
                <a:endParaRPr lang="en-US" dirty="0"/>
              </a:p>
            </p:txBody>
          </p:sp>
        </mc:Choice>
        <mc:Fallback xmlns="">
          <p:sp>
            <p:nvSpPr>
              <p:cNvPr id="2" name="標題 1">
                <a:extLst>
                  <a:ext uri="{FF2B5EF4-FFF2-40B4-BE49-F238E27FC236}">
                    <a16:creationId xmlns:a16="http://schemas.microsoft.com/office/drawing/2014/main" id="{8EF0C81E-803F-458B-A8C7-A928E95A70CA}"/>
                  </a:ext>
                </a:extLst>
              </p:cNvPr>
              <p:cNvSpPr>
                <a:spLocks noGrp="1" noRot="1" noChangeAspect="1" noMove="1" noResize="1" noEditPoints="1" noAdjustHandles="1" noChangeArrowheads="1" noChangeShapeType="1" noTextEdit="1"/>
              </p:cNvSpPr>
              <p:nvPr>
                <p:ph type="title"/>
              </p:nvPr>
            </p:nvSpPr>
            <p:spPr>
              <a:blipFill>
                <a:blip r:embed="rId2"/>
                <a:stretch>
                  <a:fillRect b="-7447"/>
                </a:stretch>
              </a:blipFill>
            </p:spPr>
            <p:txBody>
              <a:bodyPr/>
              <a:lstStyle/>
              <a:p>
                <a:r>
                  <a:rPr lang="en-US">
                    <a:noFill/>
                  </a:rPr>
                  <a:t> </a:t>
                </a:r>
              </a:p>
            </p:txBody>
          </p:sp>
        </mc:Fallback>
      </mc:AlternateContent>
      <p:pic>
        <p:nvPicPr>
          <p:cNvPr id="6" name="內容版面配置區 5">
            <a:extLst>
              <a:ext uri="{FF2B5EF4-FFF2-40B4-BE49-F238E27FC236}">
                <a16:creationId xmlns:a16="http://schemas.microsoft.com/office/drawing/2014/main" id="{CA61B5F2-B0C3-447A-A1D0-BFD1C2E02CDE}"/>
              </a:ext>
            </a:extLst>
          </p:cNvPr>
          <p:cNvPicPr>
            <a:picLocks noGrp="1" noChangeAspect="1"/>
          </p:cNvPicPr>
          <p:nvPr>
            <p:ph idx="1"/>
          </p:nvPr>
        </p:nvPicPr>
        <p:blipFill>
          <a:blip r:embed="rId3"/>
          <a:stretch>
            <a:fillRect/>
          </a:stretch>
        </p:blipFill>
        <p:spPr>
          <a:xfrm>
            <a:off x="457200" y="2473769"/>
            <a:ext cx="8229600" cy="2778825"/>
          </a:xfrm>
        </p:spPr>
      </p:pic>
      <p:sp>
        <p:nvSpPr>
          <p:cNvPr id="4" name="投影片編號版面配置區 3">
            <a:extLst>
              <a:ext uri="{FF2B5EF4-FFF2-40B4-BE49-F238E27FC236}">
                <a16:creationId xmlns:a16="http://schemas.microsoft.com/office/drawing/2014/main" id="{F1A78B40-5594-455D-A850-3DAFE75959E2}"/>
              </a:ext>
            </a:extLst>
          </p:cNvPr>
          <p:cNvSpPr>
            <a:spLocks noGrp="1"/>
          </p:cNvSpPr>
          <p:nvPr>
            <p:ph type="sldNum" sz="quarter" idx="12"/>
          </p:nvPr>
        </p:nvSpPr>
        <p:spPr/>
        <p:txBody>
          <a:bodyPr/>
          <a:lstStyle/>
          <a:p>
            <a:pPr>
              <a:defRPr/>
            </a:pPr>
            <a:fld id="{4396A207-07FB-42F6-B213-05D7673CECAA}" type="slidenum">
              <a:rPr lang="en-US" altLang="ja-JP" smtClean="0"/>
              <a:pPr>
                <a:defRPr/>
              </a:pPr>
              <a:t>27</a:t>
            </a:fld>
            <a:endParaRPr lang="en-US" altLang="ja-JP" dirty="0"/>
          </a:p>
        </p:txBody>
      </p:sp>
      <p:sp>
        <p:nvSpPr>
          <p:cNvPr id="7" name="文字方塊 6">
            <a:extLst>
              <a:ext uri="{FF2B5EF4-FFF2-40B4-BE49-F238E27FC236}">
                <a16:creationId xmlns:a16="http://schemas.microsoft.com/office/drawing/2014/main" id="{5174922A-B451-4661-91D7-8E4991FF743C}"/>
              </a:ext>
            </a:extLst>
          </p:cNvPr>
          <p:cNvSpPr txBox="1"/>
          <p:nvPr/>
        </p:nvSpPr>
        <p:spPr>
          <a:xfrm>
            <a:off x="3025759" y="5648632"/>
            <a:ext cx="3527441" cy="369332"/>
          </a:xfrm>
          <a:prstGeom prst="rect">
            <a:avLst/>
          </a:prstGeom>
          <a:noFill/>
        </p:spPr>
        <p:txBody>
          <a:bodyPr wrap="none" rtlCol="0">
            <a:spAutoFit/>
          </a:bodyPr>
          <a:lstStyle/>
          <a:p>
            <a:r>
              <a:rPr lang="en-US" dirty="0">
                <a:hlinkClick r:id="rId4"/>
              </a:rPr>
              <a:t>https://arxiv.org/abs/1912.07550</a:t>
            </a:r>
            <a:r>
              <a:rPr lang="en-US" dirty="0"/>
              <a:t> </a:t>
            </a:r>
          </a:p>
        </p:txBody>
      </p:sp>
      <p:sp>
        <p:nvSpPr>
          <p:cNvPr id="8" name="文字方塊 7">
            <a:extLst>
              <a:ext uri="{FF2B5EF4-FFF2-40B4-BE49-F238E27FC236}">
                <a16:creationId xmlns:a16="http://schemas.microsoft.com/office/drawing/2014/main" id="{AF0D2ED3-A753-43E3-A1E0-2DA208750EF6}"/>
              </a:ext>
            </a:extLst>
          </p:cNvPr>
          <p:cNvSpPr txBox="1"/>
          <p:nvPr/>
        </p:nvSpPr>
        <p:spPr>
          <a:xfrm>
            <a:off x="3812458" y="2061842"/>
            <a:ext cx="1804725" cy="369332"/>
          </a:xfrm>
          <a:prstGeom prst="rect">
            <a:avLst/>
          </a:prstGeom>
          <a:noFill/>
        </p:spPr>
        <p:txBody>
          <a:bodyPr wrap="none" rtlCol="0">
            <a:spAutoFit/>
          </a:bodyPr>
          <a:lstStyle/>
          <a:p>
            <a:r>
              <a:rPr lang="en-US" dirty="0" err="1"/>
              <a:t>Drell</a:t>
            </a:r>
            <a:r>
              <a:rPr lang="en-US" dirty="0"/>
              <a:t>-Yan ONLY</a:t>
            </a:r>
          </a:p>
        </p:txBody>
      </p:sp>
    </p:spTree>
    <p:extLst>
      <p:ext uri="{BB962C8B-B14F-4D97-AF65-F5344CB8AC3E}">
        <p14:creationId xmlns:p14="http://schemas.microsoft.com/office/powerpoint/2010/main" val="386072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43509" y="65857"/>
            <a:ext cx="8229600" cy="1143000"/>
          </a:xfrm>
        </p:spPr>
        <p:txBody>
          <a:bodyPr>
            <a:normAutofit fontScale="90000"/>
          </a:bodyPr>
          <a:lstStyle/>
          <a:p>
            <a:r>
              <a:rPr lang="en-US" sz="3200" dirty="0"/>
              <a:t>Leading-Twist Transverse-momentum Dependent </a:t>
            </a:r>
            <a:r>
              <a:rPr lang="en-US" sz="3200" b="1" dirty="0"/>
              <a:t>Parton Density Function </a:t>
            </a:r>
            <a:r>
              <a:rPr lang="en-US" sz="3200" dirty="0"/>
              <a:t>(TMDs)</a:t>
            </a:r>
          </a:p>
        </p:txBody>
      </p:sp>
      <p:sp>
        <p:nvSpPr>
          <p:cNvPr id="3" name="投影片編號版面配置區 2"/>
          <p:cNvSpPr>
            <a:spLocks noGrp="1"/>
          </p:cNvSpPr>
          <p:nvPr>
            <p:ph type="sldNum" sz="quarter" idx="12"/>
          </p:nvPr>
        </p:nvSpPr>
        <p:spPr/>
        <p:txBody>
          <a:bodyPr/>
          <a:lstStyle/>
          <a:p>
            <a:pPr>
              <a:defRPr/>
            </a:pPr>
            <a:fld id="{BA5D7FDA-AC2B-4E48-A3BF-19B0F13E2D3D}" type="slidenum">
              <a:rPr lang="en-US" altLang="ja-JP" smtClean="0"/>
              <a:pPr>
                <a:defRPr/>
              </a:pPr>
              <a:t>28</a:t>
            </a:fld>
            <a:endParaRPr lang="en-US" altLang="ja-JP" dirty="0"/>
          </a:p>
        </p:txBody>
      </p:sp>
      <p:cxnSp>
        <p:nvCxnSpPr>
          <p:cNvPr id="461" name="Straight Connector 226"/>
          <p:cNvCxnSpPr/>
          <p:nvPr/>
        </p:nvCxnSpPr>
        <p:spPr>
          <a:xfrm>
            <a:off x="2116197" y="1297567"/>
            <a:ext cx="1358542" cy="69668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67" name="Table 222"/>
              <p:cNvGraphicFramePr>
                <a:graphicFrameLocks noGrp="1"/>
              </p:cNvGraphicFramePr>
              <p:nvPr/>
            </p:nvGraphicFramePr>
            <p:xfrm>
              <a:off x="2098785" y="1271634"/>
              <a:ext cx="5956662" cy="5437443"/>
            </p:xfrm>
            <a:graphic>
              <a:graphicData uri="http://schemas.openxmlformats.org/drawingml/2006/table">
                <a:tbl>
                  <a:tblPr firstRow="1" bandRow="1">
                    <a:tableStyleId>{5C22544A-7EE6-4342-B048-85BDC9FD1C3A}</a:tableStyleId>
                  </a:tblPr>
                  <a:tblGrid>
                    <a:gridCol w="1394364">
                      <a:extLst>
                        <a:ext uri="{9D8B030D-6E8A-4147-A177-3AD203B41FA5}">
                          <a16:colId xmlns:a16="http://schemas.microsoft.com/office/drawing/2014/main" val="20000"/>
                        </a:ext>
                      </a:extLst>
                    </a:gridCol>
                    <a:gridCol w="1520766">
                      <a:extLst>
                        <a:ext uri="{9D8B030D-6E8A-4147-A177-3AD203B41FA5}">
                          <a16:colId xmlns:a16="http://schemas.microsoft.com/office/drawing/2014/main" val="20001"/>
                        </a:ext>
                      </a:extLst>
                    </a:gridCol>
                    <a:gridCol w="1520766">
                      <a:extLst>
                        <a:ext uri="{9D8B030D-6E8A-4147-A177-3AD203B41FA5}">
                          <a16:colId xmlns:a16="http://schemas.microsoft.com/office/drawing/2014/main" val="20002"/>
                        </a:ext>
                      </a:extLst>
                    </a:gridCol>
                    <a:gridCol w="1520766">
                      <a:extLst>
                        <a:ext uri="{9D8B030D-6E8A-4147-A177-3AD203B41FA5}">
                          <a16:colId xmlns:a16="http://schemas.microsoft.com/office/drawing/2014/main" val="20003"/>
                        </a:ext>
                      </a:extLst>
                    </a:gridCol>
                  </a:tblGrid>
                  <a:tr h="708131">
                    <a:tc>
                      <a:txBody>
                        <a:bodyPr/>
                        <a:lstStyle/>
                        <a:p>
                          <a:r>
                            <a:rPr lang="en-US" sz="1400" dirty="0">
                              <a:solidFill>
                                <a:srgbClr val="FF0000"/>
                              </a:solidFill>
                              <a:latin typeface="Times New Roman" panose="02020603050405020304" pitchFamily="18" charset="0"/>
                              <a:cs typeface="Times New Roman" panose="02020603050405020304" pitchFamily="18" charset="0"/>
                            </a:rPr>
                            <a:t>        </a:t>
                          </a:r>
                          <a:r>
                            <a:rPr lang="en-US" sz="1100" dirty="0">
                              <a:solidFill>
                                <a:srgbClr val="FF0000"/>
                              </a:solidFill>
                              <a:latin typeface="Times New Roman" panose="02020603050405020304" pitchFamily="18" charset="0"/>
                              <a:cs typeface="Times New Roman" panose="02020603050405020304" pitchFamily="18" charset="0"/>
                            </a:rPr>
                            <a:t>Quark, Gluon</a:t>
                          </a:r>
                        </a:p>
                        <a:p>
                          <a:endParaRPr lang="en-US" sz="1400" dirty="0">
                            <a:solidFill>
                              <a:srgbClr val="FF0000"/>
                            </a:solidFill>
                            <a:latin typeface="Times New Roman" panose="02020603050405020304" pitchFamily="18" charset="0"/>
                            <a:cs typeface="Times New Roman" panose="02020603050405020304" pitchFamily="18" charset="0"/>
                          </a:endParaRPr>
                        </a:p>
                        <a:p>
                          <a:r>
                            <a:rPr lang="en-US" sz="1400" dirty="0">
                              <a:solidFill>
                                <a:srgbClr val="002060"/>
                              </a:solidFill>
                              <a:latin typeface="Times New Roman" panose="02020603050405020304" pitchFamily="18" charset="0"/>
                              <a:cs typeface="Times New Roman" panose="02020603050405020304" pitchFamily="18" charset="0"/>
                            </a:rPr>
                            <a:t>Nucleon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FF"/>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6380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alpha val="10000"/>
                          </a:srgbClr>
                        </a:solidFill>
                      </a:tcPr>
                    </a:tc>
                    <a:tc>
                      <a:txBody>
                        <a:bodyPr/>
                        <a:lstStyle/>
                        <a:p>
                          <a:pPr algn="ctr"/>
                          <a:endParaRPr 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 density</a:t>
                          </a:r>
                        </a:p>
                        <a:p>
                          <a:pPr algn="ct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𝒇</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Boer-Mulders</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𝒉</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alpha val="10000"/>
                          </a:srgbClr>
                        </a:solidFill>
                      </a:tcPr>
                    </a:tc>
                    <a:extLst>
                      <a:ext uri="{0D108BD9-81ED-4DB2-BD59-A6C34878D82A}">
                        <a16:rowId xmlns:a16="http://schemas.microsoft.com/office/drawing/2014/main" val="10001"/>
                      </a:ext>
                    </a:extLst>
                  </a:tr>
                  <a:tr h="1163807">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Helicity</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𝒈</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𝑳</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worm-gear L</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𝒉</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𝑳</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000"/>
                          </a:srgbClr>
                        </a:solidFill>
                      </a:tcPr>
                    </a:tc>
                    <a:extLst>
                      <a:ext uri="{0D108BD9-81ED-4DB2-BD59-A6C34878D82A}">
                        <a16:rowId xmlns:a16="http://schemas.microsoft.com/office/drawing/2014/main" val="10002"/>
                      </a:ext>
                    </a:extLst>
                  </a:tr>
                  <a:tr h="2222499">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Sivers</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𝒇</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10000"/>
                          </a:srgbClr>
                        </a:solidFill>
                      </a:tcP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Kotzinian-Mulders</a:t>
                          </a: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worm-gear T</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𝒈</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10000"/>
                          </a:srgbClr>
                        </a:solidFill>
                      </a:tcPr>
                    </a:tc>
                    <a:tc>
                      <a:txBody>
                        <a:bodyPr/>
                        <a:lstStyle/>
                        <a:p>
                          <a:pPr algn="ctr"/>
                          <a:br>
                            <a:rPr lang="en-US" sz="1400" dirty="0">
                              <a:solidFill>
                                <a:srgbClr val="FF0000"/>
                              </a:solidFill>
                              <a:latin typeface="Times New Roman" panose="02020603050405020304" pitchFamily="18" charset="0"/>
                              <a:cs typeface="Times New Roman" panose="02020603050405020304" pitchFamily="18" charset="0"/>
                            </a:rPr>
                          </a:b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algn="ctr"/>
                          <a:r>
                            <a:rPr lang="en-US" sz="1400" b="1" kern="1200" dirty="0">
                              <a:solidFill>
                                <a:srgbClr val="3333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Transversity</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𝒉</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kern="1200" dirty="0">
                            <a:solidFill>
                              <a:srgbClr val="3333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algn="ctr"/>
                          <a:endParaRPr lang="en-US" sz="1400" dirty="0">
                            <a:solidFill>
                              <a:srgbClr val="FF0000"/>
                            </a:solidFill>
                            <a:latin typeface="Times New Roman" panose="02020603050405020304" pitchFamily="18" charset="0"/>
                            <a:cs typeface="Times New Roman" panose="02020603050405020304" pitchFamily="18" charset="0"/>
                          </a:endParaRPr>
                        </a:p>
                        <a:p>
                          <a:pPr algn="ctr"/>
                          <a:endParaRPr lang="en-US" sz="1400" b="0" dirty="0">
                            <a:solidFill>
                              <a:srgbClr val="FF0000"/>
                            </a:solidFill>
                            <a:effectLst/>
                            <a:latin typeface="Times New Roman" panose="02020603050405020304" pitchFamily="18" charset="0"/>
                            <a:cs typeface="Times New Roman" panose="02020603050405020304" pitchFamily="18" charset="0"/>
                          </a:endParaRPr>
                        </a:p>
                        <a:p>
                          <a:pPr algn="ctr"/>
                          <a:endParaRPr lang="en-US" sz="1400" b="0" dirty="0">
                            <a:solidFill>
                              <a:srgbClr val="FF0000"/>
                            </a:solidFill>
                            <a:effectLst/>
                            <a:latin typeface="Times New Roman" panose="02020603050405020304" pitchFamily="18" charset="0"/>
                            <a:cs typeface="Times New Roman" panose="02020603050405020304" pitchFamily="18" charset="0"/>
                          </a:endParaRPr>
                        </a:p>
                        <a:p>
                          <a:pPr algn="ctr"/>
                          <a:r>
                            <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Pretzelosity</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𝒉</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𝟏</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𝒒</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𝒈</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𝒙</m:t>
                                </m:r>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Sup>
                                  <m:sSubSupPr>
                                    <m:ctrlP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SupPr>
                                  <m:e>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𝒌</m:t>
                                    </m:r>
                                  </m:e>
                                  <m:sub>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𝑻</m:t>
                                    </m:r>
                                  </m:sub>
                                  <m: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𝟐</m:t>
                                    </m:r>
                                  </m:sup>
                                </m:sSubSup>
                                <m:r>
                                  <a:rPr lang="en-US" sz="1400" b="1" i="1" smtClean="0">
                                    <a:solidFill>
                                      <a:srgbClr val="3333CC"/>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en-US" sz="14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10000"/>
                          </a:srgbClr>
                        </a:solidFill>
                      </a:tcPr>
                    </a:tc>
                    <a:extLst>
                      <a:ext uri="{0D108BD9-81ED-4DB2-BD59-A6C34878D82A}">
                        <a16:rowId xmlns:a16="http://schemas.microsoft.com/office/drawing/2014/main" val="10003"/>
                      </a:ext>
                    </a:extLst>
                  </a:tr>
                </a:tbl>
              </a:graphicData>
            </a:graphic>
          </p:graphicFrame>
        </mc:Choice>
        <mc:Fallback xmlns="">
          <p:graphicFrame>
            <p:nvGraphicFramePr>
              <p:cNvPr id="467" name="Table 222"/>
              <p:cNvGraphicFramePr>
                <a:graphicFrameLocks noGrp="1"/>
              </p:cNvGraphicFramePr>
              <p:nvPr>
                <p:extLst>
                  <p:ext uri="{D42A27DB-BD31-4B8C-83A1-F6EECF244321}">
                    <p14:modId xmlns:p14="http://schemas.microsoft.com/office/powerpoint/2010/main" val="1351868230"/>
                  </p:ext>
                </p:extLst>
              </p:nvPr>
            </p:nvGraphicFramePr>
            <p:xfrm>
              <a:off x="2098785" y="1271634"/>
              <a:ext cx="5956662" cy="5437443"/>
            </p:xfrm>
            <a:graphic>
              <a:graphicData uri="http://schemas.openxmlformats.org/drawingml/2006/table">
                <a:tbl>
                  <a:tblPr firstRow="1" bandRow="1">
                    <a:tableStyleId>{5C22544A-7EE6-4342-B048-85BDC9FD1C3A}</a:tableStyleId>
                  </a:tblPr>
                  <a:tblGrid>
                    <a:gridCol w="1394364">
                      <a:extLst>
                        <a:ext uri="{9D8B030D-6E8A-4147-A177-3AD203B41FA5}">
                          <a16:colId xmlns:a16="http://schemas.microsoft.com/office/drawing/2014/main" val="20000"/>
                        </a:ext>
                      </a:extLst>
                    </a:gridCol>
                    <a:gridCol w="1520766">
                      <a:extLst>
                        <a:ext uri="{9D8B030D-6E8A-4147-A177-3AD203B41FA5}">
                          <a16:colId xmlns:a16="http://schemas.microsoft.com/office/drawing/2014/main" val="20001"/>
                        </a:ext>
                      </a:extLst>
                    </a:gridCol>
                    <a:gridCol w="1520766">
                      <a:extLst>
                        <a:ext uri="{9D8B030D-6E8A-4147-A177-3AD203B41FA5}">
                          <a16:colId xmlns:a16="http://schemas.microsoft.com/office/drawing/2014/main" val="20002"/>
                        </a:ext>
                      </a:extLst>
                    </a:gridCol>
                    <a:gridCol w="1520766">
                      <a:extLst>
                        <a:ext uri="{9D8B030D-6E8A-4147-A177-3AD203B41FA5}">
                          <a16:colId xmlns:a16="http://schemas.microsoft.com/office/drawing/2014/main" val="20003"/>
                        </a:ext>
                      </a:extLst>
                    </a:gridCol>
                  </a:tblGrid>
                  <a:tr h="731520">
                    <a:tc>
                      <a:txBody>
                        <a:bodyPr/>
                        <a:lstStyle/>
                        <a:p>
                          <a:r>
                            <a:rPr lang="en-US" sz="1400" dirty="0" smtClean="0">
                              <a:solidFill>
                                <a:srgbClr val="FF0000"/>
                              </a:solidFill>
                              <a:latin typeface="Times New Roman" panose="02020603050405020304" pitchFamily="18" charset="0"/>
                              <a:cs typeface="Times New Roman" panose="02020603050405020304" pitchFamily="18" charset="0"/>
                            </a:rPr>
                            <a:t>        </a:t>
                          </a:r>
                          <a:r>
                            <a:rPr lang="en-US" sz="1100" dirty="0" smtClean="0">
                              <a:solidFill>
                                <a:srgbClr val="FF0000"/>
                              </a:solidFill>
                              <a:latin typeface="Times New Roman" panose="02020603050405020304" pitchFamily="18" charset="0"/>
                              <a:cs typeface="Times New Roman" panose="02020603050405020304" pitchFamily="18" charset="0"/>
                            </a:rPr>
                            <a:t>Quark, Gluon</a:t>
                          </a:r>
                        </a:p>
                        <a:p>
                          <a:endParaRPr lang="en-US" sz="1400" dirty="0" smtClean="0">
                            <a:solidFill>
                              <a:srgbClr val="FF0000"/>
                            </a:solidFill>
                            <a:latin typeface="Times New Roman" panose="02020603050405020304" pitchFamily="18" charset="0"/>
                            <a:cs typeface="Times New Roman" panose="02020603050405020304" pitchFamily="18" charset="0"/>
                          </a:endParaRPr>
                        </a:p>
                        <a:p>
                          <a:r>
                            <a:rPr lang="en-US" sz="1400" dirty="0" smtClean="0">
                              <a:solidFill>
                                <a:srgbClr val="002060"/>
                              </a:solidFill>
                              <a:latin typeface="Times New Roman" panose="02020603050405020304" pitchFamily="18" charset="0"/>
                              <a:cs typeface="Times New Roman" panose="02020603050405020304" pitchFamily="18" charset="0"/>
                            </a:rPr>
                            <a:t>Nucleon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U</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rgbClr val="00B050"/>
                              </a:solidFill>
                              <a:latin typeface="Times New Roman" panose="02020603050405020304" pitchFamily="18" charset="0"/>
                              <a:cs typeface="Times New Roman" panose="02020603050405020304" pitchFamily="18" charset="0"/>
                            </a:rPr>
                            <a:t>L</a:t>
                          </a:r>
                          <a:endParaRPr lang="en-US" sz="2400" dirty="0">
                            <a:solidFill>
                              <a:srgbClr val="00B05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rgbClr val="0000FF"/>
                              </a:solidFill>
                              <a:latin typeface="Times New Roman" panose="02020603050405020304" pitchFamily="18" charset="0"/>
                              <a:cs typeface="Times New Roman" panose="02020603050405020304" pitchFamily="18" charset="0"/>
                            </a:rPr>
                            <a:t>T</a:t>
                          </a:r>
                          <a:endParaRPr lang="en-US" sz="24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03770">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U</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alpha val="10000"/>
                          </a:srgb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000" t="-61111" r="-200400" b="-293939"/>
                          </a:stretch>
                        </a:blipFill>
                      </a:tcPr>
                    </a:tc>
                    <a:tc>
                      <a:txBody>
                        <a:bodyPr/>
                        <a:lstStyle/>
                        <a:p>
                          <a:pPr algn="ctr"/>
                          <a:endParaRPr lang="en-US" sz="1400" dirty="0" smtClean="0">
                            <a:solidFill>
                              <a:srgbClr val="FF0000"/>
                            </a:solidFill>
                            <a:latin typeface="Times New Roman" panose="02020603050405020304" pitchFamily="18" charset="0"/>
                            <a:cs typeface="Times New Roman" panose="02020603050405020304" pitchFamily="18" charset="0"/>
                          </a:endParaRPr>
                        </a:p>
                        <a:p>
                          <a:pPr algn="ctr"/>
                          <a:endParaRPr lang="en-US" sz="1400" dirty="0" smtClean="0">
                            <a:solidFill>
                              <a:srgbClr val="FF0000"/>
                            </a:solidFill>
                            <a:latin typeface="Times New Roman" panose="02020603050405020304" pitchFamily="18" charset="0"/>
                            <a:cs typeface="Times New Roman" panose="02020603050405020304" pitchFamily="18" charset="0"/>
                          </a:endParaRPr>
                        </a:p>
                        <a:p>
                          <a:pPr algn="ctr"/>
                          <a:endParaRPr lang="en-US" sz="1400" dirty="0" smtClean="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alpha val="10000"/>
                          </a:srgb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1600" t="-61111" r="-800" b="-293939"/>
                          </a:stretch>
                        </a:blipFill>
                      </a:tcPr>
                    </a:tc>
                    <a:extLst>
                      <a:ext uri="{0D108BD9-81ED-4DB2-BD59-A6C34878D82A}">
                        <a16:rowId xmlns:a16="http://schemas.microsoft.com/office/drawing/2014/main" val="10001"/>
                      </a:ext>
                    </a:extLst>
                  </a:tr>
                  <a:tr h="1203770">
                    <a:tc>
                      <a:txBody>
                        <a:bodyPr/>
                        <a:lstStyle/>
                        <a:p>
                          <a:pPr algn="ctr"/>
                          <a:r>
                            <a:rPr lang="en-US" sz="2400" b="1" dirty="0" smtClean="0">
                              <a:solidFill>
                                <a:srgbClr val="00B050"/>
                              </a:solidFill>
                              <a:latin typeface="Times New Roman" panose="02020603050405020304" pitchFamily="18" charset="0"/>
                              <a:cs typeface="Times New Roman" panose="02020603050405020304" pitchFamily="18" charset="0"/>
                            </a:rPr>
                            <a:t>L</a:t>
                          </a:r>
                          <a:endParaRPr lang="en-US" sz="2400" b="1" dirty="0">
                            <a:solidFill>
                              <a:srgbClr val="00B05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000"/>
                          </a:srgbClr>
                        </a:solidFill>
                      </a:tcPr>
                    </a:tc>
                    <a:tc>
                      <a:txBody>
                        <a:bodyPr/>
                        <a:lstStyle/>
                        <a:p>
                          <a:pPr algn="ctr"/>
                          <a:endParaRPr lang="en-US" sz="1400" dirty="0" smtClean="0">
                            <a:solidFill>
                              <a:srgbClr val="FF0000"/>
                            </a:solidFill>
                            <a:latin typeface="Times New Roman" panose="02020603050405020304" pitchFamily="18" charset="0"/>
                            <a:cs typeface="Times New Roman" panose="02020603050405020304" pitchFamily="18" charset="0"/>
                          </a:endParaRPr>
                        </a:p>
                        <a:p>
                          <a:pPr algn="ctr"/>
                          <a:endParaRPr lang="en-US" sz="1400" dirty="0" smtClean="0">
                            <a:solidFill>
                              <a:srgbClr val="FF0000"/>
                            </a:solidFill>
                            <a:latin typeface="Times New Roman" panose="02020603050405020304" pitchFamily="18" charset="0"/>
                            <a:cs typeface="Times New Roman" panose="02020603050405020304" pitchFamily="18" charset="0"/>
                          </a:endParaRPr>
                        </a:p>
                        <a:p>
                          <a:pPr algn="ctr"/>
                          <a:endParaRPr lang="en-US" sz="1400" dirty="0" smtClean="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000"/>
                          </a:srgb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2771" t="-161111" r="-101205" b="-1939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1600" t="-161111" r="-800" b="-193939"/>
                          </a:stretch>
                        </a:blipFill>
                      </a:tcPr>
                    </a:tc>
                    <a:extLst>
                      <a:ext uri="{0D108BD9-81ED-4DB2-BD59-A6C34878D82A}">
                        <a16:rowId xmlns:a16="http://schemas.microsoft.com/office/drawing/2014/main" val="10002"/>
                      </a:ext>
                    </a:extLst>
                  </a:tr>
                  <a:tr h="2298383">
                    <a:tc>
                      <a:txBody>
                        <a:bodyPr/>
                        <a:lstStyle/>
                        <a:p>
                          <a:pPr algn="ctr"/>
                          <a:r>
                            <a:rPr lang="en-US" sz="2400" b="1" dirty="0" smtClean="0">
                              <a:solidFill>
                                <a:srgbClr val="0000FF"/>
                              </a:solidFill>
                              <a:latin typeface="Times New Roman" panose="02020603050405020304" pitchFamily="18" charset="0"/>
                              <a:cs typeface="Times New Roman" panose="02020603050405020304" pitchFamily="18" charset="0"/>
                            </a:rPr>
                            <a:t>T</a:t>
                          </a: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10000"/>
                          </a:srgb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000" t="-137135" r="-200400" b="-18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2771" t="-137135" r="-101205" b="-18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1600" t="-137135" r="-800" b="-1857"/>
                          </a:stretch>
                        </a:blipFill>
                      </a:tcPr>
                    </a:tc>
                    <a:extLst>
                      <a:ext uri="{0D108BD9-81ED-4DB2-BD59-A6C34878D82A}">
                        <a16:rowId xmlns:a16="http://schemas.microsoft.com/office/drawing/2014/main" val="10003"/>
                      </a:ext>
                    </a:extLst>
                  </a:tr>
                </a:tbl>
              </a:graphicData>
            </a:graphic>
          </p:graphicFrame>
        </mc:Fallback>
      </mc:AlternateContent>
      <p:grpSp>
        <p:nvGrpSpPr>
          <p:cNvPr id="122" name="Group 201"/>
          <p:cNvGrpSpPr>
            <a:grpSpLocks noChangeAspect="1"/>
          </p:cNvGrpSpPr>
          <p:nvPr/>
        </p:nvGrpSpPr>
        <p:grpSpPr>
          <a:xfrm>
            <a:off x="3841088" y="4792614"/>
            <a:ext cx="842577" cy="602877"/>
            <a:chOff x="306668" y="1362469"/>
            <a:chExt cx="1188720" cy="850548"/>
          </a:xfrm>
        </p:grpSpPr>
        <p:grpSp>
          <p:nvGrpSpPr>
            <p:cNvPr id="123" name="Group 202"/>
            <p:cNvGrpSpPr/>
            <p:nvPr/>
          </p:nvGrpSpPr>
          <p:grpSpPr>
            <a:xfrm>
              <a:off x="306668" y="1362469"/>
              <a:ext cx="457200" cy="653874"/>
              <a:chOff x="306668" y="1362469"/>
              <a:chExt cx="457200" cy="653874"/>
            </a:xfrm>
          </p:grpSpPr>
          <p:sp>
            <p:nvSpPr>
              <p:cNvPr id="130" name="Down Arrow 209"/>
              <p:cNvSpPr/>
              <p:nvPr/>
            </p:nvSpPr>
            <p:spPr>
              <a:xfrm rot="10800000" flipH="1">
                <a:off x="488831" y="1362469"/>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210"/>
              <p:cNvSpPr>
                <a:spLocks noChangeAspect="1"/>
              </p:cNvSpPr>
              <p:nvPr/>
            </p:nvSpPr>
            <p:spPr>
              <a:xfrm>
                <a:off x="306668" y="1559143"/>
                <a:ext cx="457200" cy="457200"/>
              </a:xfrm>
              <a:prstGeom prst="ellipse">
                <a:avLst/>
              </a:prstGeom>
              <a:solidFill>
                <a:srgbClr val="FFBDBF"/>
              </a:solidFill>
              <a:ln w="15875"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32" name="Straight Arrow Connector 211"/>
              <p:cNvCxnSpPr>
                <a:stCxn id="133" idx="7"/>
                <a:endCxn id="131" idx="7"/>
              </p:cNvCxnSpPr>
              <p:nvPr/>
            </p:nvCxnSpPr>
            <p:spPr>
              <a:xfrm flipV="1">
                <a:off x="562207" y="1626098"/>
                <a:ext cx="134706" cy="13470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3" name="Oval 212"/>
              <p:cNvSpPr>
                <a:spLocks noChangeAspect="1"/>
              </p:cNvSpPr>
              <p:nvPr/>
            </p:nvSpPr>
            <p:spPr>
              <a:xfrm>
                <a:off x="497169" y="1749644"/>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203"/>
            <p:cNvCxnSpPr/>
            <p:nvPr/>
          </p:nvCxnSpPr>
          <p:spPr>
            <a:xfrm flipV="1">
              <a:off x="855308" y="1787744"/>
              <a:ext cx="10972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 name="Group 204"/>
            <p:cNvGrpSpPr/>
            <p:nvPr/>
          </p:nvGrpSpPr>
          <p:grpSpPr>
            <a:xfrm>
              <a:off x="1038188" y="1559143"/>
              <a:ext cx="457200" cy="653874"/>
              <a:chOff x="1038188" y="1559143"/>
              <a:chExt cx="457200" cy="653874"/>
            </a:xfrm>
          </p:grpSpPr>
          <p:sp>
            <p:nvSpPr>
              <p:cNvPr id="126" name="Down Arrow 205"/>
              <p:cNvSpPr/>
              <p:nvPr/>
            </p:nvSpPr>
            <p:spPr>
              <a:xfrm flipH="1">
                <a:off x="1220353" y="1950528"/>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206"/>
              <p:cNvSpPr>
                <a:spLocks noChangeAspect="1"/>
              </p:cNvSpPr>
              <p:nvPr/>
            </p:nvSpPr>
            <p:spPr>
              <a:xfrm>
                <a:off x="1038188" y="1559143"/>
                <a:ext cx="457200" cy="457200"/>
              </a:xfrm>
              <a:prstGeom prst="ellipse">
                <a:avLst/>
              </a:prstGeom>
              <a:solidFill>
                <a:srgbClr val="FFBDBF"/>
              </a:solidFill>
              <a:ln w="15875"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28" name="Straight Arrow Connector 207"/>
              <p:cNvCxnSpPr>
                <a:stCxn id="129" idx="7"/>
              </p:cNvCxnSpPr>
              <p:nvPr/>
            </p:nvCxnSpPr>
            <p:spPr>
              <a:xfrm flipV="1">
                <a:off x="1239849" y="1626098"/>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9" name="Oval 208"/>
              <p:cNvSpPr>
                <a:spLocks noChangeAspect="1"/>
              </p:cNvSpPr>
              <p:nvPr/>
            </p:nvSpPr>
            <p:spPr>
              <a:xfrm rot="10800000">
                <a:off x="1228690" y="1749645"/>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60"/>
          <p:cNvGrpSpPr>
            <a:grpSpLocks noChangeAspect="1"/>
          </p:cNvGrpSpPr>
          <p:nvPr/>
        </p:nvGrpSpPr>
        <p:grpSpPr>
          <a:xfrm>
            <a:off x="4096547" y="2177974"/>
            <a:ext cx="324068" cy="324068"/>
            <a:chOff x="385279" y="76776"/>
            <a:chExt cx="457200" cy="457200"/>
          </a:xfrm>
        </p:grpSpPr>
        <p:sp>
          <p:nvSpPr>
            <p:cNvPr id="135" name="Oval 61"/>
            <p:cNvSpPr>
              <a:spLocks noChangeAspect="1"/>
            </p:cNvSpPr>
            <p:nvPr/>
          </p:nvSpPr>
          <p:spPr>
            <a:xfrm>
              <a:off x="385279" y="76776"/>
              <a:ext cx="457200" cy="457200"/>
            </a:xfrm>
            <a:prstGeom prst="ellipse">
              <a:avLst/>
            </a:prstGeom>
            <a:solidFill>
              <a:srgbClr val="FFBDBF"/>
            </a:solidFill>
            <a:ln w="15875"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36" name="Straight Arrow Connector 62"/>
            <p:cNvCxnSpPr>
              <a:stCxn id="137" idx="7"/>
              <a:endCxn id="135" idx="7"/>
            </p:cNvCxnSpPr>
            <p:nvPr/>
          </p:nvCxnSpPr>
          <p:spPr>
            <a:xfrm flipV="1">
              <a:off x="640818" y="143731"/>
              <a:ext cx="134706" cy="134705"/>
            </a:xfrm>
            <a:prstGeom prst="straightConnector1">
              <a:avLst/>
            </a:prstGeom>
            <a:ln w="19050">
              <a:solidFill>
                <a:schemeClr val="tx1"/>
              </a:solidFill>
              <a:tailEnd type="stealth"/>
            </a:ln>
            <a:effectLst>
              <a:glow rad="25400">
                <a:schemeClr val="accent1">
                  <a:satMod val="175000"/>
                  <a:alpha val="40000"/>
                </a:schemeClr>
              </a:glow>
              <a:softEdge rad="0"/>
            </a:effectLst>
          </p:spPr>
          <p:style>
            <a:lnRef idx="1">
              <a:schemeClr val="accent1"/>
            </a:lnRef>
            <a:fillRef idx="0">
              <a:schemeClr val="accent1"/>
            </a:fillRef>
            <a:effectRef idx="0">
              <a:schemeClr val="accent1"/>
            </a:effectRef>
            <a:fontRef idx="minor">
              <a:schemeClr val="tx1"/>
            </a:fontRef>
          </p:style>
        </p:cxnSp>
        <p:sp>
          <p:nvSpPr>
            <p:cNvPr id="137" name="Oval 63"/>
            <p:cNvSpPr>
              <a:spLocks noChangeAspect="1"/>
            </p:cNvSpPr>
            <p:nvPr/>
          </p:nvSpPr>
          <p:spPr>
            <a:xfrm>
              <a:off x="575780" y="267277"/>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13"/>
          <p:cNvGrpSpPr>
            <a:grpSpLocks noChangeAspect="1"/>
          </p:cNvGrpSpPr>
          <p:nvPr/>
        </p:nvGrpSpPr>
        <p:grpSpPr>
          <a:xfrm>
            <a:off x="5275981" y="3444809"/>
            <a:ext cx="1081577" cy="324068"/>
            <a:chOff x="174712" y="5019666"/>
            <a:chExt cx="1525905" cy="457201"/>
          </a:xfrm>
        </p:grpSpPr>
        <p:cxnSp>
          <p:nvCxnSpPr>
            <p:cNvPr id="139" name="Straight Connector 114"/>
            <p:cNvCxnSpPr/>
            <p:nvPr/>
          </p:nvCxnSpPr>
          <p:spPr>
            <a:xfrm flipV="1">
              <a:off x="884008" y="5250946"/>
              <a:ext cx="109728"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0" name="Group 115"/>
            <p:cNvGrpSpPr/>
            <p:nvPr/>
          </p:nvGrpSpPr>
          <p:grpSpPr>
            <a:xfrm>
              <a:off x="174712" y="5019666"/>
              <a:ext cx="666760" cy="457200"/>
              <a:chOff x="174712" y="5019666"/>
              <a:chExt cx="666760" cy="457200"/>
            </a:xfrm>
          </p:grpSpPr>
          <p:sp>
            <p:nvSpPr>
              <p:cNvPr id="147" name="Down Arrow 122"/>
              <p:cNvSpPr/>
              <p:nvPr/>
            </p:nvSpPr>
            <p:spPr>
              <a:xfrm rot="16200000" flipH="1">
                <a:off x="663792" y="5117526"/>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23"/>
              <p:cNvSpPr>
                <a:spLocks noChangeAspect="1"/>
              </p:cNvSpPr>
              <p:nvPr/>
            </p:nvSpPr>
            <p:spPr>
              <a:xfrm>
                <a:off x="174712" y="5019666"/>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49" name="Straight Arrow Connector 124"/>
              <p:cNvCxnSpPr>
                <a:stCxn id="150" idx="7"/>
              </p:cNvCxnSpPr>
              <p:nvPr/>
            </p:nvCxnSpPr>
            <p:spPr>
              <a:xfrm flipV="1">
                <a:off x="376372" y="5086997"/>
                <a:ext cx="188584" cy="18858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0" name="Oval 125"/>
              <p:cNvSpPr>
                <a:spLocks noChangeAspect="1"/>
              </p:cNvSpPr>
              <p:nvPr/>
            </p:nvSpPr>
            <p:spPr>
              <a:xfrm rot="10800000">
                <a:off x="365213" y="5210544"/>
                <a:ext cx="76197" cy="76197"/>
              </a:xfrm>
              <a:prstGeom prst="ellipse">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26"/>
              <p:cNvCxnSpPr>
                <a:stCxn id="153" idx="7"/>
              </p:cNvCxnSpPr>
              <p:nvPr/>
            </p:nvCxnSpPr>
            <p:spPr>
              <a:xfrm flipV="1">
                <a:off x="376373" y="5086621"/>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2" name="Down Arrow 171"/>
              <p:cNvSpPr/>
              <p:nvPr/>
            </p:nvSpPr>
            <p:spPr>
              <a:xfrm rot="5400000">
                <a:off x="287180" y="5183404"/>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72"/>
              <p:cNvSpPr>
                <a:spLocks noChangeAspect="1"/>
              </p:cNvSpPr>
              <p:nvPr/>
            </p:nvSpPr>
            <p:spPr>
              <a:xfrm rot="10800000">
                <a:off x="365214" y="5210168"/>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16"/>
            <p:cNvGrpSpPr/>
            <p:nvPr/>
          </p:nvGrpSpPr>
          <p:grpSpPr>
            <a:xfrm>
              <a:off x="1035771" y="5019667"/>
              <a:ext cx="664846" cy="457200"/>
              <a:chOff x="1035771" y="5019667"/>
              <a:chExt cx="664846" cy="457200"/>
            </a:xfrm>
          </p:grpSpPr>
          <p:sp>
            <p:nvSpPr>
              <p:cNvPr id="142" name="Down Arrow 117"/>
              <p:cNvSpPr/>
              <p:nvPr/>
            </p:nvSpPr>
            <p:spPr>
              <a:xfrm rot="5400000" flipH="1">
                <a:off x="1120580" y="5117526"/>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18"/>
              <p:cNvSpPr>
                <a:spLocks noChangeAspect="1"/>
              </p:cNvSpPr>
              <p:nvPr/>
            </p:nvSpPr>
            <p:spPr>
              <a:xfrm>
                <a:off x="1243417" y="5019667"/>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44" name="Straight Arrow Connector 119"/>
              <p:cNvCxnSpPr>
                <a:stCxn id="146" idx="7"/>
              </p:cNvCxnSpPr>
              <p:nvPr/>
            </p:nvCxnSpPr>
            <p:spPr>
              <a:xfrm flipV="1">
                <a:off x="1445078" y="5086622"/>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5" name="Down Arrow 120"/>
              <p:cNvSpPr/>
              <p:nvPr/>
            </p:nvSpPr>
            <p:spPr>
              <a:xfrm rot="5400000">
                <a:off x="1355885" y="5183405"/>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21"/>
              <p:cNvSpPr>
                <a:spLocks noChangeAspect="1"/>
              </p:cNvSpPr>
              <p:nvPr/>
            </p:nvSpPr>
            <p:spPr>
              <a:xfrm rot="10800000">
                <a:off x="1433919" y="5210169"/>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89"/>
          <p:cNvGrpSpPr>
            <a:grpSpLocks noChangeAspect="1"/>
          </p:cNvGrpSpPr>
          <p:nvPr/>
        </p:nvGrpSpPr>
        <p:grpSpPr>
          <a:xfrm>
            <a:off x="6925984" y="2225432"/>
            <a:ext cx="842577" cy="324684"/>
            <a:chOff x="306668" y="755869"/>
            <a:chExt cx="1188720" cy="458069"/>
          </a:xfrm>
        </p:grpSpPr>
        <p:grpSp>
          <p:nvGrpSpPr>
            <p:cNvPr id="155" name="Group 190"/>
            <p:cNvGrpSpPr/>
            <p:nvPr/>
          </p:nvGrpSpPr>
          <p:grpSpPr>
            <a:xfrm>
              <a:off x="306668" y="755869"/>
              <a:ext cx="457200" cy="457200"/>
              <a:chOff x="306668" y="755869"/>
              <a:chExt cx="457200" cy="457200"/>
            </a:xfrm>
          </p:grpSpPr>
          <p:sp>
            <p:nvSpPr>
              <p:cNvPr id="162" name="Oval 197"/>
              <p:cNvSpPr>
                <a:spLocks noChangeAspect="1"/>
              </p:cNvSpPr>
              <p:nvPr/>
            </p:nvSpPr>
            <p:spPr>
              <a:xfrm>
                <a:off x="306668" y="755869"/>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63" name="Straight Arrow Connector 198"/>
              <p:cNvCxnSpPr>
                <a:stCxn id="165" idx="7"/>
              </p:cNvCxnSpPr>
              <p:nvPr/>
            </p:nvCxnSpPr>
            <p:spPr>
              <a:xfrm flipV="1">
                <a:off x="508329" y="822824"/>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4" name="Down Arrow 199"/>
              <p:cNvSpPr/>
              <p:nvPr/>
            </p:nvSpPr>
            <p:spPr>
              <a:xfrm rot="10800000">
                <a:off x="512409" y="840189"/>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200"/>
              <p:cNvSpPr>
                <a:spLocks noChangeAspect="1"/>
              </p:cNvSpPr>
              <p:nvPr/>
            </p:nvSpPr>
            <p:spPr>
              <a:xfrm rot="10800000">
                <a:off x="497170" y="946371"/>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6" name="Straight Connector 191"/>
            <p:cNvCxnSpPr/>
            <p:nvPr/>
          </p:nvCxnSpPr>
          <p:spPr>
            <a:xfrm flipV="1">
              <a:off x="855308" y="988330"/>
              <a:ext cx="10972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92"/>
            <p:cNvGrpSpPr/>
            <p:nvPr/>
          </p:nvGrpSpPr>
          <p:grpSpPr>
            <a:xfrm>
              <a:off x="1038188" y="756738"/>
              <a:ext cx="457200" cy="457200"/>
              <a:chOff x="1038188" y="756738"/>
              <a:chExt cx="457200" cy="457200"/>
            </a:xfrm>
          </p:grpSpPr>
          <p:sp>
            <p:nvSpPr>
              <p:cNvPr id="158" name="Oval 193"/>
              <p:cNvSpPr>
                <a:spLocks noChangeAspect="1"/>
              </p:cNvSpPr>
              <p:nvPr/>
            </p:nvSpPr>
            <p:spPr>
              <a:xfrm>
                <a:off x="1038188" y="756738"/>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59" name="Straight Arrow Connector 194"/>
              <p:cNvCxnSpPr>
                <a:stCxn id="161" idx="7"/>
              </p:cNvCxnSpPr>
              <p:nvPr/>
            </p:nvCxnSpPr>
            <p:spPr>
              <a:xfrm flipV="1">
                <a:off x="1293727" y="823693"/>
                <a:ext cx="134706" cy="13470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0" name="Down Arrow 195"/>
              <p:cNvSpPr/>
              <p:nvPr/>
            </p:nvSpPr>
            <p:spPr>
              <a:xfrm>
                <a:off x="1243928" y="1001030"/>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96"/>
              <p:cNvSpPr>
                <a:spLocks noChangeAspect="1"/>
              </p:cNvSpPr>
              <p:nvPr/>
            </p:nvSpPr>
            <p:spPr>
              <a:xfrm>
                <a:off x="1228689" y="947239"/>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73"/>
          <p:cNvGrpSpPr>
            <a:grpSpLocks noChangeAspect="1"/>
          </p:cNvGrpSpPr>
          <p:nvPr/>
        </p:nvGrpSpPr>
        <p:grpSpPr>
          <a:xfrm>
            <a:off x="6812965" y="3444809"/>
            <a:ext cx="1081577" cy="324068"/>
            <a:chOff x="182649" y="5818440"/>
            <a:chExt cx="1525905" cy="457201"/>
          </a:xfrm>
        </p:grpSpPr>
        <p:cxnSp>
          <p:nvCxnSpPr>
            <p:cNvPr id="167" name="Straight Connector 174"/>
            <p:cNvCxnSpPr/>
            <p:nvPr/>
          </p:nvCxnSpPr>
          <p:spPr>
            <a:xfrm flipV="1">
              <a:off x="888769" y="6049535"/>
              <a:ext cx="10972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75"/>
            <p:cNvGrpSpPr/>
            <p:nvPr/>
          </p:nvGrpSpPr>
          <p:grpSpPr>
            <a:xfrm>
              <a:off x="1043708" y="5818441"/>
              <a:ext cx="664846" cy="457200"/>
              <a:chOff x="1043708" y="5818441"/>
              <a:chExt cx="664846" cy="457200"/>
            </a:xfrm>
          </p:grpSpPr>
          <p:sp>
            <p:nvSpPr>
              <p:cNvPr id="177" name="Down Arrow 184"/>
              <p:cNvSpPr/>
              <p:nvPr/>
            </p:nvSpPr>
            <p:spPr>
              <a:xfrm rot="5400000" flipH="1">
                <a:off x="1128517" y="5916300"/>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85"/>
              <p:cNvSpPr>
                <a:spLocks noChangeAspect="1"/>
              </p:cNvSpPr>
              <p:nvPr/>
            </p:nvSpPr>
            <p:spPr>
              <a:xfrm>
                <a:off x="1251354" y="5818441"/>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79" name="Straight Arrow Connector 186"/>
              <p:cNvCxnSpPr>
                <a:stCxn id="181" idx="7"/>
              </p:cNvCxnSpPr>
              <p:nvPr/>
            </p:nvCxnSpPr>
            <p:spPr>
              <a:xfrm flipV="1">
                <a:off x="1453015" y="5885396"/>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0" name="Down Arrow 187"/>
              <p:cNvSpPr/>
              <p:nvPr/>
            </p:nvSpPr>
            <p:spPr>
              <a:xfrm rot="10800000">
                <a:off x="1456068" y="5902161"/>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8"/>
              <p:cNvSpPr>
                <a:spLocks noChangeAspect="1"/>
              </p:cNvSpPr>
              <p:nvPr/>
            </p:nvSpPr>
            <p:spPr>
              <a:xfrm rot="10800000">
                <a:off x="1441856" y="6008943"/>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76"/>
            <p:cNvGrpSpPr/>
            <p:nvPr/>
          </p:nvGrpSpPr>
          <p:grpSpPr>
            <a:xfrm>
              <a:off x="182649" y="5818440"/>
              <a:ext cx="666760" cy="457200"/>
              <a:chOff x="182649" y="5818440"/>
              <a:chExt cx="666760" cy="457200"/>
            </a:xfrm>
          </p:grpSpPr>
          <p:sp>
            <p:nvSpPr>
              <p:cNvPr id="170" name="Down Arrow 177"/>
              <p:cNvSpPr/>
              <p:nvPr/>
            </p:nvSpPr>
            <p:spPr>
              <a:xfrm rot="16200000" flipH="1">
                <a:off x="671729" y="5916300"/>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8"/>
              <p:cNvSpPr>
                <a:spLocks noChangeAspect="1"/>
              </p:cNvSpPr>
              <p:nvPr/>
            </p:nvSpPr>
            <p:spPr>
              <a:xfrm>
                <a:off x="182649" y="5818440"/>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72" name="Straight Arrow Connector 179"/>
              <p:cNvCxnSpPr>
                <a:stCxn id="173" idx="7"/>
              </p:cNvCxnSpPr>
              <p:nvPr/>
            </p:nvCxnSpPr>
            <p:spPr>
              <a:xfrm flipV="1">
                <a:off x="384309" y="5885771"/>
                <a:ext cx="188584" cy="18858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73" name="Oval 180"/>
              <p:cNvSpPr>
                <a:spLocks noChangeAspect="1"/>
              </p:cNvSpPr>
              <p:nvPr/>
            </p:nvSpPr>
            <p:spPr>
              <a:xfrm rot="10800000">
                <a:off x="373150" y="6009318"/>
                <a:ext cx="76197" cy="76197"/>
              </a:xfrm>
              <a:prstGeom prst="ellipse">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Arrow Connector 181"/>
              <p:cNvCxnSpPr>
                <a:stCxn id="176" idx="7"/>
              </p:cNvCxnSpPr>
              <p:nvPr/>
            </p:nvCxnSpPr>
            <p:spPr>
              <a:xfrm flipV="1">
                <a:off x="384310" y="5885395"/>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5" name="Down Arrow 182"/>
              <p:cNvSpPr/>
              <p:nvPr/>
            </p:nvSpPr>
            <p:spPr>
              <a:xfrm rot="10800000">
                <a:off x="387363" y="5902161"/>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83"/>
              <p:cNvSpPr>
                <a:spLocks noChangeAspect="1"/>
              </p:cNvSpPr>
              <p:nvPr/>
            </p:nvSpPr>
            <p:spPr>
              <a:xfrm rot="10800000">
                <a:off x="373151" y="6008942"/>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79"/>
          <p:cNvGrpSpPr>
            <a:grpSpLocks noChangeAspect="1"/>
          </p:cNvGrpSpPr>
          <p:nvPr/>
        </p:nvGrpSpPr>
        <p:grpSpPr>
          <a:xfrm>
            <a:off x="6905406" y="5592269"/>
            <a:ext cx="842577" cy="603143"/>
            <a:chOff x="306668" y="3096020"/>
            <a:chExt cx="1188720" cy="850923"/>
          </a:xfrm>
        </p:grpSpPr>
        <p:grpSp>
          <p:nvGrpSpPr>
            <p:cNvPr id="183" name="Group 80"/>
            <p:cNvGrpSpPr/>
            <p:nvPr/>
          </p:nvGrpSpPr>
          <p:grpSpPr>
            <a:xfrm>
              <a:off x="1038188" y="3292693"/>
              <a:ext cx="457200" cy="654250"/>
              <a:chOff x="1038188" y="3292693"/>
              <a:chExt cx="457200" cy="654250"/>
            </a:xfrm>
          </p:grpSpPr>
          <p:grpSp>
            <p:nvGrpSpPr>
              <p:cNvPr id="191" name="Group 88"/>
              <p:cNvGrpSpPr/>
              <p:nvPr/>
            </p:nvGrpSpPr>
            <p:grpSpPr>
              <a:xfrm rot="10800000">
                <a:off x="1220352" y="3360024"/>
                <a:ext cx="208080" cy="586919"/>
                <a:chOff x="1118512" y="1938331"/>
                <a:chExt cx="208080" cy="586919"/>
              </a:xfrm>
            </p:grpSpPr>
            <p:sp>
              <p:nvSpPr>
                <p:cNvPr id="196" name="Down Arrow 93"/>
                <p:cNvSpPr/>
                <p:nvPr/>
              </p:nvSpPr>
              <p:spPr>
                <a:xfrm rot="10800000" flipH="1">
                  <a:off x="1233720" y="1938331"/>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Arrow Connector 94"/>
                <p:cNvCxnSpPr>
                  <a:stCxn id="198" idx="7"/>
                </p:cNvCxnSpPr>
                <p:nvPr/>
              </p:nvCxnSpPr>
              <p:spPr>
                <a:xfrm rot="10800000" flipV="1">
                  <a:off x="1118512" y="2336665"/>
                  <a:ext cx="188584" cy="18858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8" name="Oval 95"/>
                <p:cNvSpPr>
                  <a:spLocks noChangeAspect="1"/>
                </p:cNvSpPr>
                <p:nvPr/>
              </p:nvSpPr>
              <p:spPr>
                <a:xfrm>
                  <a:off x="1242058" y="2325506"/>
                  <a:ext cx="76197" cy="76197"/>
                </a:xfrm>
                <a:prstGeom prst="ellipse">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Oval 89"/>
              <p:cNvSpPr>
                <a:spLocks noChangeAspect="1"/>
              </p:cNvSpPr>
              <p:nvPr/>
            </p:nvSpPr>
            <p:spPr>
              <a:xfrm>
                <a:off x="1038188" y="3292693"/>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93" name="Straight Arrow Connector 90"/>
              <p:cNvCxnSpPr>
                <a:stCxn id="195" idx="7"/>
              </p:cNvCxnSpPr>
              <p:nvPr/>
            </p:nvCxnSpPr>
            <p:spPr>
              <a:xfrm flipV="1">
                <a:off x="1239849" y="3359648"/>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4" name="Down Arrow 91"/>
              <p:cNvSpPr/>
              <p:nvPr/>
            </p:nvSpPr>
            <p:spPr>
              <a:xfrm rot="2700000">
                <a:off x="1176847" y="3525480"/>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92"/>
              <p:cNvSpPr>
                <a:spLocks noChangeAspect="1"/>
              </p:cNvSpPr>
              <p:nvPr/>
            </p:nvSpPr>
            <p:spPr>
              <a:xfrm rot="10800000">
                <a:off x="1228690" y="3483195"/>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81"/>
            <p:cNvGrpSpPr/>
            <p:nvPr/>
          </p:nvGrpSpPr>
          <p:grpSpPr>
            <a:xfrm>
              <a:off x="306668" y="3096020"/>
              <a:ext cx="457200" cy="653874"/>
              <a:chOff x="306668" y="3096020"/>
              <a:chExt cx="457200" cy="653874"/>
            </a:xfrm>
          </p:grpSpPr>
          <p:sp>
            <p:nvSpPr>
              <p:cNvPr id="186" name="Down Arrow 83"/>
              <p:cNvSpPr/>
              <p:nvPr/>
            </p:nvSpPr>
            <p:spPr>
              <a:xfrm rot="10800000" flipH="1">
                <a:off x="488832" y="3096020"/>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84"/>
              <p:cNvSpPr>
                <a:spLocks noChangeAspect="1"/>
              </p:cNvSpPr>
              <p:nvPr/>
            </p:nvSpPr>
            <p:spPr>
              <a:xfrm>
                <a:off x="306668" y="3292694"/>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188" name="Straight Arrow Connector 85"/>
              <p:cNvCxnSpPr>
                <a:stCxn id="190" idx="7"/>
              </p:cNvCxnSpPr>
              <p:nvPr/>
            </p:nvCxnSpPr>
            <p:spPr>
              <a:xfrm flipV="1">
                <a:off x="508329" y="3359649"/>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9" name="Down Arrow 86"/>
              <p:cNvSpPr/>
              <p:nvPr/>
            </p:nvSpPr>
            <p:spPr>
              <a:xfrm rot="2700000">
                <a:off x="445327" y="3525481"/>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87"/>
              <p:cNvSpPr>
                <a:spLocks noChangeAspect="1"/>
              </p:cNvSpPr>
              <p:nvPr/>
            </p:nvSpPr>
            <p:spPr>
              <a:xfrm rot="10800000">
                <a:off x="497170" y="3483196"/>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5" name="Straight Connector 82"/>
            <p:cNvCxnSpPr/>
            <p:nvPr/>
          </p:nvCxnSpPr>
          <p:spPr>
            <a:xfrm flipV="1">
              <a:off x="855308" y="3523788"/>
              <a:ext cx="10972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9" name="Group 65"/>
          <p:cNvGrpSpPr>
            <a:grpSpLocks noChangeAspect="1"/>
          </p:cNvGrpSpPr>
          <p:nvPr/>
        </p:nvGrpSpPr>
        <p:grpSpPr>
          <a:xfrm>
            <a:off x="6905406" y="4491174"/>
            <a:ext cx="842577" cy="607805"/>
            <a:chOff x="306668" y="2168317"/>
            <a:chExt cx="1188720" cy="857500"/>
          </a:xfrm>
        </p:grpSpPr>
        <p:grpSp>
          <p:nvGrpSpPr>
            <p:cNvPr id="200" name="Group 66"/>
            <p:cNvGrpSpPr/>
            <p:nvPr/>
          </p:nvGrpSpPr>
          <p:grpSpPr>
            <a:xfrm>
              <a:off x="306668" y="2168317"/>
              <a:ext cx="457200" cy="653874"/>
              <a:chOff x="306668" y="2168317"/>
              <a:chExt cx="457200" cy="653874"/>
            </a:xfrm>
          </p:grpSpPr>
          <p:sp>
            <p:nvSpPr>
              <p:cNvPr id="208" name="Down Arrow 74"/>
              <p:cNvSpPr/>
              <p:nvPr/>
            </p:nvSpPr>
            <p:spPr>
              <a:xfrm rot="10800000" flipH="1">
                <a:off x="488832" y="2168317"/>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75"/>
              <p:cNvSpPr>
                <a:spLocks noChangeAspect="1"/>
              </p:cNvSpPr>
              <p:nvPr/>
            </p:nvSpPr>
            <p:spPr>
              <a:xfrm>
                <a:off x="306668" y="2364991"/>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210" name="Straight Arrow Connector 76"/>
              <p:cNvCxnSpPr>
                <a:stCxn id="212" idx="7"/>
              </p:cNvCxnSpPr>
              <p:nvPr/>
            </p:nvCxnSpPr>
            <p:spPr>
              <a:xfrm flipV="1">
                <a:off x="508329" y="2431946"/>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11" name="Down Arrow 77"/>
              <p:cNvSpPr/>
              <p:nvPr/>
            </p:nvSpPr>
            <p:spPr>
              <a:xfrm rot="10800000">
                <a:off x="512409" y="2449311"/>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78"/>
              <p:cNvSpPr>
                <a:spLocks noChangeAspect="1"/>
              </p:cNvSpPr>
              <p:nvPr/>
            </p:nvSpPr>
            <p:spPr>
              <a:xfrm rot="10800000">
                <a:off x="497170" y="2555493"/>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67"/>
            <p:cNvGrpSpPr/>
            <p:nvPr/>
          </p:nvGrpSpPr>
          <p:grpSpPr>
            <a:xfrm>
              <a:off x="1038188" y="2371943"/>
              <a:ext cx="457200" cy="653874"/>
              <a:chOff x="1038188" y="2371943"/>
              <a:chExt cx="457200" cy="653874"/>
            </a:xfrm>
          </p:grpSpPr>
          <p:sp>
            <p:nvSpPr>
              <p:cNvPr id="203" name="Down Arrow 69"/>
              <p:cNvSpPr/>
              <p:nvPr/>
            </p:nvSpPr>
            <p:spPr>
              <a:xfrm flipH="1">
                <a:off x="1220353" y="2763328"/>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70"/>
              <p:cNvSpPr>
                <a:spLocks noChangeAspect="1"/>
              </p:cNvSpPr>
              <p:nvPr/>
            </p:nvSpPr>
            <p:spPr>
              <a:xfrm>
                <a:off x="1038188" y="2371943"/>
                <a:ext cx="457200" cy="457199"/>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205" name="Straight Arrow Connector 71"/>
              <p:cNvCxnSpPr>
                <a:stCxn id="207" idx="7"/>
              </p:cNvCxnSpPr>
              <p:nvPr/>
            </p:nvCxnSpPr>
            <p:spPr>
              <a:xfrm flipV="1">
                <a:off x="1239849" y="2438898"/>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6" name="Down Arrow 72"/>
              <p:cNvSpPr/>
              <p:nvPr/>
            </p:nvSpPr>
            <p:spPr>
              <a:xfrm rot="10800000">
                <a:off x="1243929" y="2456263"/>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73"/>
              <p:cNvSpPr>
                <a:spLocks noChangeAspect="1"/>
              </p:cNvSpPr>
              <p:nvPr/>
            </p:nvSpPr>
            <p:spPr>
              <a:xfrm rot="10800000">
                <a:off x="1228690" y="2562445"/>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2" name="Straight Connector 68"/>
            <p:cNvCxnSpPr/>
            <p:nvPr/>
          </p:nvCxnSpPr>
          <p:spPr>
            <a:xfrm flipV="1">
              <a:off x="855308" y="2602546"/>
              <a:ext cx="10972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3" name="Group 96"/>
          <p:cNvGrpSpPr>
            <a:grpSpLocks noChangeAspect="1"/>
          </p:cNvGrpSpPr>
          <p:nvPr/>
        </p:nvGrpSpPr>
        <p:grpSpPr>
          <a:xfrm>
            <a:off x="5366699" y="4765609"/>
            <a:ext cx="842577" cy="603143"/>
            <a:chOff x="275427" y="3968098"/>
            <a:chExt cx="1188720" cy="850923"/>
          </a:xfrm>
        </p:grpSpPr>
        <p:grpSp>
          <p:nvGrpSpPr>
            <p:cNvPr id="214" name="Group 97"/>
            <p:cNvGrpSpPr/>
            <p:nvPr/>
          </p:nvGrpSpPr>
          <p:grpSpPr>
            <a:xfrm>
              <a:off x="1006947" y="4164771"/>
              <a:ext cx="457200" cy="654250"/>
              <a:chOff x="1006947" y="4164771"/>
              <a:chExt cx="457200" cy="654250"/>
            </a:xfrm>
          </p:grpSpPr>
          <p:grpSp>
            <p:nvGrpSpPr>
              <p:cNvPr id="222" name="Group 105"/>
              <p:cNvGrpSpPr/>
              <p:nvPr/>
            </p:nvGrpSpPr>
            <p:grpSpPr>
              <a:xfrm rot="10800000">
                <a:off x="1189111" y="4232102"/>
                <a:ext cx="208080" cy="586919"/>
                <a:chOff x="1118512" y="1938331"/>
                <a:chExt cx="208080" cy="586919"/>
              </a:xfrm>
            </p:grpSpPr>
            <p:sp>
              <p:nvSpPr>
                <p:cNvPr id="227" name="Down Arrow 110"/>
                <p:cNvSpPr/>
                <p:nvPr/>
              </p:nvSpPr>
              <p:spPr>
                <a:xfrm rot="10800000" flipH="1">
                  <a:off x="1233720" y="1938331"/>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Arrow Connector 111"/>
                <p:cNvCxnSpPr>
                  <a:stCxn id="229" idx="7"/>
                </p:cNvCxnSpPr>
                <p:nvPr/>
              </p:nvCxnSpPr>
              <p:spPr>
                <a:xfrm rot="10800000" flipV="1">
                  <a:off x="1118512" y="2336665"/>
                  <a:ext cx="188584" cy="18858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29" name="Oval 112"/>
                <p:cNvSpPr>
                  <a:spLocks noChangeAspect="1"/>
                </p:cNvSpPr>
                <p:nvPr/>
              </p:nvSpPr>
              <p:spPr>
                <a:xfrm>
                  <a:off x="1242058" y="2325506"/>
                  <a:ext cx="76197" cy="76197"/>
                </a:xfrm>
                <a:prstGeom prst="ellipse">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Oval 106"/>
              <p:cNvSpPr>
                <a:spLocks noChangeAspect="1"/>
              </p:cNvSpPr>
              <p:nvPr/>
            </p:nvSpPr>
            <p:spPr>
              <a:xfrm>
                <a:off x="1006947" y="4164771"/>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224" name="Straight Arrow Connector 107"/>
              <p:cNvCxnSpPr>
                <a:stCxn id="226" idx="7"/>
              </p:cNvCxnSpPr>
              <p:nvPr/>
            </p:nvCxnSpPr>
            <p:spPr>
              <a:xfrm flipV="1">
                <a:off x="1208608" y="4231726"/>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5" name="Down Arrow 108"/>
              <p:cNvSpPr/>
              <p:nvPr/>
            </p:nvSpPr>
            <p:spPr>
              <a:xfrm rot="5400000">
                <a:off x="1119415" y="4328509"/>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109"/>
              <p:cNvSpPr>
                <a:spLocks noChangeAspect="1"/>
              </p:cNvSpPr>
              <p:nvPr/>
            </p:nvSpPr>
            <p:spPr>
              <a:xfrm rot="10800000">
                <a:off x="1197449" y="4355273"/>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8"/>
            <p:cNvGrpSpPr/>
            <p:nvPr/>
          </p:nvGrpSpPr>
          <p:grpSpPr>
            <a:xfrm>
              <a:off x="275427" y="3968098"/>
              <a:ext cx="457200" cy="653874"/>
              <a:chOff x="275427" y="3968098"/>
              <a:chExt cx="457200" cy="653874"/>
            </a:xfrm>
          </p:grpSpPr>
          <p:sp>
            <p:nvSpPr>
              <p:cNvPr id="217" name="Down Arrow 100"/>
              <p:cNvSpPr/>
              <p:nvPr/>
            </p:nvSpPr>
            <p:spPr>
              <a:xfrm rot="10800000" flipH="1">
                <a:off x="457591" y="3968098"/>
                <a:ext cx="92872" cy="262489"/>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101"/>
              <p:cNvSpPr>
                <a:spLocks noChangeAspect="1"/>
              </p:cNvSpPr>
              <p:nvPr/>
            </p:nvSpPr>
            <p:spPr>
              <a:xfrm>
                <a:off x="275427" y="4164772"/>
                <a:ext cx="457200" cy="457200"/>
              </a:xfrm>
              <a:prstGeom prst="ellipse">
                <a:avLst/>
              </a:prstGeom>
              <a:solidFill>
                <a:srgbClr val="99CCFF"/>
              </a:solidFill>
              <a:ln w="0" cap="flat" cmpd="sng" algn="ctr">
                <a:solidFill>
                  <a:schemeClr val="tx1">
                    <a:alpha val="30000"/>
                  </a:schemeClr>
                </a:solidFill>
                <a:prstDash val="solid"/>
                <a:miter lim="0"/>
                <a:headEnd type="none" w="med" len="med"/>
                <a:tailEnd type="none" w="med" len="med"/>
              </a:ln>
              <a:effectLst>
                <a:outerShdw blurRad="50800" dist="12700" dir="2700000" algn="tl" rotWithShape="0">
                  <a:prstClr val="black">
                    <a:alpha val="40000"/>
                  </a:prstClr>
                </a:outerShdw>
              </a:effectLst>
              <a:scene3d>
                <a:camera prst="orthographicFront">
                  <a:rot lat="0" lon="0" rev="0"/>
                </a:camera>
                <a:lightRig rig="balanced" dir="t">
                  <a:rot lat="0" lon="0" rev="8700000"/>
                </a:lightRig>
              </a:scene3d>
              <a:sp3d>
                <a:bevelT w="44450" h="38100"/>
              </a:sp3d>
            </p:spPr>
            <p:txBody>
              <a:bodyPr vert="horz" wrap="square" lIns="50800" tIns="50800" rIns="50800" bIns="50800" numCol="1" rtlCol="0" anchor="ctr" anchorCtr="0" compatLnSpc="1">
                <a:prstTxWarp prst="textNoShape">
                  <a:avLst/>
                </a:prstTxWarp>
              </a:bodyPr>
              <a:lstStyle/>
              <a:p>
                <a:pPr marL="342900" algn="ctr" defTabSz="58420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219" name="Straight Arrow Connector 102"/>
              <p:cNvCxnSpPr>
                <a:stCxn id="221" idx="7"/>
              </p:cNvCxnSpPr>
              <p:nvPr/>
            </p:nvCxnSpPr>
            <p:spPr>
              <a:xfrm flipV="1">
                <a:off x="477088" y="4231727"/>
                <a:ext cx="188584" cy="188585"/>
              </a:xfrm>
              <a:prstGeom prst="straightConnector1">
                <a:avLst/>
              </a:prstGeom>
              <a:ln w="19050">
                <a:solidFill>
                  <a:schemeClr val="tx1"/>
                </a:solidFill>
                <a:tailEnd type="stealth"/>
              </a:ln>
              <a:effectLst>
                <a:glow rad="254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0" name="Down Arrow 103"/>
              <p:cNvSpPr/>
              <p:nvPr/>
            </p:nvSpPr>
            <p:spPr>
              <a:xfrm rot="5400000">
                <a:off x="387895" y="4328510"/>
                <a:ext cx="45719" cy="128588"/>
              </a:xfrm>
              <a:prstGeom prst="downArrow">
                <a:avLst>
                  <a:gd name="adj1" fmla="val 50000"/>
                  <a:gd name="adj2" fmla="val 146664"/>
                </a:avLst>
              </a:prstGeom>
              <a:solidFill>
                <a:srgbClr val="C0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104"/>
              <p:cNvSpPr>
                <a:spLocks noChangeAspect="1"/>
              </p:cNvSpPr>
              <p:nvPr/>
            </p:nvSpPr>
            <p:spPr>
              <a:xfrm rot="10800000">
                <a:off x="465929" y="4355274"/>
                <a:ext cx="76197" cy="76197"/>
              </a:xfrm>
              <a:prstGeom prst="ellipse">
                <a:avLst/>
              </a:prstGeom>
              <a:solidFill>
                <a:srgbClr val="FF0000"/>
              </a:solidFill>
              <a:ln w="0">
                <a:noFill/>
              </a:ln>
              <a:effectLst>
                <a:glow rad="254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6" name="Straight Connector 99"/>
            <p:cNvCxnSpPr/>
            <p:nvPr/>
          </p:nvCxnSpPr>
          <p:spPr>
            <a:xfrm flipV="1">
              <a:off x="824067" y="4395866"/>
              <a:ext cx="109728"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Down Arrow 229"/>
          <p:cNvSpPr/>
          <p:nvPr/>
        </p:nvSpPr>
        <p:spPr>
          <a:xfrm rot="10800000" flipH="1">
            <a:off x="266089" y="1666646"/>
            <a:ext cx="99417" cy="375140"/>
          </a:xfrm>
          <a:prstGeom prst="downArrow">
            <a:avLst>
              <a:gd name="adj1" fmla="val 50000"/>
              <a:gd name="adj2" fmla="val 103123"/>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p>
        </p:txBody>
      </p:sp>
      <p:sp>
        <p:nvSpPr>
          <p:cNvPr id="7" name="文字方塊 6"/>
          <p:cNvSpPr txBox="1"/>
          <p:nvPr/>
        </p:nvSpPr>
        <p:spPr>
          <a:xfrm>
            <a:off x="465975" y="1719254"/>
            <a:ext cx="1624163"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spin of the nucleon</a:t>
            </a:r>
            <a:endParaRPr lang="en-US" sz="1400" dirty="0"/>
          </a:p>
        </p:txBody>
      </p:sp>
      <p:sp>
        <p:nvSpPr>
          <p:cNvPr id="232" name="Down Arrow 230"/>
          <p:cNvSpPr/>
          <p:nvPr/>
        </p:nvSpPr>
        <p:spPr bwMode="auto">
          <a:xfrm rot="10800000">
            <a:off x="271636" y="2158056"/>
            <a:ext cx="88322" cy="264239"/>
          </a:xfrm>
          <a:prstGeom prst="downArrow">
            <a:avLst>
              <a:gd name="adj1" fmla="val 50000"/>
              <a:gd name="adj2" fmla="val 165432"/>
            </a:avLst>
          </a:prstGeom>
          <a:solidFill>
            <a:srgbClr val="C00000"/>
          </a:solidFill>
          <a:ln w="6350" cap="flat" cmpd="sng" algn="ctr">
            <a:noFill/>
            <a:prstDash val="solid"/>
            <a:miter lim="0"/>
            <a:headEnd type="none" w="med" len="med"/>
            <a:tailEnd type="none" w="med" len="med"/>
          </a:ln>
          <a:effectLst>
            <a:glow rad="63500">
              <a:schemeClr val="accent1">
                <a:satMod val="175000"/>
                <a:alpha val="40000"/>
              </a:schemeClr>
            </a:glow>
            <a:outerShdw blurRad="38100" dist="25400" dir="5400000" algn="ctr" rotWithShape="0">
              <a:srgbClr val="000000">
                <a:alpha val="50000"/>
              </a:srgbClr>
            </a:outerShdw>
          </a:effectLst>
          <a:scene3d>
            <a:camera prst="orthographicFront"/>
            <a:lightRig rig="threePt" dir="t"/>
          </a:scene3d>
          <a:sp3d>
            <a:bevelT/>
          </a:sp3d>
        </p:spPr>
        <p:txBody>
          <a:bodyPr vert="horz" wrap="square" lIns="50789" tIns="50789" rIns="50789" bIns="50789" numCol="1" rtlCol="0" anchor="ctr" anchorCtr="0" compatLnSpc="1">
            <a:prstTxWarp prst="textNoShape">
              <a:avLst/>
            </a:prstTxWarp>
          </a:bodyPr>
          <a:lstStyle/>
          <a:p>
            <a:pPr marL="342829" algn="ctr" defTabSz="584080" fontAlgn="base" hangingPunct="0">
              <a:spcBef>
                <a:spcPct val="0"/>
              </a:spcBef>
              <a:spcAft>
                <a:spcPct val="0"/>
              </a:spcAft>
            </a:pPr>
            <a:endParaRPr lang="en-US" sz="4200">
              <a:solidFill>
                <a:srgbClr val="000000"/>
              </a:solidFill>
              <a:latin typeface="Gill Sans" charset="0"/>
              <a:ea typeface="ＭＳ Ｐゴシック" charset="0"/>
              <a:cs typeface="Gill Sans" charset="0"/>
              <a:sym typeface="Gill Sans" charset="0"/>
            </a:endParaRPr>
          </a:p>
        </p:txBody>
      </p:sp>
      <p:cxnSp>
        <p:nvCxnSpPr>
          <p:cNvPr id="233" name="Straight Arrow Connector 231"/>
          <p:cNvCxnSpPr>
            <a:cxnSpLocks noChangeAspect="1"/>
          </p:cNvCxnSpPr>
          <p:nvPr/>
        </p:nvCxnSpPr>
        <p:spPr bwMode="auto">
          <a:xfrm flipV="1">
            <a:off x="228744" y="2579007"/>
            <a:ext cx="228456" cy="228454"/>
          </a:xfrm>
          <a:prstGeom prst="straightConnector1">
            <a:avLst/>
          </a:prstGeom>
          <a:blipFill dpi="0" rotWithShape="0">
            <a:blip r:embed="rId4"/>
            <a:srcRect/>
            <a:tile tx="0" ty="0" sx="100000" sy="100000" flip="none" algn="tl"/>
          </a:blipFill>
          <a:ln w="44450" cap="flat" cmpd="sng" algn="ctr">
            <a:solidFill>
              <a:srgbClr val="000000"/>
            </a:solidFill>
            <a:prstDash val="solid"/>
            <a:miter lim="0"/>
            <a:headEnd type="none" w="med" len="med"/>
            <a:tailEnd type="stealth"/>
          </a:ln>
          <a:effectLst>
            <a:glow rad="63500">
              <a:schemeClr val="accent1">
                <a:satMod val="175000"/>
                <a:alpha val="40000"/>
              </a:schemeClr>
            </a:glow>
            <a:outerShdw blurRad="38100" dist="25400" dir="5400000" algn="ctr" rotWithShape="0">
              <a:srgbClr val="000000">
                <a:alpha val="50000"/>
              </a:srgbClr>
            </a:outerShdw>
          </a:effectLst>
        </p:spPr>
      </p:cxnSp>
      <p:sp>
        <p:nvSpPr>
          <p:cNvPr id="234" name="文字方塊 233"/>
          <p:cNvSpPr txBox="1"/>
          <p:nvPr/>
        </p:nvSpPr>
        <p:spPr>
          <a:xfrm>
            <a:off x="465974" y="2173019"/>
            <a:ext cx="154401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spin of the parton</a:t>
            </a:r>
            <a:endParaRPr lang="en-US" sz="1400" dirty="0"/>
          </a:p>
        </p:txBody>
      </p:sp>
      <mc:AlternateContent xmlns:mc="http://schemas.openxmlformats.org/markup-compatibility/2006" xmlns:a14="http://schemas.microsoft.com/office/drawing/2010/main">
        <mc:Choice Requires="a14">
          <p:sp>
            <p:nvSpPr>
              <p:cNvPr id="235" name="文字方塊 234"/>
              <p:cNvSpPr txBox="1"/>
              <p:nvPr/>
            </p:nvSpPr>
            <p:spPr>
              <a:xfrm>
                <a:off x="525574" y="2579007"/>
                <a:ext cx="1424814" cy="307777"/>
              </a:xfrm>
              <a:prstGeom prst="rect">
                <a:avLst/>
              </a:prstGeom>
              <a:noFill/>
            </p:spPr>
            <p:txBody>
              <a:bodyPr wrap="none" rtlCol="0">
                <a:spAutoFit/>
              </a:bodyPr>
              <a:lstStyle/>
              <a:p>
                <a14:m>
                  <m:oMath xmlns:m="http://schemas.openxmlformats.org/officeDocument/2006/math">
                    <m:sSub>
                      <m:sSubPr>
                        <m:ctrlPr>
                          <a:rPr lang="en-US" sz="1400" b="1" i="1" smtClean="0">
                            <a:latin typeface="Cambria Math" panose="02040503050406030204" pitchFamily="18" charset="0"/>
                            <a:cs typeface="Times New Roman" panose="02020603050405020304" pitchFamily="18" charset="0"/>
                          </a:rPr>
                        </m:ctrlPr>
                      </m:sSubPr>
                      <m:e>
                        <m:r>
                          <a:rPr lang="en-US" sz="1400" b="1" i="1" smtClean="0">
                            <a:latin typeface="Cambria Math" panose="02040503050406030204" pitchFamily="18" charset="0"/>
                            <a:cs typeface="Times New Roman" panose="02020603050405020304" pitchFamily="18" charset="0"/>
                          </a:rPr>
                          <m:t>𝒌</m:t>
                        </m:r>
                      </m:e>
                      <m:sub>
                        <m:r>
                          <a:rPr lang="en-US" sz="1400" b="1" i="1" smtClean="0">
                            <a:latin typeface="Cambria Math" panose="02040503050406030204" pitchFamily="18" charset="0"/>
                            <a:cs typeface="Times New Roman" panose="02020603050405020304" pitchFamily="18" charset="0"/>
                          </a:rPr>
                          <m:t>𝑻</m:t>
                        </m:r>
                      </m:sub>
                    </m:sSub>
                  </m:oMath>
                </a14:m>
                <a:r>
                  <a:rPr lang="en-US" sz="1400" b="1" dirty="0">
                    <a:latin typeface="Times New Roman" panose="02020603050405020304" pitchFamily="18" charset="0"/>
                    <a:cs typeface="Times New Roman" panose="02020603050405020304" pitchFamily="18" charset="0"/>
                  </a:rPr>
                  <a:t> of the parton</a:t>
                </a:r>
                <a:endParaRPr lang="en-US" sz="1400" dirty="0"/>
              </a:p>
            </p:txBody>
          </p:sp>
        </mc:Choice>
        <mc:Fallback xmlns="">
          <p:sp>
            <p:nvSpPr>
              <p:cNvPr id="235" name="文字方塊 234"/>
              <p:cNvSpPr txBox="1">
                <a:spLocks noRot="1" noChangeAspect="1" noMove="1" noResize="1" noEditPoints="1" noAdjustHandles="1" noChangeArrowheads="1" noChangeShapeType="1" noTextEdit="1"/>
              </p:cNvSpPr>
              <p:nvPr/>
            </p:nvSpPr>
            <p:spPr>
              <a:xfrm>
                <a:off x="525574" y="2579007"/>
                <a:ext cx="1424814" cy="307777"/>
              </a:xfrm>
              <a:prstGeom prst="rect">
                <a:avLst/>
              </a:prstGeom>
              <a:blipFill>
                <a:blip r:embed="rId5"/>
                <a:stretch>
                  <a:fillRect t="-3922" b="-19608"/>
                </a:stretch>
              </a:blipFill>
            </p:spPr>
            <p:txBody>
              <a:bodyPr/>
              <a:lstStyle/>
              <a:p>
                <a:r>
                  <a:rPr lang="en-US">
                    <a:noFill/>
                  </a:rPr>
                  <a:t> </a:t>
                </a:r>
              </a:p>
            </p:txBody>
          </p:sp>
        </mc:Fallback>
      </mc:AlternateContent>
      <p:sp>
        <p:nvSpPr>
          <p:cNvPr id="2" name="矩形 1"/>
          <p:cNvSpPr/>
          <p:nvPr/>
        </p:nvSpPr>
        <p:spPr bwMode="auto">
          <a:xfrm>
            <a:off x="3591973" y="2041785"/>
            <a:ext cx="1326016" cy="113580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1" name="矩形 230"/>
          <p:cNvSpPr/>
          <p:nvPr/>
        </p:nvSpPr>
        <p:spPr bwMode="auto">
          <a:xfrm>
            <a:off x="6622564" y="4457945"/>
            <a:ext cx="1326016" cy="113580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6" name="矩形 235"/>
          <p:cNvSpPr/>
          <p:nvPr/>
        </p:nvSpPr>
        <p:spPr bwMode="auto">
          <a:xfrm>
            <a:off x="3605850" y="4472139"/>
            <a:ext cx="1324266" cy="213872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6887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667CC6-1689-491C-AE65-2C85D777EAFB}"/>
              </a:ext>
            </a:extLst>
          </p:cNvPr>
          <p:cNvSpPr>
            <a:spLocks noGrp="1"/>
          </p:cNvSpPr>
          <p:nvPr>
            <p:ph type="title"/>
          </p:nvPr>
        </p:nvSpPr>
        <p:spPr/>
        <p:txBody>
          <a:bodyPr>
            <a:normAutofit fontScale="90000"/>
          </a:bodyPr>
          <a:lstStyle/>
          <a:p>
            <a:r>
              <a:rPr lang="en-US" dirty="0"/>
              <a:t>Transverse Single Spin Asymmetry</a:t>
            </a:r>
          </a:p>
        </p:txBody>
      </p:sp>
      <p:pic>
        <p:nvPicPr>
          <p:cNvPr id="6" name="內容版面配置區 5">
            <a:extLst>
              <a:ext uri="{FF2B5EF4-FFF2-40B4-BE49-F238E27FC236}">
                <a16:creationId xmlns:a16="http://schemas.microsoft.com/office/drawing/2014/main" id="{5A75E3FE-DB1C-4D4B-93FF-1B87D3BD91F7}"/>
              </a:ext>
            </a:extLst>
          </p:cNvPr>
          <p:cNvPicPr>
            <a:picLocks noGrp="1" noChangeAspect="1"/>
          </p:cNvPicPr>
          <p:nvPr>
            <p:ph idx="1"/>
          </p:nvPr>
        </p:nvPicPr>
        <p:blipFill>
          <a:blip r:embed="rId2"/>
          <a:stretch>
            <a:fillRect/>
          </a:stretch>
        </p:blipFill>
        <p:spPr>
          <a:xfrm>
            <a:off x="140944" y="2145117"/>
            <a:ext cx="8935294" cy="3730775"/>
          </a:xfrm>
        </p:spPr>
      </p:pic>
      <p:sp>
        <p:nvSpPr>
          <p:cNvPr id="4" name="投影片編號版面配置區 3">
            <a:extLst>
              <a:ext uri="{FF2B5EF4-FFF2-40B4-BE49-F238E27FC236}">
                <a16:creationId xmlns:a16="http://schemas.microsoft.com/office/drawing/2014/main" id="{ADE6E67F-8155-4983-B204-9D1ED30879C3}"/>
              </a:ext>
            </a:extLst>
          </p:cNvPr>
          <p:cNvSpPr>
            <a:spLocks noGrp="1"/>
          </p:cNvSpPr>
          <p:nvPr>
            <p:ph type="sldNum" sz="quarter" idx="12"/>
          </p:nvPr>
        </p:nvSpPr>
        <p:spPr/>
        <p:txBody>
          <a:bodyPr/>
          <a:lstStyle/>
          <a:p>
            <a:pPr>
              <a:defRPr/>
            </a:pPr>
            <a:fld id="{4396A207-07FB-42F6-B213-05D7673CECAA}" type="slidenum">
              <a:rPr lang="en-US" altLang="ja-JP" smtClean="0"/>
              <a:pPr>
                <a:defRPr/>
              </a:pPr>
              <a:t>29</a:t>
            </a:fld>
            <a:endParaRPr lang="en-US" altLang="ja-JP" dirty="0"/>
          </a:p>
        </p:txBody>
      </p:sp>
      <p:pic>
        <p:nvPicPr>
          <p:cNvPr id="8" name="圖片 7">
            <a:extLst>
              <a:ext uri="{FF2B5EF4-FFF2-40B4-BE49-F238E27FC236}">
                <a16:creationId xmlns:a16="http://schemas.microsoft.com/office/drawing/2014/main" id="{95DAD694-9E0F-4CEA-A195-4351C897B1F7}"/>
              </a:ext>
            </a:extLst>
          </p:cNvPr>
          <p:cNvPicPr>
            <a:picLocks noChangeAspect="1"/>
          </p:cNvPicPr>
          <p:nvPr/>
        </p:nvPicPr>
        <p:blipFill>
          <a:blip r:embed="rId3"/>
          <a:stretch>
            <a:fillRect/>
          </a:stretch>
        </p:blipFill>
        <p:spPr>
          <a:xfrm>
            <a:off x="4730757" y="1335492"/>
            <a:ext cx="3209925" cy="809625"/>
          </a:xfrm>
          <a:prstGeom prst="rect">
            <a:avLst/>
          </a:prstGeom>
        </p:spPr>
      </p:pic>
      <p:sp>
        <p:nvSpPr>
          <p:cNvPr id="9" name="文字方塊 8">
            <a:extLst>
              <a:ext uri="{FF2B5EF4-FFF2-40B4-BE49-F238E27FC236}">
                <a16:creationId xmlns:a16="http://schemas.microsoft.com/office/drawing/2014/main" id="{939BFBD1-7F20-4EAC-A56E-4348CCFA72BB}"/>
              </a:ext>
            </a:extLst>
          </p:cNvPr>
          <p:cNvSpPr txBox="1"/>
          <p:nvPr/>
        </p:nvSpPr>
        <p:spPr>
          <a:xfrm>
            <a:off x="2808279" y="5875893"/>
            <a:ext cx="3527441" cy="369332"/>
          </a:xfrm>
          <a:prstGeom prst="rect">
            <a:avLst/>
          </a:prstGeom>
          <a:noFill/>
        </p:spPr>
        <p:txBody>
          <a:bodyPr wrap="none" rtlCol="0">
            <a:spAutoFit/>
          </a:bodyPr>
          <a:lstStyle/>
          <a:p>
            <a:r>
              <a:rPr lang="en-US" dirty="0">
                <a:hlinkClick r:id="rId4"/>
              </a:rPr>
              <a:t>https://arxiv.org/abs/1510.06783</a:t>
            </a:r>
            <a:r>
              <a:rPr lang="en-US" dirty="0"/>
              <a:t> </a:t>
            </a:r>
          </a:p>
        </p:txBody>
      </p:sp>
      <p:sp>
        <p:nvSpPr>
          <p:cNvPr id="10" name="文字方塊 9">
            <a:extLst>
              <a:ext uri="{FF2B5EF4-FFF2-40B4-BE49-F238E27FC236}">
                <a16:creationId xmlns:a16="http://schemas.microsoft.com/office/drawing/2014/main" id="{3EF5615D-6A52-45DD-8352-CCB5D996112F}"/>
              </a:ext>
            </a:extLst>
          </p:cNvPr>
          <p:cNvSpPr txBox="1"/>
          <p:nvPr/>
        </p:nvSpPr>
        <p:spPr>
          <a:xfrm>
            <a:off x="1435894" y="1596712"/>
            <a:ext cx="2441759" cy="369332"/>
          </a:xfrm>
          <a:prstGeom prst="rect">
            <a:avLst/>
          </a:prstGeom>
          <a:noFill/>
        </p:spPr>
        <p:txBody>
          <a:bodyPr wrap="none" rtlCol="0">
            <a:spAutoFit/>
          </a:bodyPr>
          <a:lstStyle/>
          <a:p>
            <a:r>
              <a:rPr lang="en-US" dirty="0">
                <a:solidFill>
                  <a:srgbClr val="FF0000"/>
                </a:solidFill>
              </a:rPr>
              <a:t>Left/Right Asymmetry </a:t>
            </a:r>
          </a:p>
        </p:txBody>
      </p:sp>
    </p:spTree>
    <p:extLst>
      <p:ext uri="{BB962C8B-B14F-4D97-AF65-F5344CB8AC3E}">
        <p14:creationId xmlns:p14="http://schemas.microsoft.com/office/powerpoint/2010/main" val="308446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4" name="Picture 2" descr="http://www.int.washington.edu/PROGRAMS/17-3/images/Wigner_GPD_TMD_truncate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99653" y="1252131"/>
            <a:ext cx="6815500" cy="523121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sz="3600" dirty="0">
                <a:solidFill>
                  <a:srgbClr val="000000"/>
                </a:solidFill>
              </a:rPr>
              <a:t>Multi-dimensional Partonic Structure</a:t>
            </a:r>
            <a:r>
              <a:rPr lang="en-US" altLang="zh-TW" sz="3600" dirty="0">
                <a:solidFill>
                  <a:srgbClr val="000000"/>
                </a:solidFill>
              </a:rPr>
              <a:t>s</a:t>
            </a:r>
            <a:endParaRPr lang="en-US" dirty="0"/>
          </a:p>
        </p:txBody>
      </p:sp>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3</a:t>
            </a:fld>
            <a:endParaRPr lang="en-US" altLang="ja-JP" dirty="0"/>
          </a:p>
        </p:txBody>
      </p:sp>
      <p:sp>
        <p:nvSpPr>
          <p:cNvPr id="8" name="文字方塊 7"/>
          <p:cNvSpPr txBox="1"/>
          <p:nvPr/>
        </p:nvSpPr>
        <p:spPr>
          <a:xfrm>
            <a:off x="3521882" y="6304831"/>
            <a:ext cx="3592202" cy="276999"/>
          </a:xfrm>
          <a:prstGeom prst="rect">
            <a:avLst/>
          </a:prstGeom>
          <a:noFill/>
        </p:spPr>
        <p:txBody>
          <a:bodyPr wrap="none" rtlCol="0">
            <a:spAutoFit/>
          </a:bodyPr>
          <a:lstStyle/>
          <a:p>
            <a:r>
              <a:rPr lang="en-US" sz="1200" dirty="0">
                <a:hlinkClick r:id="rId4"/>
              </a:rPr>
              <a:t>http://www.int.washington.edu/PROGRAMS/17-3/</a:t>
            </a:r>
            <a:r>
              <a:rPr lang="en-US" sz="1200" dirty="0"/>
              <a:t> </a:t>
            </a:r>
          </a:p>
        </p:txBody>
      </p:sp>
      <p:graphicFrame>
        <p:nvGraphicFramePr>
          <p:cNvPr id="5" name="物件 4"/>
          <p:cNvGraphicFramePr>
            <a:graphicFrameLocks noChangeAspect="1"/>
          </p:cNvGraphicFramePr>
          <p:nvPr/>
        </p:nvGraphicFramePr>
        <p:xfrm>
          <a:off x="4885239" y="3363249"/>
          <a:ext cx="114300" cy="177800"/>
        </p:xfrm>
        <a:graphic>
          <a:graphicData uri="http://schemas.openxmlformats.org/presentationml/2006/ole">
            <mc:AlternateContent xmlns:mc="http://schemas.openxmlformats.org/markup-compatibility/2006">
              <mc:Choice xmlns:v="urn:schemas-microsoft-com:vml" Requires="v">
                <p:oleObj spid="_x0000_s636188" name="Equation" r:id="rId5" imgW="114120" imgH="177480" progId="Equation.DSMT4">
                  <p:embed/>
                </p:oleObj>
              </mc:Choice>
              <mc:Fallback>
                <p:oleObj name="Equation" r:id="rId5" imgW="114120" imgH="177480" progId="Equation.DSMT4">
                  <p:embed/>
                  <p:pic>
                    <p:nvPicPr>
                      <p:cNvPr id="5" name="物件 4"/>
                      <p:cNvPicPr/>
                      <p:nvPr/>
                    </p:nvPicPr>
                    <p:blipFill>
                      <a:blip r:embed="rId6"/>
                      <a:stretch>
                        <a:fillRect/>
                      </a:stretch>
                    </p:blipFill>
                    <p:spPr>
                      <a:xfrm>
                        <a:off x="4885239" y="3363249"/>
                        <a:ext cx="114300" cy="177800"/>
                      </a:xfrm>
                      <a:prstGeom prst="rect">
                        <a:avLst/>
                      </a:prstGeom>
                    </p:spPr>
                  </p:pic>
                </p:oleObj>
              </mc:Fallback>
            </mc:AlternateContent>
          </a:graphicData>
        </a:graphic>
      </p:graphicFrame>
      <p:graphicFrame>
        <p:nvGraphicFramePr>
          <p:cNvPr id="6" name="物件 5"/>
          <p:cNvGraphicFramePr>
            <a:graphicFrameLocks noChangeAspect="1"/>
          </p:cNvGraphicFramePr>
          <p:nvPr/>
        </p:nvGraphicFramePr>
        <p:xfrm>
          <a:off x="2275680" y="1417638"/>
          <a:ext cx="1452563" cy="606425"/>
        </p:xfrm>
        <a:graphic>
          <a:graphicData uri="http://schemas.openxmlformats.org/presentationml/2006/ole">
            <mc:AlternateContent xmlns:mc="http://schemas.openxmlformats.org/markup-compatibility/2006">
              <mc:Choice xmlns:v="urn:schemas-microsoft-com:vml" Requires="v">
                <p:oleObj spid="_x0000_s636189" name="Equation" r:id="rId7" imgW="545760" imgH="228600" progId="Equation.DSMT4">
                  <p:embed/>
                </p:oleObj>
              </mc:Choice>
              <mc:Fallback>
                <p:oleObj name="Equation" r:id="rId7" imgW="545760" imgH="228600" progId="Equation.DSMT4">
                  <p:embed/>
                  <p:pic>
                    <p:nvPicPr>
                      <p:cNvPr id="6" name="物件 5"/>
                      <p:cNvPicPr/>
                      <p:nvPr/>
                    </p:nvPicPr>
                    <p:blipFill>
                      <a:blip r:embed="rId8"/>
                      <a:stretch>
                        <a:fillRect/>
                      </a:stretch>
                    </p:blipFill>
                    <p:spPr>
                      <a:xfrm>
                        <a:off x="2275680" y="1417638"/>
                        <a:ext cx="1452563" cy="606425"/>
                      </a:xfrm>
                      <a:prstGeom prst="rect">
                        <a:avLst/>
                      </a:prstGeom>
                    </p:spPr>
                  </p:pic>
                </p:oleObj>
              </mc:Fallback>
            </mc:AlternateContent>
          </a:graphicData>
        </a:graphic>
      </p:graphicFrame>
      <p:graphicFrame>
        <p:nvGraphicFramePr>
          <p:cNvPr id="10" name="物件 9"/>
          <p:cNvGraphicFramePr>
            <a:graphicFrameLocks noChangeAspect="1"/>
          </p:cNvGraphicFramePr>
          <p:nvPr/>
        </p:nvGraphicFramePr>
        <p:xfrm>
          <a:off x="2546350" y="5853113"/>
          <a:ext cx="911225" cy="539750"/>
        </p:xfrm>
        <a:graphic>
          <a:graphicData uri="http://schemas.openxmlformats.org/presentationml/2006/ole">
            <mc:AlternateContent xmlns:mc="http://schemas.openxmlformats.org/markup-compatibility/2006">
              <mc:Choice xmlns:v="urn:schemas-microsoft-com:vml" Requires="v">
                <p:oleObj spid="_x0000_s636190" name="Equation" r:id="rId9" imgW="342720" imgH="203040" progId="Equation.DSMT4">
                  <p:embed/>
                </p:oleObj>
              </mc:Choice>
              <mc:Fallback>
                <p:oleObj name="Equation" r:id="rId9" imgW="342720" imgH="203040" progId="Equation.DSMT4">
                  <p:embed/>
                  <p:pic>
                    <p:nvPicPr>
                      <p:cNvPr id="10" name="物件 9"/>
                      <p:cNvPicPr/>
                      <p:nvPr/>
                    </p:nvPicPr>
                    <p:blipFill>
                      <a:blip r:embed="rId10"/>
                      <a:stretch>
                        <a:fillRect/>
                      </a:stretch>
                    </p:blipFill>
                    <p:spPr>
                      <a:xfrm>
                        <a:off x="2546350" y="5853113"/>
                        <a:ext cx="911225" cy="539750"/>
                      </a:xfrm>
                      <a:prstGeom prst="rect">
                        <a:avLst/>
                      </a:prstGeom>
                    </p:spPr>
                  </p:pic>
                </p:oleObj>
              </mc:Fallback>
            </mc:AlternateContent>
          </a:graphicData>
        </a:graphic>
      </p:graphicFrame>
      <p:graphicFrame>
        <p:nvGraphicFramePr>
          <p:cNvPr id="11" name="物件 10"/>
          <p:cNvGraphicFramePr>
            <a:graphicFrameLocks noChangeAspect="1"/>
          </p:cNvGraphicFramePr>
          <p:nvPr/>
        </p:nvGraphicFramePr>
        <p:xfrm>
          <a:off x="7107698" y="5813842"/>
          <a:ext cx="1081088" cy="641350"/>
        </p:xfrm>
        <a:graphic>
          <a:graphicData uri="http://schemas.openxmlformats.org/presentationml/2006/ole">
            <mc:AlternateContent xmlns:mc="http://schemas.openxmlformats.org/markup-compatibility/2006">
              <mc:Choice xmlns:v="urn:schemas-microsoft-com:vml" Requires="v">
                <p:oleObj spid="_x0000_s636191" name="Equation" r:id="rId11" imgW="406080" imgH="241200" progId="Equation.DSMT4">
                  <p:embed/>
                </p:oleObj>
              </mc:Choice>
              <mc:Fallback>
                <p:oleObj name="Equation" r:id="rId11" imgW="406080" imgH="241200" progId="Equation.DSMT4">
                  <p:embed/>
                  <p:pic>
                    <p:nvPicPr>
                      <p:cNvPr id="11" name="物件 10"/>
                      <p:cNvPicPr/>
                      <p:nvPr/>
                    </p:nvPicPr>
                    <p:blipFill>
                      <a:blip r:embed="rId12"/>
                      <a:stretch>
                        <a:fillRect/>
                      </a:stretch>
                    </p:blipFill>
                    <p:spPr>
                      <a:xfrm>
                        <a:off x="7107698" y="5813842"/>
                        <a:ext cx="1081088" cy="641350"/>
                      </a:xfrm>
                      <a:prstGeom prst="rect">
                        <a:avLst/>
                      </a:prstGeom>
                    </p:spPr>
                  </p:pic>
                </p:oleObj>
              </mc:Fallback>
            </mc:AlternateContent>
          </a:graphicData>
        </a:graphic>
      </p:graphicFrame>
      <p:graphicFrame>
        <p:nvGraphicFramePr>
          <p:cNvPr id="12" name="物件 11"/>
          <p:cNvGraphicFramePr>
            <a:graphicFrameLocks noChangeAspect="1"/>
          </p:cNvGraphicFramePr>
          <p:nvPr/>
        </p:nvGraphicFramePr>
        <p:xfrm>
          <a:off x="7522311" y="1591801"/>
          <a:ext cx="1554162" cy="538162"/>
        </p:xfrm>
        <a:graphic>
          <a:graphicData uri="http://schemas.openxmlformats.org/presentationml/2006/ole">
            <mc:AlternateContent xmlns:mc="http://schemas.openxmlformats.org/markup-compatibility/2006">
              <mc:Choice xmlns:v="urn:schemas-microsoft-com:vml" Requires="v">
                <p:oleObj spid="_x0000_s636192" name="Equation" r:id="rId13" imgW="583920" imgH="203040" progId="Equation.DSMT4">
                  <p:embed/>
                </p:oleObj>
              </mc:Choice>
              <mc:Fallback>
                <p:oleObj name="Equation" r:id="rId13" imgW="583920" imgH="203040" progId="Equation.DSMT4">
                  <p:embed/>
                  <p:pic>
                    <p:nvPicPr>
                      <p:cNvPr id="12" name="物件 11"/>
                      <p:cNvPicPr/>
                      <p:nvPr/>
                    </p:nvPicPr>
                    <p:blipFill>
                      <a:blip r:embed="rId14"/>
                      <a:stretch>
                        <a:fillRect/>
                      </a:stretch>
                    </p:blipFill>
                    <p:spPr>
                      <a:xfrm>
                        <a:off x="7522311" y="1591801"/>
                        <a:ext cx="1554162" cy="538162"/>
                      </a:xfrm>
                      <a:prstGeom prst="rect">
                        <a:avLst/>
                      </a:prstGeom>
                    </p:spPr>
                  </p:pic>
                </p:oleObj>
              </mc:Fallback>
            </mc:AlternateContent>
          </a:graphicData>
        </a:graphic>
      </p:graphicFrame>
      <p:sp>
        <p:nvSpPr>
          <p:cNvPr id="13" name="矩形 12"/>
          <p:cNvSpPr/>
          <p:nvPr/>
        </p:nvSpPr>
        <p:spPr bwMode="auto">
          <a:xfrm>
            <a:off x="2404481" y="5658244"/>
            <a:ext cx="2576003" cy="6413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 name="Picture 4" descr="strukturfunktion_2"/>
          <p:cNvPicPr>
            <a:picLocks noChangeAspect="1" noChangeArrowheads="1"/>
          </p:cNvPicPr>
          <p:nvPr/>
        </p:nvPicPr>
        <p:blipFill>
          <a:blip r:embed="rId15" cstate="print"/>
          <a:srcRect/>
          <a:stretch>
            <a:fillRect/>
          </a:stretch>
        </p:blipFill>
        <p:spPr>
          <a:xfrm>
            <a:off x="46256" y="1347607"/>
            <a:ext cx="2115139" cy="5135743"/>
          </a:xfrm>
          <a:prstGeom prst="rect">
            <a:avLst/>
          </a:prstGeom>
        </p:spPr>
      </p:pic>
      <p:sp>
        <p:nvSpPr>
          <p:cNvPr id="15" name="Line 6"/>
          <p:cNvSpPr>
            <a:spLocks noChangeShapeType="1"/>
          </p:cNvSpPr>
          <p:nvPr/>
        </p:nvSpPr>
        <p:spPr bwMode="auto">
          <a:xfrm flipH="1">
            <a:off x="2107663" y="1354109"/>
            <a:ext cx="7620" cy="4373879"/>
          </a:xfrm>
          <a:prstGeom prst="line">
            <a:avLst/>
          </a:prstGeom>
          <a:noFill/>
          <a:ln w="38100">
            <a:solidFill>
              <a:srgbClr val="3333CC"/>
            </a:solidFill>
            <a:round/>
            <a:headEnd/>
            <a:tailEnd type="triangle" w="med" len="med"/>
          </a:ln>
          <a:effectLst/>
        </p:spPr>
        <p:txBody>
          <a:bodyPr/>
          <a:lstStyle/>
          <a:p>
            <a:pPr eaLnBrk="0" fontAlgn="base" hangingPunct="0">
              <a:spcBef>
                <a:spcPct val="0"/>
              </a:spcBef>
              <a:spcAft>
                <a:spcPct val="0"/>
              </a:spcAft>
              <a:defRPr/>
            </a:pPr>
            <a:endParaRPr lang="zh-TW" altLang="en-US">
              <a:solidFill>
                <a:srgbClr val="000000"/>
              </a:solidFill>
              <a:latin typeface="Arial" charset="0"/>
              <a:ea typeface="MS PGothic" pitchFamily="34" charset="-128"/>
            </a:endParaRPr>
          </a:p>
        </p:txBody>
      </p:sp>
      <p:graphicFrame>
        <p:nvGraphicFramePr>
          <p:cNvPr id="16" name="物件 15"/>
          <p:cNvGraphicFramePr>
            <a:graphicFrameLocks noChangeAspect="1"/>
          </p:cNvGraphicFramePr>
          <p:nvPr/>
        </p:nvGraphicFramePr>
        <p:xfrm>
          <a:off x="2219962" y="5089208"/>
          <a:ext cx="467360" cy="525780"/>
        </p:xfrm>
        <a:graphic>
          <a:graphicData uri="http://schemas.openxmlformats.org/presentationml/2006/ole">
            <mc:AlternateContent xmlns:mc="http://schemas.openxmlformats.org/markup-compatibility/2006">
              <mc:Choice xmlns:v="urn:schemas-microsoft-com:vml" Requires="v">
                <p:oleObj spid="_x0000_s636193" name="Equation" r:id="rId16" imgW="203040" imgH="228600" progId="Equation.DSMT4">
                  <p:embed/>
                </p:oleObj>
              </mc:Choice>
              <mc:Fallback>
                <p:oleObj name="Equation" r:id="rId16" imgW="203040" imgH="228600" progId="Equation.DSMT4">
                  <p:embed/>
                  <p:pic>
                    <p:nvPicPr>
                      <p:cNvPr id="16" name="物件 15"/>
                      <p:cNvPicPr/>
                      <p:nvPr/>
                    </p:nvPicPr>
                    <p:blipFill>
                      <a:blip r:embed="rId17"/>
                      <a:stretch>
                        <a:fillRect/>
                      </a:stretch>
                    </p:blipFill>
                    <p:spPr>
                      <a:xfrm>
                        <a:off x="2219962" y="5089208"/>
                        <a:ext cx="467360" cy="525780"/>
                      </a:xfrm>
                      <a:prstGeom prst="rect">
                        <a:avLst/>
                      </a:prstGeom>
                    </p:spPr>
                  </p:pic>
                </p:oleObj>
              </mc:Fallback>
            </mc:AlternateContent>
          </a:graphicData>
        </a:graphic>
      </p:graphicFrame>
    </p:spTree>
    <p:extLst>
      <p:ext uri="{BB962C8B-B14F-4D97-AF65-F5344CB8AC3E}">
        <p14:creationId xmlns:p14="http://schemas.microsoft.com/office/powerpoint/2010/main" val="17537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o 32"/>
          <p:cNvGrpSpPr/>
          <p:nvPr/>
        </p:nvGrpSpPr>
        <p:grpSpPr>
          <a:xfrm>
            <a:off x="298107" y="3789465"/>
            <a:ext cx="8216238" cy="1532648"/>
            <a:chOff x="299112" y="2286000"/>
            <a:chExt cx="8216238" cy="1532648"/>
          </a:xfrm>
        </p:grpSpPr>
        <p:pic>
          <p:nvPicPr>
            <p:cNvPr id="15367" name="Picture 7"/>
            <p:cNvPicPr>
              <a:picLocks noChangeAspect="1" noChangeArrowheads="1"/>
            </p:cNvPicPr>
            <p:nvPr/>
          </p:nvPicPr>
          <p:blipFill>
            <a:blip r:embed="rId3" cstate="print"/>
            <a:srcRect/>
            <a:stretch>
              <a:fillRect/>
            </a:stretch>
          </p:blipFill>
          <p:spPr bwMode="auto">
            <a:xfrm>
              <a:off x="2819400" y="2838450"/>
              <a:ext cx="2762250" cy="514350"/>
            </a:xfrm>
            <a:prstGeom prst="rect">
              <a:avLst/>
            </a:prstGeom>
            <a:noFill/>
            <a:ln w="9525">
              <a:noFill/>
              <a:miter lim="800000"/>
              <a:headEnd/>
              <a:tailEnd/>
            </a:ln>
          </p:spPr>
        </p:pic>
        <p:sp>
          <p:nvSpPr>
            <p:cNvPr id="20" name="CasellaDiTesto 19"/>
            <p:cNvSpPr txBox="1"/>
            <p:nvPr/>
          </p:nvSpPr>
          <p:spPr>
            <a:xfrm>
              <a:off x="2438400" y="2373868"/>
              <a:ext cx="3567002" cy="369332"/>
            </a:xfrm>
            <a:prstGeom prst="rect">
              <a:avLst/>
            </a:prstGeom>
            <a:noFill/>
          </p:spPr>
          <p:txBody>
            <a:bodyPr wrap="none" rtlCol="0">
              <a:spAutoFit/>
            </a:bodyPr>
            <a:lstStyle/>
            <a:p>
              <a:r>
                <a:rPr lang="en-US" b="1" dirty="0" err="1"/>
                <a:t>Dihadron</a:t>
              </a:r>
              <a:r>
                <a:rPr lang="en-US" b="1" dirty="0"/>
                <a:t> in </a:t>
              </a:r>
              <a:r>
                <a:rPr lang="en-US" b="1" dirty="0" err="1"/>
                <a:t>e+e</a:t>
              </a:r>
              <a:r>
                <a:rPr lang="en-US" b="1" dirty="0"/>
                <a:t>-: </a:t>
              </a:r>
              <a:r>
                <a:rPr lang="en-US" b="1" dirty="0" err="1"/>
                <a:t>e</a:t>
              </a:r>
              <a:r>
                <a:rPr lang="en-US" b="1" baseline="30000" dirty="0" err="1"/>
                <a:t>+</a:t>
              </a:r>
              <a:r>
                <a:rPr lang="en-US" b="1" dirty="0" err="1"/>
                <a:t>e</a:t>
              </a:r>
              <a:r>
                <a:rPr lang="en-US" b="1" baseline="30000" dirty="0"/>
                <a:t>-</a:t>
              </a:r>
              <a:r>
                <a:rPr lang="en-US" b="1" dirty="0"/>
                <a:t> →h</a:t>
              </a:r>
              <a:r>
                <a:rPr lang="en-US" b="1" baseline="-25000" dirty="0"/>
                <a:t>1</a:t>
              </a:r>
              <a:r>
                <a:rPr lang="en-US" b="1" dirty="0"/>
                <a:t> h</a:t>
              </a:r>
              <a:r>
                <a:rPr lang="en-US" b="1" baseline="-25000" dirty="0"/>
                <a:t>2</a:t>
              </a:r>
              <a:r>
                <a:rPr lang="en-US" b="1" dirty="0"/>
                <a:t> X</a:t>
              </a:r>
              <a:endParaRPr lang="it-IT" b="1" dirty="0"/>
            </a:p>
          </p:txBody>
        </p:sp>
        <p:pic>
          <p:nvPicPr>
            <p:cNvPr id="15372" name="Picture 12"/>
            <p:cNvPicPr>
              <a:picLocks noChangeAspect="1" noChangeArrowheads="1"/>
            </p:cNvPicPr>
            <p:nvPr/>
          </p:nvPicPr>
          <p:blipFill>
            <a:blip r:embed="rId4" cstate="print"/>
            <a:srcRect/>
            <a:stretch>
              <a:fillRect/>
            </a:stretch>
          </p:blipFill>
          <p:spPr bwMode="auto">
            <a:xfrm>
              <a:off x="6934200" y="2438399"/>
              <a:ext cx="1581150" cy="1046677"/>
            </a:xfrm>
            <a:prstGeom prst="rect">
              <a:avLst/>
            </a:prstGeom>
            <a:noFill/>
            <a:ln w="9525">
              <a:noFill/>
              <a:miter lim="800000"/>
              <a:headEnd/>
              <a:tailEnd/>
            </a:ln>
          </p:spPr>
        </p:pic>
        <p:pic>
          <p:nvPicPr>
            <p:cNvPr id="191489" name="Picture 1"/>
            <p:cNvPicPr>
              <a:picLocks noChangeAspect="1" noChangeArrowheads="1"/>
            </p:cNvPicPr>
            <p:nvPr/>
          </p:nvPicPr>
          <p:blipFill>
            <a:blip r:embed="rId5" cstate="print"/>
            <a:srcRect/>
            <a:stretch>
              <a:fillRect/>
            </a:stretch>
          </p:blipFill>
          <p:spPr bwMode="auto">
            <a:xfrm>
              <a:off x="299112" y="2286000"/>
              <a:ext cx="1753115" cy="1532648"/>
            </a:xfrm>
            <a:prstGeom prst="rect">
              <a:avLst/>
            </a:prstGeom>
            <a:noFill/>
            <a:ln w="9525">
              <a:noFill/>
              <a:miter lim="800000"/>
              <a:headEnd/>
              <a:tailEnd/>
            </a:ln>
          </p:spPr>
        </p:pic>
      </p:grpSp>
      <p:sp>
        <p:nvSpPr>
          <p:cNvPr id="2" name="Titolo 1"/>
          <p:cNvSpPr>
            <a:spLocks noGrp="1"/>
          </p:cNvSpPr>
          <p:nvPr>
            <p:ph type="title"/>
          </p:nvPr>
        </p:nvSpPr>
        <p:spPr>
          <a:xfrm>
            <a:off x="542260" y="45771"/>
            <a:ext cx="8229600" cy="1143000"/>
          </a:xfrm>
        </p:spPr>
        <p:txBody>
          <a:bodyPr/>
          <a:lstStyle/>
          <a:p>
            <a:r>
              <a:rPr lang="en-US" dirty="0"/>
              <a:t>Accessing TMDs</a:t>
            </a:r>
            <a:endParaRPr lang="it-IT" dirty="0"/>
          </a:p>
        </p:txBody>
      </p:sp>
      <p:grpSp>
        <p:nvGrpSpPr>
          <p:cNvPr id="29" name="Gruppo 28"/>
          <p:cNvGrpSpPr/>
          <p:nvPr/>
        </p:nvGrpSpPr>
        <p:grpSpPr>
          <a:xfrm>
            <a:off x="285750" y="5276850"/>
            <a:ext cx="8387934" cy="1504950"/>
            <a:chOff x="285750" y="5320352"/>
            <a:chExt cx="8387934" cy="1504950"/>
          </a:xfrm>
        </p:grpSpPr>
        <p:pic>
          <p:nvPicPr>
            <p:cNvPr id="15364" name="Picture 4"/>
            <p:cNvPicPr>
              <a:picLocks noChangeAspect="1" noChangeArrowheads="1"/>
            </p:cNvPicPr>
            <p:nvPr/>
          </p:nvPicPr>
          <p:blipFill>
            <a:blip r:embed="rId6" cstate="print"/>
            <a:srcRect/>
            <a:stretch>
              <a:fillRect/>
            </a:stretch>
          </p:blipFill>
          <p:spPr bwMode="auto">
            <a:xfrm>
              <a:off x="285750" y="5320352"/>
              <a:ext cx="1771650" cy="1504950"/>
            </a:xfrm>
            <a:prstGeom prst="rect">
              <a:avLst/>
            </a:prstGeom>
            <a:noFill/>
            <a:ln w="9525">
              <a:noFill/>
              <a:miter lim="800000"/>
              <a:headEnd/>
              <a:tailEnd/>
            </a:ln>
          </p:spPr>
        </p:pic>
        <p:pic>
          <p:nvPicPr>
            <p:cNvPr id="15369" name="Picture 9"/>
            <p:cNvPicPr>
              <a:picLocks noChangeAspect="1" noChangeArrowheads="1"/>
            </p:cNvPicPr>
            <p:nvPr/>
          </p:nvPicPr>
          <p:blipFill>
            <a:blip r:embed="rId7" cstate="print"/>
            <a:srcRect/>
            <a:stretch>
              <a:fillRect/>
            </a:stretch>
          </p:blipFill>
          <p:spPr bwMode="auto">
            <a:xfrm>
              <a:off x="2819400" y="6019800"/>
              <a:ext cx="3067050" cy="552450"/>
            </a:xfrm>
            <a:prstGeom prst="rect">
              <a:avLst/>
            </a:prstGeom>
            <a:noFill/>
            <a:ln w="9525">
              <a:noFill/>
              <a:miter lim="800000"/>
              <a:headEnd/>
              <a:tailEnd/>
            </a:ln>
          </p:spPr>
        </p:pic>
        <p:sp>
          <p:nvSpPr>
            <p:cNvPr id="22" name="CasellaDiTesto 21"/>
            <p:cNvSpPr txBox="1"/>
            <p:nvPr/>
          </p:nvSpPr>
          <p:spPr>
            <a:xfrm>
              <a:off x="2437395" y="5498068"/>
              <a:ext cx="3954929" cy="369332"/>
            </a:xfrm>
            <a:prstGeom prst="rect">
              <a:avLst/>
            </a:prstGeom>
            <a:noFill/>
          </p:spPr>
          <p:txBody>
            <a:bodyPr wrap="none" rtlCol="0">
              <a:spAutoFit/>
            </a:bodyPr>
            <a:lstStyle/>
            <a:p>
              <a:r>
                <a:rPr lang="en-US" b="1" dirty="0"/>
                <a:t>Hadron production in pp: pp → </a:t>
              </a:r>
              <a:r>
                <a:rPr lang="en-US" b="1" dirty="0" err="1"/>
                <a:t>hX</a:t>
              </a:r>
              <a:endParaRPr lang="it-IT" b="1" dirty="0"/>
            </a:p>
          </p:txBody>
        </p:sp>
        <p:pic>
          <p:nvPicPr>
            <p:cNvPr id="15370" name="Picture 10"/>
            <p:cNvPicPr>
              <a:picLocks noChangeAspect="1" noChangeArrowheads="1"/>
            </p:cNvPicPr>
            <p:nvPr/>
          </p:nvPicPr>
          <p:blipFill>
            <a:blip r:embed="rId8" cstate="print"/>
            <a:srcRect/>
            <a:stretch>
              <a:fillRect/>
            </a:stretch>
          </p:blipFill>
          <p:spPr bwMode="auto">
            <a:xfrm>
              <a:off x="7086600" y="5867400"/>
              <a:ext cx="1587084" cy="733425"/>
            </a:xfrm>
            <a:prstGeom prst="rect">
              <a:avLst/>
            </a:prstGeom>
            <a:noFill/>
            <a:ln w="9525">
              <a:noFill/>
              <a:miter lim="800000"/>
              <a:headEnd/>
              <a:tailEnd/>
            </a:ln>
          </p:spPr>
        </p:pic>
      </p:grpSp>
      <p:grpSp>
        <p:nvGrpSpPr>
          <p:cNvPr id="28" name="Gruppo 27"/>
          <p:cNvGrpSpPr/>
          <p:nvPr/>
        </p:nvGrpSpPr>
        <p:grpSpPr>
          <a:xfrm>
            <a:off x="310978" y="2314864"/>
            <a:ext cx="8001000" cy="1485900"/>
            <a:chOff x="304800" y="3810000"/>
            <a:chExt cx="8001000" cy="1485900"/>
          </a:xfrm>
        </p:grpSpPr>
        <p:pic>
          <p:nvPicPr>
            <p:cNvPr id="15363" name="Picture 3"/>
            <p:cNvPicPr>
              <a:picLocks noChangeAspect="1" noChangeArrowheads="1"/>
            </p:cNvPicPr>
            <p:nvPr/>
          </p:nvPicPr>
          <p:blipFill>
            <a:blip r:embed="rId9" cstate="print"/>
            <a:srcRect/>
            <a:stretch>
              <a:fillRect/>
            </a:stretch>
          </p:blipFill>
          <p:spPr bwMode="auto">
            <a:xfrm>
              <a:off x="304800" y="3810000"/>
              <a:ext cx="1743075" cy="1485900"/>
            </a:xfrm>
            <a:prstGeom prst="rect">
              <a:avLst/>
            </a:prstGeom>
            <a:noFill/>
            <a:ln w="9525">
              <a:noFill/>
              <a:miter lim="800000"/>
              <a:headEnd/>
              <a:tailEnd/>
            </a:ln>
          </p:spPr>
        </p:pic>
        <p:pic>
          <p:nvPicPr>
            <p:cNvPr id="15368" name="Picture 8"/>
            <p:cNvPicPr>
              <a:picLocks noChangeAspect="1" noChangeArrowheads="1"/>
            </p:cNvPicPr>
            <p:nvPr/>
          </p:nvPicPr>
          <p:blipFill>
            <a:blip r:embed="rId10" cstate="print"/>
            <a:srcRect/>
            <a:stretch>
              <a:fillRect/>
            </a:stretch>
          </p:blipFill>
          <p:spPr bwMode="auto">
            <a:xfrm>
              <a:off x="2895600" y="4495800"/>
              <a:ext cx="2619375" cy="571500"/>
            </a:xfrm>
            <a:prstGeom prst="rect">
              <a:avLst/>
            </a:prstGeom>
            <a:noFill/>
            <a:ln w="9525">
              <a:noFill/>
              <a:miter lim="800000"/>
              <a:headEnd/>
              <a:tailEnd/>
            </a:ln>
          </p:spPr>
        </p:pic>
        <p:sp>
          <p:nvSpPr>
            <p:cNvPr id="21" name="CasellaDiTesto 20"/>
            <p:cNvSpPr txBox="1"/>
            <p:nvPr/>
          </p:nvSpPr>
          <p:spPr>
            <a:xfrm>
              <a:off x="2438400" y="3821668"/>
              <a:ext cx="2518703" cy="369332"/>
            </a:xfrm>
            <a:prstGeom prst="rect">
              <a:avLst/>
            </a:prstGeom>
            <a:noFill/>
          </p:spPr>
          <p:txBody>
            <a:bodyPr wrap="none" rtlCol="0">
              <a:spAutoFit/>
            </a:bodyPr>
            <a:lstStyle/>
            <a:p>
              <a:r>
                <a:rPr lang="en-US" b="1" dirty="0" err="1"/>
                <a:t>Drell</a:t>
              </a:r>
              <a:r>
                <a:rPr lang="en-US" b="1" dirty="0"/>
                <a:t>-Yan: pp → </a:t>
              </a:r>
              <a:r>
                <a:rPr lang="en-US" b="1" dirty="0" err="1"/>
                <a:t>e</a:t>
              </a:r>
              <a:r>
                <a:rPr lang="en-US" b="1" baseline="30000" dirty="0" err="1"/>
                <a:t>+</a:t>
              </a:r>
              <a:r>
                <a:rPr lang="en-US" b="1" dirty="0" err="1"/>
                <a:t>e</a:t>
              </a:r>
              <a:r>
                <a:rPr lang="en-US" b="1" baseline="30000" dirty="0" err="1"/>
                <a:t>-</a:t>
              </a:r>
              <a:r>
                <a:rPr lang="en-US" b="1" dirty="0" err="1"/>
                <a:t>X</a:t>
              </a:r>
              <a:endParaRPr lang="it-IT" b="1" dirty="0"/>
            </a:p>
          </p:txBody>
        </p:sp>
        <p:pic>
          <p:nvPicPr>
            <p:cNvPr id="15371" name="Picture 11"/>
            <p:cNvPicPr>
              <a:picLocks noChangeAspect="1" noChangeArrowheads="1"/>
            </p:cNvPicPr>
            <p:nvPr/>
          </p:nvPicPr>
          <p:blipFill>
            <a:blip r:embed="rId11" cstate="print"/>
            <a:srcRect/>
            <a:stretch>
              <a:fillRect/>
            </a:stretch>
          </p:blipFill>
          <p:spPr bwMode="auto">
            <a:xfrm>
              <a:off x="6978283" y="3810000"/>
              <a:ext cx="1327517" cy="1295400"/>
            </a:xfrm>
            <a:prstGeom prst="rect">
              <a:avLst/>
            </a:prstGeom>
            <a:noFill/>
            <a:ln w="9525">
              <a:noFill/>
              <a:miter lim="800000"/>
              <a:headEnd/>
              <a:tailEnd/>
            </a:ln>
          </p:spPr>
        </p:pic>
      </p:grpSp>
      <p:grpSp>
        <p:nvGrpSpPr>
          <p:cNvPr id="26" name="Gruppo 25"/>
          <p:cNvGrpSpPr/>
          <p:nvPr/>
        </p:nvGrpSpPr>
        <p:grpSpPr>
          <a:xfrm>
            <a:off x="304800" y="810904"/>
            <a:ext cx="8134350" cy="1524000"/>
            <a:chOff x="304800" y="810904"/>
            <a:chExt cx="8134350" cy="1524000"/>
          </a:xfrm>
        </p:grpSpPr>
        <p:pic>
          <p:nvPicPr>
            <p:cNvPr id="15362" name="Picture 2"/>
            <p:cNvPicPr>
              <a:picLocks noChangeAspect="1" noChangeArrowheads="1"/>
            </p:cNvPicPr>
            <p:nvPr/>
          </p:nvPicPr>
          <p:blipFill>
            <a:blip r:embed="rId12" cstate="print"/>
            <a:srcRect/>
            <a:stretch>
              <a:fillRect/>
            </a:stretch>
          </p:blipFill>
          <p:spPr bwMode="auto">
            <a:xfrm>
              <a:off x="304800" y="810904"/>
              <a:ext cx="1762125" cy="1524000"/>
            </a:xfrm>
            <a:prstGeom prst="rect">
              <a:avLst/>
            </a:prstGeom>
            <a:noFill/>
            <a:ln w="9525">
              <a:noFill/>
              <a:miter lim="800000"/>
              <a:headEnd/>
              <a:tailEnd/>
            </a:ln>
          </p:spPr>
        </p:pic>
        <p:pic>
          <p:nvPicPr>
            <p:cNvPr id="15365" name="Picture 5"/>
            <p:cNvPicPr>
              <a:picLocks noChangeAspect="1" noChangeArrowheads="1"/>
            </p:cNvPicPr>
            <p:nvPr/>
          </p:nvPicPr>
          <p:blipFill>
            <a:blip r:embed="rId13" cstate="print"/>
            <a:srcRect/>
            <a:stretch>
              <a:fillRect/>
            </a:stretch>
          </p:blipFill>
          <p:spPr bwMode="auto">
            <a:xfrm>
              <a:off x="2819400" y="1371600"/>
              <a:ext cx="2743200" cy="600075"/>
            </a:xfrm>
            <a:prstGeom prst="rect">
              <a:avLst/>
            </a:prstGeom>
            <a:noFill/>
            <a:ln w="9525">
              <a:noFill/>
              <a:miter lim="800000"/>
              <a:headEnd/>
              <a:tailEnd/>
            </a:ln>
          </p:spPr>
        </p:pic>
        <p:sp>
          <p:nvSpPr>
            <p:cNvPr id="19" name="CasellaDiTesto 18"/>
            <p:cNvSpPr txBox="1"/>
            <p:nvPr/>
          </p:nvSpPr>
          <p:spPr>
            <a:xfrm>
              <a:off x="2514600" y="914400"/>
              <a:ext cx="1980029" cy="369332"/>
            </a:xfrm>
            <a:prstGeom prst="rect">
              <a:avLst/>
            </a:prstGeom>
            <a:noFill/>
          </p:spPr>
          <p:txBody>
            <a:bodyPr wrap="none" rtlCol="0">
              <a:spAutoFit/>
            </a:bodyPr>
            <a:lstStyle/>
            <a:p>
              <a:r>
                <a:rPr lang="en-US" b="1" dirty="0"/>
                <a:t>SIDIS: ep → </a:t>
              </a:r>
              <a:r>
                <a:rPr lang="en-US" b="1" dirty="0" err="1"/>
                <a:t>ehX</a:t>
              </a:r>
              <a:endParaRPr lang="it-IT" b="1" dirty="0"/>
            </a:p>
          </p:txBody>
        </p:sp>
        <p:pic>
          <p:nvPicPr>
            <p:cNvPr id="15373" name="Picture 13"/>
            <p:cNvPicPr>
              <a:picLocks noChangeAspect="1" noChangeArrowheads="1"/>
            </p:cNvPicPr>
            <p:nvPr/>
          </p:nvPicPr>
          <p:blipFill>
            <a:blip r:embed="rId14" cstate="print"/>
            <a:srcRect/>
            <a:stretch>
              <a:fillRect/>
            </a:stretch>
          </p:blipFill>
          <p:spPr bwMode="auto">
            <a:xfrm>
              <a:off x="6934200" y="838200"/>
              <a:ext cx="1504950" cy="1409566"/>
            </a:xfrm>
            <a:prstGeom prst="rect">
              <a:avLst/>
            </a:prstGeom>
            <a:noFill/>
            <a:ln w="9525">
              <a:noFill/>
              <a:miter lim="800000"/>
              <a:headEnd/>
              <a:tailEnd/>
            </a:ln>
          </p:spPr>
        </p:pic>
      </p:grpSp>
    </p:spTree>
    <p:extLst>
      <p:ext uri="{BB962C8B-B14F-4D97-AF65-F5344CB8AC3E}">
        <p14:creationId xmlns:p14="http://schemas.microsoft.com/office/powerpoint/2010/main" val="682804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sz="3200" dirty="0"/>
              <a:t>Collins Azimuthal Asymmetry </a:t>
            </a:r>
            <a:br>
              <a:rPr lang="en-US" sz="3200" dirty="0"/>
            </a:br>
            <a:r>
              <a:rPr lang="en-US" sz="3200" dirty="0">
                <a:solidFill>
                  <a:srgbClr val="000000"/>
                </a:solidFill>
              </a:rPr>
              <a:t>off Polarized </a:t>
            </a:r>
            <a:r>
              <a:rPr lang="en-US" sz="3200" dirty="0">
                <a:solidFill>
                  <a:srgbClr val="FF0000"/>
                </a:solidFill>
              </a:rPr>
              <a:t>Protons</a:t>
            </a:r>
            <a:endParaRPr lang="en-US" sz="3200" dirty="0"/>
          </a:p>
        </p:txBody>
      </p:sp>
      <p:pic>
        <p:nvPicPr>
          <p:cNvPr id="9" name="內容版面配置區 8"/>
          <p:cNvPicPr>
            <a:picLocks noGrp="1" noChangeAspect="1"/>
          </p:cNvPicPr>
          <p:nvPr>
            <p:ph sz="half" idx="1"/>
          </p:nvPr>
        </p:nvPicPr>
        <p:blipFill>
          <a:blip r:embed="rId2"/>
          <a:stretch>
            <a:fillRect/>
          </a:stretch>
        </p:blipFill>
        <p:spPr>
          <a:xfrm>
            <a:off x="457200" y="2596449"/>
            <a:ext cx="4038600" cy="2547010"/>
          </a:xfrm>
          <a:prstGeom prst="rect">
            <a:avLst/>
          </a:prstGeom>
        </p:spPr>
      </p:pic>
      <p:pic>
        <p:nvPicPr>
          <p:cNvPr id="8" name="內容版面配置區 7"/>
          <p:cNvPicPr>
            <a:picLocks noGrp="1" noChangeAspect="1"/>
          </p:cNvPicPr>
          <p:nvPr>
            <p:ph sz="half" idx="2"/>
          </p:nvPr>
        </p:nvPicPr>
        <p:blipFill>
          <a:blip r:embed="rId3"/>
          <a:stretch>
            <a:fillRect/>
          </a:stretch>
        </p:blipFill>
        <p:spPr>
          <a:xfrm>
            <a:off x="4994351" y="1600200"/>
            <a:ext cx="3346298" cy="4525963"/>
          </a:xfrm>
          <a:prstGeom prst="rect">
            <a:avLst/>
          </a:prstGeom>
        </p:spPr>
      </p:pic>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31</a:t>
            </a:fld>
            <a:endParaRPr lang="en-US" altLang="ja-JP" dirty="0"/>
          </a:p>
        </p:txBody>
      </p:sp>
      <p:pic>
        <p:nvPicPr>
          <p:cNvPr id="10" name="圖片 9"/>
          <p:cNvPicPr>
            <a:picLocks noChangeAspect="1"/>
          </p:cNvPicPr>
          <p:nvPr/>
        </p:nvPicPr>
        <p:blipFill>
          <a:blip r:embed="rId4"/>
          <a:stretch>
            <a:fillRect/>
          </a:stretch>
        </p:blipFill>
        <p:spPr>
          <a:xfrm>
            <a:off x="1184697" y="5099969"/>
            <a:ext cx="3285702" cy="444600"/>
          </a:xfrm>
          <a:prstGeom prst="rect">
            <a:avLst/>
          </a:prstGeom>
        </p:spPr>
      </p:pic>
      <p:sp>
        <p:nvSpPr>
          <p:cNvPr id="11" name="文字方塊 10"/>
          <p:cNvSpPr txBox="1"/>
          <p:nvPr/>
        </p:nvSpPr>
        <p:spPr>
          <a:xfrm>
            <a:off x="972370" y="6269333"/>
            <a:ext cx="3008259" cy="27699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dirty="0"/>
              <a:t>PRL 94, 012002 (2005) [</a:t>
            </a:r>
            <a:r>
              <a:rPr lang="en-US" sz="1200" dirty="0" err="1"/>
              <a:t>hep</a:t>
            </a:r>
            <a:r>
              <a:rPr lang="en-US" sz="1200" dirty="0"/>
              <a:t>-ex/0408013]</a:t>
            </a:r>
          </a:p>
        </p:txBody>
      </p:sp>
      <p:sp>
        <p:nvSpPr>
          <p:cNvPr id="12" name="文字方塊 11"/>
          <p:cNvSpPr txBox="1"/>
          <p:nvPr/>
        </p:nvSpPr>
        <p:spPr>
          <a:xfrm>
            <a:off x="5591370" y="6269332"/>
            <a:ext cx="2749279" cy="27699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nn-NO" sz="1200" dirty="0"/>
              <a:t>PLB 693, 11 (2010) [arXiv:1006.4221]</a:t>
            </a:r>
            <a:endParaRPr lang="en-US" sz="1200" dirty="0"/>
          </a:p>
        </p:txBody>
      </p:sp>
    </p:spTree>
    <p:extLst>
      <p:ext uri="{BB962C8B-B14F-4D97-AF65-F5344CB8AC3E}">
        <p14:creationId xmlns:p14="http://schemas.microsoft.com/office/powerpoint/2010/main" val="243235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600" dirty="0"/>
              <a:t>Belle: Two-pion Azimuthal Correlation</a:t>
            </a:r>
          </a:p>
        </p:txBody>
      </p:sp>
      <p:pic>
        <p:nvPicPr>
          <p:cNvPr id="8" name="內容版面配置區 7"/>
          <p:cNvPicPr>
            <a:picLocks noGrp="1" noChangeAspect="1"/>
          </p:cNvPicPr>
          <p:nvPr>
            <p:ph sz="half" idx="1"/>
          </p:nvPr>
        </p:nvPicPr>
        <p:blipFill>
          <a:blip r:embed="rId3"/>
          <a:stretch>
            <a:fillRect/>
          </a:stretch>
        </p:blipFill>
        <p:spPr>
          <a:xfrm>
            <a:off x="361608" y="1592799"/>
            <a:ext cx="3536997" cy="2458365"/>
          </a:xfrm>
          <a:prstGeom prst="rect">
            <a:avLst/>
          </a:prstGeom>
        </p:spPr>
      </p:pic>
      <p:pic>
        <p:nvPicPr>
          <p:cNvPr id="6" name="內容版面配置區 5"/>
          <p:cNvPicPr>
            <a:picLocks noGrp="1" noChangeAspect="1"/>
          </p:cNvPicPr>
          <p:nvPr>
            <p:ph sz="half" idx="2"/>
          </p:nvPr>
        </p:nvPicPr>
        <p:blipFill>
          <a:blip r:embed="rId4"/>
          <a:stretch>
            <a:fillRect/>
          </a:stretch>
        </p:blipFill>
        <p:spPr>
          <a:xfrm>
            <a:off x="4648200" y="1873829"/>
            <a:ext cx="4038600" cy="3978705"/>
          </a:xfrm>
          <a:prstGeom prst="rect">
            <a:avLst/>
          </a:prstGeom>
        </p:spPr>
      </p:pic>
      <p:sp>
        <p:nvSpPr>
          <p:cNvPr id="5" name="投影片編號版面配置區 4"/>
          <p:cNvSpPr>
            <a:spLocks noGrp="1"/>
          </p:cNvSpPr>
          <p:nvPr>
            <p:ph type="sldNum" sz="quarter" idx="12"/>
          </p:nvPr>
        </p:nvSpPr>
        <p:spPr/>
        <p:txBody>
          <a:bodyPr/>
          <a:lstStyle/>
          <a:p>
            <a:pPr>
              <a:defRPr/>
            </a:pPr>
            <a:fld id="{31F43822-5969-4480-A0FC-FFB4176CED02}" type="slidenum">
              <a:rPr lang="en-US" altLang="ja-JP" smtClean="0"/>
              <a:pPr>
                <a:defRPr/>
              </a:pPr>
              <a:t>32</a:t>
            </a:fld>
            <a:endParaRPr lang="en-US" altLang="ja-JP" dirty="0"/>
          </a:p>
        </p:txBody>
      </p:sp>
      <p:grpSp>
        <p:nvGrpSpPr>
          <p:cNvPr id="11" name="群組 10"/>
          <p:cNvGrpSpPr/>
          <p:nvPr/>
        </p:nvGrpSpPr>
        <p:grpSpPr>
          <a:xfrm>
            <a:off x="361608" y="5094212"/>
            <a:ext cx="4286592" cy="1521490"/>
            <a:chOff x="361608" y="4961860"/>
            <a:chExt cx="4286592" cy="1521490"/>
          </a:xfrm>
        </p:grpSpPr>
        <p:pic>
          <p:nvPicPr>
            <p:cNvPr id="9" name="圖片 8"/>
            <p:cNvPicPr>
              <a:picLocks noChangeAspect="1"/>
            </p:cNvPicPr>
            <p:nvPr/>
          </p:nvPicPr>
          <p:blipFill>
            <a:blip r:embed="rId5"/>
            <a:stretch>
              <a:fillRect/>
            </a:stretch>
          </p:blipFill>
          <p:spPr>
            <a:xfrm>
              <a:off x="1130697" y="4961860"/>
              <a:ext cx="3517503" cy="1521490"/>
            </a:xfrm>
            <a:prstGeom prst="rect">
              <a:avLst/>
            </a:prstGeom>
          </p:spPr>
        </p:pic>
        <p:graphicFrame>
          <p:nvGraphicFramePr>
            <p:cNvPr id="10" name="物件 9"/>
            <p:cNvGraphicFramePr>
              <a:graphicFrameLocks noChangeAspect="1"/>
            </p:cNvGraphicFramePr>
            <p:nvPr>
              <p:extLst>
                <p:ext uri="{D42A27DB-BD31-4B8C-83A1-F6EECF244321}">
                  <p14:modId xmlns:p14="http://schemas.microsoft.com/office/powerpoint/2010/main" val="1407246181"/>
                </p:ext>
              </p:extLst>
            </p:nvPr>
          </p:nvGraphicFramePr>
          <p:xfrm>
            <a:off x="361608" y="5137021"/>
            <a:ext cx="1069900" cy="427960"/>
          </p:xfrm>
          <a:graphic>
            <a:graphicData uri="http://schemas.openxmlformats.org/presentationml/2006/ole">
              <mc:AlternateContent xmlns:mc="http://schemas.openxmlformats.org/markup-compatibility/2006">
                <mc:Choice xmlns:v="urn:schemas-microsoft-com:vml" Requires="v">
                  <p:oleObj spid="_x0000_s602442" name="Equation" r:id="rId6" imgW="571320" imgH="228600" progId="Equation.DSMT4">
                    <p:embed/>
                  </p:oleObj>
                </mc:Choice>
                <mc:Fallback>
                  <p:oleObj name="Equation" r:id="rId6" imgW="571320" imgH="228600" progId="Equation.DSMT4">
                    <p:embed/>
                    <p:pic>
                      <p:nvPicPr>
                        <p:cNvPr id="0" name=""/>
                        <p:cNvPicPr/>
                        <p:nvPr/>
                      </p:nvPicPr>
                      <p:blipFill>
                        <a:blip r:embed="rId7"/>
                        <a:stretch>
                          <a:fillRect/>
                        </a:stretch>
                      </p:blipFill>
                      <p:spPr>
                        <a:xfrm>
                          <a:off x="361608" y="5137021"/>
                          <a:ext cx="1069900" cy="427960"/>
                        </a:xfrm>
                        <a:prstGeom prst="rect">
                          <a:avLst/>
                        </a:prstGeom>
                        <a:solidFill>
                          <a:schemeClr val="bg1"/>
                        </a:solidFill>
                      </p:spPr>
                    </p:pic>
                  </p:oleObj>
                </mc:Fallback>
              </mc:AlternateContent>
            </a:graphicData>
          </a:graphic>
        </p:graphicFrame>
      </p:grpSp>
      <p:graphicFrame>
        <p:nvGraphicFramePr>
          <p:cNvPr id="12" name="物件 11"/>
          <p:cNvGraphicFramePr>
            <a:graphicFrameLocks noChangeAspect="1"/>
          </p:cNvGraphicFramePr>
          <p:nvPr>
            <p:extLst>
              <p:ext uri="{D42A27DB-BD31-4B8C-83A1-F6EECF244321}">
                <p14:modId xmlns:p14="http://schemas.microsoft.com/office/powerpoint/2010/main" val="3367057492"/>
              </p:ext>
            </p:extLst>
          </p:nvPr>
        </p:nvGraphicFramePr>
        <p:xfrm>
          <a:off x="361607" y="4124175"/>
          <a:ext cx="4128523" cy="801419"/>
        </p:xfrm>
        <a:graphic>
          <a:graphicData uri="http://schemas.openxmlformats.org/presentationml/2006/ole">
            <mc:AlternateContent xmlns:mc="http://schemas.openxmlformats.org/markup-compatibility/2006">
              <mc:Choice xmlns:v="urn:schemas-microsoft-com:vml" Requires="v">
                <p:oleObj spid="_x0000_s602443" name="Equation" r:id="rId8" imgW="2158920" imgH="419040" progId="Equation.DSMT4">
                  <p:embed/>
                </p:oleObj>
              </mc:Choice>
              <mc:Fallback>
                <p:oleObj name="Equation" r:id="rId8" imgW="2158920" imgH="419040" progId="Equation.DSMT4">
                  <p:embed/>
                  <p:pic>
                    <p:nvPicPr>
                      <p:cNvPr id="0" name=""/>
                      <p:cNvPicPr/>
                      <p:nvPr/>
                    </p:nvPicPr>
                    <p:blipFill>
                      <a:blip r:embed="rId9"/>
                      <a:stretch>
                        <a:fillRect/>
                      </a:stretch>
                    </p:blipFill>
                    <p:spPr>
                      <a:xfrm>
                        <a:off x="361607" y="4124175"/>
                        <a:ext cx="4128523" cy="801419"/>
                      </a:xfrm>
                      <a:prstGeom prst="rect">
                        <a:avLst/>
                      </a:prstGeom>
                    </p:spPr>
                  </p:pic>
                </p:oleObj>
              </mc:Fallback>
            </mc:AlternateContent>
          </a:graphicData>
        </a:graphic>
      </p:graphicFrame>
      <p:sp>
        <p:nvSpPr>
          <p:cNvPr id="3" name="矩形 2"/>
          <p:cNvSpPr/>
          <p:nvPr/>
        </p:nvSpPr>
        <p:spPr bwMode="auto">
          <a:xfrm>
            <a:off x="1772093" y="5094212"/>
            <a:ext cx="616688" cy="370923"/>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3" name="文字方塊 12"/>
              <p:cNvSpPr txBox="1"/>
              <p:nvPr/>
            </p:nvSpPr>
            <p:spPr>
              <a:xfrm>
                <a:off x="6449531" y="1417638"/>
                <a:ext cx="1631280" cy="37612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r>
                          <a:rPr lang="en-US" sz="1600" b="0" i="1" smtClean="0">
                            <a:latin typeface="Cambria Math" panose="02040503050406030204" pitchFamily="18" charset="0"/>
                          </a:rPr>
                          <m:t>𝑞</m:t>
                        </m:r>
                      </m:sub>
                      <m: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h</m:t>
                        </m:r>
                      </m:sup>
                    </m:sSubSup>
                  </m:oMath>
                </a14:m>
                <a:r>
                  <a:rPr lang="en-US" sz="1600" dirty="0"/>
                  <a:t>:Collins FF</a:t>
                </a:r>
                <a:r>
                  <a:rPr lang="en-US" altLang="zh-TW" sz="1600" dirty="0"/>
                  <a:t>s</a:t>
                </a:r>
                <a:endParaRPr lang="en-US" sz="16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449531" y="1417638"/>
                <a:ext cx="1631280" cy="376129"/>
              </a:xfrm>
              <a:prstGeom prst="rect">
                <a:avLst/>
              </a:prstGeom>
              <a:blipFill rotWithShape="0">
                <a:blip r:embed="rId10"/>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77357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a:t>Extraction of Transversity and Collins FFs from SIDIS, Belle and </a:t>
            </a:r>
            <a:r>
              <a:rPr lang="en-US" altLang="zh-TW" sz="2800" dirty="0" err="1"/>
              <a:t>Barbar</a:t>
            </a:r>
            <a:r>
              <a:rPr lang="en-US" altLang="zh-TW" sz="2800" dirty="0"/>
              <a:t> data</a:t>
            </a:r>
            <a:endParaRPr lang="zh-TW" altLang="en-US" dirty="0"/>
          </a:p>
        </p:txBody>
      </p:sp>
      <p:pic>
        <p:nvPicPr>
          <p:cNvPr id="6" name="內容版面配置區 5"/>
          <p:cNvPicPr>
            <a:picLocks noGrp="1" noChangeAspect="1"/>
          </p:cNvPicPr>
          <p:nvPr>
            <p:ph sz="half" idx="1"/>
          </p:nvPr>
        </p:nvPicPr>
        <p:blipFill>
          <a:blip r:embed="rId2"/>
          <a:stretch>
            <a:fillRect/>
          </a:stretch>
        </p:blipFill>
        <p:spPr>
          <a:xfrm>
            <a:off x="457200" y="2120363"/>
            <a:ext cx="4038600" cy="3485637"/>
          </a:xfrm>
          <a:prstGeom prst="rect">
            <a:avLst/>
          </a:prstGeom>
        </p:spPr>
      </p:pic>
      <p:pic>
        <p:nvPicPr>
          <p:cNvPr id="7" name="內容版面配置區 6"/>
          <p:cNvPicPr>
            <a:picLocks noGrp="1" noChangeAspect="1"/>
          </p:cNvPicPr>
          <p:nvPr>
            <p:ph sz="half" idx="2"/>
          </p:nvPr>
        </p:nvPicPr>
        <p:blipFill>
          <a:blip r:embed="rId3"/>
          <a:stretch>
            <a:fillRect/>
          </a:stretch>
        </p:blipFill>
        <p:spPr>
          <a:xfrm>
            <a:off x="4648200" y="2140045"/>
            <a:ext cx="4038600" cy="3446272"/>
          </a:xfrm>
          <a:prstGeom prst="rect">
            <a:avLst/>
          </a:prstGeom>
        </p:spPr>
      </p:pic>
      <p:sp>
        <p:nvSpPr>
          <p:cNvPr id="5" name="投影片編號版面配置區 4"/>
          <p:cNvSpPr>
            <a:spLocks noGrp="1"/>
          </p:cNvSpPr>
          <p:nvPr>
            <p:ph type="sldNum" sz="quarter" idx="12"/>
          </p:nvPr>
        </p:nvSpPr>
        <p:spPr/>
        <p:txBody>
          <a:bodyPr/>
          <a:lstStyle/>
          <a:p>
            <a:pPr>
              <a:defRPr/>
            </a:pPr>
            <a:fld id="{31F43822-5969-4480-A0FC-FFB4176CED02}" type="slidenum">
              <a:rPr lang="en-US" altLang="ja-JP" smtClean="0"/>
              <a:pPr>
                <a:defRPr/>
              </a:pPr>
              <a:t>33</a:t>
            </a:fld>
            <a:endParaRPr lang="en-US" altLang="ja-JP" dirty="0"/>
          </a:p>
        </p:txBody>
      </p:sp>
      <p:sp>
        <p:nvSpPr>
          <p:cNvPr id="8" name="文字方塊 7"/>
          <p:cNvSpPr txBox="1"/>
          <p:nvPr/>
        </p:nvSpPr>
        <p:spPr>
          <a:xfrm>
            <a:off x="1536555" y="5787497"/>
            <a:ext cx="6318589" cy="369332"/>
          </a:xfrm>
          <a:prstGeom prst="rect">
            <a:avLst/>
          </a:prstGeom>
          <a:noFill/>
        </p:spPr>
        <p:txBody>
          <a:bodyPr wrap="none" rtlCol="0">
            <a:spAutoFit/>
          </a:bodyPr>
          <a:lstStyle/>
          <a:p>
            <a:r>
              <a:rPr lang="da-DK" altLang="zh-TW" spc="-20" dirty="0">
                <a:solidFill>
                  <a:srgbClr val="003300"/>
                </a:solidFill>
                <a:latin typeface="Arial"/>
                <a:cs typeface="Arial"/>
              </a:rPr>
              <a:t>An</a:t>
            </a:r>
            <a:r>
              <a:rPr lang="da-DK" altLang="zh-TW" spc="-10" dirty="0">
                <a:solidFill>
                  <a:srgbClr val="003300"/>
                </a:solidFill>
                <a:latin typeface="Arial"/>
                <a:cs typeface="Arial"/>
              </a:rPr>
              <a:t>s</a:t>
            </a:r>
            <a:r>
              <a:rPr lang="da-DK" altLang="zh-TW" spc="-20" dirty="0">
                <a:solidFill>
                  <a:srgbClr val="003300"/>
                </a:solidFill>
                <a:latin typeface="Arial"/>
                <a:cs typeface="Arial"/>
              </a:rPr>
              <a:t>e</a:t>
            </a:r>
            <a:r>
              <a:rPr lang="da-DK" altLang="zh-TW" spc="-5" dirty="0">
                <a:solidFill>
                  <a:srgbClr val="003300"/>
                </a:solidFill>
                <a:latin typeface="Arial"/>
                <a:cs typeface="Arial"/>
              </a:rPr>
              <a:t>l</a:t>
            </a:r>
            <a:r>
              <a:rPr lang="da-DK" altLang="zh-TW" spc="-25" dirty="0">
                <a:solidFill>
                  <a:srgbClr val="003300"/>
                </a:solidFill>
                <a:latin typeface="Arial"/>
                <a:cs typeface="Arial"/>
              </a:rPr>
              <a:t>m</a:t>
            </a:r>
            <a:r>
              <a:rPr lang="da-DK" altLang="zh-TW" spc="-5" dirty="0">
                <a:solidFill>
                  <a:srgbClr val="003300"/>
                </a:solidFill>
                <a:latin typeface="Arial"/>
                <a:cs typeface="Arial"/>
              </a:rPr>
              <a:t>i</a:t>
            </a:r>
            <a:r>
              <a:rPr lang="da-DK" altLang="zh-TW" spc="-20" dirty="0">
                <a:solidFill>
                  <a:srgbClr val="003300"/>
                </a:solidFill>
                <a:latin typeface="Arial"/>
                <a:cs typeface="Arial"/>
              </a:rPr>
              <a:t>n</a:t>
            </a:r>
            <a:r>
              <a:rPr lang="da-DK" altLang="zh-TW" spc="-15" dirty="0">
                <a:solidFill>
                  <a:srgbClr val="003300"/>
                </a:solidFill>
                <a:latin typeface="Arial"/>
                <a:cs typeface="Arial"/>
              </a:rPr>
              <a:t>o</a:t>
            </a:r>
            <a:r>
              <a:rPr lang="da-DK" altLang="zh-TW" spc="15" dirty="0">
                <a:solidFill>
                  <a:srgbClr val="003300"/>
                </a:solidFill>
                <a:latin typeface="Arial"/>
                <a:cs typeface="Arial"/>
              </a:rPr>
              <a:t> </a:t>
            </a:r>
            <a:r>
              <a:rPr lang="da-DK" altLang="zh-TW" spc="-20" dirty="0">
                <a:solidFill>
                  <a:srgbClr val="003300"/>
                </a:solidFill>
                <a:latin typeface="Arial"/>
                <a:cs typeface="Arial"/>
              </a:rPr>
              <a:t>e</a:t>
            </a:r>
            <a:r>
              <a:rPr lang="da-DK" altLang="zh-TW" spc="-10" dirty="0">
                <a:solidFill>
                  <a:srgbClr val="003300"/>
                </a:solidFill>
                <a:latin typeface="Arial"/>
                <a:cs typeface="Arial"/>
              </a:rPr>
              <a:t>t</a:t>
            </a:r>
            <a:r>
              <a:rPr lang="da-DK" altLang="zh-TW" spc="-15" dirty="0">
                <a:solidFill>
                  <a:srgbClr val="003300"/>
                </a:solidFill>
                <a:latin typeface="Arial"/>
                <a:cs typeface="Arial"/>
              </a:rPr>
              <a:t> </a:t>
            </a:r>
            <a:r>
              <a:rPr lang="da-DK" altLang="zh-TW" spc="-20" dirty="0">
                <a:solidFill>
                  <a:srgbClr val="003300"/>
                </a:solidFill>
                <a:latin typeface="Arial"/>
                <a:cs typeface="Arial"/>
              </a:rPr>
              <a:t>a</a:t>
            </a:r>
            <a:r>
              <a:rPr lang="da-DK" altLang="zh-TW" spc="-10" dirty="0">
                <a:solidFill>
                  <a:srgbClr val="003300"/>
                </a:solidFill>
                <a:latin typeface="Arial"/>
                <a:cs typeface="Arial"/>
              </a:rPr>
              <a:t>l., </a:t>
            </a:r>
            <a:r>
              <a:rPr lang="da-DK" altLang="zh-TW" spc="-20" dirty="0">
                <a:solidFill>
                  <a:srgbClr val="003300"/>
                </a:solidFill>
                <a:latin typeface="Arial"/>
                <a:cs typeface="Arial"/>
              </a:rPr>
              <a:t>PR</a:t>
            </a:r>
            <a:r>
              <a:rPr lang="da-DK" altLang="zh-TW" spc="-15" dirty="0">
                <a:solidFill>
                  <a:srgbClr val="003300"/>
                </a:solidFill>
                <a:latin typeface="Arial"/>
                <a:cs typeface="Arial"/>
              </a:rPr>
              <a:t>D</a:t>
            </a:r>
            <a:r>
              <a:rPr lang="da-DK" altLang="zh-TW" spc="15" dirty="0">
                <a:solidFill>
                  <a:srgbClr val="003300"/>
                </a:solidFill>
                <a:latin typeface="Arial"/>
                <a:cs typeface="Arial"/>
              </a:rPr>
              <a:t> </a:t>
            </a:r>
            <a:r>
              <a:rPr lang="en-US" altLang="zh-TW" spc="-20" dirty="0">
                <a:solidFill>
                  <a:srgbClr val="003300"/>
                </a:solidFill>
                <a:latin typeface="Arial"/>
                <a:cs typeface="Arial"/>
              </a:rPr>
              <a:t>92</a:t>
            </a:r>
            <a:r>
              <a:rPr lang="da-DK" altLang="zh-TW" spc="-10" dirty="0">
                <a:solidFill>
                  <a:srgbClr val="003300"/>
                </a:solidFill>
                <a:latin typeface="Arial"/>
                <a:cs typeface="Arial"/>
              </a:rPr>
              <a:t>, </a:t>
            </a:r>
            <a:r>
              <a:rPr lang="en-US" altLang="zh-TW" spc="-20" dirty="0">
                <a:solidFill>
                  <a:srgbClr val="003300"/>
                </a:solidFill>
                <a:latin typeface="Arial"/>
                <a:cs typeface="Arial"/>
              </a:rPr>
              <a:t>114023</a:t>
            </a:r>
            <a:r>
              <a:rPr lang="da-DK" altLang="zh-TW" spc="5" dirty="0">
                <a:solidFill>
                  <a:srgbClr val="003300"/>
                </a:solidFill>
                <a:latin typeface="Arial"/>
                <a:cs typeface="Arial"/>
              </a:rPr>
              <a:t> </a:t>
            </a:r>
            <a:r>
              <a:rPr lang="da-DK" altLang="zh-TW" spc="-10" dirty="0">
                <a:solidFill>
                  <a:srgbClr val="003300"/>
                </a:solidFill>
                <a:latin typeface="Arial"/>
                <a:cs typeface="Arial"/>
              </a:rPr>
              <a:t>(</a:t>
            </a:r>
            <a:r>
              <a:rPr lang="da-DK" altLang="zh-TW" spc="-20" dirty="0">
                <a:solidFill>
                  <a:srgbClr val="003300"/>
                </a:solidFill>
                <a:latin typeface="Arial"/>
                <a:cs typeface="Arial"/>
              </a:rPr>
              <a:t>201</a:t>
            </a:r>
            <a:r>
              <a:rPr lang="en-US" altLang="zh-TW" spc="-20" dirty="0">
                <a:solidFill>
                  <a:srgbClr val="003300"/>
                </a:solidFill>
                <a:latin typeface="Arial"/>
                <a:cs typeface="Arial"/>
              </a:rPr>
              <a:t>5</a:t>
            </a:r>
            <a:r>
              <a:rPr lang="da-DK" altLang="zh-TW" spc="-20" dirty="0">
                <a:solidFill>
                  <a:srgbClr val="003300"/>
                </a:solidFill>
                <a:latin typeface="Arial"/>
                <a:cs typeface="Arial"/>
              </a:rPr>
              <a:t>) [</a:t>
            </a:r>
            <a:r>
              <a:rPr lang="en-US" altLang="zh-TW" spc="-20" dirty="0">
                <a:solidFill>
                  <a:srgbClr val="003300"/>
                </a:solidFill>
                <a:latin typeface="Arial"/>
                <a:cs typeface="Arial"/>
              </a:rPr>
              <a:t>arXiv:1510.05389]</a:t>
            </a:r>
            <a:endParaRPr lang="da-DK" altLang="zh-TW" dirty="0">
              <a:latin typeface="Arial"/>
              <a:cs typeface="Arial"/>
            </a:endParaRPr>
          </a:p>
        </p:txBody>
      </p:sp>
      <p:sp>
        <p:nvSpPr>
          <p:cNvPr id="9" name="文字方塊 8"/>
          <p:cNvSpPr txBox="1"/>
          <p:nvPr/>
        </p:nvSpPr>
        <p:spPr>
          <a:xfrm>
            <a:off x="2161953" y="1515726"/>
            <a:ext cx="1432828" cy="369332"/>
          </a:xfrm>
          <a:prstGeom prst="rect">
            <a:avLst/>
          </a:prstGeom>
          <a:noFill/>
        </p:spPr>
        <p:txBody>
          <a:bodyPr wrap="none" rtlCol="0">
            <a:spAutoFit/>
          </a:bodyPr>
          <a:lstStyle/>
          <a:p>
            <a:r>
              <a:rPr lang="en-US" dirty="0">
                <a:solidFill>
                  <a:srgbClr val="3333CC"/>
                </a:solidFill>
              </a:rPr>
              <a:t>Transversity</a:t>
            </a:r>
          </a:p>
        </p:txBody>
      </p:sp>
      <p:sp>
        <p:nvSpPr>
          <p:cNvPr id="10" name="文字方塊 9"/>
          <p:cNvSpPr txBox="1"/>
          <p:nvPr/>
        </p:nvSpPr>
        <p:spPr>
          <a:xfrm>
            <a:off x="6200553" y="1515726"/>
            <a:ext cx="1338828" cy="369332"/>
          </a:xfrm>
          <a:prstGeom prst="rect">
            <a:avLst/>
          </a:prstGeom>
          <a:noFill/>
        </p:spPr>
        <p:txBody>
          <a:bodyPr wrap="none" rtlCol="0">
            <a:spAutoFit/>
          </a:bodyPr>
          <a:lstStyle/>
          <a:p>
            <a:r>
              <a:rPr lang="en-US" altLang="zh-TW" dirty="0">
                <a:solidFill>
                  <a:srgbClr val="3333CC"/>
                </a:solidFill>
              </a:rPr>
              <a:t>Collins FFs</a:t>
            </a:r>
            <a:endParaRPr lang="en-US" dirty="0">
              <a:solidFill>
                <a:srgbClr val="3333CC"/>
              </a:solidFill>
            </a:endParaRPr>
          </a:p>
        </p:txBody>
      </p:sp>
      <p:sp>
        <p:nvSpPr>
          <p:cNvPr id="11" name="文字方塊 10"/>
          <p:cNvSpPr txBox="1"/>
          <p:nvPr/>
        </p:nvSpPr>
        <p:spPr>
          <a:xfrm>
            <a:off x="1605699" y="3185100"/>
            <a:ext cx="954107" cy="369332"/>
          </a:xfrm>
          <a:prstGeom prst="rect">
            <a:avLst/>
          </a:prstGeom>
          <a:noFill/>
        </p:spPr>
        <p:txBody>
          <a:bodyPr wrap="none" rtlCol="0">
            <a:spAutoFit/>
          </a:bodyPr>
          <a:lstStyle/>
          <a:p>
            <a:r>
              <a:rPr lang="en-US" dirty="0">
                <a:solidFill>
                  <a:srgbClr val="FF0000"/>
                </a:solidFill>
              </a:rPr>
              <a:t>u quark</a:t>
            </a:r>
          </a:p>
        </p:txBody>
      </p:sp>
      <p:sp>
        <p:nvSpPr>
          <p:cNvPr id="12" name="文字方塊 11"/>
          <p:cNvSpPr txBox="1"/>
          <p:nvPr/>
        </p:nvSpPr>
        <p:spPr>
          <a:xfrm>
            <a:off x="1605699" y="3726293"/>
            <a:ext cx="954107" cy="369332"/>
          </a:xfrm>
          <a:prstGeom prst="rect">
            <a:avLst/>
          </a:prstGeom>
          <a:noFill/>
        </p:spPr>
        <p:txBody>
          <a:bodyPr wrap="none" rtlCol="0">
            <a:spAutoFit/>
          </a:bodyPr>
          <a:lstStyle/>
          <a:p>
            <a:r>
              <a:rPr lang="en-US" dirty="0">
                <a:solidFill>
                  <a:srgbClr val="FF0000"/>
                </a:solidFill>
              </a:rPr>
              <a:t>d quark</a:t>
            </a:r>
          </a:p>
        </p:txBody>
      </p:sp>
      <p:sp>
        <p:nvSpPr>
          <p:cNvPr id="13" name="文字方塊 12"/>
          <p:cNvSpPr txBox="1"/>
          <p:nvPr/>
        </p:nvSpPr>
        <p:spPr>
          <a:xfrm>
            <a:off x="7339619" y="2359300"/>
            <a:ext cx="1031051" cy="369332"/>
          </a:xfrm>
          <a:prstGeom prst="rect">
            <a:avLst/>
          </a:prstGeom>
          <a:noFill/>
        </p:spPr>
        <p:txBody>
          <a:bodyPr wrap="none" rtlCol="0">
            <a:spAutoFit/>
          </a:bodyPr>
          <a:lstStyle/>
          <a:p>
            <a:r>
              <a:rPr lang="en-US" dirty="0">
                <a:solidFill>
                  <a:srgbClr val="FF0000"/>
                </a:solidFill>
              </a:rPr>
              <a:t>Favored</a:t>
            </a:r>
          </a:p>
        </p:txBody>
      </p:sp>
      <p:sp>
        <p:nvSpPr>
          <p:cNvPr id="14" name="文字方塊 13"/>
          <p:cNvSpPr txBox="1"/>
          <p:nvPr/>
        </p:nvSpPr>
        <p:spPr>
          <a:xfrm>
            <a:off x="7230614" y="4095625"/>
            <a:ext cx="1249060" cy="369332"/>
          </a:xfrm>
          <a:prstGeom prst="rect">
            <a:avLst/>
          </a:prstGeom>
          <a:noFill/>
        </p:spPr>
        <p:txBody>
          <a:bodyPr wrap="none" rtlCol="0">
            <a:spAutoFit/>
          </a:bodyPr>
          <a:lstStyle/>
          <a:p>
            <a:r>
              <a:rPr lang="en-US" dirty="0" err="1">
                <a:solidFill>
                  <a:srgbClr val="FF0000"/>
                </a:solidFill>
              </a:rPr>
              <a:t>Unfavored</a:t>
            </a:r>
            <a:endParaRPr lang="en-US" dirty="0">
              <a:solidFill>
                <a:srgbClr val="FF0000"/>
              </a:solidFill>
            </a:endParaRPr>
          </a:p>
        </p:txBody>
      </p:sp>
      <p:sp>
        <p:nvSpPr>
          <p:cNvPr id="16" name="文字方塊 15"/>
          <p:cNvSpPr txBox="1"/>
          <p:nvPr/>
        </p:nvSpPr>
        <p:spPr>
          <a:xfrm>
            <a:off x="1478242" y="6153654"/>
            <a:ext cx="643521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600" dirty="0"/>
              <a:t>Signals of t</a:t>
            </a:r>
            <a:r>
              <a:rPr lang="en-US" altLang="zh-TW" sz="1600" dirty="0"/>
              <a:t>ransversity and Collins FFs </a:t>
            </a:r>
            <a:r>
              <a:rPr lang="en-US" sz="1600" dirty="0"/>
              <a:t>s in SIDIS and </a:t>
            </a:r>
            <a:r>
              <a:rPr lang="en-US" sz="1600" dirty="0" err="1"/>
              <a:t>ee</a:t>
            </a:r>
            <a:r>
              <a:rPr lang="en-US" sz="1600" dirty="0"/>
              <a:t> processes. </a:t>
            </a:r>
          </a:p>
          <a:p>
            <a:r>
              <a:rPr lang="en-US" sz="1600" dirty="0"/>
              <a:t>Flavor dependence.</a:t>
            </a:r>
          </a:p>
        </p:txBody>
      </p:sp>
    </p:spTree>
    <p:extLst>
      <p:ext uri="{BB962C8B-B14F-4D97-AF65-F5344CB8AC3E}">
        <p14:creationId xmlns:p14="http://schemas.microsoft.com/office/powerpoint/2010/main" val="1585761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Nucleon Tensor Charge from Extracted Transversity</a:t>
            </a:r>
            <a:endParaRPr lang="en-US" dirty="0"/>
          </a:p>
        </p:txBody>
      </p:sp>
      <p:pic>
        <p:nvPicPr>
          <p:cNvPr id="6" name="內容版面配置區 5"/>
          <p:cNvPicPr>
            <a:picLocks noGrp="1" noChangeAspect="1"/>
          </p:cNvPicPr>
          <p:nvPr>
            <p:ph sz="half" idx="1"/>
          </p:nvPr>
        </p:nvPicPr>
        <p:blipFill>
          <a:blip r:embed="rId3"/>
          <a:stretch>
            <a:fillRect/>
          </a:stretch>
        </p:blipFill>
        <p:spPr>
          <a:xfrm>
            <a:off x="457200" y="2304230"/>
            <a:ext cx="4038600" cy="3727503"/>
          </a:xfrm>
          <a:prstGeom prst="rect">
            <a:avLst/>
          </a:prstGeom>
        </p:spPr>
      </p:pic>
      <p:sp>
        <p:nvSpPr>
          <p:cNvPr id="5" name="投影片編號版面配置區 4"/>
          <p:cNvSpPr>
            <a:spLocks noGrp="1"/>
          </p:cNvSpPr>
          <p:nvPr>
            <p:ph type="sldNum" sz="quarter" idx="12"/>
          </p:nvPr>
        </p:nvSpPr>
        <p:spPr/>
        <p:txBody>
          <a:bodyPr/>
          <a:lstStyle/>
          <a:p>
            <a:pPr>
              <a:defRPr/>
            </a:pPr>
            <a:fld id="{31F43822-5969-4480-A0FC-FFB4176CED02}" type="slidenum">
              <a:rPr lang="en-US" altLang="ja-JP" smtClean="0"/>
              <a:pPr>
                <a:defRPr/>
              </a:pPr>
              <a:t>34</a:t>
            </a:fld>
            <a:endParaRPr lang="en-US" altLang="ja-JP" dirty="0"/>
          </a:p>
        </p:txBody>
      </p:sp>
      <p:sp>
        <p:nvSpPr>
          <p:cNvPr id="8" name="object 16"/>
          <p:cNvSpPr txBox="1"/>
          <p:nvPr/>
        </p:nvSpPr>
        <p:spPr>
          <a:xfrm>
            <a:off x="514089" y="6135065"/>
            <a:ext cx="1468120" cy="359410"/>
          </a:xfrm>
          <a:prstGeom prst="rect">
            <a:avLst/>
          </a:prstGeom>
        </p:spPr>
        <p:txBody>
          <a:bodyPr vert="horz" wrap="square" lIns="0" tIns="0" rIns="0" bIns="0" rtlCol="0">
            <a:spAutoFit/>
          </a:bodyPr>
          <a:lstStyle/>
          <a:p>
            <a:pPr marL="12700">
              <a:lnSpc>
                <a:spcPct val="100000"/>
              </a:lnSpc>
            </a:pPr>
            <a:r>
              <a:rPr sz="2550" spc="5" dirty="0">
                <a:solidFill>
                  <a:srgbClr val="FF0000"/>
                </a:solidFill>
                <a:latin typeface="Symbol"/>
                <a:cs typeface="Symbol"/>
              </a:rPr>
              <a:t></a:t>
            </a:r>
            <a:r>
              <a:rPr sz="2550" i="1" spc="10" dirty="0">
                <a:solidFill>
                  <a:srgbClr val="FF0000"/>
                </a:solidFill>
                <a:latin typeface="Times New Roman"/>
                <a:cs typeface="Times New Roman"/>
              </a:rPr>
              <a:t>u</a:t>
            </a:r>
            <a:r>
              <a:rPr sz="2550" i="1" spc="50" dirty="0">
                <a:solidFill>
                  <a:srgbClr val="FF0000"/>
                </a:solidFill>
                <a:latin typeface="Times New Roman"/>
                <a:cs typeface="Times New Roman"/>
              </a:rPr>
              <a:t> </a:t>
            </a:r>
            <a:r>
              <a:rPr sz="2550" spc="10" dirty="0">
                <a:solidFill>
                  <a:srgbClr val="FF0000"/>
                </a:solidFill>
                <a:latin typeface="Symbol"/>
                <a:cs typeface="Symbol"/>
              </a:rPr>
              <a:t></a:t>
            </a:r>
            <a:r>
              <a:rPr sz="2550" spc="-80" dirty="0">
                <a:solidFill>
                  <a:srgbClr val="FF0000"/>
                </a:solidFill>
                <a:latin typeface="Times New Roman"/>
                <a:cs typeface="Times New Roman"/>
              </a:rPr>
              <a:t> </a:t>
            </a:r>
            <a:r>
              <a:rPr sz="2550" spc="10" dirty="0">
                <a:solidFill>
                  <a:srgbClr val="FF0000"/>
                </a:solidFill>
                <a:latin typeface="Times New Roman"/>
                <a:cs typeface="Times New Roman"/>
              </a:rPr>
              <a:t>0.787</a:t>
            </a:r>
            <a:endParaRPr sz="2550" dirty="0">
              <a:latin typeface="Times New Roman"/>
              <a:cs typeface="Times New Roman"/>
            </a:endParaRPr>
          </a:p>
        </p:txBody>
      </p:sp>
      <p:sp>
        <p:nvSpPr>
          <p:cNvPr id="9" name="object 17"/>
          <p:cNvSpPr txBox="1"/>
          <p:nvPr/>
        </p:nvSpPr>
        <p:spPr>
          <a:xfrm>
            <a:off x="2822575" y="6135065"/>
            <a:ext cx="1673225" cy="359410"/>
          </a:xfrm>
          <a:prstGeom prst="rect">
            <a:avLst/>
          </a:prstGeom>
        </p:spPr>
        <p:txBody>
          <a:bodyPr vert="horz" wrap="square" lIns="0" tIns="0" rIns="0" bIns="0" rtlCol="0">
            <a:spAutoFit/>
          </a:bodyPr>
          <a:lstStyle/>
          <a:p>
            <a:pPr marL="12700">
              <a:lnSpc>
                <a:spcPct val="100000"/>
              </a:lnSpc>
            </a:pPr>
            <a:r>
              <a:rPr sz="2550" spc="5" dirty="0">
                <a:solidFill>
                  <a:srgbClr val="FF0000"/>
                </a:solidFill>
                <a:latin typeface="Symbol"/>
                <a:cs typeface="Symbol"/>
              </a:rPr>
              <a:t></a:t>
            </a:r>
            <a:r>
              <a:rPr sz="2550" i="1" spc="10" dirty="0">
                <a:solidFill>
                  <a:srgbClr val="FF0000"/>
                </a:solidFill>
                <a:latin typeface="Times New Roman"/>
                <a:cs typeface="Times New Roman"/>
              </a:rPr>
              <a:t>d</a:t>
            </a:r>
            <a:r>
              <a:rPr sz="2550" i="1" spc="210" dirty="0">
                <a:solidFill>
                  <a:srgbClr val="FF0000"/>
                </a:solidFill>
                <a:latin typeface="Times New Roman"/>
                <a:cs typeface="Times New Roman"/>
              </a:rPr>
              <a:t> </a:t>
            </a:r>
            <a:r>
              <a:rPr sz="2550" spc="10" dirty="0">
                <a:solidFill>
                  <a:srgbClr val="FF0000"/>
                </a:solidFill>
                <a:latin typeface="Symbol"/>
                <a:cs typeface="Symbol"/>
              </a:rPr>
              <a:t></a:t>
            </a:r>
            <a:r>
              <a:rPr sz="2550" spc="-40" dirty="0">
                <a:solidFill>
                  <a:srgbClr val="FF0000"/>
                </a:solidFill>
                <a:latin typeface="Times New Roman"/>
                <a:cs typeface="Times New Roman"/>
              </a:rPr>
              <a:t> </a:t>
            </a:r>
            <a:r>
              <a:rPr sz="2550" spc="5" dirty="0">
                <a:solidFill>
                  <a:srgbClr val="FF0000"/>
                </a:solidFill>
                <a:latin typeface="Symbol"/>
                <a:cs typeface="Symbol"/>
              </a:rPr>
              <a:t></a:t>
            </a:r>
            <a:r>
              <a:rPr sz="2550" spc="10" dirty="0">
                <a:solidFill>
                  <a:srgbClr val="FF0000"/>
                </a:solidFill>
                <a:latin typeface="Times New Roman"/>
                <a:cs typeface="Times New Roman"/>
              </a:rPr>
              <a:t>0.319</a:t>
            </a:r>
            <a:endParaRPr sz="2550" dirty="0">
              <a:latin typeface="Times New Roman"/>
              <a:cs typeface="Times New Roman"/>
            </a:endParaRPr>
          </a:p>
        </p:txBody>
      </p:sp>
      <p:sp>
        <p:nvSpPr>
          <p:cNvPr id="10" name="內容版面配置區 9"/>
          <p:cNvSpPr>
            <a:spLocks noGrp="1"/>
          </p:cNvSpPr>
          <p:nvPr>
            <p:ph sz="half" idx="2"/>
          </p:nvPr>
        </p:nvSpPr>
        <p:spPr/>
        <p:txBody>
          <a:bodyPr>
            <a:normAutofit fontScale="85000" lnSpcReduction="10000"/>
          </a:bodyPr>
          <a:lstStyle/>
          <a:p>
            <a:r>
              <a:rPr lang="en-US" dirty="0"/>
              <a:t>Tensor charges:</a:t>
            </a:r>
          </a:p>
          <a:p>
            <a:pPr lvl="1"/>
            <a:r>
              <a:rPr lang="en-US" b="1" dirty="0">
                <a:solidFill>
                  <a:srgbClr val="FF0000"/>
                </a:solidFill>
              </a:rPr>
              <a:t>1</a:t>
            </a:r>
            <a:r>
              <a:rPr lang="en-US" dirty="0"/>
              <a:t> : Extractions from global fits (using two different Collins FF parameterizations)</a:t>
            </a:r>
          </a:p>
          <a:p>
            <a:pPr lvl="1"/>
            <a:r>
              <a:rPr lang="en-US" b="1" dirty="0"/>
              <a:t>2-10</a:t>
            </a:r>
            <a:r>
              <a:rPr lang="en-US" dirty="0"/>
              <a:t>: Predictions from various models (including LQCD) </a:t>
            </a:r>
          </a:p>
          <a:p>
            <a:pPr lvl="1"/>
            <a:r>
              <a:rPr lang="en-US" dirty="0"/>
              <a:t>Discrepancy could be caused by neglecting sea quark transversity in the fit</a:t>
            </a:r>
          </a:p>
          <a:p>
            <a:r>
              <a:rPr lang="en-US" dirty="0"/>
              <a:t>Tensor charges are smaller than axial charge.</a:t>
            </a:r>
          </a:p>
        </p:txBody>
      </p:sp>
      <p:graphicFrame>
        <p:nvGraphicFramePr>
          <p:cNvPr id="11" name="內容版面配置區 6"/>
          <p:cNvGraphicFramePr>
            <a:graphicFrameLocks noChangeAspect="1"/>
          </p:cNvGraphicFramePr>
          <p:nvPr>
            <p:extLst>
              <p:ext uri="{D42A27DB-BD31-4B8C-83A1-F6EECF244321}">
                <p14:modId xmlns:p14="http://schemas.microsoft.com/office/powerpoint/2010/main" val="1311014959"/>
              </p:ext>
            </p:extLst>
          </p:nvPr>
        </p:nvGraphicFramePr>
        <p:xfrm>
          <a:off x="419100" y="1682750"/>
          <a:ext cx="4194175" cy="501650"/>
        </p:xfrm>
        <a:graphic>
          <a:graphicData uri="http://schemas.openxmlformats.org/presentationml/2006/ole">
            <mc:AlternateContent xmlns:mc="http://schemas.openxmlformats.org/markup-compatibility/2006">
              <mc:Choice xmlns:v="urn:schemas-microsoft-com:vml" Requires="v">
                <p:oleObj spid="_x0000_s603298" name="Equation" r:id="rId4" imgW="2755800" imgH="330120" progId="Equation.DSMT4">
                  <p:embed/>
                </p:oleObj>
              </mc:Choice>
              <mc:Fallback>
                <p:oleObj name="Equation" r:id="rId4" imgW="2755800" imgH="330120" progId="Equation.DSMT4">
                  <p:embed/>
                  <p:pic>
                    <p:nvPicPr>
                      <p:cNvPr id="7" name="內容版面配置區 6"/>
                      <p:cNvPicPr/>
                      <p:nvPr/>
                    </p:nvPicPr>
                    <p:blipFill>
                      <a:blip r:embed="rId5"/>
                      <a:stretch>
                        <a:fillRect/>
                      </a:stretch>
                    </p:blipFill>
                    <p:spPr>
                      <a:xfrm>
                        <a:off x="419100" y="1682750"/>
                        <a:ext cx="4194175" cy="501650"/>
                      </a:xfrm>
                      <a:prstGeom prst="rect">
                        <a:avLst/>
                      </a:prstGeom>
                    </p:spPr>
                  </p:pic>
                </p:oleObj>
              </mc:Fallback>
            </mc:AlternateContent>
          </a:graphicData>
        </a:graphic>
      </p:graphicFrame>
    </p:spTree>
    <p:extLst>
      <p:ext uri="{BB962C8B-B14F-4D97-AF65-F5344CB8AC3E}">
        <p14:creationId xmlns:p14="http://schemas.microsoft.com/office/powerpoint/2010/main" val="1637518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內容版面配置區 32"/>
          <p:cNvPicPr>
            <a:picLocks noGrp="1" noChangeAspect="1"/>
          </p:cNvPicPr>
          <p:nvPr>
            <p:ph sz="half" idx="2"/>
          </p:nvPr>
        </p:nvPicPr>
        <p:blipFill>
          <a:blip r:embed="rId3"/>
          <a:stretch>
            <a:fillRect/>
          </a:stretch>
        </p:blipFill>
        <p:spPr>
          <a:xfrm>
            <a:off x="4648200" y="2517510"/>
            <a:ext cx="4038600" cy="3589866"/>
          </a:xfrm>
          <a:prstGeom prst="rect">
            <a:avLst/>
          </a:prstGeom>
        </p:spPr>
      </p:pic>
      <p:pic>
        <p:nvPicPr>
          <p:cNvPr id="32" name="內容版面配置區 31"/>
          <p:cNvPicPr>
            <a:picLocks noGrp="1" noChangeAspect="1"/>
          </p:cNvPicPr>
          <p:nvPr>
            <p:ph sz="half" idx="1"/>
          </p:nvPr>
        </p:nvPicPr>
        <p:blipFill>
          <a:blip r:embed="rId4"/>
          <a:stretch>
            <a:fillRect/>
          </a:stretch>
        </p:blipFill>
        <p:spPr>
          <a:xfrm>
            <a:off x="495300" y="2524193"/>
            <a:ext cx="4038600" cy="3589866"/>
          </a:xfrm>
          <a:prstGeom prst="rect">
            <a:avLst/>
          </a:prstGeom>
        </p:spPr>
      </p:pic>
      <p:sp>
        <p:nvSpPr>
          <p:cNvPr id="18" name="標題 17"/>
          <p:cNvSpPr>
            <a:spLocks noGrp="1"/>
          </p:cNvSpPr>
          <p:nvPr>
            <p:ph type="title"/>
          </p:nvPr>
        </p:nvSpPr>
        <p:spPr/>
        <p:txBody>
          <a:bodyPr/>
          <a:lstStyle/>
          <a:p>
            <a:r>
              <a:rPr lang="en-US" dirty="0"/>
              <a:t>TMD Sivers Function</a:t>
            </a:r>
          </a:p>
        </p:txBody>
      </p:sp>
      <p:sp>
        <p:nvSpPr>
          <p:cNvPr id="4" name="投影片編號版面配置區 3"/>
          <p:cNvSpPr>
            <a:spLocks noGrp="1"/>
          </p:cNvSpPr>
          <p:nvPr>
            <p:ph type="sldNum" sz="quarter" idx="12"/>
          </p:nvPr>
        </p:nvSpPr>
        <p:spPr/>
        <p:txBody>
          <a:bodyPr/>
          <a:lstStyle/>
          <a:p>
            <a:fld id="{C4358196-9BEB-4767-A74A-45CC1236D4D8}" type="slidenum">
              <a:rPr lang="zh-TW" altLang="en-US" smtClean="0"/>
              <a:pPr/>
              <a:t>35</a:t>
            </a:fld>
            <a:endParaRPr lang="zh-TW" altLang="en-US"/>
          </a:p>
        </p:txBody>
      </p:sp>
      <p:graphicFrame>
        <p:nvGraphicFramePr>
          <p:cNvPr id="10" name="物件 9"/>
          <p:cNvGraphicFramePr>
            <a:graphicFrameLocks noChangeAspect="1"/>
          </p:cNvGraphicFramePr>
          <p:nvPr/>
        </p:nvGraphicFramePr>
        <p:xfrm>
          <a:off x="6722247" y="2666947"/>
          <a:ext cx="544330" cy="653195"/>
        </p:xfrm>
        <a:graphic>
          <a:graphicData uri="http://schemas.openxmlformats.org/presentationml/2006/ole">
            <mc:AlternateContent xmlns:mc="http://schemas.openxmlformats.org/markup-compatibility/2006">
              <mc:Choice xmlns:v="urn:schemas-microsoft-com:vml" Requires="v">
                <p:oleObj spid="_x0000_s606520" name="Equation" r:id="rId5" imgW="190440" imgH="228600" progId="Equation.DSMT4">
                  <p:embed/>
                </p:oleObj>
              </mc:Choice>
              <mc:Fallback>
                <p:oleObj name="Equation" r:id="rId5" imgW="190440" imgH="228600" progId="Equation.DSMT4">
                  <p:embed/>
                  <p:pic>
                    <p:nvPicPr>
                      <p:cNvPr id="10" name="物件 9"/>
                      <p:cNvPicPr/>
                      <p:nvPr/>
                    </p:nvPicPr>
                    <p:blipFill>
                      <a:blip r:embed="rId6"/>
                      <a:stretch>
                        <a:fillRect/>
                      </a:stretch>
                    </p:blipFill>
                    <p:spPr>
                      <a:xfrm>
                        <a:off x="6722247" y="2666947"/>
                        <a:ext cx="544330" cy="653195"/>
                      </a:xfrm>
                      <a:prstGeom prst="rect">
                        <a:avLst/>
                      </a:prstGeom>
                    </p:spPr>
                  </p:pic>
                </p:oleObj>
              </mc:Fallback>
            </mc:AlternateContent>
          </a:graphicData>
        </a:graphic>
      </p:graphicFrame>
      <p:sp>
        <p:nvSpPr>
          <p:cNvPr id="11" name="文字方塊 10"/>
          <p:cNvSpPr txBox="1"/>
          <p:nvPr/>
        </p:nvSpPr>
        <p:spPr>
          <a:xfrm>
            <a:off x="1472025" y="2097111"/>
            <a:ext cx="216308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Unpolarized proton</a:t>
            </a:r>
          </a:p>
        </p:txBody>
      </p:sp>
      <p:sp>
        <p:nvSpPr>
          <p:cNvPr id="12" name="文字方塊 11"/>
          <p:cNvSpPr txBox="1"/>
          <p:nvPr/>
        </p:nvSpPr>
        <p:spPr>
          <a:xfrm>
            <a:off x="5166379" y="2097111"/>
            <a:ext cx="326224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Transversely-polarized proton</a:t>
            </a:r>
          </a:p>
        </p:txBody>
      </p:sp>
      <p:cxnSp>
        <p:nvCxnSpPr>
          <p:cNvPr id="13" name="直線單箭頭接點 12"/>
          <p:cNvCxnSpPr/>
          <p:nvPr/>
        </p:nvCxnSpPr>
        <p:spPr>
          <a:xfrm flipV="1">
            <a:off x="6699638" y="2600631"/>
            <a:ext cx="0" cy="6401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13"/>
              <p:cNvSpPr txBox="1"/>
              <p:nvPr/>
            </p:nvSpPr>
            <p:spPr>
              <a:xfrm>
                <a:off x="2019300" y="5877693"/>
                <a:ext cx="914400" cy="369332"/>
              </a:xfrm>
              <a:prstGeom prst="rect">
                <a:avLst/>
              </a:prstGeom>
              <a:solidFill>
                <a:srgbClr val="FFFFFF"/>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𝑥</m:t>
                          </m:r>
                        </m:sub>
                      </m:sSub>
                    </m:oMath>
                  </m:oMathPara>
                </a14:m>
                <a:endParaRPr 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2019300" y="5877693"/>
                <a:ext cx="914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6242438" y="5929393"/>
                <a:ext cx="914400" cy="369332"/>
              </a:xfrm>
              <a:prstGeom prst="rect">
                <a:avLst/>
              </a:prstGeom>
              <a:solidFill>
                <a:srgbClr val="FFFFFF"/>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𝑥</m:t>
                          </m:r>
                        </m:sub>
                      </m:sSub>
                    </m:oMath>
                  </m:oMathPara>
                </a14:m>
                <a:endParaRPr 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6242438" y="5929393"/>
                <a:ext cx="914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4572000" y="3994942"/>
                <a:ext cx="211832" cy="391261"/>
              </a:xfrm>
              <a:prstGeom prst="rect">
                <a:avLst/>
              </a:prstGeom>
              <a:solidFill>
                <a:srgbClr val="FFFFFF"/>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m:t>
                          </m:r>
                        </m:sub>
                      </m:sSub>
                    </m:oMath>
                  </m:oMathPara>
                </a14:m>
                <a:endParaRPr lang="en-US"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4572000" y="3994942"/>
                <a:ext cx="211832" cy="391261"/>
              </a:xfrm>
              <a:prstGeom prst="rect">
                <a:avLst/>
              </a:prstGeom>
              <a:blipFill>
                <a:blip r:embed="rId9"/>
                <a:stretch>
                  <a:fillRect r="-82857"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351284" y="3921182"/>
                <a:ext cx="211832" cy="39126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m:t>
                          </m:r>
                        </m:sub>
                      </m:sSub>
                    </m:oMath>
                  </m:oMathPara>
                </a14:m>
                <a:endParaRPr lang="en-US"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351284" y="3921182"/>
                <a:ext cx="211832" cy="391261"/>
              </a:xfrm>
              <a:prstGeom prst="rect">
                <a:avLst/>
              </a:prstGeom>
              <a:blipFill>
                <a:blip r:embed="rId10"/>
                <a:stretch>
                  <a:fillRect r="-88235" b="-4688"/>
                </a:stretch>
              </a:blipFill>
            </p:spPr>
            <p:txBody>
              <a:bodyPr/>
              <a:lstStyle/>
              <a:p>
                <a:r>
                  <a:rPr lang="en-US">
                    <a:noFill/>
                  </a:rPr>
                  <a:t> </a:t>
                </a:r>
              </a:p>
            </p:txBody>
          </p:sp>
        </mc:Fallback>
      </mc:AlternateContent>
      <p:sp>
        <p:nvSpPr>
          <p:cNvPr id="2" name="文字方塊 1"/>
          <p:cNvSpPr txBox="1"/>
          <p:nvPr/>
        </p:nvSpPr>
        <p:spPr>
          <a:xfrm>
            <a:off x="495300" y="6244750"/>
            <a:ext cx="756084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400" b="1" dirty="0">
                <a:solidFill>
                  <a:srgbClr val="FF0000"/>
                </a:solidFill>
              </a:rPr>
              <a:t>A nonzero Sivers function is considered to be strong evidence for the presence of quark orbital angular momentum</a:t>
            </a:r>
            <a:r>
              <a:rPr lang="en-US" sz="1400" b="1" dirty="0"/>
              <a:t>. </a:t>
            </a:r>
          </a:p>
        </p:txBody>
      </p:sp>
      <p:graphicFrame>
        <p:nvGraphicFramePr>
          <p:cNvPr id="19" name="內容版面配置區 4"/>
          <p:cNvGraphicFramePr>
            <a:graphicFrameLocks noChangeAspect="1"/>
          </p:cNvGraphicFramePr>
          <p:nvPr/>
        </p:nvGraphicFramePr>
        <p:xfrm>
          <a:off x="896938" y="1257300"/>
          <a:ext cx="7354887" cy="835025"/>
        </p:xfrm>
        <a:graphic>
          <a:graphicData uri="http://schemas.openxmlformats.org/presentationml/2006/ole">
            <mc:AlternateContent xmlns:mc="http://schemas.openxmlformats.org/markup-compatibility/2006">
              <mc:Choice xmlns:v="urn:schemas-microsoft-com:vml" Requires="v">
                <p:oleObj spid="_x0000_s606521" name="Equation" r:id="rId11" imgW="3466800" imgH="393480" progId="Equation.DSMT4">
                  <p:embed/>
                </p:oleObj>
              </mc:Choice>
              <mc:Fallback>
                <p:oleObj name="Equation" r:id="rId11" imgW="3466800" imgH="393480" progId="Equation.DSMT4">
                  <p:embed/>
                  <p:pic>
                    <p:nvPicPr>
                      <p:cNvPr id="19" name="內容版面配置區 4"/>
                      <p:cNvPicPr/>
                      <p:nvPr/>
                    </p:nvPicPr>
                    <p:blipFill>
                      <a:blip r:embed="rId12"/>
                      <a:stretch>
                        <a:fillRect/>
                      </a:stretch>
                    </p:blipFill>
                    <p:spPr>
                      <a:xfrm>
                        <a:off x="896938" y="1257300"/>
                        <a:ext cx="7354887" cy="835025"/>
                      </a:xfrm>
                      <a:prstGeom prst="rect">
                        <a:avLst/>
                      </a:prstGeom>
                    </p:spPr>
                  </p:pic>
                </p:oleObj>
              </mc:Fallback>
            </mc:AlternateContent>
          </a:graphicData>
        </a:graphic>
      </p:graphicFrame>
    </p:spTree>
    <p:extLst>
      <p:ext uri="{BB962C8B-B14F-4D97-AF65-F5344CB8AC3E}">
        <p14:creationId xmlns:p14="http://schemas.microsoft.com/office/powerpoint/2010/main" val="2569594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5375696" cy="1143000"/>
          </a:xfrm>
        </p:spPr>
        <p:txBody>
          <a:bodyPr>
            <a:normAutofit/>
          </a:bodyPr>
          <a:lstStyle/>
          <a:p>
            <a:r>
              <a:rPr lang="en-US" altLang="zh-TW" sz="3200" dirty="0"/>
              <a:t>Nonzero Sivers Asymmetries from SIDIS</a:t>
            </a:r>
            <a:endParaRPr lang="zh-TW" altLang="en-US" sz="3200" dirty="0"/>
          </a:p>
        </p:txBody>
      </p:sp>
      <p:pic>
        <p:nvPicPr>
          <p:cNvPr id="5" name="內容版面配置區 4"/>
          <p:cNvPicPr>
            <a:picLocks noGrp="1" noChangeAspect="1"/>
          </p:cNvPicPr>
          <p:nvPr>
            <p:ph idx="1"/>
          </p:nvPr>
        </p:nvPicPr>
        <p:blipFill>
          <a:blip r:embed="rId3"/>
          <a:stretch>
            <a:fillRect/>
          </a:stretch>
        </p:blipFill>
        <p:spPr>
          <a:xfrm>
            <a:off x="0" y="1892300"/>
            <a:ext cx="6029637" cy="3926558"/>
          </a:xfrm>
          <a:prstGeom prst="rect">
            <a:avLst/>
          </a:prstGeom>
        </p:spPr>
      </p:pic>
      <p:sp>
        <p:nvSpPr>
          <p:cNvPr id="4" name="投影片編號版面配置區 3"/>
          <p:cNvSpPr>
            <a:spLocks noGrp="1"/>
          </p:cNvSpPr>
          <p:nvPr>
            <p:ph type="sldNum" sz="quarter" idx="12"/>
          </p:nvPr>
        </p:nvSpPr>
        <p:spPr/>
        <p:txBody>
          <a:bodyPr/>
          <a:lstStyle/>
          <a:p>
            <a:pPr>
              <a:defRPr/>
            </a:pPr>
            <a:fld id="{4396A207-07FB-42F6-B213-05D7673CECAA}" type="slidenum">
              <a:rPr lang="en-US" altLang="ja-JP" smtClean="0"/>
              <a:pPr>
                <a:defRPr/>
              </a:pPr>
              <a:t>36</a:t>
            </a:fld>
            <a:endParaRPr lang="en-US" altLang="ja-JP" dirty="0"/>
          </a:p>
        </p:txBody>
      </p:sp>
      <p:pic>
        <p:nvPicPr>
          <p:cNvPr id="3" name="圖片 2"/>
          <p:cNvPicPr>
            <a:picLocks noChangeAspect="1"/>
          </p:cNvPicPr>
          <p:nvPr/>
        </p:nvPicPr>
        <p:blipFill>
          <a:blip r:embed="rId4"/>
          <a:stretch>
            <a:fillRect/>
          </a:stretch>
        </p:blipFill>
        <p:spPr>
          <a:xfrm>
            <a:off x="5832896" y="1892300"/>
            <a:ext cx="2942804" cy="4382732"/>
          </a:xfrm>
          <a:prstGeom prst="rect">
            <a:avLst/>
          </a:prstGeom>
        </p:spPr>
      </p:pic>
      <p:sp>
        <p:nvSpPr>
          <p:cNvPr id="6" name="文字方塊 5"/>
          <p:cNvSpPr txBox="1"/>
          <p:nvPr/>
        </p:nvSpPr>
        <p:spPr>
          <a:xfrm>
            <a:off x="6426258" y="1555659"/>
            <a:ext cx="2460930" cy="461665"/>
          </a:xfrm>
          <a:prstGeom prst="rect">
            <a:avLst/>
          </a:prstGeom>
          <a:noFill/>
        </p:spPr>
        <p:txBody>
          <a:bodyPr wrap="none" rtlCol="0">
            <a:spAutoFit/>
          </a:bodyPr>
          <a:lstStyle/>
          <a:p>
            <a:r>
              <a:rPr lang="en-US" altLang="zh-TW" sz="2400" dirty="0">
                <a:solidFill>
                  <a:srgbClr val="FF0000"/>
                </a:solidFill>
              </a:rPr>
              <a:t>Sivers Functions</a:t>
            </a:r>
            <a:endParaRPr lang="zh-TW" altLang="en-US" sz="2400" dirty="0">
              <a:solidFill>
                <a:srgbClr val="FF0000"/>
              </a:solidFill>
            </a:endParaRPr>
          </a:p>
        </p:txBody>
      </p:sp>
      <p:sp>
        <p:nvSpPr>
          <p:cNvPr id="8" name="文字方塊 7"/>
          <p:cNvSpPr txBox="1"/>
          <p:nvPr/>
        </p:nvSpPr>
        <p:spPr>
          <a:xfrm>
            <a:off x="6277324" y="6245225"/>
            <a:ext cx="2124299" cy="523220"/>
          </a:xfrm>
          <a:prstGeom prst="rect">
            <a:avLst/>
          </a:prstGeom>
          <a:noFill/>
        </p:spPr>
        <p:txBody>
          <a:bodyPr wrap="none" rtlCol="0">
            <a:spAutoFit/>
          </a:bodyPr>
          <a:lstStyle/>
          <a:p>
            <a:r>
              <a:rPr lang="en-US" altLang="zh-TW" sz="1400" dirty="0"/>
              <a:t>PRD 86, 014028 (2012) </a:t>
            </a:r>
            <a:br>
              <a:rPr lang="en-US" altLang="zh-TW" sz="1400" dirty="0"/>
            </a:br>
            <a:r>
              <a:rPr lang="en-US" altLang="zh-TW" sz="1400" dirty="0"/>
              <a:t>[</a:t>
            </a:r>
            <a:r>
              <a:rPr lang="en-US" sz="1400" dirty="0"/>
              <a:t>arXiv:1204.1239]</a:t>
            </a:r>
            <a:endParaRPr lang="zh-TW" altLang="en-US" sz="1400" dirty="0"/>
          </a:p>
        </p:txBody>
      </p:sp>
      <p:sp>
        <p:nvSpPr>
          <p:cNvPr id="9" name="文字方塊 8"/>
          <p:cNvSpPr txBox="1"/>
          <p:nvPr/>
        </p:nvSpPr>
        <p:spPr>
          <a:xfrm>
            <a:off x="1329525" y="1598424"/>
            <a:ext cx="3514616" cy="369332"/>
          </a:xfrm>
          <a:prstGeom prst="rect">
            <a:avLst/>
          </a:prstGeom>
          <a:noFill/>
        </p:spPr>
        <p:txBody>
          <a:bodyPr wrap="none" rtlCol="0">
            <a:spAutoFit/>
          </a:bodyPr>
          <a:lstStyle/>
          <a:p>
            <a:r>
              <a:rPr lang="en-US" altLang="zh-TW" dirty="0">
                <a:solidFill>
                  <a:srgbClr val="FF0000"/>
                </a:solidFill>
              </a:rPr>
              <a:t>COMPASS, PLB 744 (2015) 250</a:t>
            </a:r>
            <a:endParaRPr lang="zh-TW" altLang="en-US" dirty="0">
              <a:solidFill>
                <a:srgbClr val="FF0000"/>
              </a:solidFill>
            </a:endParaRPr>
          </a:p>
        </p:txBody>
      </p:sp>
      <p:pic>
        <p:nvPicPr>
          <p:cNvPr id="10" name="Picture 18" descr="Screen shot 2013-02-10 at 4.38.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659" y="360134"/>
            <a:ext cx="2756529" cy="1192609"/>
          </a:xfrm>
          <a:prstGeom prst="rect">
            <a:avLst/>
          </a:prstGeom>
        </p:spPr>
      </p:pic>
      <p:cxnSp>
        <p:nvCxnSpPr>
          <p:cNvPr id="11" name="直線單箭頭接點 10"/>
          <p:cNvCxnSpPr/>
          <p:nvPr/>
        </p:nvCxnSpPr>
        <p:spPr>
          <a:xfrm flipV="1">
            <a:off x="6876256" y="908720"/>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物件 11"/>
          <p:cNvGraphicFramePr>
            <a:graphicFrameLocks noChangeAspect="1"/>
          </p:cNvGraphicFramePr>
          <p:nvPr/>
        </p:nvGraphicFramePr>
        <p:xfrm>
          <a:off x="7383839" y="1197187"/>
          <a:ext cx="472322" cy="566786"/>
        </p:xfrm>
        <a:graphic>
          <a:graphicData uri="http://schemas.openxmlformats.org/presentationml/2006/ole">
            <mc:AlternateContent xmlns:mc="http://schemas.openxmlformats.org/markup-compatibility/2006">
              <mc:Choice xmlns:v="urn:schemas-microsoft-com:vml" Requires="v">
                <p:oleObj spid="_x0000_s605341" name="Equation" r:id="rId6" imgW="190440" imgH="228600" progId="Equation.DSMT4">
                  <p:embed/>
                </p:oleObj>
              </mc:Choice>
              <mc:Fallback>
                <p:oleObj name="Equation" r:id="rId6" imgW="190440" imgH="228600" progId="Equation.DSMT4">
                  <p:embed/>
                  <p:pic>
                    <p:nvPicPr>
                      <p:cNvPr id="12" name="物件 11"/>
                      <p:cNvPicPr/>
                      <p:nvPr/>
                    </p:nvPicPr>
                    <p:blipFill>
                      <a:blip r:embed="rId7"/>
                      <a:stretch>
                        <a:fillRect/>
                      </a:stretch>
                    </p:blipFill>
                    <p:spPr>
                      <a:xfrm>
                        <a:off x="7383839" y="1197187"/>
                        <a:ext cx="472322" cy="566786"/>
                      </a:xfrm>
                      <a:prstGeom prst="rect">
                        <a:avLst/>
                      </a:prstGeom>
                    </p:spPr>
                  </p:pic>
                </p:oleObj>
              </mc:Fallback>
            </mc:AlternateContent>
          </a:graphicData>
        </a:graphic>
      </p:graphicFrame>
      <p:cxnSp>
        <p:nvCxnSpPr>
          <p:cNvPr id="15" name="直線單箭頭接點 14"/>
          <p:cNvCxnSpPr/>
          <p:nvPr/>
        </p:nvCxnSpPr>
        <p:spPr>
          <a:xfrm flipV="1">
            <a:off x="8316416" y="908720"/>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93279" y="6026898"/>
            <a:ext cx="5239617"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600" dirty="0"/>
              <a:t>Signals of Sivers functions in SIDIS. </a:t>
            </a:r>
          </a:p>
          <a:p>
            <a:r>
              <a:rPr lang="en-US" sz="1600" dirty="0"/>
              <a:t>Flavor dependence.</a:t>
            </a:r>
          </a:p>
        </p:txBody>
      </p:sp>
    </p:spTree>
    <p:extLst>
      <p:ext uri="{BB962C8B-B14F-4D97-AF65-F5344CB8AC3E}">
        <p14:creationId xmlns:p14="http://schemas.microsoft.com/office/powerpoint/2010/main" val="1019359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dirty="0"/>
              <a:t>Sivers Asymmetry in </a:t>
            </a:r>
            <a:r>
              <a:rPr lang="en-US" dirty="0" err="1"/>
              <a:t>Drell</a:t>
            </a:r>
            <a:r>
              <a:rPr lang="en-US" dirty="0"/>
              <a:t>-Yan:</a:t>
            </a:r>
          </a:p>
        </p:txBody>
      </p:sp>
      <p:sp>
        <p:nvSpPr>
          <p:cNvPr id="5" name="投影片編號版面配置區 4"/>
          <p:cNvSpPr>
            <a:spLocks noGrp="1"/>
          </p:cNvSpPr>
          <p:nvPr>
            <p:ph type="sldNum" sz="quarter" idx="12"/>
          </p:nvPr>
        </p:nvSpPr>
        <p:spPr/>
        <p:txBody>
          <a:bodyPr/>
          <a:lstStyle/>
          <a:p>
            <a:fld id="{BF16B02D-F58C-4976-BB6D-79D3D457C5B7}" type="slidenum">
              <a:rPr lang="en-US" altLang="zh-TW" smtClean="0">
                <a:solidFill>
                  <a:srgbClr val="000000"/>
                </a:solidFill>
              </a:rPr>
              <a:pPr/>
              <a:t>37</a:t>
            </a:fld>
            <a:endParaRPr lang="en-US" altLang="zh-TW">
              <a:solidFill>
                <a:srgbClr val="000000"/>
              </a:solidFill>
            </a:endParaRPr>
          </a:p>
        </p:txBody>
      </p:sp>
      <p:pic>
        <p:nvPicPr>
          <p:cNvPr id="8" name="Picture 2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3036" y="4107590"/>
            <a:ext cx="8229600" cy="204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extBox 26"/>
              <p:cNvSpPr txBox="1"/>
              <p:nvPr/>
            </p:nvSpPr>
            <p:spPr>
              <a:xfrm>
                <a:off x="502668" y="1567728"/>
                <a:ext cx="7990337" cy="23949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a:rPr>
                            <m:t>𝑑</m:t>
                          </m:r>
                          <m:sSup>
                            <m:sSupPr>
                              <m:ctrlPr>
                                <a:rPr lang="el-GR" sz="2000" b="0" i="1" smtClean="0">
                                  <a:latin typeface="Cambria Math" panose="02040503050406030204" pitchFamily="18" charset="0"/>
                                </a:rPr>
                              </m:ctrlPr>
                            </m:sSupPr>
                            <m:e>
                              <m:r>
                                <m:rPr>
                                  <m:sty m:val="p"/>
                                </m:rPr>
                                <a:rPr lang="el-GR" sz="2000" b="0" i="1" smtClean="0">
                                  <a:latin typeface="Cambria Math"/>
                                </a:rPr>
                                <m:t>σ</m:t>
                              </m:r>
                            </m:e>
                            <m:sup>
                              <m:r>
                                <a:rPr lang="en-US" sz="2000" b="0" i="1" smtClean="0">
                                  <a:latin typeface="Cambria Math"/>
                                </a:rPr>
                                <m:t>𝐿𝑂</m:t>
                              </m:r>
                            </m:sup>
                          </m:sSup>
                        </m:num>
                        <m:den>
                          <m:sSup>
                            <m:sSupPr>
                              <m:ctrlPr>
                                <a:rPr lang="en-US" sz="2000" b="0" i="1" smtClean="0">
                                  <a:latin typeface="Cambria Math" panose="02040503050406030204" pitchFamily="18" charset="0"/>
                                </a:rPr>
                              </m:ctrlPr>
                            </m:sSupPr>
                            <m:e>
                              <m:r>
                                <a:rPr lang="en-US" sz="2000" b="0" i="1" smtClean="0">
                                  <a:latin typeface="Cambria Math"/>
                                </a:rPr>
                                <m:t>𝑑</m:t>
                              </m:r>
                            </m:e>
                            <m:sup>
                              <m:r>
                                <a:rPr lang="en-US" sz="2000" b="0" i="1" smtClean="0">
                                  <a:latin typeface="Cambria Math"/>
                                </a:rPr>
                                <m:t>4</m:t>
                              </m:r>
                            </m:sup>
                          </m:sSup>
                          <m:r>
                            <a:rPr lang="en-US" sz="2000" b="0" i="1" smtClean="0">
                              <a:latin typeface="Cambria Math"/>
                            </a:rPr>
                            <m:t>𝑞𝑑</m:t>
                          </m:r>
                          <m:r>
                            <m:rPr>
                              <m:sty m:val="p"/>
                            </m:rPr>
                            <a:rPr lang="el-GR" sz="2000" b="0" i="1" smtClean="0">
                              <a:latin typeface="Cambria Math"/>
                            </a:rPr>
                            <m:t>Ω</m:t>
                          </m:r>
                        </m:den>
                      </m:f>
                      <m:r>
                        <a:rPr lang="en-US" sz="2000" b="0" i="1" smtClean="0">
                          <a:latin typeface="Cambria Math"/>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m:rPr>
                                  <m:sty m:val="p"/>
                                </m:rPr>
                                <a:rPr lang="el-GR" sz="2000" b="0" i="1" smtClean="0">
                                  <a:latin typeface="Cambria Math"/>
                                </a:rPr>
                                <m:t>α</m:t>
                              </m:r>
                            </m:e>
                            <m:sub>
                              <m:r>
                                <a:rPr lang="en-US" sz="2000" b="0" i="1" smtClean="0">
                                  <a:latin typeface="Cambria Math"/>
                                </a:rPr>
                                <m:t>𝑒𝑚</m:t>
                              </m:r>
                            </m:sub>
                            <m:sup>
                              <m:r>
                                <a:rPr lang="en-US" sz="2000" b="0" i="1" smtClean="0">
                                  <a:latin typeface="Cambria Math"/>
                                </a:rPr>
                                <m:t>2</m:t>
                              </m:r>
                            </m:sup>
                          </m:sSubSup>
                        </m:num>
                        <m:den>
                          <m:r>
                            <a:rPr lang="en-US" sz="2000" b="0" i="1" smtClean="0">
                              <a:latin typeface="Cambria Math"/>
                            </a:rPr>
                            <m:t>𝐹</m:t>
                          </m:r>
                          <m:sSup>
                            <m:sSupPr>
                              <m:ctrlPr>
                                <a:rPr lang="en-US" sz="2000" b="0" i="1" smtClean="0">
                                  <a:latin typeface="Cambria Math" panose="02040503050406030204" pitchFamily="18" charset="0"/>
                                </a:rPr>
                              </m:ctrlPr>
                            </m:sSupPr>
                            <m:e>
                              <m:r>
                                <a:rPr lang="en-US" sz="2000" b="0" i="1" smtClean="0">
                                  <a:latin typeface="Cambria Math"/>
                                </a:rPr>
                                <m:t>𝑞</m:t>
                              </m:r>
                            </m:e>
                            <m:sup>
                              <m:r>
                                <a:rPr lang="en-US" sz="2000" b="0" i="1" smtClean="0">
                                  <a:latin typeface="Cambria Math"/>
                                </a:rPr>
                                <m:t>2</m:t>
                              </m:r>
                            </m:sup>
                          </m:sSup>
                        </m:den>
                      </m:f>
                      <m:sSubSup>
                        <m:sSubSupPr>
                          <m:ctrlPr>
                            <a:rPr lang="en-US" sz="2000" b="0" i="1" smtClean="0">
                              <a:latin typeface="Cambria Math" panose="02040503050406030204" pitchFamily="18" charset="0"/>
                            </a:rPr>
                          </m:ctrlPr>
                        </m:sSubSupPr>
                        <m:e>
                          <m:acc>
                            <m:accPr>
                              <m:chr m:val="̂"/>
                              <m:ctrlPr>
                                <a:rPr lang="en-US" sz="2000" b="0" i="1" smtClean="0">
                                  <a:latin typeface="Cambria Math" panose="02040503050406030204" pitchFamily="18" charset="0"/>
                                </a:rPr>
                              </m:ctrlPr>
                            </m:accPr>
                            <m:e>
                              <m:r>
                                <m:rPr>
                                  <m:sty m:val="p"/>
                                </m:rPr>
                                <a:rPr lang="el-GR" sz="2000" b="0" i="1" smtClean="0">
                                  <a:latin typeface="Cambria Math"/>
                                </a:rPr>
                                <m:t>σ</m:t>
                              </m:r>
                            </m:e>
                          </m:acc>
                        </m:e>
                        <m:sub>
                          <m:r>
                            <a:rPr lang="en-US" sz="2000" b="0" i="1" smtClean="0">
                              <a:latin typeface="Cambria Math"/>
                            </a:rPr>
                            <m:t>𝑈</m:t>
                          </m:r>
                        </m:sub>
                        <m:sup>
                          <m:r>
                            <a:rPr lang="en-US" sz="2000" b="0" i="1" smtClean="0">
                              <a:latin typeface="Cambria Math"/>
                            </a:rPr>
                            <m:t>𝐿𝑂</m:t>
                          </m:r>
                        </m:sup>
                      </m:sSubSup>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a:rPr>
                                <m:t>1+</m:t>
                              </m:r>
                              <m:sSubSup>
                                <m:sSubSupPr>
                                  <m:ctrlPr>
                                    <a:rPr lang="en-US" sz="2000" b="0" i="1" smtClean="0">
                                      <a:latin typeface="Cambria Math" panose="02040503050406030204" pitchFamily="18" charset="0"/>
                                    </a:rPr>
                                  </m:ctrlPr>
                                </m:sSubSupPr>
                                <m:e>
                                  <m:r>
                                    <a:rPr lang="en-US" sz="2000" b="0" i="1" smtClean="0">
                                      <a:latin typeface="Cambria Math"/>
                                    </a:rPr>
                                    <m:t>𝐷</m:t>
                                  </m:r>
                                </m:e>
                                <m:sub>
                                  <m:d>
                                    <m:dPr>
                                      <m:begChr m:val="["/>
                                      <m:endChr m:val="]"/>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a:rPr>
                                                <m:t>sin</m:t>
                                              </m:r>
                                            </m:e>
                                            <m:sup>
                                              <m:r>
                                                <a:rPr lang="en-US" sz="2000" b="0" i="1" smtClean="0">
                                                  <a:latin typeface="Cambria Math"/>
                                                </a:rPr>
                                                <m:t>2</m:t>
                                              </m:r>
                                            </m:sup>
                                          </m:sSup>
                                        </m:fName>
                                        <m:e>
                                          <m:r>
                                            <m:rPr>
                                              <m:sty m:val="p"/>
                                            </m:rPr>
                                            <a:rPr lang="el-GR" sz="2000" i="1">
                                              <a:latin typeface="Cambria Math"/>
                                            </a:rPr>
                                            <m:t>θ</m:t>
                                          </m:r>
                                        </m:e>
                                      </m:func>
                                    </m:e>
                                  </m:d>
                                </m:sub>
                                <m:sup>
                                  <m:r>
                                    <a:rPr lang="en-US" sz="2000" b="0" i="1" smtClean="0">
                                      <a:latin typeface="Cambria Math"/>
                                    </a:rPr>
                                    <m:t>𝐿𝑂</m:t>
                                  </m:r>
                                </m:sup>
                              </m:sSubSup>
                              <m:sSubSup>
                                <m:sSubSupPr>
                                  <m:ctrlPr>
                                    <a:rPr lang="en-US" sz="2000" b="0" i="1" smtClean="0">
                                      <a:solidFill>
                                        <a:srgbClr val="0326BD"/>
                                      </a:solidFill>
                                      <a:latin typeface="Cambria Math" panose="02040503050406030204" pitchFamily="18" charset="0"/>
                                    </a:rPr>
                                  </m:ctrlPr>
                                </m:sSubSupPr>
                                <m:e>
                                  <m:r>
                                    <a:rPr lang="en-US" sz="2000" b="0" i="1" smtClean="0">
                                      <a:solidFill>
                                        <a:srgbClr val="0326BD"/>
                                      </a:solidFill>
                                      <a:latin typeface="Cambria Math"/>
                                    </a:rPr>
                                    <m:t>𝐴</m:t>
                                  </m:r>
                                </m:e>
                                <m:sub>
                                  <m:r>
                                    <a:rPr lang="en-US" sz="2000" b="0" i="1" smtClean="0">
                                      <a:solidFill>
                                        <a:srgbClr val="0326BD"/>
                                      </a:solidFill>
                                      <a:latin typeface="Cambria Math"/>
                                    </a:rPr>
                                    <m:t>𝑈</m:t>
                                  </m:r>
                                </m:sub>
                                <m:sup>
                                  <m:func>
                                    <m:funcPr>
                                      <m:ctrlPr>
                                        <a:rPr lang="en-US" sz="2000" b="0" i="1" smtClean="0">
                                          <a:solidFill>
                                            <a:srgbClr val="0326BD"/>
                                          </a:solidFill>
                                          <a:latin typeface="Cambria Math" panose="02040503050406030204" pitchFamily="18" charset="0"/>
                                        </a:rPr>
                                      </m:ctrlPr>
                                    </m:funcPr>
                                    <m:fName>
                                      <m:r>
                                        <m:rPr>
                                          <m:sty m:val="p"/>
                                        </m:rPr>
                                        <a:rPr lang="en-US" sz="2000" b="0" i="0" smtClean="0">
                                          <a:solidFill>
                                            <a:srgbClr val="0326BD"/>
                                          </a:solidFill>
                                          <a:latin typeface="Cambria Math"/>
                                        </a:rPr>
                                        <m:t>cos</m:t>
                                      </m:r>
                                    </m:fName>
                                    <m:e>
                                      <m:r>
                                        <a:rPr lang="en-US" sz="2000" b="0" i="1" smtClean="0">
                                          <a:solidFill>
                                            <a:srgbClr val="0326BD"/>
                                          </a:solidFill>
                                          <a:latin typeface="Cambria Math"/>
                                        </a:rPr>
                                        <m:t>2</m:t>
                                      </m:r>
                                      <m:r>
                                        <m:rPr>
                                          <m:sty m:val="p"/>
                                        </m:rPr>
                                        <a:rPr lang="el-GR" sz="2000" b="0" i="1" smtClean="0">
                                          <a:solidFill>
                                            <a:srgbClr val="0326BD"/>
                                          </a:solidFill>
                                          <a:latin typeface="Cambria Math"/>
                                        </a:rPr>
                                        <m:t>φ</m:t>
                                      </m:r>
                                    </m:e>
                                  </m:func>
                                </m:sup>
                              </m:sSubSup>
                              <m:func>
                                <m:funcPr>
                                  <m:ctrlPr>
                                    <a:rPr lang="en-US" sz="2000" b="0" i="1" smtClean="0">
                                      <a:latin typeface="Cambria Math" panose="02040503050406030204" pitchFamily="18" charset="0"/>
                                    </a:rPr>
                                  </m:ctrlPr>
                                </m:funcPr>
                                <m:fName>
                                  <m:r>
                                    <m:rPr>
                                      <m:sty m:val="p"/>
                                    </m:rPr>
                                    <a:rPr lang="en-US" sz="2000" b="0" i="0" smtClean="0">
                                      <a:latin typeface="Cambria Math"/>
                                    </a:rPr>
                                    <m:t>cos</m:t>
                                  </m:r>
                                </m:fName>
                                <m:e>
                                  <m:r>
                                    <a:rPr lang="en-US" sz="2000" b="0" i="1" smtClean="0">
                                      <a:latin typeface="Cambria Math"/>
                                    </a:rPr>
                                    <m:t>2</m:t>
                                  </m:r>
                                  <m:r>
                                    <a:rPr lang="en-US" sz="2000" b="0" i="1" smtClean="0">
                                      <a:latin typeface="Cambria Math" panose="02040503050406030204" pitchFamily="18" charset="0"/>
                                    </a:rPr>
                                    <m:t>𝜙</m:t>
                                  </m:r>
                                </m:e>
                              </m:func>
                            </m:e>
                          </m:d>
                          <m:r>
                            <a:rPr lang="en-US" sz="2000" b="0" i="1" smtClean="0">
                              <a:latin typeface="Cambria Math"/>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a:rPr>
                                        <m:t>𝑆</m:t>
                                      </m:r>
                                    </m:e>
                                  </m:acc>
                                </m:e>
                                <m:sub>
                                  <m:r>
                                    <a:rPr lang="en-US" sz="2000" b="0" i="1" smtClean="0">
                                      <a:latin typeface="Cambria Math"/>
                                    </a:rPr>
                                    <m:t>𝑇</m:t>
                                  </m:r>
                                </m:sub>
                              </m:sSub>
                            </m:e>
                          </m:d>
                          <m:d>
                            <m:dPr>
                              <m:begChr m:val="["/>
                              <m:endChr m:val="]"/>
                              <m:ctrlPr>
                                <a:rPr lang="en-US" sz="2000" b="0" i="1" smtClean="0">
                                  <a:latin typeface="Cambria Math" panose="02040503050406030204" pitchFamily="18" charset="0"/>
                                </a:rPr>
                              </m:ctrlPr>
                            </m:dPr>
                            <m:e>
                              <m:sSubSup>
                                <m:sSubSupPr>
                                  <m:ctrlPr>
                                    <a:rPr lang="en-US" sz="2000" b="0" i="1" smtClean="0">
                                      <a:solidFill>
                                        <a:srgbClr val="FF0000"/>
                                      </a:solidFill>
                                      <a:latin typeface="Cambria Math" panose="02040503050406030204" pitchFamily="18" charset="0"/>
                                    </a:rPr>
                                  </m:ctrlPr>
                                </m:sSubSupPr>
                                <m:e>
                                  <m:r>
                                    <a:rPr lang="en-US" sz="2000" b="0" i="1" smtClean="0">
                                      <a:solidFill>
                                        <a:srgbClr val="FF0000"/>
                                      </a:solidFill>
                                      <a:latin typeface="Cambria Math"/>
                                    </a:rPr>
                                    <m:t>𝐴</m:t>
                                  </m:r>
                                </m:e>
                                <m:sub>
                                  <m:r>
                                    <a:rPr lang="en-US" sz="2000" b="0" i="1" smtClean="0">
                                      <a:solidFill>
                                        <a:srgbClr val="FF0000"/>
                                      </a:solidFill>
                                      <a:latin typeface="Cambria Math"/>
                                    </a:rPr>
                                    <m:t>𝑇</m:t>
                                  </m:r>
                                </m:sub>
                                <m:sup>
                                  <m:func>
                                    <m:funcPr>
                                      <m:ctrlPr>
                                        <a:rPr lang="en-US" sz="2000" b="0" i="1" smtClean="0">
                                          <a:solidFill>
                                            <a:srgbClr val="FF0000"/>
                                          </a:solidFill>
                                          <a:latin typeface="Cambria Math" panose="02040503050406030204" pitchFamily="18" charset="0"/>
                                        </a:rPr>
                                      </m:ctrlPr>
                                    </m:funcPr>
                                    <m:fName>
                                      <m:r>
                                        <m:rPr>
                                          <m:sty m:val="p"/>
                                        </m:rPr>
                                        <a:rPr lang="en-US" sz="2000" b="0" i="0" smtClean="0">
                                          <a:solidFill>
                                            <a:srgbClr val="FF0000"/>
                                          </a:solidFill>
                                          <a:latin typeface="Cambria Math"/>
                                        </a:rPr>
                                        <m:t>sin</m:t>
                                      </m:r>
                                    </m:fNa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𝜙</m:t>
                                          </m:r>
                                        </m:e>
                                        <m:sub>
                                          <m:r>
                                            <a:rPr lang="en-US" sz="2000" b="0" i="1" smtClean="0">
                                              <a:solidFill>
                                                <a:srgbClr val="FF0000"/>
                                              </a:solidFill>
                                              <a:latin typeface="Cambria Math"/>
                                            </a:rPr>
                                            <m:t>𝑠</m:t>
                                          </m:r>
                                        </m:sub>
                                      </m:sSub>
                                    </m:e>
                                  </m:func>
                                </m:sup>
                              </m:sSubSup>
                              <m:func>
                                <m:funcPr>
                                  <m:ctrlPr>
                                    <a:rPr lang="en-US" sz="2000" b="0" i="1" smtClean="0">
                                      <a:latin typeface="Cambria Math" panose="02040503050406030204" pitchFamily="18" charset="0"/>
                                    </a:rPr>
                                  </m:ctrlPr>
                                </m:funcPr>
                                <m:fName>
                                  <m:r>
                                    <m:rPr>
                                      <m:sty m:val="p"/>
                                    </m:rPr>
                                    <a:rPr lang="en-US" sz="2000" b="0" i="0" smtClean="0">
                                      <a:latin typeface="Cambria Math"/>
                                    </a:rPr>
                                    <m:t>sin</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𝜙</m:t>
                                      </m:r>
                                    </m:e>
                                    <m:sub>
                                      <m:r>
                                        <a:rPr lang="en-US" sz="2000" b="0" i="1" smtClean="0">
                                          <a:latin typeface="Cambria Math"/>
                                        </a:rPr>
                                        <m:t>𝑠</m:t>
                                      </m:r>
                                    </m:sub>
                                  </m:sSub>
                                </m:e>
                              </m:func>
                              <m:r>
                                <a:rPr lang="en-US" sz="2000" b="0" i="1" smtClean="0">
                                  <a:latin typeface="Cambria Math"/>
                                </a:rPr>
                                <m:t>+</m:t>
                              </m:r>
                              <m:sSubSup>
                                <m:sSubSupPr>
                                  <m:ctrlPr>
                                    <a:rPr lang="en-US" sz="2000" b="0" i="1" smtClean="0">
                                      <a:latin typeface="Cambria Math" panose="02040503050406030204" pitchFamily="18" charset="0"/>
                                    </a:rPr>
                                  </m:ctrlPr>
                                </m:sSubSupPr>
                                <m:e>
                                  <m:r>
                                    <a:rPr lang="en-US" sz="2000" b="0" i="1" smtClean="0">
                                      <a:latin typeface="Cambria Math"/>
                                    </a:rPr>
                                    <m:t>𝐷</m:t>
                                  </m:r>
                                </m:e>
                                <m:sub>
                                  <m:d>
                                    <m:dPr>
                                      <m:begChr m:val="["/>
                                      <m:endChr m:val="]"/>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a:rPr>
                                                <m:t>sin</m:t>
                                              </m:r>
                                            </m:e>
                                            <m:sup>
                                              <m:r>
                                                <a:rPr lang="en-US" sz="2000" b="0" i="1" smtClean="0">
                                                  <a:latin typeface="Cambria Math"/>
                                                </a:rPr>
                                                <m:t>2</m:t>
                                              </m:r>
                                            </m:sup>
                                          </m:sSup>
                                        </m:fName>
                                        <m:e>
                                          <m:r>
                                            <m:rPr>
                                              <m:sty m:val="p"/>
                                            </m:rPr>
                                            <a:rPr lang="el-GR" sz="2000" b="0" i="1" smtClean="0">
                                              <a:latin typeface="Cambria Math"/>
                                            </a:rPr>
                                            <m:t>θ</m:t>
                                          </m:r>
                                        </m:e>
                                      </m:func>
                                    </m:e>
                                  </m:d>
                                </m:sub>
                                <m:sup>
                                  <m:r>
                                    <a:rPr lang="en-US" sz="2000" b="0" i="1" smtClean="0">
                                      <a:latin typeface="Cambria Math"/>
                                    </a:rPr>
                                    <m:t>𝐿𝑂</m:t>
                                  </m:r>
                                </m:sup>
                              </m:sSubSup>
                              <m:d>
                                <m:dPr>
                                  <m:ctrlPr>
                                    <a:rPr lang="en-US" sz="2000" b="0" i="1" smtClean="0">
                                      <a:latin typeface="Cambria Math" panose="02040503050406030204" pitchFamily="18" charset="0"/>
                                    </a:rPr>
                                  </m:ctrlPr>
                                </m:dPr>
                                <m:e>
                                  <m:sSubSup>
                                    <m:sSubSupPr>
                                      <m:ctrlPr>
                                        <a:rPr lang="en-US" sz="2000" b="0" i="1" smtClean="0">
                                          <a:solidFill>
                                            <a:srgbClr val="00B050"/>
                                          </a:solidFill>
                                          <a:latin typeface="Cambria Math" panose="02040503050406030204" pitchFamily="18" charset="0"/>
                                        </a:rPr>
                                      </m:ctrlPr>
                                    </m:sSubSupPr>
                                    <m:e>
                                      <m:r>
                                        <a:rPr lang="en-US" sz="2000" b="0" i="1" smtClean="0">
                                          <a:solidFill>
                                            <a:srgbClr val="00B050"/>
                                          </a:solidFill>
                                          <a:latin typeface="Cambria Math"/>
                                        </a:rPr>
                                        <m:t>𝐴</m:t>
                                      </m:r>
                                    </m:e>
                                    <m:sub>
                                      <m:r>
                                        <a:rPr lang="en-US" sz="2000" b="0" i="1" smtClean="0">
                                          <a:solidFill>
                                            <a:srgbClr val="00B050"/>
                                          </a:solidFill>
                                          <a:latin typeface="Cambria Math"/>
                                        </a:rPr>
                                        <m:t>𝑇</m:t>
                                      </m:r>
                                    </m:sub>
                                    <m:sup>
                                      <m:func>
                                        <m:funcPr>
                                          <m:ctrlPr>
                                            <a:rPr lang="en-US" sz="2000" b="0" i="1" smtClean="0">
                                              <a:solidFill>
                                                <a:srgbClr val="00B050"/>
                                              </a:solidFill>
                                              <a:latin typeface="Cambria Math" panose="02040503050406030204" pitchFamily="18" charset="0"/>
                                            </a:rPr>
                                          </m:ctrlPr>
                                        </m:funcPr>
                                        <m:fName>
                                          <m:r>
                                            <m:rPr>
                                              <m:sty m:val="p"/>
                                            </m:rPr>
                                            <a:rPr lang="en-US" sz="2000" b="0" i="0" smtClean="0">
                                              <a:solidFill>
                                                <a:srgbClr val="00B050"/>
                                              </a:solidFill>
                                              <a:latin typeface="Cambria Math"/>
                                            </a:rPr>
                                            <m:t>sin</m:t>
                                          </m:r>
                                        </m:fName>
                                        <m:e>
                                          <m:d>
                                            <m:dPr>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a:rPr>
                                                <m:t>2</m:t>
                                              </m:r>
                                              <m:r>
                                                <a:rPr lang="en-US" sz="2000" b="0" i="1" smtClean="0">
                                                  <a:solidFill>
                                                    <a:srgbClr val="00B050"/>
                                                  </a:solidFill>
                                                  <a:latin typeface="Cambria Math" panose="02040503050406030204" pitchFamily="18" charset="0"/>
                                                </a:rPr>
                                                <m:t>𝜙</m:t>
                                              </m:r>
                                              <m:r>
                                                <a:rPr lang="en-US" sz="2000" b="0" i="1" smtClean="0">
                                                  <a:solidFill>
                                                    <a:srgbClr val="00B050"/>
                                                  </a:solidFill>
                                                  <a:latin typeface="Cambria Math"/>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𝜙</m:t>
                                                  </m:r>
                                                </m:e>
                                                <m:sub>
                                                  <m:r>
                                                    <a:rPr lang="en-US" sz="2000" b="0" i="1" smtClean="0">
                                                      <a:solidFill>
                                                        <a:srgbClr val="00B050"/>
                                                      </a:solidFill>
                                                      <a:latin typeface="Cambria Math"/>
                                                    </a:rPr>
                                                    <m:t>𝑠</m:t>
                                                  </m:r>
                                                </m:sub>
                                              </m:sSub>
                                            </m:e>
                                          </m:d>
                                        </m:e>
                                      </m:func>
                                    </m:sup>
                                  </m:sSubSup>
                                  <m:func>
                                    <m:funcPr>
                                      <m:ctrlPr>
                                        <a:rPr lang="en-US" sz="2000" b="0" i="1" smtClean="0">
                                          <a:latin typeface="Cambria Math" panose="02040503050406030204" pitchFamily="18" charset="0"/>
                                        </a:rPr>
                                      </m:ctrlPr>
                                    </m:funcPr>
                                    <m:fName>
                                      <m:r>
                                        <m:rPr>
                                          <m:sty m:val="p"/>
                                        </m:rPr>
                                        <a:rPr lang="en-US" sz="2000" b="0" i="0" smtClean="0">
                                          <a:latin typeface="Cambria Math"/>
                                        </a:rPr>
                                        <m:t>sin</m:t>
                                      </m:r>
                                    </m:fName>
                                    <m:e>
                                      <m:d>
                                        <m:dPr>
                                          <m:ctrlPr>
                                            <a:rPr lang="en-US" sz="2000" b="0" i="1" smtClean="0">
                                              <a:latin typeface="Cambria Math" panose="02040503050406030204" pitchFamily="18" charset="0"/>
                                            </a:rPr>
                                          </m:ctrlPr>
                                        </m:dPr>
                                        <m:e>
                                          <m:r>
                                            <a:rPr lang="en-US" sz="2000" b="0" i="1" smtClean="0">
                                              <a:latin typeface="Cambria Math"/>
                                            </a:rPr>
                                            <m:t>2</m:t>
                                          </m:r>
                                          <m:r>
                                            <a:rPr lang="en-US" sz="2000" b="0" i="1" smtClean="0">
                                              <a:latin typeface="Cambria Math" panose="02040503050406030204" pitchFamily="18" charset="0"/>
                                            </a:rPr>
                                            <m:t>𝜙</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𝜙</m:t>
                                              </m:r>
                                            </m:e>
                                            <m:sub>
                                              <m:r>
                                                <a:rPr lang="en-US" sz="2000" b="0" i="1" smtClean="0">
                                                  <a:latin typeface="Cambria Math"/>
                                                </a:rPr>
                                                <m:t>𝑠</m:t>
                                              </m:r>
                                            </m:sub>
                                          </m:sSub>
                                        </m:e>
                                      </m:d>
                                    </m:e>
                                  </m:func>
                                  <m:r>
                                    <a:rPr lang="en-US" sz="2000" b="0" i="1" smtClean="0">
                                      <a:latin typeface="Cambria Math"/>
                                    </a:rPr>
                                    <m:t>+</m:t>
                                  </m:r>
                                  <m:sSubSup>
                                    <m:sSubSupPr>
                                      <m:ctrlPr>
                                        <a:rPr lang="en-US" sz="2000" b="0" i="1" smtClean="0">
                                          <a:solidFill>
                                            <a:srgbClr val="FF66FF"/>
                                          </a:solidFill>
                                          <a:latin typeface="Cambria Math" panose="02040503050406030204" pitchFamily="18" charset="0"/>
                                        </a:rPr>
                                      </m:ctrlPr>
                                    </m:sSubSupPr>
                                    <m:e>
                                      <m:r>
                                        <a:rPr lang="en-US" sz="2000" b="0" i="1" smtClean="0">
                                          <a:solidFill>
                                            <a:srgbClr val="FF66FF"/>
                                          </a:solidFill>
                                          <a:latin typeface="Cambria Math"/>
                                        </a:rPr>
                                        <m:t>𝐴</m:t>
                                      </m:r>
                                    </m:e>
                                    <m:sub>
                                      <m:r>
                                        <a:rPr lang="en-US" sz="2000" b="0" i="1" smtClean="0">
                                          <a:solidFill>
                                            <a:srgbClr val="FF66FF"/>
                                          </a:solidFill>
                                          <a:latin typeface="Cambria Math"/>
                                        </a:rPr>
                                        <m:t>𝑇</m:t>
                                      </m:r>
                                    </m:sub>
                                    <m:sup>
                                      <m:func>
                                        <m:funcPr>
                                          <m:ctrlPr>
                                            <a:rPr lang="en-US" sz="2000" b="0" i="1" smtClean="0">
                                              <a:solidFill>
                                                <a:srgbClr val="FF66FF"/>
                                              </a:solidFill>
                                              <a:latin typeface="Cambria Math" panose="02040503050406030204" pitchFamily="18" charset="0"/>
                                            </a:rPr>
                                          </m:ctrlPr>
                                        </m:funcPr>
                                        <m:fName>
                                          <m:r>
                                            <m:rPr>
                                              <m:sty m:val="p"/>
                                            </m:rPr>
                                            <a:rPr lang="en-US" sz="2000" b="0" i="0" smtClean="0">
                                              <a:solidFill>
                                                <a:srgbClr val="FF66FF"/>
                                              </a:solidFill>
                                              <a:latin typeface="Cambria Math"/>
                                            </a:rPr>
                                            <m:t>sin</m:t>
                                          </m:r>
                                        </m:fName>
                                        <m:e>
                                          <m:d>
                                            <m:dPr>
                                              <m:ctrlPr>
                                                <a:rPr lang="en-US" sz="2000" b="0" i="1" smtClean="0">
                                                  <a:solidFill>
                                                    <a:srgbClr val="FF66FF"/>
                                                  </a:solidFill>
                                                  <a:latin typeface="Cambria Math" panose="02040503050406030204" pitchFamily="18" charset="0"/>
                                                </a:rPr>
                                              </m:ctrlPr>
                                            </m:dPr>
                                            <m:e>
                                              <m:r>
                                                <a:rPr lang="en-US" sz="2000" b="0" i="1" smtClean="0">
                                                  <a:solidFill>
                                                    <a:srgbClr val="FF66FF"/>
                                                  </a:solidFill>
                                                  <a:latin typeface="Cambria Math"/>
                                                </a:rPr>
                                                <m:t>2</m:t>
                                              </m:r>
                                              <m:r>
                                                <a:rPr lang="en-US" sz="2000" b="0" i="1" smtClean="0">
                                                  <a:solidFill>
                                                    <a:srgbClr val="FF66FF"/>
                                                  </a:solidFill>
                                                  <a:latin typeface="Cambria Math" panose="02040503050406030204" pitchFamily="18" charset="0"/>
                                                </a:rPr>
                                                <m:t>𝜙</m:t>
                                              </m:r>
                                              <m:r>
                                                <a:rPr lang="en-US" sz="2000" b="0" i="1" smtClean="0">
                                                  <a:solidFill>
                                                    <a:srgbClr val="FF66FF"/>
                                                  </a:solidFill>
                                                  <a:latin typeface="Cambria Math"/>
                                                </a:rPr>
                                                <m:t>−</m:t>
                                              </m:r>
                                              <m:sSub>
                                                <m:sSubPr>
                                                  <m:ctrlPr>
                                                    <a:rPr lang="en-US" sz="2000" b="0" i="1" smtClean="0">
                                                      <a:solidFill>
                                                        <a:srgbClr val="FF66FF"/>
                                                      </a:solidFill>
                                                      <a:latin typeface="Cambria Math" panose="02040503050406030204" pitchFamily="18" charset="0"/>
                                                    </a:rPr>
                                                  </m:ctrlPr>
                                                </m:sSubPr>
                                                <m:e>
                                                  <m:r>
                                                    <a:rPr lang="en-US" sz="2000" b="0" i="1" smtClean="0">
                                                      <a:solidFill>
                                                        <a:srgbClr val="FF66FF"/>
                                                      </a:solidFill>
                                                      <a:latin typeface="Cambria Math" panose="02040503050406030204" pitchFamily="18" charset="0"/>
                                                    </a:rPr>
                                                    <m:t>𝜙</m:t>
                                                  </m:r>
                                                </m:e>
                                                <m:sub>
                                                  <m:r>
                                                    <a:rPr lang="en-US" sz="2000" b="0" i="1" smtClean="0">
                                                      <a:solidFill>
                                                        <a:srgbClr val="FF66FF"/>
                                                      </a:solidFill>
                                                      <a:latin typeface="Cambria Math"/>
                                                    </a:rPr>
                                                    <m:t>𝑠</m:t>
                                                  </m:r>
                                                </m:sub>
                                              </m:sSub>
                                            </m:e>
                                          </m:d>
                                        </m:e>
                                      </m:func>
                                    </m:sup>
                                  </m:sSubSup>
                                  <m:func>
                                    <m:funcPr>
                                      <m:ctrlPr>
                                        <a:rPr lang="en-US" sz="2000" b="0" i="1" smtClean="0">
                                          <a:latin typeface="Cambria Math" panose="02040503050406030204" pitchFamily="18" charset="0"/>
                                        </a:rPr>
                                      </m:ctrlPr>
                                    </m:funcPr>
                                    <m:fName>
                                      <m:r>
                                        <m:rPr>
                                          <m:sty m:val="p"/>
                                        </m:rPr>
                                        <a:rPr lang="en-US" sz="2000" b="0" i="0" smtClean="0">
                                          <a:latin typeface="Cambria Math"/>
                                        </a:rPr>
                                        <m:t>sin</m:t>
                                      </m:r>
                                    </m:fName>
                                    <m:e>
                                      <m:d>
                                        <m:dPr>
                                          <m:ctrlPr>
                                            <a:rPr lang="en-US" sz="2000" b="0" i="1" smtClean="0">
                                              <a:latin typeface="Cambria Math" panose="02040503050406030204" pitchFamily="18" charset="0"/>
                                            </a:rPr>
                                          </m:ctrlPr>
                                        </m:dPr>
                                        <m:e>
                                          <m:r>
                                            <a:rPr lang="en-US" sz="2000" b="0" i="1" smtClean="0">
                                              <a:latin typeface="Cambria Math"/>
                                            </a:rPr>
                                            <m:t>2</m:t>
                                          </m:r>
                                          <m:r>
                                            <a:rPr lang="en-US" sz="2000" b="0" i="1" smtClean="0">
                                              <a:latin typeface="Cambria Math" panose="02040503050406030204" pitchFamily="18" charset="0"/>
                                            </a:rPr>
                                            <m:t>𝜙</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𝜙</m:t>
                                              </m:r>
                                            </m:e>
                                            <m:sub>
                                              <m:r>
                                                <a:rPr lang="en-US" sz="2000" b="0" i="1" smtClean="0">
                                                  <a:latin typeface="Cambria Math"/>
                                                </a:rPr>
                                                <m:t>𝑠</m:t>
                                              </m:r>
                                            </m:sub>
                                          </m:sSub>
                                        </m:e>
                                      </m:d>
                                    </m:e>
                                  </m:func>
                                </m:e>
                              </m:d>
                            </m:e>
                          </m:d>
                        </m:e>
                      </m:d>
                    </m:oMath>
                  </m:oMathPara>
                </a14:m>
                <a:endParaRPr lang="en-US" sz="2000" b="0" i="1" dirty="0">
                  <a:latin typeface="Cambria Math"/>
                </a:endParaRPr>
              </a:p>
            </p:txBody>
          </p:sp>
        </mc:Choice>
        <mc:Fallback xmlns="">
          <p:sp>
            <p:nvSpPr>
              <p:cNvPr id="9" name="TextBox 26"/>
              <p:cNvSpPr txBox="1">
                <a:spLocks noRot="1" noChangeAspect="1" noMove="1" noResize="1" noEditPoints="1" noAdjustHandles="1" noChangeArrowheads="1" noChangeShapeType="1" noTextEdit="1"/>
              </p:cNvSpPr>
              <p:nvPr/>
            </p:nvSpPr>
            <p:spPr>
              <a:xfrm>
                <a:off x="502668" y="1567728"/>
                <a:ext cx="7990337" cy="2394951"/>
              </a:xfrm>
              <a:prstGeom prst="rect">
                <a:avLst/>
              </a:prstGeom>
              <a:blipFill>
                <a:blip r:embed="rId4"/>
                <a:stretch>
                  <a:fillRect b="-36641"/>
                </a:stretch>
              </a:blipFill>
            </p:spPr>
            <p:txBody>
              <a:bodyPr/>
              <a:lstStyle/>
              <a:p>
                <a:r>
                  <a:rPr lang="en-US">
                    <a:noFill/>
                  </a:rPr>
                  <a:t> </a:t>
                </a:r>
              </a:p>
            </p:txBody>
          </p:sp>
        </mc:Fallback>
      </mc:AlternateContent>
      <p:graphicFrame>
        <p:nvGraphicFramePr>
          <p:cNvPr id="10" name="物件 9"/>
          <p:cNvGraphicFramePr>
            <a:graphicFrameLocks noChangeAspect="1"/>
          </p:cNvGraphicFramePr>
          <p:nvPr/>
        </p:nvGraphicFramePr>
        <p:xfrm>
          <a:off x="3878263" y="1509713"/>
          <a:ext cx="4549775" cy="520700"/>
        </p:xfrm>
        <a:graphic>
          <a:graphicData uri="http://schemas.openxmlformats.org/presentationml/2006/ole">
            <mc:AlternateContent xmlns:mc="http://schemas.openxmlformats.org/markup-compatibility/2006">
              <mc:Choice xmlns:v="urn:schemas-microsoft-com:vml" Requires="v">
                <p:oleObj spid="_x0000_s639001" name="Equation" r:id="rId5" imgW="2438280" imgH="279360" progId="Equation.DSMT4">
                  <p:embed/>
                </p:oleObj>
              </mc:Choice>
              <mc:Fallback>
                <p:oleObj name="Equation" r:id="rId5" imgW="2438280" imgH="279360" progId="Equation.DSMT4">
                  <p:embed/>
                  <p:pic>
                    <p:nvPicPr>
                      <p:cNvPr id="10" name="物件 9"/>
                      <p:cNvPicPr/>
                      <p:nvPr/>
                    </p:nvPicPr>
                    <p:blipFill>
                      <a:blip r:embed="rId6"/>
                      <a:stretch>
                        <a:fillRect/>
                      </a:stretch>
                    </p:blipFill>
                    <p:spPr>
                      <a:xfrm>
                        <a:off x="3878263" y="1509713"/>
                        <a:ext cx="4549775" cy="520700"/>
                      </a:xfrm>
                      <a:prstGeom prst="rect">
                        <a:avLst/>
                      </a:prstGeom>
                      <a:solidFill>
                        <a:schemeClr val="accent6">
                          <a:lumMod val="20000"/>
                          <a:lumOff val="80000"/>
                        </a:schemeClr>
                      </a:solidFill>
                    </p:spPr>
                  </p:pic>
                </p:oleObj>
              </mc:Fallback>
            </mc:AlternateContent>
          </a:graphicData>
        </a:graphic>
      </p:graphicFrame>
      <p:sp>
        <p:nvSpPr>
          <p:cNvPr id="7" name="文字方塊 6"/>
          <p:cNvSpPr txBox="1"/>
          <p:nvPr/>
        </p:nvSpPr>
        <p:spPr>
          <a:xfrm>
            <a:off x="2868164" y="6283299"/>
            <a:ext cx="3869329" cy="369332"/>
          </a:xfrm>
          <a:prstGeom prst="rect">
            <a:avLst/>
          </a:prstGeom>
          <a:noFill/>
        </p:spPr>
        <p:txBody>
          <a:bodyPr wrap="none" rtlCol="0">
            <a:spAutoFit/>
          </a:bodyPr>
          <a:lstStyle/>
          <a:p>
            <a:r>
              <a:rPr lang="en-US" altLang="zh-TW" dirty="0">
                <a:solidFill>
                  <a:srgbClr val="3333FF"/>
                </a:solidFill>
              </a:rPr>
              <a:t>COMPASS, PRL 119 (2017) 112002</a:t>
            </a:r>
            <a:endParaRPr lang="zh-TW" altLang="en-US" dirty="0">
              <a:solidFill>
                <a:srgbClr val="3333FF"/>
              </a:solidFill>
            </a:endParaRPr>
          </a:p>
        </p:txBody>
      </p:sp>
    </p:spTree>
    <p:extLst>
      <p:ext uri="{BB962C8B-B14F-4D97-AF65-F5344CB8AC3E}">
        <p14:creationId xmlns:p14="http://schemas.microsoft.com/office/powerpoint/2010/main" val="18408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內容版面配置區 14">
            <a:extLst>
              <a:ext uri="{FF2B5EF4-FFF2-40B4-BE49-F238E27FC236}">
                <a16:creationId xmlns:a16="http://schemas.microsoft.com/office/drawing/2014/main" id="{2938DA39-4789-4174-8422-FF6600C9B197}"/>
              </a:ext>
            </a:extLst>
          </p:cNvPr>
          <p:cNvPicPr>
            <a:picLocks noGrp="1" noChangeAspect="1"/>
          </p:cNvPicPr>
          <p:nvPr>
            <p:ph idx="1"/>
          </p:nvPr>
        </p:nvPicPr>
        <p:blipFill>
          <a:blip r:embed="rId2"/>
          <a:stretch>
            <a:fillRect/>
          </a:stretch>
        </p:blipFill>
        <p:spPr>
          <a:xfrm>
            <a:off x="457200" y="2132545"/>
            <a:ext cx="8229600" cy="3461272"/>
          </a:xfrm>
        </p:spPr>
      </p:pic>
      <p:sp>
        <p:nvSpPr>
          <p:cNvPr id="2" name="標題 1">
            <a:extLst>
              <a:ext uri="{FF2B5EF4-FFF2-40B4-BE49-F238E27FC236}">
                <a16:creationId xmlns:a16="http://schemas.microsoft.com/office/drawing/2014/main" id="{95D201E2-8225-4153-8F1B-24EFBCA6793E}"/>
              </a:ext>
            </a:extLst>
          </p:cNvPr>
          <p:cNvSpPr>
            <a:spLocks noGrp="1"/>
          </p:cNvSpPr>
          <p:nvPr>
            <p:ph type="title"/>
          </p:nvPr>
        </p:nvSpPr>
        <p:spPr/>
        <p:txBody>
          <a:bodyPr>
            <a:normAutofit fontScale="90000"/>
          </a:bodyPr>
          <a:lstStyle/>
          <a:p>
            <a:r>
              <a:rPr lang="en-US" dirty="0"/>
              <a:t>Unpolarized TMDs at EIC (</a:t>
            </a:r>
            <a:r>
              <a:rPr lang="en-US" dirty="0">
                <a:solidFill>
                  <a:srgbClr val="FF0000"/>
                </a:solidFill>
              </a:rPr>
              <a:t>SIDIS</a:t>
            </a:r>
            <a:r>
              <a:rPr lang="en-US" dirty="0"/>
              <a:t>)</a:t>
            </a:r>
          </a:p>
        </p:txBody>
      </p:sp>
      <p:sp>
        <p:nvSpPr>
          <p:cNvPr id="4" name="投影片編號版面配置區 3">
            <a:extLst>
              <a:ext uri="{FF2B5EF4-FFF2-40B4-BE49-F238E27FC236}">
                <a16:creationId xmlns:a16="http://schemas.microsoft.com/office/drawing/2014/main" id="{789EE779-4E8A-4FED-B559-5728A150C15F}"/>
              </a:ext>
            </a:extLst>
          </p:cNvPr>
          <p:cNvSpPr>
            <a:spLocks noGrp="1"/>
          </p:cNvSpPr>
          <p:nvPr>
            <p:ph type="sldNum" sz="quarter" idx="12"/>
          </p:nvPr>
        </p:nvSpPr>
        <p:spPr/>
        <p:txBody>
          <a:bodyPr/>
          <a:lstStyle/>
          <a:p>
            <a:pPr>
              <a:defRPr/>
            </a:pPr>
            <a:fld id="{4396A207-07FB-42F6-B213-05D7673CECAA}" type="slidenum">
              <a:rPr lang="en-US" altLang="ja-JP" smtClean="0"/>
              <a:pPr>
                <a:defRPr/>
              </a:pPr>
              <a:t>38</a:t>
            </a:fld>
            <a:endParaRPr lang="en-US" altLang="ja-JP" dirty="0"/>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CB6A5108-E77E-46F6-9AE7-65EF005212A2}"/>
                  </a:ext>
                </a:extLst>
              </p:cNvPr>
              <p:cNvSpPr txBox="1"/>
              <p:nvPr/>
            </p:nvSpPr>
            <p:spPr>
              <a:xfrm>
                <a:off x="235565" y="1763213"/>
                <a:ext cx="2424703" cy="369332"/>
              </a:xfrm>
              <a:prstGeom prst="rect">
                <a:avLst/>
              </a:prstGeom>
              <a:noFill/>
            </p:spPr>
            <p:txBody>
              <a:bodyPr wrap="none" rtlCol="0">
                <a:spAutoFit/>
              </a:bodyPr>
              <a:lstStyle/>
              <a:p>
                <a:r>
                  <a:rPr lang="en-US" dirty="0">
                    <a:solidFill>
                      <a:srgbClr val="C00000"/>
                    </a:solidFill>
                  </a:rPr>
                  <a:t>Unpolarized TMD of </a:t>
                </a:r>
                <a14:m>
                  <m:oMath xmlns:m="http://schemas.openxmlformats.org/officeDocument/2006/math">
                    <m:r>
                      <a:rPr lang="en-US" i="1" dirty="0" smtClean="0">
                        <a:solidFill>
                          <a:srgbClr val="C00000"/>
                        </a:solidFill>
                        <a:latin typeface="Cambria Math" panose="02040503050406030204" pitchFamily="18" charset="0"/>
                      </a:rPr>
                      <m:t>𝑢</m:t>
                    </m:r>
                  </m:oMath>
                </a14:m>
                <a:endParaRPr lang="en-US" dirty="0">
                  <a:solidFill>
                    <a:srgbClr val="C00000"/>
                  </a:solidFill>
                </a:endParaRPr>
              </a:p>
            </p:txBody>
          </p:sp>
        </mc:Choice>
        <mc:Fallback xmlns="">
          <p:sp>
            <p:nvSpPr>
              <p:cNvPr id="9" name="文字方塊 8">
                <a:extLst>
                  <a:ext uri="{FF2B5EF4-FFF2-40B4-BE49-F238E27FC236}">
                    <a16:creationId xmlns:a16="http://schemas.microsoft.com/office/drawing/2014/main" id="{CB6A5108-E77E-46F6-9AE7-65EF005212A2}"/>
                  </a:ext>
                </a:extLst>
              </p:cNvPr>
              <p:cNvSpPr txBox="1">
                <a:spLocks noRot="1" noChangeAspect="1" noMove="1" noResize="1" noEditPoints="1" noAdjustHandles="1" noChangeArrowheads="1" noChangeShapeType="1" noTextEdit="1"/>
              </p:cNvSpPr>
              <p:nvPr/>
            </p:nvSpPr>
            <p:spPr>
              <a:xfrm>
                <a:off x="235565" y="1763213"/>
                <a:ext cx="2424703" cy="369332"/>
              </a:xfrm>
              <a:prstGeom prst="rect">
                <a:avLst/>
              </a:prstGeom>
              <a:blipFill>
                <a:blip r:embed="rId3"/>
                <a:stretch>
                  <a:fillRect l="-226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AB70F486-48CD-408D-A7F2-DC2494DDEA40}"/>
                  </a:ext>
                </a:extLst>
              </p:cNvPr>
              <p:cNvSpPr txBox="1"/>
              <p:nvPr/>
            </p:nvSpPr>
            <p:spPr>
              <a:xfrm>
                <a:off x="235565" y="3618612"/>
                <a:ext cx="2153674" cy="369332"/>
              </a:xfrm>
              <a:prstGeom prst="rect">
                <a:avLst/>
              </a:prstGeom>
              <a:noFill/>
            </p:spPr>
            <p:txBody>
              <a:bodyPr wrap="square" rtlCol="0">
                <a:spAutoFit/>
              </a:bodyPr>
              <a:lstStyle/>
              <a:p>
                <a:r>
                  <a:rPr lang="en-US" dirty="0">
                    <a:solidFill>
                      <a:srgbClr val="C00000"/>
                    </a:solidFill>
                  </a:rPr>
                  <a:t>TMD FF of </a:t>
                </a:r>
                <a14:m>
                  <m:oMath xmlns:m="http://schemas.openxmlformats.org/officeDocument/2006/math">
                    <m:r>
                      <a:rPr lang="en-US" i="1" dirty="0" smtClean="0">
                        <a:solidFill>
                          <a:srgbClr val="C00000"/>
                        </a:solidFill>
                        <a:latin typeface="Cambria Math" panose="02040503050406030204" pitchFamily="18" charset="0"/>
                      </a:rPr>
                      <m:t>𝑢</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𝜋</m:t>
                        </m:r>
                      </m:e>
                      <m:sup>
                        <m:r>
                          <a:rPr lang="en-US" b="0" i="1" dirty="0" smtClean="0">
                            <a:solidFill>
                              <a:srgbClr val="C00000"/>
                            </a:solidFill>
                            <a:latin typeface="Cambria Math" panose="02040503050406030204" pitchFamily="18" charset="0"/>
                          </a:rPr>
                          <m:t>+</m:t>
                        </m:r>
                      </m:sup>
                    </m:sSup>
                    <m:r>
                      <a:rPr lang="en-US" i="1" dirty="0" smtClean="0">
                        <a:solidFill>
                          <a:srgbClr val="C00000"/>
                        </a:solidFill>
                        <a:latin typeface="Cambria Math" panose="02040503050406030204" pitchFamily="18" charset="0"/>
                      </a:rPr>
                      <m:t> </m:t>
                    </m:r>
                  </m:oMath>
                </a14:m>
                <a:endParaRPr lang="en-US" dirty="0">
                  <a:solidFill>
                    <a:srgbClr val="C00000"/>
                  </a:solidFill>
                </a:endParaRPr>
              </a:p>
            </p:txBody>
          </p:sp>
        </mc:Choice>
        <mc:Fallback xmlns="">
          <p:sp>
            <p:nvSpPr>
              <p:cNvPr id="11" name="文字方塊 10">
                <a:extLst>
                  <a:ext uri="{FF2B5EF4-FFF2-40B4-BE49-F238E27FC236}">
                    <a16:creationId xmlns:a16="http://schemas.microsoft.com/office/drawing/2014/main" id="{AB70F486-48CD-408D-A7F2-DC2494DDEA40}"/>
                  </a:ext>
                </a:extLst>
              </p:cNvPr>
              <p:cNvSpPr txBox="1">
                <a:spLocks noRot="1" noChangeAspect="1" noMove="1" noResize="1" noEditPoints="1" noAdjustHandles="1" noChangeArrowheads="1" noChangeShapeType="1" noTextEdit="1"/>
              </p:cNvSpPr>
              <p:nvPr/>
            </p:nvSpPr>
            <p:spPr>
              <a:xfrm>
                <a:off x="235565" y="3618612"/>
                <a:ext cx="2153674" cy="369332"/>
              </a:xfrm>
              <a:prstGeom prst="rect">
                <a:avLst/>
              </a:prstGeom>
              <a:blipFill>
                <a:blip r:embed="rId4"/>
                <a:stretch>
                  <a:fillRect l="-2550" t="-10000" b="-26667"/>
                </a:stretch>
              </a:blipFill>
            </p:spPr>
            <p:txBody>
              <a:bodyPr/>
              <a:lstStyle/>
              <a:p>
                <a:r>
                  <a:rPr lang="en-US">
                    <a:noFill/>
                  </a:rPr>
                  <a:t> </a:t>
                </a:r>
              </a:p>
            </p:txBody>
          </p:sp>
        </mc:Fallback>
      </mc:AlternateContent>
      <p:sp>
        <p:nvSpPr>
          <p:cNvPr id="12" name="文字方塊 11">
            <a:extLst>
              <a:ext uri="{FF2B5EF4-FFF2-40B4-BE49-F238E27FC236}">
                <a16:creationId xmlns:a16="http://schemas.microsoft.com/office/drawing/2014/main" id="{E4F54619-D677-466B-B18A-0AC557EDCED6}"/>
              </a:ext>
            </a:extLst>
          </p:cNvPr>
          <p:cNvSpPr txBox="1"/>
          <p:nvPr/>
        </p:nvSpPr>
        <p:spPr>
          <a:xfrm>
            <a:off x="2211427" y="6351176"/>
            <a:ext cx="4250459" cy="307777"/>
          </a:xfrm>
          <a:prstGeom prst="rect">
            <a:avLst/>
          </a:prstGeom>
          <a:noFill/>
        </p:spPr>
        <p:txBody>
          <a:bodyPr wrap="none" rtlCol="0">
            <a:spAutoFit/>
          </a:bodyPr>
          <a:lstStyle/>
          <a:p>
            <a:r>
              <a:rPr lang="en-US" sz="1400" dirty="0"/>
              <a:t>EIC Yellow report: </a:t>
            </a:r>
            <a:r>
              <a:rPr lang="en-US" sz="1400" dirty="0">
                <a:hlinkClick r:id="rId5"/>
              </a:rPr>
              <a:t>https://arxiv.org/abs/2103.05419</a:t>
            </a:r>
            <a:r>
              <a:rPr lang="en-US" sz="1400" dirty="0"/>
              <a:t> </a:t>
            </a:r>
          </a:p>
        </p:txBody>
      </p:sp>
      <p:sp>
        <p:nvSpPr>
          <p:cNvPr id="14" name="文字方塊 14">
            <a:extLst>
              <a:ext uri="{FF2B5EF4-FFF2-40B4-BE49-F238E27FC236}">
                <a16:creationId xmlns:a16="http://schemas.microsoft.com/office/drawing/2014/main" id="{64C89959-A7AF-40AE-A9B9-EF5366463A7D}"/>
              </a:ext>
            </a:extLst>
          </p:cNvPr>
          <p:cNvSpPr txBox="1"/>
          <p:nvPr/>
        </p:nvSpPr>
        <p:spPr>
          <a:xfrm>
            <a:off x="1903267" y="5759596"/>
            <a:ext cx="5522545"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Significantly Improved uncertainties of unpolarized TMDs at small x</a:t>
            </a:r>
          </a:p>
        </p:txBody>
      </p:sp>
    </p:spTree>
    <p:extLst>
      <p:ext uri="{BB962C8B-B14F-4D97-AF65-F5344CB8AC3E}">
        <p14:creationId xmlns:p14="http://schemas.microsoft.com/office/powerpoint/2010/main" val="624656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D201E2-8225-4153-8F1B-24EFBCA6793E}"/>
              </a:ext>
            </a:extLst>
          </p:cNvPr>
          <p:cNvSpPr>
            <a:spLocks noGrp="1"/>
          </p:cNvSpPr>
          <p:nvPr>
            <p:ph type="title"/>
          </p:nvPr>
        </p:nvSpPr>
        <p:spPr/>
        <p:txBody>
          <a:bodyPr>
            <a:normAutofit/>
          </a:bodyPr>
          <a:lstStyle/>
          <a:p>
            <a:r>
              <a:rPr lang="en-US" dirty="0"/>
              <a:t>Polarized TMDs at EIC (</a:t>
            </a:r>
            <a:r>
              <a:rPr lang="en-US" dirty="0">
                <a:solidFill>
                  <a:srgbClr val="FF0000"/>
                </a:solidFill>
              </a:rPr>
              <a:t>SIDIS</a:t>
            </a:r>
            <a:r>
              <a:rPr lang="en-US" dirty="0"/>
              <a:t>)</a:t>
            </a:r>
          </a:p>
        </p:txBody>
      </p:sp>
      <p:pic>
        <p:nvPicPr>
          <p:cNvPr id="6" name="內容版面配置區 5">
            <a:extLst>
              <a:ext uri="{FF2B5EF4-FFF2-40B4-BE49-F238E27FC236}">
                <a16:creationId xmlns:a16="http://schemas.microsoft.com/office/drawing/2014/main" id="{4B7A2404-EBBD-494E-9979-050DE09EC1C5}"/>
              </a:ext>
            </a:extLst>
          </p:cNvPr>
          <p:cNvPicPr>
            <a:picLocks noGrp="1" noChangeAspect="1"/>
          </p:cNvPicPr>
          <p:nvPr>
            <p:ph idx="1"/>
          </p:nvPr>
        </p:nvPicPr>
        <p:blipFill>
          <a:blip r:embed="rId2"/>
          <a:stretch>
            <a:fillRect/>
          </a:stretch>
        </p:blipFill>
        <p:spPr>
          <a:xfrm>
            <a:off x="1501378" y="1417638"/>
            <a:ext cx="6141244" cy="2553630"/>
          </a:xfrm>
        </p:spPr>
      </p:pic>
      <p:sp>
        <p:nvSpPr>
          <p:cNvPr id="4" name="投影片編號版面配置區 3">
            <a:extLst>
              <a:ext uri="{FF2B5EF4-FFF2-40B4-BE49-F238E27FC236}">
                <a16:creationId xmlns:a16="http://schemas.microsoft.com/office/drawing/2014/main" id="{789EE779-4E8A-4FED-B559-5728A150C15F}"/>
              </a:ext>
            </a:extLst>
          </p:cNvPr>
          <p:cNvSpPr>
            <a:spLocks noGrp="1"/>
          </p:cNvSpPr>
          <p:nvPr>
            <p:ph type="sldNum" sz="quarter" idx="12"/>
          </p:nvPr>
        </p:nvSpPr>
        <p:spPr/>
        <p:txBody>
          <a:bodyPr/>
          <a:lstStyle/>
          <a:p>
            <a:pPr>
              <a:defRPr/>
            </a:pPr>
            <a:fld id="{4396A207-07FB-42F6-B213-05D7673CECAA}" type="slidenum">
              <a:rPr lang="en-US" altLang="ja-JP" smtClean="0"/>
              <a:pPr>
                <a:defRPr/>
              </a:pPr>
              <a:t>39</a:t>
            </a:fld>
            <a:endParaRPr lang="en-US" altLang="ja-JP" dirty="0"/>
          </a:p>
        </p:txBody>
      </p:sp>
      <p:pic>
        <p:nvPicPr>
          <p:cNvPr id="8" name="圖片 7">
            <a:extLst>
              <a:ext uri="{FF2B5EF4-FFF2-40B4-BE49-F238E27FC236}">
                <a16:creationId xmlns:a16="http://schemas.microsoft.com/office/drawing/2014/main" id="{8D0AAE3F-C88E-4182-BECB-319B17314D56}"/>
              </a:ext>
            </a:extLst>
          </p:cNvPr>
          <p:cNvPicPr>
            <a:picLocks noChangeAspect="1"/>
          </p:cNvPicPr>
          <p:nvPr/>
        </p:nvPicPr>
        <p:blipFill>
          <a:blip r:embed="rId3"/>
          <a:stretch>
            <a:fillRect/>
          </a:stretch>
        </p:blipFill>
        <p:spPr>
          <a:xfrm>
            <a:off x="1501378" y="4042590"/>
            <a:ext cx="5976937" cy="2540772"/>
          </a:xfrm>
          <a:prstGeom prst="rect">
            <a:avLst/>
          </a:prstGeom>
        </p:spPr>
      </p:pic>
      <p:sp>
        <p:nvSpPr>
          <p:cNvPr id="9" name="文字方塊 8">
            <a:extLst>
              <a:ext uri="{FF2B5EF4-FFF2-40B4-BE49-F238E27FC236}">
                <a16:creationId xmlns:a16="http://schemas.microsoft.com/office/drawing/2014/main" id="{CB6A5108-E77E-46F6-9AE7-65EF005212A2}"/>
              </a:ext>
            </a:extLst>
          </p:cNvPr>
          <p:cNvSpPr txBox="1"/>
          <p:nvPr/>
        </p:nvSpPr>
        <p:spPr>
          <a:xfrm>
            <a:off x="468422" y="1615940"/>
            <a:ext cx="1432828" cy="369332"/>
          </a:xfrm>
          <a:prstGeom prst="rect">
            <a:avLst/>
          </a:prstGeom>
          <a:noFill/>
        </p:spPr>
        <p:txBody>
          <a:bodyPr wrap="none" rtlCol="0">
            <a:spAutoFit/>
          </a:bodyPr>
          <a:lstStyle/>
          <a:p>
            <a:r>
              <a:rPr lang="en-US" dirty="0" err="1"/>
              <a:t>Transversity</a:t>
            </a:r>
            <a:endParaRPr lang="en-US" dirty="0"/>
          </a:p>
        </p:txBody>
      </p:sp>
      <p:sp>
        <p:nvSpPr>
          <p:cNvPr id="10" name="文字方塊 9">
            <a:extLst>
              <a:ext uri="{FF2B5EF4-FFF2-40B4-BE49-F238E27FC236}">
                <a16:creationId xmlns:a16="http://schemas.microsoft.com/office/drawing/2014/main" id="{1D7BE4E2-A061-42E5-A8CF-7EF1ACEC0AE8}"/>
              </a:ext>
            </a:extLst>
          </p:cNvPr>
          <p:cNvSpPr txBox="1"/>
          <p:nvPr/>
        </p:nvSpPr>
        <p:spPr>
          <a:xfrm>
            <a:off x="393607" y="4744936"/>
            <a:ext cx="1432828" cy="369332"/>
          </a:xfrm>
          <a:prstGeom prst="rect">
            <a:avLst/>
          </a:prstGeom>
          <a:noFill/>
        </p:spPr>
        <p:txBody>
          <a:bodyPr wrap="none" rtlCol="0">
            <a:spAutoFit/>
          </a:bodyPr>
          <a:lstStyle/>
          <a:p>
            <a:r>
              <a:rPr lang="en-US" dirty="0" err="1"/>
              <a:t>Transversity</a:t>
            </a:r>
            <a:endParaRPr lang="en-US" dirty="0"/>
          </a:p>
        </p:txBody>
      </p:sp>
      <p:sp>
        <p:nvSpPr>
          <p:cNvPr id="11" name="文字方塊 10">
            <a:extLst>
              <a:ext uri="{FF2B5EF4-FFF2-40B4-BE49-F238E27FC236}">
                <a16:creationId xmlns:a16="http://schemas.microsoft.com/office/drawing/2014/main" id="{AB70F486-48CD-408D-A7F2-DC2494DDEA40}"/>
              </a:ext>
            </a:extLst>
          </p:cNvPr>
          <p:cNvSpPr txBox="1"/>
          <p:nvPr/>
        </p:nvSpPr>
        <p:spPr>
          <a:xfrm>
            <a:off x="7443787" y="1642074"/>
            <a:ext cx="1665685" cy="369332"/>
          </a:xfrm>
          <a:prstGeom prst="rect">
            <a:avLst/>
          </a:prstGeom>
          <a:noFill/>
        </p:spPr>
        <p:txBody>
          <a:bodyPr wrap="square" rtlCol="0">
            <a:spAutoFit/>
          </a:bodyPr>
          <a:lstStyle/>
          <a:p>
            <a:r>
              <a:rPr lang="en-US" dirty="0"/>
              <a:t>Collins FF</a:t>
            </a:r>
          </a:p>
        </p:txBody>
      </p:sp>
      <p:sp>
        <p:nvSpPr>
          <p:cNvPr id="13" name="文字方塊 12">
            <a:extLst>
              <a:ext uri="{FF2B5EF4-FFF2-40B4-BE49-F238E27FC236}">
                <a16:creationId xmlns:a16="http://schemas.microsoft.com/office/drawing/2014/main" id="{23C7F7B0-20B8-442A-A719-D2BC61949B7F}"/>
              </a:ext>
            </a:extLst>
          </p:cNvPr>
          <p:cNvSpPr txBox="1"/>
          <p:nvPr/>
        </p:nvSpPr>
        <p:spPr>
          <a:xfrm>
            <a:off x="7443787" y="4846594"/>
            <a:ext cx="1700213" cy="369332"/>
          </a:xfrm>
          <a:prstGeom prst="rect">
            <a:avLst/>
          </a:prstGeom>
          <a:noFill/>
        </p:spPr>
        <p:txBody>
          <a:bodyPr wrap="square">
            <a:spAutoFit/>
          </a:bodyPr>
          <a:lstStyle/>
          <a:p>
            <a:r>
              <a:rPr lang="en-US" dirty="0"/>
              <a:t>Tensor charge</a:t>
            </a:r>
          </a:p>
        </p:txBody>
      </p:sp>
      <p:sp>
        <p:nvSpPr>
          <p:cNvPr id="12" name="文字方塊 11">
            <a:extLst>
              <a:ext uri="{FF2B5EF4-FFF2-40B4-BE49-F238E27FC236}">
                <a16:creationId xmlns:a16="http://schemas.microsoft.com/office/drawing/2014/main" id="{E4F54619-D677-466B-B18A-0AC557EDCED6}"/>
              </a:ext>
            </a:extLst>
          </p:cNvPr>
          <p:cNvSpPr txBox="1"/>
          <p:nvPr/>
        </p:nvSpPr>
        <p:spPr>
          <a:xfrm>
            <a:off x="4255445" y="6535475"/>
            <a:ext cx="4250459" cy="307777"/>
          </a:xfrm>
          <a:prstGeom prst="rect">
            <a:avLst/>
          </a:prstGeom>
          <a:noFill/>
        </p:spPr>
        <p:txBody>
          <a:bodyPr wrap="none" rtlCol="0">
            <a:spAutoFit/>
          </a:bodyPr>
          <a:lstStyle/>
          <a:p>
            <a:r>
              <a:rPr lang="en-US" sz="1400" dirty="0"/>
              <a:t>EIC Yellow report: </a:t>
            </a:r>
            <a:r>
              <a:rPr lang="en-US" sz="1400" dirty="0">
                <a:hlinkClick r:id="rId4"/>
              </a:rPr>
              <a:t>https://arxiv.org/abs/2103.05419</a:t>
            </a:r>
            <a:r>
              <a:rPr lang="en-US" sz="1400" dirty="0"/>
              <a:t> </a:t>
            </a:r>
          </a:p>
        </p:txBody>
      </p:sp>
      <p:sp>
        <p:nvSpPr>
          <p:cNvPr id="14" name="文字方塊 14">
            <a:extLst>
              <a:ext uri="{FF2B5EF4-FFF2-40B4-BE49-F238E27FC236}">
                <a16:creationId xmlns:a16="http://schemas.microsoft.com/office/drawing/2014/main" id="{64C89959-A7AF-40AE-A9B9-EF5366463A7D}"/>
              </a:ext>
            </a:extLst>
          </p:cNvPr>
          <p:cNvSpPr txBox="1"/>
          <p:nvPr/>
        </p:nvSpPr>
        <p:spPr>
          <a:xfrm>
            <a:off x="2500578" y="1170749"/>
            <a:ext cx="425046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Significantly Improved uncertainties of </a:t>
            </a:r>
            <a:r>
              <a:rPr lang="en-US" sz="1400" dirty="0" err="1">
                <a:solidFill>
                  <a:schemeClr val="bg1"/>
                </a:solidFill>
              </a:rPr>
              <a:t>transversity</a:t>
            </a:r>
            <a:endParaRPr lang="en-US" sz="1400" dirty="0">
              <a:solidFill>
                <a:schemeClr val="bg1"/>
              </a:solidFill>
            </a:endParaRPr>
          </a:p>
        </p:txBody>
      </p:sp>
    </p:spTree>
    <p:extLst>
      <p:ext uri="{BB962C8B-B14F-4D97-AF65-F5344CB8AC3E}">
        <p14:creationId xmlns:p14="http://schemas.microsoft.com/office/powerpoint/2010/main" val="168926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E3E4-D5D0-4D7D-9AD9-B938B53A154E}"/>
              </a:ext>
            </a:extLst>
          </p:cNvPr>
          <p:cNvSpPr>
            <a:spLocks noGrp="1"/>
          </p:cNvSpPr>
          <p:nvPr>
            <p:ph type="title"/>
          </p:nvPr>
        </p:nvSpPr>
        <p:spPr/>
        <p:txBody>
          <a:bodyPr/>
          <a:lstStyle/>
          <a:p>
            <a:r>
              <a:rPr lang="en-US" dirty="0"/>
              <a:t>Experimental Approach</a:t>
            </a:r>
          </a:p>
        </p:txBody>
      </p:sp>
      <p:sp>
        <p:nvSpPr>
          <p:cNvPr id="4" name="Slide Number Placeholder 3">
            <a:extLst>
              <a:ext uri="{FF2B5EF4-FFF2-40B4-BE49-F238E27FC236}">
                <a16:creationId xmlns:a16="http://schemas.microsoft.com/office/drawing/2014/main" id="{60EDAAB8-0CF2-4DBA-B303-A4B4428C488A}"/>
              </a:ext>
            </a:extLst>
          </p:cNvPr>
          <p:cNvSpPr>
            <a:spLocks noGrp="1"/>
          </p:cNvSpPr>
          <p:nvPr>
            <p:ph type="sldNum" sz="quarter" idx="12"/>
          </p:nvPr>
        </p:nvSpPr>
        <p:spPr/>
        <p:txBody>
          <a:bodyPr/>
          <a:lstStyle/>
          <a:p>
            <a:pPr>
              <a:defRPr/>
            </a:pPr>
            <a:fld id="{4396A207-07FB-42F6-B213-05D7673CECAA}" type="slidenum">
              <a:rPr lang="en-US" altLang="ja-JP" smtClean="0"/>
              <a:pPr>
                <a:defRPr/>
              </a:pPr>
              <a:t>4</a:t>
            </a:fld>
            <a:endParaRPr lang="en-US" altLang="ja-JP" dirty="0"/>
          </a:p>
        </p:txBody>
      </p:sp>
      <p:pic>
        <p:nvPicPr>
          <p:cNvPr id="8" name="Picture 7">
            <a:extLst>
              <a:ext uri="{FF2B5EF4-FFF2-40B4-BE49-F238E27FC236}">
                <a16:creationId xmlns:a16="http://schemas.microsoft.com/office/drawing/2014/main" id="{87438C48-8CA9-4550-9A45-5E83E91037B3}"/>
              </a:ext>
            </a:extLst>
          </p:cNvPr>
          <p:cNvPicPr>
            <a:picLocks noChangeAspect="1"/>
          </p:cNvPicPr>
          <p:nvPr/>
        </p:nvPicPr>
        <p:blipFill>
          <a:blip r:embed="rId2"/>
          <a:stretch>
            <a:fillRect/>
          </a:stretch>
        </p:blipFill>
        <p:spPr>
          <a:xfrm>
            <a:off x="296263" y="1461460"/>
            <a:ext cx="2588253" cy="2404351"/>
          </a:xfrm>
          <a:prstGeom prst="rect">
            <a:avLst/>
          </a:prstGeom>
        </p:spPr>
      </p:pic>
      <p:pic>
        <p:nvPicPr>
          <p:cNvPr id="10" name="Picture 9">
            <a:extLst>
              <a:ext uri="{FF2B5EF4-FFF2-40B4-BE49-F238E27FC236}">
                <a16:creationId xmlns:a16="http://schemas.microsoft.com/office/drawing/2014/main" id="{39CA0C57-6276-473C-934A-30AE70D8480C}"/>
              </a:ext>
            </a:extLst>
          </p:cNvPr>
          <p:cNvPicPr>
            <a:picLocks noChangeAspect="1"/>
          </p:cNvPicPr>
          <p:nvPr/>
        </p:nvPicPr>
        <p:blipFill>
          <a:blip r:embed="rId3"/>
          <a:stretch>
            <a:fillRect/>
          </a:stretch>
        </p:blipFill>
        <p:spPr>
          <a:xfrm>
            <a:off x="4663115" y="1500785"/>
            <a:ext cx="2926405" cy="2139351"/>
          </a:xfrm>
          <a:prstGeom prst="rect">
            <a:avLst/>
          </a:prstGeom>
        </p:spPr>
      </p:pic>
      <p:pic>
        <p:nvPicPr>
          <p:cNvPr id="9" name="圖片 8">
            <a:extLst>
              <a:ext uri="{FF2B5EF4-FFF2-40B4-BE49-F238E27FC236}">
                <a16:creationId xmlns:a16="http://schemas.microsoft.com/office/drawing/2014/main" id="{1E0CADCA-D5BE-4047-B928-3D954E857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49" y="4703061"/>
            <a:ext cx="2495494" cy="2018414"/>
          </a:xfrm>
          <a:prstGeom prst="rect">
            <a:avLst/>
          </a:prstGeom>
        </p:spPr>
      </p:pic>
      <p:sp>
        <p:nvSpPr>
          <p:cNvPr id="12" name="文字方塊 11">
            <a:extLst>
              <a:ext uri="{FF2B5EF4-FFF2-40B4-BE49-F238E27FC236}">
                <a16:creationId xmlns:a16="http://schemas.microsoft.com/office/drawing/2014/main" id="{4566B711-180D-4938-8340-336C18076658}"/>
              </a:ext>
            </a:extLst>
          </p:cNvPr>
          <p:cNvSpPr txBox="1"/>
          <p:nvPr/>
        </p:nvSpPr>
        <p:spPr>
          <a:xfrm>
            <a:off x="663649" y="1392451"/>
            <a:ext cx="1843690" cy="369332"/>
          </a:xfrm>
          <a:prstGeom prst="rect">
            <a:avLst/>
          </a:prstGeom>
          <a:solidFill>
            <a:schemeClr val="bg1"/>
          </a:solidFill>
        </p:spPr>
        <p:txBody>
          <a:bodyPr wrap="square" rtlCol="0">
            <a:spAutoFit/>
          </a:bodyPr>
          <a:lstStyle/>
          <a:p>
            <a:pPr algn="ctr"/>
            <a:r>
              <a:rPr lang="en-US" b="1" dirty="0">
                <a:solidFill>
                  <a:srgbClr val="3333CC"/>
                </a:solidFill>
              </a:rPr>
              <a:t>DIS</a:t>
            </a:r>
          </a:p>
        </p:txBody>
      </p:sp>
      <p:sp>
        <p:nvSpPr>
          <p:cNvPr id="13" name="文字方塊 12">
            <a:extLst>
              <a:ext uri="{FF2B5EF4-FFF2-40B4-BE49-F238E27FC236}">
                <a16:creationId xmlns:a16="http://schemas.microsoft.com/office/drawing/2014/main" id="{F940BB17-36E7-41E9-82B3-F7B0113096E3}"/>
              </a:ext>
            </a:extLst>
          </p:cNvPr>
          <p:cNvSpPr txBox="1"/>
          <p:nvPr/>
        </p:nvSpPr>
        <p:spPr>
          <a:xfrm>
            <a:off x="655029" y="4236776"/>
            <a:ext cx="2229487" cy="369332"/>
          </a:xfrm>
          <a:prstGeom prst="rect">
            <a:avLst/>
          </a:prstGeom>
          <a:solidFill>
            <a:schemeClr val="bg1"/>
          </a:solidFill>
        </p:spPr>
        <p:txBody>
          <a:bodyPr wrap="square" rtlCol="0">
            <a:spAutoFit/>
          </a:bodyPr>
          <a:lstStyle/>
          <a:p>
            <a:pPr algn="ctr"/>
            <a:r>
              <a:rPr lang="en-US" b="1" dirty="0">
                <a:solidFill>
                  <a:srgbClr val="3333CC"/>
                </a:solidFill>
              </a:rPr>
              <a:t>Semi-inclusive DIS</a:t>
            </a:r>
          </a:p>
        </p:txBody>
      </p:sp>
      <p:sp>
        <p:nvSpPr>
          <p:cNvPr id="14" name="文字方塊 13">
            <a:extLst>
              <a:ext uri="{FF2B5EF4-FFF2-40B4-BE49-F238E27FC236}">
                <a16:creationId xmlns:a16="http://schemas.microsoft.com/office/drawing/2014/main" id="{FEC3C38E-B525-47AD-9A3D-20009E3A3737}"/>
              </a:ext>
            </a:extLst>
          </p:cNvPr>
          <p:cNvSpPr txBox="1"/>
          <p:nvPr/>
        </p:nvSpPr>
        <p:spPr>
          <a:xfrm>
            <a:off x="4833690" y="1423228"/>
            <a:ext cx="2282005" cy="369332"/>
          </a:xfrm>
          <a:prstGeom prst="rect">
            <a:avLst/>
          </a:prstGeom>
          <a:solidFill>
            <a:schemeClr val="bg1"/>
          </a:solidFill>
        </p:spPr>
        <p:txBody>
          <a:bodyPr wrap="square" rtlCol="0">
            <a:spAutoFit/>
          </a:bodyPr>
          <a:lstStyle/>
          <a:p>
            <a:pPr algn="ctr"/>
            <a:r>
              <a:rPr lang="en-US" b="1" dirty="0">
                <a:solidFill>
                  <a:srgbClr val="3333CC"/>
                </a:solidFill>
              </a:rPr>
              <a:t>Hadron-hadron</a:t>
            </a:r>
          </a:p>
        </p:txBody>
      </p:sp>
      <p:pic>
        <p:nvPicPr>
          <p:cNvPr id="7" name="Picture 6">
            <a:extLst>
              <a:ext uri="{FF2B5EF4-FFF2-40B4-BE49-F238E27FC236}">
                <a16:creationId xmlns:a16="http://schemas.microsoft.com/office/drawing/2014/main" id="{345AEA32-5374-4046-A1EC-3BD063407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383" y="4857243"/>
            <a:ext cx="2826475" cy="1726119"/>
          </a:xfrm>
          <a:prstGeom prst="rect">
            <a:avLst/>
          </a:prstGeom>
        </p:spPr>
      </p:pic>
      <p:sp>
        <p:nvSpPr>
          <p:cNvPr id="15" name="文字方塊 13">
            <a:extLst>
              <a:ext uri="{FF2B5EF4-FFF2-40B4-BE49-F238E27FC236}">
                <a16:creationId xmlns:a16="http://schemas.microsoft.com/office/drawing/2014/main" id="{B73EB1CA-82EC-4ADB-90CF-AD5AB2415464}"/>
              </a:ext>
            </a:extLst>
          </p:cNvPr>
          <p:cNvSpPr txBox="1"/>
          <p:nvPr/>
        </p:nvSpPr>
        <p:spPr>
          <a:xfrm>
            <a:off x="5382900" y="4197164"/>
            <a:ext cx="1735931" cy="369332"/>
          </a:xfrm>
          <a:prstGeom prst="rect">
            <a:avLst/>
          </a:prstGeom>
          <a:solidFill>
            <a:schemeClr val="bg1"/>
          </a:solidFill>
        </p:spPr>
        <p:txBody>
          <a:bodyPr wrap="square" rtlCol="0">
            <a:spAutoFit/>
          </a:bodyPr>
          <a:lstStyle/>
          <a:p>
            <a:pPr algn="ctr"/>
            <a:r>
              <a:rPr lang="en-US" b="1" dirty="0" err="1">
                <a:solidFill>
                  <a:srgbClr val="3333CC"/>
                </a:solidFill>
              </a:rPr>
              <a:t>Drell</a:t>
            </a:r>
            <a:r>
              <a:rPr lang="en-US" b="1" dirty="0">
                <a:solidFill>
                  <a:srgbClr val="3333CC"/>
                </a:solidFill>
              </a:rPr>
              <a:t>-Yan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F24F803-A476-49E1-8C72-B3468B341044}"/>
                  </a:ext>
                </a:extLst>
              </p:cNvPr>
              <p:cNvSpPr txBox="1"/>
              <p:nvPr/>
            </p:nvSpPr>
            <p:spPr>
              <a:xfrm>
                <a:off x="6768519" y="3180542"/>
                <a:ext cx="2428678" cy="369332"/>
              </a:xfrm>
              <a:prstGeom prst="rect">
                <a:avLst/>
              </a:prstGeom>
              <a:noFill/>
            </p:spPr>
            <p:txBody>
              <a:bodyPr wrap="none" rtlCol="0">
                <a:spAutoFit/>
              </a:bodyPr>
              <a:lstStyle/>
              <a:p>
                <a:r>
                  <a:rPr lang="en-US" dirty="0">
                    <a:solidFill>
                      <a:srgbClr val="FF0000"/>
                    </a:solidFill>
                  </a:rPr>
                  <a:t>Jets, heavy quarks, </a:t>
                </a:r>
                <a14:m>
                  <m:oMath xmlns:m="http://schemas.openxmlformats.org/officeDocument/2006/math">
                    <m:r>
                      <a:rPr lang="en-US" b="0" i="1" smtClean="0">
                        <a:solidFill>
                          <a:srgbClr val="FF0000"/>
                        </a:solidFill>
                        <a:latin typeface="Cambria Math" panose="02040503050406030204" pitchFamily="18" charset="0"/>
                      </a:rPr>
                      <m:t>𝛾</m:t>
                    </m:r>
                  </m:oMath>
                </a14:m>
                <a:r>
                  <a:rPr lang="en-US" dirty="0">
                    <a:solidFill>
                      <a:srgbClr val="FF0000"/>
                    </a:solidFill>
                  </a:rPr>
                  <a:t> </a:t>
                </a:r>
              </a:p>
            </p:txBody>
          </p:sp>
        </mc:Choice>
        <mc:Fallback xmlns="">
          <p:sp>
            <p:nvSpPr>
              <p:cNvPr id="16" name="TextBox 15">
                <a:extLst>
                  <a:ext uri="{FF2B5EF4-FFF2-40B4-BE49-F238E27FC236}">
                    <a16:creationId xmlns:a16="http://schemas.microsoft.com/office/drawing/2014/main" id="{8F24F803-A476-49E1-8C72-B3468B341044}"/>
                  </a:ext>
                </a:extLst>
              </p:cNvPr>
              <p:cNvSpPr txBox="1">
                <a:spLocks noRot="1" noChangeAspect="1" noMove="1" noResize="1" noEditPoints="1" noAdjustHandles="1" noChangeArrowheads="1" noChangeShapeType="1" noTextEdit="1"/>
              </p:cNvSpPr>
              <p:nvPr/>
            </p:nvSpPr>
            <p:spPr>
              <a:xfrm>
                <a:off x="6768519" y="3180542"/>
                <a:ext cx="2428678" cy="369332"/>
              </a:xfrm>
              <a:prstGeom prst="rect">
                <a:avLst/>
              </a:prstGeom>
              <a:blipFill>
                <a:blip r:embed="rId6"/>
                <a:stretch>
                  <a:fillRect l="-2005" t="-10000" b="-2666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6246C84-405B-4AAD-913B-F951A2327617}"/>
              </a:ext>
            </a:extLst>
          </p:cNvPr>
          <p:cNvSpPr txBox="1"/>
          <p:nvPr/>
        </p:nvSpPr>
        <p:spPr>
          <a:xfrm>
            <a:off x="2934196" y="4669562"/>
            <a:ext cx="2351926" cy="369332"/>
          </a:xfrm>
          <a:prstGeom prst="rect">
            <a:avLst/>
          </a:prstGeom>
          <a:noFill/>
        </p:spPr>
        <p:txBody>
          <a:bodyPr wrap="none" rtlCol="0">
            <a:spAutoFit/>
          </a:bodyPr>
          <a:lstStyle/>
          <a:p>
            <a:r>
              <a:rPr lang="en-US" dirty="0"/>
              <a:t>quark flavor sensitive</a:t>
            </a:r>
          </a:p>
        </p:txBody>
      </p:sp>
      <p:cxnSp>
        <p:nvCxnSpPr>
          <p:cNvPr id="18" name="Straight Arrow Connector 17">
            <a:extLst>
              <a:ext uri="{FF2B5EF4-FFF2-40B4-BE49-F238E27FC236}">
                <a16:creationId xmlns:a16="http://schemas.microsoft.com/office/drawing/2014/main" id="{44DDB566-1270-464C-96B2-8B3836D32FBA}"/>
              </a:ext>
            </a:extLst>
          </p:cNvPr>
          <p:cNvCxnSpPr>
            <a:cxnSpLocks/>
          </p:cNvCxnSpPr>
          <p:nvPr/>
        </p:nvCxnSpPr>
        <p:spPr bwMode="auto">
          <a:xfrm flipH="1" flipV="1">
            <a:off x="2862412" y="4390035"/>
            <a:ext cx="573264" cy="30866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E6A1C261-FE89-463E-8DF0-420B8E2DD126}"/>
              </a:ext>
            </a:extLst>
          </p:cNvPr>
          <p:cNvCxnSpPr>
            <a:cxnSpLocks/>
          </p:cNvCxnSpPr>
          <p:nvPr/>
        </p:nvCxnSpPr>
        <p:spPr bwMode="auto">
          <a:xfrm flipV="1">
            <a:off x="5061175" y="4367093"/>
            <a:ext cx="573264" cy="3988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9149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E035E7-179B-4ECA-AB77-7E1430775786}"/>
              </a:ext>
            </a:extLst>
          </p:cNvPr>
          <p:cNvSpPr>
            <a:spLocks noGrp="1"/>
          </p:cNvSpPr>
          <p:nvPr>
            <p:ph type="title"/>
          </p:nvPr>
        </p:nvSpPr>
        <p:spPr>
          <a:xfrm>
            <a:off x="457200" y="338142"/>
            <a:ext cx="8229600" cy="1143000"/>
          </a:xfrm>
        </p:spPr>
        <p:txBody>
          <a:bodyPr/>
          <a:lstStyle/>
          <a:p>
            <a:r>
              <a:rPr lang="en-US" dirty="0"/>
              <a:t>Quark Sivers at EIC (</a:t>
            </a:r>
            <a:r>
              <a:rPr lang="en-US" dirty="0">
                <a:solidFill>
                  <a:srgbClr val="FF0000"/>
                </a:solidFill>
              </a:rPr>
              <a:t>SIDIS</a:t>
            </a:r>
            <a:r>
              <a:rPr lang="en-US" dirty="0"/>
              <a:t>)</a:t>
            </a:r>
          </a:p>
        </p:txBody>
      </p:sp>
      <p:pic>
        <p:nvPicPr>
          <p:cNvPr id="6" name="內容版面配置區 5">
            <a:extLst>
              <a:ext uri="{FF2B5EF4-FFF2-40B4-BE49-F238E27FC236}">
                <a16:creationId xmlns:a16="http://schemas.microsoft.com/office/drawing/2014/main" id="{17F55EAB-10AE-45F7-8FC2-817EA7BC054C}"/>
              </a:ext>
            </a:extLst>
          </p:cNvPr>
          <p:cNvPicPr>
            <a:picLocks noGrp="1" noChangeAspect="1"/>
          </p:cNvPicPr>
          <p:nvPr>
            <p:ph idx="1"/>
          </p:nvPr>
        </p:nvPicPr>
        <p:blipFill>
          <a:blip r:embed="rId2"/>
          <a:stretch>
            <a:fillRect/>
          </a:stretch>
        </p:blipFill>
        <p:spPr>
          <a:xfrm>
            <a:off x="1828799" y="1249366"/>
            <a:ext cx="5893593" cy="2696922"/>
          </a:xfrm>
        </p:spPr>
      </p:pic>
      <p:sp>
        <p:nvSpPr>
          <p:cNvPr id="4" name="投影片編號版面配置區 3">
            <a:extLst>
              <a:ext uri="{FF2B5EF4-FFF2-40B4-BE49-F238E27FC236}">
                <a16:creationId xmlns:a16="http://schemas.microsoft.com/office/drawing/2014/main" id="{A67F0E8C-6736-4F17-B682-C2730483EE4B}"/>
              </a:ext>
            </a:extLst>
          </p:cNvPr>
          <p:cNvSpPr>
            <a:spLocks noGrp="1"/>
          </p:cNvSpPr>
          <p:nvPr>
            <p:ph type="sldNum" sz="quarter" idx="12"/>
          </p:nvPr>
        </p:nvSpPr>
        <p:spPr/>
        <p:txBody>
          <a:bodyPr/>
          <a:lstStyle/>
          <a:p>
            <a:pPr>
              <a:defRPr/>
            </a:pPr>
            <a:fld id="{4396A207-07FB-42F6-B213-05D7673CECAA}" type="slidenum">
              <a:rPr lang="en-US" altLang="ja-JP" smtClean="0"/>
              <a:pPr>
                <a:defRPr/>
              </a:pPr>
              <a:t>40</a:t>
            </a:fld>
            <a:endParaRPr lang="en-US" altLang="ja-JP" dirty="0"/>
          </a:p>
        </p:txBody>
      </p:sp>
      <p:pic>
        <p:nvPicPr>
          <p:cNvPr id="7" name="內容版面配置區 5">
            <a:extLst>
              <a:ext uri="{FF2B5EF4-FFF2-40B4-BE49-F238E27FC236}">
                <a16:creationId xmlns:a16="http://schemas.microsoft.com/office/drawing/2014/main" id="{18037F73-1C25-47B6-B7E4-AFAC17A25E7F}"/>
              </a:ext>
            </a:extLst>
          </p:cNvPr>
          <p:cNvPicPr>
            <a:picLocks noChangeAspect="1"/>
          </p:cNvPicPr>
          <p:nvPr/>
        </p:nvPicPr>
        <p:blipFill>
          <a:blip r:embed="rId3"/>
          <a:stretch>
            <a:fillRect/>
          </a:stretch>
        </p:blipFill>
        <p:spPr bwMode="auto">
          <a:xfrm>
            <a:off x="2076607" y="4010414"/>
            <a:ext cx="5169218" cy="2751773"/>
          </a:xfrm>
          <a:prstGeom prst="rect">
            <a:avLst/>
          </a:prstGeom>
          <a:noFill/>
          <a:ln w="9525">
            <a:noFill/>
            <a:miter lim="800000"/>
            <a:headEnd/>
            <a:tailEnd/>
          </a:ln>
        </p:spPr>
      </p:pic>
      <p:sp>
        <p:nvSpPr>
          <p:cNvPr id="3" name="文字方塊 2">
            <a:extLst>
              <a:ext uri="{FF2B5EF4-FFF2-40B4-BE49-F238E27FC236}">
                <a16:creationId xmlns:a16="http://schemas.microsoft.com/office/drawing/2014/main" id="{96064363-C112-43A3-81D8-CBA492EA1B8F}"/>
              </a:ext>
            </a:extLst>
          </p:cNvPr>
          <p:cNvSpPr txBox="1"/>
          <p:nvPr/>
        </p:nvSpPr>
        <p:spPr>
          <a:xfrm>
            <a:off x="129164" y="3793685"/>
            <a:ext cx="2059153" cy="369332"/>
          </a:xfrm>
          <a:prstGeom prst="rect">
            <a:avLst/>
          </a:prstGeom>
          <a:noFill/>
        </p:spPr>
        <p:txBody>
          <a:bodyPr wrap="none" rtlCol="0">
            <a:spAutoFit/>
          </a:bodyPr>
          <a:lstStyle/>
          <a:p>
            <a:r>
              <a:rPr lang="en-US" b="1" dirty="0">
                <a:solidFill>
                  <a:srgbClr val="92D050"/>
                </a:solidFill>
                <a:latin typeface="URWPalladioL-Roma"/>
              </a:rPr>
              <a:t>C</a:t>
            </a:r>
            <a:r>
              <a:rPr lang="en-US" sz="1800" b="1" i="0" u="none" strike="noStrike" baseline="0" dirty="0">
                <a:solidFill>
                  <a:srgbClr val="92D050"/>
                </a:solidFill>
                <a:latin typeface="URWPalladioL-Roma"/>
              </a:rPr>
              <a:t>urrent uncertainty</a:t>
            </a:r>
            <a:endParaRPr lang="en-US" b="1" dirty="0">
              <a:solidFill>
                <a:srgbClr val="92D050"/>
              </a:solidFill>
            </a:endParaRPr>
          </a:p>
        </p:txBody>
      </p:sp>
      <p:sp>
        <p:nvSpPr>
          <p:cNvPr id="8" name="文字方塊 7">
            <a:extLst>
              <a:ext uri="{FF2B5EF4-FFF2-40B4-BE49-F238E27FC236}">
                <a16:creationId xmlns:a16="http://schemas.microsoft.com/office/drawing/2014/main" id="{E5575BB6-6119-488C-BC35-45D92102092D}"/>
              </a:ext>
            </a:extLst>
          </p:cNvPr>
          <p:cNvSpPr txBox="1"/>
          <p:nvPr/>
        </p:nvSpPr>
        <p:spPr>
          <a:xfrm>
            <a:off x="6786446" y="2278749"/>
            <a:ext cx="2142381" cy="369332"/>
          </a:xfrm>
          <a:prstGeom prst="rect">
            <a:avLst/>
          </a:prstGeom>
          <a:noFill/>
        </p:spPr>
        <p:txBody>
          <a:bodyPr wrap="none" rtlCol="0">
            <a:spAutoFit/>
          </a:bodyPr>
          <a:lstStyle/>
          <a:p>
            <a:r>
              <a:rPr lang="en-US" sz="1800" b="1" i="0" u="none" strike="noStrike" baseline="0" dirty="0">
                <a:solidFill>
                  <a:srgbClr val="3333CC"/>
                </a:solidFill>
                <a:latin typeface="URWPalladioL-Roma"/>
              </a:rPr>
              <a:t>Uncertainty with EIC</a:t>
            </a:r>
            <a:endParaRPr lang="en-US" b="1" dirty="0">
              <a:solidFill>
                <a:srgbClr val="3333CC"/>
              </a:solidFill>
            </a:endParaRPr>
          </a:p>
        </p:txBody>
      </p:sp>
      <p:sp>
        <p:nvSpPr>
          <p:cNvPr id="5" name="文字方塊 4">
            <a:extLst>
              <a:ext uri="{FF2B5EF4-FFF2-40B4-BE49-F238E27FC236}">
                <a16:creationId xmlns:a16="http://schemas.microsoft.com/office/drawing/2014/main" id="{198B5FF6-105E-401A-ADF2-FB097D325F7D}"/>
              </a:ext>
            </a:extLst>
          </p:cNvPr>
          <p:cNvSpPr txBox="1"/>
          <p:nvPr/>
        </p:nvSpPr>
        <p:spPr>
          <a:xfrm>
            <a:off x="4255445" y="6535475"/>
            <a:ext cx="4250459" cy="307777"/>
          </a:xfrm>
          <a:prstGeom prst="rect">
            <a:avLst/>
          </a:prstGeom>
          <a:noFill/>
        </p:spPr>
        <p:txBody>
          <a:bodyPr wrap="none" rtlCol="0">
            <a:spAutoFit/>
          </a:bodyPr>
          <a:lstStyle/>
          <a:p>
            <a:r>
              <a:rPr lang="en-US" sz="1400" dirty="0"/>
              <a:t>EIC Yellow report: </a:t>
            </a:r>
            <a:r>
              <a:rPr lang="en-US" sz="1400" dirty="0">
                <a:hlinkClick r:id="rId4"/>
              </a:rPr>
              <a:t>https://arxiv.org/abs/2103.05419</a:t>
            </a:r>
            <a:r>
              <a:rPr lang="en-US" sz="1400" dirty="0"/>
              <a:t> </a:t>
            </a:r>
          </a:p>
        </p:txBody>
      </p:sp>
      <p:sp>
        <p:nvSpPr>
          <p:cNvPr id="9" name="文字方塊 14">
            <a:extLst>
              <a:ext uri="{FF2B5EF4-FFF2-40B4-BE49-F238E27FC236}">
                <a16:creationId xmlns:a16="http://schemas.microsoft.com/office/drawing/2014/main" id="{CFB73EB0-8E17-45D3-AACE-1840426C7E67}"/>
              </a:ext>
            </a:extLst>
          </p:cNvPr>
          <p:cNvSpPr txBox="1"/>
          <p:nvPr/>
        </p:nvSpPr>
        <p:spPr>
          <a:xfrm>
            <a:off x="4661216" y="3698426"/>
            <a:ext cx="425046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Significantly improved uncertainties of quark Sivers</a:t>
            </a:r>
          </a:p>
        </p:txBody>
      </p:sp>
      <p:cxnSp>
        <p:nvCxnSpPr>
          <p:cNvPr id="10" name="Straight Arrow Connector 9">
            <a:extLst>
              <a:ext uri="{FF2B5EF4-FFF2-40B4-BE49-F238E27FC236}">
                <a16:creationId xmlns:a16="http://schemas.microsoft.com/office/drawing/2014/main" id="{AD6A6EED-0D8C-4787-9C12-52D29320EA88}"/>
              </a:ext>
            </a:extLst>
          </p:cNvPr>
          <p:cNvCxnSpPr>
            <a:cxnSpLocks/>
          </p:cNvCxnSpPr>
          <p:nvPr/>
        </p:nvCxnSpPr>
        <p:spPr bwMode="auto">
          <a:xfrm flipH="1" flipV="1">
            <a:off x="6173356" y="1680542"/>
            <a:ext cx="1072469" cy="652485"/>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14FFE2E2-2E91-43B3-BF70-A3D471738B0A}"/>
              </a:ext>
            </a:extLst>
          </p:cNvPr>
          <p:cNvCxnSpPr>
            <a:cxnSpLocks/>
          </p:cNvCxnSpPr>
          <p:nvPr/>
        </p:nvCxnSpPr>
        <p:spPr bwMode="auto">
          <a:xfrm flipV="1">
            <a:off x="1304794" y="3318933"/>
            <a:ext cx="1184406" cy="474753"/>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58688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2636-CCFC-4A40-B74E-BE34EDD5D286}"/>
              </a:ext>
            </a:extLst>
          </p:cNvPr>
          <p:cNvSpPr>
            <a:spLocks noGrp="1"/>
          </p:cNvSpPr>
          <p:nvPr>
            <p:ph type="title"/>
          </p:nvPr>
        </p:nvSpPr>
        <p:spPr/>
        <p:txBody>
          <a:bodyPr>
            <a:normAutofit fontScale="90000"/>
          </a:bodyPr>
          <a:lstStyle/>
          <a:p>
            <a:r>
              <a:rPr lang="en-US" dirty="0"/>
              <a:t>What EIC could </a:t>
            </a:r>
            <a:br>
              <a:rPr lang="en-US" dirty="0"/>
            </a:br>
            <a:r>
              <a:rPr lang="en-US" dirty="0"/>
              <a:t>help PDFs &amp; TMDs MOST?</a:t>
            </a:r>
          </a:p>
        </p:txBody>
      </p:sp>
      <p:sp>
        <p:nvSpPr>
          <p:cNvPr id="3" name="Content Placeholder 2">
            <a:extLst>
              <a:ext uri="{FF2B5EF4-FFF2-40B4-BE49-F238E27FC236}">
                <a16:creationId xmlns:a16="http://schemas.microsoft.com/office/drawing/2014/main" id="{59CA27D5-8A77-4D5E-A02D-6AD732E675DE}"/>
              </a:ext>
            </a:extLst>
          </p:cNvPr>
          <p:cNvSpPr>
            <a:spLocks noGrp="1"/>
          </p:cNvSpPr>
          <p:nvPr>
            <p:ph idx="1"/>
          </p:nvPr>
        </p:nvSpPr>
        <p:spPr/>
        <p:txBody>
          <a:bodyPr>
            <a:normAutofit lnSpcReduction="10000"/>
          </a:bodyPr>
          <a:lstStyle/>
          <a:p>
            <a:r>
              <a:rPr lang="en-US" dirty="0"/>
              <a:t>Unpolarized </a:t>
            </a:r>
            <a:r>
              <a:rPr lang="en-US" dirty="0">
                <a:solidFill>
                  <a:srgbClr val="C00000"/>
                </a:solidFill>
              </a:rPr>
              <a:t>Nuclear</a:t>
            </a:r>
            <a:r>
              <a:rPr lang="en-US" dirty="0"/>
              <a:t> PDFs (</a:t>
            </a:r>
            <a:r>
              <a:rPr lang="en-US" dirty="0">
                <a:solidFill>
                  <a:srgbClr val="FF0000"/>
                </a:solidFill>
              </a:rPr>
              <a:t>DIS</a:t>
            </a:r>
            <a:r>
              <a:rPr lang="en-US" dirty="0"/>
              <a:t>)</a:t>
            </a:r>
          </a:p>
          <a:p>
            <a:pPr lvl="1"/>
            <a:r>
              <a:rPr lang="en-US" dirty="0"/>
              <a:t>Sea quark and gluon at small x</a:t>
            </a:r>
          </a:p>
          <a:p>
            <a:r>
              <a:rPr lang="en-US" dirty="0"/>
              <a:t>Polarized Nucleon PDFs (</a:t>
            </a:r>
            <a:r>
              <a:rPr lang="en-US" dirty="0">
                <a:solidFill>
                  <a:srgbClr val="FF0000"/>
                </a:solidFill>
              </a:rPr>
              <a:t>SIDIS</a:t>
            </a:r>
            <a:r>
              <a:rPr lang="en-US" dirty="0"/>
              <a:t>)</a:t>
            </a:r>
          </a:p>
          <a:p>
            <a:pPr lvl="1"/>
            <a:r>
              <a:rPr lang="en-US" dirty="0"/>
              <a:t>Quark, sea quark and gluon at small x</a:t>
            </a:r>
          </a:p>
          <a:p>
            <a:r>
              <a:rPr lang="en-US" dirty="0"/>
              <a:t>TMDs (</a:t>
            </a:r>
            <a:r>
              <a:rPr lang="en-US" dirty="0">
                <a:solidFill>
                  <a:srgbClr val="FF0000"/>
                </a:solidFill>
              </a:rPr>
              <a:t>SIDIS</a:t>
            </a:r>
            <a:r>
              <a:rPr lang="en-US" dirty="0"/>
              <a:t>)</a:t>
            </a:r>
          </a:p>
          <a:p>
            <a:pPr lvl="1"/>
            <a:r>
              <a:rPr lang="en-US" dirty="0"/>
              <a:t>Transversity and </a:t>
            </a:r>
            <a:r>
              <a:rPr lang="en-US" dirty="0" err="1"/>
              <a:t>Sivers</a:t>
            </a:r>
            <a:endParaRPr lang="en-US" dirty="0"/>
          </a:p>
          <a:p>
            <a:r>
              <a:rPr lang="en-US" dirty="0">
                <a:solidFill>
                  <a:schemeClr val="bg1">
                    <a:lumMod val="75000"/>
                  </a:schemeClr>
                </a:solidFill>
              </a:rPr>
              <a:t>Pion and Kaon PDFs (</a:t>
            </a:r>
            <a:r>
              <a:rPr lang="en-US" dirty="0">
                <a:solidFill>
                  <a:srgbClr val="FF0000"/>
                </a:solidFill>
              </a:rPr>
              <a:t>tagged-DIS</a:t>
            </a:r>
            <a:r>
              <a:rPr lang="en-US" dirty="0">
                <a:solidFill>
                  <a:schemeClr val="bg1">
                    <a:lumMod val="75000"/>
                  </a:schemeClr>
                </a:solidFill>
              </a:rPr>
              <a:t>)</a:t>
            </a:r>
          </a:p>
          <a:p>
            <a:r>
              <a:rPr lang="en-US" dirty="0">
                <a:solidFill>
                  <a:schemeClr val="bg1">
                    <a:lumMod val="75000"/>
                  </a:schemeClr>
                </a:solidFill>
              </a:rPr>
              <a:t>Trace anomaly (</a:t>
            </a:r>
            <a:r>
              <a:rPr lang="en-US" dirty="0">
                <a:solidFill>
                  <a:srgbClr val="FF0000"/>
                </a:solidFill>
              </a:rPr>
              <a:t>threshold </a:t>
            </a:r>
            <a:r>
              <a:rPr lang="en-US" dirty="0" err="1">
                <a:solidFill>
                  <a:srgbClr val="FF0000"/>
                </a:solidFill>
              </a:rPr>
              <a:t>Jpsi</a:t>
            </a:r>
            <a:r>
              <a:rPr lang="en-US" dirty="0">
                <a:solidFill>
                  <a:srgbClr val="FF0000"/>
                </a:solidFill>
              </a:rPr>
              <a:t> and Upsilon photoproduction</a:t>
            </a:r>
            <a:r>
              <a:rPr lang="en-US" dirty="0">
                <a:solidFill>
                  <a:schemeClr val="bg1">
                    <a:lumMod val="75000"/>
                  </a:schemeClr>
                </a:solidFill>
              </a:rPr>
              <a:t>)</a:t>
            </a:r>
          </a:p>
        </p:txBody>
      </p:sp>
      <p:sp>
        <p:nvSpPr>
          <p:cNvPr id="4" name="Slide Number Placeholder 3">
            <a:extLst>
              <a:ext uri="{FF2B5EF4-FFF2-40B4-BE49-F238E27FC236}">
                <a16:creationId xmlns:a16="http://schemas.microsoft.com/office/drawing/2014/main" id="{957518A3-92BD-48C0-B833-549CDF02C1C8}"/>
              </a:ext>
            </a:extLst>
          </p:cNvPr>
          <p:cNvSpPr>
            <a:spLocks noGrp="1"/>
          </p:cNvSpPr>
          <p:nvPr>
            <p:ph type="sldNum" sz="quarter" idx="12"/>
          </p:nvPr>
        </p:nvSpPr>
        <p:spPr/>
        <p:txBody>
          <a:bodyPr/>
          <a:lstStyle/>
          <a:p>
            <a:pPr>
              <a:defRPr/>
            </a:pPr>
            <a:fld id="{4396A207-07FB-42F6-B213-05D7673CECAA}" type="slidenum">
              <a:rPr lang="en-US" altLang="ja-JP" smtClean="0"/>
              <a:pPr>
                <a:defRPr/>
              </a:pPr>
              <a:t>41</a:t>
            </a:fld>
            <a:endParaRPr lang="en-US" altLang="ja-JP" dirty="0"/>
          </a:p>
        </p:txBody>
      </p:sp>
    </p:spTree>
    <p:extLst>
      <p:ext uri="{BB962C8B-B14F-4D97-AF65-F5344CB8AC3E}">
        <p14:creationId xmlns:p14="http://schemas.microsoft.com/office/powerpoint/2010/main" val="2194091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8663C-EBB6-495E-B8D1-EAA1EF45C5CC}"/>
              </a:ext>
            </a:extLst>
          </p:cNvPr>
          <p:cNvSpPr>
            <a:spLocks noGrp="1"/>
          </p:cNvSpPr>
          <p:nvPr>
            <p:ph type="title"/>
          </p:nvPr>
        </p:nvSpPr>
        <p:spPr>
          <a:xfrm>
            <a:off x="457200" y="274638"/>
            <a:ext cx="8229600" cy="1143000"/>
          </a:xfrm>
        </p:spPr>
        <p:txBody>
          <a:bodyPr/>
          <a:lstStyle/>
          <a:p>
            <a:r>
              <a:rPr lang="en-US" dirty="0"/>
              <a:t>Review Articles</a:t>
            </a:r>
          </a:p>
        </p:txBody>
      </p:sp>
      <p:sp>
        <p:nvSpPr>
          <p:cNvPr id="3" name="內容版面配置區 2">
            <a:extLst>
              <a:ext uri="{FF2B5EF4-FFF2-40B4-BE49-F238E27FC236}">
                <a16:creationId xmlns:a16="http://schemas.microsoft.com/office/drawing/2014/main" id="{E984F87A-262D-4021-8F99-A564D612F0EF}"/>
              </a:ext>
            </a:extLst>
          </p:cNvPr>
          <p:cNvSpPr>
            <a:spLocks noGrp="1"/>
          </p:cNvSpPr>
          <p:nvPr>
            <p:ph idx="1"/>
          </p:nvPr>
        </p:nvSpPr>
        <p:spPr>
          <a:xfrm>
            <a:off x="457200" y="1600202"/>
            <a:ext cx="8229600" cy="4525963"/>
          </a:xfrm>
        </p:spPr>
        <p:txBody>
          <a:bodyPr>
            <a:normAutofit fontScale="55000" lnSpcReduction="20000"/>
          </a:bodyPr>
          <a:lstStyle/>
          <a:p>
            <a:r>
              <a:rPr lang="en-US" dirty="0"/>
              <a:t>Unpolarized PDFs:</a:t>
            </a:r>
          </a:p>
          <a:p>
            <a:pPr lvl="1"/>
            <a:r>
              <a:rPr lang="en-US" dirty="0">
                <a:hlinkClick r:id="rId2"/>
              </a:rPr>
              <a:t>https://arxiv.org/abs/1709.04922</a:t>
            </a:r>
            <a:endParaRPr lang="en-US" dirty="0"/>
          </a:p>
          <a:p>
            <a:pPr lvl="1"/>
            <a:r>
              <a:rPr lang="en-US" dirty="0">
                <a:hlinkClick r:id="rId3"/>
              </a:rPr>
              <a:t>https://arxiv.org/abs/1905.06957</a:t>
            </a:r>
            <a:r>
              <a:rPr lang="en-US" dirty="0"/>
              <a:t> </a:t>
            </a:r>
          </a:p>
          <a:p>
            <a:pPr lvl="1"/>
            <a:r>
              <a:rPr lang="en-US" dirty="0">
                <a:hlinkClick r:id="rId4"/>
              </a:rPr>
              <a:t>https://arxiv.org/abs/2001.07722</a:t>
            </a:r>
            <a:r>
              <a:rPr lang="en-US" dirty="0"/>
              <a:t> </a:t>
            </a:r>
          </a:p>
          <a:p>
            <a:r>
              <a:rPr lang="en-US" dirty="0"/>
              <a:t>Polarized PDFs:</a:t>
            </a:r>
          </a:p>
          <a:p>
            <a:pPr lvl="1"/>
            <a:r>
              <a:rPr lang="en-US" dirty="0">
                <a:hlinkClick r:id="rId5"/>
              </a:rPr>
              <a:t>https://arxiv.org/abs/1209.2803</a:t>
            </a:r>
            <a:endParaRPr lang="en-US" dirty="0"/>
          </a:p>
          <a:p>
            <a:pPr lvl="1"/>
            <a:r>
              <a:rPr lang="en-US" dirty="0">
                <a:hlinkClick r:id="rId6"/>
              </a:rPr>
              <a:t>https://arxiv.org/abs/1807.05250</a:t>
            </a:r>
            <a:r>
              <a:rPr lang="en-US" dirty="0"/>
              <a:t> </a:t>
            </a:r>
          </a:p>
          <a:p>
            <a:r>
              <a:rPr lang="en-US" dirty="0"/>
              <a:t>TMDs:</a:t>
            </a:r>
          </a:p>
          <a:p>
            <a:pPr lvl="1"/>
            <a:r>
              <a:rPr lang="en-US" dirty="0">
                <a:hlinkClick r:id="rId7"/>
              </a:rPr>
              <a:t>https://arxiv.org/abs/1507.05267</a:t>
            </a:r>
            <a:r>
              <a:rPr lang="en-US" dirty="0"/>
              <a:t> </a:t>
            </a:r>
          </a:p>
          <a:p>
            <a:pPr lvl="1"/>
            <a:r>
              <a:rPr lang="en-US" dirty="0">
                <a:hlinkClick r:id="rId8"/>
              </a:rPr>
              <a:t>https://arxiv.org/abs/1510.06783</a:t>
            </a:r>
            <a:endParaRPr lang="en-US" dirty="0"/>
          </a:p>
          <a:p>
            <a:pPr lvl="1"/>
            <a:r>
              <a:rPr lang="en-US" dirty="0">
                <a:hlinkClick r:id="rId9"/>
              </a:rPr>
              <a:t>https://arxiv.org/abs/1607.02521</a:t>
            </a:r>
            <a:r>
              <a:rPr lang="en-US" dirty="0"/>
              <a:t> </a:t>
            </a:r>
          </a:p>
          <a:p>
            <a:pPr lvl="1"/>
            <a:r>
              <a:rPr lang="en-US" dirty="0">
                <a:hlinkClick r:id="rId10"/>
              </a:rPr>
              <a:t>https://arxiv.org/abs/2001.05415</a:t>
            </a:r>
            <a:r>
              <a:rPr lang="en-US" dirty="0"/>
              <a:t>  </a:t>
            </a:r>
          </a:p>
          <a:p>
            <a:r>
              <a:rPr lang="en-US" dirty="0"/>
              <a:t>GPDs:</a:t>
            </a:r>
          </a:p>
          <a:p>
            <a:pPr lvl="1"/>
            <a:r>
              <a:rPr lang="en-US" dirty="0">
                <a:hlinkClick r:id="rId11"/>
              </a:rPr>
              <a:t>https://arxiv.org/abs/hep-ph/0106012</a:t>
            </a:r>
            <a:endParaRPr lang="en-US" dirty="0"/>
          </a:p>
          <a:p>
            <a:pPr lvl="1"/>
            <a:r>
              <a:rPr lang="en-US" dirty="0">
                <a:hlinkClick r:id="rId12"/>
              </a:rPr>
              <a:t>https://arxiv.org/abs/hep-ph/0307382</a:t>
            </a:r>
            <a:endParaRPr lang="en-US" dirty="0"/>
          </a:p>
          <a:p>
            <a:pPr lvl="1"/>
            <a:r>
              <a:rPr lang="en-US" dirty="0">
                <a:hlinkClick r:id="rId13"/>
              </a:rPr>
              <a:t>https://arxiv.org/abs/1303.6600</a:t>
            </a:r>
            <a:r>
              <a:rPr lang="en-US" dirty="0"/>
              <a:t> </a:t>
            </a:r>
          </a:p>
          <a:p>
            <a:pPr lvl="1"/>
            <a:r>
              <a:rPr lang="en-US" dirty="0">
                <a:hlinkClick r:id="rId14"/>
              </a:rPr>
              <a:t>https://arxiv.org/abs/1602.02763</a:t>
            </a:r>
            <a:r>
              <a:rPr lang="en-US" dirty="0"/>
              <a:t> </a:t>
            </a:r>
          </a:p>
          <a:p>
            <a:endParaRPr lang="en-US" dirty="0"/>
          </a:p>
        </p:txBody>
      </p:sp>
      <p:sp>
        <p:nvSpPr>
          <p:cNvPr id="4" name="投影片編號版面配置區 3">
            <a:extLst>
              <a:ext uri="{FF2B5EF4-FFF2-40B4-BE49-F238E27FC236}">
                <a16:creationId xmlns:a16="http://schemas.microsoft.com/office/drawing/2014/main" id="{7C99F5C8-1254-4E36-8B75-0A3544568B47}"/>
              </a:ext>
            </a:extLst>
          </p:cNvPr>
          <p:cNvSpPr>
            <a:spLocks noGrp="1"/>
          </p:cNvSpPr>
          <p:nvPr>
            <p:ph type="sldNum" sz="quarter" idx="12"/>
          </p:nvPr>
        </p:nvSpPr>
        <p:spPr>
          <a:xfrm>
            <a:off x="6553200" y="6245225"/>
            <a:ext cx="2133600" cy="476250"/>
          </a:xfrm>
        </p:spPr>
        <p:txBody>
          <a:bodyPr/>
          <a:lstStyle/>
          <a:p>
            <a:fld id="{4396A207-07FB-42F6-B213-05D7673CECAA}" type="slidenum">
              <a:rPr lang="en-US" altLang="ja-JP" smtClean="0"/>
              <a:pPr/>
              <a:t>42</a:t>
            </a:fld>
            <a:endParaRPr lang="en-US" altLang="ja-JP" dirty="0"/>
          </a:p>
        </p:txBody>
      </p:sp>
    </p:spTree>
    <p:extLst>
      <p:ext uri="{BB962C8B-B14F-4D97-AF65-F5344CB8AC3E}">
        <p14:creationId xmlns:p14="http://schemas.microsoft.com/office/powerpoint/2010/main" val="156371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normAutofit fontScale="90000"/>
          </a:bodyPr>
          <a:lstStyle/>
          <a:p>
            <a:r>
              <a:rPr lang="en-US" altLang="zh-TW" dirty="0"/>
              <a:t>Unpolarized PDF Analysis</a:t>
            </a:r>
            <a:br>
              <a:rPr lang="en-US" altLang="zh-TW" dirty="0"/>
            </a:br>
            <a:r>
              <a:rPr lang="en-US" altLang="zh-TW" sz="2700" dirty="0"/>
              <a:t>Eur. Phys. J. C (2009) 63:189</a:t>
            </a:r>
            <a:endParaRPr lang="zh-TW" altLang="en-US" sz="2700" dirty="0"/>
          </a:p>
        </p:txBody>
      </p:sp>
      <p:pic>
        <p:nvPicPr>
          <p:cNvPr id="1548291" name="Picture 3"/>
          <p:cNvPicPr>
            <a:picLocks noGrp="1" noChangeAspect="1" noChangeArrowheads="1"/>
          </p:cNvPicPr>
          <p:nvPr>
            <p:ph idx="1"/>
          </p:nvPr>
        </p:nvPicPr>
        <p:blipFill>
          <a:blip r:embed="rId2" cstate="print"/>
          <a:srcRect/>
          <a:stretch>
            <a:fillRect/>
          </a:stretch>
        </p:blipFill>
        <p:spPr bwMode="auto">
          <a:xfrm>
            <a:off x="704600" y="1600200"/>
            <a:ext cx="7734800" cy="4525963"/>
          </a:xfrm>
          <a:noFill/>
          <a:ln w="9525">
            <a:noFill/>
            <a:miter lim="800000"/>
            <a:headEnd/>
            <a:tailEnd/>
          </a:ln>
        </p:spPr>
      </p:pic>
      <p:sp>
        <p:nvSpPr>
          <p:cNvPr id="4" name="投影片編號版面配置區 3"/>
          <p:cNvSpPr>
            <a:spLocks noGrp="1"/>
          </p:cNvSpPr>
          <p:nvPr>
            <p:ph type="sldNum" sz="quarter" idx="12"/>
          </p:nvPr>
        </p:nvSpPr>
        <p:spPr>
          <a:xfrm>
            <a:off x="6553200" y="6245225"/>
            <a:ext cx="2133600" cy="476250"/>
          </a:xfrm>
        </p:spPr>
        <p:txBody>
          <a:bodyPr/>
          <a:lstStyle/>
          <a:p>
            <a:fld id="{73C4ABE9-A334-4979-A211-62B1079BC0E5}" type="slidenum">
              <a:rPr lang="en-US" altLang="zh-TW" smtClean="0"/>
              <a:pPr/>
              <a:t>5</a:t>
            </a:fld>
            <a:endParaRPr lang="en-US" altLang="zh-TW" dirty="0"/>
          </a:p>
        </p:txBody>
      </p:sp>
      <p:sp>
        <p:nvSpPr>
          <p:cNvPr id="3" name="TextBox 2">
            <a:extLst>
              <a:ext uri="{FF2B5EF4-FFF2-40B4-BE49-F238E27FC236}">
                <a16:creationId xmlns:a16="http://schemas.microsoft.com/office/drawing/2014/main" id="{F03F3539-8D14-47D4-A394-DEA00E3F0D0D}"/>
              </a:ext>
            </a:extLst>
          </p:cNvPr>
          <p:cNvSpPr txBox="1"/>
          <p:nvPr/>
        </p:nvSpPr>
        <p:spPr>
          <a:xfrm>
            <a:off x="764770" y="6298684"/>
            <a:ext cx="2193742" cy="369332"/>
          </a:xfrm>
          <a:prstGeom prst="rect">
            <a:avLst/>
          </a:prstGeom>
          <a:noFill/>
        </p:spPr>
        <p:txBody>
          <a:bodyPr wrap="none" rtlCol="0">
            <a:spAutoFit/>
          </a:bodyPr>
          <a:lstStyle/>
          <a:p>
            <a:r>
              <a:rPr lang="en-US" dirty="0">
                <a:solidFill>
                  <a:srgbClr val="FF0000"/>
                </a:solidFill>
              </a:rPr>
              <a:t>DIS, </a:t>
            </a:r>
            <a:r>
              <a:rPr lang="en-US" dirty="0" err="1">
                <a:solidFill>
                  <a:srgbClr val="FF0000"/>
                </a:solidFill>
              </a:rPr>
              <a:t>Drell</a:t>
            </a:r>
            <a:r>
              <a:rPr lang="en-US" dirty="0">
                <a:solidFill>
                  <a:srgbClr val="FF0000"/>
                </a:solidFill>
              </a:rPr>
              <a:t>-Yan, Jets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FF692D6-62B9-46D9-8CA4-31D7B739188A}"/>
              </a:ext>
            </a:extLst>
          </p:cNvPr>
          <p:cNvPicPr>
            <a:picLocks noGrp="1" noChangeAspect="1"/>
          </p:cNvPicPr>
          <p:nvPr>
            <p:ph idx="1"/>
          </p:nvPr>
        </p:nvPicPr>
        <p:blipFill>
          <a:blip r:embed="rId2"/>
          <a:stretch>
            <a:fillRect/>
          </a:stretch>
        </p:blipFill>
        <p:spPr>
          <a:xfrm>
            <a:off x="1356536" y="64068"/>
            <a:ext cx="6706809" cy="6760680"/>
          </a:xfrm>
        </p:spPr>
      </p:pic>
      <p:sp>
        <p:nvSpPr>
          <p:cNvPr id="4" name="Slide Number Placeholder 3">
            <a:extLst>
              <a:ext uri="{FF2B5EF4-FFF2-40B4-BE49-F238E27FC236}">
                <a16:creationId xmlns:a16="http://schemas.microsoft.com/office/drawing/2014/main" id="{202E33C1-72BA-4534-B34D-6FF08E117635}"/>
              </a:ext>
            </a:extLst>
          </p:cNvPr>
          <p:cNvSpPr>
            <a:spLocks noGrp="1"/>
          </p:cNvSpPr>
          <p:nvPr>
            <p:ph type="sldNum" sz="quarter" idx="12"/>
          </p:nvPr>
        </p:nvSpPr>
        <p:spPr/>
        <p:txBody>
          <a:bodyPr/>
          <a:lstStyle/>
          <a:p>
            <a:pPr>
              <a:defRPr/>
            </a:pPr>
            <a:fld id="{4396A207-07FB-42F6-B213-05D7673CECAA}" type="slidenum">
              <a:rPr lang="en-US" altLang="ja-JP" smtClean="0"/>
              <a:pPr>
                <a:defRPr/>
              </a:pPr>
              <a:t>6</a:t>
            </a:fld>
            <a:endParaRPr lang="en-US" altLang="ja-JP" dirty="0"/>
          </a:p>
        </p:txBody>
      </p:sp>
      <p:sp>
        <p:nvSpPr>
          <p:cNvPr id="2" name="TextBox 1">
            <a:extLst>
              <a:ext uri="{FF2B5EF4-FFF2-40B4-BE49-F238E27FC236}">
                <a16:creationId xmlns:a16="http://schemas.microsoft.com/office/drawing/2014/main" id="{1BAF94FE-B78D-49AE-8DD8-F2102EB60072}"/>
              </a:ext>
            </a:extLst>
          </p:cNvPr>
          <p:cNvSpPr txBox="1"/>
          <p:nvPr/>
        </p:nvSpPr>
        <p:spPr>
          <a:xfrm>
            <a:off x="5461462" y="5957286"/>
            <a:ext cx="3527441" cy="369332"/>
          </a:xfrm>
          <a:prstGeom prst="rect">
            <a:avLst/>
          </a:prstGeom>
          <a:noFill/>
        </p:spPr>
        <p:txBody>
          <a:bodyPr wrap="none" rtlCol="0">
            <a:spAutoFit/>
          </a:bodyPr>
          <a:lstStyle/>
          <a:p>
            <a:r>
              <a:rPr lang="en-US" dirty="0">
                <a:hlinkClick r:id="rId3"/>
              </a:rPr>
              <a:t>https://arxiv.org/abs/2001.07722</a:t>
            </a:r>
            <a:r>
              <a:rPr lang="en-US" dirty="0"/>
              <a:t> </a:t>
            </a:r>
          </a:p>
        </p:txBody>
      </p:sp>
    </p:spTree>
    <p:extLst>
      <p:ext uri="{BB962C8B-B14F-4D97-AF65-F5344CB8AC3E}">
        <p14:creationId xmlns:p14="http://schemas.microsoft.com/office/powerpoint/2010/main" val="266641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6CD3-ADC2-42BD-906C-248C8361C055}"/>
              </a:ext>
            </a:extLst>
          </p:cNvPr>
          <p:cNvSpPr>
            <a:spLocks noGrp="1"/>
          </p:cNvSpPr>
          <p:nvPr>
            <p:ph type="title"/>
          </p:nvPr>
        </p:nvSpPr>
        <p:spPr/>
        <p:txBody>
          <a:bodyPr>
            <a:normAutofit fontScale="90000"/>
          </a:bodyPr>
          <a:lstStyle/>
          <a:p>
            <a:r>
              <a:rPr lang="en-US" dirty="0"/>
              <a:t>Unpolarized and Polarized PDFs</a:t>
            </a:r>
          </a:p>
        </p:txBody>
      </p:sp>
      <p:pic>
        <p:nvPicPr>
          <p:cNvPr id="7" name="Content Placeholder 6">
            <a:extLst>
              <a:ext uri="{FF2B5EF4-FFF2-40B4-BE49-F238E27FC236}">
                <a16:creationId xmlns:a16="http://schemas.microsoft.com/office/drawing/2014/main" id="{EA3BD50C-0949-43E9-BA29-96B253047B16}"/>
              </a:ext>
            </a:extLst>
          </p:cNvPr>
          <p:cNvPicPr>
            <a:picLocks noGrp="1" noChangeAspect="1"/>
          </p:cNvPicPr>
          <p:nvPr>
            <p:ph idx="1"/>
          </p:nvPr>
        </p:nvPicPr>
        <p:blipFill>
          <a:blip r:embed="rId2"/>
          <a:stretch>
            <a:fillRect/>
          </a:stretch>
        </p:blipFill>
        <p:spPr>
          <a:xfrm>
            <a:off x="761590" y="1600200"/>
            <a:ext cx="7620819" cy="4525963"/>
          </a:xfrm>
        </p:spPr>
      </p:pic>
      <p:sp>
        <p:nvSpPr>
          <p:cNvPr id="3" name="Slide Number Placeholder 2">
            <a:extLst>
              <a:ext uri="{FF2B5EF4-FFF2-40B4-BE49-F238E27FC236}">
                <a16:creationId xmlns:a16="http://schemas.microsoft.com/office/drawing/2014/main" id="{C1E9A027-52ED-4556-B054-01B279CB734D}"/>
              </a:ext>
            </a:extLst>
          </p:cNvPr>
          <p:cNvSpPr>
            <a:spLocks noGrp="1"/>
          </p:cNvSpPr>
          <p:nvPr>
            <p:ph type="sldNum" sz="quarter" idx="12"/>
          </p:nvPr>
        </p:nvSpPr>
        <p:spPr/>
        <p:txBody>
          <a:bodyPr/>
          <a:lstStyle/>
          <a:p>
            <a:fld id="{B04C91D2-3704-42AA-B9FE-BF670F8088A1}" type="slidenum">
              <a:rPr lang="en-US" smtClean="0"/>
              <a:t>7</a:t>
            </a:fld>
            <a:endParaRPr lang="en-US"/>
          </a:p>
        </p:txBody>
      </p:sp>
      <p:sp>
        <p:nvSpPr>
          <p:cNvPr id="8" name="TextBox 7">
            <a:extLst>
              <a:ext uri="{FF2B5EF4-FFF2-40B4-BE49-F238E27FC236}">
                <a16:creationId xmlns:a16="http://schemas.microsoft.com/office/drawing/2014/main" id="{1E7A6974-573B-4013-AC34-5622D9FF4D27}"/>
              </a:ext>
            </a:extLst>
          </p:cNvPr>
          <p:cNvSpPr txBox="1"/>
          <p:nvPr/>
        </p:nvSpPr>
        <p:spPr>
          <a:xfrm>
            <a:off x="3025759" y="6060559"/>
            <a:ext cx="3527441" cy="369332"/>
          </a:xfrm>
          <a:prstGeom prst="rect">
            <a:avLst/>
          </a:prstGeom>
          <a:noFill/>
        </p:spPr>
        <p:txBody>
          <a:bodyPr wrap="none" rtlCol="0">
            <a:spAutoFit/>
          </a:bodyPr>
          <a:lstStyle/>
          <a:p>
            <a:r>
              <a:rPr lang="en-US" dirty="0">
                <a:hlinkClick r:id="rId3"/>
              </a:rPr>
              <a:t>https://arxiv.org/abs/2001.07722</a:t>
            </a:r>
            <a:r>
              <a:rPr lang="en-US" dirty="0"/>
              <a:t> </a:t>
            </a:r>
          </a:p>
        </p:txBody>
      </p:sp>
      <p:sp>
        <p:nvSpPr>
          <p:cNvPr id="6" name="文字方塊 14">
            <a:extLst>
              <a:ext uri="{FF2B5EF4-FFF2-40B4-BE49-F238E27FC236}">
                <a16:creationId xmlns:a16="http://schemas.microsoft.com/office/drawing/2014/main" id="{CB38D0A8-5A1F-483C-BDA2-970263960EEA}"/>
              </a:ext>
            </a:extLst>
          </p:cNvPr>
          <p:cNvSpPr txBox="1"/>
          <p:nvPr/>
        </p:nvSpPr>
        <p:spPr>
          <a:xfrm>
            <a:off x="5260445" y="1200090"/>
            <a:ext cx="304535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a:solidFill>
                  <a:schemeClr val="bg1"/>
                </a:solidFill>
                <a:latin typeface="+mn-ea"/>
              </a:rPr>
              <a:t>Much larger uncertainties!</a:t>
            </a:r>
          </a:p>
        </p:txBody>
      </p:sp>
    </p:spTree>
    <p:extLst>
      <p:ext uri="{BB962C8B-B14F-4D97-AF65-F5344CB8AC3E}">
        <p14:creationId xmlns:p14="http://schemas.microsoft.com/office/powerpoint/2010/main" val="23829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9A3E-DA0A-49DB-B8ED-C741F0DB14EE}"/>
              </a:ext>
            </a:extLst>
          </p:cNvPr>
          <p:cNvSpPr>
            <a:spLocks noGrp="1"/>
          </p:cNvSpPr>
          <p:nvPr>
            <p:ph type="title"/>
          </p:nvPr>
        </p:nvSpPr>
        <p:spPr/>
        <p:txBody>
          <a:bodyPr/>
          <a:lstStyle/>
          <a:p>
            <a:r>
              <a:rPr lang="en-US" dirty="0"/>
              <a:t>Polarized Sea</a:t>
            </a:r>
          </a:p>
        </p:txBody>
      </p:sp>
      <p:pic>
        <p:nvPicPr>
          <p:cNvPr id="6" name="Content Placeholder 5">
            <a:extLst>
              <a:ext uri="{FF2B5EF4-FFF2-40B4-BE49-F238E27FC236}">
                <a16:creationId xmlns:a16="http://schemas.microsoft.com/office/drawing/2014/main" id="{1D181174-7ED6-40FA-94FF-CFF693F84694}"/>
              </a:ext>
            </a:extLst>
          </p:cNvPr>
          <p:cNvPicPr>
            <a:picLocks noGrp="1" noChangeAspect="1"/>
          </p:cNvPicPr>
          <p:nvPr>
            <p:ph idx="1"/>
          </p:nvPr>
        </p:nvPicPr>
        <p:blipFill>
          <a:blip r:embed="rId2"/>
          <a:stretch>
            <a:fillRect/>
          </a:stretch>
        </p:blipFill>
        <p:spPr>
          <a:xfrm>
            <a:off x="457200" y="2442950"/>
            <a:ext cx="8229600" cy="2840462"/>
          </a:xfrm>
        </p:spPr>
      </p:pic>
      <p:sp>
        <p:nvSpPr>
          <p:cNvPr id="4" name="Slide Number Placeholder 3">
            <a:extLst>
              <a:ext uri="{FF2B5EF4-FFF2-40B4-BE49-F238E27FC236}">
                <a16:creationId xmlns:a16="http://schemas.microsoft.com/office/drawing/2014/main" id="{01803A0D-A482-43DB-9130-D5CB398F7E7E}"/>
              </a:ext>
            </a:extLst>
          </p:cNvPr>
          <p:cNvSpPr>
            <a:spLocks noGrp="1"/>
          </p:cNvSpPr>
          <p:nvPr>
            <p:ph type="sldNum" sz="quarter" idx="12"/>
          </p:nvPr>
        </p:nvSpPr>
        <p:spPr/>
        <p:txBody>
          <a:bodyPr/>
          <a:lstStyle/>
          <a:p>
            <a:pPr>
              <a:defRPr/>
            </a:pPr>
            <a:fld id="{4396A207-07FB-42F6-B213-05D7673CECAA}" type="slidenum">
              <a:rPr lang="en-US" altLang="ja-JP" smtClean="0"/>
              <a:pPr>
                <a:defRPr/>
              </a:pPr>
              <a:t>8</a:t>
            </a:fld>
            <a:endParaRPr lang="en-US" altLang="ja-JP" dirty="0"/>
          </a:p>
        </p:txBody>
      </p:sp>
      <p:sp>
        <p:nvSpPr>
          <p:cNvPr id="7" name="TextBox 6">
            <a:extLst>
              <a:ext uri="{FF2B5EF4-FFF2-40B4-BE49-F238E27FC236}">
                <a16:creationId xmlns:a16="http://schemas.microsoft.com/office/drawing/2014/main" id="{FA93FEEF-692F-4013-AD06-FE6B7AACEC2A}"/>
              </a:ext>
            </a:extLst>
          </p:cNvPr>
          <p:cNvSpPr txBox="1"/>
          <p:nvPr/>
        </p:nvSpPr>
        <p:spPr>
          <a:xfrm>
            <a:off x="3025759" y="6060559"/>
            <a:ext cx="3527441" cy="369332"/>
          </a:xfrm>
          <a:prstGeom prst="rect">
            <a:avLst/>
          </a:prstGeom>
          <a:noFill/>
        </p:spPr>
        <p:txBody>
          <a:bodyPr wrap="none" rtlCol="0">
            <a:spAutoFit/>
          </a:bodyPr>
          <a:lstStyle/>
          <a:p>
            <a:r>
              <a:rPr lang="en-US" dirty="0">
                <a:hlinkClick r:id="rId3"/>
              </a:rPr>
              <a:t>https://arxiv.org/abs/2001.07722</a:t>
            </a:r>
            <a:r>
              <a:rPr lang="en-US" dirty="0"/>
              <a:t> </a:t>
            </a:r>
          </a:p>
        </p:txBody>
      </p:sp>
    </p:spTree>
    <p:extLst>
      <p:ext uri="{BB962C8B-B14F-4D97-AF65-F5344CB8AC3E}">
        <p14:creationId xmlns:p14="http://schemas.microsoft.com/office/powerpoint/2010/main" val="222470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82F92-B95A-4EB0-8E72-D3C001151D37}"/>
              </a:ext>
            </a:extLst>
          </p:cNvPr>
          <p:cNvSpPr>
            <a:spLocks noGrp="1"/>
          </p:cNvSpPr>
          <p:nvPr>
            <p:ph type="title"/>
          </p:nvPr>
        </p:nvSpPr>
        <p:spPr/>
        <p:txBody>
          <a:bodyPr/>
          <a:lstStyle/>
          <a:p>
            <a:r>
              <a:rPr lang="en-US" dirty="0"/>
              <a:t>Gluons</a:t>
            </a:r>
          </a:p>
        </p:txBody>
      </p:sp>
      <p:pic>
        <p:nvPicPr>
          <p:cNvPr id="10" name="Content Placeholder 9">
            <a:extLst>
              <a:ext uri="{FF2B5EF4-FFF2-40B4-BE49-F238E27FC236}">
                <a16:creationId xmlns:a16="http://schemas.microsoft.com/office/drawing/2014/main" id="{EA1078B7-F310-48CA-8B2D-394A6EB333C5}"/>
              </a:ext>
            </a:extLst>
          </p:cNvPr>
          <p:cNvPicPr>
            <a:picLocks noGrp="1" noChangeAspect="1"/>
          </p:cNvPicPr>
          <p:nvPr>
            <p:ph idx="1"/>
          </p:nvPr>
        </p:nvPicPr>
        <p:blipFill>
          <a:blip r:embed="rId2"/>
          <a:stretch>
            <a:fillRect/>
          </a:stretch>
        </p:blipFill>
        <p:spPr>
          <a:xfrm>
            <a:off x="789710" y="1740254"/>
            <a:ext cx="7431578" cy="2582325"/>
          </a:xfrm>
        </p:spPr>
      </p:pic>
      <p:sp>
        <p:nvSpPr>
          <p:cNvPr id="4" name="Slide Number Placeholder 3">
            <a:extLst>
              <a:ext uri="{FF2B5EF4-FFF2-40B4-BE49-F238E27FC236}">
                <a16:creationId xmlns:a16="http://schemas.microsoft.com/office/drawing/2014/main" id="{32F7AC4F-A65A-4BD1-B159-3D9961B6CEF7}"/>
              </a:ext>
            </a:extLst>
          </p:cNvPr>
          <p:cNvSpPr>
            <a:spLocks noGrp="1"/>
          </p:cNvSpPr>
          <p:nvPr>
            <p:ph type="sldNum" sz="quarter" idx="12"/>
          </p:nvPr>
        </p:nvSpPr>
        <p:spPr/>
        <p:txBody>
          <a:bodyPr/>
          <a:lstStyle/>
          <a:p>
            <a:pPr>
              <a:defRPr/>
            </a:pPr>
            <a:fld id="{4396A207-07FB-42F6-B213-05D7673CECAA}" type="slidenum">
              <a:rPr lang="en-US" altLang="ja-JP" smtClean="0"/>
              <a:pPr>
                <a:defRPr/>
              </a:pPr>
              <a:t>9</a:t>
            </a:fld>
            <a:endParaRPr lang="en-US" altLang="ja-JP" dirty="0"/>
          </a:p>
        </p:txBody>
      </p:sp>
      <p:sp>
        <p:nvSpPr>
          <p:cNvPr id="11" name="TextBox 10">
            <a:extLst>
              <a:ext uri="{FF2B5EF4-FFF2-40B4-BE49-F238E27FC236}">
                <a16:creationId xmlns:a16="http://schemas.microsoft.com/office/drawing/2014/main" id="{6BF79EFC-8030-4EAB-A9A4-AF233F9720C5}"/>
              </a:ext>
            </a:extLst>
          </p:cNvPr>
          <p:cNvSpPr txBox="1"/>
          <p:nvPr/>
        </p:nvSpPr>
        <p:spPr>
          <a:xfrm>
            <a:off x="1354974" y="3462099"/>
            <a:ext cx="1902829" cy="369332"/>
          </a:xfrm>
          <a:prstGeom prst="rect">
            <a:avLst/>
          </a:prstGeom>
          <a:noFill/>
        </p:spPr>
        <p:txBody>
          <a:bodyPr wrap="none" rtlCol="0">
            <a:spAutoFit/>
          </a:bodyPr>
          <a:lstStyle/>
          <a:p>
            <a:r>
              <a:rPr lang="en-US" sz="1800" b="0" i="0" u="none" strike="noStrike" baseline="0" dirty="0">
                <a:solidFill>
                  <a:srgbClr val="FF0000"/>
                </a:solidFill>
                <a:latin typeface="CMR10"/>
              </a:rPr>
              <a:t>single-inclusive jet</a:t>
            </a:r>
            <a:endParaRPr lang="en-US" dirty="0">
              <a:solidFill>
                <a:srgbClr val="FF0000"/>
              </a:solidFill>
            </a:endParaRPr>
          </a:p>
        </p:txBody>
      </p:sp>
      <p:sp>
        <p:nvSpPr>
          <p:cNvPr id="12" name="TextBox 11">
            <a:extLst>
              <a:ext uri="{FF2B5EF4-FFF2-40B4-BE49-F238E27FC236}">
                <a16:creationId xmlns:a16="http://schemas.microsoft.com/office/drawing/2014/main" id="{D1629FA4-9572-4CFF-B4BF-819B781C7DF0}"/>
              </a:ext>
            </a:extLst>
          </p:cNvPr>
          <p:cNvSpPr txBox="1"/>
          <p:nvPr/>
        </p:nvSpPr>
        <p:spPr>
          <a:xfrm>
            <a:off x="5322917" y="3524597"/>
            <a:ext cx="694806" cy="369332"/>
          </a:xfrm>
          <a:prstGeom prst="rect">
            <a:avLst/>
          </a:prstGeom>
          <a:noFill/>
        </p:spPr>
        <p:txBody>
          <a:bodyPr wrap="none" rtlCol="0">
            <a:spAutoFit/>
          </a:bodyPr>
          <a:lstStyle/>
          <a:p>
            <a:r>
              <a:rPr lang="en-US" dirty="0" err="1">
                <a:solidFill>
                  <a:srgbClr val="FF0000"/>
                </a:solidFill>
                <a:latin typeface="CMR10"/>
              </a:rPr>
              <a:t>di</a:t>
            </a:r>
            <a:r>
              <a:rPr lang="en-US" sz="1800" b="0" i="0" u="none" strike="noStrike" baseline="0" dirty="0" err="1">
                <a:solidFill>
                  <a:srgbClr val="FF0000"/>
                </a:solidFill>
                <a:latin typeface="CMR10"/>
              </a:rPr>
              <a:t>jets</a:t>
            </a:r>
            <a:endParaRPr lang="en-US" dirty="0">
              <a:solidFill>
                <a:srgbClr val="FF0000"/>
              </a:solidFill>
            </a:endParaRPr>
          </a:p>
        </p:txBody>
      </p:sp>
      <p:sp>
        <p:nvSpPr>
          <p:cNvPr id="13" name="TextBox 12">
            <a:extLst>
              <a:ext uri="{FF2B5EF4-FFF2-40B4-BE49-F238E27FC236}">
                <a16:creationId xmlns:a16="http://schemas.microsoft.com/office/drawing/2014/main" id="{1B459466-10C1-40D4-B66F-FD79078B20AD}"/>
              </a:ext>
            </a:extLst>
          </p:cNvPr>
          <p:cNvSpPr txBox="1"/>
          <p:nvPr/>
        </p:nvSpPr>
        <p:spPr>
          <a:xfrm>
            <a:off x="2222405" y="1446192"/>
            <a:ext cx="4835491" cy="369332"/>
          </a:xfrm>
          <a:prstGeom prst="rect">
            <a:avLst/>
          </a:prstGeom>
          <a:noFill/>
        </p:spPr>
        <p:txBody>
          <a:bodyPr wrap="none" rtlCol="0">
            <a:spAutoFit/>
          </a:bodyPr>
          <a:lstStyle/>
          <a:p>
            <a:r>
              <a:rPr lang="en-US" dirty="0"/>
              <a:t>NNPDF 4.0: </a:t>
            </a:r>
            <a:r>
              <a:rPr lang="en-US" dirty="0">
                <a:hlinkClick r:id="rId3"/>
              </a:rPr>
              <a:t>https://arxiv.org/abs/2109.02653</a:t>
            </a:r>
            <a:r>
              <a:rPr lang="en-US" dirty="0"/>
              <a:t> </a:t>
            </a:r>
          </a:p>
        </p:txBody>
      </p:sp>
      <p:pic>
        <p:nvPicPr>
          <p:cNvPr id="15" name="Picture 14">
            <a:extLst>
              <a:ext uri="{FF2B5EF4-FFF2-40B4-BE49-F238E27FC236}">
                <a16:creationId xmlns:a16="http://schemas.microsoft.com/office/drawing/2014/main" id="{63DCEB06-872D-44F5-89D5-229E30D17213}"/>
              </a:ext>
            </a:extLst>
          </p:cNvPr>
          <p:cNvPicPr>
            <a:picLocks noChangeAspect="1"/>
          </p:cNvPicPr>
          <p:nvPr/>
        </p:nvPicPr>
        <p:blipFill>
          <a:blip r:embed="rId4"/>
          <a:stretch>
            <a:fillRect/>
          </a:stretch>
        </p:blipFill>
        <p:spPr>
          <a:xfrm>
            <a:off x="789710" y="4291815"/>
            <a:ext cx="3944216" cy="2522921"/>
          </a:xfrm>
          <a:prstGeom prst="rect">
            <a:avLst/>
          </a:prstGeom>
        </p:spPr>
      </p:pic>
      <p:sp>
        <p:nvSpPr>
          <p:cNvPr id="16" name="TextBox 15">
            <a:extLst>
              <a:ext uri="{FF2B5EF4-FFF2-40B4-BE49-F238E27FC236}">
                <a16:creationId xmlns:a16="http://schemas.microsoft.com/office/drawing/2014/main" id="{D4B85C83-C4EE-4CE9-9DBD-9DF126866775}"/>
              </a:ext>
            </a:extLst>
          </p:cNvPr>
          <p:cNvSpPr txBox="1"/>
          <p:nvPr/>
        </p:nvSpPr>
        <p:spPr>
          <a:xfrm>
            <a:off x="4640150" y="5233670"/>
            <a:ext cx="4503850" cy="369332"/>
          </a:xfrm>
          <a:prstGeom prst="rect">
            <a:avLst/>
          </a:prstGeom>
          <a:noFill/>
        </p:spPr>
        <p:txBody>
          <a:bodyPr wrap="square" rtlCol="0">
            <a:spAutoFit/>
          </a:bodyPr>
          <a:lstStyle/>
          <a:p>
            <a:r>
              <a:rPr lang="en-US" dirty="0"/>
              <a:t>MHST20: </a:t>
            </a:r>
            <a:r>
              <a:rPr lang="en-US" dirty="0">
                <a:hlinkClick r:id="rId5"/>
              </a:rPr>
              <a:t>https://arxiv.org/abs/2012.04684</a:t>
            </a:r>
            <a:r>
              <a:rPr lang="en-US" dirty="0"/>
              <a:t> </a:t>
            </a:r>
          </a:p>
        </p:txBody>
      </p:sp>
      <p:sp>
        <p:nvSpPr>
          <p:cNvPr id="17" name="TextBox 16">
            <a:extLst>
              <a:ext uri="{FF2B5EF4-FFF2-40B4-BE49-F238E27FC236}">
                <a16:creationId xmlns:a16="http://schemas.microsoft.com/office/drawing/2014/main" id="{37DF58C2-12BC-490A-A14B-39A30745CBE3}"/>
              </a:ext>
            </a:extLst>
          </p:cNvPr>
          <p:cNvSpPr txBox="1"/>
          <p:nvPr/>
        </p:nvSpPr>
        <p:spPr>
          <a:xfrm>
            <a:off x="1441092" y="5875893"/>
            <a:ext cx="938398" cy="369332"/>
          </a:xfrm>
          <a:prstGeom prst="rect">
            <a:avLst/>
          </a:prstGeom>
          <a:noFill/>
        </p:spPr>
        <p:txBody>
          <a:bodyPr wrap="none" rtlCol="0">
            <a:spAutoFit/>
          </a:bodyPr>
          <a:lstStyle/>
          <a:p>
            <a:r>
              <a:rPr lang="en-US" dirty="0">
                <a:solidFill>
                  <a:srgbClr val="FF0000"/>
                </a:solidFill>
                <a:latin typeface="CMR10"/>
              </a:rPr>
              <a:t>Top pair</a:t>
            </a:r>
            <a:endParaRPr lang="en-US" dirty="0">
              <a:solidFill>
                <a:srgbClr val="FF0000"/>
              </a:solidFill>
            </a:endParaRPr>
          </a:p>
        </p:txBody>
      </p:sp>
    </p:spTree>
    <p:extLst>
      <p:ext uri="{BB962C8B-B14F-4D97-AF65-F5344CB8AC3E}">
        <p14:creationId xmlns:p14="http://schemas.microsoft.com/office/powerpoint/2010/main" val="1562687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article}\pagestyle{empty}&#10;\begin{document}&#10;&#10;\end{document}&#10;"/>
  <p:tag name="TEX2PS" val="pdfetex -progname latex $(base).tex; dvips -D $(res) -E -o $(base).ps $(base).dvi"/>
  <p:tag name="EXTERNALEDITCOMMAND" val="notepad %"/>
  <p:tag name="GHOSTSCRIPTCOMMAND" val="gswin32c"/>
  <p:tag name="DEFAULTBITMAP" val="png256"/>
  <p:tag name="DEFAULTBLEND" val="False"/>
  <p:tag name="DEFAULTTRANSPARENT" val="False"/>
  <p:tag name="DEFAULTWORKAROUNDTRANSPARENCYBUG" val="False"/>
  <p:tag name="DEFAULTRESOLUTION" val="1200"/>
  <p:tag name="DEFAULTMAGNIFICATION" val="2"/>
  <p:tag name="DEFAULTFONTSIZE" val="10"/>
  <p:tag name="DEFAULTWIDTH" val="555"/>
  <p:tag name="DEFAULTHEIGHT" val="296"/>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DDDDDD"/>
        </a:solidFill>
        <a:ln w="1587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1634</Words>
  <Application>Microsoft Office PowerPoint</Application>
  <PresentationFormat>Letter Paper (8.5x11 in)</PresentationFormat>
  <Paragraphs>312</Paragraphs>
  <Slides>42</Slides>
  <Notes>4</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42</vt:i4>
      </vt:variant>
    </vt:vector>
  </HeadingPairs>
  <TitlesOfParts>
    <vt:vector size="60" baseType="lpstr">
      <vt:lpstr>CMR10</vt:lpstr>
      <vt:lpstr>Gill Sans</vt:lpstr>
      <vt:lpstr>MS PGothic</vt:lpstr>
      <vt:lpstr>URWPalladioL-Roma</vt:lpstr>
      <vt:lpstr>Arial</vt:lpstr>
      <vt:lpstr>Cambria Math</vt:lpstr>
      <vt:lpstr>Comic Sans MS</vt:lpstr>
      <vt:lpstr>Courier New</vt:lpstr>
      <vt:lpstr>Symbol</vt:lpstr>
      <vt:lpstr>Times New Roman</vt:lpstr>
      <vt:lpstr>Verdana</vt:lpstr>
      <vt:lpstr>Modèle par défaut</vt:lpstr>
      <vt:lpstr>1_Modèle par défaut</vt:lpstr>
      <vt:lpstr>2_Modèle par défaut</vt:lpstr>
      <vt:lpstr>3_Modèle par défaut</vt:lpstr>
      <vt:lpstr>3_Default Design</vt:lpstr>
      <vt:lpstr>2_Office Theme</vt:lpstr>
      <vt:lpstr>Equation</vt:lpstr>
      <vt:lpstr>Mini-review of PDFs and TMDs (experimental aspect)</vt:lpstr>
      <vt:lpstr>Mass/Spin Decomposition of Proton (Lattice QCD)</vt:lpstr>
      <vt:lpstr>Multi-dimensional Partonic Structures</vt:lpstr>
      <vt:lpstr>Experimental Approach</vt:lpstr>
      <vt:lpstr>Unpolarized PDF Analysis Eur. Phys. J. C (2009) 63:189</vt:lpstr>
      <vt:lpstr>PowerPoint Presentation</vt:lpstr>
      <vt:lpstr>Unpolarized and Polarized PDFs</vt:lpstr>
      <vt:lpstr>Polarized Sea</vt:lpstr>
      <vt:lpstr>Gluons</vt:lpstr>
      <vt:lpstr>Light Sea Asymmetry</vt:lpstr>
      <vt:lpstr>Strange Sea</vt:lpstr>
      <vt:lpstr>Polarized Gluons and Quarks</vt:lpstr>
      <vt:lpstr>Uncertainties of EIC for DIS</vt:lpstr>
      <vt:lpstr>Unpolarized PDFs</vt:lpstr>
      <vt:lpstr>SIDIS: Unpolarized Sea</vt:lpstr>
      <vt:lpstr>Polarized Gluon and Quark</vt:lpstr>
      <vt:lpstr>SIDIS: Polarized Sea</vt:lpstr>
      <vt:lpstr>Room for Orbital Angular Momentum (OAM)</vt:lpstr>
      <vt:lpstr>Multi-dimensional Partonic Structures</vt:lpstr>
      <vt:lpstr>State-of-Art pQCD Calculations PRL, 128, 252001 (2022)</vt:lpstr>
      <vt:lpstr>Unpolarized Quark Transverse Momentum distributions f_1^q (x,k_T^2)</vt:lpstr>
      <vt:lpstr>Parameterizations of TMDs</vt:lpstr>
      <vt:lpstr>SIDIS</vt:lpstr>
      <vt:lpstr>Fixed-Target Drell-Yan</vt:lpstr>
      <vt:lpstr>Collider Z Production</vt:lpstr>
      <vt:lpstr>Global Analysis of f_1^q (x,k_T^2)</vt:lpstr>
      <vt:lpstr>Global Analysis of f_1^q (x,k_T^2)</vt:lpstr>
      <vt:lpstr>Leading-Twist Transverse-momentum Dependent Parton Density Function (TMDs)</vt:lpstr>
      <vt:lpstr>Transverse Single Spin Asymmetry</vt:lpstr>
      <vt:lpstr>Accessing TMDs</vt:lpstr>
      <vt:lpstr>Collins Azimuthal Asymmetry  off Polarized Protons</vt:lpstr>
      <vt:lpstr>Belle: Two-pion Azimuthal Correlation</vt:lpstr>
      <vt:lpstr>Extraction of Transversity and Collins FFs from SIDIS, Belle and Barbar data</vt:lpstr>
      <vt:lpstr>Nucleon Tensor Charge from Extracted Transversity</vt:lpstr>
      <vt:lpstr>TMD Sivers Function</vt:lpstr>
      <vt:lpstr>Nonzero Sivers Asymmetries from SIDIS</vt:lpstr>
      <vt:lpstr>Sivers Asymmetry in Drell-Yan:</vt:lpstr>
      <vt:lpstr>Unpolarized TMDs at EIC (SIDIS)</vt:lpstr>
      <vt:lpstr>Polarized TMDs at EIC (SIDIS)</vt:lpstr>
      <vt:lpstr>Quark Sivers at EIC (SIDIS)</vt:lpstr>
      <vt:lpstr>What EIC could  help PDFs &amp; TMDs MOST?</vt:lpstr>
      <vt:lpstr>Review 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85</cp:revision>
  <dcterms:created xsi:type="dcterms:W3CDTF">2006-10-09T19:40:07Z</dcterms:created>
  <dcterms:modified xsi:type="dcterms:W3CDTF">2022-08-18T03:08:28Z</dcterms:modified>
</cp:coreProperties>
</file>