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1"/>
  </p:notesMasterIdLst>
  <p:handoutMasterIdLst>
    <p:handoutMasterId r:id="rId12"/>
  </p:handoutMasterIdLst>
  <p:sldIdLst>
    <p:sldId id="256" r:id="rId2"/>
    <p:sldId id="441" r:id="rId3"/>
    <p:sldId id="410" r:id="rId4"/>
    <p:sldId id="442" r:id="rId5"/>
    <p:sldId id="411" r:id="rId6"/>
    <p:sldId id="427" r:id="rId7"/>
    <p:sldId id="412" r:id="rId8"/>
    <p:sldId id="413" r:id="rId9"/>
    <p:sldId id="443" r:id="rId10"/>
  </p:sldIdLst>
  <p:sldSz cx="12192000" cy="6858000"/>
  <p:notesSz cx="6858000" cy="9144000"/>
  <p:defaultTextStyle>
    <a:defPPr>
      <a:defRPr lang="en-US"/>
    </a:defPPr>
    <a:lvl1pPr marL="0" algn="l" defTabSz="91412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1pPr>
    <a:lvl2pPr marL="457060" algn="l" defTabSz="91412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2pPr>
    <a:lvl3pPr marL="914120" algn="l" defTabSz="91412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3pPr>
    <a:lvl4pPr marL="1371181" algn="l" defTabSz="91412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4pPr>
    <a:lvl5pPr marL="1828241" algn="l" defTabSz="91412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5pPr>
    <a:lvl6pPr marL="2285301" algn="l" defTabSz="91412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6pPr>
    <a:lvl7pPr marL="2742362" algn="l" defTabSz="91412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7pPr>
    <a:lvl8pPr marL="3199422" algn="l" defTabSz="91412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8pPr>
    <a:lvl9pPr marL="3656482" algn="l" defTabSz="91412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C71E07ED-570C-4103-AE36-2F6AC5BC9FFF}">
          <p14:sldIdLst>
            <p14:sldId id="256"/>
            <p14:sldId id="441"/>
            <p14:sldId id="410"/>
            <p14:sldId id="442"/>
            <p14:sldId id="411"/>
            <p14:sldId id="427"/>
            <p14:sldId id="412"/>
            <p14:sldId id="413"/>
            <p14:sldId id="443"/>
          </p14:sldIdLst>
        </p14:section>
        <p14:section name="OLD" id="{9FEB97FE-894A-4E95-B0B4-E5F930988A08}">
          <p14:sldIdLst/>
        </p14:section>
        <p14:section name="未命名的章節" id="{FBFD0632-491E-4772-8550-DDA63FD7BC0A}">
          <p14:sldIdLst/>
        </p14:section>
        <p14:section name="back" id="{1590131B-47B5-47AE-A8F1-F2F406D30CCD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宇翔 蕭" initials="宇翔" lastIdx="4" clrIdx="0">
    <p:extLst>
      <p:ext uri="{19B8F6BF-5375-455C-9EA6-DF929625EA0E}">
        <p15:presenceInfo xmlns:p15="http://schemas.microsoft.com/office/powerpoint/2012/main" userId="72c0bfc401acae7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FF6B"/>
    <a:srgbClr val="B0A898"/>
    <a:srgbClr val="B01513"/>
    <a:srgbClr val="009700"/>
    <a:srgbClr val="0000FF"/>
    <a:srgbClr val="FF2CFF"/>
    <a:srgbClr val="00B6F0"/>
    <a:srgbClr val="D6D6D6"/>
    <a:srgbClr val="8A9AF8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7628" autoAdjust="0"/>
  </p:normalViewPr>
  <p:slideViewPr>
    <p:cSldViewPr snapToGrid="0" showGuides="1">
      <p:cViewPr varScale="1">
        <p:scale>
          <a:sx n="159" d="100"/>
          <a:sy n="159" d="100"/>
        </p:scale>
        <p:origin x="300" y="1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7" d="100"/>
          <a:sy n="67" d="100"/>
        </p:scale>
        <p:origin x="1642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68B93F-675D-4D31-AD57-634F0E4EB823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A1A40B-C30F-4BF8-B90A-56CA318EC7C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7363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D82002-FB70-4548-B3E6-DB12AED46420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090838-D8D2-4A0C-A284-1D950D662B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988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60" algn="l" defTabSz="9141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20" algn="l" defTabSz="9141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81" algn="l" defTabSz="9141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241" algn="l" defTabSz="9141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301" algn="l" defTabSz="9141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62" algn="l" defTabSz="9141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22" algn="l" defTabSz="9141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82" algn="l" defTabSz="9141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7" y="1447809"/>
            <a:ext cx="8825659" cy="3329581"/>
          </a:xfrm>
        </p:spPr>
        <p:txBody>
          <a:bodyPr anchor="b"/>
          <a:lstStyle>
            <a:lvl1pPr algn="ctr">
              <a:defRPr sz="405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7" y="4777380"/>
            <a:ext cx="8825659" cy="861420"/>
          </a:xfrm>
        </p:spPr>
        <p:txBody>
          <a:bodyPr anchor="t"/>
          <a:lstStyle>
            <a:lvl1pPr marL="0" indent="0" algn="ctr">
              <a:buNone/>
              <a:defRPr cap="all">
                <a:solidFill>
                  <a:schemeClr val="bg1"/>
                </a:solidFill>
              </a:defRPr>
            </a:lvl1pPr>
            <a:lvl2pPr marL="257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08162-96B1-449E-8A36-55F7F62D0591}" type="datetime1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908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62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135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7" y="685800"/>
            <a:ext cx="8825659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900"/>
            </a:lvl1pPr>
            <a:lvl2pPr marL="257169" indent="0">
              <a:buNone/>
              <a:defRPr sz="900"/>
            </a:lvl2pPr>
            <a:lvl3pPr marL="514337" indent="0">
              <a:buNone/>
              <a:defRPr sz="900"/>
            </a:lvl3pPr>
            <a:lvl4pPr marL="771506" indent="0">
              <a:buNone/>
              <a:defRPr sz="900"/>
            </a:lvl4pPr>
            <a:lvl5pPr marL="1028675" indent="0">
              <a:buNone/>
              <a:defRPr sz="900"/>
            </a:lvl5pPr>
            <a:lvl6pPr marL="1285843" indent="0">
              <a:buNone/>
              <a:defRPr sz="900"/>
            </a:lvl6pPr>
            <a:lvl7pPr marL="1543011" indent="0">
              <a:buNone/>
              <a:defRPr sz="900"/>
            </a:lvl7pPr>
            <a:lvl8pPr marL="1800180" indent="0">
              <a:buNone/>
              <a:defRPr sz="900"/>
            </a:lvl8pPr>
            <a:lvl9pPr marL="2057349" indent="0">
              <a:buNone/>
              <a:defRPr sz="9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1F16A-A16C-400F-8253-CDC32CFCD418}" type="datetime1">
              <a:rPr lang="en-US" smtClean="0"/>
              <a:t>4/1/2026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300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1447800"/>
            <a:ext cx="8825659" cy="1981200"/>
          </a:xfrm>
        </p:spPr>
        <p:txBody>
          <a:bodyPr/>
          <a:lstStyle>
            <a:lvl1pPr>
              <a:defRPr sz="27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7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013"/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81748-A2E1-4E98-8306-A406D3176AC5}" type="datetime1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661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27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6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788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marL="0" lvl="0" indent="0"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7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013"/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C51F-6981-4ED0-8E5C-22BBBF79F1CB}" type="datetime1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6"/>
            <a:ext cx="801912" cy="1148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6863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1" y="2613790"/>
            <a:ext cx="801912" cy="1148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6863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578204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3124201"/>
            <a:ext cx="8825660" cy="1653180"/>
          </a:xfrm>
        </p:spPr>
        <p:txBody>
          <a:bodyPr anchor="b"/>
          <a:lstStyle>
            <a:lvl1pPr algn="l">
              <a:defRPr sz="225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7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1125" cap="none">
                <a:solidFill>
                  <a:schemeClr val="bg1"/>
                </a:solidFill>
              </a:defRPr>
            </a:lvl1pPr>
            <a:lvl2pPr marL="257169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53AF9-750C-474E-8BFA-E2E22899C34C}" type="datetime1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062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363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9" y="1981200"/>
            <a:ext cx="2946867" cy="576262"/>
          </a:xfrm>
        </p:spPr>
        <p:txBody>
          <a:bodyPr anchor="b">
            <a:noAutofit/>
          </a:bodyPr>
          <a:lstStyle>
            <a:lvl1pPr marL="0" indent="0">
              <a:buNone/>
              <a:defRPr sz="1350" b="0">
                <a:solidFill>
                  <a:schemeClr val="bg1"/>
                </a:solidFill>
              </a:defRPr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9" y="2667000"/>
            <a:ext cx="2927351" cy="3589338"/>
          </a:xfrm>
        </p:spPr>
        <p:txBody>
          <a:bodyPr anchor="t">
            <a:normAutofit/>
          </a:bodyPr>
          <a:lstStyle>
            <a:lvl1pPr marL="0" indent="0">
              <a:buNone/>
              <a:defRPr sz="788"/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66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1350" b="0">
                <a:solidFill>
                  <a:schemeClr val="bg1"/>
                </a:solidFill>
              </a:defRPr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5" y="2667000"/>
            <a:ext cx="2946795" cy="3589338"/>
          </a:xfrm>
        </p:spPr>
        <p:txBody>
          <a:bodyPr anchor="t">
            <a:normAutofit/>
          </a:bodyPr>
          <a:lstStyle>
            <a:lvl1pPr marL="0" indent="0">
              <a:buNone/>
              <a:defRPr sz="788"/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5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1350" b="0">
                <a:solidFill>
                  <a:schemeClr val="bg1"/>
                </a:solidFill>
              </a:defRPr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5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788"/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3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AA5F0-8BFF-45C8-94D9-071D9FB005D2}" type="datetime1">
              <a:rPr lang="en-US" smtClean="0"/>
              <a:t>4/1/2026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4342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363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5" y="4250949"/>
            <a:ext cx="2940051" cy="576262"/>
          </a:xfrm>
        </p:spPr>
        <p:txBody>
          <a:bodyPr anchor="b">
            <a:noAutofit/>
          </a:bodyPr>
          <a:lstStyle>
            <a:lvl1pPr marL="0" indent="0">
              <a:buNone/>
              <a:defRPr sz="1350" b="0">
                <a:solidFill>
                  <a:schemeClr val="bg1"/>
                </a:solidFill>
              </a:defRPr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5" y="2209800"/>
            <a:ext cx="2940051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900"/>
            </a:lvl1pPr>
            <a:lvl2pPr marL="257169" indent="0">
              <a:buNone/>
              <a:defRPr sz="900"/>
            </a:lvl2pPr>
            <a:lvl3pPr marL="514337" indent="0">
              <a:buNone/>
              <a:defRPr sz="900"/>
            </a:lvl3pPr>
            <a:lvl4pPr marL="771506" indent="0">
              <a:buNone/>
              <a:defRPr sz="900"/>
            </a:lvl4pPr>
            <a:lvl5pPr marL="1028675" indent="0">
              <a:buNone/>
              <a:defRPr sz="900"/>
            </a:lvl5pPr>
            <a:lvl6pPr marL="1285843" indent="0">
              <a:buNone/>
              <a:defRPr sz="900"/>
            </a:lvl6pPr>
            <a:lvl7pPr marL="1543011" indent="0">
              <a:buNone/>
              <a:defRPr sz="900"/>
            </a:lvl7pPr>
            <a:lvl8pPr marL="1800180" indent="0">
              <a:buNone/>
              <a:defRPr sz="900"/>
            </a:lvl8pPr>
            <a:lvl9pPr marL="2057349" indent="0">
              <a:buNone/>
              <a:defRPr sz="9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5" y="4827220"/>
            <a:ext cx="2940051" cy="659189"/>
          </a:xfrm>
        </p:spPr>
        <p:txBody>
          <a:bodyPr anchor="t">
            <a:normAutofit/>
          </a:bodyPr>
          <a:lstStyle>
            <a:lvl1pPr marL="0" indent="0">
              <a:buNone/>
              <a:defRPr sz="788"/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6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1350" b="0">
                <a:solidFill>
                  <a:schemeClr val="bg1"/>
                </a:solidFill>
              </a:defRPr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6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900"/>
            </a:lvl1pPr>
            <a:lvl2pPr marL="257169" indent="0">
              <a:buNone/>
              <a:defRPr sz="900"/>
            </a:lvl2pPr>
            <a:lvl3pPr marL="514337" indent="0">
              <a:buNone/>
              <a:defRPr sz="900"/>
            </a:lvl3pPr>
            <a:lvl4pPr marL="771506" indent="0">
              <a:buNone/>
              <a:defRPr sz="900"/>
            </a:lvl4pPr>
            <a:lvl5pPr marL="1028675" indent="0">
              <a:buNone/>
              <a:defRPr sz="900"/>
            </a:lvl5pPr>
            <a:lvl6pPr marL="1285843" indent="0">
              <a:buNone/>
              <a:defRPr sz="900"/>
            </a:lvl6pPr>
            <a:lvl7pPr marL="1543011" indent="0">
              <a:buNone/>
              <a:defRPr sz="900"/>
            </a:lvl7pPr>
            <a:lvl8pPr marL="1800180" indent="0">
              <a:buNone/>
              <a:defRPr sz="900"/>
            </a:lvl8pPr>
            <a:lvl9pPr marL="2057349" indent="0">
              <a:buNone/>
              <a:defRPr sz="9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7" y="4827218"/>
            <a:ext cx="2934407" cy="659189"/>
          </a:xfrm>
        </p:spPr>
        <p:txBody>
          <a:bodyPr anchor="t">
            <a:normAutofit/>
          </a:bodyPr>
          <a:lstStyle>
            <a:lvl1pPr marL="0" indent="0">
              <a:buNone/>
              <a:defRPr sz="788"/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5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1350" b="0">
                <a:solidFill>
                  <a:schemeClr val="bg1"/>
                </a:solidFill>
              </a:defRPr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705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900"/>
            </a:lvl1pPr>
            <a:lvl2pPr marL="257169" indent="0">
              <a:buNone/>
              <a:defRPr sz="900"/>
            </a:lvl2pPr>
            <a:lvl3pPr marL="514337" indent="0">
              <a:buNone/>
              <a:defRPr sz="900"/>
            </a:lvl3pPr>
            <a:lvl4pPr marL="771506" indent="0">
              <a:buNone/>
              <a:defRPr sz="900"/>
            </a:lvl4pPr>
            <a:lvl5pPr marL="1028675" indent="0">
              <a:buNone/>
              <a:defRPr sz="900"/>
            </a:lvl5pPr>
            <a:lvl6pPr marL="1285843" indent="0">
              <a:buNone/>
              <a:defRPr sz="900"/>
            </a:lvl6pPr>
            <a:lvl7pPr marL="1543011" indent="0">
              <a:buNone/>
              <a:defRPr sz="900"/>
            </a:lvl7pPr>
            <a:lvl8pPr marL="1800180" indent="0">
              <a:buNone/>
              <a:defRPr sz="900"/>
            </a:lvl8pPr>
            <a:lvl9pPr marL="2057349" indent="0">
              <a:buNone/>
              <a:defRPr sz="9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6" y="4827216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788"/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3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AAB0B-6079-4BB6-87A7-45629D66386C}" type="datetime1">
              <a:rPr lang="en-US" smtClean="0"/>
              <a:t>4/1/2026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9110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11A80-5CEE-4638-B2B0-EB681A0641EC}" type="datetime1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9383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8" y="430222"/>
            <a:ext cx="1752601" cy="5826125"/>
          </a:xfrm>
        </p:spPr>
        <p:txBody>
          <a:bodyPr vert="eaVert" anchor="b" anchorCtr="0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4" y="887414"/>
            <a:ext cx="7423149" cy="5368924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3A595-56B1-459E-91A5-BA1425C862A2}" type="datetime1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158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2F0E2-C9D0-46E6-8E37-CE8ED287D739}" type="datetime1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506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62" y="2861737"/>
            <a:ext cx="8825657" cy="1915647"/>
          </a:xfrm>
        </p:spPr>
        <p:txBody>
          <a:bodyPr anchor="b"/>
          <a:lstStyle>
            <a:lvl1pPr algn="l">
              <a:defRPr sz="225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7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1125" cap="all">
                <a:solidFill>
                  <a:schemeClr val="bg1"/>
                </a:solidFill>
              </a:defRPr>
            </a:lvl1pPr>
            <a:lvl2pPr marL="257169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84484-1F67-446D-A927-C6B487B9952C}" type="datetime1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731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3" y="2060578"/>
            <a:ext cx="4396339" cy="4195763"/>
          </a:xfrm>
        </p:spPr>
        <p:txBody>
          <a:bodyPr>
            <a:normAutofit/>
          </a:bodyPr>
          <a:lstStyle>
            <a:lvl1pPr>
              <a:defRPr sz="1013"/>
            </a:lvl1pPr>
            <a:lvl2pPr>
              <a:defRPr sz="900"/>
            </a:lvl2pPr>
            <a:lvl3pPr>
              <a:defRPr sz="788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6" y="2056093"/>
            <a:ext cx="4396341" cy="4200245"/>
          </a:xfrm>
        </p:spPr>
        <p:txBody>
          <a:bodyPr>
            <a:normAutofit/>
          </a:bodyPr>
          <a:lstStyle>
            <a:lvl1pPr>
              <a:defRPr sz="1013"/>
            </a:lvl1pPr>
            <a:lvl2pPr>
              <a:defRPr sz="900"/>
            </a:lvl2pPr>
            <a:lvl3pPr>
              <a:defRPr sz="788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DF262-5310-4F1A-B299-7F8E79A938D9}" type="datetime1">
              <a:rPr lang="en-US" smtClean="0"/>
              <a:t>4/1/2026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404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1350" b="0">
                <a:solidFill>
                  <a:schemeClr val="bg1"/>
                </a:solidFill>
              </a:defRPr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3" y="2514600"/>
            <a:ext cx="4396339" cy="3741738"/>
          </a:xfrm>
        </p:spPr>
        <p:txBody>
          <a:bodyPr>
            <a:normAutofit/>
          </a:bodyPr>
          <a:lstStyle>
            <a:lvl1pPr>
              <a:defRPr sz="1013"/>
            </a:lvl1pPr>
            <a:lvl2pPr>
              <a:defRPr sz="900"/>
            </a:lvl2pPr>
            <a:lvl3pPr>
              <a:defRPr sz="788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7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1350" b="0">
                <a:solidFill>
                  <a:schemeClr val="bg1"/>
                </a:solidFill>
              </a:defRPr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7" y="2514600"/>
            <a:ext cx="4396339" cy="3741738"/>
          </a:xfrm>
        </p:spPr>
        <p:txBody>
          <a:bodyPr>
            <a:normAutofit/>
          </a:bodyPr>
          <a:lstStyle>
            <a:lvl1pPr>
              <a:defRPr sz="1013"/>
            </a:lvl1pPr>
            <a:lvl2pPr>
              <a:defRPr sz="900"/>
            </a:lvl2pPr>
            <a:lvl3pPr>
              <a:defRPr sz="788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0EF98-3A57-465C-8935-0FF4D437AEAB}" type="datetime1">
              <a:rPr lang="en-US" smtClean="0"/>
              <a:t>4/1/2026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235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064AA-55E4-4F2F-80D8-04B04D9BC196}" type="datetime1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532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0862F-EFF3-4958-B0B9-08239510E122}" type="datetime1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515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135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1125"/>
            </a:lvl1pPr>
            <a:lvl2pPr>
              <a:defRPr sz="1013"/>
            </a:lvl2pPr>
            <a:lvl3pPr>
              <a:defRPr sz="900"/>
            </a:lvl3pPr>
            <a:lvl4pPr>
              <a:defRPr sz="788"/>
            </a:lvl4pPr>
            <a:lvl5pPr>
              <a:defRPr sz="788"/>
            </a:lvl5pPr>
            <a:lvl6pPr>
              <a:defRPr sz="788"/>
            </a:lvl6pPr>
            <a:lvl7pPr>
              <a:defRPr sz="788"/>
            </a:lvl7pPr>
            <a:lvl8pPr>
              <a:defRPr sz="788"/>
            </a:lvl8pPr>
            <a:lvl9pPr>
              <a:defRPr sz="788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9" y="3129289"/>
            <a:ext cx="3401063" cy="2895599"/>
          </a:xfrm>
        </p:spPr>
        <p:txBody>
          <a:bodyPr/>
          <a:lstStyle>
            <a:lvl1pPr marL="0" indent="0">
              <a:buNone/>
              <a:defRPr sz="788"/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697DC-4E23-4D5E-9C9B-C54CF1D766B6}" type="datetime1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652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9" y="1854192"/>
            <a:ext cx="5092907" cy="1574808"/>
          </a:xfrm>
        </p:spPr>
        <p:txBody>
          <a:bodyPr anchor="b">
            <a:normAutofit/>
          </a:bodyPr>
          <a:lstStyle>
            <a:lvl1pPr algn="l">
              <a:defRPr sz="2025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7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900"/>
            </a:lvl1pPr>
            <a:lvl2pPr marL="257169" indent="0">
              <a:buNone/>
              <a:defRPr sz="900"/>
            </a:lvl2pPr>
            <a:lvl3pPr marL="514337" indent="0">
              <a:buNone/>
              <a:defRPr sz="900"/>
            </a:lvl3pPr>
            <a:lvl4pPr marL="771506" indent="0">
              <a:buNone/>
              <a:defRPr sz="900"/>
            </a:lvl4pPr>
            <a:lvl5pPr marL="1028675" indent="0">
              <a:buNone/>
              <a:defRPr sz="900"/>
            </a:lvl5pPr>
            <a:lvl6pPr marL="1285843" indent="0">
              <a:buNone/>
              <a:defRPr sz="900"/>
            </a:lvl6pPr>
            <a:lvl7pPr marL="1543011" indent="0">
              <a:buNone/>
              <a:defRPr sz="900"/>
            </a:lvl7pPr>
            <a:lvl8pPr marL="1800180" indent="0">
              <a:buNone/>
              <a:defRPr sz="900"/>
            </a:lvl8pPr>
            <a:lvl9pPr marL="2057349" indent="0">
              <a:buNone/>
              <a:defRPr sz="9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7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788"/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39FE-7520-49A6-B51D-5BC26A040D82}" type="datetime1">
              <a:rPr lang="en-US" smtClean="0"/>
              <a:t>4/1/2026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782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31000"/>
            <a:duotone>
              <a:schemeClr val="accent4">
                <a:shade val="45000"/>
                <a:satMod val="135000"/>
              </a:schemeClr>
              <a:prstClr val="white"/>
            </a:duotone>
            <a:lum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-8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5" y="2669694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5" y="2892354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3" y="9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5883" y="6096000"/>
            <a:ext cx="993735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334960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3" y="452719"/>
            <a:ext cx="9404723" cy="6096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1515037"/>
            <a:ext cx="8946541" cy="47333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39095" y="6586446"/>
            <a:ext cx="1320799" cy="2285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EC969E9-7A1B-4730-B341-0312F75F304C}" type="datetime1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63820" y="6586820"/>
            <a:ext cx="5146393" cy="2286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bg1">
                    <a:alpha val="60000"/>
                  </a:schemeClr>
                </a:solidFill>
                <a:latin typeface="Arial Black" panose="020B0A04020102020204" pitchFamily="34" charset="0"/>
                <a:ea typeface="+mj-ea"/>
              </a:defRPr>
            </a:lvl1pPr>
          </a:lstStyle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1249694" y="295738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0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4CEF41-9E5F-4033-9FC8-455A557C59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9236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dt="0"/>
  <p:txStyles>
    <p:titleStyle>
      <a:lvl1pPr algn="l" defTabSz="257169" rtl="0" eaLnBrk="1" latinLnBrk="0" hangingPunct="1">
        <a:spcBef>
          <a:spcPct val="0"/>
        </a:spcBef>
        <a:buNone/>
        <a:defRPr sz="3600" b="0" i="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92876" indent="-192876" algn="just" defTabSz="257169" rtl="0" eaLnBrk="1" latinLnBrk="0" hangingPunct="1">
        <a:spcBef>
          <a:spcPts val="563"/>
        </a:spcBef>
        <a:spcAft>
          <a:spcPts val="0"/>
        </a:spcAft>
        <a:buClr>
          <a:schemeClr val="accent2">
            <a:lumMod val="75000"/>
          </a:schemeClr>
        </a:buClr>
        <a:buSzPct val="80000"/>
        <a:buFont typeface="Wingdings" panose="05000000000000000000" pitchFamily="2" charset="2"/>
        <a:buChar char="Ø"/>
        <a:defRPr sz="1800" b="0" i="0" kern="1200">
          <a:solidFill>
            <a:schemeClr val="bg1"/>
          </a:solidFill>
          <a:latin typeface="+mj-lt"/>
          <a:ea typeface="+mj-ea"/>
          <a:cs typeface="+mj-cs"/>
        </a:defRPr>
      </a:lvl1pPr>
      <a:lvl2pPr marL="417899" indent="-160731" algn="just" defTabSz="257169" rtl="0" eaLnBrk="1" latinLnBrk="0" hangingPunct="1">
        <a:spcBef>
          <a:spcPts val="563"/>
        </a:spcBef>
        <a:spcAft>
          <a:spcPts val="0"/>
        </a:spcAft>
        <a:buClr>
          <a:schemeClr val="accent2">
            <a:lumMod val="75000"/>
          </a:schemeClr>
        </a:buClr>
        <a:buSzPct val="80000"/>
        <a:buFont typeface="Wingdings" panose="05000000000000000000" pitchFamily="2" charset="2"/>
        <a:buChar char="Ø"/>
        <a:defRPr sz="1400" b="0" i="0" kern="1200">
          <a:solidFill>
            <a:schemeClr val="bg1"/>
          </a:solidFill>
          <a:latin typeface="+mj-lt"/>
          <a:ea typeface="+mj-ea"/>
          <a:cs typeface="+mj-cs"/>
        </a:defRPr>
      </a:lvl2pPr>
      <a:lvl3pPr marL="642921" indent="-128585" algn="just" defTabSz="257169" rtl="0" eaLnBrk="1" latinLnBrk="0" hangingPunct="1">
        <a:spcBef>
          <a:spcPts val="563"/>
        </a:spcBef>
        <a:spcAft>
          <a:spcPts val="0"/>
        </a:spcAft>
        <a:buClr>
          <a:schemeClr val="accent2">
            <a:lumMod val="75000"/>
          </a:schemeClr>
        </a:buClr>
        <a:buSzPct val="80000"/>
        <a:buFont typeface="Wingdings" panose="05000000000000000000" pitchFamily="2" charset="2"/>
        <a:buChar char="Ø"/>
        <a:defRPr sz="1200" b="0" i="0" kern="1200">
          <a:solidFill>
            <a:schemeClr val="bg1"/>
          </a:solidFill>
          <a:latin typeface="+mj-lt"/>
          <a:ea typeface="+mj-ea"/>
          <a:cs typeface="+mj-cs"/>
        </a:defRPr>
      </a:lvl3pPr>
      <a:lvl4pPr marL="900090" indent="-128585" algn="just" defTabSz="257169" rtl="0" eaLnBrk="1" latinLnBrk="0" hangingPunct="1">
        <a:spcBef>
          <a:spcPts val="563"/>
        </a:spcBef>
        <a:spcAft>
          <a:spcPts val="0"/>
        </a:spcAft>
        <a:buClr>
          <a:schemeClr val="accent2">
            <a:lumMod val="75000"/>
          </a:schemeClr>
        </a:buClr>
        <a:buSzPct val="80000"/>
        <a:buFont typeface="Wingdings" panose="05000000000000000000" pitchFamily="2" charset="2"/>
        <a:buChar char="Ø"/>
        <a:defRPr sz="1050" b="0" i="0" kern="1200">
          <a:solidFill>
            <a:schemeClr val="bg1"/>
          </a:solidFill>
          <a:latin typeface="+mj-lt"/>
          <a:ea typeface="+mj-ea"/>
          <a:cs typeface="+mj-cs"/>
        </a:defRPr>
      </a:lvl4pPr>
      <a:lvl5pPr marL="1157259" indent="-128585" algn="just" defTabSz="257169" rtl="0" eaLnBrk="1" latinLnBrk="0" hangingPunct="1">
        <a:spcBef>
          <a:spcPts val="563"/>
        </a:spcBef>
        <a:spcAft>
          <a:spcPts val="0"/>
        </a:spcAft>
        <a:buClr>
          <a:schemeClr val="accent2">
            <a:lumMod val="75000"/>
          </a:schemeClr>
        </a:buClr>
        <a:buSzPct val="80000"/>
        <a:buFont typeface="Wingdings" panose="05000000000000000000" pitchFamily="2" charset="2"/>
        <a:buChar char="Ø"/>
        <a:defRPr sz="1050" b="0" i="0" kern="1200">
          <a:solidFill>
            <a:schemeClr val="bg1"/>
          </a:solidFill>
          <a:latin typeface="+mj-lt"/>
          <a:ea typeface="+mj-ea"/>
          <a:cs typeface="+mj-cs"/>
        </a:defRPr>
      </a:lvl5pPr>
      <a:lvl6pPr marL="1409590" indent="-128585" algn="l" defTabSz="257169" rtl="0" eaLnBrk="1" latinLnBrk="0" hangingPunct="1">
        <a:spcBef>
          <a:spcPts val="563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788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1671596" indent="-128585" algn="l" defTabSz="257169" rtl="0" eaLnBrk="1" latinLnBrk="0" hangingPunct="1">
        <a:spcBef>
          <a:spcPts val="563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788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1928765" indent="-128585" algn="l" defTabSz="257169" rtl="0" eaLnBrk="1" latinLnBrk="0" hangingPunct="1">
        <a:spcBef>
          <a:spcPts val="563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788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2185933" indent="-128585" algn="l" defTabSz="257169" rtl="0" eaLnBrk="1" latinLnBrk="0" hangingPunct="1">
        <a:spcBef>
          <a:spcPts val="563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788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390220" y="1447810"/>
            <a:ext cx="7139095" cy="3329581"/>
          </a:xfrm>
        </p:spPr>
        <p:txBody>
          <a:bodyPr anchor="ctr"/>
          <a:lstStyle/>
          <a:p>
            <a:r>
              <a:rPr lang="en-US" altLang="zh-TW" dirty="0"/>
              <a:t>EPIC ZDC EMCal design</a:t>
            </a:r>
            <a:endParaRPr 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zh-TW" sz="2000" dirty="0"/>
              <a:t>Yu-Siang Xiao (</a:t>
            </a:r>
            <a:r>
              <a:rPr lang="zh-TW" altLang="en-US" sz="2000" dirty="0"/>
              <a:t>蕭宇翔</a:t>
            </a:r>
            <a:r>
              <a:rPr lang="en-US" altLang="zh-TW" sz="2000" dirty="0"/>
              <a:t>)</a:t>
            </a:r>
            <a:endParaRPr lang="en-US" sz="20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6" name="矩形 5"/>
          <p:cNvSpPr/>
          <p:nvPr/>
        </p:nvSpPr>
        <p:spPr>
          <a:xfrm>
            <a:off x="9009462" y="6355080"/>
            <a:ext cx="1393362" cy="460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2026 04/01</a:t>
            </a:r>
          </a:p>
        </p:txBody>
      </p:sp>
    </p:spTree>
    <p:extLst>
      <p:ext uri="{BB962C8B-B14F-4D97-AF65-F5344CB8AC3E}">
        <p14:creationId xmlns:p14="http://schemas.microsoft.com/office/powerpoint/2010/main" val="1044948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群組 26">
            <a:extLst>
              <a:ext uri="{FF2B5EF4-FFF2-40B4-BE49-F238E27FC236}">
                <a16:creationId xmlns:a16="http://schemas.microsoft.com/office/drawing/2014/main" id="{8CDF3C33-AAA8-4C9C-94D0-657612788AB0}"/>
              </a:ext>
            </a:extLst>
          </p:cNvPr>
          <p:cNvGrpSpPr/>
          <p:nvPr/>
        </p:nvGrpSpPr>
        <p:grpSpPr>
          <a:xfrm>
            <a:off x="6389542" y="295738"/>
            <a:ext cx="5622169" cy="6389653"/>
            <a:chOff x="5743391" y="292314"/>
            <a:chExt cx="5622169" cy="6389653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7E6C3C34-7DC7-4D9D-B0B9-F736E98D4C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11385"/>
            <a:stretch/>
          </p:blipFill>
          <p:spPr>
            <a:xfrm>
              <a:off x="5743391" y="437365"/>
              <a:ext cx="5622169" cy="6202908"/>
            </a:xfrm>
            <a:prstGeom prst="rect">
              <a:avLst/>
            </a:prstGeom>
          </p:spPr>
        </p:pic>
        <p:cxnSp>
          <p:nvCxnSpPr>
            <p:cNvPr id="14" name="直線單箭頭接點 13">
              <a:extLst>
                <a:ext uri="{FF2B5EF4-FFF2-40B4-BE49-F238E27FC236}">
                  <a16:creationId xmlns:a16="http://schemas.microsoft.com/office/drawing/2014/main" id="{5C13082C-80BD-4968-A184-FBAD018149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32932" y="2622974"/>
              <a:ext cx="1027908" cy="151996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單箭頭接點 14">
              <a:extLst>
                <a:ext uri="{FF2B5EF4-FFF2-40B4-BE49-F238E27FC236}">
                  <a16:creationId xmlns:a16="http://schemas.microsoft.com/office/drawing/2014/main" id="{701EDFD5-681D-443D-9E3C-B3936A544A5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25680" y="2437282"/>
              <a:ext cx="1942429" cy="334103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157FA876-4E23-4892-8FA5-D87D1CBCD317}"/>
                </a:ext>
              </a:extLst>
            </p:cNvPr>
            <p:cNvSpPr/>
            <p:nvPr/>
          </p:nvSpPr>
          <p:spPr>
            <a:xfrm rot="478558">
              <a:off x="7182410" y="2666234"/>
              <a:ext cx="876548" cy="2627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dirty="0">
                  <a:solidFill>
                    <a:srgbClr val="FF0000"/>
                  </a:solidFill>
                </a:rPr>
                <a:t>90</a:t>
              </a:r>
              <a:endParaRPr lang="zh-TW" alt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17" name="直線單箭頭接點 16">
              <a:extLst>
                <a:ext uri="{FF2B5EF4-FFF2-40B4-BE49-F238E27FC236}">
                  <a16:creationId xmlns:a16="http://schemas.microsoft.com/office/drawing/2014/main" id="{9B75AB91-7ECB-4D88-B481-4466BCE44FF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98314" y="608355"/>
              <a:ext cx="23194" cy="1738937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13EEEF73-52F1-4D78-A488-2DD37FBAF6E9}"/>
                </a:ext>
              </a:extLst>
            </p:cNvPr>
            <p:cNvSpPr/>
            <p:nvPr/>
          </p:nvSpPr>
          <p:spPr>
            <a:xfrm rot="16200000">
              <a:off x="6727348" y="1025836"/>
              <a:ext cx="914400" cy="914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dirty="0">
                  <a:solidFill>
                    <a:srgbClr val="FF0000"/>
                  </a:solidFill>
                </a:rPr>
                <a:t>59</a:t>
              </a:r>
              <a:endParaRPr lang="zh-TW" alt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19" name="直線單箭頭接點 18">
              <a:extLst>
                <a:ext uri="{FF2B5EF4-FFF2-40B4-BE49-F238E27FC236}">
                  <a16:creationId xmlns:a16="http://schemas.microsoft.com/office/drawing/2014/main" id="{D509F237-8AB8-40BD-B5B7-A0BBA8D10F1A}"/>
                </a:ext>
              </a:extLst>
            </p:cNvPr>
            <p:cNvCxnSpPr>
              <a:cxnSpLocks/>
            </p:cNvCxnSpPr>
            <p:nvPr/>
          </p:nvCxnSpPr>
          <p:spPr>
            <a:xfrm>
              <a:off x="7317691" y="515343"/>
              <a:ext cx="1232130" cy="242179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55655C72-BAA9-4CF6-8368-7DA2E643CA28}"/>
                </a:ext>
              </a:extLst>
            </p:cNvPr>
            <p:cNvSpPr/>
            <p:nvPr/>
          </p:nvSpPr>
          <p:spPr>
            <a:xfrm rot="700858">
              <a:off x="7453020" y="420128"/>
              <a:ext cx="914400" cy="2050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dirty="0">
                  <a:solidFill>
                    <a:srgbClr val="FF0000"/>
                  </a:solidFill>
                </a:rPr>
                <a:t>59</a:t>
              </a:r>
              <a:endParaRPr lang="zh-TW" alt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21" name="直線單箭頭接點 20">
              <a:extLst>
                <a:ext uri="{FF2B5EF4-FFF2-40B4-BE49-F238E27FC236}">
                  <a16:creationId xmlns:a16="http://schemas.microsoft.com/office/drawing/2014/main" id="{518030ED-FE1E-4974-B1EE-79E86E5F012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48125" y="521222"/>
              <a:ext cx="196733" cy="44843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1E354BB5-C116-437A-B20C-CA738BA6BEF5}"/>
                </a:ext>
              </a:extLst>
            </p:cNvPr>
            <p:cNvSpPr/>
            <p:nvPr/>
          </p:nvSpPr>
          <p:spPr>
            <a:xfrm>
              <a:off x="6633125" y="292314"/>
              <a:ext cx="1026962" cy="2688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dirty="0">
                  <a:solidFill>
                    <a:srgbClr val="FF0000"/>
                  </a:solidFill>
                </a:rPr>
                <a:t>8.87</a:t>
              </a:r>
              <a:endParaRPr lang="zh-TW" alt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2AF345DD-4201-4A08-94CC-A0CBF05EB15F}"/>
                </a:ext>
              </a:extLst>
            </p:cNvPr>
            <p:cNvSpPr/>
            <p:nvPr/>
          </p:nvSpPr>
          <p:spPr>
            <a:xfrm rot="21185364">
              <a:off x="8123398" y="2656112"/>
              <a:ext cx="876548" cy="2627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dirty="0">
                  <a:solidFill>
                    <a:srgbClr val="FF0000"/>
                  </a:solidFill>
                </a:rPr>
                <a:t>45</a:t>
              </a:r>
              <a:endParaRPr lang="zh-TW" alt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32" name="直線單箭頭接點 31">
              <a:extLst>
                <a:ext uri="{FF2B5EF4-FFF2-40B4-BE49-F238E27FC236}">
                  <a16:creationId xmlns:a16="http://schemas.microsoft.com/office/drawing/2014/main" id="{0935A0D7-DC03-43A2-B1E1-1C2501C5D8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47291" y="1770087"/>
              <a:ext cx="0" cy="664097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3A5393DF-C1FE-4B76-B1CC-1AC2FC5FBCAC}"/>
                </a:ext>
              </a:extLst>
            </p:cNvPr>
            <p:cNvSpPr/>
            <p:nvPr/>
          </p:nvSpPr>
          <p:spPr>
            <a:xfrm rot="16200000">
              <a:off x="8945015" y="2035914"/>
              <a:ext cx="876548" cy="2627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dirty="0">
                  <a:solidFill>
                    <a:srgbClr val="FF0000"/>
                  </a:solidFill>
                </a:rPr>
                <a:t>39</a:t>
              </a:r>
              <a:endParaRPr lang="zh-TW" alt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E7F5191D-1C1A-423A-9289-259C9FC23A61}"/>
                </a:ext>
              </a:extLst>
            </p:cNvPr>
            <p:cNvSpPr/>
            <p:nvPr/>
          </p:nvSpPr>
          <p:spPr>
            <a:xfrm>
              <a:off x="10104074" y="499318"/>
              <a:ext cx="1026962" cy="2688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dirty="0">
                  <a:solidFill>
                    <a:srgbClr val="FF0000"/>
                  </a:solidFill>
                </a:rPr>
                <a:t>Unit: cm</a:t>
              </a:r>
              <a:endParaRPr lang="zh-TW" alt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36" name="直線單箭頭接點 35">
              <a:extLst>
                <a:ext uri="{FF2B5EF4-FFF2-40B4-BE49-F238E27FC236}">
                  <a16:creationId xmlns:a16="http://schemas.microsoft.com/office/drawing/2014/main" id="{9B34D313-55AB-40BD-A7A1-BA4090B60C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06988" y="2521005"/>
              <a:ext cx="0" cy="276675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A134457E-71B2-492D-A9CA-0A7D60538C72}"/>
                </a:ext>
              </a:extLst>
            </p:cNvPr>
            <p:cNvSpPr/>
            <p:nvPr/>
          </p:nvSpPr>
          <p:spPr>
            <a:xfrm rot="16200000">
              <a:off x="5832654" y="3885877"/>
              <a:ext cx="876548" cy="2627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dirty="0">
                  <a:solidFill>
                    <a:srgbClr val="FF0000"/>
                  </a:solidFill>
                </a:rPr>
                <a:t>88</a:t>
              </a:r>
              <a:endParaRPr lang="zh-TW" alt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40" name="直線單箭頭接點 39">
              <a:extLst>
                <a:ext uri="{FF2B5EF4-FFF2-40B4-BE49-F238E27FC236}">
                  <a16:creationId xmlns:a16="http://schemas.microsoft.com/office/drawing/2014/main" id="{7D0DC13C-BD27-4253-9413-FC0345C441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38223" y="2427551"/>
              <a:ext cx="0" cy="195423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59D272DF-EDD1-418B-8B60-01005BC953E2}"/>
                </a:ext>
              </a:extLst>
            </p:cNvPr>
            <p:cNvSpPr/>
            <p:nvPr/>
          </p:nvSpPr>
          <p:spPr>
            <a:xfrm rot="16200000">
              <a:off x="5504166" y="2391089"/>
              <a:ext cx="1026962" cy="2688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dirty="0">
                  <a:solidFill>
                    <a:srgbClr val="FF0000"/>
                  </a:solidFill>
                </a:rPr>
                <a:t>6</a:t>
              </a:r>
              <a:endParaRPr lang="zh-TW" alt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B66DA60D-A755-41BC-8566-DC8D2A6C0607}"/>
                </a:ext>
              </a:extLst>
            </p:cNvPr>
            <p:cNvSpPr/>
            <p:nvPr/>
          </p:nvSpPr>
          <p:spPr>
            <a:xfrm rot="16200000">
              <a:off x="5447578" y="5252978"/>
              <a:ext cx="1026962" cy="2688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dirty="0">
                  <a:solidFill>
                    <a:srgbClr val="FF0000"/>
                  </a:solidFill>
                </a:rPr>
                <a:t>6</a:t>
              </a:r>
              <a:endParaRPr lang="zh-TW" alt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44" name="直線單箭頭接點 43">
              <a:extLst>
                <a:ext uri="{FF2B5EF4-FFF2-40B4-BE49-F238E27FC236}">
                  <a16:creationId xmlns:a16="http://schemas.microsoft.com/office/drawing/2014/main" id="{0951A98F-4D70-4112-922E-C37681F607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01866" y="5287755"/>
              <a:ext cx="0" cy="195423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B191D317-6B88-4E60-B578-5E44BDD3B55E}"/>
                </a:ext>
              </a:extLst>
            </p:cNvPr>
            <p:cNvSpPr/>
            <p:nvPr/>
          </p:nvSpPr>
          <p:spPr>
            <a:xfrm rot="16200000">
              <a:off x="5447578" y="5438569"/>
              <a:ext cx="1026962" cy="2688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dirty="0">
                  <a:solidFill>
                    <a:srgbClr val="FF0000"/>
                  </a:solidFill>
                </a:rPr>
                <a:t>6</a:t>
              </a:r>
              <a:endParaRPr lang="zh-TW" alt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46" name="直線單箭頭接點 45">
              <a:extLst>
                <a:ext uri="{FF2B5EF4-FFF2-40B4-BE49-F238E27FC236}">
                  <a16:creationId xmlns:a16="http://schemas.microsoft.com/office/drawing/2014/main" id="{45AFBB54-1FB6-4779-905F-1FEC285AC6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01866" y="5473346"/>
              <a:ext cx="0" cy="195423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單箭頭接點 46">
              <a:extLst>
                <a:ext uri="{FF2B5EF4-FFF2-40B4-BE49-F238E27FC236}">
                  <a16:creationId xmlns:a16="http://schemas.microsoft.com/office/drawing/2014/main" id="{DA863E18-ACBD-4B69-953D-B75A08A688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36814" y="367734"/>
              <a:ext cx="0" cy="5342021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31705836-1C4F-43AD-A7AB-6CCCDAA3FC24}"/>
                </a:ext>
              </a:extLst>
            </p:cNvPr>
            <p:cNvSpPr/>
            <p:nvPr/>
          </p:nvSpPr>
          <p:spPr>
            <a:xfrm rot="16200000">
              <a:off x="5487161" y="3012545"/>
              <a:ext cx="876548" cy="2627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dirty="0">
                  <a:solidFill>
                    <a:srgbClr val="FF0000"/>
                  </a:solidFill>
                </a:rPr>
                <a:t>170</a:t>
              </a:r>
              <a:endParaRPr lang="zh-TW" alt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56" name="箭號: 向右 55">
              <a:extLst>
                <a:ext uri="{FF2B5EF4-FFF2-40B4-BE49-F238E27FC236}">
                  <a16:creationId xmlns:a16="http://schemas.microsoft.com/office/drawing/2014/main" id="{5567B2D0-BE42-4FF4-9112-DEEFCD6B5C6A}"/>
                </a:ext>
              </a:extLst>
            </p:cNvPr>
            <p:cNvSpPr/>
            <p:nvPr/>
          </p:nvSpPr>
          <p:spPr>
            <a:xfrm rot="11427453">
              <a:off x="8054857" y="5949869"/>
              <a:ext cx="569550" cy="324853"/>
            </a:xfrm>
            <a:prstGeom prst="right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C35129C3-B6C9-404E-BAFB-4D8219A0ED7D}"/>
                </a:ext>
              </a:extLst>
            </p:cNvPr>
            <p:cNvSpPr/>
            <p:nvPr/>
          </p:nvSpPr>
          <p:spPr>
            <a:xfrm rot="579558">
              <a:off x="8900492" y="6050085"/>
              <a:ext cx="1269611" cy="4333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dirty="0">
                  <a:solidFill>
                    <a:srgbClr val="0070C0"/>
                  </a:solidFill>
                  <a:highlight>
                    <a:srgbClr val="FFFF00"/>
                  </a:highlight>
                </a:rPr>
                <a:t>Maintenance position</a:t>
              </a:r>
            </a:p>
          </p:txBody>
        </p:sp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CF7CF090-548F-4A59-AF20-880E03E4D586}"/>
                </a:ext>
              </a:extLst>
            </p:cNvPr>
            <p:cNvSpPr/>
            <p:nvPr/>
          </p:nvSpPr>
          <p:spPr>
            <a:xfrm rot="570745">
              <a:off x="6474645" y="5649212"/>
              <a:ext cx="1269611" cy="4333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dirty="0">
                  <a:solidFill>
                    <a:srgbClr val="0070C0"/>
                  </a:solidFill>
                  <a:highlight>
                    <a:srgbClr val="FFFF00"/>
                  </a:highlight>
                </a:rPr>
                <a:t>Operation position</a:t>
              </a:r>
            </a:p>
          </p:txBody>
        </p:sp>
        <p:sp>
          <p:nvSpPr>
            <p:cNvPr id="59" name="文字方塊 58">
              <a:extLst>
                <a:ext uri="{FF2B5EF4-FFF2-40B4-BE49-F238E27FC236}">
                  <a16:creationId xmlns:a16="http://schemas.microsoft.com/office/drawing/2014/main" id="{82D2F6BC-BF65-4A59-9C61-584CA307FA65}"/>
                </a:ext>
              </a:extLst>
            </p:cNvPr>
            <p:cNvSpPr txBox="1"/>
            <p:nvPr/>
          </p:nvSpPr>
          <p:spPr>
            <a:xfrm>
              <a:off x="6044793" y="2064980"/>
              <a:ext cx="748923" cy="3692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0070C0"/>
                  </a:solidFill>
                </a:rPr>
                <a:t>stage</a:t>
              </a:r>
              <a:endParaRPr lang="zh-TW" altLang="en-US" dirty="0">
                <a:solidFill>
                  <a:srgbClr val="0070C0"/>
                </a:solidFill>
              </a:endParaRPr>
            </a:p>
          </p:txBody>
        </p:sp>
        <p:sp>
          <p:nvSpPr>
            <p:cNvPr id="60" name="文字方塊 59">
              <a:extLst>
                <a:ext uri="{FF2B5EF4-FFF2-40B4-BE49-F238E27FC236}">
                  <a16:creationId xmlns:a16="http://schemas.microsoft.com/office/drawing/2014/main" id="{9CC94EE4-511A-4239-8A54-A6DD7DB220CB}"/>
                </a:ext>
              </a:extLst>
            </p:cNvPr>
            <p:cNvSpPr txBox="1"/>
            <p:nvPr/>
          </p:nvSpPr>
          <p:spPr>
            <a:xfrm>
              <a:off x="8590854" y="2196716"/>
              <a:ext cx="877163" cy="3692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B0A898"/>
                  </a:solidFill>
                </a:rPr>
                <a:t>EMCal</a:t>
              </a:r>
              <a:endParaRPr lang="zh-TW" altLang="en-US" dirty="0">
                <a:solidFill>
                  <a:srgbClr val="B0A898"/>
                </a:solidFill>
              </a:endParaRPr>
            </a:p>
          </p:txBody>
        </p:sp>
        <p:sp>
          <p:nvSpPr>
            <p:cNvPr id="61" name="文字方塊 60">
              <a:extLst>
                <a:ext uri="{FF2B5EF4-FFF2-40B4-BE49-F238E27FC236}">
                  <a16:creationId xmlns:a16="http://schemas.microsoft.com/office/drawing/2014/main" id="{A4E229B5-1CAC-4A44-A96D-7BE62F7CC767}"/>
                </a:ext>
              </a:extLst>
            </p:cNvPr>
            <p:cNvSpPr txBox="1"/>
            <p:nvPr/>
          </p:nvSpPr>
          <p:spPr>
            <a:xfrm>
              <a:off x="6976458" y="4135571"/>
              <a:ext cx="13305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400" dirty="0">
                  <a:solidFill>
                    <a:srgbClr val="00B050"/>
                  </a:solidFill>
                </a:rPr>
                <a:t>Readout hubs</a:t>
              </a:r>
              <a:endParaRPr lang="zh-TW" altLang="en-US" sz="1400" dirty="0">
                <a:solidFill>
                  <a:srgbClr val="00B050"/>
                </a:solidFill>
              </a:endParaRPr>
            </a:p>
          </p:txBody>
        </p:sp>
        <p:cxnSp>
          <p:nvCxnSpPr>
            <p:cNvPr id="63" name="直線單箭頭接點 62">
              <a:extLst>
                <a:ext uri="{FF2B5EF4-FFF2-40B4-BE49-F238E27FC236}">
                  <a16:creationId xmlns:a16="http://schemas.microsoft.com/office/drawing/2014/main" id="{73CD4760-17C8-4142-BDE0-5129D4FBCC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76319" y="3936272"/>
              <a:ext cx="98475" cy="213494"/>
            </a:xfrm>
            <a:prstGeom prst="straightConnector1">
              <a:avLst/>
            </a:prstGeom>
            <a:ln w="28575">
              <a:solidFill>
                <a:srgbClr val="6BFF6B"/>
              </a:solidFill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67" name="矩形 66">
              <a:extLst>
                <a:ext uri="{FF2B5EF4-FFF2-40B4-BE49-F238E27FC236}">
                  <a16:creationId xmlns:a16="http://schemas.microsoft.com/office/drawing/2014/main" id="{97798A3D-4C83-4478-A484-44499EBA4128}"/>
                </a:ext>
              </a:extLst>
            </p:cNvPr>
            <p:cNvSpPr/>
            <p:nvPr/>
          </p:nvSpPr>
          <p:spPr>
            <a:xfrm>
              <a:off x="10015336" y="6413130"/>
              <a:ext cx="1026962" cy="2688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dirty="0">
                  <a:solidFill>
                    <a:srgbClr val="FF0000"/>
                  </a:solidFill>
                </a:rPr>
                <a:t>2.5</a:t>
              </a:r>
              <a:endParaRPr lang="zh-TW" alt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68" name="直線單箭頭接點 67">
              <a:extLst>
                <a:ext uri="{FF2B5EF4-FFF2-40B4-BE49-F238E27FC236}">
                  <a16:creationId xmlns:a16="http://schemas.microsoft.com/office/drawing/2014/main" id="{A3D874C7-7C09-4EE4-AE9A-8CF964701B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02144" y="6449838"/>
              <a:ext cx="0" cy="195423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93F10BF2-0A6E-4E83-8CFC-50DF1826F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Yu-Siang Xiao (NCUHEP, Taiwan)</a:t>
            </a:r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33B692E-98A6-4FA7-BDA1-72B135ACC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>
                <a:solidFill>
                  <a:schemeClr val="bg1"/>
                </a:solidFill>
              </a:rPr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A5CA0F60-3D42-4831-BD51-D7DECA662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637" y="452719"/>
            <a:ext cx="9404723" cy="609607"/>
          </a:xfrm>
        </p:spPr>
        <p:txBody>
          <a:bodyPr/>
          <a:lstStyle/>
          <a:p>
            <a:r>
              <a:rPr lang="en-US" altLang="zh-TW" dirty="0"/>
              <a:t>ZDC</a:t>
            </a:r>
            <a:r>
              <a:rPr lang="zh-TW" altLang="en-US" dirty="0"/>
              <a:t> </a:t>
            </a:r>
            <a:r>
              <a:rPr lang="en-US" altLang="zh-TW" dirty="0"/>
              <a:t>EMCal Design</a:t>
            </a:r>
            <a:endParaRPr lang="zh-TW" altLang="en-US" dirty="0"/>
          </a:p>
        </p:txBody>
      </p:sp>
      <p:sp>
        <p:nvSpPr>
          <p:cNvPr id="11" name="內容版面配置區 2">
            <a:extLst>
              <a:ext uri="{FF2B5EF4-FFF2-40B4-BE49-F238E27FC236}">
                <a16:creationId xmlns:a16="http://schemas.microsoft.com/office/drawing/2014/main" id="{7880FEC3-F6B2-4B89-A60A-F2B28D574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" y="1062325"/>
            <a:ext cx="6521111" cy="5673147"/>
          </a:xfrm>
        </p:spPr>
        <p:txBody>
          <a:bodyPr>
            <a:normAutofit lnSpcReduction="10000"/>
          </a:bodyPr>
          <a:lstStyle/>
          <a:p>
            <a:r>
              <a:rPr lang="en-US" altLang="zh-TW" dirty="0"/>
              <a:t>The EMCal is shown with the following specifications:</a:t>
            </a:r>
          </a:p>
          <a:p>
            <a:r>
              <a:rPr lang="en-US" altLang="zh-TW" dirty="0"/>
              <a:t>PbWO</a:t>
            </a:r>
            <a:r>
              <a:rPr lang="en-US" altLang="zh-TW" baseline="-25000" dirty="0"/>
              <a:t>4</a:t>
            </a:r>
            <a:r>
              <a:rPr lang="en-US" altLang="zh-TW" dirty="0"/>
              <a:t> crystal array</a:t>
            </a:r>
            <a:r>
              <a:rPr lang="zh-TW" altLang="en-US" dirty="0"/>
              <a:t>：</a:t>
            </a:r>
            <a:endParaRPr lang="en-US" altLang="zh-TW" baseline="-25000" dirty="0"/>
          </a:p>
          <a:p>
            <a:pPr lvl="1"/>
            <a:r>
              <a:rPr lang="en-US" altLang="zh-TW" dirty="0"/>
              <a:t>Crystal size 20.5 mm × 20.5 mm × 7.0</a:t>
            </a:r>
            <a:r>
              <a:rPr lang="zh-TW" altLang="en-US" dirty="0"/>
              <a:t> </a:t>
            </a:r>
            <a:r>
              <a:rPr lang="en-US" altLang="zh-TW" dirty="0"/>
              <a:t>mm (7.87 X</a:t>
            </a:r>
            <a:r>
              <a:rPr lang="en-US" altLang="zh-TW" baseline="-25000" dirty="0"/>
              <a:t>0</a:t>
            </a:r>
            <a:r>
              <a:rPr lang="en-US" altLang="zh-TW" dirty="0"/>
              <a:t> )</a:t>
            </a:r>
            <a:endParaRPr lang="en-US" altLang="zh-TW" baseline="-25000" dirty="0"/>
          </a:p>
          <a:p>
            <a:pPr lvl="1"/>
            <a:r>
              <a:rPr lang="en-US" altLang="zh-TW" dirty="0"/>
              <a:t>Allow an additional  ~0.5mm for the reflector and crystal wrapping</a:t>
            </a:r>
          </a:p>
          <a:p>
            <a:pPr lvl="1"/>
            <a:r>
              <a:rPr lang="en-US" altLang="zh-TW" dirty="0"/>
              <a:t>One Super Module (SM)</a:t>
            </a:r>
            <a:r>
              <a:rPr lang="zh-TW" altLang="en-US" dirty="0"/>
              <a:t>：</a:t>
            </a:r>
            <a:r>
              <a:rPr lang="en-US" altLang="zh-TW" dirty="0"/>
              <a:t>9 × 9 crystals</a:t>
            </a:r>
          </a:p>
          <a:p>
            <a:pPr lvl="1"/>
            <a:r>
              <a:rPr lang="en-US" altLang="zh-TW" dirty="0"/>
              <a:t>Allow 1mm of stainless for the SM wrapping.</a:t>
            </a:r>
          </a:p>
          <a:p>
            <a:pPr lvl="1"/>
            <a:r>
              <a:rPr lang="en-US" altLang="zh-TW" dirty="0"/>
              <a:t>SM size : (21.0×9+2)</a:t>
            </a:r>
            <a:r>
              <a:rPr lang="en-US" altLang="zh-TW" baseline="30000" dirty="0"/>
              <a:t>2</a:t>
            </a:r>
            <a:r>
              <a:rPr lang="en-US" altLang="zh-TW" dirty="0"/>
              <a:t> cm</a:t>
            </a:r>
            <a:r>
              <a:rPr lang="en-US" altLang="zh-TW" baseline="30000" dirty="0"/>
              <a:t>2</a:t>
            </a:r>
          </a:p>
          <a:p>
            <a:pPr lvl="1"/>
            <a:r>
              <a:rPr lang="en-US" altLang="zh-TW" dirty="0"/>
              <a:t>Full array: 3x3 SM = (3×191)</a:t>
            </a:r>
            <a:r>
              <a:rPr lang="en-US" altLang="zh-TW" baseline="30000" dirty="0"/>
              <a:t>2 </a:t>
            </a:r>
            <a:r>
              <a:rPr lang="en-US" altLang="zh-TW" dirty="0"/>
              <a:t>cm</a:t>
            </a:r>
            <a:r>
              <a:rPr lang="en-US" altLang="zh-TW" baseline="30000" dirty="0"/>
              <a:t>2</a:t>
            </a:r>
          </a:p>
          <a:p>
            <a:pPr lvl="1"/>
            <a:r>
              <a:rPr lang="en-US" altLang="zh-TW" dirty="0"/>
              <a:t>Total number of crystal modules</a:t>
            </a:r>
            <a:r>
              <a:rPr lang="zh-TW" altLang="en-US" dirty="0"/>
              <a:t>：</a:t>
            </a:r>
            <a:r>
              <a:rPr lang="en-US" altLang="zh-TW" dirty="0"/>
              <a:t> 3x3x3x3 = 729</a:t>
            </a:r>
          </a:p>
          <a:p>
            <a:r>
              <a:rPr lang="en-US" altLang="zh-TW" dirty="0"/>
              <a:t>SiPM</a:t>
            </a:r>
            <a:r>
              <a:rPr lang="zh-TW" altLang="en-US" dirty="0"/>
              <a:t>：</a:t>
            </a:r>
            <a:r>
              <a:rPr lang="en-US" altLang="zh-TW" dirty="0"/>
              <a:t> S14160-3015PS_HAMAMATSU</a:t>
            </a:r>
          </a:p>
          <a:p>
            <a:pPr lvl="1"/>
            <a:r>
              <a:rPr lang="en-US" altLang="zh-TW" dirty="0"/>
              <a:t>16 MPPC channels for each crystal</a:t>
            </a:r>
          </a:p>
          <a:p>
            <a:pPr lvl="1"/>
            <a:r>
              <a:rPr lang="en-US" altLang="zh-TW" dirty="0"/>
              <a:t>Total number of MPPC channels</a:t>
            </a:r>
            <a:r>
              <a:rPr lang="zh-TW" altLang="en-US" dirty="0"/>
              <a:t>：</a:t>
            </a:r>
            <a:r>
              <a:rPr lang="en-US" altLang="zh-TW" dirty="0"/>
              <a:t> 11,664</a:t>
            </a:r>
          </a:p>
          <a:p>
            <a:r>
              <a:rPr lang="en-US" altLang="zh-TW" dirty="0"/>
              <a:t>Support and Cooling design: </a:t>
            </a:r>
            <a:r>
              <a:rPr lang="en-US" altLang="zh-TW" sz="1600" dirty="0"/>
              <a:t>Aluminum + copper tube + copper board.</a:t>
            </a:r>
            <a:endParaRPr lang="en-US" altLang="zh-TW" dirty="0"/>
          </a:p>
          <a:p>
            <a:pPr lvl="1"/>
            <a:r>
              <a:rPr lang="en-US" altLang="zh-TW" dirty="0"/>
              <a:t>Side part: Use 8 mm thick aluminum plates </a:t>
            </a:r>
          </a:p>
          <a:p>
            <a:pPr lvl="2"/>
            <a:r>
              <a:rPr lang="en-US" altLang="zh-TW" dirty="0"/>
              <a:t>Coolant is circulated through copper tubing in aluminum plates .</a:t>
            </a:r>
          </a:p>
          <a:p>
            <a:pPr lvl="1"/>
            <a:r>
              <a:rPr lang="en-US" altLang="zh-TW" dirty="0"/>
              <a:t>Front part: Cover by a 3 mm copper plate.</a:t>
            </a:r>
          </a:p>
          <a:p>
            <a:r>
              <a:rPr lang="en-US" altLang="zh-TW" dirty="0"/>
              <a:t>Cable routing</a:t>
            </a:r>
            <a:r>
              <a:rPr lang="zh-TW" altLang="en-US" dirty="0"/>
              <a:t>：</a:t>
            </a:r>
            <a:endParaRPr lang="en-US" altLang="zh-TW" dirty="0"/>
          </a:p>
          <a:p>
            <a:pPr lvl="1"/>
            <a:r>
              <a:rPr lang="en-US" altLang="zh-TW" dirty="0"/>
              <a:t>The cables go downward and pass through the table</a:t>
            </a:r>
          </a:p>
          <a:p>
            <a:pPr lvl="1"/>
            <a:r>
              <a:rPr lang="en-US" altLang="zh-TW" dirty="0"/>
              <a:t>Max length ~ 95 cm</a:t>
            </a:r>
            <a:endParaRPr lang="zh-TW" altLang="en-US" dirty="0"/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FF415FF3-D6CE-4CEE-8D8E-EEF4F547B7BF}"/>
              </a:ext>
            </a:extLst>
          </p:cNvPr>
          <p:cNvSpPr txBox="1"/>
          <p:nvPr/>
        </p:nvSpPr>
        <p:spPr>
          <a:xfrm rot="21050836">
            <a:off x="10283648" y="1578571"/>
            <a:ext cx="1492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p/A beam pipe</a:t>
            </a:r>
            <a:endParaRPr lang="zh-TW" altLang="en-US" sz="1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46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87500ED-BC6A-4D75-8B99-F557959AD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Supper Module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B9BE24E-42D7-49BC-A7AC-BFBE0F8CA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397" y="1100011"/>
            <a:ext cx="6982233" cy="1231273"/>
          </a:xfrm>
        </p:spPr>
        <p:txBody>
          <a:bodyPr>
            <a:normAutofit/>
          </a:bodyPr>
          <a:lstStyle/>
          <a:p>
            <a:r>
              <a:rPr lang="en-US" altLang="zh-TW" sz="2400" dirty="0"/>
              <a:t>One SM contains : </a:t>
            </a:r>
          </a:p>
          <a:p>
            <a:pPr lvl="1"/>
            <a:r>
              <a:rPr lang="en-US" altLang="zh-TW" sz="2000" dirty="0"/>
              <a:t> 9 × 9 PbWO</a:t>
            </a:r>
            <a:r>
              <a:rPr lang="en-US" altLang="zh-TW" sz="2000" baseline="-25000" dirty="0"/>
              <a:t>4 </a:t>
            </a:r>
            <a:r>
              <a:rPr lang="en-US" altLang="zh-TW" sz="2000" dirty="0"/>
              <a:t>crystals</a:t>
            </a:r>
            <a:endParaRPr lang="en-US" altLang="zh-TW" sz="2000" baseline="-25000" dirty="0"/>
          </a:p>
          <a:p>
            <a:pPr lvl="1"/>
            <a:r>
              <a:rPr lang="en-US" altLang="zh-TW" sz="2000" dirty="0"/>
              <a:t> 16 × 9 × 9 SiPM channels = 1,296 channels</a:t>
            </a:r>
            <a:endParaRPr lang="zh-TW" altLang="en-US" sz="2000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0ED2EA41-9E13-40D8-AAF9-9A4F8A5DB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E188FC8B-5EB2-4BD7-8B10-38BCD606F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3</a:t>
            </a:fld>
            <a:endParaRPr 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0975FC9-CD56-4053-BA60-1420E2D53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51" y="2534969"/>
            <a:ext cx="3634644" cy="386130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70ABCF3-BCA4-420F-975E-948311D44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7837" y="2534969"/>
            <a:ext cx="3572452" cy="3861303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399B599A-5BC7-4F6F-ACFB-29AFCD100EA7}"/>
              </a:ext>
            </a:extLst>
          </p:cNvPr>
          <p:cNvSpPr/>
          <p:nvPr/>
        </p:nvSpPr>
        <p:spPr>
          <a:xfrm>
            <a:off x="386573" y="2634558"/>
            <a:ext cx="1240325" cy="13036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57BCAF0B-3218-441C-9113-AA1536F15EFA}"/>
              </a:ext>
            </a:extLst>
          </p:cNvPr>
          <p:cNvCxnSpPr/>
          <p:nvPr/>
        </p:nvCxnSpPr>
        <p:spPr>
          <a:xfrm>
            <a:off x="1895886" y="3241141"/>
            <a:ext cx="1921951" cy="5251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>
            <a:extLst>
              <a:ext uri="{FF2B5EF4-FFF2-40B4-BE49-F238E27FC236}">
                <a16:creationId xmlns:a16="http://schemas.microsoft.com/office/drawing/2014/main" id="{D7493C78-1B14-4A51-B63E-84AC10D16164}"/>
              </a:ext>
            </a:extLst>
          </p:cNvPr>
          <p:cNvSpPr/>
          <p:nvPr/>
        </p:nvSpPr>
        <p:spPr>
          <a:xfrm>
            <a:off x="2713315" y="3956790"/>
            <a:ext cx="1522165" cy="2928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Zoom in</a:t>
            </a:r>
            <a:endParaRPr lang="zh-TW" alt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67E9827A-8F00-424E-85AE-F56B4B761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1261" y="2435551"/>
            <a:ext cx="4355192" cy="406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655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C5130B5E-A5A4-4864-AC64-527473C73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6659" y="796423"/>
            <a:ext cx="3533236" cy="5885303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254F6818-8CC3-417F-8CA0-AE3B1260EAC3}"/>
              </a:ext>
            </a:extLst>
          </p:cNvPr>
          <p:cNvSpPr/>
          <p:nvPr/>
        </p:nvSpPr>
        <p:spPr>
          <a:xfrm>
            <a:off x="72526" y="3049867"/>
            <a:ext cx="1828305" cy="349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dirty="0"/>
              <a:t>Cooling &amp; support</a:t>
            </a:r>
            <a:endParaRPr lang="zh-TW" altLang="en-US" sz="1400" dirty="0"/>
          </a:p>
        </p:txBody>
      </p:sp>
      <p:pic>
        <p:nvPicPr>
          <p:cNvPr id="35" name="圖片 34">
            <a:extLst>
              <a:ext uri="{FF2B5EF4-FFF2-40B4-BE49-F238E27FC236}">
                <a16:creationId xmlns:a16="http://schemas.microsoft.com/office/drawing/2014/main" id="{626E421C-1314-481D-88B4-4468A5B09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911" y="3400988"/>
            <a:ext cx="1777468" cy="3185832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BAD1A777-B0E9-4232-863F-1586E75222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7458" y="3400988"/>
            <a:ext cx="1772466" cy="3185832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27F2B690-D5EF-4C67-9003-06DAFB769F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7003" y="3400988"/>
            <a:ext cx="1858308" cy="318583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02559B6-33F1-418F-82A4-E6165BCE7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The compose system of EMCal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4B1DD58-3BDE-4AE8-A17A-D1A6C4E87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013" y="1092201"/>
            <a:ext cx="7793038" cy="1873249"/>
          </a:xfrm>
        </p:spPr>
        <p:txBody>
          <a:bodyPr/>
          <a:lstStyle/>
          <a:p>
            <a:r>
              <a:rPr lang="en-US" altLang="zh-TW" dirty="0"/>
              <a:t>This is the assemble sequence.</a:t>
            </a:r>
          </a:p>
          <a:p>
            <a:r>
              <a:rPr lang="en-US" altLang="zh-TW" dirty="0"/>
              <a:t>1. The </a:t>
            </a:r>
            <a:r>
              <a:rPr lang="en-US" altLang="zh-TW" sz="1800" dirty="0"/>
              <a:t>Cooling &amp; support</a:t>
            </a:r>
          </a:p>
          <a:p>
            <a:r>
              <a:rPr lang="en-US" altLang="zh-TW" dirty="0"/>
              <a:t>2. The crystal modules</a:t>
            </a:r>
          </a:p>
          <a:p>
            <a:r>
              <a:rPr lang="en-US" altLang="zh-TW" sz="1800" dirty="0"/>
              <a:t>3. PCB support frame</a:t>
            </a:r>
          </a:p>
          <a:p>
            <a:r>
              <a:rPr lang="en-US" altLang="zh-TW" dirty="0"/>
              <a:t>4. The sensor and ROC board, and the cables.</a:t>
            </a:r>
            <a:endParaRPr lang="zh-TW" altLang="en-US" sz="1800" dirty="0"/>
          </a:p>
          <a:p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13287FD2-1355-46FE-83DA-0C24CFB5A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Yu-Siang Xiao (NCUHEP, Taiwan)</a:t>
            </a:r>
            <a:endParaRPr lang="en-US" dirty="0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BBA6CFFE-2EBC-4011-B399-1527B7190744}"/>
              </a:ext>
            </a:extLst>
          </p:cNvPr>
          <p:cNvSpPr/>
          <p:nvPr/>
        </p:nvSpPr>
        <p:spPr>
          <a:xfrm>
            <a:off x="2122911" y="3049867"/>
            <a:ext cx="1772467" cy="349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dirty="0"/>
              <a:t>Crystal modules </a:t>
            </a:r>
            <a:endParaRPr lang="zh-TW" altLang="en-US" sz="1600" dirty="0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7B284550-3F68-4D94-A2F9-58DA87A1CE2F}"/>
              </a:ext>
            </a:extLst>
          </p:cNvPr>
          <p:cNvSpPr/>
          <p:nvPr/>
        </p:nvSpPr>
        <p:spPr>
          <a:xfrm>
            <a:off x="4114957" y="3049867"/>
            <a:ext cx="1772467" cy="349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dirty="0"/>
              <a:t>PCB support</a:t>
            </a:r>
            <a:endParaRPr lang="zh-TW" altLang="en-US" sz="1400" dirty="0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61291024-8834-47F4-A3D0-5AAA2FB893DE}"/>
              </a:ext>
            </a:extLst>
          </p:cNvPr>
          <p:cNvSpPr/>
          <p:nvPr/>
        </p:nvSpPr>
        <p:spPr>
          <a:xfrm>
            <a:off x="6100336" y="3049867"/>
            <a:ext cx="1858308" cy="349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dirty="0"/>
              <a:t>ROC &amp; SiPM PCB</a:t>
            </a:r>
            <a:endParaRPr lang="zh-TW" altLang="en-US" sz="1400" dirty="0"/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B3849B84-75CF-48AF-A1F1-53BB13F548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26" y="3400988"/>
            <a:ext cx="1835807" cy="3185832"/>
          </a:xfrm>
          <a:prstGeom prst="rect">
            <a:avLst/>
          </a:prstGeom>
        </p:spPr>
      </p:pic>
      <p:sp>
        <p:nvSpPr>
          <p:cNvPr id="21" name="箭號: 向右 20">
            <a:extLst>
              <a:ext uri="{FF2B5EF4-FFF2-40B4-BE49-F238E27FC236}">
                <a16:creationId xmlns:a16="http://schemas.microsoft.com/office/drawing/2014/main" id="{FE0AE9B8-D701-44F9-A8E4-DFF84222AB92}"/>
              </a:ext>
            </a:extLst>
          </p:cNvPr>
          <p:cNvSpPr/>
          <p:nvPr/>
        </p:nvSpPr>
        <p:spPr>
          <a:xfrm>
            <a:off x="1858983" y="4871745"/>
            <a:ext cx="369117" cy="3492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箭號: 向右 39">
            <a:extLst>
              <a:ext uri="{FF2B5EF4-FFF2-40B4-BE49-F238E27FC236}">
                <a16:creationId xmlns:a16="http://schemas.microsoft.com/office/drawing/2014/main" id="{AEB58A3A-1D33-4DF8-B7FE-5FD62F715260}"/>
              </a:ext>
            </a:extLst>
          </p:cNvPr>
          <p:cNvSpPr/>
          <p:nvPr/>
        </p:nvSpPr>
        <p:spPr>
          <a:xfrm>
            <a:off x="3872059" y="4871745"/>
            <a:ext cx="369117" cy="3492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箭號: 向右 40">
            <a:extLst>
              <a:ext uri="{FF2B5EF4-FFF2-40B4-BE49-F238E27FC236}">
                <a16:creationId xmlns:a16="http://schemas.microsoft.com/office/drawing/2014/main" id="{91CBFF41-C4A7-4671-9BF7-E72024F2D728}"/>
              </a:ext>
            </a:extLst>
          </p:cNvPr>
          <p:cNvSpPr/>
          <p:nvPr/>
        </p:nvSpPr>
        <p:spPr>
          <a:xfrm>
            <a:off x="5856357" y="4871745"/>
            <a:ext cx="369117" cy="3492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箭號: 向右 41">
            <a:extLst>
              <a:ext uri="{FF2B5EF4-FFF2-40B4-BE49-F238E27FC236}">
                <a16:creationId xmlns:a16="http://schemas.microsoft.com/office/drawing/2014/main" id="{D87D7147-99BA-4283-83FF-0C002D6F909A}"/>
              </a:ext>
            </a:extLst>
          </p:cNvPr>
          <p:cNvSpPr/>
          <p:nvPr/>
        </p:nvSpPr>
        <p:spPr>
          <a:xfrm>
            <a:off x="7947542" y="4871745"/>
            <a:ext cx="369117" cy="3492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A9E2B94-E5FC-4F9F-90E8-E372F6A54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9694" y="577851"/>
            <a:ext cx="838199" cy="203462"/>
          </a:xfrm>
        </p:spPr>
        <p:txBody>
          <a:bodyPr/>
          <a:lstStyle/>
          <a:p>
            <a:fld id="{DE4CEF41-9E5F-4033-9FC8-455A557C593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873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CD5E32B-020D-4ED2-B118-DFD44D6F5BB2}"/>
              </a:ext>
            </a:extLst>
          </p:cNvPr>
          <p:cNvSpPr/>
          <p:nvPr/>
        </p:nvSpPr>
        <p:spPr>
          <a:xfrm>
            <a:off x="227194" y="3315613"/>
            <a:ext cx="11511960" cy="3246649"/>
          </a:xfrm>
          <a:prstGeom prst="rect">
            <a:avLst/>
          </a:prstGeom>
          <a:solidFill>
            <a:srgbClr val="8A9A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Readout module</a:t>
            </a:r>
          </a:p>
          <a:p>
            <a:pPr algn="ctr"/>
            <a:endParaRPr lang="en-US" altLang="zh-TW" dirty="0"/>
          </a:p>
          <a:p>
            <a:pPr algn="ctr"/>
            <a:endParaRPr lang="en-US" altLang="zh-TW" dirty="0"/>
          </a:p>
          <a:p>
            <a:pPr algn="ctr"/>
            <a:endParaRPr lang="en-US" altLang="zh-TW" dirty="0"/>
          </a:p>
          <a:p>
            <a:pPr algn="ctr"/>
            <a:endParaRPr lang="en-US" altLang="zh-TW" dirty="0"/>
          </a:p>
          <a:p>
            <a:pPr algn="ctr"/>
            <a:endParaRPr lang="en-US" altLang="zh-TW" dirty="0"/>
          </a:p>
          <a:p>
            <a:pPr algn="ctr"/>
            <a:endParaRPr lang="en-US" altLang="zh-TW" dirty="0"/>
          </a:p>
          <a:p>
            <a:pPr algn="ctr"/>
            <a:endParaRPr lang="en-US" altLang="zh-TW" dirty="0"/>
          </a:p>
          <a:p>
            <a:pPr algn="ctr"/>
            <a:r>
              <a:rPr lang="en-US" altLang="zh-TW" dirty="0"/>
              <a:t>1</a:t>
            </a:r>
          </a:p>
          <a:p>
            <a:pPr algn="ctr"/>
            <a:endParaRPr lang="en-US" altLang="zh-TW" dirty="0"/>
          </a:p>
          <a:p>
            <a:pPr algn="ctr"/>
            <a:endParaRPr lang="en-US" altLang="zh-TW" dirty="0"/>
          </a:p>
          <a:p>
            <a:pPr algn="ctr"/>
            <a:endParaRPr lang="zh-TW" altLang="en-US" dirty="0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B749B3C5-DFB9-4A9E-AA21-62FCE4487A51}"/>
              </a:ext>
            </a:extLst>
          </p:cNvPr>
          <p:cNvGrpSpPr/>
          <p:nvPr/>
        </p:nvGrpSpPr>
        <p:grpSpPr>
          <a:xfrm>
            <a:off x="7932639" y="122829"/>
            <a:ext cx="3078713" cy="3168226"/>
            <a:chOff x="7683146" y="295738"/>
            <a:chExt cx="3078713" cy="3168226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E1FE7A0F-2243-4736-8A24-59A25AD86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683146" y="295738"/>
              <a:ext cx="3078713" cy="3168226"/>
            </a:xfrm>
            <a:prstGeom prst="rect">
              <a:avLst/>
            </a:prstGeom>
          </p:spPr>
        </p:pic>
        <p:cxnSp>
          <p:nvCxnSpPr>
            <p:cNvPr id="33" name="直線單箭頭接點 32">
              <a:extLst>
                <a:ext uri="{FF2B5EF4-FFF2-40B4-BE49-F238E27FC236}">
                  <a16:creationId xmlns:a16="http://schemas.microsoft.com/office/drawing/2014/main" id="{839876D7-D63F-462E-A10E-0772AF07BF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71667" y="295738"/>
              <a:ext cx="1810007" cy="502513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單箭頭接點 36">
              <a:extLst>
                <a:ext uri="{FF2B5EF4-FFF2-40B4-BE49-F238E27FC236}">
                  <a16:creationId xmlns:a16="http://schemas.microsoft.com/office/drawing/2014/main" id="{4FAF6E66-8C2D-49FD-89F0-462544C3B3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68516" y="898840"/>
              <a:ext cx="1" cy="2367734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圖片 29">
            <a:extLst>
              <a:ext uri="{FF2B5EF4-FFF2-40B4-BE49-F238E27FC236}">
                <a16:creationId xmlns:a16="http://schemas.microsoft.com/office/drawing/2014/main" id="{95FB1BC8-2FC2-405F-92D5-D7BB3E42424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0551" y="4204371"/>
            <a:ext cx="2184607" cy="227718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D7B0A0A-AE93-4AF2-A2F1-E3F033A43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SiPM Readout Module 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A09C859-262D-4C5F-9A26-A3A9CB031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201" y="1142833"/>
            <a:ext cx="6987925" cy="2337758"/>
          </a:xfrm>
        </p:spPr>
        <p:txBody>
          <a:bodyPr>
            <a:normAutofit/>
          </a:bodyPr>
          <a:lstStyle/>
          <a:p>
            <a:r>
              <a:rPr lang="en-US" altLang="zh-TW" dirty="0"/>
              <a:t>The current design contains 3 </a:t>
            </a:r>
            <a:r>
              <a:rPr lang="en-US" altLang="zh-TW" sz="1800" dirty="0"/>
              <a:t>× </a:t>
            </a:r>
            <a:r>
              <a:rPr lang="en-US" altLang="zh-TW" dirty="0"/>
              <a:t>3 readout modules per Super Module</a:t>
            </a:r>
          </a:p>
          <a:p>
            <a:r>
              <a:rPr lang="en-US" altLang="zh-TW" dirty="0"/>
              <a:t>One readout module contains :</a:t>
            </a:r>
          </a:p>
          <a:p>
            <a:pPr lvl="1"/>
            <a:r>
              <a:rPr lang="en-US" altLang="zh-TW" dirty="0"/>
              <a:t>144 SiPM channels </a:t>
            </a:r>
          </a:p>
          <a:p>
            <a:pPr lvl="1"/>
            <a:r>
              <a:rPr lang="en-US" altLang="zh-TW" dirty="0"/>
              <a:t>2 ROCs </a:t>
            </a:r>
          </a:p>
          <a:p>
            <a:pPr lvl="1"/>
            <a:r>
              <a:rPr lang="en-US" altLang="zh-TW" dirty="0"/>
              <a:t>Thermal contact</a:t>
            </a:r>
          </a:p>
          <a:p>
            <a:pPr lvl="1"/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1419A3CB-106F-4D21-84D3-B1B3B19BC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F0AF3D0B-6379-45E7-B223-D12FAB3D2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5</a:t>
            </a:fld>
            <a:endParaRPr lang="en-US" dirty="0"/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2A0784B5-D2E3-41AE-9EED-4B312D8145A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83671" y="4204372"/>
            <a:ext cx="2179949" cy="2277183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6C423A54-AF02-430F-BC72-5A9054A6C65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88219" y="4204371"/>
            <a:ext cx="2175294" cy="2277183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11AF222E-76E3-4B58-8734-BB5D1C55AC2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77641" y="4204371"/>
            <a:ext cx="2163644" cy="2277183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656E191C-6E1F-4F7B-A8E1-FD9D5A3ECB1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55413" y="4204371"/>
            <a:ext cx="2206726" cy="2277183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6B7F7D24-1CE6-4A47-893C-56255C2E4019}"/>
              </a:ext>
            </a:extLst>
          </p:cNvPr>
          <p:cNvSpPr/>
          <p:nvPr/>
        </p:nvSpPr>
        <p:spPr>
          <a:xfrm>
            <a:off x="310554" y="3645568"/>
            <a:ext cx="2179950" cy="5588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dirty="0"/>
              <a:t>3 × 3 = 9 crystals</a:t>
            </a:r>
            <a:endParaRPr lang="zh-TW" altLang="en-US" sz="1000" dirty="0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59CF3A95-BECA-442A-8D15-DE16A4EF73F1}"/>
              </a:ext>
            </a:extLst>
          </p:cNvPr>
          <p:cNvSpPr/>
          <p:nvPr/>
        </p:nvSpPr>
        <p:spPr>
          <a:xfrm>
            <a:off x="2583670" y="3645568"/>
            <a:ext cx="2179950" cy="5588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dirty="0"/>
              <a:t>(4×4)×3×3 = 144 SiPMs</a:t>
            </a:r>
          </a:p>
          <a:p>
            <a:pPr algn="ctr"/>
            <a:r>
              <a:rPr lang="en-US" altLang="zh-TW" sz="1000" dirty="0"/>
              <a:t>(reduce the display chips by 75%)</a:t>
            </a:r>
            <a:endParaRPr lang="zh-TW" altLang="en-US" sz="1000" dirty="0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5EAFA5DF-7494-49AE-8644-7C673D37DFE6}"/>
              </a:ext>
            </a:extLst>
          </p:cNvPr>
          <p:cNvSpPr/>
          <p:nvPr/>
        </p:nvSpPr>
        <p:spPr>
          <a:xfrm>
            <a:off x="4883563" y="3645568"/>
            <a:ext cx="2179950" cy="5588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dirty="0"/>
              <a:t>SiPM board</a:t>
            </a:r>
            <a:endParaRPr lang="zh-TW" altLang="en-US" sz="1200" dirty="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98F0AAC6-CCCC-4CD2-841F-34F38DA2D001}"/>
              </a:ext>
            </a:extLst>
          </p:cNvPr>
          <p:cNvSpPr/>
          <p:nvPr/>
        </p:nvSpPr>
        <p:spPr>
          <a:xfrm>
            <a:off x="7161335" y="3645568"/>
            <a:ext cx="2179950" cy="5588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dirty="0"/>
              <a:t>ROC board</a:t>
            </a:r>
          </a:p>
          <a:p>
            <a:pPr algn="ctr"/>
            <a:r>
              <a:rPr lang="en-US" altLang="zh-TW" sz="1000" dirty="0"/>
              <a:t>2 ROCs: (72 × 2=144 channels)</a:t>
            </a:r>
            <a:endParaRPr lang="zh-TW" altLang="en-US" sz="1000" dirty="0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095F4FEA-3FE6-4EB2-83D9-6A8FAF45DA00}"/>
              </a:ext>
            </a:extLst>
          </p:cNvPr>
          <p:cNvSpPr/>
          <p:nvPr/>
        </p:nvSpPr>
        <p:spPr>
          <a:xfrm>
            <a:off x="9455413" y="3645568"/>
            <a:ext cx="2179950" cy="5588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dirty="0"/>
              <a:t>HV, GND, and Signal</a:t>
            </a:r>
          </a:p>
          <a:p>
            <a:pPr algn="ctr"/>
            <a:r>
              <a:rPr lang="en-US" altLang="zh-TW" sz="1600" dirty="0"/>
              <a:t>cables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745E322C-9614-4C42-A2C4-745ACC804F56}"/>
              </a:ext>
            </a:extLst>
          </p:cNvPr>
          <p:cNvSpPr/>
          <p:nvPr/>
        </p:nvSpPr>
        <p:spPr>
          <a:xfrm rot="20469079">
            <a:off x="8122769" y="-40605"/>
            <a:ext cx="2517696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19.1 cm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03AB5969-E118-4C7D-8033-DCF54BB1A551}"/>
              </a:ext>
            </a:extLst>
          </p:cNvPr>
          <p:cNvSpPr/>
          <p:nvPr/>
        </p:nvSpPr>
        <p:spPr>
          <a:xfrm rot="16200000">
            <a:off x="7203079" y="1393811"/>
            <a:ext cx="1480298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19.1cm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E4824075-F653-43A8-9DE1-7666BC0A66C1}"/>
              </a:ext>
            </a:extLst>
          </p:cNvPr>
          <p:cNvSpPr txBox="1"/>
          <p:nvPr/>
        </p:nvSpPr>
        <p:spPr>
          <a:xfrm>
            <a:off x="6291852" y="519921"/>
            <a:ext cx="2240904" cy="369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1 Super Module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391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9859631-34C8-467A-813A-7E30E3F3E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The readout module boards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46119D3-6A20-4FD4-AAD2-A9F112225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991" y="1515037"/>
            <a:ext cx="4966619" cy="4663179"/>
          </a:xfrm>
        </p:spPr>
        <p:txBody>
          <a:bodyPr>
            <a:normAutofit/>
          </a:bodyPr>
          <a:lstStyle/>
          <a:p>
            <a:r>
              <a:rPr lang="en-US" altLang="zh-TW" b="1" dirty="0"/>
              <a:t>High-Density Integration: Accommodates 144 SiPM sensors within a compact 63 × 63 mm.</a:t>
            </a:r>
          </a:p>
          <a:p>
            <a:r>
              <a:rPr lang="en-US" altLang="zh-TW" b="1" dirty="0"/>
              <a:t>Dual-Layer PCB Stack</a:t>
            </a:r>
            <a:r>
              <a:rPr lang="en-US" altLang="zh-TW" dirty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TW" b="1" dirty="0"/>
              <a:t>SiPM Board (Front)</a:t>
            </a:r>
            <a:r>
              <a:rPr lang="en-US" altLang="zh-TW" dirty="0"/>
              <a:t>: Dedicated to photon detection and signal interface with the crystal array.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TW" b="1" dirty="0"/>
              <a:t>ROC Board (Back)</a:t>
            </a:r>
            <a:r>
              <a:rPr lang="en-US" altLang="zh-TW" dirty="0"/>
              <a:t>: Equipped with </a:t>
            </a:r>
            <a:r>
              <a:rPr lang="en-US" altLang="zh-TW" b="1" dirty="0"/>
              <a:t>two Readout Chips (ROCs)</a:t>
            </a:r>
            <a:r>
              <a:rPr lang="en-US" altLang="zh-TW" dirty="0"/>
              <a:t> for signal processing and digitization.</a:t>
            </a:r>
          </a:p>
          <a:p>
            <a:r>
              <a:rPr lang="en-US" altLang="zh-TW" b="1" dirty="0"/>
              <a:t>Interconnect &amp; Connectivity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TW" b="1" dirty="0"/>
              <a:t>Board-to-Board (B2B) Connector</a:t>
            </a:r>
            <a:r>
              <a:rPr lang="en-US" altLang="zh-TW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TW" dirty="0"/>
              <a:t>Utilizes an </a:t>
            </a:r>
            <a:r>
              <a:rPr lang="en-US" altLang="zh-TW" b="1" dirty="0"/>
              <a:t>8 mm standoff</a:t>
            </a:r>
            <a:r>
              <a:rPr lang="en-US" altLang="zh-TW" dirty="0"/>
              <a:t> height.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TW" b="1" dirty="0"/>
              <a:t>Benefit</a:t>
            </a:r>
            <a:r>
              <a:rPr lang="en-US" altLang="zh-TW" dirty="0"/>
              <a:t>: Minimizes analog trace length between sensors and ROCs to ensure signal integrity and low noise.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TW" b="1" dirty="0"/>
              <a:t>External Cabling</a:t>
            </a:r>
            <a:r>
              <a:rPr lang="en-US" altLang="zh-TW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TW" dirty="0"/>
              <a:t>Features three robust rear-exit cables for High Voltage (HV) bias and high-speed data transmission.</a:t>
            </a:r>
          </a:p>
          <a:p>
            <a:endParaRPr lang="en-US" altLang="zh-TW" b="1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CC269935-A8CA-4E24-A61F-9843B3413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Yu-Siang Xiao (NCUHEP, Taiwan)</a:t>
            </a:r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F0498779-9D19-46E4-851E-BFBEFA93A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6</a:t>
            </a:fld>
            <a:endParaRPr 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DD69F87-134D-45A9-B377-0B0F9F507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5500" y="1413417"/>
            <a:ext cx="6607509" cy="470027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8A4E117D-6BFE-40F8-9E51-25DD42F9CCD9}"/>
              </a:ext>
            </a:extLst>
          </p:cNvPr>
          <p:cNvSpPr/>
          <p:nvPr/>
        </p:nvSpPr>
        <p:spPr>
          <a:xfrm>
            <a:off x="6851985" y="3350797"/>
            <a:ext cx="529389" cy="1323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 dirty="0">
                <a:solidFill>
                  <a:srgbClr val="FF0000"/>
                </a:solidFill>
              </a:rPr>
              <a:t>SiPM</a:t>
            </a:r>
            <a:endParaRPr lang="zh-TW" altLang="en-US" sz="1100" dirty="0">
              <a:solidFill>
                <a:srgbClr val="FF0000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C01BA87-2358-4E26-ACFF-38FECCFDED2B}"/>
              </a:ext>
            </a:extLst>
          </p:cNvPr>
          <p:cNvSpPr/>
          <p:nvPr/>
        </p:nvSpPr>
        <p:spPr>
          <a:xfrm>
            <a:off x="8530891" y="2526634"/>
            <a:ext cx="529389" cy="1323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 dirty="0">
                <a:solidFill>
                  <a:srgbClr val="FF0000"/>
                </a:solidFill>
              </a:rPr>
              <a:t>SiPM</a:t>
            </a:r>
            <a:endParaRPr lang="zh-TW" altLang="en-US" sz="1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341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5185E02B-0ED3-4239-BC88-50443A5E4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601" y="5460476"/>
            <a:ext cx="11542798" cy="110178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0264A3A-266E-494D-8C48-74BF902A3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9312" y="523271"/>
            <a:ext cx="2452408" cy="455014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F1FE66C-82E2-4799-8B99-E89B792E5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Cooling &amp; Support System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7710028-B54E-46ED-98AA-1B827B5F1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601" y="1058554"/>
            <a:ext cx="7079442" cy="4733370"/>
          </a:xfrm>
        </p:spPr>
        <p:txBody>
          <a:bodyPr>
            <a:normAutofit/>
          </a:bodyPr>
          <a:lstStyle/>
          <a:p>
            <a:r>
              <a:rPr lang="en-US" altLang="zh-TW" sz="2000" dirty="0"/>
              <a:t>Use 1 cooling modules, 4 cooling support, and 3mm copper plate to maintain the thermal condition of crystals.</a:t>
            </a:r>
          </a:p>
          <a:p>
            <a:r>
              <a:rPr lang="en-US" altLang="zh-TW" sz="2000" dirty="0"/>
              <a:t>The coolant circulates through 6mm copper tubing.</a:t>
            </a:r>
          </a:p>
          <a:p>
            <a:endParaRPr lang="zh-TW" altLang="en-US" sz="2000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29900469-8032-44A9-9254-17DA842E1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D2667B6-3DF4-4A9A-808D-6F8E7BB17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7</a:t>
            </a:fld>
            <a:endParaRPr lang="en-US" dirty="0"/>
          </a:p>
        </p:txBody>
      </p:sp>
      <p:sp>
        <p:nvSpPr>
          <p:cNvPr id="14" name="箭號: 向下 13">
            <a:extLst>
              <a:ext uri="{FF2B5EF4-FFF2-40B4-BE49-F238E27FC236}">
                <a16:creationId xmlns:a16="http://schemas.microsoft.com/office/drawing/2014/main" id="{C1DB2A0D-6B85-48F3-AA8C-5B1F2DBDE149}"/>
              </a:ext>
            </a:extLst>
          </p:cNvPr>
          <p:cNvSpPr/>
          <p:nvPr/>
        </p:nvSpPr>
        <p:spPr>
          <a:xfrm>
            <a:off x="1123527" y="4919905"/>
            <a:ext cx="395425" cy="762908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箭號: 向下 14">
            <a:extLst>
              <a:ext uri="{FF2B5EF4-FFF2-40B4-BE49-F238E27FC236}">
                <a16:creationId xmlns:a16="http://schemas.microsoft.com/office/drawing/2014/main" id="{DA0AB371-A6AF-450B-B92C-DA3245E827D5}"/>
              </a:ext>
            </a:extLst>
          </p:cNvPr>
          <p:cNvSpPr/>
          <p:nvPr/>
        </p:nvSpPr>
        <p:spPr>
          <a:xfrm rot="10800000">
            <a:off x="10594218" y="4838469"/>
            <a:ext cx="395425" cy="7629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箭號: 向下 15">
            <a:extLst>
              <a:ext uri="{FF2B5EF4-FFF2-40B4-BE49-F238E27FC236}">
                <a16:creationId xmlns:a16="http://schemas.microsoft.com/office/drawing/2014/main" id="{77C128E0-3241-458C-A4EA-5709CF6E54E2}"/>
              </a:ext>
            </a:extLst>
          </p:cNvPr>
          <p:cNvSpPr/>
          <p:nvPr/>
        </p:nvSpPr>
        <p:spPr>
          <a:xfrm>
            <a:off x="8253841" y="836604"/>
            <a:ext cx="211577" cy="310341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箭號: 向下 16">
            <a:extLst>
              <a:ext uri="{FF2B5EF4-FFF2-40B4-BE49-F238E27FC236}">
                <a16:creationId xmlns:a16="http://schemas.microsoft.com/office/drawing/2014/main" id="{0BFCAD50-23D7-4073-9312-12B5932303AA}"/>
              </a:ext>
            </a:extLst>
          </p:cNvPr>
          <p:cNvSpPr/>
          <p:nvPr/>
        </p:nvSpPr>
        <p:spPr>
          <a:xfrm rot="10800000">
            <a:off x="9424293" y="368100"/>
            <a:ext cx="211577" cy="31034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箭號: 向下 17">
            <a:extLst>
              <a:ext uri="{FF2B5EF4-FFF2-40B4-BE49-F238E27FC236}">
                <a16:creationId xmlns:a16="http://schemas.microsoft.com/office/drawing/2014/main" id="{A86E32F1-4FEE-4C8E-AA23-A8BFF4D4C732}"/>
              </a:ext>
            </a:extLst>
          </p:cNvPr>
          <p:cNvSpPr/>
          <p:nvPr/>
        </p:nvSpPr>
        <p:spPr>
          <a:xfrm rot="16200000">
            <a:off x="7701322" y="4430223"/>
            <a:ext cx="211577" cy="310341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箭號: 向下 18">
            <a:extLst>
              <a:ext uri="{FF2B5EF4-FFF2-40B4-BE49-F238E27FC236}">
                <a16:creationId xmlns:a16="http://schemas.microsoft.com/office/drawing/2014/main" id="{E9BAC4D2-0FE9-49CA-952C-C9E2522370D7}"/>
              </a:ext>
            </a:extLst>
          </p:cNvPr>
          <p:cNvSpPr/>
          <p:nvPr/>
        </p:nvSpPr>
        <p:spPr>
          <a:xfrm rot="5400000">
            <a:off x="7721427" y="1492399"/>
            <a:ext cx="211577" cy="31034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箭號: 向下 19">
            <a:extLst>
              <a:ext uri="{FF2B5EF4-FFF2-40B4-BE49-F238E27FC236}">
                <a16:creationId xmlns:a16="http://schemas.microsoft.com/office/drawing/2014/main" id="{A954E6F6-F7CE-4113-A602-9D04747435AB}"/>
              </a:ext>
            </a:extLst>
          </p:cNvPr>
          <p:cNvSpPr/>
          <p:nvPr/>
        </p:nvSpPr>
        <p:spPr>
          <a:xfrm rot="5400000">
            <a:off x="9930865" y="3982197"/>
            <a:ext cx="211577" cy="310341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箭號: 向下 20">
            <a:extLst>
              <a:ext uri="{FF2B5EF4-FFF2-40B4-BE49-F238E27FC236}">
                <a16:creationId xmlns:a16="http://schemas.microsoft.com/office/drawing/2014/main" id="{9F73A635-EB06-4425-BBBE-22DA05B84A05}"/>
              </a:ext>
            </a:extLst>
          </p:cNvPr>
          <p:cNvSpPr/>
          <p:nvPr/>
        </p:nvSpPr>
        <p:spPr>
          <a:xfrm rot="16200000">
            <a:off x="10053255" y="912324"/>
            <a:ext cx="211577" cy="31034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箭號: 向下 21">
            <a:extLst>
              <a:ext uri="{FF2B5EF4-FFF2-40B4-BE49-F238E27FC236}">
                <a16:creationId xmlns:a16="http://schemas.microsoft.com/office/drawing/2014/main" id="{46BEC08B-5F80-471A-8B5F-F369E981DBFE}"/>
              </a:ext>
            </a:extLst>
          </p:cNvPr>
          <p:cNvSpPr/>
          <p:nvPr/>
        </p:nvSpPr>
        <p:spPr>
          <a:xfrm rot="10800000">
            <a:off x="8339523" y="4950021"/>
            <a:ext cx="211577" cy="310341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箭號: 向下 22">
            <a:extLst>
              <a:ext uri="{FF2B5EF4-FFF2-40B4-BE49-F238E27FC236}">
                <a16:creationId xmlns:a16="http://schemas.microsoft.com/office/drawing/2014/main" id="{78BFADAA-9B9F-47C1-AFE1-BC7FF04D936B}"/>
              </a:ext>
            </a:extLst>
          </p:cNvPr>
          <p:cNvSpPr/>
          <p:nvPr/>
        </p:nvSpPr>
        <p:spPr>
          <a:xfrm>
            <a:off x="9407690" y="4613566"/>
            <a:ext cx="211577" cy="31034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1C107974-D2FF-481D-A7F7-2D9E272FCE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726" y="2225862"/>
            <a:ext cx="5539150" cy="240627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0DCFE2C0-B08A-4B9F-98E2-CA312D7D4825}"/>
              </a:ext>
            </a:extLst>
          </p:cNvPr>
          <p:cNvSpPr/>
          <p:nvPr/>
        </p:nvSpPr>
        <p:spPr>
          <a:xfrm>
            <a:off x="0" y="2840462"/>
            <a:ext cx="727291" cy="469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dirty="0">
                <a:solidFill>
                  <a:srgbClr val="FF0000"/>
                </a:solidFill>
              </a:rPr>
              <a:t>1x</a:t>
            </a:r>
            <a:endParaRPr lang="zh-TW" altLang="en-US" sz="3600" dirty="0">
              <a:solidFill>
                <a:srgbClr val="FF0000"/>
              </a:solidFill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1AFA172E-8769-458F-BF8D-E8112A9A3EAA}"/>
              </a:ext>
            </a:extLst>
          </p:cNvPr>
          <p:cNvSpPr/>
          <p:nvPr/>
        </p:nvSpPr>
        <p:spPr>
          <a:xfrm>
            <a:off x="2049506" y="5167420"/>
            <a:ext cx="727291" cy="469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dirty="0">
                <a:solidFill>
                  <a:srgbClr val="FF0000"/>
                </a:solidFill>
              </a:rPr>
              <a:t>4x</a:t>
            </a:r>
            <a:endParaRPr lang="zh-TW" altLang="en-US" sz="3600" dirty="0">
              <a:solidFill>
                <a:srgbClr val="FF0000"/>
              </a:solidFill>
            </a:endParaRPr>
          </a:p>
        </p:txBody>
      </p:sp>
      <p:sp>
        <p:nvSpPr>
          <p:cNvPr id="7" name="箭號: 向右 6">
            <a:extLst>
              <a:ext uri="{FF2B5EF4-FFF2-40B4-BE49-F238E27FC236}">
                <a16:creationId xmlns:a16="http://schemas.microsoft.com/office/drawing/2014/main" id="{D6F63976-1441-4B55-860B-2ED82BEBF32B}"/>
              </a:ext>
            </a:extLst>
          </p:cNvPr>
          <p:cNvSpPr/>
          <p:nvPr/>
        </p:nvSpPr>
        <p:spPr>
          <a:xfrm rot="18961697">
            <a:off x="6049599" y="4117817"/>
            <a:ext cx="1678731" cy="6129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Assemble </a:t>
            </a:r>
            <a:endParaRPr lang="zh-TW" altLang="en-US" dirty="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F5F9E0C8-7017-4B54-8585-24475E10D99B}"/>
              </a:ext>
            </a:extLst>
          </p:cNvPr>
          <p:cNvSpPr/>
          <p:nvPr/>
        </p:nvSpPr>
        <p:spPr>
          <a:xfrm>
            <a:off x="8445311" y="2617380"/>
            <a:ext cx="1130325" cy="203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dirty="0">
                <a:solidFill>
                  <a:srgbClr val="FF0000"/>
                </a:solidFill>
              </a:rPr>
              <a:t>Copper plate </a:t>
            </a:r>
          </a:p>
          <a:p>
            <a:pPr algn="ctr"/>
            <a:r>
              <a:rPr lang="en-US" altLang="zh-TW" sz="1400" dirty="0">
                <a:solidFill>
                  <a:srgbClr val="FF0000"/>
                </a:solidFill>
              </a:rPr>
              <a:t>T=3 mm</a:t>
            </a:r>
            <a:endParaRPr lang="zh-TW" altLang="en-US" sz="1400" dirty="0">
              <a:solidFill>
                <a:srgbClr val="FF0000"/>
              </a:solidFill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CFDEE13A-955C-4772-9A83-7469F3E7FB12}"/>
              </a:ext>
            </a:extLst>
          </p:cNvPr>
          <p:cNvSpPr/>
          <p:nvPr/>
        </p:nvSpPr>
        <p:spPr>
          <a:xfrm>
            <a:off x="2148071" y="5327905"/>
            <a:ext cx="3217127" cy="203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  <a:highlight>
                  <a:srgbClr val="FFFF00"/>
                </a:highlight>
              </a:rPr>
              <a:t>Cooling support</a:t>
            </a:r>
            <a:endParaRPr lang="zh-TW" altLang="en-US" sz="24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635071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ECB6DCC-8FCD-4D18-AF58-0F97C02F8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Mass Calculation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1F019DF-60D9-417E-9AFC-E070A9325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5101" y="368243"/>
            <a:ext cx="6300786" cy="2034867"/>
          </a:xfrm>
        </p:spPr>
        <p:txBody>
          <a:bodyPr>
            <a:normAutofit/>
          </a:bodyPr>
          <a:lstStyle/>
          <a:p>
            <a:r>
              <a:rPr lang="en-US" altLang="zh-TW" dirty="0"/>
              <a:t>Super module</a:t>
            </a:r>
            <a:r>
              <a:rPr lang="zh-TW" altLang="en-US" dirty="0"/>
              <a:t>：</a:t>
            </a:r>
            <a:r>
              <a:rPr lang="en-US" altLang="zh-TW" dirty="0"/>
              <a:t>21.1 kg, and SM x 9</a:t>
            </a:r>
            <a:r>
              <a:rPr lang="zh-TW" altLang="en-US" dirty="0"/>
              <a:t>：</a:t>
            </a:r>
            <a:r>
              <a:rPr lang="en-US" altLang="zh-TW" dirty="0"/>
              <a:t>190.3 kg</a:t>
            </a:r>
          </a:p>
          <a:p>
            <a:r>
              <a:rPr lang="en-US" altLang="zh-TW" dirty="0"/>
              <a:t>Cooling system</a:t>
            </a:r>
            <a:r>
              <a:rPr lang="zh-TW" altLang="en-US" dirty="0"/>
              <a:t>：</a:t>
            </a:r>
            <a:r>
              <a:rPr lang="en-US" altLang="zh-TW" dirty="0"/>
              <a:t>12.1 kg</a:t>
            </a:r>
          </a:p>
          <a:p>
            <a:r>
              <a:rPr lang="en-US" altLang="zh-TW" dirty="0"/>
              <a:t>PCB support frame</a:t>
            </a:r>
            <a:r>
              <a:rPr lang="zh-TW" altLang="en-US" dirty="0"/>
              <a:t>：</a:t>
            </a:r>
            <a:r>
              <a:rPr lang="en-US" altLang="zh-TW" dirty="0"/>
              <a:t>3.6 kg</a:t>
            </a:r>
          </a:p>
          <a:p>
            <a:r>
              <a:rPr lang="en-US" altLang="zh-TW" dirty="0"/>
              <a:t>PCB of ROC and SiPM</a:t>
            </a:r>
            <a:r>
              <a:rPr lang="zh-TW" altLang="en-US" dirty="0"/>
              <a:t>：</a:t>
            </a:r>
            <a:r>
              <a:rPr lang="en-US" altLang="zh-TW" dirty="0"/>
              <a:t>3.5 kg</a:t>
            </a:r>
          </a:p>
          <a:p>
            <a:r>
              <a:rPr lang="en-US" altLang="zh-TW" dirty="0"/>
              <a:t>Total </a:t>
            </a:r>
            <a:r>
              <a:rPr lang="zh-TW" altLang="en-US" dirty="0"/>
              <a:t>：</a:t>
            </a:r>
            <a:r>
              <a:rPr lang="en-US" altLang="zh-TW" dirty="0"/>
              <a:t> 209.5 kg</a:t>
            </a: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54361894-0DB4-4D2F-8D98-1C25CCD6B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FB4A0B28-FE6E-4E67-BFE2-1D9A4A912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8</a:t>
            </a:fld>
            <a:endParaRPr lang="en-US" dirty="0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0BF353D4-2522-4327-A64C-85540C38E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677" y="1126338"/>
            <a:ext cx="4703822" cy="3838350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8C0E23E6-B0F3-489A-851E-CD27D984C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676" y="4964688"/>
            <a:ext cx="4703821" cy="1376728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F4D962F2-30FF-4B80-B5FF-AF5C6B7EB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3180" y="2263110"/>
            <a:ext cx="5146393" cy="4288661"/>
          </a:xfrm>
          <a:prstGeom prst="rect">
            <a:avLst/>
          </a:prstGeom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C2CFDE0D-85B2-47F6-88AA-6878C59BDCCD}"/>
              </a:ext>
            </a:extLst>
          </p:cNvPr>
          <p:cNvSpPr txBox="1"/>
          <p:nvPr/>
        </p:nvSpPr>
        <p:spPr>
          <a:xfrm>
            <a:off x="5733180" y="2218508"/>
            <a:ext cx="1930400" cy="369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Super module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001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8AB21C1-5E94-4878-8449-01FCAE398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Energy resolution</a:t>
            </a:r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F016746B-5572-4063-8F3A-75B172301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Yu-Siang Xiao (NCUHEP, Taiwan)</a:t>
            </a:r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49A4D0A-FBFA-4259-9B30-8F2526F6A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9</a:t>
            </a:fld>
            <a:endParaRPr 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873CE5D-1680-4E43-8AC5-C0954BDF8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607" y="1460234"/>
            <a:ext cx="4907211" cy="380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21164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模板2">
  <a:themeElements>
    <a:clrScheme name="離子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自訂 4">
      <a:majorFont>
        <a:latin typeface="Times New Roman"/>
        <a:ea typeface="標楷體"/>
        <a:cs typeface=""/>
      </a:majorFont>
      <a:minorFont>
        <a:latin typeface="Arial"/>
        <a:ea typeface="微軟正黑體"/>
        <a:cs typeface=""/>
      </a:minorFont>
    </a:fontScheme>
    <a:fmtScheme name="離子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模板2" id="{7B243093-F40B-49D2-8649-AEF9F6135092}" vid="{EB65F3AC-24C7-49F9-AF21-B89FB096BA6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模板2</Template>
  <TotalTime>94365</TotalTime>
  <Words>629</Words>
  <Application>Microsoft Office PowerPoint</Application>
  <PresentationFormat>寬螢幕</PresentationFormat>
  <Paragraphs>132</Paragraphs>
  <Slides>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9</vt:i4>
      </vt:variant>
    </vt:vector>
  </HeadingPairs>
  <TitlesOfParts>
    <vt:vector size="16" baseType="lpstr">
      <vt:lpstr>Arial</vt:lpstr>
      <vt:lpstr>Arial Black</vt:lpstr>
      <vt:lpstr>Calibri</vt:lpstr>
      <vt:lpstr>Times New Roman</vt:lpstr>
      <vt:lpstr>Wingdings</vt:lpstr>
      <vt:lpstr>Wingdings 3</vt:lpstr>
      <vt:lpstr>模板2</vt:lpstr>
      <vt:lpstr>EPIC ZDC EMCal design</vt:lpstr>
      <vt:lpstr>ZDC EMCal Design</vt:lpstr>
      <vt:lpstr>Supper Module</vt:lpstr>
      <vt:lpstr>The compose system of EMCal</vt:lpstr>
      <vt:lpstr>SiPM Readout Module </vt:lpstr>
      <vt:lpstr>The readout module boards</vt:lpstr>
      <vt:lpstr>Cooling &amp; Support System</vt:lpstr>
      <vt:lpstr>Mass Calculation</vt:lpstr>
      <vt:lpstr>Energy resolution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弮箞 林</dc:creator>
  <cp:lastModifiedBy>宇翔 蕭</cp:lastModifiedBy>
  <cp:revision>13514</cp:revision>
  <dcterms:created xsi:type="dcterms:W3CDTF">2020-10-12T05:45:27Z</dcterms:created>
  <dcterms:modified xsi:type="dcterms:W3CDTF">2026-04-01T09:29:27Z</dcterms:modified>
</cp:coreProperties>
</file>