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1" r:id="rId2"/>
    <p:sldId id="615" r:id="rId3"/>
    <p:sldId id="623" r:id="rId4"/>
    <p:sldId id="624" r:id="rId5"/>
    <p:sldId id="625" r:id="rId6"/>
    <p:sldId id="626" r:id="rId7"/>
    <p:sldId id="627" r:id="rId8"/>
    <p:sldId id="628" r:id="rId9"/>
    <p:sldId id="635" r:id="rId10"/>
    <p:sldId id="637" r:id="rId11"/>
    <p:sldId id="636" r:id="rId12"/>
    <p:sldId id="633" r:id="rId13"/>
    <p:sldId id="638" r:id="rId14"/>
    <p:sldId id="629" r:id="rId15"/>
    <p:sldId id="631" r:id="rId16"/>
    <p:sldId id="632" r:id="rId17"/>
    <p:sldId id="639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CCECFF"/>
    <a:srgbClr val="FFFFCC"/>
    <a:srgbClr val="FFCCFF"/>
    <a:srgbClr val="3399FF"/>
    <a:srgbClr val="FF9900"/>
    <a:srgbClr val="99CCF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5320" autoAdjust="0"/>
  </p:normalViewPr>
  <p:slideViewPr>
    <p:cSldViewPr>
      <p:cViewPr>
        <p:scale>
          <a:sx n="148" d="100"/>
          <a:sy n="148" d="100"/>
        </p:scale>
        <p:origin x="882" y="-5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pub/Compass/Drell_Yan/Subgroupmeeting/Andrieux_2024012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764704"/>
            <a:ext cx="8642350" cy="2712793"/>
          </a:xfrm>
        </p:spPr>
        <p:txBody>
          <a:bodyPr/>
          <a:lstStyle/>
          <a:p>
            <a:br>
              <a:rPr lang="en-US" altLang="zh-TW" sz="3200" dirty="0"/>
            </a:br>
            <a:r>
              <a:rPr lang="en-US" altLang="zh-TW" sz="3200" dirty="0"/>
              <a:t>Combine DY Cross Section w/ LL and LO Trigger w</a:t>
            </a:r>
            <a:r>
              <a:rPr lang="en-US" altLang="zh-TW" sz="3200"/>
              <a:t>/ Correlation </a:t>
            </a:r>
            <a:r>
              <a:rPr lang="en-US" altLang="zh-TW" sz="3200" dirty="0"/>
              <a:t>of Systematics</a:t>
            </a:r>
            <a:br>
              <a:rPr lang="en-US" altLang="zh-TW" sz="3200" dirty="0"/>
            </a:br>
            <a:r>
              <a:rPr lang="en-US" altLang="zh-TW" sz="3200" dirty="0"/>
              <a:t>20260206</a:t>
            </a:r>
            <a:endParaRPr lang="zh-TW" altLang="en-US" sz="32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2025/11/17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Method to Deal with Systematics : BLUE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Chia-Yu Hsieh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TW" sz="2000" b="1" dirty="0">
                <a:cs typeface="Times New Roman" panose="02020603050405020304" pitchFamily="18" charset="0"/>
              </a:rPr>
              <a:t>Academia </a:t>
            </a:r>
            <a:r>
              <a:rPr lang="en-US" altLang="zh-TW" sz="2000" b="1" dirty="0" err="1">
                <a:cs typeface="Times New Roman" panose="02020603050405020304" pitchFamily="18" charset="0"/>
              </a:rPr>
              <a:t>Sinica</a:t>
            </a:r>
            <a:r>
              <a:rPr lang="en-US" altLang="zh-TW" sz="2000" b="1" dirty="0">
                <a:cs typeface="Times New Roman" panose="02020603050405020304" pitchFamily="18" charset="0"/>
              </a:rPr>
              <a:t>, Taiwan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1661419-FFA3-4EBA-B4BE-1AC9ACFB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/31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A0559-CF70-41EC-9DA8-8C84CC5C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Released VS BLUE in 3D </a:t>
            </a:r>
            <a:r>
              <a:rPr lang="en-US" altLang="zh-TW" sz="3200" b="1" dirty="0">
                <a:solidFill>
                  <a:srgbClr val="FF0000"/>
                </a:solidFill>
              </a:rPr>
              <a:t>w/ </a:t>
            </a:r>
            <a:r>
              <a:rPr lang="en-US" altLang="zh-TW" sz="3200" b="1" dirty="0" err="1">
                <a:solidFill>
                  <a:srgbClr val="FF0000"/>
                </a:solidFill>
              </a:rPr>
              <a:t>Corr</a:t>
            </a: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br>
              <a:rPr lang="en-US" altLang="zh-TW" sz="3200" b="1" dirty="0">
                <a:solidFill>
                  <a:srgbClr val="FF0000"/>
                </a:solidFill>
              </a:rPr>
            </a:br>
            <a:r>
              <a:rPr lang="en-US" altLang="zh-TW" sz="3200" b="1" strike="sngStrike" dirty="0" err="1">
                <a:solidFill>
                  <a:srgbClr val="FF0000"/>
                </a:solidFill>
              </a:rPr>
              <a:t>CorrP</a:t>
            </a:r>
            <a:r>
              <a:rPr lang="en-US" altLang="zh-TW" sz="3200" b="1" strike="sngStrike" dirty="0">
                <a:solidFill>
                  <a:srgbClr val="FF0000"/>
                </a:solidFill>
              </a:rPr>
              <a:t>, </a:t>
            </a:r>
            <a:r>
              <a:rPr lang="en-US" altLang="zh-TW" sz="3200" b="1" dirty="0" err="1">
                <a:solidFill>
                  <a:srgbClr val="FF0000"/>
                </a:solidFill>
              </a:rPr>
              <a:t>CorrA</a:t>
            </a:r>
            <a:r>
              <a:rPr lang="en-US" altLang="zh-TW" sz="3200" b="1" strike="sngStrike" dirty="0">
                <a:solidFill>
                  <a:srgbClr val="FF0000"/>
                </a:solidFill>
              </a:rPr>
              <a:t>, </a:t>
            </a:r>
            <a:r>
              <a:rPr lang="en-US" altLang="zh-TW" sz="3200" b="1" strike="sngStrike" dirty="0" err="1">
                <a:solidFill>
                  <a:srgbClr val="FF0000"/>
                </a:solidFill>
              </a:rPr>
              <a:t>CorrT</a:t>
            </a:r>
            <a:endParaRPr lang="zh-TW" altLang="en-US" sz="3200" b="1" strike="sngStrike" dirty="0">
              <a:solidFill>
                <a:srgbClr val="FF0000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4F1897-051C-4210-BC0C-04B4AF89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5A99DFE-A688-4E15-B6B1-987F4AD8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436BE1-C443-468B-8AC7-45DA1E6C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489F34F-9126-4269-A2CD-BB3B6F722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25266"/>
            <a:ext cx="9128125" cy="45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2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A0559-CF70-41EC-9DA8-8C84CC5C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Released VS BLUE in 3D </a:t>
            </a:r>
            <a:r>
              <a:rPr lang="en-US" altLang="zh-TW" sz="3200" b="1" dirty="0">
                <a:solidFill>
                  <a:srgbClr val="FF0000"/>
                </a:solidFill>
              </a:rPr>
              <a:t>w/ </a:t>
            </a:r>
            <a:r>
              <a:rPr lang="en-US" altLang="zh-TW" sz="3200" b="1" dirty="0" err="1">
                <a:solidFill>
                  <a:srgbClr val="FF0000"/>
                </a:solidFill>
              </a:rPr>
              <a:t>Corr</a:t>
            </a: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br>
              <a:rPr lang="en-US" altLang="zh-TW" sz="3200" b="1" dirty="0">
                <a:solidFill>
                  <a:srgbClr val="FF0000"/>
                </a:solidFill>
              </a:rPr>
            </a:br>
            <a:r>
              <a:rPr lang="en-US" altLang="zh-TW" sz="3200" b="1" dirty="0" err="1">
                <a:solidFill>
                  <a:srgbClr val="FF0000"/>
                </a:solidFill>
              </a:rPr>
              <a:t>CorrP</a:t>
            </a:r>
            <a:r>
              <a:rPr lang="en-US" altLang="zh-TW" sz="3200" b="1" dirty="0">
                <a:solidFill>
                  <a:srgbClr val="FF0000"/>
                </a:solidFill>
              </a:rPr>
              <a:t>, </a:t>
            </a:r>
            <a:r>
              <a:rPr lang="en-US" altLang="zh-TW" sz="3200" b="1" strike="sngStrike" dirty="0" err="1">
                <a:solidFill>
                  <a:srgbClr val="FF0000"/>
                </a:solidFill>
              </a:rPr>
              <a:t>CorrA</a:t>
            </a:r>
            <a:r>
              <a:rPr lang="en-US" altLang="zh-TW" sz="3200" b="1" strike="sngStrike" dirty="0">
                <a:solidFill>
                  <a:srgbClr val="FF0000"/>
                </a:solidFill>
              </a:rPr>
              <a:t>, </a:t>
            </a:r>
            <a:r>
              <a:rPr lang="en-US" altLang="zh-TW" sz="3200" b="1" strike="sngStrike" dirty="0" err="1">
                <a:solidFill>
                  <a:srgbClr val="FF0000"/>
                </a:solidFill>
              </a:rPr>
              <a:t>CorrT</a:t>
            </a:r>
            <a:endParaRPr lang="zh-TW" altLang="en-US" sz="3200" b="1" strike="sngStrike" dirty="0">
              <a:solidFill>
                <a:srgbClr val="FF0000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4F1897-051C-4210-BC0C-04B4AF89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5A99DFE-A688-4E15-B6B1-987F4AD8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436BE1-C443-468B-8AC7-45DA1E6C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738150E-0820-4177-8D31-D43BB3F2B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45847"/>
            <a:ext cx="9128125" cy="45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A0559-CF70-41EC-9DA8-8C84CC5C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Released VS BLUE in 3D</a:t>
            </a:r>
            <a:r>
              <a:rPr lang="zh-TW" altLang="en-US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w/o </a:t>
            </a:r>
            <a:r>
              <a:rPr lang="en-US" altLang="zh-TW" b="1" dirty="0" err="1">
                <a:solidFill>
                  <a:srgbClr val="FF0000"/>
                </a:solidFill>
              </a:rPr>
              <a:t>Corr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4F1897-051C-4210-BC0C-04B4AF89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5A99DFE-A688-4E15-B6B1-987F4AD8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436BE1-C443-468B-8AC7-45DA1E6C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74D8AA6-57D3-46F3-A124-5A656454F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32662"/>
            <a:ext cx="9128125" cy="458163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AEA4533-D0AE-4D10-A2AA-0074B1457FA7}"/>
              </a:ext>
            </a:extLst>
          </p:cNvPr>
          <p:cNvSpPr txBox="1"/>
          <p:nvPr/>
        </p:nvSpPr>
        <p:spPr>
          <a:xfrm>
            <a:off x="1227964" y="6185114"/>
            <a:ext cx="668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CCECFF"/>
                </a:highlight>
              </a:rPr>
              <a:t>Kind of confirmed, problem is coming from the correlation itself</a:t>
            </a:r>
            <a:endParaRPr lang="zh-TW" altLang="en-US" dirty="0">
              <a:highlight>
                <a:srgbClr val="CCECFF"/>
              </a:highlight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9E22571-1802-4029-BC97-4C0A058E08D3}"/>
              </a:ext>
            </a:extLst>
          </p:cNvPr>
          <p:cNvSpPr txBox="1"/>
          <p:nvPr/>
        </p:nvSpPr>
        <p:spPr>
          <a:xfrm>
            <a:off x="2627784" y="9444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w/o </a:t>
            </a:r>
            <a:r>
              <a:rPr lang="en-US" altLang="zh-TW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corr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 = only diagonal term = 1</a:t>
            </a:r>
            <a:endParaRPr lang="zh-TW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699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A0559-CF70-41EC-9DA8-8C84CC5C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Released VS BLUE in 3D </a:t>
            </a:r>
            <a:r>
              <a:rPr lang="en-US" altLang="zh-TW" sz="3200" b="1" dirty="0">
                <a:solidFill>
                  <a:srgbClr val="FF0000"/>
                </a:solidFill>
              </a:rPr>
              <a:t>w/ </a:t>
            </a:r>
            <a:r>
              <a:rPr lang="en-US" altLang="zh-TW" sz="3200" b="1" dirty="0" err="1">
                <a:solidFill>
                  <a:srgbClr val="FF0000"/>
                </a:solidFill>
              </a:rPr>
              <a:t>Corr</a:t>
            </a: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br>
              <a:rPr lang="en-US" altLang="zh-TW" sz="3200" b="1" dirty="0">
                <a:solidFill>
                  <a:srgbClr val="FF0000"/>
                </a:solidFill>
              </a:rPr>
            </a:br>
            <a:r>
              <a:rPr lang="en-US" altLang="zh-TW" sz="3200" b="1" strike="sngStrike" dirty="0" err="1">
                <a:solidFill>
                  <a:srgbClr val="FF0000"/>
                </a:solidFill>
              </a:rPr>
              <a:t>CorrP</a:t>
            </a:r>
            <a:r>
              <a:rPr lang="en-US" altLang="zh-TW" sz="3200" b="1" strike="sngStrike" dirty="0">
                <a:solidFill>
                  <a:srgbClr val="FF0000"/>
                </a:solidFill>
              </a:rPr>
              <a:t>, </a:t>
            </a:r>
            <a:r>
              <a:rPr lang="en-US" altLang="zh-TW" sz="3200" b="1" strike="sngStrike" dirty="0" err="1">
                <a:solidFill>
                  <a:srgbClr val="FF0000"/>
                </a:solidFill>
              </a:rPr>
              <a:t>CorrA</a:t>
            </a:r>
            <a:r>
              <a:rPr lang="en-US" altLang="zh-TW" sz="3200" b="1" dirty="0">
                <a:solidFill>
                  <a:srgbClr val="FF0000"/>
                </a:solidFill>
              </a:rPr>
              <a:t>, </a:t>
            </a:r>
            <a:r>
              <a:rPr lang="en-US" altLang="zh-TW" sz="3200" b="1" dirty="0" err="1">
                <a:solidFill>
                  <a:srgbClr val="FF0000"/>
                </a:solidFill>
              </a:rPr>
              <a:t>CorrT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4F1897-051C-4210-BC0C-04B4AF89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5A99DFE-A688-4E15-B6B1-987F4AD8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436BE1-C443-468B-8AC7-45DA1E6C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880F225-F73E-4818-A565-E61A8C1F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16405"/>
            <a:ext cx="9128125" cy="461415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1AC4D07-D5D8-4DA6-AF42-BD2F219AEAD1}"/>
              </a:ext>
            </a:extLst>
          </p:cNvPr>
          <p:cNvSpPr txBox="1"/>
          <p:nvPr/>
        </p:nvSpPr>
        <p:spPr>
          <a:xfrm>
            <a:off x="1763688" y="6034944"/>
            <a:ext cx="640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highlight>
                  <a:srgbClr val="CCECFF"/>
                </a:highlight>
              </a:rPr>
              <a:t>Trigger correlation brings effect to reduce the systematics, but not all the contributions are all from trigger acceptance and purity also affects. </a:t>
            </a:r>
            <a:endParaRPr lang="zh-TW" altLang="en-US" sz="1400" dirty="0">
              <a:highlight>
                <a:srgbClr val="CCEC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974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3EC4F-A4F9-4F7A-82D7-F1FB1A32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Email from Marcin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BA41F73-8509-4ECE-9920-6978778A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A2894E0-E130-4D06-BD58-E848C49E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460BBCF-9E47-4308-ADAF-DB170638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518B6B6-E6D2-4A52-A859-23903402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-1 correlation in trigger covariance is artificial effect.</a:t>
            </a:r>
          </a:p>
          <a:p>
            <a:r>
              <a:rPr lang="en-US" altLang="zh-TW" dirty="0"/>
              <a:t>+1 correlation should be more correct since thy share the same </a:t>
            </a:r>
            <a:r>
              <a:rPr lang="en-US" altLang="zh-TW" dirty="0" err="1"/>
              <a:t>hodoscopes</a:t>
            </a:r>
            <a:r>
              <a:rPr lang="en-US" altLang="zh-TW" dirty="0"/>
              <a:t>. (=&gt; similar to acceptance </a:t>
            </a:r>
            <a:r>
              <a:rPr lang="en-US" altLang="zh-TW" dirty="0" err="1"/>
              <a:t>sysmetics</a:t>
            </a:r>
            <a:r>
              <a:rPr lang="en-US" altLang="zh-TW" dirty="0"/>
              <a:t>?)</a:t>
            </a:r>
          </a:p>
          <a:p>
            <a:r>
              <a:rPr lang="en-US" altLang="zh-TW" dirty="0"/>
              <a:t>New correlation = 1 for everywhere?</a:t>
            </a:r>
          </a:p>
          <a:p>
            <a:r>
              <a:rPr lang="en-US" altLang="zh-TW" dirty="0"/>
              <a:t>Correlation w/ acc covariance matrix?</a:t>
            </a:r>
          </a:p>
          <a:p>
            <a:r>
              <a:rPr lang="en-US" altLang="zh-TW" dirty="0" err="1"/>
              <a:t>R_purity</a:t>
            </a:r>
            <a:r>
              <a:rPr lang="en-US" altLang="zh-TW" dirty="0"/>
              <a:t> + </a:t>
            </a:r>
            <a:r>
              <a:rPr lang="en-US" altLang="zh-TW" dirty="0" err="1"/>
              <a:t>R_trig</a:t>
            </a:r>
            <a:r>
              <a:rPr lang="en-US" altLang="zh-TW" dirty="0"/>
              <a:t> + </a:t>
            </a:r>
            <a:r>
              <a:rPr lang="en-US" altLang="zh-TW" dirty="0">
                <a:solidFill>
                  <a:srgbClr val="FF00FF"/>
                </a:solidFill>
              </a:rPr>
              <a:t>rho</a:t>
            </a:r>
            <a:r>
              <a:rPr lang="en-US" altLang="zh-TW" dirty="0"/>
              <a:t>*</a:t>
            </a:r>
            <a:r>
              <a:rPr lang="en-US" altLang="zh-TW" dirty="0" err="1"/>
              <a:t>R_purity</a:t>
            </a:r>
            <a:r>
              <a:rPr lang="en-US" altLang="zh-TW" dirty="0"/>
              <a:t>*</a:t>
            </a:r>
            <a:r>
              <a:rPr lang="en-US" altLang="zh-TW" dirty="0" err="1"/>
              <a:t>R_trig</a:t>
            </a:r>
            <a:r>
              <a:rPr lang="en-US" altLang="zh-TW" dirty="0"/>
              <a:t>? </a:t>
            </a:r>
          </a:p>
          <a:p>
            <a:pPr marL="0" indent="0">
              <a:buNone/>
            </a:pPr>
            <a:r>
              <a:rPr lang="en-US" altLang="zh-TW" dirty="0"/>
              <a:t>(R = covariance matrix)</a:t>
            </a:r>
          </a:p>
        </p:txBody>
      </p:sp>
    </p:spTree>
    <p:extLst>
      <p:ext uri="{BB962C8B-B14F-4D97-AF65-F5344CB8AC3E}">
        <p14:creationId xmlns:p14="http://schemas.microsoft.com/office/powerpoint/2010/main" val="310168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DCAA4-BAB5-425A-866D-4B9BA4D4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Email from Wen-Chen(1)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7FC4080-3E05-4DD2-85AB-E09FE6F5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BAE579-70EF-4AAB-865F-C6DEF858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2C36936-2AD5-46BB-BD31-82B8C520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0B88245-9CC4-4C8A-B556-9BAD59344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17" y="895350"/>
            <a:ext cx="8278916" cy="56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5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DCAA4-BAB5-425A-866D-4B9BA4D4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Email from Wen-Chen(2)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7FC4080-3E05-4DD2-85AB-E09FE6F5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BAE579-70EF-4AAB-865F-C6DEF858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2C36936-2AD5-46BB-BD31-82B8C520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66DB2BC-3613-47F5-A709-095C51089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369" y="895350"/>
            <a:ext cx="7003612" cy="565626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A4AAAE9-83BC-4966-B83B-55D7D17006BE}"/>
              </a:ext>
            </a:extLst>
          </p:cNvPr>
          <p:cNvSpPr txBox="1"/>
          <p:nvPr/>
        </p:nvSpPr>
        <p:spPr>
          <a:xfrm>
            <a:off x="4681381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UNDER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PROGRESS….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0D999-AB7B-4E87-857B-B81AECC5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9199D5D-2E01-4F94-B64D-796AEEC6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66D72DB-0840-400E-A032-8B8EEFC3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8A0FA46-67D7-49BC-995E-03A68BE4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BD215CF-8A01-45B2-AFFA-3F5D83885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sz="2000" dirty="0"/>
              <a:t>How to define systematic of purity, acceptance, and trigger?</a:t>
            </a:r>
          </a:p>
          <a:p>
            <a:pPr>
              <a:buFontTx/>
              <a:buChar char="-"/>
            </a:pPr>
            <a:r>
              <a:rPr lang="en-US" altLang="zh-TW" sz="2000" b="1" dirty="0">
                <a:solidFill>
                  <a:srgbClr val="FF00FF"/>
                </a:solidFill>
              </a:rPr>
              <a:t>Purity : Vincent will do bootstrapping and provide us the input files! Review purity extraction(pending)</a:t>
            </a:r>
          </a:p>
          <a:p>
            <a:pPr>
              <a:buFontTx/>
              <a:buChar char="-"/>
            </a:pPr>
            <a:r>
              <a:rPr lang="en-US" altLang="zh-TW" sz="2000" dirty="0"/>
              <a:t>Acceptance(pending)</a:t>
            </a:r>
          </a:p>
          <a:p>
            <a:pPr>
              <a:buFontTx/>
              <a:buChar char="-"/>
            </a:pPr>
            <a:r>
              <a:rPr lang="en-US" altLang="zh-TW" sz="2000" dirty="0"/>
              <a:t>Trigger(pending)</a:t>
            </a: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000" dirty="0"/>
              <a:t>Correlation between different systematics </a:t>
            </a:r>
          </a:p>
          <a:p>
            <a:pPr>
              <a:buFontTx/>
              <a:buChar char="-"/>
            </a:pPr>
            <a:r>
              <a:rPr lang="en-US" altLang="zh-TW" sz="2000" dirty="0"/>
              <a:t>Trig VS Acc (pending)</a:t>
            </a:r>
          </a:p>
          <a:p>
            <a:pPr>
              <a:buFontTx/>
              <a:buChar char="-"/>
            </a:pPr>
            <a:r>
              <a:rPr lang="en-US" altLang="zh-TW" sz="2000" dirty="0"/>
              <a:t>Purity VS Acc (pending)</a:t>
            </a: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000" dirty="0">
                <a:solidFill>
                  <a:srgbClr val="0000FF"/>
                </a:solidFill>
              </a:rPr>
              <a:t>BLUE, only </a:t>
            </a:r>
            <a:r>
              <a:rPr lang="en-US" altLang="zh-TW" sz="2000" dirty="0" err="1">
                <a:solidFill>
                  <a:srgbClr val="0000FF"/>
                </a:solidFill>
              </a:rPr>
              <a:t>sta</a:t>
            </a:r>
            <a:r>
              <a:rPr lang="en-US" altLang="zh-TW" sz="2000" dirty="0">
                <a:solidFill>
                  <a:srgbClr val="0000FF"/>
                </a:solidFill>
              </a:rPr>
              <a:t> error, input file update </a:t>
            </a:r>
            <a:r>
              <a:rPr lang="en-US" altLang="zh-TW" sz="2000" dirty="0" err="1">
                <a:solidFill>
                  <a:srgbClr val="0000FF"/>
                </a:solidFill>
              </a:rPr>
              <a:t>xsc</a:t>
            </a:r>
            <a:r>
              <a:rPr lang="en-US" altLang="zh-TW" sz="2000" dirty="0">
                <a:solidFill>
                  <a:srgbClr val="0000FF"/>
                </a:solidFill>
              </a:rPr>
              <a:t> w/ Vincent’s input</a:t>
            </a:r>
          </a:p>
          <a:p>
            <a:pPr>
              <a:buFontTx/>
              <a:buChar char="-"/>
            </a:pPr>
            <a:r>
              <a:rPr lang="en-US" altLang="zh-TW" sz="2000" dirty="0">
                <a:solidFill>
                  <a:srgbClr val="0000FF"/>
                </a:solidFill>
              </a:rPr>
              <a:t>Trigger rho=1</a:t>
            </a:r>
          </a:p>
          <a:p>
            <a:pPr>
              <a:buFontTx/>
              <a:buChar char="-"/>
            </a:pPr>
            <a:r>
              <a:rPr lang="en-US" altLang="zh-TW" sz="2000" dirty="0">
                <a:solidFill>
                  <a:srgbClr val="0000FF"/>
                </a:solidFill>
              </a:rPr>
              <a:t>trigger systematic error same for LL and LO</a:t>
            </a:r>
          </a:p>
          <a:p>
            <a:endParaRPr lang="en-US" altLang="zh-TW" sz="2000" dirty="0">
              <a:solidFill>
                <a:srgbClr val="0000FF"/>
              </a:solidFill>
            </a:endParaRPr>
          </a:p>
          <a:p>
            <a:r>
              <a:rPr lang="en-US" altLang="zh-TW" sz="2000" dirty="0">
                <a:solidFill>
                  <a:srgbClr val="0000FF"/>
                </a:solidFill>
              </a:rPr>
              <a:t>New binning for the convenience of integration (pending)</a:t>
            </a:r>
          </a:p>
          <a:p>
            <a:pPr>
              <a:buFontTx/>
              <a:buChar char="-"/>
            </a:pPr>
            <a:r>
              <a:rPr lang="en-US" altLang="zh-TW" sz="2000" dirty="0">
                <a:solidFill>
                  <a:srgbClr val="0000FF"/>
                </a:solidFill>
              </a:rPr>
              <a:t>Combine at 2D and 1D level and compare.</a:t>
            </a:r>
          </a:p>
          <a:p>
            <a:pPr>
              <a:buFontTx/>
              <a:buChar char="-"/>
            </a:pPr>
            <a:endParaRPr lang="en-US" altLang="zh-TW" sz="2000" dirty="0">
              <a:solidFill>
                <a:srgbClr val="0000FF"/>
              </a:solidFill>
            </a:endParaRPr>
          </a:p>
          <a:p>
            <a:r>
              <a:rPr lang="en-US" altLang="zh-TW" sz="2000" dirty="0">
                <a:solidFill>
                  <a:srgbClr val="FF0000"/>
                </a:solidFill>
              </a:rPr>
              <a:t>Next meeting : April 23th (Thursday)</a:t>
            </a: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000" dirty="0"/>
              <a:t>Check slides : </a:t>
            </a:r>
            <a:r>
              <a:rPr lang="en-US" altLang="zh-TW" sz="2000" dirty="0">
                <a:hlinkClick r:id="rId2"/>
              </a:rPr>
              <a:t>https://twiki.cern.ch/twiki/pub/Compass/Drell_Yan/Subgroupmeeting/Andrieux_20240123.pdf</a:t>
            </a:r>
            <a:endParaRPr lang="zh-TW" altLang="en-US" sz="2000" dirty="0"/>
          </a:p>
          <a:p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8765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3AC501-433D-46F7-A8B7-9376C263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90EE0E6-DB2F-42B0-81AC-E2C15AAB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FA2563B-A36F-43DF-8EAA-905131F3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7339B16-E5E7-49FC-B39A-BC9E4FBB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9134E07-2222-4571-B8F0-ACD8B5A6E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5" y="894730"/>
            <a:ext cx="6721515" cy="5657014"/>
          </a:xfrm>
        </p:spPr>
        <p:txBody>
          <a:bodyPr>
            <a:normAutofit lnSpcReduction="10000"/>
          </a:bodyPr>
          <a:lstStyle/>
          <a:p>
            <a:r>
              <a:rPr lang="en-US" altLang="zh-TW" sz="2000" dirty="0"/>
              <a:t>3D combine need more detailed cross check. </a:t>
            </a:r>
          </a:p>
          <a:p>
            <a:r>
              <a:rPr lang="en-US" altLang="zh-TW" sz="2000" dirty="0"/>
              <a:t>Why integrated cross section in </a:t>
            </a:r>
            <a:r>
              <a:rPr lang="en-US" altLang="zh-TW" sz="2000" dirty="0" err="1"/>
              <a:t>xf</a:t>
            </a:r>
            <a:r>
              <a:rPr lang="en-US" altLang="zh-TW" sz="2000" dirty="0"/>
              <a:t> has much smaller size compare to the one directly obtained from event by event evaluated cross section.</a:t>
            </a:r>
          </a:p>
          <a:p>
            <a:r>
              <a:rPr lang="en-US" altLang="zh-TW" sz="2000" dirty="0"/>
              <a:t>How to deal with 1D/2D cross section in </a:t>
            </a:r>
            <a:r>
              <a:rPr lang="en-US" altLang="zh-TW" sz="2000" dirty="0" err="1"/>
              <a:t>pt</a:t>
            </a:r>
            <a:r>
              <a:rPr lang="en-US" altLang="zh-TW" sz="2000" dirty="0"/>
              <a:t> and mass : correlation is flat, might be able to have </a:t>
            </a:r>
            <a:r>
              <a:rPr lang="en-US" altLang="zh-TW" sz="2000" dirty="0" err="1"/>
              <a:t>have</a:t>
            </a:r>
            <a:r>
              <a:rPr lang="en-US" altLang="zh-TW" sz="2000" dirty="0"/>
              <a:t> rho matrix in 1D and 2D?</a:t>
            </a:r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r>
              <a:rPr lang="en-US" altLang="zh-TW" sz="2000" strike="sngStrike" dirty="0"/>
              <a:t>Check 3D combine released and the BLUE combine</a:t>
            </a:r>
          </a:p>
          <a:p>
            <a:r>
              <a:rPr lang="en-US" altLang="zh-TW" sz="2000" strike="sngStrike" dirty="0"/>
              <a:t>Check how do we assign systematics before</a:t>
            </a:r>
          </a:p>
          <a:p>
            <a:r>
              <a:rPr lang="en-US" altLang="zh-TW" sz="2000" dirty="0"/>
              <a:t>Check correlation matrix by reversed calculation (same plot as Vincent, is it even legal/possible to do so?)</a:t>
            </a:r>
          </a:p>
          <a:p>
            <a:pPr marL="0" indent="0">
              <a:buNone/>
            </a:pPr>
            <a:r>
              <a:rPr lang="en-US" altLang="zh-TW" sz="1800" dirty="0"/>
              <a:t>1) combine in 3D</a:t>
            </a:r>
            <a:br>
              <a:rPr lang="en-US" altLang="zh-TW" sz="1800" dirty="0"/>
            </a:br>
            <a:r>
              <a:rPr lang="en-US" altLang="zh-TW" sz="1800" dirty="0"/>
              <a:t>2) integrate 3D-&gt;1D </a:t>
            </a:r>
            <a:r>
              <a:rPr lang="en-US" altLang="zh-TW" sz="1800" dirty="0" err="1"/>
              <a:t>xsc</a:t>
            </a:r>
            <a:r>
              <a:rPr lang="en-US" altLang="zh-TW" sz="1800" dirty="0"/>
              <a:t> combine</a:t>
            </a:r>
            <a:br>
              <a:rPr lang="en-US" altLang="zh-TW" sz="1800" dirty="0"/>
            </a:br>
            <a:r>
              <a:rPr lang="en-US" altLang="zh-TW" sz="1800" dirty="0"/>
              <a:t>3)  </a:t>
            </a:r>
            <a:r>
              <a:rPr lang="en-US" altLang="zh-TW" sz="1800" dirty="0" err="1"/>
              <a:t>sigma_tot</a:t>
            </a:r>
            <a:r>
              <a:rPr lang="en-US" altLang="zh-TW" sz="1800" dirty="0"/>
              <a:t> is accessed by the diagonal term.</a:t>
            </a:r>
            <a:br>
              <a:rPr lang="en-US" altLang="zh-TW" dirty="0"/>
            </a:b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AFC90DB-5549-4C05-8068-742F813E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517304"/>
            <a:ext cx="2207642" cy="39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5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C12A8D-A9A1-47BE-8F8E-D3C125AF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Released VS BLUE in 3D</a:t>
            </a:r>
            <a:r>
              <a:rPr lang="zh-TW" altLang="en-US" dirty="0"/>
              <a:t> 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3BE6A46-F33A-4014-8CBB-6BC11CF3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CC75B42-1CBB-4004-8DE2-A12FA7DA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7839126-19E6-4698-8160-4A12296D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4C59A4E-DE4E-4741-8329-E10F6BF62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4" y="1135536"/>
            <a:ext cx="9128125" cy="457581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689B3E7-9A1E-4377-8973-E7A9369E4432}"/>
              </a:ext>
            </a:extLst>
          </p:cNvPr>
          <p:cNvSpPr txBox="1"/>
          <p:nvPr/>
        </p:nvSpPr>
        <p:spPr>
          <a:xfrm>
            <a:off x="1075397" y="5803699"/>
            <a:ext cx="722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highlight>
                  <a:srgbClr val="CCECFF"/>
                </a:highlight>
              </a:rPr>
              <a:t>BLUE’s systematics are way to small ~ the size of statistics only in release.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highlight>
                  <a:srgbClr val="CCECFF"/>
                </a:highlight>
              </a:rPr>
              <a:t>mean values are similar.</a:t>
            </a:r>
            <a:endParaRPr lang="zh-TW" altLang="en-US" sz="1600" dirty="0">
              <a:highlight>
                <a:srgbClr val="CCEC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843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EF9254-60DE-4EEA-B6DA-A52C73BD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systematics in Release(1)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A3FF1E2-A992-45AA-BB75-F9B2DF7D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93FB456-4043-4F52-B238-3B615FFA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48E63A2-F0B6-4741-95A3-DDFB44DD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7CFC947-D41D-4DDE-BE89-E903B5638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74733"/>
            <a:ext cx="9128125" cy="44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9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06A58-8218-470C-B3D4-397C4B26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systematics in Release(2)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50ACFA4-96C6-4AFD-A3A2-217D89D2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C25FE9-2D16-46DD-A80B-4B9FA328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0E3C732-A5DC-4520-9CE8-1403D8B4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EA0E414-39A4-4D7D-AB32-856970635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2" y="1194481"/>
            <a:ext cx="9128125" cy="446903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B69E6F5-13E2-4C8D-BF66-B881BF170FCA}"/>
              </a:ext>
            </a:extLst>
          </p:cNvPr>
          <p:cNvSpPr txBox="1"/>
          <p:nvPr/>
        </p:nvSpPr>
        <p:spPr>
          <a:xfrm>
            <a:off x="1158559" y="5775126"/>
            <a:ext cx="682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highlight>
                  <a:srgbClr val="CCECFF"/>
                </a:highlight>
              </a:rPr>
              <a:t>Sum^2 = stat^2 + purity^2 + acc^2 + trig^2 + others^2</a:t>
            </a:r>
          </a:p>
          <a:p>
            <a:pPr algn="ctr"/>
            <a:r>
              <a:rPr lang="en-US" altLang="zh-TW" dirty="0">
                <a:highlight>
                  <a:srgbClr val="CCECFF"/>
                </a:highlight>
              </a:rPr>
              <a:t>(no bin correlations, no correlation between different systematics)</a:t>
            </a:r>
            <a:endParaRPr lang="zh-TW" altLang="en-US" dirty="0">
              <a:highlight>
                <a:srgbClr val="CCEC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7196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959391-2E75-4370-9C57-0BF87232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Purity Systematics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098E8D2-0455-4F10-A8CC-C1F79596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B8D2419-98E4-448C-ACD4-93B199E5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5A42840-E1C0-423F-8D3F-920C73DD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BBC7D27-12AB-4C19-A48D-F17BFD109446}"/>
              </a:ext>
            </a:extLst>
          </p:cNvPr>
          <p:cNvSpPr txBox="1"/>
          <p:nvPr/>
        </p:nvSpPr>
        <p:spPr>
          <a:xfrm>
            <a:off x="4132440" y="1103859"/>
            <a:ext cx="4910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FF0000"/>
                </a:solidFill>
              </a:rPr>
              <a:t>red line </a:t>
            </a:r>
            <a:r>
              <a:rPr lang="en-US" altLang="zh-TW" sz="1600" dirty="0"/>
              <a:t>: cross section </a:t>
            </a:r>
            <a:r>
              <a:rPr lang="en-US" altLang="zh-TW" sz="1600" b="1" dirty="0">
                <a:solidFill>
                  <a:srgbClr val="FF0000"/>
                </a:solidFill>
              </a:rPr>
              <a:t>ratio</a:t>
            </a:r>
            <a:r>
              <a:rPr lang="en-US" altLang="zh-TW" sz="1600" dirty="0"/>
              <a:t> between Vincent’s purity and Catarina’s purity for </a:t>
            </a:r>
            <a:r>
              <a:rPr lang="en-US" altLang="zh-TW" sz="1600" dirty="0">
                <a:solidFill>
                  <a:srgbClr val="FF0000"/>
                </a:solidFill>
              </a:rPr>
              <a:t>LL trigger. 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     =&gt; </a:t>
            </a:r>
            <a:r>
              <a:rPr lang="en-US" altLang="zh-TW" sz="1600" dirty="0" err="1">
                <a:solidFill>
                  <a:srgbClr val="FF0000"/>
                </a:solidFill>
              </a:rPr>
              <a:t>LL_ratio</a:t>
            </a: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0000FF"/>
                </a:solidFill>
              </a:rPr>
              <a:t>blue line </a:t>
            </a:r>
            <a:r>
              <a:rPr lang="en-US" altLang="zh-TW" sz="1600" dirty="0"/>
              <a:t>:  cross section </a:t>
            </a:r>
            <a:r>
              <a:rPr lang="en-US" altLang="zh-TW" sz="1600" b="1" dirty="0">
                <a:solidFill>
                  <a:srgbClr val="0000FF"/>
                </a:solidFill>
              </a:rPr>
              <a:t>ratio</a:t>
            </a:r>
            <a:r>
              <a:rPr lang="en-US" altLang="zh-TW" sz="1600" dirty="0"/>
              <a:t> between Vincent’s purity and Catarina’s purity for </a:t>
            </a:r>
            <a:r>
              <a:rPr lang="en-US" altLang="zh-TW" sz="1600" dirty="0">
                <a:solidFill>
                  <a:srgbClr val="0000FF"/>
                </a:solidFill>
              </a:rPr>
              <a:t>LO trigger. </a:t>
            </a:r>
          </a:p>
          <a:p>
            <a:r>
              <a:rPr lang="en-US" altLang="zh-TW" sz="1600" dirty="0">
                <a:solidFill>
                  <a:srgbClr val="0000FF"/>
                </a:solidFill>
              </a:rPr>
              <a:t>     =&gt; </a:t>
            </a:r>
            <a:r>
              <a:rPr lang="en-US" altLang="zh-TW" sz="1600" dirty="0" err="1">
                <a:solidFill>
                  <a:srgbClr val="0000FF"/>
                </a:solidFill>
              </a:rPr>
              <a:t>LO_ratio</a:t>
            </a: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FF00FF"/>
                </a:solidFill>
              </a:rPr>
              <a:t>magenta line : average of two, which is size of purity error after combine. (</a:t>
            </a:r>
            <a:r>
              <a:rPr lang="en-US" altLang="zh-TW" sz="1600" dirty="0" err="1">
                <a:solidFill>
                  <a:srgbClr val="FF00FF"/>
                </a:solidFill>
              </a:rPr>
              <a:t>LL_ratio</a:t>
            </a:r>
            <a:r>
              <a:rPr lang="en-US" altLang="zh-TW" sz="1600" dirty="0">
                <a:solidFill>
                  <a:srgbClr val="FF00FF"/>
                </a:solidFill>
              </a:rPr>
              <a:t> + </a:t>
            </a:r>
            <a:r>
              <a:rPr lang="en-US" altLang="zh-TW" sz="1600" dirty="0" err="1">
                <a:solidFill>
                  <a:srgbClr val="FF00FF"/>
                </a:solidFill>
              </a:rPr>
              <a:t>LO_ratio</a:t>
            </a:r>
            <a:r>
              <a:rPr lang="en-US" altLang="zh-TW" sz="1600" dirty="0">
                <a:solidFill>
                  <a:srgbClr val="FF00FF"/>
                </a:solidFill>
              </a:rPr>
              <a:t>)/2 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FCF6888-18C8-48C5-9C44-09019751E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4" y="1236465"/>
            <a:ext cx="3859336" cy="253205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E1B29E-717C-456C-BA85-D131C09652C4}"/>
              </a:ext>
            </a:extLst>
          </p:cNvPr>
          <p:cNvSpPr txBox="1"/>
          <p:nvPr/>
        </p:nvSpPr>
        <p:spPr>
          <a:xfrm>
            <a:off x="49568" y="867133"/>
            <a:ext cx="308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 results : “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ratio”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8DFE5A1-19D5-4F56-9DDB-9ED964DEFDC0}"/>
              </a:ext>
            </a:extLst>
          </p:cNvPr>
          <p:cNvSpPr txBox="1"/>
          <p:nvPr/>
        </p:nvSpPr>
        <p:spPr>
          <a:xfrm>
            <a:off x="44440" y="3748298"/>
            <a:ext cx="34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for BLUE : 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“ratio/2”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9F95BCE-4BC2-4417-8DBF-099017904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84" t="-451" b="-1"/>
          <a:stretch/>
        </p:blipFill>
        <p:spPr>
          <a:xfrm>
            <a:off x="5501542" y="4344118"/>
            <a:ext cx="2532141" cy="147861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25B6DED-D4A5-4610-8299-DE71EE129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25" y="4344118"/>
            <a:ext cx="4910826" cy="147197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BB774696-2A1C-47AB-8FF3-43844A00BA28}"/>
              </a:ext>
            </a:extLst>
          </p:cNvPr>
          <p:cNvSpPr txBox="1"/>
          <p:nvPr/>
        </p:nvSpPr>
        <p:spPr>
          <a:xfrm>
            <a:off x="3684740" y="3937968"/>
            <a:ext cx="130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>
                <a:solidFill>
                  <a:srgbClr val="FF0000"/>
                </a:solidFill>
              </a:rPr>
              <a:t>LL_ratio</a:t>
            </a:r>
            <a:r>
              <a:rPr lang="en-US" altLang="zh-TW" b="1" dirty="0">
                <a:solidFill>
                  <a:srgbClr val="FF0000"/>
                </a:solidFill>
              </a:rPr>
              <a:t>/2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7E5F14E-EAE5-4A7F-BFC2-B8B907476A2F}"/>
              </a:ext>
            </a:extLst>
          </p:cNvPr>
          <p:cNvSpPr txBox="1"/>
          <p:nvPr/>
        </p:nvSpPr>
        <p:spPr>
          <a:xfrm>
            <a:off x="6439390" y="3946569"/>
            <a:ext cx="134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>
                <a:solidFill>
                  <a:srgbClr val="0000FF"/>
                </a:solidFill>
              </a:rPr>
              <a:t>LO_ratio</a:t>
            </a:r>
            <a:r>
              <a:rPr lang="en-US" altLang="zh-TW" b="1" dirty="0">
                <a:solidFill>
                  <a:srgbClr val="0000FF"/>
                </a:solidFill>
              </a:rPr>
              <a:t>/2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906735A-9FF8-4F9E-8EF4-E2BD91A843AF}"/>
              </a:ext>
            </a:extLst>
          </p:cNvPr>
          <p:cNvSpPr/>
          <p:nvPr/>
        </p:nvSpPr>
        <p:spPr>
          <a:xfrm>
            <a:off x="4011341" y="4337478"/>
            <a:ext cx="648072" cy="1478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C3BF2CC-AC26-4A89-A386-3FC2F057F00B}"/>
              </a:ext>
            </a:extLst>
          </p:cNvPr>
          <p:cNvSpPr/>
          <p:nvPr/>
        </p:nvSpPr>
        <p:spPr>
          <a:xfrm>
            <a:off x="6787181" y="4344118"/>
            <a:ext cx="648072" cy="147861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854D994-4A95-4BCC-86D0-97280EB0FDD8}"/>
              </a:ext>
            </a:extLst>
          </p:cNvPr>
          <p:cNvSpPr txBox="1"/>
          <p:nvPr/>
        </p:nvSpPr>
        <p:spPr>
          <a:xfrm>
            <a:off x="2994326" y="5773842"/>
            <a:ext cx="241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/>
              <a:t>xsc</a:t>
            </a:r>
            <a:r>
              <a:rPr lang="en-US" altLang="zh-TW" sz="1600" dirty="0"/>
              <a:t>     stat     </a:t>
            </a:r>
            <a:r>
              <a:rPr lang="en-US" altLang="zh-TW" sz="1600" dirty="0" err="1"/>
              <a:t>pur</a:t>
            </a:r>
            <a:r>
              <a:rPr lang="en-US" altLang="zh-TW" sz="1600" dirty="0"/>
              <a:t>    acc</a:t>
            </a:r>
          </a:p>
          <a:p>
            <a:r>
              <a:rPr lang="en-US" altLang="zh-TW" sz="1600" dirty="0"/>
              <a:t>(abs)   (%)     (%)    (%)</a:t>
            </a:r>
            <a:endParaRPr lang="zh-TW" altLang="en-US" sz="16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746C314-5A8D-4EAB-9850-939C2244256F}"/>
              </a:ext>
            </a:extLst>
          </p:cNvPr>
          <p:cNvSpPr txBox="1"/>
          <p:nvPr/>
        </p:nvSpPr>
        <p:spPr>
          <a:xfrm>
            <a:off x="5737898" y="5787122"/>
            <a:ext cx="241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/>
              <a:t>xsc</a:t>
            </a:r>
            <a:r>
              <a:rPr lang="en-US" altLang="zh-TW" sz="1600" dirty="0"/>
              <a:t>     stat     </a:t>
            </a:r>
            <a:r>
              <a:rPr lang="en-US" altLang="zh-TW" sz="1600" dirty="0" err="1"/>
              <a:t>pur</a:t>
            </a:r>
            <a:r>
              <a:rPr lang="en-US" altLang="zh-TW" sz="1600" dirty="0"/>
              <a:t>      acc</a:t>
            </a:r>
          </a:p>
          <a:p>
            <a:r>
              <a:rPr lang="en-US" altLang="zh-TW" sz="1600" dirty="0"/>
              <a:t>(abs)   (%)     (%)    (%)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2069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93D821-EA13-4C0C-A74E-F60C4999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Acc Systematics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75A0CD-8F62-4EDD-BAB1-7055D8EA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3B5D30-4E4F-4347-BA81-C617C661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36E9584-2718-4E38-A4FC-8D7F518F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E28B2BB-24C6-4F34-9744-F62D987461D0}"/>
              </a:ext>
            </a:extLst>
          </p:cNvPr>
          <p:cNvSpPr txBox="1"/>
          <p:nvPr/>
        </p:nvSpPr>
        <p:spPr>
          <a:xfrm>
            <a:off x="4020292" y="1293629"/>
            <a:ext cx="4910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FF0000"/>
                </a:solidFill>
              </a:rPr>
              <a:t>red line </a:t>
            </a:r>
            <a:r>
              <a:rPr lang="en-US" altLang="zh-TW" sz="1600" dirty="0"/>
              <a:t>: cross section </a:t>
            </a:r>
            <a:r>
              <a:rPr lang="en-US" altLang="zh-TW" sz="1600" b="1" dirty="0">
                <a:solidFill>
                  <a:srgbClr val="FF0000"/>
                </a:solidFill>
              </a:rPr>
              <a:t>ratio</a:t>
            </a:r>
          </a:p>
          <a:p>
            <a:r>
              <a:rPr lang="en-US" altLang="zh-TW" sz="1600" b="1" dirty="0" err="1">
                <a:solidFill>
                  <a:srgbClr val="FF0000"/>
                </a:solidFill>
              </a:rPr>
              <a:t>xsc</a:t>
            </a:r>
            <a:r>
              <a:rPr lang="en-US" altLang="zh-TW" sz="1600" b="1" dirty="0">
                <a:solidFill>
                  <a:srgbClr val="FF0000"/>
                </a:solidFill>
              </a:rPr>
              <a:t>_(acc+1*sigma)/</a:t>
            </a:r>
            <a:r>
              <a:rPr lang="en-US" altLang="zh-TW" sz="1600" b="1" dirty="0" err="1">
                <a:solidFill>
                  <a:srgbClr val="FF0000"/>
                </a:solidFill>
              </a:rPr>
              <a:t>xsc_acc</a:t>
            </a:r>
            <a:r>
              <a:rPr lang="en-US" altLang="zh-TW" sz="1600" b="1" dirty="0">
                <a:solidFill>
                  <a:srgbClr val="FF0000"/>
                </a:solidFill>
              </a:rPr>
              <a:t> for LL</a:t>
            </a:r>
          </a:p>
          <a:p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0000FF"/>
                </a:solidFill>
              </a:rPr>
              <a:t>blue line </a:t>
            </a:r>
            <a:r>
              <a:rPr lang="en-US" altLang="zh-TW" sz="1600" dirty="0"/>
              <a:t>:</a:t>
            </a:r>
          </a:p>
          <a:p>
            <a:r>
              <a:rPr lang="en-US" altLang="zh-TW" sz="1600" b="1" dirty="0" err="1">
                <a:solidFill>
                  <a:srgbClr val="0000FF"/>
                </a:solidFill>
              </a:rPr>
              <a:t>xsc</a:t>
            </a:r>
            <a:r>
              <a:rPr lang="en-US" altLang="zh-TW" sz="1600" b="1" dirty="0">
                <a:solidFill>
                  <a:srgbClr val="0000FF"/>
                </a:solidFill>
              </a:rPr>
              <a:t>_(acc+1*sigma)/</a:t>
            </a:r>
            <a:r>
              <a:rPr lang="en-US" altLang="zh-TW" sz="1600" b="1" dirty="0" err="1">
                <a:solidFill>
                  <a:srgbClr val="0000FF"/>
                </a:solidFill>
              </a:rPr>
              <a:t>xsc_acc</a:t>
            </a:r>
            <a:r>
              <a:rPr lang="en-US" altLang="zh-TW" sz="1600" b="1" dirty="0">
                <a:solidFill>
                  <a:srgbClr val="0000FF"/>
                </a:solidFill>
              </a:rPr>
              <a:t> for LO</a:t>
            </a:r>
          </a:p>
          <a:p>
            <a:endParaRPr lang="en-US" altLang="zh-TW" sz="1600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FF"/>
                </a:solidFill>
              </a:rPr>
              <a:t>Final =&gt;? check</a:t>
            </a:r>
          </a:p>
          <a:p>
            <a:r>
              <a:rPr lang="en-US" altLang="zh-TW" sz="1600" b="1" dirty="0">
                <a:solidFill>
                  <a:srgbClr val="FF00FF"/>
                </a:solidFill>
              </a:rPr>
              <a:t>3* (LL+LO)/2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CF78640-7B47-44D8-8745-E5E7243BB43A}"/>
              </a:ext>
            </a:extLst>
          </p:cNvPr>
          <p:cNvSpPr txBox="1"/>
          <p:nvPr/>
        </p:nvSpPr>
        <p:spPr>
          <a:xfrm>
            <a:off x="49568" y="867133"/>
            <a:ext cx="21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 results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5F2EB43-DD39-4F3B-B81B-945C316173D9}"/>
              </a:ext>
            </a:extLst>
          </p:cNvPr>
          <p:cNvSpPr txBox="1"/>
          <p:nvPr/>
        </p:nvSpPr>
        <p:spPr>
          <a:xfrm>
            <a:off x="44439" y="3748298"/>
            <a:ext cx="527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for BLUE : 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=&gt; same definition as release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5FDC127-69F4-4A1F-BFC9-F186EF8BF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84" t="-451" b="-1"/>
          <a:stretch/>
        </p:blipFill>
        <p:spPr>
          <a:xfrm>
            <a:off x="5409001" y="4587457"/>
            <a:ext cx="2532141" cy="147861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0585C3E-662B-40BA-A08A-E6B1095BF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84" y="4587457"/>
            <a:ext cx="4910826" cy="1471979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2C478946-0DE9-4115-87DD-187E89764B0D}"/>
              </a:ext>
            </a:extLst>
          </p:cNvPr>
          <p:cNvSpPr txBox="1"/>
          <p:nvPr/>
        </p:nvSpPr>
        <p:spPr>
          <a:xfrm>
            <a:off x="4552750" y="4201646"/>
            <a:ext cx="174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LL =&gt; 3* LL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170F2F2-B86C-40E3-A2D4-58FB457D36DE}"/>
              </a:ext>
            </a:extLst>
          </p:cNvPr>
          <p:cNvSpPr txBox="1"/>
          <p:nvPr/>
        </p:nvSpPr>
        <p:spPr>
          <a:xfrm>
            <a:off x="7348442" y="4171416"/>
            <a:ext cx="19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LO=&gt; 3* LO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76D7210-069C-4B90-8B82-46F14B59C61A}"/>
              </a:ext>
            </a:extLst>
          </p:cNvPr>
          <p:cNvSpPr/>
          <p:nvPr/>
        </p:nvSpPr>
        <p:spPr>
          <a:xfrm>
            <a:off x="4499136" y="4580817"/>
            <a:ext cx="586074" cy="1478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0EC2FD6-BB2A-4561-9A33-9732C64256D0}"/>
              </a:ext>
            </a:extLst>
          </p:cNvPr>
          <p:cNvSpPr/>
          <p:nvPr/>
        </p:nvSpPr>
        <p:spPr>
          <a:xfrm>
            <a:off x="7348443" y="4587457"/>
            <a:ext cx="592699" cy="147861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9790016-25FF-44E6-877B-37D81310424F}"/>
              </a:ext>
            </a:extLst>
          </p:cNvPr>
          <p:cNvSpPr txBox="1"/>
          <p:nvPr/>
        </p:nvSpPr>
        <p:spPr>
          <a:xfrm>
            <a:off x="2901785" y="6017181"/>
            <a:ext cx="241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/>
              <a:t>xsc</a:t>
            </a:r>
            <a:r>
              <a:rPr lang="en-US" altLang="zh-TW" sz="1600" dirty="0"/>
              <a:t>     stat     </a:t>
            </a:r>
            <a:r>
              <a:rPr lang="en-US" altLang="zh-TW" sz="1600" dirty="0" err="1"/>
              <a:t>pur</a:t>
            </a:r>
            <a:r>
              <a:rPr lang="en-US" altLang="zh-TW" sz="1600" dirty="0"/>
              <a:t>    acc</a:t>
            </a:r>
          </a:p>
          <a:p>
            <a:r>
              <a:rPr lang="en-US" altLang="zh-TW" sz="1600" dirty="0"/>
              <a:t>(abs)   (%)     (%)    (%)</a:t>
            </a:r>
            <a:endParaRPr lang="zh-TW" altLang="en-US" sz="16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566B728-6741-4E86-A19E-BD2E543432C8}"/>
              </a:ext>
            </a:extLst>
          </p:cNvPr>
          <p:cNvSpPr txBox="1"/>
          <p:nvPr/>
        </p:nvSpPr>
        <p:spPr>
          <a:xfrm>
            <a:off x="5645357" y="6030461"/>
            <a:ext cx="241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/>
              <a:t>xsc</a:t>
            </a:r>
            <a:r>
              <a:rPr lang="en-US" altLang="zh-TW" sz="1600" dirty="0"/>
              <a:t>     stat     </a:t>
            </a:r>
            <a:r>
              <a:rPr lang="en-US" altLang="zh-TW" sz="1600" dirty="0" err="1"/>
              <a:t>pur</a:t>
            </a:r>
            <a:r>
              <a:rPr lang="en-US" altLang="zh-TW" sz="1600" dirty="0"/>
              <a:t>      acc</a:t>
            </a:r>
          </a:p>
          <a:p>
            <a:r>
              <a:rPr lang="en-US" altLang="zh-TW" sz="1600" dirty="0"/>
              <a:t>(abs)   (%)     (%)    (%)</a:t>
            </a:r>
            <a:endParaRPr lang="zh-TW" altLang="en-US" sz="1600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1C5BC448-2B73-4FB9-ADC1-42689DD14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55681"/>
            <a:ext cx="3381847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1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ADA411-1FCA-434E-8B31-5E799421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Trig Systematics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A8375A3-2857-409A-AD7C-7AE4FC22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329C8AD-46AA-43F1-84A1-8F1316DC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C90458-C6D6-4166-AB4B-0792FA23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79C8183-D4B6-435E-9C72-37D02843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3600400" cy="241605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778D717-C4BB-417E-9F4F-85B349B472CA}"/>
              </a:ext>
            </a:extLst>
          </p:cNvPr>
          <p:cNvSpPr txBox="1"/>
          <p:nvPr/>
        </p:nvSpPr>
        <p:spPr>
          <a:xfrm>
            <a:off x="49568" y="867133"/>
            <a:ext cx="21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 results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73CF9C4-E0C7-4F2E-8632-524B776AEF78}"/>
              </a:ext>
            </a:extLst>
          </p:cNvPr>
          <p:cNvSpPr txBox="1"/>
          <p:nvPr/>
        </p:nvSpPr>
        <p:spPr>
          <a:xfrm>
            <a:off x="49568" y="3998182"/>
            <a:ext cx="488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for BLUE : </a:t>
            </a:r>
            <a:r>
              <a:rPr lang="en-US" altLang="zh-T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same definition as release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7FE430A-829B-4C83-A58E-269410D97C29}"/>
              </a:ext>
            </a:extLst>
          </p:cNvPr>
          <p:cNvSpPr txBox="1"/>
          <p:nvPr/>
        </p:nvSpPr>
        <p:spPr>
          <a:xfrm>
            <a:off x="4716016" y="2122888"/>
            <a:ext cx="305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FF"/>
                </a:solidFill>
              </a:rPr>
              <a:t>W target :</a:t>
            </a:r>
          </a:p>
          <a:p>
            <a:r>
              <a:rPr lang="en-US" altLang="zh-TW" b="1" dirty="0">
                <a:solidFill>
                  <a:srgbClr val="FF00FF"/>
                </a:solidFill>
              </a:rPr>
              <a:t>Const. = 13% everywhere</a:t>
            </a:r>
          </a:p>
        </p:txBody>
      </p:sp>
    </p:spTree>
    <p:extLst>
      <p:ext uri="{BB962C8B-B14F-4D97-AF65-F5344CB8AC3E}">
        <p14:creationId xmlns:p14="http://schemas.microsoft.com/office/powerpoint/2010/main" val="93306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A0559-CF70-41EC-9DA8-8C84CC5C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Released VS BLUE in 3D </a:t>
            </a:r>
            <a:r>
              <a:rPr lang="en-US" altLang="zh-TW" sz="3200" b="1" dirty="0">
                <a:solidFill>
                  <a:srgbClr val="FF0000"/>
                </a:solidFill>
              </a:rPr>
              <a:t>w/ </a:t>
            </a:r>
            <a:r>
              <a:rPr lang="en-US" altLang="zh-TW" sz="3200" b="1" dirty="0" err="1">
                <a:solidFill>
                  <a:srgbClr val="FF0000"/>
                </a:solidFill>
              </a:rPr>
              <a:t>Corr</a:t>
            </a: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br>
              <a:rPr lang="en-US" altLang="zh-TW" sz="3200" b="1" dirty="0">
                <a:solidFill>
                  <a:srgbClr val="FF0000"/>
                </a:solidFill>
              </a:rPr>
            </a:br>
            <a:r>
              <a:rPr lang="en-US" altLang="zh-TW" sz="3200" b="1" dirty="0" err="1">
                <a:solidFill>
                  <a:srgbClr val="FF0000"/>
                </a:solidFill>
              </a:rPr>
              <a:t>CorrP</a:t>
            </a:r>
            <a:r>
              <a:rPr lang="en-US" altLang="zh-TW" sz="3200" b="1" dirty="0">
                <a:solidFill>
                  <a:srgbClr val="FF0000"/>
                </a:solidFill>
              </a:rPr>
              <a:t>, </a:t>
            </a:r>
            <a:r>
              <a:rPr lang="en-US" altLang="zh-TW" sz="3200" b="1" dirty="0" err="1">
                <a:solidFill>
                  <a:srgbClr val="FF0000"/>
                </a:solidFill>
              </a:rPr>
              <a:t>CorrA</a:t>
            </a:r>
            <a:r>
              <a:rPr lang="en-US" altLang="zh-TW" sz="3200" b="1" dirty="0">
                <a:solidFill>
                  <a:srgbClr val="FF0000"/>
                </a:solidFill>
              </a:rPr>
              <a:t>, </a:t>
            </a:r>
            <a:r>
              <a:rPr lang="en-US" altLang="zh-TW" sz="3200" b="1" dirty="0" err="1">
                <a:solidFill>
                  <a:srgbClr val="FF0000"/>
                </a:solidFill>
              </a:rPr>
              <a:t>CorrT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4F1897-051C-4210-BC0C-04B4AF89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5A99DFE-A688-4E15-B6B1-987F4AD8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436BE1-C443-468B-8AC7-45DA1E6C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2759218-4CFA-47AD-8273-822BFA639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34103"/>
            <a:ext cx="9128125" cy="45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6785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58039</TotalTime>
  <Words>940</Words>
  <Application>Microsoft Office PowerPoint</Application>
  <PresentationFormat>如螢幕大小 (4:3)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ＭＳ Ｐゴシック</vt:lpstr>
      <vt:lpstr>新細明體</vt:lpstr>
      <vt:lpstr>Arial</vt:lpstr>
      <vt:lpstr>Calibri</vt:lpstr>
      <vt:lpstr>Times New Roman</vt:lpstr>
      <vt:lpstr>標準デザイン</vt:lpstr>
      <vt:lpstr> Combine DY Cross Section w/ LL and LO Trigger w/ Correlation of Systematics 20260206</vt:lpstr>
      <vt:lpstr>To Do</vt:lpstr>
      <vt:lpstr>Released VS BLUE in 3D </vt:lpstr>
      <vt:lpstr>Check systematics in Release(1)</vt:lpstr>
      <vt:lpstr>Check systematics in Release(2)</vt:lpstr>
      <vt:lpstr>Purity Systematics</vt:lpstr>
      <vt:lpstr>Acc Systematics</vt:lpstr>
      <vt:lpstr>Trig Systematics</vt:lpstr>
      <vt:lpstr>Released VS BLUE in 3D w/ Corr  CorrP, CorrA, CorrT</vt:lpstr>
      <vt:lpstr>Released VS BLUE in 3D w/ Corr  CorrP, CorrA, CorrT</vt:lpstr>
      <vt:lpstr>Released VS BLUE in 3D w/ Corr  CorrP, CorrA, CorrT</vt:lpstr>
      <vt:lpstr>Released VS BLUE in 3D w/o Corr</vt:lpstr>
      <vt:lpstr>Released VS BLUE in 3D w/ Corr  CorrP, CorrA, CorrT</vt:lpstr>
      <vt:lpstr>Email from Marcin</vt:lpstr>
      <vt:lpstr>Email from Wen-Chen(1)</vt:lpstr>
      <vt:lpstr>Email from Wen-Chen(2)</vt:lpstr>
      <vt:lpstr>To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868</cp:revision>
  <dcterms:created xsi:type="dcterms:W3CDTF">2018-07-15T10:16:04Z</dcterms:created>
  <dcterms:modified xsi:type="dcterms:W3CDTF">2026-04-09T10:35:53Z</dcterms:modified>
</cp:coreProperties>
</file>