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455" r:id="rId3"/>
    <p:sldId id="450" r:id="rId4"/>
    <p:sldId id="451" r:id="rId5"/>
    <p:sldId id="456" r:id="rId6"/>
    <p:sldId id="454" r:id="rId7"/>
    <p:sldId id="453" r:id="rId8"/>
    <p:sldId id="452" r:id="rId9"/>
    <p:sldId id="414" r:id="rId10"/>
    <p:sldId id="415" r:id="rId11"/>
  </p:sldIdLst>
  <p:sldSz cx="12192000" cy="6858000"/>
  <p:notesSz cx="6858000" cy="9144000"/>
  <p:defaultTextStyle>
    <a:defPPr>
      <a:defRPr lang="en-US"/>
    </a:defPPr>
    <a:lvl1pPr marL="0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060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120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181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241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301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362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199422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6482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C71E07ED-570C-4103-AE36-2F6AC5BC9FFF}">
          <p14:sldIdLst>
            <p14:sldId id="256"/>
            <p14:sldId id="455"/>
            <p14:sldId id="450"/>
            <p14:sldId id="451"/>
            <p14:sldId id="456"/>
            <p14:sldId id="454"/>
            <p14:sldId id="453"/>
            <p14:sldId id="452"/>
            <p14:sldId id="414"/>
          </p14:sldIdLst>
        </p14:section>
        <p14:section name="OLD" id="{9FEB97FE-894A-4E95-B0B4-E5F930988A08}">
          <p14:sldIdLst/>
        </p14:section>
        <p14:section name="未命名的章節" id="{FBFD0632-491E-4772-8550-DDA63FD7BC0A}">
          <p14:sldIdLst>
            <p14:sldId id="415"/>
          </p14:sldIdLst>
        </p14:section>
        <p14:section name="back" id="{1590131B-47B5-47AE-A8F1-F2F406D30CCD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宇翔 蕭" initials="宇翔" lastIdx="4" clrIdx="0">
    <p:extLst>
      <p:ext uri="{19B8F6BF-5375-455C-9EA6-DF929625EA0E}">
        <p15:presenceInfo xmlns:p15="http://schemas.microsoft.com/office/powerpoint/2012/main" userId="72c0bfc401acae7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700"/>
    <a:srgbClr val="00B050"/>
    <a:srgbClr val="8A9AF8"/>
    <a:srgbClr val="FF2CFF"/>
    <a:srgbClr val="6BFF6B"/>
    <a:srgbClr val="B0A898"/>
    <a:srgbClr val="B01513"/>
    <a:srgbClr val="00B6F0"/>
    <a:srgbClr val="D6D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7628" autoAdjust="0"/>
  </p:normalViewPr>
  <p:slideViewPr>
    <p:cSldViewPr snapToGrid="0" showGuides="1">
      <p:cViewPr varScale="1">
        <p:scale>
          <a:sx n="159" d="100"/>
          <a:sy n="159" d="100"/>
        </p:scale>
        <p:origin x="300" y="1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1642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8B93F-675D-4D31-AD57-634F0E4EB823}" type="datetimeFigureOut">
              <a:rPr lang="en-US" smtClean="0"/>
              <a:t>4/18/2026</a:t>
            </a:fld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1A40B-C30F-4BF8-B90A-56CA318EC7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736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82002-FB70-4548-B3E6-DB12AED46420}" type="datetimeFigureOut">
              <a:rPr lang="en-US" smtClean="0"/>
              <a:t>4/18/2026</a:t>
            </a:fld>
            <a:endParaRPr lang="en-US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90838-D8D2-4A0C-A284-1D950D662B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988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60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20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81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41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01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62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22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82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7" y="1447809"/>
            <a:ext cx="8825659" cy="3329581"/>
          </a:xfrm>
        </p:spPr>
        <p:txBody>
          <a:bodyPr anchor="b"/>
          <a:lstStyle>
            <a:lvl1pPr algn="ctr">
              <a:defRPr sz="405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7" y="4777380"/>
            <a:ext cx="8825659" cy="861420"/>
          </a:xfrm>
        </p:spPr>
        <p:txBody>
          <a:bodyPr anchor="t"/>
          <a:lstStyle>
            <a:lvl1pPr marL="0" indent="0" algn="ctr">
              <a:buNone/>
              <a:defRPr cap="all">
                <a:solidFill>
                  <a:schemeClr val="bg1"/>
                </a:solidFill>
              </a:defRPr>
            </a:lvl1pPr>
            <a:lvl2pPr marL="2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8162-96B1-449E-8A36-55F7F62D0591}" type="datetime1">
              <a:rPr lang="en-US" smtClean="0"/>
              <a:t>4/18/2026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Yu-Siang Xiao (NCUHEP, Taiwan)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908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62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135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7" y="685800"/>
            <a:ext cx="8825659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69" indent="0">
              <a:buNone/>
              <a:defRPr sz="900"/>
            </a:lvl2pPr>
            <a:lvl3pPr marL="514337" indent="0">
              <a:buNone/>
              <a:defRPr sz="900"/>
            </a:lvl3pPr>
            <a:lvl4pPr marL="771506" indent="0">
              <a:buNone/>
              <a:defRPr sz="900"/>
            </a:lvl4pPr>
            <a:lvl5pPr marL="1028675" indent="0">
              <a:buNone/>
              <a:defRPr sz="900"/>
            </a:lvl5pPr>
            <a:lvl6pPr marL="1285843" indent="0">
              <a:buNone/>
              <a:defRPr sz="900"/>
            </a:lvl6pPr>
            <a:lvl7pPr marL="1543011" indent="0">
              <a:buNone/>
              <a:defRPr sz="900"/>
            </a:lvl7pPr>
            <a:lvl8pPr marL="1800180" indent="0">
              <a:buNone/>
              <a:defRPr sz="900"/>
            </a:lvl8pPr>
            <a:lvl9pPr marL="2057349" indent="0">
              <a:buNone/>
              <a:defRPr sz="9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675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F16A-A16C-400F-8253-CDC32CFCD418}" type="datetime1">
              <a:rPr lang="en-US" smtClean="0"/>
              <a:t>4/18/2026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Yu-Siang Xiao (NCUHEP, Taiwan)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300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1447800"/>
            <a:ext cx="8825659" cy="1981200"/>
          </a:xfrm>
        </p:spPr>
        <p:txBody>
          <a:bodyPr/>
          <a:lstStyle>
            <a:lvl1pPr>
              <a:defRPr sz="27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7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013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81748-A2E1-4E98-8306-A406D3176AC5}" type="datetime1">
              <a:rPr lang="en-US" smtClean="0"/>
              <a:t>4/18/2026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Yu-Siang Xiao (NCUHEP, Taiwan)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661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27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6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788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7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013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C51F-6981-4ED0-8E5C-22BBBF79F1CB}" type="datetime1">
              <a:rPr lang="en-US" smtClean="0"/>
              <a:t>4/18/2026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Yu-Siang Xiao (NCUHEP, Taiwan)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6"/>
            <a:ext cx="801912" cy="1148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6863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1" y="2613790"/>
            <a:ext cx="801912" cy="1148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6863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7820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3124201"/>
            <a:ext cx="8825660" cy="1653180"/>
          </a:xfrm>
        </p:spPr>
        <p:txBody>
          <a:bodyPr anchor="b"/>
          <a:lstStyle>
            <a:lvl1pPr algn="l">
              <a:defRPr sz="225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7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1125" cap="none">
                <a:solidFill>
                  <a:schemeClr val="bg1"/>
                </a:solidFill>
              </a:defRPr>
            </a:lvl1pPr>
            <a:lvl2pPr marL="257169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53AF9-750C-474E-8BFA-E2E22899C34C}" type="datetime1">
              <a:rPr lang="en-US" smtClean="0"/>
              <a:t>4/18/2026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Yu-Siang Xiao (NCUHEP, Taiwan)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06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6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9" y="1981200"/>
            <a:ext cx="2946867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9" y="2667000"/>
            <a:ext cx="2927351" cy="3589338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66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5" y="2667000"/>
            <a:ext cx="2946795" cy="3589338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5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5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A5F0-8BFF-45C8-94D9-071D9FB005D2}" type="datetime1">
              <a:rPr lang="en-US" smtClean="0"/>
              <a:t>4/18/2026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Yu-Siang Xiao (NCUHEP, Taiwan)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434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6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5" y="4250949"/>
            <a:ext cx="2940051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5" y="2209800"/>
            <a:ext cx="2940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69" indent="0">
              <a:buNone/>
              <a:defRPr sz="900"/>
            </a:lvl2pPr>
            <a:lvl3pPr marL="514337" indent="0">
              <a:buNone/>
              <a:defRPr sz="900"/>
            </a:lvl3pPr>
            <a:lvl4pPr marL="771506" indent="0">
              <a:buNone/>
              <a:defRPr sz="900"/>
            </a:lvl4pPr>
            <a:lvl5pPr marL="1028675" indent="0">
              <a:buNone/>
              <a:defRPr sz="900"/>
            </a:lvl5pPr>
            <a:lvl6pPr marL="1285843" indent="0">
              <a:buNone/>
              <a:defRPr sz="900"/>
            </a:lvl6pPr>
            <a:lvl7pPr marL="1543011" indent="0">
              <a:buNone/>
              <a:defRPr sz="900"/>
            </a:lvl7pPr>
            <a:lvl8pPr marL="1800180" indent="0">
              <a:buNone/>
              <a:defRPr sz="900"/>
            </a:lvl8pPr>
            <a:lvl9pPr marL="2057349" indent="0">
              <a:buNone/>
              <a:defRPr sz="9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5" y="4827220"/>
            <a:ext cx="2940051" cy="659189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6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6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69" indent="0">
              <a:buNone/>
              <a:defRPr sz="900"/>
            </a:lvl2pPr>
            <a:lvl3pPr marL="514337" indent="0">
              <a:buNone/>
              <a:defRPr sz="900"/>
            </a:lvl3pPr>
            <a:lvl4pPr marL="771506" indent="0">
              <a:buNone/>
              <a:defRPr sz="900"/>
            </a:lvl4pPr>
            <a:lvl5pPr marL="1028675" indent="0">
              <a:buNone/>
              <a:defRPr sz="900"/>
            </a:lvl5pPr>
            <a:lvl6pPr marL="1285843" indent="0">
              <a:buNone/>
              <a:defRPr sz="900"/>
            </a:lvl6pPr>
            <a:lvl7pPr marL="1543011" indent="0">
              <a:buNone/>
              <a:defRPr sz="900"/>
            </a:lvl7pPr>
            <a:lvl8pPr marL="1800180" indent="0">
              <a:buNone/>
              <a:defRPr sz="900"/>
            </a:lvl8pPr>
            <a:lvl9pPr marL="2057349" indent="0">
              <a:buNone/>
              <a:defRPr sz="9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7" y="4827218"/>
            <a:ext cx="2934407" cy="659189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5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705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69" indent="0">
              <a:buNone/>
              <a:defRPr sz="900"/>
            </a:lvl2pPr>
            <a:lvl3pPr marL="514337" indent="0">
              <a:buNone/>
              <a:defRPr sz="900"/>
            </a:lvl3pPr>
            <a:lvl4pPr marL="771506" indent="0">
              <a:buNone/>
              <a:defRPr sz="900"/>
            </a:lvl4pPr>
            <a:lvl5pPr marL="1028675" indent="0">
              <a:buNone/>
              <a:defRPr sz="900"/>
            </a:lvl5pPr>
            <a:lvl6pPr marL="1285843" indent="0">
              <a:buNone/>
              <a:defRPr sz="900"/>
            </a:lvl6pPr>
            <a:lvl7pPr marL="1543011" indent="0">
              <a:buNone/>
              <a:defRPr sz="900"/>
            </a:lvl7pPr>
            <a:lvl8pPr marL="1800180" indent="0">
              <a:buNone/>
              <a:defRPr sz="900"/>
            </a:lvl8pPr>
            <a:lvl9pPr marL="2057349" indent="0">
              <a:buNone/>
              <a:defRPr sz="9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6" y="4827216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AAB0B-6079-4BB6-87A7-45629D66386C}" type="datetime1">
              <a:rPr lang="en-US" smtClean="0"/>
              <a:t>4/18/2026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Yu-Siang Xiao (NCUHEP, Taiwan)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911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1A80-5CEE-4638-B2B0-EB681A0641EC}" type="datetime1">
              <a:rPr lang="en-US" smtClean="0"/>
              <a:t>4/18/2026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Yu-Siang Xiao (NCUHEP, Taiwan)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938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8" y="430222"/>
            <a:ext cx="1752601" cy="5826125"/>
          </a:xfrm>
        </p:spPr>
        <p:txBody>
          <a:bodyPr vert="eaVert" anchor="b" anchorCtr="0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4" y="887414"/>
            <a:ext cx="7423149" cy="5368924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A595-56B1-459E-91A5-BA1425C862A2}" type="datetime1">
              <a:rPr lang="en-US" smtClean="0"/>
              <a:t>4/18/2026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Yu-Siang Xiao (NCUHEP, Taiwan)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158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F0E2-C9D0-46E6-8E37-CE8ED287D739}" type="datetime1">
              <a:rPr lang="en-US" smtClean="0"/>
              <a:t>4/18/2026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Yu-Siang Xiao (NCUHEP, Taiwan)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506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62" y="2861737"/>
            <a:ext cx="8825657" cy="1915647"/>
          </a:xfrm>
        </p:spPr>
        <p:txBody>
          <a:bodyPr anchor="b"/>
          <a:lstStyle>
            <a:lvl1pPr algn="l">
              <a:defRPr sz="225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7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1125" cap="all">
                <a:solidFill>
                  <a:schemeClr val="bg1"/>
                </a:solidFill>
              </a:defRPr>
            </a:lvl1pPr>
            <a:lvl2pPr marL="257169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84484-1F67-446D-A927-C6B487B9952C}" type="datetime1">
              <a:rPr lang="en-US" smtClean="0"/>
              <a:t>4/18/2026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Yu-Siang Xiao (NCUHEP, Taiwan)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31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8"/>
            <a:ext cx="4396339" cy="4195763"/>
          </a:xfrm>
        </p:spPr>
        <p:txBody>
          <a:bodyPr>
            <a:normAutofit/>
          </a:bodyPr>
          <a:lstStyle>
            <a:lvl1pPr>
              <a:defRPr sz="1013"/>
            </a:lvl1pPr>
            <a:lvl2pPr>
              <a:defRPr sz="900"/>
            </a:lvl2pPr>
            <a:lvl3pPr>
              <a:defRPr sz="788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6" y="2056093"/>
            <a:ext cx="4396341" cy="4200245"/>
          </a:xfrm>
        </p:spPr>
        <p:txBody>
          <a:bodyPr>
            <a:normAutofit/>
          </a:bodyPr>
          <a:lstStyle>
            <a:lvl1pPr>
              <a:defRPr sz="1013"/>
            </a:lvl1pPr>
            <a:lvl2pPr>
              <a:defRPr sz="900"/>
            </a:lvl2pPr>
            <a:lvl3pPr>
              <a:defRPr sz="788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DF262-5310-4F1A-B299-7F8E79A938D9}" type="datetime1">
              <a:rPr lang="en-US" smtClean="0"/>
              <a:t>4/18/2026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Yu-Siang Xiao (NCUHEP, Taiwan)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404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3" y="2514600"/>
            <a:ext cx="4396339" cy="3741738"/>
          </a:xfrm>
        </p:spPr>
        <p:txBody>
          <a:bodyPr>
            <a:normAutofit/>
          </a:bodyPr>
          <a:lstStyle>
            <a:lvl1pPr>
              <a:defRPr sz="1013"/>
            </a:lvl1pPr>
            <a:lvl2pPr>
              <a:defRPr sz="900"/>
            </a:lvl2pPr>
            <a:lvl3pPr>
              <a:defRPr sz="788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7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7" y="2514600"/>
            <a:ext cx="4396339" cy="3741738"/>
          </a:xfrm>
        </p:spPr>
        <p:txBody>
          <a:bodyPr>
            <a:normAutofit/>
          </a:bodyPr>
          <a:lstStyle>
            <a:lvl1pPr>
              <a:defRPr sz="1013"/>
            </a:lvl1pPr>
            <a:lvl2pPr>
              <a:defRPr sz="900"/>
            </a:lvl2pPr>
            <a:lvl3pPr>
              <a:defRPr sz="788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0EF98-3A57-465C-8935-0FF4D437AEAB}" type="datetime1">
              <a:rPr lang="en-US" smtClean="0"/>
              <a:t>4/18/2026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Yu-Siang Xiao (NCUHEP, Taiwan)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23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064AA-55E4-4F2F-80D8-04B04D9BC196}" type="datetime1">
              <a:rPr lang="en-US" smtClean="0"/>
              <a:t>4/18/2026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en-US" altLang="zh-TW" dirty="0"/>
              <a:t>Yu-Siang Xiao (NCUHEP, Taiwan)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532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0862F-EFF3-4958-B0B9-08239510E122}" type="datetime1">
              <a:rPr lang="en-US" smtClean="0"/>
              <a:t>4/18/2026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Yu-Siang Xiao (NCUHEP, Taiwan)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515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135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1125"/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788"/>
            </a:lvl5pPr>
            <a:lvl6pPr>
              <a:defRPr sz="788"/>
            </a:lvl6pPr>
            <a:lvl7pPr>
              <a:defRPr sz="788"/>
            </a:lvl7pPr>
            <a:lvl8pPr>
              <a:defRPr sz="788"/>
            </a:lvl8pPr>
            <a:lvl9pPr>
              <a:defRPr sz="788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9" y="3129289"/>
            <a:ext cx="3401063" cy="2895599"/>
          </a:xfrm>
        </p:spPr>
        <p:txBody>
          <a:bodyPr/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697DC-4E23-4D5E-9C9B-C54CF1D766B6}" type="datetime1">
              <a:rPr lang="en-US" smtClean="0"/>
              <a:t>4/18/2026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Yu-Siang Xiao (NCUHEP, Taiwan)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652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9" y="1854192"/>
            <a:ext cx="5092907" cy="1574808"/>
          </a:xfrm>
        </p:spPr>
        <p:txBody>
          <a:bodyPr anchor="b">
            <a:normAutofit/>
          </a:bodyPr>
          <a:lstStyle>
            <a:lvl1pPr algn="l">
              <a:defRPr sz="2025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7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69" indent="0">
              <a:buNone/>
              <a:defRPr sz="900"/>
            </a:lvl2pPr>
            <a:lvl3pPr marL="514337" indent="0">
              <a:buNone/>
              <a:defRPr sz="900"/>
            </a:lvl3pPr>
            <a:lvl4pPr marL="771506" indent="0">
              <a:buNone/>
              <a:defRPr sz="900"/>
            </a:lvl4pPr>
            <a:lvl5pPr marL="1028675" indent="0">
              <a:buNone/>
              <a:defRPr sz="900"/>
            </a:lvl5pPr>
            <a:lvl6pPr marL="1285843" indent="0">
              <a:buNone/>
              <a:defRPr sz="900"/>
            </a:lvl6pPr>
            <a:lvl7pPr marL="1543011" indent="0">
              <a:buNone/>
              <a:defRPr sz="900"/>
            </a:lvl7pPr>
            <a:lvl8pPr marL="1800180" indent="0">
              <a:buNone/>
              <a:defRPr sz="900"/>
            </a:lvl8pPr>
            <a:lvl9pPr marL="2057349" indent="0">
              <a:buNone/>
              <a:defRPr sz="9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7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039FE-7520-49A6-B51D-5BC26A040D82}" type="datetime1">
              <a:rPr lang="en-US" smtClean="0"/>
              <a:t>4/18/2026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Yu-Siang Xiao (NCUHEP, Taiwan)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782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31000"/>
            <a:duotone>
              <a:schemeClr val="accent4">
                <a:shade val="45000"/>
                <a:satMod val="135000"/>
              </a:schemeClr>
              <a:prstClr val="white"/>
            </a:duotone>
            <a:lum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-8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5" y="2669694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5" y="2892354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3" y="9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83" y="6096000"/>
            <a:ext cx="993735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334960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3" y="452719"/>
            <a:ext cx="9404723" cy="6096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1515037"/>
            <a:ext cx="8946541" cy="4733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39095" y="6586446"/>
            <a:ext cx="13207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EC969E9-7A1B-4730-B341-0312F75F304C}" type="datetime1">
              <a:rPr lang="en-US" smtClean="0"/>
              <a:t>4/18/2026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63820" y="6586820"/>
            <a:ext cx="5146393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bg1">
                    <a:alpha val="60000"/>
                  </a:schemeClr>
                </a:solidFill>
                <a:latin typeface="Arial Black" panose="020B0A04020102020204" pitchFamily="34" charset="0"/>
                <a:ea typeface="+mj-ea"/>
              </a:defRPr>
            </a:lvl1pPr>
          </a:lstStyle>
          <a:p>
            <a:r>
              <a:rPr lang="en-US" altLang="zh-TW" dirty="0"/>
              <a:t>Yu-Siang Xiao (NCUHEP, Taiwan)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1249694" y="295738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0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CEF41-9E5F-4033-9FC8-455A557C59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9236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dt="0"/>
  <p:txStyles>
    <p:titleStyle>
      <a:lvl1pPr algn="l" defTabSz="257169" rtl="0" eaLnBrk="1" latinLnBrk="0" hangingPunct="1">
        <a:spcBef>
          <a:spcPct val="0"/>
        </a:spcBef>
        <a:buNone/>
        <a:defRPr sz="36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92876" indent="-192876" algn="just" defTabSz="257169" rtl="0" eaLnBrk="1" latinLnBrk="0" hangingPunct="1">
        <a:spcBef>
          <a:spcPts val="563"/>
        </a:spcBef>
        <a:spcAft>
          <a:spcPts val="0"/>
        </a:spcAft>
        <a:buClr>
          <a:schemeClr val="accent2">
            <a:lumMod val="75000"/>
          </a:schemeClr>
        </a:buClr>
        <a:buSzPct val="80000"/>
        <a:buFont typeface="Wingdings" panose="05000000000000000000" pitchFamily="2" charset="2"/>
        <a:buChar char="Ø"/>
        <a:defRPr sz="18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marL="417899" indent="-160731" algn="just" defTabSz="257169" rtl="0" eaLnBrk="1" latinLnBrk="0" hangingPunct="1">
        <a:spcBef>
          <a:spcPts val="563"/>
        </a:spcBef>
        <a:spcAft>
          <a:spcPts val="0"/>
        </a:spcAft>
        <a:buClr>
          <a:schemeClr val="accent2">
            <a:lumMod val="75000"/>
          </a:schemeClr>
        </a:buClr>
        <a:buSzPct val="80000"/>
        <a:buFont typeface="Wingdings" panose="05000000000000000000" pitchFamily="2" charset="2"/>
        <a:buChar char="Ø"/>
        <a:defRPr sz="1400" b="0" i="0" kern="1200">
          <a:solidFill>
            <a:schemeClr val="bg1"/>
          </a:solidFill>
          <a:latin typeface="+mj-lt"/>
          <a:ea typeface="+mj-ea"/>
          <a:cs typeface="+mj-cs"/>
        </a:defRPr>
      </a:lvl2pPr>
      <a:lvl3pPr marL="642921" indent="-128585" algn="just" defTabSz="257169" rtl="0" eaLnBrk="1" latinLnBrk="0" hangingPunct="1">
        <a:spcBef>
          <a:spcPts val="563"/>
        </a:spcBef>
        <a:spcAft>
          <a:spcPts val="0"/>
        </a:spcAft>
        <a:buClr>
          <a:schemeClr val="accent2">
            <a:lumMod val="75000"/>
          </a:schemeClr>
        </a:buClr>
        <a:buSzPct val="80000"/>
        <a:buFont typeface="Wingdings" panose="05000000000000000000" pitchFamily="2" charset="2"/>
        <a:buChar char="Ø"/>
        <a:defRPr sz="1200" b="0" i="0" kern="1200">
          <a:solidFill>
            <a:schemeClr val="bg1"/>
          </a:solidFill>
          <a:latin typeface="+mj-lt"/>
          <a:ea typeface="+mj-ea"/>
          <a:cs typeface="+mj-cs"/>
        </a:defRPr>
      </a:lvl3pPr>
      <a:lvl4pPr marL="900090" indent="-128585" algn="just" defTabSz="257169" rtl="0" eaLnBrk="1" latinLnBrk="0" hangingPunct="1">
        <a:spcBef>
          <a:spcPts val="563"/>
        </a:spcBef>
        <a:spcAft>
          <a:spcPts val="0"/>
        </a:spcAft>
        <a:buClr>
          <a:schemeClr val="accent2">
            <a:lumMod val="75000"/>
          </a:schemeClr>
        </a:buClr>
        <a:buSzPct val="80000"/>
        <a:buFont typeface="Wingdings" panose="05000000000000000000" pitchFamily="2" charset="2"/>
        <a:buChar char="Ø"/>
        <a:defRPr sz="1050" b="0" i="0" kern="1200">
          <a:solidFill>
            <a:schemeClr val="bg1"/>
          </a:solidFill>
          <a:latin typeface="+mj-lt"/>
          <a:ea typeface="+mj-ea"/>
          <a:cs typeface="+mj-cs"/>
        </a:defRPr>
      </a:lvl4pPr>
      <a:lvl5pPr marL="1157259" indent="-128585" algn="just" defTabSz="257169" rtl="0" eaLnBrk="1" latinLnBrk="0" hangingPunct="1">
        <a:spcBef>
          <a:spcPts val="563"/>
        </a:spcBef>
        <a:spcAft>
          <a:spcPts val="0"/>
        </a:spcAft>
        <a:buClr>
          <a:schemeClr val="accent2">
            <a:lumMod val="75000"/>
          </a:schemeClr>
        </a:buClr>
        <a:buSzPct val="80000"/>
        <a:buFont typeface="Wingdings" panose="05000000000000000000" pitchFamily="2" charset="2"/>
        <a:buChar char="Ø"/>
        <a:defRPr sz="1050" b="0" i="0" kern="1200">
          <a:solidFill>
            <a:schemeClr val="bg1"/>
          </a:solidFill>
          <a:latin typeface="+mj-lt"/>
          <a:ea typeface="+mj-ea"/>
          <a:cs typeface="+mj-cs"/>
        </a:defRPr>
      </a:lvl5pPr>
      <a:lvl6pPr marL="1409590" indent="-128585" algn="l" defTabSz="257169" rtl="0" eaLnBrk="1" latinLnBrk="0" hangingPunct="1">
        <a:spcBef>
          <a:spcPts val="56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788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1671596" indent="-128585" algn="l" defTabSz="257169" rtl="0" eaLnBrk="1" latinLnBrk="0" hangingPunct="1">
        <a:spcBef>
          <a:spcPts val="56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788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1928765" indent="-128585" algn="l" defTabSz="257169" rtl="0" eaLnBrk="1" latinLnBrk="0" hangingPunct="1">
        <a:spcBef>
          <a:spcPts val="56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788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185933" indent="-128585" algn="l" defTabSz="257169" rtl="0" eaLnBrk="1" latinLnBrk="0" hangingPunct="1">
        <a:spcBef>
          <a:spcPts val="56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788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390220" y="1447810"/>
            <a:ext cx="7139095" cy="3329581"/>
          </a:xfrm>
        </p:spPr>
        <p:txBody>
          <a:bodyPr anchor="ctr"/>
          <a:lstStyle/>
          <a:p>
            <a:r>
              <a:rPr lang="en-US" altLang="zh-TW" dirty="0"/>
              <a:t>Weekly meeting</a:t>
            </a:r>
            <a:endParaRPr 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/>
              <a:t>Yu-Siang Xiao (</a:t>
            </a:r>
            <a:r>
              <a:rPr lang="zh-TW" altLang="en-US" sz="2000" dirty="0"/>
              <a:t>蕭宇翔</a:t>
            </a:r>
            <a:r>
              <a:rPr lang="en-US" altLang="zh-TW" sz="2000" dirty="0"/>
              <a:t>)</a:t>
            </a:r>
            <a:endParaRPr 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Yu-Siang Xiao (NCUHEP, Taiwan)</a:t>
            </a:r>
            <a:endParaRPr lang="en-US" dirty="0"/>
          </a:p>
        </p:txBody>
      </p:sp>
      <p:sp>
        <p:nvSpPr>
          <p:cNvPr id="6" name="矩形 5"/>
          <p:cNvSpPr/>
          <p:nvPr/>
        </p:nvSpPr>
        <p:spPr>
          <a:xfrm>
            <a:off x="9009462" y="6355080"/>
            <a:ext cx="1393362" cy="4603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2026 04/17</a:t>
            </a:r>
          </a:p>
        </p:txBody>
      </p:sp>
    </p:spTree>
    <p:extLst>
      <p:ext uri="{BB962C8B-B14F-4D97-AF65-F5344CB8AC3E}">
        <p14:creationId xmlns:p14="http://schemas.microsoft.com/office/powerpoint/2010/main" val="1044948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7B11A59-DCEE-431C-A6AF-987CA1DC8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backup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B0C7184-D44F-4EDE-9ABF-41EA23AAB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C54DF94-A1DD-4040-B429-03DB7920C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62AC9DF-EDB5-47E9-BB90-6A1B66D44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891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B4B4DE-080B-42A5-803B-39C698BEB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3" y="452719"/>
            <a:ext cx="10296207" cy="609607"/>
          </a:xfrm>
        </p:spPr>
        <p:txBody>
          <a:bodyPr/>
          <a:lstStyle/>
          <a:p>
            <a:r>
              <a:rPr lang="en-US" altLang="zh-TW" dirty="0"/>
              <a:t>New MC for data conversion factors(ADC to MeV)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3C71897-6472-4D32-9EFF-9409A9B6D1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1800" dirty="0"/>
              <a:t>SY make the MC reconstructed </a:t>
            </a:r>
            <a:r>
              <a:rPr lang="en-US" altLang="zh-TW" sz="1800" dirty="0">
                <a:solidFill>
                  <a:srgbClr val="FF0000"/>
                </a:solidFill>
              </a:rPr>
              <a:t>beam profile </a:t>
            </a:r>
            <a:r>
              <a:rPr lang="en-US" altLang="zh-TW" sz="1800" dirty="0"/>
              <a:t>to correspond the data in this new MC.</a:t>
            </a:r>
          </a:p>
          <a:p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C17E43B-CB64-42EF-9B7D-B600ED13F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C64FFA7-FDCE-46E0-84C5-D67B62D11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2</a:t>
            </a:fld>
            <a:endParaRPr lang="en-US" dirty="0"/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65EB502C-7C90-4564-BE53-9DAF672FDD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035CD8CB-B155-410E-A452-EBC15BEFB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173" y="2438400"/>
            <a:ext cx="3653754" cy="3642360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D95A2A65-8E91-4F8F-BFEF-A03AF3ED17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7086" y="2438400"/>
            <a:ext cx="3653802" cy="364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77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B1889D-73BC-4013-B04D-F2900D280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3" y="452719"/>
            <a:ext cx="9785266" cy="609607"/>
          </a:xfrm>
        </p:spPr>
        <p:txBody>
          <a:bodyPr/>
          <a:lstStyle/>
          <a:p>
            <a:r>
              <a:rPr lang="en-US" altLang="zh-TW" dirty="0"/>
              <a:t>New MC for data conversion factors(ADC to MeV)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C200F49-D505-4390-AC6C-EFD704095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D7608B5-3E30-4853-8B5D-1E66BC35F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3</a:t>
            </a:fld>
            <a:endParaRPr 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A4D3B6A0-3A44-4829-B777-1887EFC7E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7296" y="1505198"/>
            <a:ext cx="2884454" cy="1712307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E7B9352F-AC12-4E4D-AAED-4C635ED1B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7296" y="4940616"/>
            <a:ext cx="2862848" cy="172311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E664FCC5-42D3-4D7D-937E-3E8C4BAD17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7296" y="3223170"/>
            <a:ext cx="2873651" cy="1723110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0A95F983-6664-4AE3-8752-827016C2E970}"/>
              </a:ext>
            </a:extLst>
          </p:cNvPr>
          <p:cNvSpPr/>
          <p:nvPr/>
        </p:nvSpPr>
        <p:spPr>
          <a:xfrm>
            <a:off x="11125822" y="1896049"/>
            <a:ext cx="759135" cy="298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/>
              <a:t>BM2</a:t>
            </a:r>
            <a:endParaRPr lang="zh-TW" altLang="en-US" sz="1400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C5345AA-DABD-410D-8CFF-E5AE8000E19C}"/>
              </a:ext>
            </a:extLst>
          </p:cNvPr>
          <p:cNvSpPr/>
          <p:nvPr/>
        </p:nvSpPr>
        <p:spPr>
          <a:xfrm>
            <a:off x="11125822" y="3619160"/>
            <a:ext cx="759135" cy="298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 err="1"/>
              <a:t>PbWO</a:t>
            </a:r>
            <a:endParaRPr lang="zh-TW" altLang="en-US" sz="1400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45999D7-2CDA-48FC-8532-5F49DCFD4605}"/>
              </a:ext>
            </a:extLst>
          </p:cNvPr>
          <p:cNvSpPr/>
          <p:nvPr/>
        </p:nvSpPr>
        <p:spPr>
          <a:xfrm>
            <a:off x="11125822" y="5324092"/>
            <a:ext cx="759135" cy="298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/>
              <a:t>BM1</a:t>
            </a:r>
            <a:endParaRPr lang="zh-TW" altLang="en-US" sz="1400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B618FD47-6B7D-4803-9C6A-8E5C6FAD0CE8}"/>
              </a:ext>
            </a:extLst>
          </p:cNvPr>
          <p:cNvSpPr/>
          <p:nvPr/>
        </p:nvSpPr>
        <p:spPr>
          <a:xfrm>
            <a:off x="9057296" y="1203638"/>
            <a:ext cx="2873651" cy="298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/>
              <a:t>Multiplicity on detectors</a:t>
            </a:r>
            <a:endParaRPr lang="zh-TW" altLang="en-US" sz="1400" dirty="0"/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9177C77C-DEF7-40A0-AD12-15FEF09E3B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3185" y="1502366"/>
            <a:ext cx="2873651" cy="1727420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2F048085-77AA-4167-A1DA-262DB5FB8B5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11"/>
          <a:stretch/>
        </p:blipFill>
        <p:spPr>
          <a:xfrm>
            <a:off x="3177948" y="3213196"/>
            <a:ext cx="2868270" cy="1727420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68E379CB-53F5-4B4E-A756-5CFDC931EB3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94"/>
          <a:stretch/>
        </p:blipFill>
        <p:spPr>
          <a:xfrm>
            <a:off x="3182712" y="4940616"/>
            <a:ext cx="2862888" cy="1706256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D92D3C39-4B73-42F0-B7EA-722718F6AE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27010" y="1502366"/>
            <a:ext cx="2868270" cy="1727481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D1684BB1-A7D9-42A5-9B36-9E0A49F70DE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464"/>
          <a:stretch/>
        </p:blipFill>
        <p:spPr>
          <a:xfrm>
            <a:off x="6117483" y="3213196"/>
            <a:ext cx="2879135" cy="1712907"/>
          </a:xfrm>
          <a:prstGeom prst="rect">
            <a:avLst/>
          </a:prstGeom>
        </p:spPr>
      </p:pic>
      <p:pic>
        <p:nvPicPr>
          <p:cNvPr id="28" name="圖片 27">
            <a:extLst>
              <a:ext uri="{FF2B5EF4-FFF2-40B4-BE49-F238E27FC236}">
                <a16:creationId xmlns:a16="http://schemas.microsoft.com/office/drawing/2014/main" id="{4D8A42D5-73F1-4E67-A16E-62D51B7DDC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3668" y="4904480"/>
            <a:ext cx="2906296" cy="1732913"/>
          </a:xfrm>
          <a:prstGeom prst="rect">
            <a:avLst/>
          </a:prstGeom>
        </p:spPr>
      </p:pic>
      <p:pic>
        <p:nvPicPr>
          <p:cNvPr id="30" name="圖片 29">
            <a:extLst>
              <a:ext uri="{FF2B5EF4-FFF2-40B4-BE49-F238E27FC236}">
                <a16:creationId xmlns:a16="http://schemas.microsoft.com/office/drawing/2014/main" id="{C1F96777-0AE5-438A-9DEC-FF25A1982F0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4952" y="2292466"/>
            <a:ext cx="2906297" cy="1729548"/>
          </a:xfrm>
          <a:prstGeom prst="rect">
            <a:avLst/>
          </a:prstGeom>
        </p:spPr>
      </p:pic>
      <p:pic>
        <p:nvPicPr>
          <p:cNvPr id="32" name="圖片 31">
            <a:extLst>
              <a:ext uri="{FF2B5EF4-FFF2-40B4-BE49-F238E27FC236}">
                <a16:creationId xmlns:a16="http://schemas.microsoft.com/office/drawing/2014/main" id="{54DD1FF4-F096-4D9A-A18F-CBFB1C96E2CF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941"/>
          <a:stretch/>
        </p:blipFill>
        <p:spPr>
          <a:xfrm>
            <a:off x="119479" y="4386772"/>
            <a:ext cx="2911770" cy="1729548"/>
          </a:xfrm>
          <a:prstGeom prst="rect">
            <a:avLst/>
          </a:prstGeom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id="{681437ED-00EF-4238-9C76-8F48177D6B64}"/>
              </a:ext>
            </a:extLst>
          </p:cNvPr>
          <p:cNvSpPr/>
          <p:nvPr/>
        </p:nvSpPr>
        <p:spPr>
          <a:xfrm>
            <a:off x="8171458" y="1896049"/>
            <a:ext cx="759135" cy="298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 err="1"/>
              <a:t>dX</a:t>
            </a:r>
            <a:endParaRPr lang="zh-TW" altLang="en-US" sz="1400" dirty="0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F3D1B6D1-6A7B-488F-8866-521660280043}"/>
              </a:ext>
            </a:extLst>
          </p:cNvPr>
          <p:cNvSpPr/>
          <p:nvPr/>
        </p:nvSpPr>
        <p:spPr>
          <a:xfrm>
            <a:off x="8171458" y="3619160"/>
            <a:ext cx="759135" cy="298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 err="1"/>
              <a:t>dY</a:t>
            </a:r>
            <a:endParaRPr lang="zh-TW" altLang="en-US" sz="1400" dirty="0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2879C4A8-5694-4723-B3E0-D2652D557DD8}"/>
              </a:ext>
            </a:extLst>
          </p:cNvPr>
          <p:cNvSpPr/>
          <p:nvPr/>
        </p:nvSpPr>
        <p:spPr>
          <a:xfrm>
            <a:off x="8171458" y="5324092"/>
            <a:ext cx="759135" cy="298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 err="1"/>
              <a:t>dZ</a:t>
            </a:r>
            <a:endParaRPr lang="zh-TW" altLang="en-US" sz="1400" dirty="0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D9797612-59DC-4A4F-A2EB-26B3C916FEE5}"/>
              </a:ext>
            </a:extLst>
          </p:cNvPr>
          <p:cNvSpPr/>
          <p:nvPr/>
        </p:nvSpPr>
        <p:spPr>
          <a:xfrm>
            <a:off x="6102932" y="1203638"/>
            <a:ext cx="2873651" cy="298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/>
              <a:t>Initial condition, direction </a:t>
            </a:r>
            <a:r>
              <a:rPr lang="en-US" altLang="zh-TW" sz="1400" b="1" i="1" dirty="0"/>
              <a:t>V </a:t>
            </a:r>
            <a:r>
              <a:rPr lang="en-US" altLang="zh-TW" sz="1400" i="1" dirty="0"/>
              <a:t>/ |</a:t>
            </a:r>
            <a:r>
              <a:rPr lang="en-US" altLang="zh-TW" sz="1400" b="1" i="1" dirty="0"/>
              <a:t>V </a:t>
            </a:r>
            <a:r>
              <a:rPr lang="en-US" altLang="zh-TW" sz="1400" i="1" dirty="0"/>
              <a:t>|</a:t>
            </a:r>
            <a:endParaRPr lang="zh-TW" altLang="en-US" sz="1400" i="1" dirty="0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731043A7-1BA5-4CEC-97C6-EBD8114AF50F}"/>
              </a:ext>
            </a:extLst>
          </p:cNvPr>
          <p:cNvSpPr/>
          <p:nvPr/>
        </p:nvSpPr>
        <p:spPr>
          <a:xfrm>
            <a:off x="5238365" y="1896049"/>
            <a:ext cx="759135" cy="298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/>
              <a:t>X</a:t>
            </a:r>
            <a:endParaRPr lang="zh-TW" altLang="en-US" sz="1400" dirty="0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02AF4C6D-0690-40DB-A497-8200D0DD2219}"/>
              </a:ext>
            </a:extLst>
          </p:cNvPr>
          <p:cNvSpPr/>
          <p:nvPr/>
        </p:nvSpPr>
        <p:spPr>
          <a:xfrm>
            <a:off x="5238365" y="3619160"/>
            <a:ext cx="759135" cy="298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/>
              <a:t>Y</a:t>
            </a:r>
            <a:endParaRPr lang="zh-TW" altLang="en-US" sz="1400" dirty="0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E9B8C4C4-45E0-4CF1-B792-400026A523B8}"/>
              </a:ext>
            </a:extLst>
          </p:cNvPr>
          <p:cNvSpPr/>
          <p:nvPr/>
        </p:nvSpPr>
        <p:spPr>
          <a:xfrm>
            <a:off x="5238365" y="5324092"/>
            <a:ext cx="759135" cy="298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/>
              <a:t>Z</a:t>
            </a:r>
            <a:endParaRPr lang="zh-TW" altLang="en-US" sz="1400" dirty="0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4A7515D9-6808-4560-AFBC-3814F2575011}"/>
              </a:ext>
            </a:extLst>
          </p:cNvPr>
          <p:cNvSpPr/>
          <p:nvPr/>
        </p:nvSpPr>
        <p:spPr>
          <a:xfrm>
            <a:off x="3169839" y="1203638"/>
            <a:ext cx="2873651" cy="298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/>
              <a:t>Initial condition, position </a:t>
            </a:r>
            <a:r>
              <a:rPr lang="en-US" altLang="zh-TW" sz="1400" b="1" i="1" dirty="0"/>
              <a:t>X</a:t>
            </a:r>
            <a:endParaRPr lang="zh-TW" altLang="en-US" sz="1400" b="1" i="1" dirty="0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F0607CF7-2A79-42EB-8FAE-9136D70FEF75}"/>
              </a:ext>
            </a:extLst>
          </p:cNvPr>
          <p:cNvSpPr/>
          <p:nvPr/>
        </p:nvSpPr>
        <p:spPr>
          <a:xfrm>
            <a:off x="129904" y="1972867"/>
            <a:ext cx="2873651" cy="298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/>
              <a:t>Initial condition, momentum(|</a:t>
            </a:r>
            <a:r>
              <a:rPr lang="en-US" altLang="zh-TW" sz="1400" b="1" dirty="0"/>
              <a:t>p</a:t>
            </a:r>
            <a:r>
              <a:rPr lang="en-US" altLang="zh-TW" sz="1400" dirty="0"/>
              <a:t>|)</a:t>
            </a:r>
            <a:endParaRPr lang="zh-TW" altLang="en-US" sz="1400" dirty="0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E8046B7F-8ABE-4844-871D-9CE5077217B6}"/>
              </a:ext>
            </a:extLst>
          </p:cNvPr>
          <p:cNvSpPr/>
          <p:nvPr/>
        </p:nvSpPr>
        <p:spPr>
          <a:xfrm>
            <a:off x="129904" y="4088044"/>
            <a:ext cx="2873651" cy="298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/>
              <a:t>PID=-11, positron</a:t>
            </a:r>
            <a:endParaRPr lang="zh-TW" altLang="en-US" sz="1400" dirty="0"/>
          </a:p>
        </p:txBody>
      </p:sp>
      <p:sp>
        <p:nvSpPr>
          <p:cNvPr id="46" name="內容版面配置區 2">
            <a:extLst>
              <a:ext uri="{FF2B5EF4-FFF2-40B4-BE49-F238E27FC236}">
                <a16:creationId xmlns:a16="http://schemas.microsoft.com/office/drawing/2014/main" id="{985AEBE9-F93F-418F-ACBC-0D5DB987A24A}"/>
              </a:ext>
            </a:extLst>
          </p:cNvPr>
          <p:cNvSpPr txBox="1">
            <a:spLocks/>
          </p:cNvSpPr>
          <p:nvPr/>
        </p:nvSpPr>
        <p:spPr>
          <a:xfrm>
            <a:off x="0" y="1361053"/>
            <a:ext cx="3134705" cy="961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92876" indent="-192876" algn="just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  <a:defRPr sz="18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17899" indent="-160731" algn="just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  <a:defRPr sz="14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642921" indent="-128585" algn="just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  <a:defRPr sz="1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900090" indent="-128585" algn="just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  <a:defRPr sz="105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1157259" indent="-128585" algn="just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  <a:defRPr sz="105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  <a:lvl6pPr marL="1409590" indent="-128585" algn="l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788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1671596" indent="-128585" algn="l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788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1928765" indent="-128585" algn="l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788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2185933" indent="-128585" algn="l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788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altLang="zh-TW" sz="1600" dirty="0"/>
              <a:t>Take 796 MeV for example: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084937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>
            <a:extLst>
              <a:ext uri="{FF2B5EF4-FFF2-40B4-BE49-F238E27FC236}">
                <a16:creationId xmlns:a16="http://schemas.microsoft.com/office/drawing/2014/main" id="{741BA58C-85D1-4491-A38A-1C224E0CB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8693" y="2807428"/>
            <a:ext cx="3794427" cy="3794427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2038ECA5-E8F2-4B37-BA7A-38687481A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3" y="338817"/>
            <a:ext cx="9404723" cy="609607"/>
          </a:xfrm>
        </p:spPr>
        <p:txBody>
          <a:bodyPr/>
          <a:lstStyle/>
          <a:p>
            <a:r>
              <a:rPr lang="en-US" altLang="zh-TW" dirty="0"/>
              <a:t>Data MC consistency, and conversion factor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FA91C3D-B873-4B81-A2F2-5A57AA84E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3307" y="949524"/>
            <a:ext cx="8179814" cy="1858288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/>
              <a:t>Fit the peak of MC(MeV) and data(ADC) in E</a:t>
            </a:r>
            <a:r>
              <a:rPr lang="en-US" altLang="zh-TW" baseline="-25000" dirty="0"/>
              <a:t>max</a:t>
            </a:r>
            <a:r>
              <a:rPr lang="en-US" altLang="zh-TW" dirty="0"/>
              <a:t>.</a:t>
            </a:r>
          </a:p>
          <a:p>
            <a:r>
              <a:rPr lang="en-US" altLang="zh-TW" dirty="0"/>
              <a:t>Using </a:t>
            </a:r>
            <a:r>
              <a:rPr lang="en-US" altLang="zh-TW" dirty="0">
                <a:solidFill>
                  <a:srgbClr val="FF0000"/>
                </a:solidFill>
              </a:rPr>
              <a:t>MC to fit data </a:t>
            </a:r>
            <a:r>
              <a:rPr lang="en-US" altLang="zh-TW" dirty="0"/>
              <a:t>by T</a:t>
            </a:r>
            <a:r>
              <a:rPr lang="el-GR" altLang="zh-TW" dirty="0"/>
              <a:t>Μ</a:t>
            </a:r>
            <a:r>
              <a:rPr lang="en-US" altLang="zh-TW" dirty="0" err="1"/>
              <a:t>nuit</a:t>
            </a:r>
            <a:r>
              <a:rPr lang="en-US" altLang="zh-TW" dirty="0"/>
              <a:t>, the </a:t>
            </a:r>
            <a:r>
              <a:rPr lang="en-US" altLang="zh-TW" dirty="0" err="1"/>
              <a:t>fcn</a:t>
            </a:r>
            <a:r>
              <a:rPr lang="en-US" altLang="zh-TW" dirty="0"/>
              <a:t> </a:t>
            </a:r>
            <a:r>
              <a:rPr lang="el-GR" altLang="zh-TW" dirty="0"/>
              <a:t>χ</a:t>
            </a:r>
            <a:r>
              <a:rPr lang="el-GR" altLang="zh-TW" baseline="30000" dirty="0"/>
              <a:t>2</a:t>
            </a:r>
            <a:r>
              <a:rPr lang="el-GR" altLang="zh-TW" dirty="0"/>
              <a:t> = </a:t>
            </a:r>
            <a:r>
              <a:rPr lang="en-US" altLang="zh-TW" dirty="0"/>
              <a:t>((data – offset)/gain – MC)</a:t>
            </a:r>
            <a:r>
              <a:rPr lang="el-GR" altLang="zh-TW" baseline="30000" dirty="0"/>
              <a:t>2</a:t>
            </a:r>
            <a:r>
              <a:rPr lang="en-US" altLang="zh-TW" dirty="0"/>
              <a:t>.</a:t>
            </a:r>
          </a:p>
          <a:p>
            <a:r>
              <a:rPr lang="en-US" altLang="zh-TW" dirty="0"/>
              <a:t>The fitting parameters: </a:t>
            </a:r>
          </a:p>
          <a:p>
            <a:pPr lvl="1"/>
            <a:r>
              <a:rPr lang="it-IT" altLang="zh-TW" dirty="0"/>
              <a:t>Gain = </a:t>
            </a:r>
            <a:r>
              <a:rPr lang="it-IT" altLang="zh-TW" dirty="0">
                <a:solidFill>
                  <a:srgbClr val="FF0000"/>
                </a:solidFill>
              </a:rPr>
              <a:t>370.73</a:t>
            </a:r>
            <a:r>
              <a:rPr lang="it-IT" altLang="zh-TW" dirty="0"/>
              <a:t> ± 7.50, ADC offset = </a:t>
            </a:r>
            <a:r>
              <a:rPr lang="it-IT" altLang="zh-TW" dirty="0">
                <a:solidFill>
                  <a:srgbClr val="FF0000"/>
                </a:solidFill>
              </a:rPr>
              <a:t>-8417</a:t>
            </a:r>
            <a:r>
              <a:rPr lang="it-IT" altLang="zh-TW" dirty="0"/>
              <a:t> ± 2181</a:t>
            </a:r>
          </a:p>
          <a:p>
            <a:pPr lvl="1"/>
            <a:r>
              <a:rPr lang="it-IT" altLang="zh-TW" dirty="0"/>
              <a:t>Chi2 = 1.702, ndf = 6, Chi2/ndf = 0.284(very high correlation).</a:t>
            </a:r>
            <a:endParaRPr lang="el-GR" altLang="zh-TW" dirty="0"/>
          </a:p>
          <a:p>
            <a:r>
              <a:rPr lang="en-US" altLang="zh-TW" dirty="0"/>
              <a:t>Draw the MC in data form( </a:t>
            </a:r>
            <a:r>
              <a:rPr lang="en-US" altLang="zh-TW" dirty="0" err="1"/>
              <a:t>Edep</a:t>
            </a:r>
            <a:r>
              <a:rPr lang="en-US" altLang="zh-TW" dirty="0"/>
              <a:t>-&gt;ADC ) and do the data/MC comparison.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0D4DAE7-5C90-4EE6-AFF0-68EC60B0E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181F277-4D33-4AF4-A88E-5A0D634F0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D540698-0577-4DE0-88AD-1AFBD0FA3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42" y="2808912"/>
            <a:ext cx="3794427" cy="3794427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FAE64252-2C8B-4A08-A400-2B88100502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9517" y="2808911"/>
            <a:ext cx="3794428" cy="3794428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7F8E845B-3BE8-4AA4-8880-44B58D9BB945}"/>
              </a:ext>
            </a:extLst>
          </p:cNvPr>
          <p:cNvSpPr/>
          <p:nvPr/>
        </p:nvSpPr>
        <p:spPr>
          <a:xfrm>
            <a:off x="10365206" y="4403095"/>
            <a:ext cx="1401678" cy="878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MeV form</a:t>
            </a:r>
            <a:endParaRPr lang="zh-TW" altLang="en-US" dirty="0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64AD2C6C-6215-4638-AC27-CDE519955E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568" y="949523"/>
            <a:ext cx="3777739" cy="1888870"/>
          </a:xfrm>
          <a:prstGeom prst="rect">
            <a:avLst/>
          </a:prstGeom>
        </p:spPr>
      </p:pic>
      <p:sp>
        <p:nvSpPr>
          <p:cNvPr id="14" name="箭號: 向下 13">
            <a:extLst>
              <a:ext uri="{FF2B5EF4-FFF2-40B4-BE49-F238E27FC236}">
                <a16:creationId xmlns:a16="http://schemas.microsoft.com/office/drawing/2014/main" id="{6ED2E90B-B6F1-4333-8008-32F4E04CE541}"/>
              </a:ext>
            </a:extLst>
          </p:cNvPr>
          <p:cNvSpPr/>
          <p:nvPr/>
        </p:nvSpPr>
        <p:spPr>
          <a:xfrm>
            <a:off x="534036" y="2781298"/>
            <a:ext cx="3154044" cy="2286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Scan on E</a:t>
            </a:r>
            <a:endParaRPr lang="zh-TW" altLang="en-US" dirty="0"/>
          </a:p>
        </p:txBody>
      </p:sp>
      <p:sp>
        <p:nvSpPr>
          <p:cNvPr id="15" name="箭號: 向下 14">
            <a:extLst>
              <a:ext uri="{FF2B5EF4-FFF2-40B4-BE49-F238E27FC236}">
                <a16:creationId xmlns:a16="http://schemas.microsoft.com/office/drawing/2014/main" id="{D42F15C1-1698-45D4-AF09-FBC896A99DFE}"/>
              </a:ext>
            </a:extLst>
          </p:cNvPr>
          <p:cNvSpPr/>
          <p:nvPr/>
        </p:nvSpPr>
        <p:spPr>
          <a:xfrm rot="16200000">
            <a:off x="2975648" y="4593200"/>
            <a:ext cx="2257636" cy="3711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fitting</a:t>
            </a:r>
            <a:endParaRPr lang="zh-TW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D14CC3B4-2CD4-4C98-AF87-1B5A1EDF0965}"/>
              </a:ext>
            </a:extLst>
          </p:cNvPr>
          <p:cNvSpPr/>
          <p:nvPr/>
        </p:nvSpPr>
        <p:spPr>
          <a:xfrm>
            <a:off x="8288693" y="2807428"/>
            <a:ext cx="235681" cy="11329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TW" sz="1400" dirty="0">
                <a:solidFill>
                  <a:schemeClr val="bg1"/>
                </a:solidFill>
              </a:rPr>
              <a:t>Energy[MeV]</a:t>
            </a:r>
            <a:endParaRPr lang="zh-TW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559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60B7E01-EFAA-4931-B74B-2601C8ABC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Neglect the 98 MeV point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400464B-9834-422E-A2CB-87B6EB5C1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High THR. make the signal in E</a:t>
            </a:r>
            <a:r>
              <a:rPr lang="en-US" altLang="zh-TW" baseline="-25000" dirty="0"/>
              <a:t>max</a:t>
            </a:r>
            <a:r>
              <a:rPr lang="en-US" altLang="zh-TW" dirty="0"/>
              <a:t> crystal are not always fire 2 SiPM channels in data.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69340F6-9C5F-48B4-BD83-718EA7B0D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8715133-14D4-469D-A7A4-A3708F2E6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5</a:t>
            </a:fld>
            <a:endParaRPr 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94565E9D-6805-48D9-89C8-AEAF568FC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983" y="2273968"/>
            <a:ext cx="3812005" cy="381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239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06653995-61F1-42A4-8430-114A1C835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340" y="2244418"/>
            <a:ext cx="8684794" cy="4342397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6F06F956-6D1B-4D3D-986D-B126C37C2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Data MC consistency on different energy (E</a:t>
            </a:r>
            <a:r>
              <a:rPr lang="en-US" altLang="zh-TW" baseline="-25000" dirty="0"/>
              <a:t>max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6573685-480F-4B98-843E-A39D2A972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275" y="1062326"/>
            <a:ext cx="7619583" cy="962456"/>
          </a:xfrm>
        </p:spPr>
        <p:txBody>
          <a:bodyPr/>
          <a:lstStyle/>
          <a:p>
            <a:r>
              <a:rPr lang="en-US" altLang="zh-TW" dirty="0"/>
              <a:t>Different energy graph</a:t>
            </a:r>
          </a:p>
          <a:p>
            <a:r>
              <a:rPr lang="en-US" altLang="zh-TW" dirty="0"/>
              <a:t>MC and data are well fitted.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182EF80-67B3-4DCB-B658-7A28AB530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95F1659-6000-4271-9D20-9D29373ED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6</a:t>
            </a:fld>
            <a:endParaRPr 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41D989D-70BE-498D-B8BE-3A60C8400872}"/>
              </a:ext>
            </a:extLst>
          </p:cNvPr>
          <p:cNvSpPr/>
          <p:nvPr/>
        </p:nvSpPr>
        <p:spPr>
          <a:xfrm>
            <a:off x="8767033" y="1635800"/>
            <a:ext cx="1944102" cy="5404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I</a:t>
            </a:r>
            <a:r>
              <a:rPr lang="zh-TW" altLang="en-US" dirty="0"/>
              <a:t> </a:t>
            </a:r>
            <a:r>
              <a:rPr lang="en-US" altLang="zh-TW" dirty="0"/>
              <a:t>will</a:t>
            </a:r>
            <a:r>
              <a:rPr lang="zh-TW" altLang="en-US" dirty="0"/>
              <a:t> </a:t>
            </a:r>
            <a:r>
              <a:rPr lang="en-US" altLang="zh-TW" dirty="0"/>
              <a:t>check statistic asap…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12042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95E0320A-9398-4DB9-8A1B-38CD84708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339" y="2244421"/>
            <a:ext cx="8701840" cy="435092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6F06F956-6D1B-4D3D-986D-B126C37C2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Data MC consistency on different energy (E</a:t>
            </a:r>
            <a:r>
              <a:rPr lang="en-US" altLang="zh-TW" baseline="-25000" dirty="0"/>
              <a:t>3x3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6573685-480F-4B98-843E-A39D2A972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970" y="1214248"/>
            <a:ext cx="8946541" cy="4733370"/>
          </a:xfrm>
        </p:spPr>
        <p:txBody>
          <a:bodyPr/>
          <a:lstStyle/>
          <a:p>
            <a:r>
              <a:rPr lang="en-US" altLang="zh-TW" dirty="0"/>
              <a:t>Different energy graph</a:t>
            </a:r>
          </a:p>
          <a:p>
            <a:r>
              <a:rPr lang="en-US" altLang="zh-TW" dirty="0"/>
              <a:t>Need to check the apply THR. cases.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182EF80-67B3-4DCB-B658-7A28AB530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95F1659-6000-4271-9D20-9D29373ED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7</a:t>
            </a:fld>
            <a:endParaRPr 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A2BEA60-0FA9-416D-B507-FA892CA9D02E}"/>
              </a:ext>
            </a:extLst>
          </p:cNvPr>
          <p:cNvSpPr/>
          <p:nvPr/>
        </p:nvSpPr>
        <p:spPr>
          <a:xfrm>
            <a:off x="8767033" y="1635800"/>
            <a:ext cx="1944102" cy="5404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I</a:t>
            </a:r>
            <a:r>
              <a:rPr lang="zh-TW" altLang="en-US" dirty="0"/>
              <a:t> </a:t>
            </a:r>
            <a:r>
              <a:rPr lang="en-US" altLang="zh-TW" dirty="0"/>
              <a:t>will</a:t>
            </a:r>
            <a:r>
              <a:rPr lang="zh-TW" altLang="en-US" dirty="0"/>
              <a:t> </a:t>
            </a:r>
            <a:r>
              <a:rPr lang="en-US" altLang="zh-TW" dirty="0"/>
              <a:t>check statistic asap…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61651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DF3F26E6-6B16-480A-BE2E-D11C0D088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341" y="2244421"/>
            <a:ext cx="8684794" cy="4342397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6F06F956-6D1B-4D3D-986D-B126C37C2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Data MC consistency on different energy (E</a:t>
            </a:r>
            <a:r>
              <a:rPr lang="en-US" altLang="zh-TW" baseline="-25000" dirty="0"/>
              <a:t>5x5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6573685-480F-4B98-843E-A39D2A972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3" y="1208231"/>
            <a:ext cx="8946541" cy="4733370"/>
          </a:xfrm>
        </p:spPr>
        <p:txBody>
          <a:bodyPr/>
          <a:lstStyle/>
          <a:p>
            <a:r>
              <a:rPr lang="en-US" altLang="zh-TW" dirty="0"/>
              <a:t>Different energy graph</a:t>
            </a:r>
          </a:p>
          <a:p>
            <a:r>
              <a:rPr lang="en-US" altLang="zh-TW" dirty="0"/>
              <a:t>Need to check the apply THR. cases.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182EF80-67B3-4DCB-B658-7A28AB530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95F1659-6000-4271-9D20-9D29373ED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364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96268F0-FA5F-472A-BA69-C7D79B3B9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End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78867C4-D7BB-4AA4-BF22-AE9950CA56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9365FAA-9597-4CC5-ABDC-03ECF1B94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8879B79-1874-4989-9829-F4DBD4A53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8897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模板2">
  <a:themeElements>
    <a:clrScheme name="離子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自訂 4">
      <a:majorFont>
        <a:latin typeface="Times New Roman"/>
        <a:ea typeface="標楷體"/>
        <a:cs typeface=""/>
      </a:majorFont>
      <a:minorFont>
        <a:latin typeface="Arial"/>
        <a:ea typeface="微軟正黑體"/>
        <a:cs typeface=""/>
      </a:minorFont>
    </a:fontScheme>
    <a:fmtScheme name="離子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模板2" id="{7B243093-F40B-49D2-8649-AEF9F6135092}" vid="{EB65F3AC-24C7-49F9-AF21-B89FB096BA6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模板2</Template>
  <TotalTime>94715</TotalTime>
  <Words>385</Words>
  <Application>Microsoft Office PowerPoint</Application>
  <PresentationFormat>寬螢幕</PresentationFormat>
  <Paragraphs>67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Calibri</vt:lpstr>
      <vt:lpstr>Times New Roman</vt:lpstr>
      <vt:lpstr>Wingdings</vt:lpstr>
      <vt:lpstr>Wingdings 3</vt:lpstr>
      <vt:lpstr>模板2</vt:lpstr>
      <vt:lpstr>Weekly meeting</vt:lpstr>
      <vt:lpstr>New MC for data conversion factors(ADC to MeV)</vt:lpstr>
      <vt:lpstr>New MC for data conversion factors(ADC to MeV)</vt:lpstr>
      <vt:lpstr>Data MC consistency, and conversion factor</vt:lpstr>
      <vt:lpstr>Neglect the 98 MeV point</vt:lpstr>
      <vt:lpstr>Data MC consistency on different energy (Emax)</vt:lpstr>
      <vt:lpstr>Data MC consistency on different energy (E3x3)</vt:lpstr>
      <vt:lpstr>Data MC consistency on different energy (E5x5)</vt:lpstr>
      <vt:lpstr>End </vt:lpstr>
      <vt:lpstr>backup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弮箞 林</dc:creator>
  <cp:lastModifiedBy>宇翔 蕭</cp:lastModifiedBy>
  <cp:revision>13577</cp:revision>
  <dcterms:created xsi:type="dcterms:W3CDTF">2020-10-12T05:45:27Z</dcterms:created>
  <dcterms:modified xsi:type="dcterms:W3CDTF">2026-04-18T15:45:27Z</dcterms:modified>
</cp:coreProperties>
</file>