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91" r:id="rId4"/>
    <p:sldId id="331" r:id="rId5"/>
    <p:sldId id="334" r:id="rId6"/>
    <p:sldId id="332" r:id="rId7"/>
    <p:sldId id="302" r:id="rId8"/>
    <p:sldId id="33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0064F042-7B50-4BBF-921D-92E9D9D8BFAE}">
          <p14:sldIdLst>
            <p14:sldId id="256"/>
            <p14:sldId id="288"/>
            <p14:sldId id="291"/>
            <p14:sldId id="331"/>
            <p14:sldId id="334"/>
            <p14:sldId id="332"/>
            <p14:sldId id="302"/>
            <p14:sldId id="335"/>
          </p14:sldIdLst>
        </p14:section>
        <p14:section name="98MeV" id="{A520DAC4-AF2C-476F-A4C8-CD74095A2156}">
          <p14:sldIdLst/>
        </p14:section>
        <p14:section name="297MeV" id="{E4A21AB0-FE2B-447B-B81D-DCF282A42255}">
          <p14:sldIdLst/>
        </p14:section>
        <p14:section name="395MeV" id="{E61DD9A9-1B1E-46A7-B89C-65FA50E18228}">
          <p14:sldIdLst/>
        </p14:section>
        <p14:section name="706MeV" id="{74B7FBAB-7882-4B22-911B-68F0C63EEAAC}">
          <p14:sldIdLst/>
        </p14:section>
        <p14:section name="previous slide" id="{98EFEB87-3ED2-4654-B988-50AFAF0461A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3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2A29C-1F6B-427C-9D17-B05369CE9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1D6250A-E99B-40C4-AFF0-049DDAC6C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956D72-7EB2-4A26-9A15-3B39B21C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502DB4-709D-45C0-A8F6-9C94C9F1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14F0AB-5CEE-465A-9736-1F017FB1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06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089575-EE9B-4140-8D1E-C913E64A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1F80D1-E837-47CF-BFC3-BCE70E605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366E9E-950E-4881-B32A-B54D4266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9ACF0B-D0D1-4306-AA49-F193612C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E6BEF4-912F-4AFB-B9D8-07B8D2BD3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10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F55CA77-D6FC-482A-BF58-F9B8EABDE3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5A57C4-681A-4A94-9534-997A59399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8E4819-0969-456E-9D0C-7880E4AA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3B94A4-B66A-44D8-A2FB-826DD778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2F0E8E5-4668-42E9-AD06-D1F2ED19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20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27DA97-1956-49EB-B141-6019A7813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5E9CC5-3A33-4FA0-BF80-A780B9110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C8B873E-227F-4D07-94DA-1FF1B3D1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8EF686-7F48-4837-9C4F-B593F469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C84D1F6-F993-4A36-B863-5F2DB9A97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32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3EA697-DB76-4443-B45F-594C9864E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D620637-E1D8-4AEB-83D0-D915B5488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C07BAA-30C6-4B25-9883-2B10E9CB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DA9F8E-835A-46F1-A6F3-0D6BB8F9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E70A0E-8F60-4F2D-97F5-32979964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77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14E43B-1636-499C-93DD-52F01E0D1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9D2E6C-5AB1-4BE9-8EC4-321A02A99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47FC537-4DEE-4CF3-80FD-7BCD41D4D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DB5000-4646-4B3D-9593-AA0155A4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3E9B138-0E04-4861-ADEC-BB8E44952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968A95-EBF0-493F-A128-553D1C3B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03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0F41C7-FCE7-43F0-B574-8425BFF9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9918953-9940-4EF9-8ED3-6956A47B6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B8622E2-30F0-488D-8B17-466ADC224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729361D-5740-4322-BC34-DB2423A34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3C22FB4-E9AB-4BC0-913C-9D38E7B3B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4775D21-DD60-4971-A53C-4C6841438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ADE5480-FDBA-4944-A549-78EDFD9E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BA82BC-7393-484E-8A4A-9C4EC2D3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78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D3A2AE-98D6-4679-8FBD-24A80D249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A732E05-E84E-4AFB-8CF3-65A462CA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8A31E50-7833-444C-A07B-045D7126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8CEC225-4D48-4D99-9900-4D20C032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52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AB90743-159C-4869-9ACA-1A990F639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EFBF71C-7C16-4A13-B6D7-AB63A4E2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9AC3764-404D-441E-AB4F-FDB8764D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09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3A87F7-8BF2-4D77-9372-8AA96A99E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AB0548-FEF2-4AFF-B193-773F9B5A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EEE59E-781F-4041-B6BC-1FD33771F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094473A-7144-4750-B307-B8F931B5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76AA2C-9DBC-428A-BD25-04581BA9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F7D6AFF-3B7B-4B0A-A9A7-07E0FDB0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58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B628B6-31E7-45C4-81A7-9249E8B1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1A9E83C-BE85-4FA7-AC57-6D175FDF2A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440F373-35C2-4373-9DE3-C2A8DDEC5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BCD8B8-8AEA-4294-A252-D57878D3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3CE3FF5-9DF6-45A2-8237-016B8743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951B951-B919-4374-B97E-E0C8FD11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73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086E145-91D6-4F87-88D8-95C89E685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2679353-9250-4B94-8C95-2F8A622AB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A0D3A2-27BE-4CCB-91DD-E70E75737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A1436-203A-446C-A10F-D0C3EC15BA9C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DAFC5C-1797-4EA1-B5C7-62E11C9B2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65F95C-CEE5-410D-9344-015E7D49C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57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9DD3F2-2E55-4C85-A422-0B6AEDD0F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8110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TW" dirty="0"/>
              <a:t>796 MeV e</a:t>
            </a:r>
            <a:r>
              <a:rPr lang="en-US" altLang="zh-TW" baseline="30000" dirty="0"/>
              <a:t>+</a:t>
            </a:r>
            <a:r>
              <a:rPr lang="en-US" altLang="zh-TW" dirty="0"/>
              <a:t> </a:t>
            </a:r>
            <a:br>
              <a:rPr lang="en-US" altLang="zh-TW" dirty="0"/>
            </a:br>
            <a:r>
              <a:rPr lang="en-US" altLang="zh-TW" dirty="0"/>
              <a:t>on PbWo4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7C22629-9323-4BF5-93D7-435557581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sz="13800" dirty="0" err="1"/>
              <a:t>Testbeam</a:t>
            </a:r>
            <a:r>
              <a:rPr lang="en-US" altLang="zh-TW" sz="13800" dirty="0"/>
              <a:t> MC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508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98E63-CD47-651D-FE70-FFBBC7866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8A4608-FA0E-9102-1B21-8817BE071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296" y="26021"/>
            <a:ext cx="10515600" cy="1325563"/>
          </a:xfrm>
        </p:spPr>
        <p:txBody>
          <a:bodyPr/>
          <a:lstStyle/>
          <a:p>
            <a:r>
              <a:rPr lang="en-US" altLang="zh-TW" dirty="0"/>
              <a:t>Simulation setting: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789642-F6E9-533C-12F1-15C4930CA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76" y="1250704"/>
            <a:ext cx="8430747" cy="473396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/>
              <a:t>[50-796]MeV positron </a:t>
            </a:r>
          </a:p>
          <a:p>
            <a:r>
              <a:rPr lang="en-US" altLang="zh-TW" dirty="0"/>
              <a:t>X: Gauss Random shoot(-2, 14.1)*mm-&gt;(</a:t>
            </a:r>
            <a:r>
              <a:rPr lang="en-US" altLang="zh-TW" dirty="0">
                <a:solidFill>
                  <a:srgbClr val="FF0000"/>
                </a:solidFill>
              </a:rPr>
              <a:t>11.4, 15.6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Y: Gauss Random shoot(8, 8.93)*mm -&gt;(</a:t>
            </a:r>
            <a:r>
              <a:rPr lang="en-US" altLang="zh-TW" dirty="0">
                <a:solidFill>
                  <a:srgbClr val="FF0000"/>
                </a:solidFill>
              </a:rPr>
              <a:t>-4.98, 8.62</a:t>
            </a:r>
            <a:r>
              <a:rPr lang="en-US" altLang="zh-TW" dirty="0"/>
              <a:t>)</a:t>
            </a:r>
          </a:p>
          <a:p>
            <a:pPr lvl="1"/>
            <a:r>
              <a:rPr lang="el-GR" altLang="zh-TW" dirty="0"/>
              <a:t>θ</a:t>
            </a:r>
            <a:r>
              <a:rPr lang="en-US" altLang="zh-TW" dirty="0"/>
              <a:t>: 5</a:t>
            </a:r>
            <a:r>
              <a:rPr lang="en-US" altLang="zh-TW" dirty="0">
                <a:latin typeface="PMingLiU" panose="02020500000000000000" pitchFamily="18" charset="-120"/>
                <a:ea typeface="PMingLiU" panose="02020500000000000000" pitchFamily="18" charset="-120"/>
              </a:rPr>
              <a:t>°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en-US" altLang="zh-TW" dirty="0"/>
              <a:t>uniform random          </a:t>
            </a:r>
            <a:br>
              <a:rPr lang="en-US" altLang="zh-TW" dirty="0"/>
            </a:br>
            <a:r>
              <a:rPr lang="el-GR" altLang="zh-TW" dirty="0"/>
              <a:t>φ</a:t>
            </a:r>
            <a:r>
              <a:rPr lang="en-US" altLang="zh-TW" dirty="0"/>
              <a:t>: 360</a:t>
            </a:r>
            <a:r>
              <a:rPr lang="en-US" altLang="zh-TW" dirty="0">
                <a:latin typeface="PMingLiU" panose="02020500000000000000" pitchFamily="18" charset="-120"/>
                <a:ea typeface="PMingLiU" panose="02020500000000000000" pitchFamily="18" charset="-120"/>
              </a:rPr>
              <a:t>° </a:t>
            </a:r>
            <a:r>
              <a:rPr lang="en-US" altLang="zh-TW" dirty="0"/>
              <a:t>uniform random</a:t>
            </a:r>
          </a:p>
          <a:p>
            <a:pPr lvl="1"/>
            <a:r>
              <a:rPr lang="en-US" altLang="zh-TW" dirty="0"/>
              <a:t>perpendicular beam with XY distribution</a:t>
            </a:r>
          </a:p>
          <a:p>
            <a:pPr lvl="1"/>
            <a:r>
              <a:rPr lang="en-US" altLang="zh-TW" dirty="0"/>
              <a:t>pencil beam</a:t>
            </a:r>
            <a:br>
              <a:rPr lang="en-US" altLang="zh-TW" dirty="0"/>
            </a:br>
            <a:endParaRPr lang="en-US" altLang="zh-TW" dirty="0"/>
          </a:p>
          <a:p>
            <a:r>
              <a:rPr lang="en-US" altLang="zh-TW" dirty="0"/>
              <a:t>PbWO4 crystal array is shifted by </a:t>
            </a:r>
            <a:br>
              <a:rPr lang="en-US" altLang="zh-TW" dirty="0"/>
            </a:br>
            <a:r>
              <a:rPr lang="en-US" altLang="zh-TW" dirty="0">
                <a:solidFill>
                  <a:srgbClr val="FF0000"/>
                </a:solidFill>
              </a:rPr>
              <a:t>+10mm on X-axis &amp; -1mm on Y-axis</a:t>
            </a:r>
            <a:r>
              <a:rPr lang="en-US" altLang="zh-TW" dirty="0"/>
              <a:t>.</a:t>
            </a:r>
            <a:br>
              <a:rPr lang="en-US" altLang="zh-TW" dirty="0"/>
            </a:br>
            <a:endParaRPr lang="zh-TW" altLang="en-US" dirty="0"/>
          </a:p>
          <a:p>
            <a:r>
              <a:rPr lang="en-US" altLang="zh-TW" dirty="0"/>
              <a:t>Data</a:t>
            </a:r>
          </a:p>
          <a:p>
            <a:pPr lvl="1"/>
            <a:r>
              <a:rPr lang="en-US" altLang="zh-TW" dirty="0"/>
              <a:t>/data8/ZDC/</a:t>
            </a:r>
            <a:r>
              <a:rPr lang="en-US" altLang="zh-TW" dirty="0" err="1"/>
              <a:t>EMCal</a:t>
            </a:r>
            <a:r>
              <a:rPr lang="en-US" altLang="zh-TW" dirty="0"/>
              <a:t>/PbWO4SiPM/AnaCode1/Save/</a:t>
            </a:r>
            <a:r>
              <a:rPr lang="en-US" altLang="zh-TW" dirty="0" err="1"/>
              <a:t>EScanTypicalRuns</a:t>
            </a:r>
            <a:r>
              <a:rPr lang="en-US" altLang="zh-TW" dirty="0"/>
              <a:t>/…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0C01F37-DDD3-BED8-50BC-29F9A5C962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7540" y="4057307"/>
            <a:ext cx="2746260" cy="235891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0FB536A4-625B-56DA-80BB-407D5995C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3502" y="1027906"/>
            <a:ext cx="2690298" cy="2690298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DF5181C8-07E3-F2E3-E066-8CD95B5A12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300" y="6028469"/>
            <a:ext cx="7643728" cy="51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9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43F3A-B470-4FA2-72EB-FB5698A3E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5996E5B6-F7DD-4B9D-CCC3-61079D5AE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605"/>
            <a:ext cx="10515600" cy="1325563"/>
          </a:xfrm>
        </p:spPr>
        <p:txBody>
          <a:bodyPr/>
          <a:lstStyle/>
          <a:p>
            <a:r>
              <a:rPr lang="en-US" altLang="zh-TW" dirty="0"/>
              <a:t>Beam profile on </a:t>
            </a:r>
            <a:r>
              <a:rPr lang="en-US" altLang="zh-TW" dirty="0" err="1"/>
              <a:t>BeamMonitor</a:t>
            </a:r>
            <a:endParaRPr lang="zh-TW" altLang="en-US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4D5F25E1-307B-40A3-EFF4-EFC965030AF6}"/>
              </a:ext>
            </a:extLst>
          </p:cNvPr>
          <p:cNvSpPr txBox="1"/>
          <p:nvPr/>
        </p:nvSpPr>
        <p:spPr>
          <a:xfrm>
            <a:off x="251379" y="1007587"/>
            <a:ext cx="2446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Data Run2013(796MeV)</a:t>
            </a:r>
            <a:endParaRPr lang="zh-TW" altLang="en-US" dirty="0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185BE38A-9F65-837C-C36D-E316D00BA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173" y="1751732"/>
            <a:ext cx="2090232" cy="209023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FB6AA682-E427-3FF0-E333-0B5025BF5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935" y="3907816"/>
            <a:ext cx="2090233" cy="2090233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C4CE0BE8-B70A-942B-758C-9A029A1F5E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990" y="3905467"/>
            <a:ext cx="2090234" cy="2090234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E4B846F6-FB6B-BB8F-E654-B2E3B73F14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990" y="1751731"/>
            <a:ext cx="2090234" cy="2090234"/>
          </a:xfrm>
          <a:prstGeom prst="rect">
            <a:avLst/>
          </a:prstGeom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ABC60B24-09A9-2BF5-5F09-97A5847E3658}"/>
              </a:ext>
            </a:extLst>
          </p:cNvPr>
          <p:cNvSpPr txBox="1"/>
          <p:nvPr/>
        </p:nvSpPr>
        <p:spPr>
          <a:xfrm>
            <a:off x="3064136" y="957490"/>
            <a:ext cx="62201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X: Gauss Random shoot(-2, 14.1)*mm-&gt;(</a:t>
            </a:r>
            <a:r>
              <a:rPr lang="en-US" altLang="zh-TW" dirty="0">
                <a:solidFill>
                  <a:srgbClr val="FF0000"/>
                </a:solidFill>
              </a:rPr>
              <a:t>11.4, 15.6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Y: Gauss Random shoot(8, 8.93)*mm -&gt;(</a:t>
            </a:r>
            <a:r>
              <a:rPr lang="en-US" altLang="zh-TW" dirty="0">
                <a:solidFill>
                  <a:srgbClr val="FF0000"/>
                </a:solidFill>
              </a:rPr>
              <a:t>-4.98, 8.62</a:t>
            </a:r>
            <a:r>
              <a:rPr lang="en-US" altLang="zh-TW" dirty="0"/>
              <a:t>)</a:t>
            </a:r>
          </a:p>
        </p:txBody>
      </p:sp>
      <p:sp>
        <p:nvSpPr>
          <p:cNvPr id="18" name="箭號: 向右 17">
            <a:extLst>
              <a:ext uri="{FF2B5EF4-FFF2-40B4-BE49-F238E27FC236}">
                <a16:creationId xmlns:a16="http://schemas.microsoft.com/office/drawing/2014/main" id="{336CC0BC-413D-FCE5-44BB-3C141B66D959}"/>
              </a:ext>
            </a:extLst>
          </p:cNvPr>
          <p:cNvSpPr/>
          <p:nvPr/>
        </p:nvSpPr>
        <p:spPr>
          <a:xfrm>
            <a:off x="5685354" y="3614733"/>
            <a:ext cx="572482" cy="45446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E309EFA9-01C1-BFC2-0C7E-ECABC1CA9404}"/>
              </a:ext>
            </a:extLst>
          </p:cNvPr>
          <p:cNvSpPr txBox="1"/>
          <p:nvPr/>
        </p:nvSpPr>
        <p:spPr>
          <a:xfrm>
            <a:off x="7342261" y="6143609"/>
            <a:ext cx="17491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Equal weight is used on MC.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4854A634-9433-C8B0-68E0-2B08A639AB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367" y="1652047"/>
            <a:ext cx="2090233" cy="2090233"/>
          </a:xfrm>
          <a:prstGeom prst="rect">
            <a:avLst/>
          </a:prstGeom>
        </p:spPr>
      </p:pic>
      <p:pic>
        <p:nvPicPr>
          <p:cNvPr id="55" name="圖片 54">
            <a:extLst>
              <a:ext uri="{FF2B5EF4-FFF2-40B4-BE49-F238E27FC236}">
                <a16:creationId xmlns:a16="http://schemas.microsoft.com/office/drawing/2014/main" id="{B737741C-F580-84EA-9AE7-24B198C938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144" y="3905468"/>
            <a:ext cx="2090233" cy="2090233"/>
          </a:xfrm>
          <a:prstGeom prst="rect">
            <a:avLst/>
          </a:prstGeom>
        </p:spPr>
      </p:pic>
      <p:pic>
        <p:nvPicPr>
          <p:cNvPr id="57" name="圖片 56">
            <a:extLst>
              <a:ext uri="{FF2B5EF4-FFF2-40B4-BE49-F238E27FC236}">
                <a16:creationId xmlns:a16="http://schemas.microsoft.com/office/drawing/2014/main" id="{0465B103-5C6C-064C-EE14-0A3AEAC66F8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685" y="3905467"/>
            <a:ext cx="2090233" cy="2090233"/>
          </a:xfrm>
          <a:prstGeom prst="rect">
            <a:avLst/>
          </a:prstGeom>
        </p:spPr>
      </p:pic>
      <p:pic>
        <p:nvPicPr>
          <p:cNvPr id="59" name="圖片 58">
            <a:extLst>
              <a:ext uri="{FF2B5EF4-FFF2-40B4-BE49-F238E27FC236}">
                <a16:creationId xmlns:a16="http://schemas.microsoft.com/office/drawing/2014/main" id="{382CA85D-8F4D-4D6E-6093-1087CB1B5C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144" y="1652046"/>
            <a:ext cx="2090233" cy="2090233"/>
          </a:xfrm>
          <a:prstGeom prst="rect">
            <a:avLst/>
          </a:prstGeom>
        </p:spPr>
      </p:pic>
      <p:sp>
        <p:nvSpPr>
          <p:cNvPr id="60" name="文字方塊 59">
            <a:extLst>
              <a:ext uri="{FF2B5EF4-FFF2-40B4-BE49-F238E27FC236}">
                <a16:creationId xmlns:a16="http://schemas.microsoft.com/office/drawing/2014/main" id="{7E20B571-3104-E1C5-6D1B-1C740A47B21F}"/>
              </a:ext>
            </a:extLst>
          </p:cNvPr>
          <p:cNvSpPr txBox="1"/>
          <p:nvPr/>
        </p:nvSpPr>
        <p:spPr>
          <a:xfrm>
            <a:off x="7762761" y="250053"/>
            <a:ext cx="430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BM selection: each layer has at least one hit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309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7C028-1CE9-F470-65E8-713F78F6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3BA6B29C-6E54-C71B-EE3E-46AB4541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605"/>
            <a:ext cx="10515600" cy="1325563"/>
          </a:xfrm>
        </p:spPr>
        <p:txBody>
          <a:bodyPr/>
          <a:lstStyle/>
          <a:p>
            <a:r>
              <a:rPr lang="en-US" altLang="zh-TW" dirty="0"/>
              <a:t>Beam profile on </a:t>
            </a:r>
            <a:r>
              <a:rPr lang="en-US" altLang="zh-TW" dirty="0" err="1"/>
              <a:t>BeamMonitor</a:t>
            </a:r>
            <a:endParaRPr lang="zh-TW" altLang="en-US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41C3FE71-157A-0EED-AF04-C4A7B65A4442}"/>
              </a:ext>
            </a:extLst>
          </p:cNvPr>
          <p:cNvSpPr txBox="1"/>
          <p:nvPr/>
        </p:nvSpPr>
        <p:spPr>
          <a:xfrm>
            <a:off x="251379" y="1007587"/>
            <a:ext cx="2446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Data Run2013(796MeV)</a:t>
            </a:r>
            <a:endParaRPr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C74E34C-430D-365D-CCFF-C159B3151A3A}"/>
              </a:ext>
            </a:extLst>
          </p:cNvPr>
          <p:cNvSpPr txBox="1"/>
          <p:nvPr/>
        </p:nvSpPr>
        <p:spPr>
          <a:xfrm>
            <a:off x="3064136" y="957490"/>
            <a:ext cx="62201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X: Gauss Random shoot(-2, 14.1)*mm-&gt;(</a:t>
            </a:r>
            <a:r>
              <a:rPr lang="en-US" altLang="zh-TW" dirty="0">
                <a:solidFill>
                  <a:srgbClr val="FF0000"/>
                </a:solidFill>
              </a:rPr>
              <a:t>11.4, 15.6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Y: Gauss Random shoot(8, 8.93)*mm -&gt;(</a:t>
            </a:r>
            <a:r>
              <a:rPr lang="en-US" altLang="zh-TW" dirty="0">
                <a:solidFill>
                  <a:srgbClr val="FF0000"/>
                </a:solidFill>
              </a:rPr>
              <a:t>-4.98, 8.62</a:t>
            </a:r>
            <a:r>
              <a:rPr lang="en-US" altLang="zh-TW" dirty="0"/>
              <a:t>)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5FFB5C9C-ACA7-B05A-2178-9858EBB73C4D}"/>
              </a:ext>
            </a:extLst>
          </p:cNvPr>
          <p:cNvSpPr txBox="1"/>
          <p:nvPr/>
        </p:nvSpPr>
        <p:spPr>
          <a:xfrm>
            <a:off x="1960260" y="6143609"/>
            <a:ext cx="15199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Equal wt. is used on MC.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64352E6-C0EF-398E-500D-3117A92538CF}"/>
              </a:ext>
            </a:extLst>
          </p:cNvPr>
          <p:cNvSpPr txBox="1"/>
          <p:nvPr/>
        </p:nvSpPr>
        <p:spPr>
          <a:xfrm>
            <a:off x="7795422" y="6143609"/>
            <a:ext cx="145264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ADC wt. is used on MC.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0D4C495-D550-5AE3-0937-89F0FDB681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046" y="1652047"/>
            <a:ext cx="2090233" cy="2090233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7EB796B-D586-A0CB-167D-BA732EE4A4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23" y="3905468"/>
            <a:ext cx="2090233" cy="209023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D40249D-C943-9063-2B6A-BB801D871E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364" y="3905467"/>
            <a:ext cx="2090233" cy="2090233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D79D7B4F-A66A-DDF8-FFAB-4BF155A61D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23" y="1652046"/>
            <a:ext cx="2090233" cy="2090233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DECF9B3D-C070-2C41-2B16-E675DD56F8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743" y="1652045"/>
            <a:ext cx="2090233" cy="2090233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9FBA0205-1D31-63A6-82F6-B607642A56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373" y="4053375"/>
            <a:ext cx="2090233" cy="2090233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4ADCBE7B-C79F-C7FF-9689-B720F1C8172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743" y="4053376"/>
            <a:ext cx="2090233" cy="2090233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F3D673B5-48E4-1992-B872-556D4000787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373" y="1652046"/>
            <a:ext cx="2090233" cy="2090233"/>
          </a:xfrm>
          <a:prstGeom prst="rect">
            <a:avLst/>
          </a:prstGeom>
        </p:spPr>
      </p:pic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0D58A45F-3432-0D55-5D60-C6C36FE5E845}"/>
              </a:ext>
            </a:extLst>
          </p:cNvPr>
          <p:cNvCxnSpPr>
            <a:cxnSpLocks/>
          </p:cNvCxnSpPr>
          <p:nvPr/>
        </p:nvCxnSpPr>
        <p:spPr>
          <a:xfrm flipV="1">
            <a:off x="5990141" y="5349514"/>
            <a:ext cx="579404" cy="153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86A516D6-56AE-6FB5-01B4-FCD7BCA9E4CE}"/>
              </a:ext>
            </a:extLst>
          </p:cNvPr>
          <p:cNvSpPr txBox="1"/>
          <p:nvPr/>
        </p:nvSpPr>
        <p:spPr>
          <a:xfrm>
            <a:off x="4301162" y="6306796"/>
            <a:ext cx="3199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Spikes also occur on low index-Y</a:t>
            </a:r>
            <a:endParaRPr lang="zh-TW" altLang="en-US" dirty="0"/>
          </a:p>
        </p:txBody>
      </p: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0B709768-457E-8C17-A2EE-EFB465C09D56}"/>
              </a:ext>
            </a:extLst>
          </p:cNvPr>
          <p:cNvCxnSpPr/>
          <p:nvPr/>
        </p:nvCxnSpPr>
        <p:spPr>
          <a:xfrm flipH="1">
            <a:off x="5535679" y="5508302"/>
            <a:ext cx="454462" cy="7984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3C969AFE-F2CE-65E7-3F1D-2F1A14ED61B3}"/>
              </a:ext>
            </a:extLst>
          </p:cNvPr>
          <p:cNvCxnSpPr>
            <a:cxnSpLocks/>
          </p:cNvCxnSpPr>
          <p:nvPr/>
        </p:nvCxnSpPr>
        <p:spPr>
          <a:xfrm flipH="1">
            <a:off x="5534361" y="2836283"/>
            <a:ext cx="579917" cy="3470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67D467FD-098F-A4F7-02F5-CADD6AF563F9}"/>
              </a:ext>
            </a:extLst>
          </p:cNvPr>
          <p:cNvCxnSpPr>
            <a:cxnSpLocks/>
          </p:cNvCxnSpPr>
          <p:nvPr/>
        </p:nvCxnSpPr>
        <p:spPr>
          <a:xfrm flipV="1">
            <a:off x="6103818" y="2694461"/>
            <a:ext cx="620033" cy="153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圖片 44">
            <a:extLst>
              <a:ext uri="{FF2B5EF4-FFF2-40B4-BE49-F238E27FC236}">
                <a16:creationId xmlns:a16="http://schemas.microsoft.com/office/drawing/2014/main" id="{52C66FDA-1793-51A5-B394-97F48FA668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594330" y="864467"/>
            <a:ext cx="1597670" cy="1863949"/>
          </a:xfrm>
          <a:prstGeom prst="rect">
            <a:avLst/>
          </a:prstGeom>
        </p:spPr>
      </p:pic>
      <p:sp>
        <p:nvSpPr>
          <p:cNvPr id="46" name="文字方塊 45">
            <a:extLst>
              <a:ext uri="{FF2B5EF4-FFF2-40B4-BE49-F238E27FC236}">
                <a16:creationId xmlns:a16="http://schemas.microsoft.com/office/drawing/2014/main" id="{A8360CB2-0644-A55E-D4DD-484E28F77600}"/>
              </a:ext>
            </a:extLst>
          </p:cNvPr>
          <p:cNvSpPr txBox="1"/>
          <p:nvPr/>
        </p:nvSpPr>
        <p:spPr>
          <a:xfrm>
            <a:off x="7762761" y="250053"/>
            <a:ext cx="430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BM selection: each layer has at least one hit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0804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82A17-E26B-98BE-5179-3ACE5DD66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3B38F5E6-143E-416B-0C5D-FF005AD6A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605"/>
            <a:ext cx="10515600" cy="1325563"/>
          </a:xfrm>
        </p:spPr>
        <p:txBody>
          <a:bodyPr/>
          <a:lstStyle/>
          <a:p>
            <a:r>
              <a:rPr lang="en-US" altLang="zh-TW" dirty="0"/>
              <a:t>Beam profile on </a:t>
            </a:r>
            <a:r>
              <a:rPr lang="en-US" altLang="zh-TW" dirty="0" err="1"/>
              <a:t>BeamMonitor</a:t>
            </a:r>
            <a:endParaRPr lang="zh-TW" alt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202DB218-C65B-5A98-AB43-3D94476EF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116" y="2786480"/>
            <a:ext cx="4316308" cy="292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E6B7152E-94BB-703A-C272-FEDD826FD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17" y="2786480"/>
            <a:ext cx="4194422" cy="283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D09B3A5A-8FB8-F111-DE42-83276D16EE53}"/>
              </a:ext>
            </a:extLst>
          </p:cNvPr>
          <p:cNvSpPr txBox="1"/>
          <p:nvPr/>
        </p:nvSpPr>
        <p:spPr>
          <a:xfrm>
            <a:off x="1757638" y="5723455"/>
            <a:ext cx="15199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Equal wt. is used on MC.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1AE6D05-D23D-3500-7A1D-677216E7CB5D}"/>
              </a:ext>
            </a:extLst>
          </p:cNvPr>
          <p:cNvSpPr txBox="1"/>
          <p:nvPr/>
        </p:nvSpPr>
        <p:spPr>
          <a:xfrm>
            <a:off x="6221910" y="5723455"/>
            <a:ext cx="145264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ADC wt. is used on MC.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3EEE32FD-0F3F-33D0-092F-AC5EDBCDB031}"/>
              </a:ext>
            </a:extLst>
          </p:cNvPr>
          <p:cNvCxnSpPr>
            <a:cxnSpLocks/>
          </p:cNvCxnSpPr>
          <p:nvPr/>
        </p:nvCxnSpPr>
        <p:spPr>
          <a:xfrm flipV="1">
            <a:off x="4693245" y="5203815"/>
            <a:ext cx="344954" cy="588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DEBF065B-DDB0-6C96-1C58-DCF97089884C}"/>
              </a:ext>
            </a:extLst>
          </p:cNvPr>
          <p:cNvCxnSpPr>
            <a:cxnSpLocks/>
          </p:cNvCxnSpPr>
          <p:nvPr/>
        </p:nvCxnSpPr>
        <p:spPr>
          <a:xfrm flipV="1">
            <a:off x="4851164" y="5338146"/>
            <a:ext cx="198120" cy="505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77F91973-13C7-F75E-4A0B-B66C2876460D}"/>
              </a:ext>
            </a:extLst>
          </p:cNvPr>
          <p:cNvCxnSpPr>
            <a:cxnSpLocks/>
          </p:cNvCxnSpPr>
          <p:nvPr/>
        </p:nvCxnSpPr>
        <p:spPr>
          <a:xfrm flipV="1">
            <a:off x="5454236" y="5450133"/>
            <a:ext cx="0" cy="424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403911CA-AC0A-7DB6-D648-C0F17A5861C9}"/>
              </a:ext>
            </a:extLst>
          </p:cNvPr>
          <p:cNvCxnSpPr>
            <a:cxnSpLocks/>
          </p:cNvCxnSpPr>
          <p:nvPr/>
        </p:nvCxnSpPr>
        <p:spPr>
          <a:xfrm flipV="1">
            <a:off x="5258489" y="5450133"/>
            <a:ext cx="0" cy="424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29811367-45BF-7FFB-01C9-44AE1451F4C4}"/>
              </a:ext>
            </a:extLst>
          </p:cNvPr>
          <p:cNvSpPr txBox="1"/>
          <p:nvPr/>
        </p:nvSpPr>
        <p:spPr>
          <a:xfrm>
            <a:off x="4439328" y="5977371"/>
            <a:ext cx="42944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Weird structure -</a:t>
            </a:r>
            <a:r>
              <a:rPr lang="en-US" altLang="zh-TW" sz="2000" dirty="0"/>
              <a:t>&gt;check event by event…</a:t>
            </a:r>
            <a:endParaRPr lang="zh-TW" altLang="en-US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ADC1FB03-7514-3588-A0D3-E1B4FBAB23E1}"/>
              </a:ext>
            </a:extLst>
          </p:cNvPr>
          <p:cNvSpPr txBox="1"/>
          <p:nvPr/>
        </p:nvSpPr>
        <p:spPr>
          <a:xfrm>
            <a:off x="837196" y="1427240"/>
            <a:ext cx="67189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MC:</a:t>
            </a:r>
          </a:p>
          <a:p>
            <a:r>
              <a:rPr lang="en-US" altLang="zh-TW" dirty="0"/>
              <a:t>PbWO4 crystal array is shifted by +10mm on X-axis &amp; -1mm on Y-axis.</a:t>
            </a:r>
            <a:br>
              <a:rPr lang="en-US" altLang="zh-TW" dirty="0"/>
            </a:br>
            <a:r>
              <a:rPr lang="en-US" altLang="zh-TW" dirty="0"/>
              <a:t>X: uniform Random(15cm) </a:t>
            </a:r>
            <a:br>
              <a:rPr lang="en-US" altLang="zh-TW" dirty="0"/>
            </a:br>
            <a:r>
              <a:rPr lang="en-US" altLang="zh-TW" dirty="0"/>
              <a:t>Y: uniform Random(15cm)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54FBD830-F96B-E22C-222C-C4CC8C8586C3}"/>
              </a:ext>
            </a:extLst>
          </p:cNvPr>
          <p:cNvSpPr txBox="1"/>
          <p:nvPr/>
        </p:nvSpPr>
        <p:spPr>
          <a:xfrm>
            <a:off x="837196" y="1099645"/>
            <a:ext cx="2052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Data Run2013(new)</a:t>
            </a:r>
            <a:endParaRPr lang="zh-TW" altLang="en-US" dirty="0"/>
          </a:p>
        </p:txBody>
      </p:sp>
      <p:sp>
        <p:nvSpPr>
          <p:cNvPr id="35" name="右大括弧 34">
            <a:extLst>
              <a:ext uri="{FF2B5EF4-FFF2-40B4-BE49-F238E27FC236}">
                <a16:creationId xmlns:a16="http://schemas.microsoft.com/office/drawing/2014/main" id="{DE57D320-3D0A-D573-D000-FA8D8B8986B7}"/>
              </a:ext>
            </a:extLst>
          </p:cNvPr>
          <p:cNvSpPr/>
          <p:nvPr/>
        </p:nvSpPr>
        <p:spPr>
          <a:xfrm>
            <a:off x="3548091" y="2140901"/>
            <a:ext cx="202592" cy="3559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857325A8-0E6B-371C-296E-DA1F2E3BE1E1}"/>
              </a:ext>
            </a:extLst>
          </p:cNvPr>
          <p:cNvSpPr txBox="1"/>
          <p:nvPr/>
        </p:nvSpPr>
        <p:spPr>
          <a:xfrm>
            <a:off x="3810913" y="2124783"/>
            <a:ext cx="2797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BM surface ~ 7cm*7cm</a:t>
            </a:r>
            <a:endParaRPr lang="zh-TW" altLang="en-US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E39F4263-E21F-5215-175E-E6839419C8BD}"/>
              </a:ext>
            </a:extLst>
          </p:cNvPr>
          <p:cNvSpPr txBox="1"/>
          <p:nvPr/>
        </p:nvSpPr>
        <p:spPr>
          <a:xfrm>
            <a:off x="7762761" y="250053"/>
            <a:ext cx="430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BM selection: each layer has at least one hit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9463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4E988-5F35-128C-345D-9A0A6E8F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17EF9DCE-9F48-E5B9-ECD5-5F8A62CFF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605"/>
            <a:ext cx="10515600" cy="1325563"/>
          </a:xfrm>
        </p:spPr>
        <p:txBody>
          <a:bodyPr/>
          <a:lstStyle/>
          <a:p>
            <a:r>
              <a:rPr lang="en-US" altLang="zh-TW" dirty="0"/>
              <a:t>Beam profile on PbWo4 crystal</a:t>
            </a:r>
            <a:endParaRPr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B71115B4-BCDA-B7D6-2ADC-E36C17FC3B02}"/>
              </a:ext>
            </a:extLst>
          </p:cNvPr>
          <p:cNvSpPr txBox="1"/>
          <p:nvPr/>
        </p:nvSpPr>
        <p:spPr>
          <a:xfrm>
            <a:off x="837196" y="1427240"/>
            <a:ext cx="67189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MC:</a:t>
            </a:r>
          </a:p>
          <a:p>
            <a:r>
              <a:rPr lang="en-US" altLang="zh-TW" dirty="0"/>
              <a:t>PbWO4 crystal array is shifted by +10mm on X-axis &amp; -1mm on Y-axis.</a:t>
            </a:r>
            <a:br>
              <a:rPr lang="en-US" altLang="zh-TW" dirty="0"/>
            </a:br>
            <a:r>
              <a:rPr lang="en-US" altLang="zh-TW" dirty="0"/>
              <a:t>X: Gauss Random shoot(-2, 14.1)*mm-&gt;(</a:t>
            </a:r>
            <a:r>
              <a:rPr lang="en-US" altLang="zh-TW" dirty="0">
                <a:solidFill>
                  <a:srgbClr val="FF0000"/>
                </a:solidFill>
              </a:rPr>
              <a:t>11.4, 15.6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Y: Gauss Random shoot(8, 8.93)*mm -&gt;(</a:t>
            </a:r>
            <a:r>
              <a:rPr lang="en-US" altLang="zh-TW" dirty="0">
                <a:solidFill>
                  <a:srgbClr val="FF0000"/>
                </a:solidFill>
              </a:rPr>
              <a:t>-4.98, 8.62</a:t>
            </a:r>
            <a:r>
              <a:rPr lang="en-US" altLang="zh-TW" dirty="0"/>
              <a:t>)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3F429441-5C04-14CB-4CD9-1F4AB012CD8B}"/>
              </a:ext>
            </a:extLst>
          </p:cNvPr>
          <p:cNvSpPr txBox="1"/>
          <p:nvPr/>
        </p:nvSpPr>
        <p:spPr>
          <a:xfrm>
            <a:off x="837196" y="1099645"/>
            <a:ext cx="2052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Data Run2013(new)</a:t>
            </a:r>
            <a:endParaRPr lang="zh-TW" altLang="en-US" dirty="0"/>
          </a:p>
        </p:txBody>
      </p:sp>
      <p:pic>
        <p:nvPicPr>
          <p:cNvPr id="24" name="圖片 23">
            <a:extLst>
              <a:ext uri="{FF2B5EF4-FFF2-40B4-BE49-F238E27FC236}">
                <a16:creationId xmlns:a16="http://schemas.microsoft.com/office/drawing/2014/main" id="{F0327BE2-B670-CFE7-9DB7-A84AEE01F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706" y="2887173"/>
            <a:ext cx="2686517" cy="2686517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7AB290B9-325B-0D2D-8AA6-D629E3AD6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2341" y="2887173"/>
            <a:ext cx="2686517" cy="2686517"/>
          </a:xfrm>
          <a:prstGeom prst="rect">
            <a:avLst/>
          </a:prstGeom>
        </p:spPr>
      </p:pic>
      <p:sp>
        <p:nvSpPr>
          <p:cNvPr id="28" name="文字方塊 27">
            <a:extLst>
              <a:ext uri="{FF2B5EF4-FFF2-40B4-BE49-F238E27FC236}">
                <a16:creationId xmlns:a16="http://schemas.microsoft.com/office/drawing/2014/main" id="{A3382629-4E94-FE85-3FA3-8A26A9C839F3}"/>
              </a:ext>
            </a:extLst>
          </p:cNvPr>
          <p:cNvSpPr txBox="1"/>
          <p:nvPr/>
        </p:nvSpPr>
        <p:spPr>
          <a:xfrm>
            <a:off x="7438060" y="3786461"/>
            <a:ext cx="18335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/>
              <a:t>Threshold 0MeV</a:t>
            </a:r>
            <a:endParaRPr lang="zh-TW" altLang="en-US" sz="120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DB561F8F-E100-17F3-78BD-B507B87A922D}"/>
              </a:ext>
            </a:extLst>
          </p:cNvPr>
          <p:cNvSpPr txBox="1"/>
          <p:nvPr/>
        </p:nvSpPr>
        <p:spPr>
          <a:xfrm>
            <a:off x="10515599" y="3786461"/>
            <a:ext cx="18335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/>
              <a:t>Threshold 50MeV</a:t>
            </a:r>
            <a:endParaRPr lang="zh-TW" altLang="en-US" sz="1200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0CBFB5EF-B502-A4F5-5D82-25EC451F6A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511" y="2887173"/>
            <a:ext cx="2602924" cy="2602924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E759DBD2-2E47-E766-133C-93E2A626C3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68" y="2887173"/>
            <a:ext cx="2602924" cy="2602924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5F037147-2531-1F43-F931-9B438B6198B9}"/>
              </a:ext>
            </a:extLst>
          </p:cNvPr>
          <p:cNvSpPr txBox="1"/>
          <p:nvPr/>
        </p:nvSpPr>
        <p:spPr>
          <a:xfrm>
            <a:off x="837196" y="5419163"/>
            <a:ext cx="67189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Todo:</a:t>
            </a:r>
          </a:p>
          <a:p>
            <a:r>
              <a:rPr lang="en-US" altLang="zh-TW" dirty="0"/>
              <a:t>Threshold adjustment.</a:t>
            </a:r>
          </a:p>
        </p:txBody>
      </p:sp>
    </p:spTree>
    <p:extLst>
      <p:ext uri="{BB962C8B-B14F-4D97-AF65-F5344CB8AC3E}">
        <p14:creationId xmlns:p14="http://schemas.microsoft.com/office/powerpoint/2010/main" val="213490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E6D2AC-59F7-4342-3FFB-6D1948FC3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0713" y="3346867"/>
            <a:ext cx="7088425" cy="2747963"/>
          </a:xfrm>
        </p:spPr>
        <p:txBody>
          <a:bodyPr/>
          <a:lstStyle/>
          <a:p>
            <a:r>
              <a:rPr lang="en-US" altLang="zh-TW" dirty="0"/>
              <a:t>backup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2805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00B289CB-FDD2-35E2-BDD7-D61E98E770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2052" name="Picture 4" descr="開啟相片">
            <a:extLst>
              <a:ext uri="{FF2B5EF4-FFF2-40B4-BE49-F238E27FC236}">
                <a16:creationId xmlns:a16="http://schemas.microsoft.com/office/drawing/2014/main" id="{1EA08435-8C0A-25DA-E5AE-2965C77D8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26" y="547544"/>
            <a:ext cx="5972474" cy="593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BBE1FA4A-1224-BBE1-B729-073476589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686" y="720020"/>
            <a:ext cx="4378514" cy="5587696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39267AB3-2CA1-6529-BCC5-85A380D5C6E8}"/>
              </a:ext>
            </a:extLst>
          </p:cNvPr>
          <p:cNvSpPr txBox="1"/>
          <p:nvPr/>
        </p:nvSpPr>
        <p:spPr>
          <a:xfrm>
            <a:off x="294305" y="53517"/>
            <a:ext cx="6096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Threshold dead channel</a:t>
            </a:r>
            <a:endParaRPr lang="zh-TW" altLang="en-US" dirty="0"/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EE6BFA2D-6BAA-19FD-6864-507E2522E559}"/>
              </a:ext>
            </a:extLst>
          </p:cNvPr>
          <p:cNvSpPr/>
          <p:nvPr/>
        </p:nvSpPr>
        <p:spPr>
          <a:xfrm>
            <a:off x="5261907" y="547544"/>
            <a:ext cx="629676" cy="563971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2811CFB8-8843-6AC6-4401-C51776D25341}"/>
              </a:ext>
            </a:extLst>
          </p:cNvPr>
          <p:cNvSpPr/>
          <p:nvPr/>
        </p:nvSpPr>
        <p:spPr>
          <a:xfrm>
            <a:off x="3233515" y="876072"/>
            <a:ext cx="369332" cy="369332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A04FD88A-AD23-3522-570A-60C911927ADF}"/>
              </a:ext>
            </a:extLst>
          </p:cNvPr>
          <p:cNvSpPr/>
          <p:nvPr/>
        </p:nvSpPr>
        <p:spPr>
          <a:xfrm>
            <a:off x="2627540" y="876072"/>
            <a:ext cx="369332" cy="369332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2D11E9C0-564B-2D7C-DE4A-101FF2B1CA98}"/>
              </a:ext>
            </a:extLst>
          </p:cNvPr>
          <p:cNvSpPr/>
          <p:nvPr/>
        </p:nvSpPr>
        <p:spPr>
          <a:xfrm>
            <a:off x="2258208" y="876072"/>
            <a:ext cx="369332" cy="369332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99387272-B1CB-784A-80B5-76A7155F5480}"/>
              </a:ext>
            </a:extLst>
          </p:cNvPr>
          <p:cNvSpPr/>
          <p:nvPr/>
        </p:nvSpPr>
        <p:spPr>
          <a:xfrm>
            <a:off x="4608389" y="3804525"/>
            <a:ext cx="369332" cy="369332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877BF539-C275-F136-5371-FAB4C66E919F}"/>
              </a:ext>
            </a:extLst>
          </p:cNvPr>
          <p:cNvSpPr/>
          <p:nvPr/>
        </p:nvSpPr>
        <p:spPr>
          <a:xfrm>
            <a:off x="4239057" y="3804525"/>
            <a:ext cx="369332" cy="369332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>
            <a:extLst>
              <a:ext uri="{FF2B5EF4-FFF2-40B4-BE49-F238E27FC236}">
                <a16:creationId xmlns:a16="http://schemas.microsoft.com/office/drawing/2014/main" id="{43909EAB-BBEC-6427-ED1C-CED9AF4F1385}"/>
              </a:ext>
            </a:extLst>
          </p:cNvPr>
          <p:cNvSpPr/>
          <p:nvPr/>
        </p:nvSpPr>
        <p:spPr>
          <a:xfrm>
            <a:off x="1467567" y="876072"/>
            <a:ext cx="369332" cy="369332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E08F5408-6A81-2B21-1EEF-0A347C519916}"/>
              </a:ext>
            </a:extLst>
          </p:cNvPr>
          <p:cNvCxnSpPr>
            <a:cxnSpLocks/>
          </p:cNvCxnSpPr>
          <p:nvPr/>
        </p:nvCxnSpPr>
        <p:spPr>
          <a:xfrm>
            <a:off x="0" y="6572363"/>
            <a:ext cx="60284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D4BDBBCC-FFF0-36D3-A7CA-399BB2278975}"/>
              </a:ext>
            </a:extLst>
          </p:cNvPr>
          <p:cNvCxnSpPr>
            <a:cxnSpLocks/>
          </p:cNvCxnSpPr>
          <p:nvPr/>
        </p:nvCxnSpPr>
        <p:spPr>
          <a:xfrm flipV="1">
            <a:off x="81219" y="720020"/>
            <a:ext cx="0" cy="6020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481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10895</TotalTime>
  <Words>392</Words>
  <Application>Microsoft Office PowerPoint</Application>
  <PresentationFormat>寬螢幕</PresentationFormat>
  <Paragraphs>42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PMingLiU</vt:lpstr>
      <vt:lpstr>Arial</vt:lpstr>
      <vt:lpstr>Calibri</vt:lpstr>
      <vt:lpstr>Calibri Light</vt:lpstr>
      <vt:lpstr>Office 佈景主題</vt:lpstr>
      <vt:lpstr>796 MeV e+  on PbWo4</vt:lpstr>
      <vt:lpstr>Simulation setting:</vt:lpstr>
      <vt:lpstr>Beam profile on BeamMonitor</vt:lpstr>
      <vt:lpstr>Beam profile on BeamMonitor</vt:lpstr>
      <vt:lpstr>Beam profile on BeamMonitor</vt:lpstr>
      <vt:lpstr>Beam profile on PbWo4 crystal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796 MeV e+ on PbWo4</dc:title>
  <dc:creator>宇翔 蕭</dc:creator>
  <cp:lastModifiedBy>紹揚 呂</cp:lastModifiedBy>
  <cp:revision>219</cp:revision>
  <dcterms:created xsi:type="dcterms:W3CDTF">2026-01-09T07:32:09Z</dcterms:created>
  <dcterms:modified xsi:type="dcterms:W3CDTF">2026-04-24T03:35:16Z</dcterms:modified>
</cp:coreProperties>
</file>