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371" r:id="rId2"/>
    <p:sldId id="257" r:id="rId3"/>
    <p:sldId id="259" r:id="rId4"/>
    <p:sldId id="38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70" r:id="rId13"/>
    <p:sldId id="664" r:id="rId14"/>
    <p:sldId id="654" r:id="rId15"/>
    <p:sldId id="655" r:id="rId16"/>
    <p:sldId id="674" r:id="rId17"/>
    <p:sldId id="682" r:id="rId18"/>
    <p:sldId id="683" r:id="rId19"/>
    <p:sldId id="675" r:id="rId20"/>
    <p:sldId id="691" r:id="rId21"/>
    <p:sldId id="677" r:id="rId22"/>
    <p:sldId id="678" r:id="rId23"/>
    <p:sldId id="684" r:id="rId24"/>
    <p:sldId id="668" r:id="rId25"/>
    <p:sldId id="666" r:id="rId26"/>
    <p:sldId id="380" r:id="rId27"/>
    <p:sldId id="689" r:id="rId28"/>
    <p:sldId id="258" r:id="rId29"/>
    <p:sldId id="672" r:id="rId30"/>
    <p:sldId id="679" r:id="rId31"/>
    <p:sldId id="685" r:id="rId32"/>
    <p:sldId id="687" r:id="rId33"/>
    <p:sldId id="688" r:id="rId34"/>
    <p:sldId id="669" r:id="rId35"/>
    <p:sldId id="671" r:id="rId36"/>
    <p:sldId id="375" r:id="rId37"/>
    <p:sldId id="377" r:id="rId38"/>
    <p:sldId id="690" r:id="rId39"/>
  </p:sldIdLst>
  <p:sldSz cx="9144000" cy="6858000" type="screen4x3"/>
  <p:notesSz cx="6858000" cy="9144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0000FF"/>
    <a:srgbClr val="FF00FF"/>
    <a:srgbClr val="FFFFCC"/>
    <a:srgbClr val="FF9900"/>
    <a:srgbClr val="FFCCFF"/>
    <a:srgbClr val="00CC99"/>
    <a:srgbClr val="99FFCC"/>
    <a:srgbClr val="99CCFF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E3FDE45-AF77-4B5C-9715-49D594BDF05E}" styleName="淺色樣式 1 - 輔色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淺色樣式 2 - 輔色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5BE263C-DBD7-4A20-BB59-AAB30ACAA65A}" styleName="中等深淺樣式 3 - 輔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669" autoAdjust="0"/>
    <p:restoredTop sz="95320" autoAdjust="0"/>
  </p:normalViewPr>
  <p:slideViewPr>
    <p:cSldViewPr>
      <p:cViewPr varScale="1">
        <p:scale>
          <a:sx n="110" d="100"/>
          <a:sy n="110" d="100"/>
        </p:scale>
        <p:origin x="726" y="12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92" d="100"/>
          <a:sy n="92" d="100"/>
        </p:scale>
        <p:origin x="373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183E71-3ED3-4DCF-AD27-D8AB6BE6410A}" type="datetimeFigureOut">
              <a:rPr lang="zh-TW" altLang="en-US" smtClean="0"/>
              <a:t>2026/4/21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9741C7-9BEE-48BE-841E-F447BA105E0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8103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" name="Google Shape;6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5" name="Google Shape;25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1" name="Google Shape;29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1" name="Google Shape;29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529893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1" name="Google Shape;8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48642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" name="Google Shape;9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0" name="Google Shape;11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9" name="Google Shape;15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1" name="Google Shape;17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2" name="Google Shape;19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9" name="Google Shape;20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5" name="Google Shape;22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8" name="Google Shape;23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 userDrawn="1"/>
        </p:nvSpPr>
        <p:spPr bwMode="auto">
          <a:xfrm>
            <a:off x="0" y="3429448"/>
            <a:ext cx="9144000" cy="68687"/>
          </a:xfrm>
          <a:prstGeom prst="rect">
            <a:avLst/>
          </a:prstGeom>
          <a:solidFill>
            <a:srgbClr val="33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075" name="Rectangle 3"/>
          <p:cNvSpPr>
            <a:spLocks noChangeArrowheads="1"/>
          </p:cNvSpPr>
          <p:nvPr userDrawn="1"/>
        </p:nvSpPr>
        <p:spPr bwMode="auto">
          <a:xfrm>
            <a:off x="428644" y="3284985"/>
            <a:ext cx="1446175" cy="138902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076" name="Rectangle 4"/>
          <p:cNvSpPr>
            <a:spLocks noChangeArrowheads="1"/>
          </p:cNvSpPr>
          <p:nvPr userDrawn="1"/>
        </p:nvSpPr>
        <p:spPr bwMode="auto">
          <a:xfrm>
            <a:off x="8280400" y="6552931"/>
            <a:ext cx="863600" cy="71437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77497"/>
            <a:ext cx="6400800" cy="216130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/>
              <a:t>按一下以編輯母片副標題樣式</a:t>
            </a:r>
            <a:endParaRPr lang="ja-JP" altLang="en-US" noProof="0"/>
          </a:p>
        </p:txBody>
      </p:sp>
      <p:sp>
        <p:nvSpPr>
          <p:cNvPr id="3082" name="Rectangle 10"/>
          <p:cNvSpPr>
            <a:spLocks noChangeArrowheads="1"/>
          </p:cNvSpPr>
          <p:nvPr userDrawn="1"/>
        </p:nvSpPr>
        <p:spPr bwMode="auto">
          <a:xfrm>
            <a:off x="8893175" y="115888"/>
            <a:ext cx="142875" cy="144462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083" name="Rectangle 11"/>
          <p:cNvSpPr>
            <a:spLocks noChangeArrowheads="1"/>
          </p:cNvSpPr>
          <p:nvPr userDrawn="1"/>
        </p:nvSpPr>
        <p:spPr bwMode="auto">
          <a:xfrm>
            <a:off x="8726488" y="115888"/>
            <a:ext cx="142875" cy="144462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084" name="Rectangle 12"/>
          <p:cNvSpPr>
            <a:spLocks noChangeArrowheads="1"/>
          </p:cNvSpPr>
          <p:nvPr userDrawn="1"/>
        </p:nvSpPr>
        <p:spPr bwMode="auto">
          <a:xfrm>
            <a:off x="8893175" y="280988"/>
            <a:ext cx="142875" cy="144462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3085" name="Group 13"/>
          <p:cNvGrpSpPr>
            <a:grpSpLocks/>
          </p:cNvGrpSpPr>
          <p:nvPr userDrawn="1"/>
        </p:nvGrpSpPr>
        <p:grpSpPr bwMode="auto">
          <a:xfrm rot="-10800000">
            <a:off x="73022" y="6502132"/>
            <a:ext cx="355619" cy="301537"/>
            <a:chOff x="113" y="4020"/>
            <a:chExt cx="195" cy="195"/>
          </a:xfrm>
        </p:grpSpPr>
        <p:sp>
          <p:nvSpPr>
            <p:cNvPr id="3086" name="Rectangle 14"/>
            <p:cNvSpPr>
              <a:spLocks noChangeArrowheads="1"/>
            </p:cNvSpPr>
            <p:nvPr userDrawn="1"/>
          </p:nvSpPr>
          <p:spPr bwMode="auto">
            <a:xfrm>
              <a:off x="218" y="4020"/>
              <a:ext cx="90" cy="91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087" name="Rectangle 15"/>
            <p:cNvSpPr>
              <a:spLocks noChangeArrowheads="1"/>
            </p:cNvSpPr>
            <p:nvPr userDrawn="1"/>
          </p:nvSpPr>
          <p:spPr bwMode="auto">
            <a:xfrm>
              <a:off x="113" y="4020"/>
              <a:ext cx="90" cy="91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088" name="Rectangle 16"/>
            <p:cNvSpPr>
              <a:spLocks noChangeArrowheads="1"/>
            </p:cNvSpPr>
            <p:nvPr userDrawn="1"/>
          </p:nvSpPr>
          <p:spPr bwMode="auto">
            <a:xfrm>
              <a:off x="218" y="4124"/>
              <a:ext cx="90" cy="91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0825" y="1346788"/>
            <a:ext cx="8642350" cy="2130709"/>
          </a:xfrm>
        </p:spPr>
        <p:txBody>
          <a:bodyPr/>
          <a:lstStyle>
            <a:lvl1pPr>
              <a:defRPr b="1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1" y="6549899"/>
            <a:ext cx="1874818" cy="307635"/>
          </a:xfrm>
        </p:spPr>
        <p:txBody>
          <a:bodyPr/>
          <a:lstStyle/>
          <a:p>
            <a:r>
              <a:rPr lang="en-US" altLang="zh-TW"/>
              <a:t>2026/03/06</a:t>
            </a:r>
            <a:endParaRPr lang="en-US" altLang="ja-JP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1874818" y="6549899"/>
            <a:ext cx="5631801" cy="305069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ZDC Crystal ECAL Development for ePIC Experiment </a:t>
            </a:r>
            <a:endParaRPr lang="en-US" altLang="ja-JP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7524000" y="6560138"/>
            <a:ext cx="1620000" cy="297862"/>
          </a:xfrm>
        </p:spPr>
        <p:txBody>
          <a:bodyPr/>
          <a:lstStyle/>
          <a:p>
            <a:fld id="{A19621D2-C8FC-4F75-9E5A-153A48AC0064}" type="slidenum">
              <a:rPr lang="en-US" altLang="ja-JP" smtClean="0"/>
              <a:pPr/>
              <a:t>‹#›</a:t>
            </a:fld>
            <a:r>
              <a:rPr lang="en-US" altLang="ja-JP" dirty="0"/>
              <a:t>/19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725" y="44624"/>
            <a:ext cx="9128792" cy="792088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10725" y="6551744"/>
            <a:ext cx="1826162" cy="30625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2026/03/06</a:t>
            </a:r>
            <a:endParaRPr lang="en-US" altLang="ja-JP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1836887" y="6557147"/>
            <a:ext cx="5652806" cy="30085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ZDC Crystal ECAL Development for ePIC Experiment </a:t>
            </a:r>
            <a:endParaRPr lang="en-US" altLang="ja-JP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7489693" y="6557147"/>
            <a:ext cx="1620000" cy="2954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19621D2-C8FC-4F75-9E5A-153A48AC0064}" type="slidenum">
              <a:rPr lang="en-US" altLang="ja-JP" smtClean="0"/>
              <a:pPr/>
              <a:t>‹#›</a:t>
            </a:fld>
            <a:r>
              <a:rPr lang="en-US" altLang="ja-JP" dirty="0"/>
              <a:t>/19</a:t>
            </a:r>
          </a:p>
        </p:txBody>
      </p:sp>
      <p:sp>
        <p:nvSpPr>
          <p:cNvPr id="7" name="文字版面配置區 2"/>
          <p:cNvSpPr>
            <a:spLocks noGrp="1"/>
          </p:cNvSpPr>
          <p:nvPr>
            <p:ph idx="1"/>
          </p:nvPr>
        </p:nvSpPr>
        <p:spPr>
          <a:xfrm>
            <a:off x="10725" y="894730"/>
            <a:ext cx="9128792" cy="56570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884102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1" name="Group 17"/>
          <p:cNvGrpSpPr>
            <a:grpSpLocks/>
          </p:cNvGrpSpPr>
          <p:nvPr userDrawn="1"/>
        </p:nvGrpSpPr>
        <p:grpSpPr bwMode="auto">
          <a:xfrm rot="-10800000">
            <a:off x="73818" y="6491114"/>
            <a:ext cx="309563" cy="309562"/>
            <a:chOff x="113" y="4020"/>
            <a:chExt cx="195" cy="195"/>
          </a:xfrm>
        </p:grpSpPr>
        <p:sp>
          <p:nvSpPr>
            <p:cNvPr id="1038" name="Rectangle 14"/>
            <p:cNvSpPr>
              <a:spLocks noChangeArrowheads="1"/>
            </p:cNvSpPr>
            <p:nvPr userDrawn="1"/>
          </p:nvSpPr>
          <p:spPr bwMode="auto">
            <a:xfrm>
              <a:off x="218" y="4020"/>
              <a:ext cx="90" cy="91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 sz="1200"/>
            </a:p>
          </p:txBody>
        </p:sp>
        <p:sp>
          <p:nvSpPr>
            <p:cNvPr id="1039" name="Rectangle 15"/>
            <p:cNvSpPr>
              <a:spLocks noChangeArrowheads="1"/>
            </p:cNvSpPr>
            <p:nvPr userDrawn="1"/>
          </p:nvSpPr>
          <p:spPr bwMode="auto">
            <a:xfrm>
              <a:off x="113" y="4020"/>
              <a:ext cx="90" cy="91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 sz="1200"/>
            </a:p>
          </p:txBody>
        </p:sp>
        <p:sp>
          <p:nvSpPr>
            <p:cNvPr id="1040" name="Rectangle 16"/>
            <p:cNvSpPr>
              <a:spLocks noChangeArrowheads="1"/>
            </p:cNvSpPr>
            <p:nvPr userDrawn="1"/>
          </p:nvSpPr>
          <p:spPr bwMode="auto">
            <a:xfrm>
              <a:off x="218" y="4124"/>
              <a:ext cx="90" cy="91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 sz="1200"/>
            </a:p>
          </p:txBody>
        </p:sp>
      </p:grp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10725" y="823293"/>
            <a:ext cx="9150484" cy="71437"/>
          </a:xfrm>
          <a:prstGeom prst="rect">
            <a:avLst/>
          </a:prstGeom>
          <a:solidFill>
            <a:srgbClr val="33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34" name="Rectangle 10"/>
          <p:cNvSpPr>
            <a:spLocks noChangeArrowheads="1"/>
          </p:cNvSpPr>
          <p:nvPr userDrawn="1"/>
        </p:nvSpPr>
        <p:spPr bwMode="auto">
          <a:xfrm>
            <a:off x="430925" y="678830"/>
            <a:ext cx="1447201" cy="144463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42" name="Rectangle 18"/>
          <p:cNvSpPr>
            <a:spLocks noChangeArrowheads="1"/>
          </p:cNvSpPr>
          <p:nvPr userDrawn="1"/>
        </p:nvSpPr>
        <p:spPr bwMode="auto">
          <a:xfrm>
            <a:off x="8275917" y="6552009"/>
            <a:ext cx="863600" cy="71437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 sz="120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23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dirty="0"/>
              <a:t>Title</a:t>
            </a:r>
            <a:endParaRPr lang="ja-JP" altLang="en-US" dirty="0"/>
          </a:p>
        </p:txBody>
      </p:sp>
      <p:sp>
        <p:nvSpPr>
          <p:cNvPr id="1035" name="Rectangle 11"/>
          <p:cNvSpPr>
            <a:spLocks noChangeArrowheads="1"/>
          </p:cNvSpPr>
          <p:nvPr userDrawn="1"/>
        </p:nvSpPr>
        <p:spPr bwMode="auto">
          <a:xfrm>
            <a:off x="8965878" y="43880"/>
            <a:ext cx="142875" cy="144462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36" name="Rectangle 12"/>
          <p:cNvSpPr>
            <a:spLocks noChangeArrowheads="1"/>
          </p:cNvSpPr>
          <p:nvPr userDrawn="1"/>
        </p:nvSpPr>
        <p:spPr bwMode="auto">
          <a:xfrm>
            <a:off x="8799191" y="43880"/>
            <a:ext cx="142875" cy="144462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37" name="Rectangle 13"/>
          <p:cNvSpPr>
            <a:spLocks noChangeArrowheads="1"/>
          </p:cNvSpPr>
          <p:nvPr userDrawn="1"/>
        </p:nvSpPr>
        <p:spPr bwMode="auto">
          <a:xfrm>
            <a:off x="8965878" y="208980"/>
            <a:ext cx="142875" cy="144462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1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10725" y="6549394"/>
            <a:ext cx="1829258" cy="30860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zh-TW"/>
              <a:t>2026/03/06</a:t>
            </a:r>
            <a:endParaRPr lang="en-US" altLang="ja-JP" dirty="0"/>
          </a:p>
        </p:txBody>
      </p:sp>
      <p:sp>
        <p:nvSpPr>
          <p:cNvPr id="22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860506" y="6552931"/>
            <a:ext cx="5639876" cy="305069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r>
              <a:rPr lang="en-US" altLang="ja-JP"/>
              <a:t>ZDC Crystal ECAL Development for ePIC Experiment </a:t>
            </a:r>
            <a:endParaRPr lang="en-US" altLang="ja-JP" dirty="0"/>
          </a:p>
        </p:txBody>
      </p:sp>
      <p:sp>
        <p:nvSpPr>
          <p:cNvPr id="23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7509950" y="6549394"/>
            <a:ext cx="1620000" cy="305069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A19621D2-C8FC-4F75-9E5A-153A48AC0064}" type="slidenum">
              <a:rPr lang="en-US" altLang="ja-JP" smtClean="0"/>
              <a:pPr/>
              <a:t>‹#›</a:t>
            </a:fld>
            <a:r>
              <a:rPr lang="en-US" altLang="ja-JP" dirty="0"/>
              <a:t>/19</a:t>
            </a:r>
          </a:p>
        </p:txBody>
      </p:sp>
      <p:sp>
        <p:nvSpPr>
          <p:cNvPr id="17" name="文字版面配置區 2"/>
          <p:cNvSpPr>
            <a:spLocks noGrp="1"/>
          </p:cNvSpPr>
          <p:nvPr>
            <p:ph type="body" idx="1"/>
          </p:nvPr>
        </p:nvSpPr>
        <p:spPr>
          <a:xfrm>
            <a:off x="10725" y="894730"/>
            <a:ext cx="9128792" cy="5654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666699"/>
        </a:buClr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6666FF"/>
        </a:buClr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3333CC"/>
        </a:buClr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533993"/>
        </a:buClr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666699"/>
        </a:buClr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62.png"/><Relationship Id="rId7" Type="http://schemas.openxmlformats.org/officeDocument/2006/relationships/image" Target="../media/image14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0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249A7EA7-400C-4890-BEED-F711BCBD8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600" dirty="0"/>
              <a:t>ZDC Crystal ECAL Development</a:t>
            </a:r>
            <a:br>
              <a:rPr lang="en-US" altLang="ja-JP" sz="3600" dirty="0"/>
            </a:br>
            <a:br>
              <a:rPr lang="en-US" altLang="ja-JP" sz="3600" dirty="0"/>
            </a:br>
            <a:r>
              <a:rPr lang="en-US" altLang="ja-JP" sz="2400" dirty="0"/>
              <a:t>20260501 @ </a:t>
            </a:r>
            <a:r>
              <a:rPr lang="en-US" altLang="ja-JP" sz="2400" dirty="0" err="1"/>
              <a:t>ePIC</a:t>
            </a:r>
            <a:r>
              <a:rPr lang="en-US" altLang="ja-JP" sz="2400" dirty="0"/>
              <a:t> General Meeting</a:t>
            </a:r>
            <a:endParaRPr lang="zh-TW" altLang="en-US" sz="3600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312EEB8-F027-4C51-8861-46442428E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2026/03/06</a:t>
            </a:r>
            <a:endParaRPr lang="en-US" altLang="ja-JP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1767213-5CC2-4DF7-9D6C-0E1CD573D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ZDC Crystal ECAL Development for ePIC Experiment </a:t>
            </a:r>
            <a:endParaRPr lang="en-US" altLang="ja-JP" dirty="0"/>
          </a:p>
        </p:txBody>
      </p:sp>
      <p:sp>
        <p:nvSpPr>
          <p:cNvPr id="10" name="副標題 1">
            <a:extLst>
              <a:ext uri="{FF2B5EF4-FFF2-40B4-BE49-F238E27FC236}">
                <a16:creationId xmlns:a16="http://schemas.microsoft.com/office/drawing/2014/main" id="{21C6208E-181D-47D2-B7DE-7A1CB08C79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3478212"/>
            <a:ext cx="9143999" cy="3079359"/>
          </a:xfrm>
        </p:spPr>
        <p:txBody>
          <a:bodyPr>
            <a:normAutofit/>
          </a:bodyPr>
          <a:lstStyle/>
          <a:p>
            <a:r>
              <a:rPr lang="en-US" altLang="zh-TW" sz="2000" b="1" dirty="0"/>
              <a:t>Chia-Yu Hsieh</a:t>
            </a:r>
          </a:p>
          <a:p>
            <a:r>
              <a:rPr lang="en-US" altLang="zh-TW" sz="2000" b="1" dirty="0"/>
              <a:t>Institute of Physics, Academia </a:t>
            </a:r>
            <a:r>
              <a:rPr lang="en-US" altLang="zh-TW" sz="2000" b="1" dirty="0" err="1"/>
              <a:t>Sinica</a:t>
            </a:r>
            <a:r>
              <a:rPr lang="en-US" altLang="zh-TW" sz="2000" b="1" dirty="0"/>
              <a:t>, Taiwan</a:t>
            </a:r>
          </a:p>
          <a:p>
            <a:r>
              <a:rPr lang="en-US" altLang="zh-TW" sz="2000" b="1" dirty="0">
                <a:solidFill>
                  <a:srgbClr val="000000"/>
                </a:solidFill>
                <a:highlight>
                  <a:srgbClr val="FFFFFF"/>
                </a:highlight>
                <a:latin typeface="Aptos" panose="020B0004020202020204" pitchFamily="34" charset="0"/>
              </a:rPr>
              <a:t>on behalf of the ZDC</a:t>
            </a:r>
            <a:r>
              <a:rPr lang="zh-TW" altLang="en-US" sz="2000" b="1" dirty="0">
                <a:solidFill>
                  <a:srgbClr val="000000"/>
                </a:solidFill>
                <a:highlight>
                  <a:srgbClr val="FFFFFF"/>
                </a:highlight>
                <a:latin typeface="Aptos" panose="020B0004020202020204" pitchFamily="34" charset="0"/>
              </a:rPr>
              <a:t> </a:t>
            </a:r>
            <a:r>
              <a:rPr lang="en-US" altLang="zh-TW" sz="2000" b="1" dirty="0">
                <a:solidFill>
                  <a:srgbClr val="000000"/>
                </a:solidFill>
                <a:highlight>
                  <a:srgbClr val="FFFFFF"/>
                </a:highlight>
                <a:latin typeface="Aptos" panose="020B0004020202020204" pitchFamily="34" charset="0"/>
              </a:rPr>
              <a:t>Crystal ECAL Group</a:t>
            </a:r>
            <a:endParaRPr lang="zh-TW" altLang="en-US" sz="2000" b="1" dirty="0"/>
          </a:p>
          <a:p>
            <a:endParaRPr lang="en-US" altLang="zh-TW" sz="2000" b="1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45D52F6-2FCC-4EB1-B9C2-0C8C1C574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1</a:t>
            </a:fld>
            <a:r>
              <a:rPr lang="en-US" altLang="ja-JP"/>
              <a:t>/19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0634810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4"/>
          <p:cNvSpPr txBox="1">
            <a:spLocks noGrp="1"/>
          </p:cNvSpPr>
          <p:nvPr>
            <p:ph type="title"/>
          </p:nvPr>
        </p:nvSpPr>
        <p:spPr>
          <a:xfrm>
            <a:off x="10725" y="44624"/>
            <a:ext cx="9128792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</a:t>
            </a:r>
            <a:r>
              <a:rPr lang="en-US" baseline="30000"/>
              <a:t>nd</a:t>
            </a:r>
            <a:r>
              <a:rPr lang="en-US"/>
              <a:t> ZDC ECAL Prototype</a:t>
            </a:r>
            <a:endParaRPr/>
          </a:p>
        </p:txBody>
      </p:sp>
      <p:sp>
        <p:nvSpPr>
          <p:cNvPr id="241" name="Google Shape;241;p14"/>
          <p:cNvSpPr txBox="1">
            <a:spLocks noGrp="1"/>
          </p:cNvSpPr>
          <p:nvPr>
            <p:ph type="dt" idx="10"/>
          </p:nvPr>
        </p:nvSpPr>
        <p:spPr>
          <a:xfrm>
            <a:off x="10725" y="6551744"/>
            <a:ext cx="1826162" cy="306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altLang="zh-TW"/>
              <a:t>2026/03/06</a:t>
            </a:r>
            <a:endParaRPr/>
          </a:p>
        </p:txBody>
      </p:sp>
      <p:sp>
        <p:nvSpPr>
          <p:cNvPr id="242" name="Google Shape;242;p14"/>
          <p:cNvSpPr txBox="1">
            <a:spLocks noGrp="1"/>
          </p:cNvSpPr>
          <p:nvPr>
            <p:ph type="ftr" idx="11"/>
          </p:nvPr>
        </p:nvSpPr>
        <p:spPr>
          <a:xfrm>
            <a:off x="1836887" y="6557147"/>
            <a:ext cx="5652806" cy="300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ZDC Crystal ECAL Development for ePIC Experiment </a:t>
            </a:r>
            <a:endParaRPr/>
          </a:p>
        </p:txBody>
      </p:sp>
      <p:graphicFrame>
        <p:nvGraphicFramePr>
          <p:cNvPr id="243" name="Google Shape;243;p14"/>
          <p:cNvGraphicFramePr/>
          <p:nvPr/>
        </p:nvGraphicFramePr>
        <p:xfrm>
          <a:off x="162378" y="4614811"/>
          <a:ext cx="8816275" cy="12894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042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1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3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6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978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3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99100"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rial"/>
                        <a:buNone/>
                      </a:pPr>
                      <a:endParaRPr sz="1050" b="1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Detector</a:t>
                      </a:r>
                      <a:endParaRPr sz="14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Crystal</a:t>
                      </a:r>
                      <a:endParaRPr sz="14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Sensor</a:t>
                      </a:r>
                      <a:endParaRPr sz="14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DAQ</a:t>
                      </a:r>
                      <a:endParaRPr sz="1400" u="none" strike="noStrike" cap="none"/>
                    </a:p>
                  </a:txBody>
                  <a:tcPr marL="27475" marR="27475" marT="18300" marB="1830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35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name</a:t>
                      </a:r>
                      <a:endParaRPr sz="14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Size of one cell</a:t>
                      </a:r>
                      <a:endParaRPr sz="14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Length</a:t>
                      </a:r>
                      <a:endParaRPr sz="14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Array</a:t>
                      </a:r>
                      <a:endParaRPr sz="14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u="none" strike="noStrike" cap="none">
                          <a:solidFill>
                            <a:schemeClr val="dk1"/>
                          </a:solidFill>
                        </a:rPr>
                        <a:t>Type</a:t>
                      </a:r>
                      <a:endParaRPr sz="1050" b="1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sensor/crystal</a:t>
                      </a:r>
                      <a:endParaRPr sz="14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1800"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r>
                        <a:rPr lang="en-US" sz="1050" b="1" u="none" strike="noStrike" cap="none" baseline="300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nd</a:t>
                      </a:r>
                      <a:r>
                        <a:rPr lang="en-US" sz="105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prototype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2024-2025</a:t>
                      </a:r>
                      <a:endParaRPr sz="14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rgbClr val="0000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LYSO + APD</a:t>
                      </a:r>
                      <a:endParaRPr sz="1400" u="none" strike="noStrike" cap="none">
                        <a:solidFill>
                          <a:srgbClr val="0000FF"/>
                        </a:solidFill>
                      </a:endParaRPr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rgbClr val="0000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LYSO</a:t>
                      </a:r>
                      <a:endParaRPr sz="1050" b="0" u="none" strike="noStrike" cap="none">
                        <a:solidFill>
                          <a:srgbClr val="0000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rgbClr val="0000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1cm*1cm</a:t>
                      </a:r>
                      <a:endParaRPr sz="1400" u="none" strike="noStrike" cap="none">
                        <a:solidFill>
                          <a:srgbClr val="0000FF"/>
                        </a:solidFill>
                      </a:endParaRPr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u="none" strike="noStrike" cap="none">
                          <a:solidFill>
                            <a:srgbClr val="0000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6.6cm (6X0)</a:t>
                      </a:r>
                      <a:endParaRPr sz="1400" u="none" strike="noStrike" cap="none">
                        <a:solidFill>
                          <a:srgbClr val="0000FF"/>
                        </a:solidFill>
                      </a:endParaRPr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rgbClr val="0000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8x8</a:t>
                      </a:r>
                      <a:endParaRPr sz="1400" u="none" strike="noStrike" cap="none">
                        <a:solidFill>
                          <a:srgbClr val="0000FF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rgbClr val="0000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8cm*8cm</a:t>
                      </a:r>
                      <a:endParaRPr sz="1400" u="none" strike="noStrike" cap="none">
                        <a:solidFill>
                          <a:srgbClr val="0000FF"/>
                        </a:solidFill>
                      </a:endParaRPr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rgbClr val="0000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APD</a:t>
                      </a:r>
                      <a:endParaRPr sz="1400" u="none" strike="noStrike" cap="none">
                        <a:solidFill>
                          <a:srgbClr val="0000FF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FF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rgbClr val="0000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C30739ECERH</a:t>
                      </a:r>
                      <a:endParaRPr sz="1400" u="none" strike="noStrike" cap="none">
                        <a:solidFill>
                          <a:srgbClr val="0000FF"/>
                        </a:solidFill>
                      </a:endParaRPr>
                    </a:p>
                  </a:txBody>
                  <a:tcPr marL="27475" marR="27475" marT="18300" marB="1830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rgbClr val="0000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1400" u="none" strike="noStrike" cap="none">
                        <a:solidFill>
                          <a:srgbClr val="0000FF"/>
                        </a:solidFill>
                      </a:endParaRPr>
                    </a:p>
                  </a:txBody>
                  <a:tcPr marL="27475" marR="27475" marT="18300" marB="1830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99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u="none" strike="noStrike" cap="none">
                          <a:solidFill>
                            <a:srgbClr val="0000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CITIROC</a:t>
                      </a:r>
                      <a:endParaRPr sz="1400" u="none" strike="noStrike" cap="none">
                        <a:solidFill>
                          <a:srgbClr val="0000FF"/>
                        </a:solidFill>
                      </a:endParaRPr>
                    </a:p>
                  </a:txBody>
                  <a:tcPr marL="27475" marR="27475" marT="18300" marB="1830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975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PbWO4 + SiPM</a:t>
                      </a:r>
                      <a:endParaRPr sz="1200" b="1" u="none" strike="noStrike" cap="none">
                        <a:solidFill>
                          <a:srgbClr val="00B05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PbWO4</a:t>
                      </a:r>
                      <a:endParaRPr sz="1400" u="none" strike="noStrike" cap="none">
                        <a:solidFill>
                          <a:srgbClr val="00B050"/>
                        </a:solidFill>
                      </a:endParaRPr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2cm*2cm</a:t>
                      </a:r>
                      <a:endParaRPr sz="1400" u="none" strike="noStrike" cap="none">
                        <a:solidFill>
                          <a:srgbClr val="00B050"/>
                        </a:solidFill>
                      </a:endParaRPr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u="none" strike="noStrike" cap="none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5.3cm (6X0)</a:t>
                      </a:r>
                      <a:endParaRPr sz="1400" u="none" strike="noStrike" cap="none">
                        <a:solidFill>
                          <a:srgbClr val="00B050"/>
                        </a:solidFill>
                      </a:endParaRPr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6x6</a:t>
                      </a:r>
                      <a:endParaRPr sz="1400" u="none" strike="noStrike" cap="none">
                        <a:solidFill>
                          <a:srgbClr val="00B050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12cm*12cm</a:t>
                      </a:r>
                      <a:endParaRPr sz="1400" u="none" strike="noStrike" cap="none">
                        <a:solidFill>
                          <a:srgbClr val="00B050"/>
                        </a:solidFill>
                      </a:endParaRPr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SiPM</a:t>
                      </a:r>
                      <a:endParaRPr sz="1050" b="0" u="none" strike="noStrike" cap="none">
                        <a:solidFill>
                          <a:srgbClr val="00B05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Onsemi</a:t>
                      </a:r>
                      <a:endParaRPr sz="1050" b="0" u="none" strike="noStrike" cap="none">
                        <a:solidFill>
                          <a:srgbClr val="00B05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FF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MICROFC-60035</a:t>
                      </a:r>
                      <a:endParaRPr sz="1400" u="none" strike="noStrike" cap="none">
                        <a:solidFill>
                          <a:srgbClr val="00B050"/>
                        </a:solidFill>
                      </a:endParaRPr>
                    </a:p>
                  </a:txBody>
                  <a:tcPr marL="27475" marR="27475" marT="18300" marB="1830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1050" b="0" u="none" strike="noStrike" cap="none">
                        <a:solidFill>
                          <a:srgbClr val="00B05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475" marR="27475" marT="18300" marB="1830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99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u="none" strike="noStrike" cap="none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CITIROC</a:t>
                      </a:r>
                      <a:endParaRPr sz="1400" u="none" strike="noStrike" cap="none">
                        <a:solidFill>
                          <a:srgbClr val="00B050"/>
                        </a:solidFill>
                      </a:endParaRPr>
                    </a:p>
                  </a:txBody>
                  <a:tcPr marL="27475" marR="27475" marT="18300" marB="1830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44" name="Google Shape;244;p14" descr="一張含有 螢幕擷取畫面, 室內 的圖片&#10;&#10;AI 產生的內容可能不正確。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6872" r="29067"/>
          <a:stretch/>
        </p:blipFill>
        <p:spPr>
          <a:xfrm>
            <a:off x="265955" y="1700808"/>
            <a:ext cx="2711793" cy="2381157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14"/>
          <p:cNvSpPr txBox="1"/>
          <p:nvPr/>
        </p:nvSpPr>
        <p:spPr>
          <a:xfrm>
            <a:off x="265955" y="1722889"/>
            <a:ext cx="152669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LYSO + APD</a:t>
            </a:r>
            <a:endParaRPr sz="1800" b="0" i="0" u="none" strike="noStrike" cap="none">
              <a:solidFill>
                <a:schemeClr val="dk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6" name="Google Shape;246;p14"/>
          <p:cNvGrpSpPr/>
          <p:nvPr/>
        </p:nvGrpSpPr>
        <p:grpSpPr>
          <a:xfrm>
            <a:off x="3244688" y="1722889"/>
            <a:ext cx="2632372" cy="2314455"/>
            <a:chOff x="6154540" y="2999136"/>
            <a:chExt cx="2017860" cy="1465311"/>
          </a:xfrm>
        </p:grpSpPr>
        <p:pic>
          <p:nvPicPr>
            <p:cNvPr id="247" name="Google Shape;247;p14" descr="一張含有 玩具, 葬禮, 室內 的圖片&#10;&#10;AI 產生的內容可能不正確。"/>
            <p:cNvPicPr preferRelativeResize="0"/>
            <p:nvPr/>
          </p:nvPicPr>
          <p:blipFill rotWithShape="1">
            <a:blip r:embed="rId4">
              <a:alphaModFix/>
            </a:blip>
            <a:srcRect l="24581" t="8348" r="19492" b="18948"/>
            <a:stretch/>
          </p:blipFill>
          <p:spPr>
            <a:xfrm>
              <a:off x="6169344" y="2999136"/>
              <a:ext cx="2003056" cy="14653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8" name="Google Shape;248;p14"/>
            <p:cNvSpPr txBox="1"/>
            <p:nvPr/>
          </p:nvSpPr>
          <p:spPr>
            <a:xfrm>
              <a:off x="6154540" y="3017911"/>
              <a:ext cx="1424454" cy="2338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highlight>
                    <a:srgbClr val="FFFF00"/>
                  </a:highlight>
                  <a:latin typeface="Arial"/>
                  <a:ea typeface="Arial"/>
                  <a:cs typeface="Arial"/>
                  <a:sym typeface="Arial"/>
                </a:rPr>
                <a:t>PbWO4 + SiPM</a:t>
              </a:r>
              <a:endParaRPr sz="1800" b="0" i="0" u="none" strike="noStrike" cap="none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9" name="Google Shape;249;p14"/>
          <p:cNvGrpSpPr/>
          <p:nvPr/>
        </p:nvGrpSpPr>
        <p:grpSpPr>
          <a:xfrm>
            <a:off x="6068327" y="1684347"/>
            <a:ext cx="2787468" cy="2347257"/>
            <a:chOff x="6352963" y="4646569"/>
            <a:chExt cx="1663666" cy="1767507"/>
          </a:xfrm>
        </p:grpSpPr>
        <p:pic>
          <p:nvPicPr>
            <p:cNvPr id="250" name="Google Shape;250;p14" descr="一張含有 電子產品, 室內 的圖片&#10;&#10;AI 產生的內容可能不正確。"/>
            <p:cNvPicPr preferRelativeResize="0"/>
            <p:nvPr/>
          </p:nvPicPr>
          <p:blipFill rotWithShape="1">
            <a:blip r:embed="rId5">
              <a:alphaModFix/>
            </a:blip>
            <a:srcRect t="8204" b="30367"/>
            <a:stretch/>
          </p:blipFill>
          <p:spPr>
            <a:xfrm>
              <a:off x="6398129" y="4646569"/>
              <a:ext cx="1618500" cy="17675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1" name="Google Shape;251;p14"/>
            <p:cNvSpPr txBox="1"/>
            <p:nvPr/>
          </p:nvSpPr>
          <p:spPr>
            <a:xfrm>
              <a:off x="6352963" y="4675591"/>
              <a:ext cx="987264" cy="2780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highlight>
                    <a:srgbClr val="FFFF00"/>
                  </a:highlight>
                  <a:latin typeface="Arial"/>
                  <a:ea typeface="Arial"/>
                  <a:cs typeface="Arial"/>
                  <a:sym typeface="Arial"/>
                </a:rPr>
                <a:t>Beam Monitor</a:t>
              </a:r>
              <a:endParaRPr sz="1800" b="0" i="0" u="none" strike="noStrike" cap="none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57816944-6C22-4E92-9744-04BAE5A6A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10</a:t>
            </a:fld>
            <a:r>
              <a:rPr lang="en-US" altLang="ja-JP"/>
              <a:t>/19</a:t>
            </a:r>
            <a:endParaRPr lang="en-US" altLang="ja-JP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5"/>
          <p:cNvSpPr txBox="1">
            <a:spLocks noGrp="1"/>
          </p:cNvSpPr>
          <p:nvPr>
            <p:ph type="title"/>
          </p:nvPr>
        </p:nvSpPr>
        <p:spPr>
          <a:xfrm>
            <a:off x="10725" y="44624"/>
            <a:ext cx="9128792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</a:t>
            </a:r>
            <a:r>
              <a:rPr lang="en-US" baseline="30000"/>
              <a:t>nd</a:t>
            </a:r>
            <a:r>
              <a:rPr lang="en-US"/>
              <a:t> Prototype : Test Beam</a:t>
            </a:r>
            <a:endParaRPr/>
          </a:p>
        </p:txBody>
      </p:sp>
      <p:sp>
        <p:nvSpPr>
          <p:cNvPr id="258" name="Google Shape;258;p15"/>
          <p:cNvSpPr txBox="1">
            <a:spLocks noGrp="1"/>
          </p:cNvSpPr>
          <p:nvPr>
            <p:ph type="dt" idx="10"/>
          </p:nvPr>
        </p:nvSpPr>
        <p:spPr>
          <a:xfrm>
            <a:off x="10725" y="6551744"/>
            <a:ext cx="1826162" cy="306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altLang="zh-TW"/>
              <a:t>2026/03/06</a:t>
            </a:r>
            <a:endParaRPr/>
          </a:p>
        </p:txBody>
      </p:sp>
      <p:sp>
        <p:nvSpPr>
          <p:cNvPr id="259" name="Google Shape;259;p15"/>
          <p:cNvSpPr txBox="1">
            <a:spLocks noGrp="1"/>
          </p:cNvSpPr>
          <p:nvPr>
            <p:ph type="ftr" idx="11"/>
          </p:nvPr>
        </p:nvSpPr>
        <p:spPr>
          <a:xfrm>
            <a:off x="1836887" y="6557147"/>
            <a:ext cx="5652806" cy="300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ZDC Crystal ECAL Development for ePIC Experiment </a:t>
            </a:r>
            <a:endParaRPr/>
          </a:p>
        </p:txBody>
      </p:sp>
      <p:pic>
        <p:nvPicPr>
          <p:cNvPr id="260" name="Google Shape;26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4372542" y="2125424"/>
            <a:ext cx="5085184" cy="3390123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15"/>
          <p:cNvSpPr/>
          <p:nvPr/>
        </p:nvSpPr>
        <p:spPr>
          <a:xfrm>
            <a:off x="5025143" y="4163678"/>
            <a:ext cx="1818640" cy="1209538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2" name="Google Shape;262;p15"/>
          <p:cNvCxnSpPr/>
          <p:nvPr/>
        </p:nvCxnSpPr>
        <p:spPr>
          <a:xfrm flipH="1">
            <a:off x="5907904" y="1823780"/>
            <a:ext cx="248272" cy="2181717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63" name="Google Shape;263;p15"/>
          <p:cNvSpPr txBox="1"/>
          <p:nvPr/>
        </p:nvSpPr>
        <p:spPr>
          <a:xfrm>
            <a:off x="5603353" y="1335393"/>
            <a:ext cx="1240429" cy="430887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50-800 MeV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positron beam</a:t>
            </a:r>
            <a:endParaRPr sz="11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4" name="Google Shape;264;p15"/>
          <p:cNvGrpSpPr/>
          <p:nvPr/>
        </p:nvGrpSpPr>
        <p:grpSpPr>
          <a:xfrm>
            <a:off x="683568" y="2355002"/>
            <a:ext cx="4121173" cy="3318620"/>
            <a:chOff x="323528" y="1128502"/>
            <a:chExt cx="4471189" cy="3400212"/>
          </a:xfrm>
        </p:grpSpPr>
        <p:grpSp>
          <p:nvGrpSpPr>
            <p:cNvPr id="265" name="Google Shape;265;p15"/>
            <p:cNvGrpSpPr/>
            <p:nvPr/>
          </p:nvGrpSpPr>
          <p:grpSpPr>
            <a:xfrm>
              <a:off x="323528" y="1469415"/>
              <a:ext cx="4471189" cy="3059299"/>
              <a:chOff x="37422" y="3149004"/>
              <a:chExt cx="4471189" cy="3059299"/>
            </a:xfrm>
          </p:grpSpPr>
          <p:pic>
            <p:nvPicPr>
              <p:cNvPr id="266" name="Google Shape;266;p15"/>
              <p:cNvPicPr preferRelativeResize="0"/>
              <p:nvPr/>
            </p:nvPicPr>
            <p:blipFill rotWithShape="1">
              <a:blip r:embed="rId4">
                <a:alphaModFix/>
              </a:blip>
              <a:srcRect l="3108" t="1648" r="48036" b="50753"/>
              <a:stretch/>
            </p:blipFill>
            <p:spPr>
              <a:xfrm>
                <a:off x="45087" y="3305874"/>
                <a:ext cx="4463524" cy="251073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67" name="Google Shape;267;p15"/>
              <p:cNvSpPr/>
              <p:nvPr/>
            </p:nvSpPr>
            <p:spPr>
              <a:xfrm>
                <a:off x="670546" y="3305874"/>
                <a:ext cx="1706880" cy="902365"/>
              </a:xfrm>
              <a:prstGeom prst="rect">
                <a:avLst/>
              </a:prstGeom>
              <a:noFill/>
              <a:ln w="25400" cap="flat" cmpd="sng">
                <a:solidFill>
                  <a:srgbClr val="00B050"/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268;p15"/>
              <p:cNvSpPr/>
              <p:nvPr/>
            </p:nvSpPr>
            <p:spPr>
              <a:xfrm>
                <a:off x="2311032" y="3149004"/>
                <a:ext cx="1818640" cy="3650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en-US" sz="1400" b="0" i="0" u="none" strike="noStrike" cap="none">
                    <a:solidFill>
                      <a:srgbClr val="00B050"/>
                    </a:solidFill>
                    <a:latin typeface="Arial"/>
                    <a:ea typeface="Arial"/>
                    <a:cs typeface="Arial"/>
                    <a:sym typeface="Arial"/>
                  </a:rPr>
                  <a:t>Beam monitor</a:t>
                </a:r>
                <a:endParaRPr sz="1400" b="0" i="0" u="none" strike="noStrike" cap="none">
                  <a:solidFill>
                    <a:srgbClr val="00B05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269;p15"/>
              <p:cNvSpPr/>
              <p:nvPr/>
            </p:nvSpPr>
            <p:spPr>
              <a:xfrm>
                <a:off x="823577" y="4272736"/>
                <a:ext cx="1553849" cy="496685"/>
              </a:xfrm>
              <a:prstGeom prst="rect">
                <a:avLst/>
              </a:prstGeom>
              <a:noFill/>
              <a:ln w="25400" cap="flat" cmpd="sng">
                <a:solidFill>
                  <a:srgbClr val="0000FF"/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270;p15"/>
              <p:cNvSpPr/>
              <p:nvPr/>
            </p:nvSpPr>
            <p:spPr>
              <a:xfrm>
                <a:off x="2406698" y="4151343"/>
                <a:ext cx="714440" cy="682576"/>
              </a:xfrm>
              <a:prstGeom prst="rect">
                <a:avLst/>
              </a:prstGeom>
              <a:noFill/>
              <a:ln w="25400" cap="flat" cmpd="sng">
                <a:solidFill>
                  <a:srgbClr val="FF00FF"/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271;p15"/>
              <p:cNvSpPr/>
              <p:nvPr/>
            </p:nvSpPr>
            <p:spPr>
              <a:xfrm>
                <a:off x="1584946" y="4833919"/>
                <a:ext cx="848360" cy="666156"/>
              </a:xfrm>
              <a:prstGeom prst="rect">
                <a:avLst/>
              </a:prstGeom>
              <a:noFill/>
              <a:ln w="25400" cap="flat" cmpd="sng">
                <a:solidFill>
                  <a:srgbClr val="FF00FF"/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272;p15"/>
              <p:cNvSpPr/>
              <p:nvPr/>
            </p:nvSpPr>
            <p:spPr>
              <a:xfrm>
                <a:off x="37422" y="5832748"/>
                <a:ext cx="1818640" cy="3650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en-US" sz="1400" b="0" i="0" u="none" strike="noStrike" cap="none">
                    <a:solidFill>
                      <a:srgbClr val="0000FF"/>
                    </a:solidFill>
                    <a:latin typeface="Arial"/>
                    <a:ea typeface="Arial"/>
                    <a:cs typeface="Arial"/>
                    <a:sym typeface="Arial"/>
                  </a:rPr>
                  <a:t>LYSO + APD</a:t>
                </a:r>
                <a:endParaRPr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273;p15"/>
              <p:cNvSpPr/>
              <p:nvPr/>
            </p:nvSpPr>
            <p:spPr>
              <a:xfrm>
                <a:off x="2035633" y="5843267"/>
                <a:ext cx="1818640" cy="3650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en-US" sz="1400" b="0" i="0" u="none" strike="noStrike" cap="none">
                    <a:solidFill>
                      <a:srgbClr val="FF00FF"/>
                    </a:solidFill>
                    <a:latin typeface="Arial"/>
                    <a:ea typeface="Arial"/>
                    <a:cs typeface="Arial"/>
                    <a:sym typeface="Arial"/>
                  </a:rPr>
                  <a:t>PbWO4+SiPM</a:t>
                </a:r>
                <a:endParaRPr sz="1400" b="0" i="0" u="none" strike="noStrike" cap="none">
                  <a:solidFill>
                    <a:srgbClr val="FF00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274;p15"/>
              <p:cNvSpPr/>
              <p:nvPr/>
            </p:nvSpPr>
            <p:spPr>
              <a:xfrm rot="5875152">
                <a:off x="2258133" y="4565594"/>
                <a:ext cx="566338" cy="499725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28575" cap="flat" cmpd="sng">
                <a:solidFill>
                  <a:srgbClr val="FF00FF"/>
                </a:solidFill>
                <a:prstDash val="solid"/>
                <a:miter lim="800000"/>
                <a:headEnd type="stealth" w="med" len="med"/>
                <a:tailEnd type="stealth" w="med" len="med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275" name="Google Shape;275;p15"/>
            <p:cNvCxnSpPr>
              <a:endCxn id="273" idx="1"/>
            </p:cNvCxnSpPr>
            <p:nvPr/>
          </p:nvCxnSpPr>
          <p:spPr>
            <a:xfrm flipH="1">
              <a:off x="2321739" y="1469496"/>
              <a:ext cx="15300" cy="2876700"/>
            </a:xfrm>
            <a:prstGeom prst="straightConnector1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276" name="Google Shape;276;p15"/>
            <p:cNvSpPr txBox="1"/>
            <p:nvPr/>
          </p:nvSpPr>
          <p:spPr>
            <a:xfrm>
              <a:off x="1132520" y="1128502"/>
              <a:ext cx="2929235" cy="3430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400" b="0" i="0" u="none" strike="noStrike" cap="none"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50-800MeV positron beam</a:t>
              </a:r>
              <a:endParaRPr sz="14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" name="圖片 24">
            <a:extLst>
              <a:ext uri="{FF2B5EF4-FFF2-40B4-BE49-F238E27FC236}">
                <a16:creationId xmlns:a16="http://schemas.microsoft.com/office/drawing/2014/main" id="{CF32DD27-98D1-A86E-D598-DFF74C589C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0297"/>
          <a:stretch/>
        </p:blipFill>
        <p:spPr>
          <a:xfrm>
            <a:off x="952564" y="1036811"/>
            <a:ext cx="3673550" cy="11915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0593C1B0-CED6-4FE2-8B34-35182155D2A3}"/>
              </a:ext>
            </a:extLst>
          </p:cNvPr>
          <p:cNvSpPr txBox="1"/>
          <p:nvPr/>
        </p:nvSpPr>
        <p:spPr>
          <a:xfrm>
            <a:off x="556269" y="5822997"/>
            <a:ext cx="4248472" cy="584775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highlight>
                  <a:srgbClr val="CCECFF"/>
                </a:highlight>
              </a:rPr>
              <a:t>We add beam monitor system in order to evaluate position resolution. </a:t>
            </a:r>
            <a:endParaRPr lang="zh-TW" altLang="en-US" sz="1600" dirty="0">
              <a:highlight>
                <a:srgbClr val="CCECFF"/>
              </a:highlight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7E08100-D8D8-47E3-8BA1-07B0E52D6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11</a:t>
            </a:fld>
            <a:r>
              <a:rPr lang="en-US" altLang="ja-JP"/>
              <a:t>/19</a:t>
            </a:r>
            <a:endParaRPr lang="en-US" altLang="ja-JP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6789" y="1183717"/>
            <a:ext cx="3515211" cy="36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17"/>
          <p:cNvSpPr txBox="1"/>
          <p:nvPr/>
        </p:nvSpPr>
        <p:spPr>
          <a:xfrm>
            <a:off x="2077824" y="1459606"/>
            <a:ext cx="1110081" cy="1010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APD HV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FF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405 V</a:t>
            </a:r>
            <a:endParaRPr sz="1400" b="0" i="0" u="none" strike="noStrike" cap="none">
              <a:solidFill>
                <a:srgbClr val="FF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395 V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385 V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17"/>
          <p:cNvSpPr txBox="1">
            <a:spLocks noGrp="1"/>
          </p:cNvSpPr>
          <p:nvPr>
            <p:ph type="title"/>
          </p:nvPr>
        </p:nvSpPr>
        <p:spPr>
          <a:xfrm>
            <a:off x="10725" y="44624"/>
            <a:ext cx="9128792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000" dirty="0"/>
              <a:t>2</a:t>
            </a:r>
            <a:r>
              <a:rPr lang="en-US" sz="4000" baseline="30000" dirty="0"/>
              <a:t>nd</a:t>
            </a:r>
            <a:r>
              <a:rPr lang="en-US" sz="4000" dirty="0"/>
              <a:t> Prototype </a:t>
            </a:r>
            <a:r>
              <a:rPr lang="en-US" sz="4000" b="1" dirty="0"/>
              <a:t>: Linearity</a:t>
            </a:r>
            <a:endParaRPr sz="4000" b="1" dirty="0"/>
          </a:p>
        </p:txBody>
      </p:sp>
      <p:sp>
        <p:nvSpPr>
          <p:cNvPr id="299" name="Google Shape;299;p17"/>
          <p:cNvSpPr txBox="1">
            <a:spLocks noGrp="1"/>
          </p:cNvSpPr>
          <p:nvPr>
            <p:ph type="dt" idx="10"/>
          </p:nvPr>
        </p:nvSpPr>
        <p:spPr>
          <a:xfrm>
            <a:off x="10725" y="6551744"/>
            <a:ext cx="1826162" cy="306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altLang="zh-TW"/>
              <a:t>2026/03/06</a:t>
            </a:r>
            <a:endParaRPr/>
          </a:p>
        </p:txBody>
      </p:sp>
      <p:sp>
        <p:nvSpPr>
          <p:cNvPr id="300" name="Google Shape;300;p17"/>
          <p:cNvSpPr txBox="1">
            <a:spLocks noGrp="1"/>
          </p:cNvSpPr>
          <p:nvPr>
            <p:ph type="ftr" idx="11"/>
          </p:nvPr>
        </p:nvSpPr>
        <p:spPr>
          <a:xfrm>
            <a:off x="1836887" y="6557147"/>
            <a:ext cx="5652806" cy="300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ZDC Crystal ECAL Development for ePIC Experiment </a:t>
            </a:r>
            <a:endParaRPr/>
          </a:p>
        </p:txBody>
      </p:sp>
      <p:sp>
        <p:nvSpPr>
          <p:cNvPr id="301" name="Google Shape;301;p17"/>
          <p:cNvSpPr txBox="1"/>
          <p:nvPr/>
        </p:nvSpPr>
        <p:spPr>
          <a:xfrm>
            <a:off x="2094267" y="960868"/>
            <a:ext cx="1629282" cy="36929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LYSO + APD</a:t>
            </a:r>
            <a:endParaRPr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17"/>
          <p:cNvSpPr txBox="1"/>
          <p:nvPr/>
        </p:nvSpPr>
        <p:spPr>
          <a:xfrm>
            <a:off x="1187624" y="5063271"/>
            <a:ext cx="7244832" cy="584735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Linearity: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The detectors showed 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good linearity 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when tested with an electron beam from 50 MeV to 800 MeV.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Google Shape;315;p18">
            <a:extLst>
              <a:ext uri="{FF2B5EF4-FFF2-40B4-BE49-F238E27FC236}">
                <a16:creationId xmlns:a16="http://schemas.microsoft.com/office/drawing/2014/main" id="{E28052CF-43C3-4214-8FFF-C82AFB110BE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50000" b="50000"/>
          <a:stretch/>
        </p:blipFill>
        <p:spPr>
          <a:xfrm>
            <a:off x="4572000" y="1227572"/>
            <a:ext cx="3587219" cy="36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318;p18">
            <a:extLst>
              <a:ext uri="{FF2B5EF4-FFF2-40B4-BE49-F238E27FC236}">
                <a16:creationId xmlns:a16="http://schemas.microsoft.com/office/drawing/2014/main" id="{4A079251-1066-4FE3-A88E-957EBF60DB7E}"/>
              </a:ext>
            </a:extLst>
          </p:cNvPr>
          <p:cNvSpPr/>
          <p:nvPr/>
        </p:nvSpPr>
        <p:spPr>
          <a:xfrm>
            <a:off x="5260540" y="1643411"/>
            <a:ext cx="97334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SiPM HV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32.6V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301;p17">
            <a:extLst>
              <a:ext uri="{FF2B5EF4-FFF2-40B4-BE49-F238E27FC236}">
                <a16:creationId xmlns:a16="http://schemas.microsoft.com/office/drawing/2014/main" id="{5FE7D28A-D14C-4354-B4EE-C35FCF18895C}"/>
              </a:ext>
            </a:extLst>
          </p:cNvPr>
          <p:cNvSpPr txBox="1"/>
          <p:nvPr/>
        </p:nvSpPr>
        <p:spPr>
          <a:xfrm>
            <a:off x="5617362" y="980231"/>
            <a:ext cx="1837573" cy="36929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PbWO4 +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SiPM</a:t>
            </a:r>
            <a:endParaRPr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79AE0748-A7E9-4231-9575-DC8DDC051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12</a:t>
            </a:fld>
            <a:r>
              <a:rPr lang="en-US" altLang="ja-JP"/>
              <a:t>/19</a:t>
            </a:r>
            <a:endParaRPr lang="en-US" altLang="ja-JP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379;p22">
            <a:extLst>
              <a:ext uri="{FF2B5EF4-FFF2-40B4-BE49-F238E27FC236}">
                <a16:creationId xmlns:a16="http://schemas.microsoft.com/office/drawing/2014/main" id="{B49C9B98-6790-43FE-87E2-E433EDD64B3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63290" y="1057702"/>
            <a:ext cx="3600000" cy="36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365;p21">
            <a:extLst>
              <a:ext uri="{FF2B5EF4-FFF2-40B4-BE49-F238E27FC236}">
                <a16:creationId xmlns:a16="http://schemas.microsoft.com/office/drawing/2014/main" id="{25188D01-4357-48C0-92DE-46552EE8B63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3455" y="1065409"/>
            <a:ext cx="3658545" cy="3658545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17"/>
          <p:cNvSpPr txBox="1">
            <a:spLocks noGrp="1"/>
          </p:cNvSpPr>
          <p:nvPr>
            <p:ph type="title"/>
          </p:nvPr>
        </p:nvSpPr>
        <p:spPr>
          <a:xfrm>
            <a:off x="10725" y="44624"/>
            <a:ext cx="9128792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200" dirty="0"/>
              <a:t>2</a:t>
            </a:r>
            <a:r>
              <a:rPr lang="en-US" sz="3200" baseline="30000" dirty="0"/>
              <a:t>nd</a:t>
            </a:r>
            <a:r>
              <a:rPr lang="en-US" sz="3200" dirty="0"/>
              <a:t> Prototype </a:t>
            </a:r>
            <a:r>
              <a:rPr lang="en-US" sz="3200" b="1" dirty="0"/>
              <a:t>: Energy Resolution </a:t>
            </a:r>
            <a:br>
              <a:rPr lang="en-US" sz="3200" b="1" dirty="0"/>
            </a:br>
            <a:r>
              <a:rPr lang="en-US" sz="3200" b="1" dirty="0"/>
              <a:t>(w/o Energy Regression)</a:t>
            </a:r>
            <a:endParaRPr sz="3200" b="1" dirty="0"/>
          </a:p>
        </p:txBody>
      </p:sp>
      <p:sp>
        <p:nvSpPr>
          <p:cNvPr id="299" name="Google Shape;299;p17"/>
          <p:cNvSpPr txBox="1">
            <a:spLocks noGrp="1"/>
          </p:cNvSpPr>
          <p:nvPr>
            <p:ph type="dt" idx="10"/>
          </p:nvPr>
        </p:nvSpPr>
        <p:spPr>
          <a:xfrm>
            <a:off x="10725" y="6551744"/>
            <a:ext cx="1826162" cy="306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altLang="zh-TW"/>
              <a:t>2026/03/06</a:t>
            </a:r>
            <a:endParaRPr/>
          </a:p>
        </p:txBody>
      </p:sp>
      <p:sp>
        <p:nvSpPr>
          <p:cNvPr id="300" name="Google Shape;300;p17"/>
          <p:cNvSpPr txBox="1">
            <a:spLocks noGrp="1"/>
          </p:cNvSpPr>
          <p:nvPr>
            <p:ph type="ftr" idx="11"/>
          </p:nvPr>
        </p:nvSpPr>
        <p:spPr>
          <a:xfrm>
            <a:off x="1836887" y="6557147"/>
            <a:ext cx="5652806" cy="300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ZDC Crystal ECAL Development for ePIC Experiment </a:t>
            </a:r>
            <a:endParaRPr/>
          </a:p>
        </p:txBody>
      </p:sp>
      <p:sp>
        <p:nvSpPr>
          <p:cNvPr id="301" name="Google Shape;301;p17"/>
          <p:cNvSpPr txBox="1"/>
          <p:nvPr/>
        </p:nvSpPr>
        <p:spPr>
          <a:xfrm>
            <a:off x="1416353" y="976924"/>
            <a:ext cx="3046267" cy="36929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LYSO + APD (APD=405V)</a:t>
            </a:r>
            <a:endParaRPr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17"/>
          <p:cNvSpPr txBox="1"/>
          <p:nvPr/>
        </p:nvSpPr>
        <p:spPr>
          <a:xfrm>
            <a:off x="522830" y="5112422"/>
            <a:ext cx="8280920" cy="738623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altLang="zh-TW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LYSO + APD : </a:t>
            </a:r>
            <a:r>
              <a:rPr lang="en-US" altLang="zh-TW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Poor performance </a:t>
            </a:r>
            <a:r>
              <a:rPr lang="en-US" altLang="zh-TW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~ 35% energy resolution </a:t>
            </a:r>
            <a:r>
              <a:rPr lang="en-US" altLang="zh-TW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with 700MeV positron beam.</a:t>
            </a:r>
          </a:p>
          <a:p>
            <a:pPr marL="285750" lvl="0" indent="-28575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altLang="zh-TW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PbWO4 + </a:t>
            </a:r>
            <a:r>
              <a:rPr lang="en-US" altLang="zh-TW" sz="14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SiPM</a:t>
            </a:r>
            <a:r>
              <a:rPr lang="en-US" altLang="zh-TW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: </a:t>
            </a:r>
            <a:r>
              <a:rPr lang="en-US" altLang="zh-TW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Reasonable performance </a:t>
            </a:r>
            <a:r>
              <a:rPr lang="en-US" altLang="zh-TW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~ 15% energy resolution </a:t>
            </a:r>
            <a:r>
              <a:rPr lang="en-US" altLang="zh-TW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with 700MeV positron beam.</a:t>
            </a:r>
          </a:p>
          <a:p>
            <a:pPr marL="285750" lvl="0" indent="-28575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altLang="zh-TW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energy regression is not performed. </a:t>
            </a:r>
          </a:p>
        </p:txBody>
      </p:sp>
      <p:sp>
        <p:nvSpPr>
          <p:cNvPr id="17" name="Google Shape;301;p17">
            <a:extLst>
              <a:ext uri="{FF2B5EF4-FFF2-40B4-BE49-F238E27FC236}">
                <a16:creationId xmlns:a16="http://schemas.microsoft.com/office/drawing/2014/main" id="{5FE7D28A-D14C-4354-B4EE-C35FCF18895C}"/>
              </a:ext>
            </a:extLst>
          </p:cNvPr>
          <p:cNvSpPr txBox="1"/>
          <p:nvPr/>
        </p:nvSpPr>
        <p:spPr>
          <a:xfrm>
            <a:off x="4886852" y="975357"/>
            <a:ext cx="3384375" cy="36929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PbWO4 +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SiPM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SiPM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=32.6V)</a:t>
            </a:r>
            <a:endParaRPr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" name="直線接點 2">
            <a:extLst>
              <a:ext uri="{FF2B5EF4-FFF2-40B4-BE49-F238E27FC236}">
                <a16:creationId xmlns:a16="http://schemas.microsoft.com/office/drawing/2014/main" id="{DAEADD1D-3DA8-4946-9C27-AC94A2D58C69}"/>
              </a:ext>
            </a:extLst>
          </p:cNvPr>
          <p:cNvCxnSpPr>
            <a:cxnSpLocks/>
          </p:cNvCxnSpPr>
          <p:nvPr/>
        </p:nvCxnSpPr>
        <p:spPr>
          <a:xfrm>
            <a:off x="1475656" y="3284984"/>
            <a:ext cx="288032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2928430A-6738-4440-91EE-A76DE7FB6ABB}"/>
              </a:ext>
            </a:extLst>
          </p:cNvPr>
          <p:cNvCxnSpPr>
            <a:cxnSpLocks/>
          </p:cNvCxnSpPr>
          <p:nvPr/>
        </p:nvCxnSpPr>
        <p:spPr>
          <a:xfrm>
            <a:off x="5220072" y="3212976"/>
            <a:ext cx="288032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7B66E90-D758-4E0D-A234-90CC02798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13</a:t>
            </a:fld>
            <a:r>
              <a:rPr lang="en-US" altLang="ja-JP"/>
              <a:t>/19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938358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08794-8B2C-CDA7-AD1C-60061665B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dirty="0"/>
              <a:t>Residual of “PbWO4 + </a:t>
            </a:r>
            <a:r>
              <a:rPr lang="en-US" altLang="zh-TW" sz="4000" dirty="0" err="1"/>
              <a:t>SiPM</a:t>
            </a:r>
            <a:r>
              <a:rPr lang="en-US" altLang="zh-TW" sz="4000" dirty="0"/>
              <a:t>”</a:t>
            </a:r>
            <a:endParaRPr lang="zh-TW" altLang="en-US" sz="40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8FAC61-DAB9-5561-DF27-0E37DD46F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2026/03/06</a:t>
            </a:r>
            <a:endParaRPr lang="en-US" altLang="ja-JP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B1802A-6D88-D823-B31F-ECAC29417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ZDC Crystal ECAL Development for ePIC Experiment </a:t>
            </a:r>
            <a:endParaRPr lang="en-US" altLang="ja-JP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17739395-D18E-4213-A8E1-403485242874}"/>
                  </a:ext>
                </a:extLst>
              </p:cNvPr>
              <p:cNvSpPr txBox="1"/>
              <p:nvPr/>
            </p:nvSpPr>
            <p:spPr>
              <a:xfrm>
                <a:off x="4833082" y="4493882"/>
                <a:ext cx="3937862" cy="1824602"/>
              </a:xfrm>
              <a:prstGeom prst="rect">
                <a:avLst/>
              </a:prstGeom>
              <a:solidFill>
                <a:srgbClr val="CCEC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400" dirty="0">
                    <a:latin typeface="+mn-lt"/>
                    <a:ea typeface="Cambria Math" panose="02040503050406030204" pitchFamily="18" charset="0"/>
                  </a:rPr>
                  <a:t>Position resolution  </a:t>
                </a:r>
              </a:p>
              <a:p>
                <a:endParaRPr lang="en-US" altLang="zh-TW" sz="1400" b="0" i="1" dirty="0">
                  <a:solidFill>
                    <a:srgbClr val="0000FF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zh-TW" sz="1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</m:e>
                        <m:sup>
                          <m:r>
                            <a:rPr lang="en-US" altLang="zh-TW" sz="1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1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sSubSup>
                        <m:sSubSupPr>
                          <m:ctrlPr>
                            <a:rPr lang="en-US" altLang="zh-TW" sz="1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TW" altLang="en-US" sz="1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TW" sz="1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𝐵𝑀</m:t>
                          </m:r>
                        </m:sub>
                        <m:sup>
                          <m:r>
                            <a:rPr lang="en-US" altLang="zh-TW" sz="1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TW" sz="1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altLang="zh-TW" sz="1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TW" altLang="en-US" sz="1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TW" sz="1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𝑃𝑏𝑊𝑂</m:t>
                          </m:r>
                          <m:r>
                            <a:rPr lang="en-US" altLang="zh-TW" sz="1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altLang="zh-TW" sz="1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TW" sz="1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altLang="zh-TW" sz="1400" dirty="0">
                  <a:solidFill>
                    <a:srgbClr val="0000FF"/>
                  </a:solidFill>
                </a:endParaRPr>
              </a:p>
              <a:p>
                <a:endParaRPr lang="en-US" altLang="zh-TW" sz="1400" dirty="0">
                  <a:solidFill>
                    <a:srgbClr val="0000FF"/>
                  </a:solidFill>
                </a:endParaRPr>
              </a:p>
              <a:p>
                <a:r>
                  <a:rPr lang="en-US" altLang="zh-TW" sz="1400" dirty="0"/>
                  <a:t>Since the resolution of BMs (2mm pitch) are very small compared PbWO4 crystal (2cm pitch). </a:t>
                </a:r>
                <a:r>
                  <a:rPr lang="en-US" altLang="zh-TW" sz="1400" b="1" dirty="0">
                    <a:solidFill>
                      <a:srgbClr val="0000FF"/>
                    </a:solidFill>
                  </a:rPr>
                  <a:t>The position resolution ~6.5mm is mostly from PbWO4 crystal itself. </a:t>
                </a:r>
                <a:endParaRPr lang="zh-TW" altLang="en-US" sz="1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17739395-D18E-4213-A8E1-4034852428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3082" y="4493882"/>
                <a:ext cx="3937862" cy="1824602"/>
              </a:xfrm>
              <a:prstGeom prst="rect">
                <a:avLst/>
              </a:prstGeom>
              <a:blipFill>
                <a:blip r:embed="rId2"/>
                <a:stretch>
                  <a:fillRect l="-464" t="-669" b="-301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圖片 24">
            <a:extLst>
              <a:ext uri="{FF2B5EF4-FFF2-40B4-BE49-F238E27FC236}">
                <a16:creationId xmlns:a16="http://schemas.microsoft.com/office/drawing/2014/main" id="{92598EC7-0E3D-4E4A-B2E2-4BE3397C20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297"/>
          <a:stretch/>
        </p:blipFill>
        <p:spPr>
          <a:xfrm>
            <a:off x="374097" y="4734756"/>
            <a:ext cx="4104456" cy="133136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7EA169D-F1B4-B8AC-5D5E-3C19D80A8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60" y="1725127"/>
            <a:ext cx="2664995" cy="2664995"/>
          </a:xfrm>
          <a:prstGeom prst="rect">
            <a:avLst/>
          </a:prstGeom>
        </p:spPr>
      </p:pic>
      <p:pic>
        <p:nvPicPr>
          <p:cNvPr id="8" name="圖片 8">
            <a:extLst>
              <a:ext uri="{FF2B5EF4-FFF2-40B4-BE49-F238E27FC236}">
                <a16:creationId xmlns:a16="http://schemas.microsoft.com/office/drawing/2014/main" id="{977093D0-45DE-54FF-5006-A084D18B98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0054" y="1725127"/>
            <a:ext cx="5329990" cy="26649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592ABE3-98C3-7ACA-826D-D5BA0BECAB31}"/>
              </a:ext>
            </a:extLst>
          </p:cNvPr>
          <p:cNvSpPr txBox="1"/>
          <p:nvPr/>
        </p:nvSpPr>
        <p:spPr>
          <a:xfrm>
            <a:off x="3131839" y="901670"/>
            <a:ext cx="35297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/>
              <a:t>PbWO4 system @ 739 MeV</a:t>
            </a:r>
            <a:endParaRPr lang="zh-TW" altLang="en-US" sz="20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0FC972-11B7-5DBF-EB97-EBCFE48B4FCD}"/>
              </a:ext>
            </a:extLst>
          </p:cNvPr>
          <p:cNvSpPr txBox="1"/>
          <p:nvPr/>
        </p:nvSpPr>
        <p:spPr>
          <a:xfrm>
            <a:off x="1408871" y="1293657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Residual </a:t>
            </a:r>
            <a:endParaRPr lang="zh-TW" alt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D572F6-0ACE-35D1-1FD1-85C86AF8DE72}"/>
              </a:ext>
            </a:extLst>
          </p:cNvPr>
          <p:cNvSpPr txBox="1"/>
          <p:nvPr/>
        </p:nvSpPr>
        <p:spPr>
          <a:xfrm>
            <a:off x="4009514" y="1296826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Residual in X </a:t>
            </a:r>
            <a:endParaRPr lang="zh-TW" altLang="en-US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C7A339-498F-2B31-CB74-6329FF13E1C4}"/>
              </a:ext>
            </a:extLst>
          </p:cNvPr>
          <p:cNvSpPr txBox="1"/>
          <p:nvPr/>
        </p:nvSpPr>
        <p:spPr>
          <a:xfrm>
            <a:off x="6666125" y="127452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Residual in Y </a:t>
            </a:r>
            <a:endParaRPr lang="zh-TW" altLang="en-US" b="1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E34B62D7-4CCC-4EFC-AD2C-78F945660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14</a:t>
            </a:fld>
            <a:r>
              <a:rPr lang="en-US" altLang="ja-JP"/>
              <a:t>/19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0957361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A3609A3-E446-417B-A775-ED843C054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Performance of “PbWO4 + </a:t>
            </a:r>
            <a:r>
              <a:rPr lang="en-US" altLang="zh-TW" dirty="0" err="1"/>
              <a:t>SiPM</a:t>
            </a:r>
            <a:r>
              <a:rPr lang="en-US" altLang="zh-TW" dirty="0"/>
              <a:t>”</a:t>
            </a:r>
            <a:endParaRPr lang="zh-TW" altLang="en-US" dirty="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C485B67C-253A-422D-8DDC-5D274DE48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2026/03/06</a:t>
            </a:r>
            <a:endParaRPr lang="en-US" altLang="ja-JP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08A40BBE-13A2-46A1-BCF0-EF11FD0DD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ZDC Crystal ECAL Development for ePIC Experiment </a:t>
            </a:r>
            <a:endParaRPr lang="en-US" altLang="ja-JP" dirty="0"/>
          </a:p>
        </p:txBody>
      </p:sp>
      <p:sp>
        <p:nvSpPr>
          <p:cNvPr id="5" name="Google Shape;301;p17">
            <a:extLst>
              <a:ext uri="{FF2B5EF4-FFF2-40B4-BE49-F238E27FC236}">
                <a16:creationId xmlns:a16="http://schemas.microsoft.com/office/drawing/2014/main" id="{68225E4B-86A9-4E95-5E9C-48AEA5912FC6}"/>
              </a:ext>
            </a:extLst>
          </p:cNvPr>
          <p:cNvSpPr txBox="1"/>
          <p:nvPr/>
        </p:nvSpPr>
        <p:spPr>
          <a:xfrm>
            <a:off x="1416353" y="976924"/>
            <a:ext cx="3046267" cy="36929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Energy resolution</a:t>
            </a:r>
            <a:endParaRPr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301;p17">
            <a:extLst>
              <a:ext uri="{FF2B5EF4-FFF2-40B4-BE49-F238E27FC236}">
                <a16:creationId xmlns:a16="http://schemas.microsoft.com/office/drawing/2014/main" id="{3B343CA0-055D-FA8F-397A-2B100A293A59}"/>
              </a:ext>
            </a:extLst>
          </p:cNvPr>
          <p:cNvSpPr txBox="1"/>
          <p:nvPr/>
        </p:nvSpPr>
        <p:spPr>
          <a:xfrm>
            <a:off x="5224209" y="985443"/>
            <a:ext cx="3384375" cy="36929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Position resolution</a:t>
            </a:r>
            <a:endParaRPr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圖片 6">
            <a:extLst>
              <a:ext uri="{FF2B5EF4-FFF2-40B4-BE49-F238E27FC236}">
                <a16:creationId xmlns:a16="http://schemas.microsoft.com/office/drawing/2014/main" id="{056FEC68-54A5-4CBC-9912-31369BB38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346" y="1462382"/>
            <a:ext cx="4180103" cy="324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CE07D92-A2C6-DD09-1A6B-C4777F8271D2}"/>
              </a:ext>
            </a:extLst>
          </p:cNvPr>
          <p:cNvSpPr txBox="1"/>
          <p:nvPr/>
        </p:nvSpPr>
        <p:spPr>
          <a:xfrm>
            <a:off x="656565" y="5147308"/>
            <a:ext cx="7830870" cy="954107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400" dirty="0">
                <a:highlight>
                  <a:srgbClr val="CCECFF"/>
                </a:highlight>
              </a:rPr>
              <a:t>For 2</a:t>
            </a:r>
            <a:r>
              <a:rPr lang="en-US" altLang="zh-TW" sz="1400" baseline="30000" dirty="0">
                <a:highlight>
                  <a:srgbClr val="CCECFF"/>
                </a:highlight>
              </a:rPr>
              <a:t>nd</a:t>
            </a:r>
            <a:r>
              <a:rPr lang="en-US" altLang="zh-TW" sz="1400" dirty="0">
                <a:highlight>
                  <a:srgbClr val="CCECFF"/>
                </a:highlight>
              </a:rPr>
              <a:t> prototype, only PbWO4 + </a:t>
            </a:r>
            <a:r>
              <a:rPr lang="en-US" altLang="zh-TW" sz="1400" dirty="0" err="1">
                <a:highlight>
                  <a:srgbClr val="CCECFF"/>
                </a:highlight>
              </a:rPr>
              <a:t>SiPM</a:t>
            </a:r>
            <a:r>
              <a:rPr lang="en-US" altLang="zh-TW" sz="1400" dirty="0">
                <a:highlight>
                  <a:srgbClr val="CCECFF"/>
                </a:highlight>
              </a:rPr>
              <a:t> system gives reasonable performance.</a:t>
            </a:r>
          </a:p>
          <a:p>
            <a:pPr marL="742950" lvl="1" indent="-285750">
              <a:buFontTx/>
              <a:buChar char="-"/>
            </a:pPr>
            <a:r>
              <a:rPr lang="en-US" altLang="zh-TW" sz="1400" dirty="0">
                <a:solidFill>
                  <a:srgbClr val="0000FF"/>
                </a:solidFill>
                <a:highlight>
                  <a:srgbClr val="CCECFF"/>
                </a:highlight>
              </a:rPr>
              <a:t>Energy resolution : ~15% @ 800MeV positron beam</a:t>
            </a:r>
          </a:p>
          <a:p>
            <a:pPr marL="742950" lvl="1" indent="-285750">
              <a:buFontTx/>
              <a:buChar char="-"/>
            </a:pPr>
            <a:r>
              <a:rPr lang="en-US" altLang="zh-TW" sz="1400" dirty="0">
                <a:solidFill>
                  <a:srgbClr val="0000FF"/>
                </a:solidFill>
                <a:highlight>
                  <a:srgbClr val="CCECFF"/>
                </a:highlight>
              </a:rPr>
              <a:t>Position resolution : ~ 6.5mm @ 800MeV positron beam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400" dirty="0">
                <a:solidFill>
                  <a:srgbClr val="0000FF"/>
                </a:solidFill>
                <a:highlight>
                  <a:srgbClr val="CCECFF"/>
                </a:highlight>
              </a:rPr>
              <a:t>Satisfy the requirement, but we need to measure with higher energy beam to have full picture.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20EAE22-1AC4-49B5-ADE6-E4AE1B986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15</a:t>
            </a:fld>
            <a:r>
              <a:rPr lang="en-US" altLang="ja-JP"/>
              <a:t>/19</a:t>
            </a:r>
            <a:endParaRPr lang="en-US" altLang="ja-JP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2F287185-3513-44FF-990E-3B0D50C3F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376" y="1451490"/>
            <a:ext cx="4039784" cy="3131238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EB485BF0-68BB-46D6-B9C7-0427E66B4AC9}"/>
              </a:ext>
            </a:extLst>
          </p:cNvPr>
          <p:cNvSpPr txBox="1"/>
          <p:nvPr/>
        </p:nvSpPr>
        <p:spPr>
          <a:xfrm>
            <a:off x="2411760" y="3717032"/>
            <a:ext cx="15121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00" dirty="0">
                <a:solidFill>
                  <a:srgbClr val="0000FF"/>
                </a:solidFill>
              </a:rPr>
              <a:t>(Chi2/NDF = 13.56/6)</a:t>
            </a:r>
            <a:endParaRPr lang="zh-TW" altLang="en-US" sz="11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957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7318109-384C-47F5-A722-A1A93CE75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MC Simulation Condition</a:t>
            </a:r>
            <a:endParaRPr lang="zh-TW" altLang="en-US" dirty="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D2594A4A-3301-46CA-830F-6E730B9F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2026/03/06</a:t>
            </a:r>
            <a:endParaRPr lang="en-US" altLang="ja-JP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690F7116-401A-47B6-B325-56267AE6E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ZDC Crystal ECAL Development for ePIC Experiment </a:t>
            </a:r>
            <a:endParaRPr lang="en-US" altLang="ja-JP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9564B225-4BFF-49F0-A571-6BD94D091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16</a:t>
            </a:fld>
            <a:r>
              <a:rPr lang="en-US" altLang="ja-JP"/>
              <a:t>/19</a:t>
            </a:r>
            <a:endParaRPr lang="en-US" altLang="ja-JP" dirty="0"/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61181E3B-6083-4602-9CDC-06F76E65139A}"/>
              </a:ext>
            </a:extLst>
          </p:cNvPr>
          <p:cNvGrpSpPr/>
          <p:nvPr/>
        </p:nvGrpSpPr>
        <p:grpSpPr>
          <a:xfrm>
            <a:off x="179512" y="1748785"/>
            <a:ext cx="4107778" cy="3528392"/>
            <a:chOff x="4480351" y="1628801"/>
            <a:chExt cx="4107778" cy="3528392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70C01F37-DDD3-BED8-50BC-29F9A5C96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80351" y="1628801"/>
              <a:ext cx="4107778" cy="3528392"/>
            </a:xfrm>
            <a:prstGeom prst="rect">
              <a:avLst/>
            </a:prstGeom>
          </p:spPr>
        </p:pic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DAAED4EC-F2F2-4FD4-9600-F7135D6798B7}"/>
                </a:ext>
              </a:extLst>
            </p:cNvPr>
            <p:cNvSpPr txBox="1"/>
            <p:nvPr/>
          </p:nvSpPr>
          <p:spPr>
            <a:xfrm>
              <a:off x="5004048" y="2780928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>
                  <a:solidFill>
                    <a:srgbClr val="FFFF00"/>
                  </a:solidFill>
                </a:rPr>
                <a:t>BM2</a:t>
              </a:r>
              <a:endParaRPr lang="zh-TW" altLang="en-US" dirty="0">
                <a:solidFill>
                  <a:srgbClr val="FFFF00"/>
                </a:solidFill>
              </a:endParaRP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8A24867C-7A5D-49F7-A5EA-868A78D01C11}"/>
                </a:ext>
              </a:extLst>
            </p:cNvPr>
            <p:cNvSpPr txBox="1"/>
            <p:nvPr/>
          </p:nvSpPr>
          <p:spPr>
            <a:xfrm>
              <a:off x="5527745" y="2624366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>
                  <a:solidFill>
                    <a:srgbClr val="FFFF00"/>
                  </a:solidFill>
                </a:rPr>
                <a:t>BM1</a:t>
              </a:r>
              <a:endParaRPr lang="zh-TW" altLang="en-US" dirty="0">
                <a:solidFill>
                  <a:srgbClr val="FFFF00"/>
                </a:solidFill>
              </a:endParaRP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5ECD73B7-E505-45C6-915F-4C6ABD047E8E}"/>
                </a:ext>
              </a:extLst>
            </p:cNvPr>
            <p:cNvSpPr txBox="1"/>
            <p:nvPr/>
          </p:nvSpPr>
          <p:spPr>
            <a:xfrm>
              <a:off x="5652120" y="1804173"/>
              <a:ext cx="10801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>
                  <a:solidFill>
                    <a:srgbClr val="FFFF00"/>
                  </a:solidFill>
                </a:rPr>
                <a:t>PbWO4</a:t>
              </a:r>
              <a:endParaRPr lang="zh-TW" altLang="en-US" dirty="0">
                <a:solidFill>
                  <a:srgbClr val="FFFF00"/>
                </a:solidFill>
              </a:endParaRPr>
            </a:p>
          </p:txBody>
        </p:sp>
      </p:grpSp>
      <p:sp>
        <p:nvSpPr>
          <p:cNvPr id="17" name="矩形 16">
            <a:extLst>
              <a:ext uri="{FF2B5EF4-FFF2-40B4-BE49-F238E27FC236}">
                <a16:creationId xmlns:a16="http://schemas.microsoft.com/office/drawing/2014/main" id="{51E4AD1A-D5BD-4EFB-A315-388030C45F40}"/>
              </a:ext>
            </a:extLst>
          </p:cNvPr>
          <p:cNvSpPr/>
          <p:nvPr/>
        </p:nvSpPr>
        <p:spPr>
          <a:xfrm>
            <a:off x="4623036" y="2329135"/>
            <a:ext cx="410777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dirty="0"/>
              <a:t>50MeV ~ 796 MeV positron beam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dirty="0"/>
              <a:t>Beam spread</a:t>
            </a:r>
          </a:p>
          <a:p>
            <a:pPr marL="285750" indent="-285750">
              <a:buFontTx/>
              <a:buChar char="-"/>
            </a:pPr>
            <a:r>
              <a:rPr lang="en-US" altLang="zh-TW" sz="1600" dirty="0"/>
              <a:t>perpendicular beam </a:t>
            </a:r>
          </a:p>
          <a:p>
            <a:pPr marL="285750" indent="-285750">
              <a:buFontTx/>
              <a:buChar char="-"/>
            </a:pPr>
            <a:r>
              <a:rPr lang="en-US" altLang="zh-TW" sz="1600" dirty="0"/>
              <a:t>gaussian random</a:t>
            </a:r>
          </a:p>
          <a:p>
            <a:r>
              <a:rPr lang="en-US" altLang="zh-TW" sz="1600" dirty="0"/>
              <a:t>Center (x, y) = (11.4, -4.98) mm</a:t>
            </a:r>
          </a:p>
          <a:p>
            <a:r>
              <a:rPr lang="en-US" altLang="zh-TW" sz="1600" dirty="0"/>
              <a:t>Sigma (x, y) = (-4.98, 8.62) mm</a:t>
            </a:r>
            <a:br>
              <a:rPr lang="en-US" altLang="zh-TW" sz="1600" dirty="0"/>
            </a:br>
            <a:endParaRPr lang="en-US" altLang="zh-TW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dirty="0"/>
              <a:t>PbWO4 crystal array is shifted </a:t>
            </a:r>
          </a:p>
          <a:p>
            <a:r>
              <a:rPr lang="en-US" altLang="zh-TW" sz="1600" dirty="0"/>
              <a:t>(x, y) = (10, -1) mm, compare to alignment</a:t>
            </a: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5552766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77C87EA-37E8-4076-AC63-A9D57A62A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Beam Profile</a:t>
            </a:r>
            <a:endParaRPr lang="zh-TW" altLang="en-US" dirty="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330F1673-46F5-4183-90B5-AEFB90983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2026/03/06</a:t>
            </a:r>
            <a:endParaRPr lang="en-US" altLang="ja-JP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CF72CF71-EA0C-4F24-B7B0-3D82FD922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ZDC Crystal ECAL Development for ePIC Experiment </a:t>
            </a:r>
            <a:endParaRPr lang="en-US" altLang="ja-JP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C601701-2650-432B-91AB-112818A9D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17</a:t>
            </a:fld>
            <a:r>
              <a:rPr lang="en-US" altLang="ja-JP"/>
              <a:t>/19</a:t>
            </a:r>
            <a:endParaRPr lang="en-US" altLang="ja-JP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0A31CC6-44C3-4220-A431-CABD173A776D}"/>
              </a:ext>
            </a:extLst>
          </p:cNvPr>
          <p:cNvSpPr txBox="1"/>
          <p:nvPr/>
        </p:nvSpPr>
        <p:spPr>
          <a:xfrm>
            <a:off x="2987824" y="866576"/>
            <a:ext cx="1187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BM1</a:t>
            </a:r>
            <a:endParaRPr lang="zh-TW" altLang="en-US" b="1" dirty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B3CCC861-1D57-4862-A49C-0EB0551E8BA9}"/>
              </a:ext>
            </a:extLst>
          </p:cNvPr>
          <p:cNvSpPr txBox="1"/>
          <p:nvPr/>
        </p:nvSpPr>
        <p:spPr>
          <a:xfrm>
            <a:off x="319281" y="2412085"/>
            <a:ext cx="1517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Profile in X</a:t>
            </a:r>
            <a:endParaRPr lang="zh-TW" altLang="en-US" b="1" dirty="0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BE4E658D-963F-4840-AF2A-21512DD65DBC}"/>
              </a:ext>
            </a:extLst>
          </p:cNvPr>
          <p:cNvSpPr txBox="1"/>
          <p:nvPr/>
        </p:nvSpPr>
        <p:spPr>
          <a:xfrm>
            <a:off x="328687" y="4996760"/>
            <a:ext cx="1517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Profile in Y</a:t>
            </a:r>
            <a:endParaRPr lang="zh-TW" altLang="en-US" b="1" dirty="0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98DA9E28-CDF1-4F93-BD3C-765D62233804}"/>
              </a:ext>
            </a:extLst>
          </p:cNvPr>
          <p:cNvSpPr txBox="1"/>
          <p:nvPr/>
        </p:nvSpPr>
        <p:spPr>
          <a:xfrm>
            <a:off x="5652120" y="919838"/>
            <a:ext cx="1187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BM2</a:t>
            </a:r>
            <a:endParaRPr lang="zh-TW" altLang="en-US" b="1" dirty="0"/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382CA85D-8F4D-4D6E-6093-1087CB1B5C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411475"/>
            <a:ext cx="2090233" cy="2090233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4854A634-9433-C8B0-68E0-2B08A639AB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647646"/>
            <a:ext cx="2090233" cy="2090233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B737741C-F580-84EA-9AE7-24B198C938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376" y="1338767"/>
            <a:ext cx="2090233" cy="2090233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0465B103-5C6C-064C-EE14-0A3AEAC66F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534" y="3647645"/>
            <a:ext cx="2090233" cy="2090233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D36C12AA-4B65-40E4-8C32-47280BC38313}"/>
              </a:ext>
            </a:extLst>
          </p:cNvPr>
          <p:cNvSpPr txBox="1"/>
          <p:nvPr/>
        </p:nvSpPr>
        <p:spPr>
          <a:xfrm>
            <a:off x="3779912" y="602984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highlight>
                  <a:srgbClr val="CCECFF"/>
                </a:highlight>
              </a:rPr>
              <a:t>Nice consistency</a:t>
            </a:r>
            <a:endParaRPr lang="zh-TW" altLang="en-US" dirty="0">
              <a:highlight>
                <a:srgbClr val="CCEC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4754302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7BCAD9-1947-43E0-AC04-3163448FD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ADC to MeV Conversion</a:t>
            </a:r>
            <a:endParaRPr lang="zh-TW" altLang="en-US" dirty="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0843D3FD-4FB0-43DE-BC33-72DE26D1B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2026/03/06</a:t>
            </a:r>
            <a:endParaRPr lang="en-US" altLang="ja-JP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2E78CB62-48CF-42CB-8264-AC81A834C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ZDC Crystal ECAL Development for ePIC Experiment </a:t>
            </a:r>
            <a:endParaRPr lang="en-US" altLang="ja-JP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BBDD156-B862-4087-A1CE-E77C3FAED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18</a:t>
            </a:fld>
            <a:r>
              <a:rPr lang="en-US" altLang="ja-JP"/>
              <a:t>/19</a:t>
            </a:r>
            <a:endParaRPr lang="en-US" altLang="ja-JP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E3191E9-520B-4EAD-97BD-48EC4F8F29E4}"/>
              </a:ext>
            </a:extLst>
          </p:cNvPr>
          <p:cNvSpPr/>
          <p:nvPr/>
        </p:nvSpPr>
        <p:spPr>
          <a:xfrm>
            <a:off x="2123728" y="5476582"/>
            <a:ext cx="48965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it-IT" altLang="zh-TW" dirty="0">
                <a:solidFill>
                  <a:srgbClr val="0000FF"/>
                </a:solidFill>
                <a:highlight>
                  <a:srgbClr val="CCECFF"/>
                </a:highlight>
              </a:rPr>
              <a:t>Data (ADC) = MC (MeV) * 370.73 + 8417</a:t>
            </a:r>
          </a:p>
        </p:txBody>
      </p:sp>
      <p:sp>
        <p:nvSpPr>
          <p:cNvPr id="12" name="箭號: 向右 11">
            <a:extLst>
              <a:ext uri="{FF2B5EF4-FFF2-40B4-BE49-F238E27FC236}">
                <a16:creationId xmlns:a16="http://schemas.microsoft.com/office/drawing/2014/main" id="{228F8B4D-9741-4432-AD71-B626EAD0C55E}"/>
              </a:ext>
            </a:extLst>
          </p:cNvPr>
          <p:cNvSpPr/>
          <p:nvPr/>
        </p:nvSpPr>
        <p:spPr>
          <a:xfrm>
            <a:off x="4280269" y="2787315"/>
            <a:ext cx="648072" cy="369332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2AECEB8E-A96D-456A-8576-13349E1A7D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38479"/>
            <a:ext cx="4145106" cy="4145106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600F8BC7-7414-401C-9FDD-5992DECF1A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894" y="1138641"/>
            <a:ext cx="4145106" cy="414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882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AB7550A-1648-444F-ADAF-E957780BE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Data and MC Comparison : </a:t>
            </a:r>
            <a:r>
              <a:rPr lang="en-US" altLang="zh-TW" dirty="0" err="1"/>
              <a:t>Emax</a:t>
            </a:r>
            <a:endParaRPr lang="zh-TW" altLang="en-US" dirty="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F7403A16-4F42-47A7-83D8-45EEAFF21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2026/03/06</a:t>
            </a:r>
            <a:endParaRPr lang="en-US" altLang="ja-JP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89CC2631-2043-4F0C-B4D5-C02344D04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ZDC Crystal ECAL Development for ePIC Experiment </a:t>
            </a:r>
            <a:endParaRPr lang="en-US" altLang="ja-JP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7FF08A40-6526-44F9-A03F-6547CAC84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19</a:t>
            </a:fld>
            <a:r>
              <a:rPr lang="en-US" altLang="ja-JP"/>
              <a:t>/19</a:t>
            </a:r>
            <a:endParaRPr lang="en-US" altLang="ja-JP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A6E5A1CE-2B9A-43A8-93B1-1B3AAC4C3F54}"/>
              </a:ext>
            </a:extLst>
          </p:cNvPr>
          <p:cNvSpPr txBox="1"/>
          <p:nvPr/>
        </p:nvSpPr>
        <p:spPr>
          <a:xfrm>
            <a:off x="1331640" y="6091261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highlight>
                  <a:srgbClr val="CCECFF"/>
                </a:highlight>
              </a:rPr>
              <a:t>Nice consistency except for 98MeV  because of 50MeV threshold cut</a:t>
            </a:r>
            <a:endParaRPr lang="zh-TW" altLang="en-US" dirty="0">
              <a:highlight>
                <a:srgbClr val="CCECFF"/>
              </a:highlight>
            </a:endParaRPr>
          </a:p>
        </p:txBody>
      </p:sp>
      <p:pic>
        <p:nvPicPr>
          <p:cNvPr id="12" name="內容版面配置區 11">
            <a:extLst>
              <a:ext uri="{FF2B5EF4-FFF2-40B4-BE49-F238E27FC236}">
                <a16:creationId xmlns:a16="http://schemas.microsoft.com/office/drawing/2014/main" id="{2DEA83E7-9915-4215-9DE0-E8D074B5E2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" y="1441450"/>
            <a:ext cx="9128125" cy="456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139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10725" y="44624"/>
            <a:ext cx="9128792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ZDC Design</a:t>
            </a:r>
            <a:endParaRPr dirty="0"/>
          </a:p>
        </p:txBody>
      </p:sp>
      <p:sp>
        <p:nvSpPr>
          <p:cNvPr id="63" name="Google Shape;63;p3"/>
          <p:cNvSpPr txBox="1">
            <a:spLocks noGrp="1"/>
          </p:cNvSpPr>
          <p:nvPr>
            <p:ph type="dt" idx="10"/>
          </p:nvPr>
        </p:nvSpPr>
        <p:spPr>
          <a:xfrm>
            <a:off x="10725" y="6551744"/>
            <a:ext cx="1826162" cy="306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altLang="zh-TW"/>
              <a:t>2026/03/06</a:t>
            </a:r>
            <a:endParaRPr/>
          </a:p>
        </p:txBody>
      </p:sp>
      <p:sp>
        <p:nvSpPr>
          <p:cNvPr id="64" name="Google Shape;64;p3"/>
          <p:cNvSpPr txBox="1">
            <a:spLocks noGrp="1"/>
          </p:cNvSpPr>
          <p:nvPr>
            <p:ph type="ftr" idx="11"/>
          </p:nvPr>
        </p:nvSpPr>
        <p:spPr>
          <a:xfrm>
            <a:off x="1836887" y="6557147"/>
            <a:ext cx="5652806" cy="300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ZDC Crystal ECAL Development for ePIC Experiment </a:t>
            </a:r>
            <a:endParaRPr/>
          </a:p>
        </p:txBody>
      </p:sp>
      <p:grpSp>
        <p:nvGrpSpPr>
          <p:cNvPr id="65" name="Google Shape;65;p3"/>
          <p:cNvGrpSpPr/>
          <p:nvPr/>
        </p:nvGrpSpPr>
        <p:grpSpPr>
          <a:xfrm>
            <a:off x="4572000" y="1140453"/>
            <a:ext cx="4471499" cy="2042105"/>
            <a:chOff x="4663290" y="953365"/>
            <a:chExt cx="4471499" cy="2042105"/>
          </a:xfrm>
        </p:grpSpPr>
        <p:pic>
          <p:nvPicPr>
            <p:cNvPr id="66" name="Google Shape;66;p3"/>
            <p:cNvPicPr preferRelativeResize="0"/>
            <p:nvPr/>
          </p:nvPicPr>
          <p:blipFill rotWithShape="1">
            <a:blip r:embed="rId3">
              <a:alphaModFix/>
            </a:blip>
            <a:srcRect t="5657"/>
            <a:stretch/>
          </p:blipFill>
          <p:spPr>
            <a:xfrm>
              <a:off x="4663290" y="953365"/>
              <a:ext cx="1826162" cy="20421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7" name="Google Shape;67;p3"/>
            <p:cNvSpPr txBox="1"/>
            <p:nvPr/>
          </p:nvSpPr>
          <p:spPr>
            <a:xfrm>
              <a:off x="6481934" y="1011014"/>
              <a:ext cx="2652855" cy="17543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 dirty="0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ECAL</a:t>
              </a:r>
              <a:endParaRPr sz="1800" b="0" i="0" u="none" strike="noStrike" cap="none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3429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Noto Sans Symbols"/>
                <a:buAutoNum type="arabicPeriod"/>
              </a:pPr>
              <a:r>
                <a:rPr lang="en-US" sz="18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LYSO Crystal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3429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Noto Sans Symbols"/>
                <a:buAutoNum type="arabicPeriod"/>
              </a:pPr>
              <a:r>
                <a:rPr lang="en-US" sz="1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20*20 cells 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3429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Noto Sans Symbols"/>
                <a:buAutoNum type="arabicPeriod"/>
              </a:pPr>
              <a:r>
                <a:rPr lang="en-US" sz="1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3cm*3cm*7cm / cell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3429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Noto Sans Symbols"/>
                <a:buAutoNum type="arabicPeriod"/>
              </a:pPr>
              <a:r>
                <a:rPr lang="en-US" sz="1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60cm*60cm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3429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Noto Sans Symbols"/>
                <a:buAutoNum type="arabicPeriod"/>
              </a:pPr>
              <a:r>
                <a:rPr lang="en-US" sz="18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7cm ~ 6.5X0 in Z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8" name="Google Shape;68;p3"/>
          <p:cNvGrpSpPr/>
          <p:nvPr/>
        </p:nvGrpSpPr>
        <p:grpSpPr>
          <a:xfrm>
            <a:off x="4363204" y="3132520"/>
            <a:ext cx="4738971" cy="3336330"/>
            <a:chOff x="4390128" y="3210863"/>
            <a:chExt cx="4738971" cy="3336330"/>
          </a:xfrm>
        </p:grpSpPr>
        <p:pic>
          <p:nvPicPr>
            <p:cNvPr id="69" name="Google Shape;69;p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848592" y="3210863"/>
              <a:ext cx="3966190" cy="22596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" name="Google Shape;70;p3"/>
            <p:cNvSpPr txBox="1"/>
            <p:nvPr/>
          </p:nvSpPr>
          <p:spPr>
            <a:xfrm>
              <a:off x="4390128" y="5346864"/>
              <a:ext cx="4738971" cy="12003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HCAL : sampling calorimeter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3429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Noto Sans Symbols"/>
                <a:buAutoNum type="arabicPeriod"/>
              </a:pPr>
              <a:r>
                <a:rPr lang="en-US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 layer = steel + scintillator tile + SiPM</a:t>
              </a: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3429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Noto Sans Symbols"/>
                <a:buAutoNum type="arabicPeriod"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64 layers, 8 slice/layer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3429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Noto Sans Symbols"/>
                <a:buAutoNum type="arabicPeriod"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65cm in X, 60cm in Y, 163cm in Z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" name="Google Shape;71;p3"/>
          <p:cNvGrpSpPr/>
          <p:nvPr/>
        </p:nvGrpSpPr>
        <p:grpSpPr>
          <a:xfrm>
            <a:off x="342950" y="1278940"/>
            <a:ext cx="3990738" cy="2207543"/>
            <a:chOff x="154963" y="2586107"/>
            <a:chExt cx="3990738" cy="2207543"/>
          </a:xfrm>
        </p:grpSpPr>
        <p:pic>
          <p:nvPicPr>
            <p:cNvPr id="72" name="Google Shape;72;p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79512" y="2586107"/>
              <a:ext cx="3966189" cy="2207543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313"/>
                </a:srgbClr>
              </a:outerShdw>
            </a:effectLst>
          </p:spPr>
        </p:pic>
        <p:sp>
          <p:nvSpPr>
            <p:cNvPr id="73" name="Google Shape;73;p3"/>
            <p:cNvSpPr txBox="1"/>
            <p:nvPr/>
          </p:nvSpPr>
          <p:spPr>
            <a:xfrm>
              <a:off x="2838117" y="4005064"/>
              <a:ext cx="1307584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Beam line</a:t>
              </a: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3"/>
            <p:cNvSpPr txBox="1"/>
            <p:nvPr/>
          </p:nvSpPr>
          <p:spPr>
            <a:xfrm>
              <a:off x="154963" y="2660439"/>
              <a:ext cx="251087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ZDC = ECAL + HCAL</a:t>
              </a:r>
              <a:endParaRPr sz="18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75" name="Google Shape;75;p3"/>
          <p:cNvCxnSpPr>
            <a:cxnSpLocks/>
          </p:cNvCxnSpPr>
          <p:nvPr/>
        </p:nvCxnSpPr>
        <p:spPr>
          <a:xfrm flipV="1">
            <a:off x="1475656" y="1756963"/>
            <a:ext cx="3600400" cy="749453"/>
          </a:xfrm>
          <a:prstGeom prst="straightConnector1">
            <a:avLst/>
          </a:prstGeom>
          <a:noFill/>
          <a:ln w="25400" cap="flat" cmpd="sng">
            <a:solidFill>
              <a:srgbClr val="0000FF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2" name="Google Shape;76;p3">
            <a:extLst>
              <a:ext uri="{FF2B5EF4-FFF2-40B4-BE49-F238E27FC236}">
                <a16:creationId xmlns:a16="http://schemas.microsoft.com/office/drawing/2014/main" id="{B9DB1B87-5136-4835-9CF0-A61A7BDA837B}"/>
              </a:ext>
            </a:extLst>
          </p:cNvPr>
          <p:cNvSpPr txBox="1"/>
          <p:nvPr/>
        </p:nvSpPr>
        <p:spPr>
          <a:xfrm>
            <a:off x="342950" y="3791234"/>
            <a:ext cx="3966188" cy="2123618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100" b="1" dirty="0"/>
              <a:t>ECAL</a:t>
            </a:r>
            <a:r>
              <a:rPr lang="en-US" sz="1100" dirty="0"/>
              <a:t> 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Tx/>
              <a:buChar char="-"/>
            </a:pPr>
            <a:r>
              <a:rPr lang="en-US" sz="1100" dirty="0"/>
              <a:t>crystal calorimeter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Tx/>
              <a:buChar char="-"/>
            </a:pPr>
            <a:r>
              <a:rPr lang="en-US" sz="1100" dirty="0"/>
              <a:t>provide </a:t>
            </a:r>
            <a:r>
              <a:rPr lang="en-US" sz="1100" b="1" dirty="0"/>
              <a:t>good energy resolution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</a:pPr>
            <a:endParaRPr lang="en-US" sz="1100"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100" b="1" dirty="0"/>
              <a:t>HCAL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Tx/>
              <a:buChar char="-"/>
            </a:pPr>
            <a:r>
              <a:rPr lang="en-US" sz="1100" dirty="0"/>
              <a:t>Sampling calorimeter	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Tx/>
              <a:buChar char="-"/>
            </a:pPr>
            <a:r>
              <a:rPr lang="en-US" sz="1100" dirty="0"/>
              <a:t>provide </a:t>
            </a:r>
            <a:r>
              <a:rPr lang="en-US" sz="1100" b="1" dirty="0"/>
              <a:t>good position resolution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</a:pPr>
            <a:endParaRPr lang="en-US" altLang="zh-TW" sz="1100" b="1" dirty="0"/>
          </a:p>
          <a:p>
            <a:pPr marL="285750" lvl="0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100" dirty="0"/>
              <a:t>Requirements of energy resolution are </a:t>
            </a:r>
            <a:r>
              <a:rPr lang="en-US" altLang="zh-TW" sz="1100" b="1" dirty="0">
                <a:solidFill>
                  <a:srgbClr val="0000FF"/>
                </a:solidFill>
              </a:rPr>
              <a:t>for hadrons and photons are 50%/sqrt(E) + 5% and 20%/sqrt(E) + 5%, respectively. Furthermore, ECAL has sensitivity to photon down to 100 MeV.  </a:t>
            </a:r>
            <a:endParaRPr sz="1100" b="1" dirty="0">
              <a:solidFill>
                <a:srgbClr val="0000FF"/>
              </a:solidFill>
            </a:endParaRPr>
          </a:p>
        </p:txBody>
      </p:sp>
      <p:cxnSp>
        <p:nvCxnSpPr>
          <p:cNvPr id="77" name="Google Shape;77;p3"/>
          <p:cNvCxnSpPr>
            <a:cxnSpLocks/>
          </p:cNvCxnSpPr>
          <p:nvPr/>
        </p:nvCxnSpPr>
        <p:spPr>
          <a:xfrm>
            <a:off x="1907704" y="3031419"/>
            <a:ext cx="2599647" cy="2237102"/>
          </a:xfrm>
          <a:prstGeom prst="straightConnector1">
            <a:avLst/>
          </a:prstGeom>
          <a:noFill/>
          <a:ln w="25400" cap="flat" cmpd="sng">
            <a:solidFill>
              <a:srgbClr val="0000FF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52FF94A-7F8F-411F-B90A-D8B93D9FC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2</a:t>
            </a:fld>
            <a:r>
              <a:rPr lang="en-US" altLang="ja-JP"/>
              <a:t>/19</a:t>
            </a:r>
            <a:endParaRPr lang="en-US" altLang="ja-JP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0509FBF-3CEA-41BA-B662-81DFF0C23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2800" dirty="0"/>
              <a:t>Data and MC Comparison : E5x5 </a:t>
            </a:r>
            <a:r>
              <a:rPr lang="en-US" altLang="zh-TW" sz="2800" dirty="0">
                <a:solidFill>
                  <a:srgbClr val="FF0000"/>
                </a:solidFill>
                <a:highlight>
                  <a:srgbClr val="FFFF00"/>
                </a:highlight>
              </a:rPr>
              <a:t>w/o</a:t>
            </a:r>
            <a:r>
              <a:rPr lang="en-US" altLang="zh-TW" sz="2800" dirty="0">
                <a:highlight>
                  <a:srgbClr val="FFFF00"/>
                </a:highlight>
              </a:rPr>
              <a:t> threshold cut</a:t>
            </a:r>
            <a:endParaRPr lang="zh-TW" altLang="en-US" sz="2800" dirty="0">
              <a:highlight>
                <a:srgbClr val="FFFF00"/>
              </a:highlight>
            </a:endParaRP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83937F3A-6DD4-4178-AE8F-F66A1F977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2026/03/06</a:t>
            </a:r>
            <a:endParaRPr lang="en-US" altLang="ja-JP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FFB3266C-1F21-4F3F-84B7-A3F93454D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ZDC Crystal ECAL Development for ePIC Experiment </a:t>
            </a:r>
            <a:endParaRPr lang="en-US" altLang="ja-JP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C55BB939-35EC-431D-A2E4-F103161B1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20</a:t>
            </a:fld>
            <a:r>
              <a:rPr lang="en-US" altLang="ja-JP"/>
              <a:t>/19</a:t>
            </a:r>
            <a:endParaRPr lang="en-US" altLang="ja-JP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0BC68ADB-1C44-4C31-8181-8FF1DEAA61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" y="1441450"/>
            <a:ext cx="9128125" cy="456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2441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0509FBF-3CEA-41BA-B662-81DFF0C23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2800" dirty="0"/>
              <a:t>Data and MC Comparison : E5x5 </a:t>
            </a:r>
            <a:r>
              <a:rPr lang="en-US" altLang="zh-TW" sz="2800" dirty="0">
                <a:solidFill>
                  <a:srgbClr val="FF0000"/>
                </a:solidFill>
                <a:highlight>
                  <a:srgbClr val="FFFF00"/>
                </a:highlight>
              </a:rPr>
              <a:t>w/ </a:t>
            </a:r>
            <a:r>
              <a:rPr lang="en-US" altLang="zh-TW" sz="2800" dirty="0">
                <a:solidFill>
                  <a:schemeClr val="tx1"/>
                </a:solidFill>
                <a:highlight>
                  <a:srgbClr val="FFFF00"/>
                </a:highlight>
              </a:rPr>
              <a:t>threshold cut</a:t>
            </a:r>
            <a:endParaRPr lang="zh-TW" altLang="en-US" sz="28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83937F3A-6DD4-4178-AE8F-F66A1F977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2026/03/06</a:t>
            </a:r>
            <a:endParaRPr lang="en-US" altLang="ja-JP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FFB3266C-1F21-4F3F-84B7-A3F93454D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ZDC Crystal ECAL Development for ePIC Experiment </a:t>
            </a:r>
            <a:endParaRPr lang="en-US" altLang="ja-JP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C55BB939-35EC-431D-A2E4-F103161B1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21</a:t>
            </a:fld>
            <a:r>
              <a:rPr lang="en-US" altLang="ja-JP"/>
              <a:t>/19</a:t>
            </a:r>
            <a:endParaRPr lang="en-US" altLang="ja-JP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8C54688E-84EC-4AED-93D8-6501991276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" y="1441450"/>
            <a:ext cx="9128125" cy="456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0651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3FA0E7B-CF65-4C9E-B532-E2178B9C1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/>
              <a:t>Data and MC Comparison : </a:t>
            </a:r>
            <a:br>
              <a:rPr lang="en-US" altLang="zh-TW" sz="3200" dirty="0"/>
            </a:br>
            <a:r>
              <a:rPr lang="en-US" altLang="zh-TW" sz="3200" dirty="0"/>
              <a:t>Energy Resolution (sigma)</a:t>
            </a:r>
            <a:endParaRPr lang="zh-TW" altLang="en-US" sz="3200" dirty="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AE70F2F-C091-4A08-A77F-327CF70D0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2026/03/06</a:t>
            </a:r>
            <a:endParaRPr lang="en-US" altLang="ja-JP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05F45B09-E45A-4B23-8176-6EF88684B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ZDC Crystal ECAL Development for ePIC Experiment </a:t>
            </a:r>
            <a:endParaRPr lang="en-US" altLang="ja-JP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C30E0E0-F93A-47FA-AF99-1003D873F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22</a:t>
            </a:fld>
            <a:r>
              <a:rPr lang="en-US" altLang="ja-JP"/>
              <a:t>/19</a:t>
            </a:r>
            <a:endParaRPr lang="en-US" altLang="ja-JP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435D945B-4AC6-43AA-B669-1DA20531FF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052736"/>
            <a:ext cx="4896544" cy="3945653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CB426253-18DB-4FEA-8DCC-DA3A68BE6B18}"/>
              </a:ext>
            </a:extLst>
          </p:cNvPr>
          <p:cNvSpPr txBox="1"/>
          <p:nvPr/>
        </p:nvSpPr>
        <p:spPr>
          <a:xfrm>
            <a:off x="1184137" y="5258607"/>
            <a:ext cx="6958306" cy="1077218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en-US" altLang="zh-TW" sz="1600" dirty="0"/>
              <a:t>Notice that MC and Data are w/o energy regression.</a:t>
            </a:r>
          </a:p>
          <a:p>
            <a:r>
              <a:rPr lang="en-US" altLang="zh-TW" sz="1600" dirty="0"/>
              <a:t>But they both satisfied the requirement.</a:t>
            </a:r>
          </a:p>
          <a:p>
            <a:r>
              <a:rPr lang="en-US" altLang="zh-TW" sz="1600" dirty="0"/>
              <a:t>Performance of MC is around 2% better than Data.</a:t>
            </a:r>
          </a:p>
          <a:p>
            <a:r>
              <a:rPr lang="en-US" altLang="zh-TW" sz="1600" dirty="0"/>
              <a:t>We might need to push to higher beam energy to see &gt;1GeV performance.</a:t>
            </a:r>
          </a:p>
        </p:txBody>
      </p:sp>
    </p:spTree>
    <p:extLst>
      <p:ext uri="{BB962C8B-B14F-4D97-AF65-F5344CB8AC3E}">
        <p14:creationId xmlns:p14="http://schemas.microsoft.com/office/powerpoint/2010/main" val="6464664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3FA0E7B-CF65-4C9E-B532-E2178B9C1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/>
              <a:t>Data and MC Comparison :</a:t>
            </a:r>
            <a:br>
              <a:rPr lang="en-US" altLang="zh-TW" sz="3200" dirty="0"/>
            </a:br>
            <a:r>
              <a:rPr lang="en-US" altLang="zh-TW" sz="3200" dirty="0"/>
              <a:t>Position </a:t>
            </a:r>
            <a:r>
              <a:rPr lang="en-US" altLang="zh-TW" sz="3200" dirty="0">
                <a:highlight>
                  <a:srgbClr val="FFFF00"/>
                </a:highlight>
              </a:rPr>
              <a:t>Resolution (sigma) </a:t>
            </a:r>
            <a:r>
              <a:rPr lang="en-US" altLang="zh-TW" sz="3200" dirty="0"/>
              <a:t>and </a:t>
            </a:r>
            <a:r>
              <a:rPr lang="en-US" altLang="zh-TW" sz="3200" dirty="0">
                <a:highlight>
                  <a:srgbClr val="FFFF00"/>
                </a:highlight>
              </a:rPr>
              <a:t>Bias (mean)</a:t>
            </a:r>
            <a:endParaRPr lang="zh-TW" altLang="en-US" sz="3200" dirty="0">
              <a:highlight>
                <a:srgbClr val="FFFF00"/>
              </a:highlight>
            </a:endParaRP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AE70F2F-C091-4A08-A77F-327CF70D0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2026/03/06</a:t>
            </a:r>
            <a:endParaRPr lang="en-US" altLang="ja-JP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05F45B09-E45A-4B23-8176-6EF88684B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ZDC Crystal ECAL Development for ePIC Experiment </a:t>
            </a:r>
            <a:endParaRPr lang="en-US" altLang="ja-JP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C30E0E0-F93A-47FA-AF99-1003D873F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23</a:t>
            </a:fld>
            <a:r>
              <a:rPr lang="en-US" altLang="ja-JP"/>
              <a:t>/19</a:t>
            </a:r>
            <a:endParaRPr lang="en-US" altLang="ja-JP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6944C9A-5A16-4FE3-9FAC-43C9BA462F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0403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81985-510B-5BDE-4292-16AAB4008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Photon Sensors</a:t>
            </a:r>
            <a:endParaRPr lang="zh-TW" alt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ADF3B6-33CF-5401-2CC6-E5C42842C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2026/03/06</a:t>
            </a:r>
            <a:endParaRPr lang="en-US" altLang="ja-JP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82F51E-3E09-8914-D45E-6EF537529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ZDC Crystal ECAL Development for ePIC Experiment </a:t>
            </a:r>
            <a:endParaRPr lang="en-US" altLang="ja-JP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34735E-33A7-076C-793F-819679F8CF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1400" b="1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Onsemi</a:t>
            </a:r>
            <a:r>
              <a:rPr lang="en-US" altLang="zh-TW" sz="1400" b="1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altLang="zh-TW" sz="1400" b="1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SiPM</a:t>
            </a:r>
            <a:r>
              <a:rPr lang="en-US" altLang="zh-TW" sz="1400" b="1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(MICROFC-60035) </a:t>
            </a:r>
            <a:r>
              <a:rPr lang="en-US" altLang="zh-TW" sz="14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: https://www.onsemi.com/pdf/datasheet/microc-series-d.pdf</a:t>
            </a:r>
          </a:p>
          <a:p>
            <a:r>
              <a:rPr lang="en-US" altLang="zh-TW" sz="1400" b="1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Hamamatsu </a:t>
            </a:r>
            <a:r>
              <a:rPr lang="en-US" altLang="zh-TW" sz="1400" b="1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SiPM</a:t>
            </a:r>
            <a:r>
              <a:rPr lang="en-US" altLang="zh-TW" sz="1400" b="1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(S14160-3015PS) </a:t>
            </a:r>
            <a:r>
              <a:rPr lang="en-US" altLang="zh-TW" sz="14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: https://www.hamamatsu.com/us/en/product/optical-sensors/mppc/mppc_mppc-array/S14160-3015PS.html</a:t>
            </a:r>
          </a:p>
          <a:p>
            <a:endParaRPr lang="en-US" altLang="zh-TW" sz="1800" dirty="0"/>
          </a:p>
          <a:p>
            <a:endParaRPr lang="zh-TW" altLang="en-US" sz="1800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E278883-A004-0514-C9A8-7E9DCDCCA3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2244690"/>
              </p:ext>
            </p:extLst>
          </p:nvPr>
        </p:nvGraphicFramePr>
        <p:xfrm>
          <a:off x="1115616" y="2142122"/>
          <a:ext cx="6310410" cy="256032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103470">
                  <a:extLst>
                    <a:ext uri="{9D8B030D-6E8A-4147-A177-3AD203B41FA5}">
                      <a16:colId xmlns:a16="http://schemas.microsoft.com/office/drawing/2014/main" val="3903378666"/>
                    </a:ext>
                  </a:extLst>
                </a:gridCol>
                <a:gridCol w="2103470">
                  <a:extLst>
                    <a:ext uri="{9D8B030D-6E8A-4147-A177-3AD203B41FA5}">
                      <a16:colId xmlns:a16="http://schemas.microsoft.com/office/drawing/2014/main" val="3240366212"/>
                    </a:ext>
                  </a:extLst>
                </a:gridCol>
                <a:gridCol w="2103470">
                  <a:extLst>
                    <a:ext uri="{9D8B030D-6E8A-4147-A177-3AD203B41FA5}">
                      <a16:colId xmlns:a16="http://schemas.microsoft.com/office/drawing/2014/main" val="2355929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 dirty="0"/>
                        <a:t>Feature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/>
                        <a:t>onsemi SiPM (MICROFC-60035)</a:t>
                      </a:r>
                      <a:endParaRPr 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 dirty="0"/>
                        <a:t>Hamamatsu </a:t>
                      </a:r>
                      <a:r>
                        <a:rPr lang="en-US" sz="1400" b="1" dirty="0" err="1"/>
                        <a:t>SiPM</a:t>
                      </a:r>
                      <a:r>
                        <a:rPr lang="en-US" sz="1400" b="1" dirty="0"/>
                        <a:t> (S14160-3015PS)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583685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/>
                        <a:t>Active area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/>
                        <a:t>6 × 6 mm²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0" dirty="0"/>
                        <a:t>3 × 3 mm²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66848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 dirty="0"/>
                        <a:t>Gain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TW" sz="1400"/>
                        <a:t>~10⁶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TW" sz="1400" dirty="0"/>
                        <a:t>~10⁶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86104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 dirty="0"/>
                        <a:t>Bias voltage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/>
                        <a:t>~24–30 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/>
                        <a:t>~38–55 V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652575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 dirty="0"/>
                        <a:t>PDE (peak)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TW" sz="1400"/>
                        <a:t>~40–50%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TW" sz="1400" dirty="0"/>
                        <a:t>~45–55%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300214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 dirty="0"/>
                        <a:t>Dynamic range (</a:t>
                      </a:r>
                      <a:r>
                        <a:rPr lang="en-US" sz="1400" b="1" dirty="0" err="1"/>
                        <a:t>p.e.</a:t>
                      </a:r>
                      <a:r>
                        <a:rPr lang="en-US" sz="1400" b="1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 dirty="0"/>
                        <a:t>1 – ~1.5×10⁴ </a:t>
                      </a:r>
                      <a:r>
                        <a:rPr lang="en-US" sz="1400" b="1" dirty="0" err="1"/>
                        <a:t>p.e.</a:t>
                      </a:r>
                      <a:r>
                        <a:rPr lang="en-US" sz="1400" b="1" dirty="0"/>
                        <a:t>/cell</a:t>
                      </a:r>
                    </a:p>
                    <a:p>
                      <a:pPr algn="ctr">
                        <a:buNone/>
                      </a:pPr>
                      <a:r>
                        <a:rPr lang="en-US" altLang="zh-TW" sz="1400" b="1" dirty="0"/>
                        <a:t>527 cells/mm²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 dirty="0"/>
                        <a:t>1 – ~3×10⁴ </a:t>
                      </a:r>
                      <a:r>
                        <a:rPr lang="en-US" sz="1400" b="1" dirty="0" err="1"/>
                        <a:t>p.e.</a:t>
                      </a:r>
                      <a:r>
                        <a:rPr lang="en-US" sz="1400" b="1" dirty="0"/>
                        <a:t>/cell</a:t>
                      </a:r>
                    </a:p>
                    <a:p>
                      <a:pPr algn="ctr">
                        <a:buNone/>
                      </a:pPr>
                      <a:r>
                        <a:rPr lang="en-US" altLang="zh-TW" sz="1400" b="1" dirty="0"/>
                        <a:t>4,443 cells/mm²</a:t>
                      </a:r>
                      <a:endParaRPr lang="en-US" sz="1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654770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 dirty="0"/>
                        <a:t>Limiting factor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/>
                        <a:t>Microcell saturation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/>
                        <a:t>Microcell saturation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8080028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B052D72-5A0B-F9DB-7594-AFA1A59DD61C}"/>
              </a:ext>
            </a:extLst>
          </p:cNvPr>
          <p:cNvSpPr txBox="1"/>
          <p:nvPr/>
        </p:nvSpPr>
        <p:spPr>
          <a:xfrm>
            <a:off x="503548" y="5137740"/>
            <a:ext cx="8136904" cy="1077218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dirty="0"/>
              <a:t>Next prototype, we will move to Hamamatsu </a:t>
            </a:r>
            <a:r>
              <a:rPr lang="en-US" altLang="zh-TW" sz="1600" dirty="0" err="1"/>
              <a:t>SiPM</a:t>
            </a:r>
            <a:r>
              <a:rPr lang="en-US" altLang="zh-TW" sz="16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dirty="0"/>
              <a:t>Smaller area (more microcells per unit area) and larger dynamic range gives the Hamamatsu </a:t>
            </a:r>
            <a:r>
              <a:rPr lang="en-US" altLang="zh-TW" sz="1600" dirty="0" err="1"/>
              <a:t>SiPM</a:t>
            </a:r>
            <a:r>
              <a:rPr lang="en-US" altLang="zh-TW" sz="1600" dirty="0"/>
              <a:t> better linearity than the </a:t>
            </a:r>
            <a:r>
              <a:rPr lang="en-US" altLang="zh-TW" sz="1600" dirty="0" err="1"/>
              <a:t>onsemi</a:t>
            </a:r>
            <a:r>
              <a:rPr lang="en-US" altLang="zh-TW" sz="1600" dirty="0"/>
              <a:t> device. We expect to keep the linearity up to 29 GeV.</a:t>
            </a:r>
            <a:endParaRPr lang="zh-TW" altLang="en-US" sz="1600" dirty="0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9D839B04-EC51-4835-BA00-233FF902E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24</a:t>
            </a:fld>
            <a:r>
              <a:rPr lang="en-US" altLang="ja-JP"/>
              <a:t>/19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8120775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A550F-2CA8-FA44-4244-24EE226E0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CITIROC VS H2GCROC</a:t>
            </a:r>
            <a:endParaRPr lang="zh-TW" alt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FE7713-2A0D-AC3D-41DA-16BB7648A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2026/03/06</a:t>
            </a:r>
            <a:endParaRPr lang="en-US" altLang="ja-JP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4278BB-37BD-6A05-7126-6090E2959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ZDC Crystal ECAL Development for ePIC Experiment </a:t>
            </a:r>
            <a:endParaRPr lang="en-US" altLang="ja-JP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95BAD8-90A0-4DAD-A38C-4626F3C24D02}"/>
              </a:ext>
            </a:extLst>
          </p:cNvPr>
          <p:cNvSpPr txBox="1"/>
          <p:nvPr/>
        </p:nvSpPr>
        <p:spPr>
          <a:xfrm>
            <a:off x="4460245" y="996955"/>
            <a:ext cx="4504242" cy="26776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TW" sz="1400" b="1" dirty="0"/>
              <a:t>CITIROC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400" b="1" dirty="0"/>
              <a:t>Dynamic Range:</a:t>
            </a:r>
            <a:r>
              <a:rPr lang="en-US" altLang="zh-TW" sz="1400" dirty="0"/>
              <a:t> </a:t>
            </a:r>
            <a:r>
              <a:rPr lang="en-US" altLang="zh-TW" sz="1400" b="1" dirty="0"/>
              <a:t>160 </a:t>
            </a:r>
            <a:r>
              <a:rPr lang="en-US" altLang="zh-TW" sz="1400" b="1" dirty="0" err="1"/>
              <a:t>fC</a:t>
            </a:r>
            <a:r>
              <a:rPr lang="en-US" altLang="zh-TW" sz="1400" b="1" dirty="0"/>
              <a:t> – 400 </a:t>
            </a:r>
            <a:r>
              <a:rPr lang="en-US" altLang="zh-TW" sz="1400" b="1" dirty="0" err="1"/>
              <a:t>pC</a:t>
            </a:r>
            <a:r>
              <a:rPr lang="en-US" altLang="zh-TW" sz="1400" b="1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400" b="1" dirty="0"/>
              <a:t>Per-Channel Bias Control:</a:t>
            </a:r>
            <a:br>
              <a:rPr lang="en-US" altLang="zh-TW" sz="1400" dirty="0"/>
            </a:br>
            <a:r>
              <a:rPr lang="en-US" altLang="zh-TW" sz="1400" dirty="0"/>
              <a:t>0–4 V, 8-bit DAC for </a:t>
            </a:r>
            <a:r>
              <a:rPr lang="en-US" altLang="zh-TW" sz="1400" dirty="0" err="1"/>
              <a:t>SiPM</a:t>
            </a:r>
            <a:r>
              <a:rPr lang="en-US" altLang="zh-TW" sz="1400" dirty="0"/>
              <a:t> gain equalization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400" b="1" dirty="0"/>
              <a:t>Dual-Gain Preamplifier:</a:t>
            </a:r>
            <a:endParaRPr lang="en-US" altLang="zh-TW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TW" sz="1400" dirty="0"/>
              <a:t>Low Gain: ×1–×60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TW" sz="1400" dirty="0"/>
              <a:t>High Gain: ×10–×600 </a:t>
            </a:r>
          </a:p>
          <a:p>
            <a:pPr lvl="1"/>
            <a:r>
              <a:rPr lang="en-US" altLang="zh-TW" sz="1400" dirty="0"/>
              <a:t>(higher resolution, smaller range)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400" b="1" dirty="0"/>
              <a:t>Signal Shaping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400" b="1" dirty="0"/>
              <a:t>Self trigger</a:t>
            </a:r>
            <a:endParaRPr lang="en-US" altLang="zh-TW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400" b="1" dirty="0"/>
              <a:t>Automatic Gain Selection:</a:t>
            </a:r>
            <a:br>
              <a:rPr lang="en-US" altLang="zh-TW" sz="1400" dirty="0"/>
            </a:br>
            <a:r>
              <a:rPr lang="en-US" altLang="zh-TW" sz="1400" dirty="0"/>
              <a:t>Auto HG/LG switching or LG-only mode</a:t>
            </a:r>
          </a:p>
        </p:txBody>
      </p:sp>
      <p:pic>
        <p:nvPicPr>
          <p:cNvPr id="10" name="Picture 9" descr="A circuit board with wires and wires&#10;&#10;AI-generated content may be incorrect.">
            <a:extLst>
              <a:ext uri="{FF2B5EF4-FFF2-40B4-BE49-F238E27FC236}">
                <a16:creationId xmlns:a16="http://schemas.microsoft.com/office/drawing/2014/main" id="{E60DBBF4-CA05-5703-DC68-4EC35A187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37918"/>
            <a:ext cx="4104456" cy="27509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7037B24-B446-8F51-A599-D4FF3C413B02}"/>
              </a:ext>
            </a:extLst>
          </p:cNvPr>
          <p:cNvSpPr txBox="1"/>
          <p:nvPr/>
        </p:nvSpPr>
        <p:spPr>
          <a:xfrm>
            <a:off x="4460244" y="3907147"/>
            <a:ext cx="4504243" cy="2462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zh-TW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H2GCROC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TW" altLang="zh-TW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Dynamic Range:</a:t>
            </a:r>
            <a:r>
              <a:rPr kumimoji="0" lang="zh-TW" altLang="zh-TW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zh-TW" altLang="zh-TW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160 fC – 320 pC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TW" altLang="zh-TW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Digitization:</a:t>
            </a:r>
            <a:endParaRPr kumimoji="0" lang="zh-TW" altLang="zh-TW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eaLnBrk="0" hangingPunct="0">
              <a:buFont typeface="Arial" panose="020B0604020202020204" pitchFamily="34" charset="0"/>
              <a:buChar char="•"/>
            </a:pPr>
            <a:r>
              <a:rPr kumimoji="0" lang="zh-TW" altLang="zh-TW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10-bit ADC @ 40 MHz (integrated charge)</a:t>
            </a:r>
          </a:p>
          <a:p>
            <a:pPr marL="742950" lvl="1" indent="-285750" eaLnBrk="0" hangingPunct="0">
              <a:buFont typeface="Arial" panose="020B0604020202020204" pitchFamily="34" charset="0"/>
              <a:buChar char="•"/>
            </a:pPr>
            <a:r>
              <a:rPr kumimoji="0" lang="zh-TW" altLang="zh-TW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12-bit TOA (TDC 24 ps)</a:t>
            </a:r>
          </a:p>
          <a:p>
            <a:pPr marL="742950" lvl="1" indent="-285750" eaLnBrk="0" hangingPunct="0">
              <a:buFont typeface="Arial" panose="020B0604020202020204" pitchFamily="34" charset="0"/>
              <a:buChar char="•"/>
            </a:pPr>
            <a:r>
              <a:rPr kumimoji="0" lang="zh-TW" altLang="zh-TW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12-bit TOT (TDC 50 ps)</a:t>
            </a:r>
            <a:endParaRPr kumimoji="0" lang="en-US" altLang="zh-TW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eaLnBrk="0" hangingPunct="0">
              <a:buFont typeface="Arial" panose="020B0604020202020204" pitchFamily="34" charset="0"/>
              <a:buChar char="•"/>
            </a:pPr>
            <a:r>
              <a:rPr kumimoji="0" lang="en-US" altLang="zh-TW" sz="1400" dirty="0"/>
              <a:t>If ADC is saturated, then automatically switch to TOA and TOT mode. </a:t>
            </a:r>
            <a:endParaRPr kumimoji="0" lang="zh-TW" altLang="zh-TW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TW" altLang="zh-TW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Trigger &amp; Data Flow:</a:t>
            </a:r>
            <a:endParaRPr kumimoji="0" lang="zh-TW" altLang="zh-TW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eaLnBrk="0" hangingPunct="0">
              <a:buFont typeface="Arial" panose="020B0604020202020204" pitchFamily="34" charset="0"/>
              <a:buChar char="•"/>
            </a:pPr>
            <a:r>
              <a:rPr kumimoji="0" lang="zh-TW" altLang="zh-TW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FPGA </a:t>
            </a:r>
            <a:r>
              <a:rPr kumimoji="0" lang="zh-TW" altLang="zh-TW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supports self-trigger or external-trigger mode</a:t>
            </a:r>
          </a:p>
        </p:txBody>
      </p:sp>
      <p:pic>
        <p:nvPicPr>
          <p:cNvPr id="19" name="Picture 18" descr="A close-up of a circuit board&#10;&#10;AI-generated content may be incorrect.">
            <a:extLst>
              <a:ext uri="{FF2B5EF4-FFF2-40B4-BE49-F238E27FC236}">
                <a16:creationId xmlns:a16="http://schemas.microsoft.com/office/drawing/2014/main" id="{3D2A7B5F-8370-9C4E-C46A-B3DAC3B6F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3874118"/>
            <a:ext cx="3403521" cy="252269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3E77133-D45C-B5C6-2659-7E8842A48A3F}"/>
              </a:ext>
            </a:extLst>
          </p:cNvPr>
          <p:cNvSpPr/>
          <p:nvPr/>
        </p:nvSpPr>
        <p:spPr>
          <a:xfrm>
            <a:off x="1619672" y="4221088"/>
            <a:ext cx="360040" cy="30085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A6C6293-E7AC-33DA-0AED-8A424515C072}"/>
              </a:ext>
            </a:extLst>
          </p:cNvPr>
          <p:cNvSpPr/>
          <p:nvPr/>
        </p:nvSpPr>
        <p:spPr>
          <a:xfrm>
            <a:off x="2810445" y="4236343"/>
            <a:ext cx="360040" cy="30085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9C2E932-306C-A5CB-C5E3-D959787633EB}"/>
              </a:ext>
            </a:extLst>
          </p:cNvPr>
          <p:cNvSpPr txBox="1"/>
          <p:nvPr/>
        </p:nvSpPr>
        <p:spPr>
          <a:xfrm>
            <a:off x="474507" y="3867011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>
                <a:solidFill>
                  <a:srgbClr val="FF0000"/>
                </a:solidFill>
              </a:rPr>
              <a:t>H2GCROC</a:t>
            </a:r>
            <a:endParaRPr lang="zh-TW" altLang="en-US" sz="1600" b="1" dirty="0">
              <a:solidFill>
                <a:srgbClr val="FF0000"/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CD12D4F-0DEB-4E54-B6E9-9E667BF8F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25</a:t>
            </a:fld>
            <a:r>
              <a:rPr lang="en-US" altLang="ja-JP"/>
              <a:t>/19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8579204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4030B0F-874A-41D0-9DD7-11F7ECDF0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3</a:t>
            </a:r>
            <a:r>
              <a:rPr lang="en-US" altLang="zh-TW" baseline="30000" dirty="0"/>
              <a:t>rd</a:t>
            </a:r>
            <a:r>
              <a:rPr lang="en-US" altLang="zh-TW" dirty="0"/>
              <a:t> Prototype : Mechanical Support</a:t>
            </a:r>
            <a:endParaRPr lang="zh-TW" altLang="en-US" dirty="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811C690E-A93A-45B9-9C46-4E2F5C7AD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2026/03/06</a:t>
            </a:r>
            <a:endParaRPr lang="en-US" altLang="ja-JP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FF14078C-AC34-43A1-835D-776049E6F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ZDC Crystal ECAL Development for ePIC Experiment </a:t>
            </a:r>
            <a:endParaRPr lang="en-US" altLang="ja-JP" dirty="0"/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6397FC38-C500-41D0-8D97-A527D8E06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8662" y="1304176"/>
            <a:ext cx="2692721" cy="2890974"/>
          </a:xfrm>
          <a:prstGeom prst="rect">
            <a:avLst/>
          </a:prstGeom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15A6F9CE-774E-4A75-97CB-9A41E89FAC9F}"/>
              </a:ext>
            </a:extLst>
          </p:cNvPr>
          <p:cNvSpPr txBox="1"/>
          <p:nvPr/>
        </p:nvSpPr>
        <p:spPr>
          <a:xfrm>
            <a:off x="637224" y="4951752"/>
            <a:ext cx="2592288" cy="1323439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dirty="0"/>
              <a:t>Add H2GCROC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dirty="0"/>
              <a:t>Potentially adding one more BM.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dirty="0"/>
              <a:t>Add shielding boxes for all electronics. </a:t>
            </a:r>
            <a:endParaRPr lang="zh-TW" altLang="en-US" sz="1600" dirty="0"/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7CBB4EA3-1EAD-4659-8513-49BB46F1F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12" y="947032"/>
            <a:ext cx="5400600" cy="3424624"/>
          </a:xfrm>
          <a:prstGeom prst="rect">
            <a:avLst/>
          </a:prstGeom>
        </p:spPr>
      </p:pic>
      <p:pic>
        <p:nvPicPr>
          <p:cNvPr id="26" name="內容版面配置區 5">
            <a:extLst>
              <a:ext uri="{FF2B5EF4-FFF2-40B4-BE49-F238E27FC236}">
                <a16:creationId xmlns:a16="http://schemas.microsoft.com/office/drawing/2014/main" id="{07C1E2D9-CE6D-4D4D-B1EF-317944DF3C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547093" y="4747118"/>
            <a:ext cx="2484182" cy="1732705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646EECB5-A9B6-4986-A21A-6396F31B73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2207" y="4786655"/>
            <a:ext cx="2952328" cy="1534338"/>
          </a:xfrm>
          <a:prstGeom prst="rect">
            <a:avLst/>
          </a:prstGeom>
        </p:spPr>
      </p:pic>
      <p:sp>
        <p:nvSpPr>
          <p:cNvPr id="29" name="文字方塊 28">
            <a:extLst>
              <a:ext uri="{FF2B5EF4-FFF2-40B4-BE49-F238E27FC236}">
                <a16:creationId xmlns:a16="http://schemas.microsoft.com/office/drawing/2014/main" id="{41121DA3-110D-4C46-893E-AA000E59BC00}"/>
              </a:ext>
            </a:extLst>
          </p:cNvPr>
          <p:cNvSpPr txBox="1"/>
          <p:nvPr/>
        </p:nvSpPr>
        <p:spPr>
          <a:xfrm>
            <a:off x="5000419" y="6090525"/>
            <a:ext cx="1141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CITIROC</a:t>
            </a:r>
            <a:endParaRPr lang="zh-TW" altLang="en-US" b="1" dirty="0"/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899EB908-07F0-44B4-8BDC-798EF08AA737}"/>
              </a:ext>
            </a:extLst>
          </p:cNvPr>
          <p:cNvSpPr txBox="1"/>
          <p:nvPr/>
        </p:nvSpPr>
        <p:spPr>
          <a:xfrm>
            <a:off x="7047476" y="5095070"/>
            <a:ext cx="1340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H2GCROC</a:t>
            </a:r>
            <a:endParaRPr lang="zh-TW" altLang="en-US" b="1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C1C1483-5F6C-4CC8-A130-E982FACB6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26</a:t>
            </a:fld>
            <a:r>
              <a:rPr lang="en-US" altLang="ja-JP"/>
              <a:t>/19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8067693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4030B0F-874A-41D0-9DD7-11F7ECDF0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3</a:t>
            </a:r>
            <a:r>
              <a:rPr lang="en-US" altLang="zh-TW" baseline="30000" dirty="0"/>
              <a:t>rd</a:t>
            </a:r>
            <a:r>
              <a:rPr lang="en-US" altLang="zh-TW" dirty="0"/>
              <a:t> Prototype : new </a:t>
            </a:r>
            <a:r>
              <a:rPr lang="en-US" altLang="zh-TW" dirty="0" err="1"/>
              <a:t>SiPM</a:t>
            </a:r>
            <a:r>
              <a:rPr lang="en-US" altLang="zh-TW" dirty="0"/>
              <a:t> Board</a:t>
            </a:r>
            <a:endParaRPr lang="zh-TW" altLang="en-US" dirty="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811C690E-A93A-45B9-9C46-4E2F5C7AD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2026/03/06</a:t>
            </a:r>
            <a:endParaRPr lang="en-US" altLang="ja-JP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FF14078C-AC34-43A1-835D-776049E6F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ZDC Crystal ECAL Development for ePIC Experiment </a:t>
            </a:r>
            <a:endParaRPr lang="en-US" altLang="ja-JP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C1C1483-5F6C-4CC8-A130-E982FACB6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27</a:t>
            </a:fld>
            <a:r>
              <a:rPr lang="en-US" altLang="ja-JP"/>
              <a:t>/19</a:t>
            </a:r>
            <a:endParaRPr lang="en-US" altLang="ja-JP" dirty="0"/>
          </a:p>
        </p:txBody>
      </p:sp>
      <p:pic>
        <p:nvPicPr>
          <p:cNvPr id="10" name="內容版面配置區 9">
            <a:extLst>
              <a:ext uri="{FF2B5EF4-FFF2-40B4-BE49-F238E27FC236}">
                <a16:creationId xmlns:a16="http://schemas.microsoft.com/office/drawing/2014/main" id="{B786BC67-12CF-4C89-84FB-FB0995CED6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" y="1681776"/>
            <a:ext cx="9128125" cy="4083410"/>
          </a:xfr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2615F4E7-BDFB-4F22-8B8C-2DB5C0F22218}"/>
              </a:ext>
            </a:extLst>
          </p:cNvPr>
          <p:cNvSpPr txBox="1"/>
          <p:nvPr/>
        </p:nvSpPr>
        <p:spPr>
          <a:xfrm>
            <a:off x="3923928" y="1124744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Location of laser and receiver?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221318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"/>
          <p:cNvSpPr txBox="1">
            <a:spLocks noGrp="1"/>
          </p:cNvSpPr>
          <p:nvPr>
            <p:ph type="title"/>
          </p:nvPr>
        </p:nvSpPr>
        <p:spPr>
          <a:xfrm>
            <a:off x="10725" y="44624"/>
            <a:ext cx="9128792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Planning for 3</a:t>
            </a:r>
            <a:r>
              <a:rPr lang="en-US" baseline="30000" dirty="0"/>
              <a:t>rd</a:t>
            </a:r>
            <a:r>
              <a:rPr lang="en-US" dirty="0"/>
              <a:t> Prototype</a:t>
            </a:r>
            <a:endParaRPr dirty="0"/>
          </a:p>
        </p:txBody>
      </p:sp>
      <p:sp>
        <p:nvSpPr>
          <p:cNvPr id="84" name="Google Shape;84;p5"/>
          <p:cNvSpPr txBox="1">
            <a:spLocks noGrp="1"/>
          </p:cNvSpPr>
          <p:nvPr>
            <p:ph type="dt" idx="10"/>
          </p:nvPr>
        </p:nvSpPr>
        <p:spPr>
          <a:xfrm>
            <a:off x="10725" y="6551744"/>
            <a:ext cx="1826162" cy="306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altLang="zh-TW"/>
              <a:t>2026/03/06</a:t>
            </a:r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ftr" idx="11"/>
          </p:nvPr>
        </p:nvSpPr>
        <p:spPr>
          <a:xfrm>
            <a:off x="1836887" y="6557147"/>
            <a:ext cx="5652806" cy="300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ZDC Crystal ECAL Development for ePIC Experiment </a:t>
            </a:r>
            <a:endParaRPr/>
          </a:p>
        </p:txBody>
      </p:sp>
      <p:graphicFrame>
        <p:nvGraphicFramePr>
          <p:cNvPr id="86" name="Google Shape;86;p5"/>
          <p:cNvGraphicFramePr/>
          <p:nvPr>
            <p:extLst>
              <p:ext uri="{D42A27DB-BD31-4B8C-83A1-F6EECF244321}">
                <p14:modId xmlns:p14="http://schemas.microsoft.com/office/powerpoint/2010/main" val="2086009349"/>
              </p:ext>
            </p:extLst>
          </p:nvPr>
        </p:nvGraphicFramePr>
        <p:xfrm>
          <a:off x="216913" y="978746"/>
          <a:ext cx="8719600" cy="23913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051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1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3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6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17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3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99100"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rial"/>
                        <a:buNone/>
                      </a:pPr>
                      <a:endParaRPr sz="1050" b="1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Detector</a:t>
                      </a:r>
                      <a:endParaRPr sz="14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Crystal</a:t>
                      </a:r>
                      <a:endParaRPr sz="14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Sensor</a:t>
                      </a:r>
                      <a:endParaRPr sz="14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DAQ</a:t>
                      </a:r>
                      <a:endParaRPr sz="1400" u="none" strike="noStrike" cap="none"/>
                    </a:p>
                  </a:txBody>
                  <a:tcPr marL="27475" marR="27475" marT="18300" marB="1830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35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name</a:t>
                      </a:r>
                      <a:endParaRPr sz="14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Size of one cell</a:t>
                      </a:r>
                      <a:endParaRPr sz="14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Length</a:t>
                      </a:r>
                      <a:endParaRPr sz="14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Array</a:t>
                      </a:r>
                      <a:endParaRPr sz="14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u="none" strike="noStrike" cap="none">
                          <a:solidFill>
                            <a:schemeClr val="dk1"/>
                          </a:solidFill>
                        </a:rPr>
                        <a:t>Type</a:t>
                      </a:r>
                      <a:endParaRPr sz="1050" b="1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sensor/crystal</a:t>
                      </a:r>
                      <a:endParaRPr sz="14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29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r>
                        <a:rPr lang="en-US" sz="1200" b="1" u="none" strike="noStrike" cap="none" baseline="300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st</a:t>
                      </a: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prototype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2023-2024</a:t>
                      </a:r>
                      <a:endParaRPr sz="14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LYSO + SiPM</a:t>
                      </a:r>
                      <a:endParaRPr sz="1050" b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LYSO</a:t>
                      </a:r>
                      <a:endParaRPr sz="1050" b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0.7cm*0.7cm</a:t>
                      </a:r>
                      <a:endParaRPr sz="14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8.8cm (8X0)</a:t>
                      </a:r>
                      <a:endParaRPr sz="1400" b="0" u="none" strike="noStrike" cap="none" dirty="0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8x8</a:t>
                      </a:r>
                      <a:endParaRPr sz="14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SiPM 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Onsemi</a:t>
                      </a:r>
                      <a:endParaRPr sz="1050" b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MICROFC-60035</a:t>
                      </a:r>
                      <a:endParaRPr sz="1400" u="none" strike="noStrike" cap="none"/>
                    </a:p>
                  </a:txBody>
                  <a:tcPr marL="27475" marR="27475" marT="18300" marB="1830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1/crystal</a:t>
                      </a:r>
                      <a:endParaRPr sz="1400" u="none" strike="noStrike" cap="none" dirty="0"/>
                    </a:p>
                  </a:txBody>
                  <a:tcPr marL="27475" marR="27475" marT="18300" marB="1830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CITIROC</a:t>
                      </a:r>
                      <a:endParaRPr sz="1400" u="none" strike="noStrike" cap="none"/>
                    </a:p>
                  </a:txBody>
                  <a:tcPr marL="27475" marR="27475" marT="18300" marB="1830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1800"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r>
                        <a:rPr lang="en-US" sz="1200" b="1" u="none" strike="noStrike" cap="none" baseline="300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nd</a:t>
                      </a: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prototype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2024-2025</a:t>
                      </a:r>
                      <a:endParaRPr sz="14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LYSO + APD</a:t>
                      </a:r>
                      <a:endParaRPr sz="1400" b="0" u="none" strike="noStrike" cap="none" dirty="0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LYSO</a:t>
                      </a:r>
                      <a:endParaRPr sz="1050" b="0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1cm*1cm</a:t>
                      </a:r>
                      <a:endParaRPr sz="1400" u="none" strike="noStrike" cap="none" dirty="0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6.6cm (6X0)</a:t>
                      </a:r>
                      <a:endParaRPr sz="1400" b="0" u="none" strike="noStrike" cap="none" dirty="0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8x8</a:t>
                      </a:r>
                      <a:endParaRPr sz="14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APD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C30739ECERH</a:t>
                      </a:r>
                      <a:endParaRPr sz="1400" u="none" strike="noStrike" cap="none"/>
                    </a:p>
                  </a:txBody>
                  <a:tcPr marL="27475" marR="27475" marT="18300" marB="1830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1/crystal</a:t>
                      </a:r>
                      <a:endParaRPr sz="1400" u="none" strike="noStrike" cap="none" dirty="0"/>
                    </a:p>
                  </a:txBody>
                  <a:tcPr marL="27475" marR="27475" marT="18300" marB="1830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CITIROC</a:t>
                      </a:r>
                      <a:endParaRPr sz="1400" u="none" strike="noStrike" cap="none"/>
                    </a:p>
                  </a:txBody>
                  <a:tcPr marL="27475" marR="27475" marT="18300" marB="1830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2975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PbWO4 + </a:t>
                      </a:r>
                      <a:r>
                        <a:rPr lang="en-US" sz="1100" b="0" u="none" strike="noStrike" cap="none" dirty="0" err="1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SiPM</a:t>
                      </a:r>
                      <a:endParaRPr sz="1100" b="0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PbWO4</a:t>
                      </a:r>
                      <a:endParaRPr sz="1400" u="none" strike="noStrike" cap="none" dirty="0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2cm*2cm</a:t>
                      </a:r>
                      <a:endParaRPr sz="1400" u="none" strike="noStrike" cap="none" dirty="0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5.3cm (6X0)</a:t>
                      </a:r>
                      <a:endParaRPr sz="1400" b="0" u="none" strike="noStrike" cap="none" dirty="0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6x6</a:t>
                      </a:r>
                      <a:endParaRPr sz="1400" u="none" strike="noStrike" cap="none" dirty="0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 dirty="0" err="1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SiPM</a:t>
                      </a:r>
                      <a:endParaRPr sz="1050" b="0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 dirty="0" err="1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Onsemi</a:t>
                      </a:r>
                      <a:endParaRPr sz="1050" b="0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MICROFC-60035</a:t>
                      </a:r>
                      <a:endParaRPr sz="1400" u="none" strike="noStrike" cap="none" dirty="0"/>
                    </a:p>
                  </a:txBody>
                  <a:tcPr marL="27475" marR="27475" marT="18300" marB="1830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2/crystal</a:t>
                      </a:r>
                      <a:endParaRPr sz="1050" b="0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475" marR="27475" marT="18300" marB="1830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CITIROC</a:t>
                      </a:r>
                      <a:endParaRPr sz="1400" u="none" strike="noStrike" cap="none" dirty="0"/>
                    </a:p>
                  </a:txBody>
                  <a:tcPr marL="27475" marR="27475" marT="18300" marB="1830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36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r>
                        <a:rPr lang="en-US" sz="1200" b="1" u="none" strike="noStrike" cap="none" baseline="30000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rd</a:t>
                      </a:r>
                      <a:r>
                        <a:rPr lang="en-US" sz="1200" b="1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prototype</a:t>
                      </a:r>
                      <a:endParaRPr sz="1400" u="none" strike="noStrike" cap="none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2025-2026</a:t>
                      </a:r>
                      <a:endParaRPr sz="1400" u="none" strike="noStrike" cap="none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sng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(developing)</a:t>
                      </a:r>
                      <a:endParaRPr sz="1400" u="none" strike="noStrike" cap="none" dirty="0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rial"/>
                        <a:buNone/>
                      </a:pPr>
                      <a:endParaRPr sz="1050" b="0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PbWO4 + </a:t>
                      </a:r>
                      <a:r>
                        <a:rPr lang="en-US" sz="1050" b="1" u="none" strike="noStrike" cap="none" dirty="0" err="1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Arial"/>
                          <a:ea typeface="Arial"/>
                          <a:cs typeface="Arial"/>
                          <a:sym typeface="Arial"/>
                        </a:rPr>
                        <a:t>SiPM</a:t>
                      </a:r>
                      <a:endParaRPr sz="1050" b="1" u="none" strike="noStrike" cap="none" dirty="0">
                        <a:solidFill>
                          <a:schemeClr val="dk1"/>
                        </a:solidFill>
                        <a:highlight>
                          <a:srgbClr val="FFFF00"/>
                        </a:highlight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lang="en-US" sz="1050" b="0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PbWO4</a:t>
                      </a:r>
                      <a:endParaRPr sz="1400" u="none" strike="noStrike" cap="none" dirty="0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lang="en-US" sz="1050" b="0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2cm*2cm</a:t>
                      </a:r>
                      <a:endParaRPr sz="1400" u="none" strike="noStrike" cap="none" dirty="0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lang="en-US" sz="1050" b="0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5.3cm (6X0)</a:t>
                      </a:r>
                      <a:endParaRPr sz="1400" b="0" u="none" strike="noStrike" cap="none" dirty="0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lang="en-US" sz="1050" b="0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6x6</a:t>
                      </a:r>
                      <a:endParaRPr sz="1400" u="none" strike="noStrike" cap="none" dirty="0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i="0" u="none" strike="noStrike" cap="none" dirty="0" err="1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Arial"/>
                          <a:ea typeface="Arial"/>
                          <a:cs typeface="Arial"/>
                          <a:sym typeface="Arial"/>
                        </a:rPr>
                        <a:t>SiPM</a:t>
                      </a:r>
                      <a:endParaRPr sz="1050" b="1" i="0" u="none" strike="noStrike" cap="none" dirty="0">
                        <a:solidFill>
                          <a:schemeClr val="dk1"/>
                        </a:solidFill>
                        <a:highlight>
                          <a:srgbClr val="FFFF00"/>
                        </a:highlight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i="0" u="none" strike="noStrike" cap="none" dirty="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Arial"/>
                          <a:ea typeface="Arial"/>
                          <a:cs typeface="Arial"/>
                          <a:sym typeface="Arial"/>
                        </a:rPr>
                        <a:t>Hamamatsu</a:t>
                      </a:r>
                      <a:endParaRPr sz="1400" b="1" u="none" strike="noStrike" cap="none" dirty="0">
                        <a:highlight>
                          <a:srgbClr val="FFFF00"/>
                        </a:highlight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i="0" u="none" strike="noStrike" cap="none" dirty="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Arial"/>
                          <a:ea typeface="Arial"/>
                          <a:cs typeface="Arial"/>
                          <a:sym typeface="Arial"/>
                        </a:rPr>
                        <a:t>S14160-3015PS</a:t>
                      </a:r>
                      <a:endParaRPr sz="1050" b="1" u="none" strike="noStrike" cap="none" dirty="0">
                        <a:solidFill>
                          <a:schemeClr val="dk1"/>
                        </a:solidFill>
                        <a:highlight>
                          <a:srgbClr val="FFFF00"/>
                        </a:highlight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475" marR="27475" marT="18300" marB="1830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altLang="zh-TW" sz="1100" u="none" strike="noStrike" cap="none" dirty="0">
                          <a:highlight>
                            <a:srgbClr val="FFFF00"/>
                          </a:highlight>
                        </a:rPr>
                        <a:t>16/crystal</a:t>
                      </a:r>
                      <a:endParaRPr sz="1100" u="none" strike="noStrike" cap="none" dirty="0">
                        <a:highlight>
                          <a:srgbClr val="FFFF00"/>
                        </a:highlight>
                      </a:endParaRPr>
                    </a:p>
                  </a:txBody>
                  <a:tcPr marL="27475" marR="27475" marT="18300" marB="1830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altLang="zh-TW" sz="1100" b="1" u="none" strike="noStrike" cap="none" dirty="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Arial"/>
                          <a:ea typeface="Arial"/>
                          <a:cs typeface="Arial"/>
                          <a:sym typeface="Arial"/>
                        </a:rPr>
                        <a:t>CITIROC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altLang="zh-TW" sz="1100" b="1" u="none" strike="noStrike" cap="none" dirty="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Arial"/>
                          <a:cs typeface="Arial"/>
                          <a:sym typeface="Arial"/>
                        </a:rPr>
                        <a:t>HGCROC</a:t>
                      </a:r>
                      <a:endParaRPr sz="1400" u="none" strike="noStrike" cap="none" dirty="0">
                        <a:highlight>
                          <a:srgbClr val="FFFF00"/>
                        </a:highlight>
                      </a:endParaRPr>
                    </a:p>
                  </a:txBody>
                  <a:tcPr marL="27475" marR="27475" marT="18300" marB="1830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矩形 2">
            <a:extLst>
              <a:ext uri="{FF2B5EF4-FFF2-40B4-BE49-F238E27FC236}">
                <a16:creationId xmlns:a16="http://schemas.microsoft.com/office/drawing/2014/main" id="{30C0E457-B06D-41AE-8F76-2DA8A079F556}"/>
              </a:ext>
            </a:extLst>
          </p:cNvPr>
          <p:cNvSpPr/>
          <p:nvPr/>
        </p:nvSpPr>
        <p:spPr>
          <a:xfrm>
            <a:off x="333123" y="3645024"/>
            <a:ext cx="8477754" cy="2462213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400" dirty="0"/>
              <a:t>The 3rd prototype will use the same crystals</a:t>
            </a:r>
          </a:p>
          <a:p>
            <a:pPr marL="742950" lvl="1" indent="-285750">
              <a:buFontTx/>
              <a:buChar char="-"/>
            </a:pPr>
            <a:r>
              <a:rPr lang="en-US" altLang="zh-TW" sz="1400" b="1" dirty="0" err="1"/>
              <a:t>SiPM</a:t>
            </a:r>
            <a:r>
              <a:rPr lang="en-US" altLang="zh-TW" sz="1400" dirty="0"/>
              <a:t> will be changed from </a:t>
            </a:r>
            <a:r>
              <a:rPr lang="en-US" altLang="zh-TW" sz="1400" b="1" dirty="0" err="1"/>
              <a:t>Onsemi</a:t>
            </a:r>
            <a:r>
              <a:rPr lang="en-US" altLang="zh-TW" sz="1400" b="1" dirty="0"/>
              <a:t> → Hamamatsu</a:t>
            </a:r>
          </a:p>
          <a:p>
            <a:pPr marL="742950" lvl="1" indent="-285750">
              <a:buFontTx/>
              <a:buChar char="-"/>
            </a:pPr>
            <a:r>
              <a:rPr lang="en-US" altLang="zh-TW" sz="1400" b="1" dirty="0"/>
              <a:t>DAQ</a:t>
            </a:r>
            <a:r>
              <a:rPr lang="en-US" altLang="zh-TW" sz="1400" dirty="0"/>
              <a:t> will be upgraded from </a:t>
            </a:r>
            <a:r>
              <a:rPr lang="en-US" altLang="zh-TW" sz="1400" b="1" dirty="0"/>
              <a:t>CITIROC → H2GCROC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400" dirty="0"/>
              <a:t>Possible test beam opportunities:</a:t>
            </a:r>
          </a:p>
          <a:p>
            <a:pPr marL="742950" lvl="1" indent="-285750">
              <a:buFontTx/>
              <a:buChar char="-"/>
            </a:pPr>
            <a:r>
              <a:rPr lang="en-US" altLang="zh-TW" sz="1400" b="1" dirty="0">
                <a:highlight>
                  <a:srgbClr val="FFFF00"/>
                </a:highlight>
              </a:rPr>
              <a:t>DESY in Germany @ June : 1GeV - 6GeV electron/positron beam</a:t>
            </a:r>
          </a:p>
          <a:p>
            <a:pPr marL="742950" lvl="1" indent="-285750">
              <a:buFontTx/>
              <a:buChar char="-"/>
            </a:pPr>
            <a:r>
              <a:rPr lang="en-US" altLang="zh-TW" sz="1400" b="1" dirty="0" err="1"/>
              <a:t>RARiS</a:t>
            </a:r>
            <a:r>
              <a:rPr lang="en-US" altLang="zh-TW" sz="1400" b="1" dirty="0"/>
              <a:t> in Japan @ July : 50MeV - 1 GeV electron/positron 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400" b="1" dirty="0"/>
              <a:t>System to be tested in the coming test beam</a:t>
            </a:r>
          </a:p>
          <a:p>
            <a:pPr marL="742950" lvl="1" indent="-285750">
              <a:buFontTx/>
              <a:buChar char="-"/>
            </a:pPr>
            <a:r>
              <a:rPr lang="en-US" altLang="zh-TW" sz="1400" b="1" dirty="0"/>
              <a:t>PbWO4 + </a:t>
            </a:r>
            <a:r>
              <a:rPr lang="en-US" altLang="zh-TW" sz="1400" b="1" dirty="0" err="1">
                <a:ea typeface="Arial"/>
                <a:cs typeface="Arial"/>
                <a:sym typeface="Arial"/>
              </a:rPr>
              <a:t>Onsemi</a:t>
            </a:r>
            <a:r>
              <a:rPr lang="en-US" altLang="zh-TW" sz="1400" b="1" dirty="0"/>
              <a:t> </a:t>
            </a:r>
            <a:r>
              <a:rPr lang="en-US" altLang="zh-TW" sz="1400" b="1" dirty="0" err="1"/>
              <a:t>SiPM</a:t>
            </a:r>
            <a:r>
              <a:rPr lang="en-US" altLang="zh-TW" sz="1400" b="1" dirty="0"/>
              <a:t> board + </a:t>
            </a:r>
            <a:r>
              <a:rPr lang="en-US" altLang="zh-TW" sz="1400" b="1" dirty="0">
                <a:solidFill>
                  <a:srgbClr val="0000FF"/>
                </a:solidFill>
              </a:rPr>
              <a:t>CITIROC</a:t>
            </a:r>
            <a:r>
              <a:rPr lang="en-US" altLang="zh-TW" sz="1400" b="1" dirty="0"/>
              <a:t> </a:t>
            </a:r>
            <a:r>
              <a:rPr lang="en-US" altLang="zh-TW" sz="1400" b="1" dirty="0">
                <a:solidFill>
                  <a:srgbClr val="0000FF"/>
                </a:solidFill>
              </a:rPr>
              <a:t>: reduce noise and test again</a:t>
            </a:r>
          </a:p>
          <a:p>
            <a:pPr marL="742950" lvl="1" indent="-285750">
              <a:buFontTx/>
              <a:buChar char="-"/>
            </a:pPr>
            <a:r>
              <a:rPr lang="en-US" altLang="zh-TW" sz="1400" b="1" dirty="0"/>
              <a:t>PbWO4 + </a:t>
            </a:r>
            <a:r>
              <a:rPr lang="en-US" altLang="zh-TW" sz="1400" b="1" dirty="0" err="1">
                <a:ea typeface="Arial"/>
                <a:cs typeface="Arial"/>
                <a:sym typeface="Arial"/>
              </a:rPr>
              <a:t>Onsemi</a:t>
            </a:r>
            <a:r>
              <a:rPr lang="en-US" altLang="zh-TW" sz="1400" b="1" dirty="0"/>
              <a:t> </a:t>
            </a:r>
            <a:r>
              <a:rPr lang="en-US" altLang="zh-TW" sz="1400" b="1" dirty="0" err="1"/>
              <a:t>SiPM</a:t>
            </a:r>
            <a:r>
              <a:rPr lang="en-US" altLang="zh-TW" sz="1400" b="1" dirty="0"/>
              <a:t> board + </a:t>
            </a:r>
            <a:r>
              <a:rPr lang="en-US" altLang="zh-TW" sz="1400" b="1" dirty="0">
                <a:solidFill>
                  <a:srgbClr val="FF0000"/>
                </a:solidFill>
              </a:rPr>
              <a:t>H2GCROC</a:t>
            </a:r>
            <a:r>
              <a:rPr lang="en-US" altLang="zh-TW" sz="1400" b="1" dirty="0"/>
              <a:t> </a:t>
            </a:r>
            <a:r>
              <a:rPr lang="en-US" altLang="zh-TW" sz="1400" b="1" dirty="0">
                <a:solidFill>
                  <a:srgbClr val="FF0000"/>
                </a:solidFill>
              </a:rPr>
              <a:t>:</a:t>
            </a:r>
            <a:r>
              <a:rPr lang="en-US" altLang="zh-TW" sz="1400" b="1" dirty="0"/>
              <a:t> </a:t>
            </a:r>
            <a:r>
              <a:rPr lang="en-US" altLang="zh-TW" sz="1400" b="1" dirty="0">
                <a:solidFill>
                  <a:srgbClr val="FF0000"/>
                </a:solidFill>
              </a:rPr>
              <a:t>1</a:t>
            </a:r>
            <a:r>
              <a:rPr lang="en-US" altLang="zh-TW" sz="1400" b="1" baseline="30000" dirty="0">
                <a:solidFill>
                  <a:srgbClr val="FF0000"/>
                </a:solidFill>
              </a:rPr>
              <a:t>st</a:t>
            </a:r>
            <a:r>
              <a:rPr lang="en-US" altLang="zh-TW" sz="1400" b="1" dirty="0">
                <a:solidFill>
                  <a:srgbClr val="FF0000"/>
                </a:solidFill>
              </a:rPr>
              <a:t> try to use H2GCROC</a:t>
            </a:r>
          </a:p>
          <a:p>
            <a:pPr marL="742950" lvl="1" indent="-285750">
              <a:buFontTx/>
              <a:buChar char="-"/>
            </a:pPr>
            <a:r>
              <a:rPr lang="en-US" altLang="zh-TW" sz="1400" b="1" dirty="0"/>
              <a:t>PbWO4 + </a:t>
            </a:r>
            <a:r>
              <a:rPr lang="en-US" altLang="zh-TW" sz="1400" b="1" dirty="0">
                <a:solidFill>
                  <a:srgbClr val="FF00FF"/>
                </a:solidFill>
              </a:rPr>
              <a:t>Hamamatsu </a:t>
            </a:r>
            <a:r>
              <a:rPr lang="en-US" altLang="zh-TW" sz="1400" b="1" dirty="0" err="1">
                <a:solidFill>
                  <a:srgbClr val="FF00FF"/>
                </a:solidFill>
              </a:rPr>
              <a:t>SiPM</a:t>
            </a:r>
            <a:r>
              <a:rPr lang="en-US" altLang="zh-TW" sz="1400" b="1" dirty="0">
                <a:solidFill>
                  <a:srgbClr val="FF00FF"/>
                </a:solidFill>
              </a:rPr>
              <a:t> board + H2GCROC : test new </a:t>
            </a:r>
            <a:r>
              <a:rPr lang="en-US" altLang="zh-TW" sz="1400" b="1" dirty="0" err="1">
                <a:solidFill>
                  <a:srgbClr val="FF00FF"/>
                </a:solidFill>
              </a:rPr>
              <a:t>SiPM</a:t>
            </a:r>
            <a:r>
              <a:rPr lang="en-US" altLang="zh-TW" sz="1400" b="1" dirty="0">
                <a:solidFill>
                  <a:srgbClr val="FF00FF"/>
                </a:solidFill>
              </a:rPr>
              <a:t> board + new DAQ system</a:t>
            </a:r>
          </a:p>
          <a:p>
            <a:pPr marL="742950" lvl="1" indent="-285750">
              <a:buFontTx/>
              <a:buChar char="-"/>
            </a:pPr>
            <a:r>
              <a:rPr lang="en-US" altLang="zh-TW" sz="1400" b="1" dirty="0"/>
              <a:t>LYSO + </a:t>
            </a:r>
            <a:r>
              <a:rPr lang="en-US" altLang="zh-TW" sz="1400" b="1" dirty="0">
                <a:solidFill>
                  <a:srgbClr val="FF00FF"/>
                </a:solidFill>
              </a:rPr>
              <a:t>Hamamatsu </a:t>
            </a:r>
            <a:r>
              <a:rPr lang="en-US" altLang="zh-TW" sz="1400" b="1" dirty="0" err="1">
                <a:solidFill>
                  <a:srgbClr val="FF00FF"/>
                </a:solidFill>
              </a:rPr>
              <a:t>SiPM</a:t>
            </a:r>
            <a:r>
              <a:rPr lang="en-US" altLang="zh-TW" sz="1400" b="1" dirty="0">
                <a:solidFill>
                  <a:srgbClr val="FF00FF"/>
                </a:solidFill>
              </a:rPr>
              <a:t> board + H2GCROC : redo LYSO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83DC413-DF41-464B-955C-F10A41D31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28</a:t>
            </a:fld>
            <a:r>
              <a:rPr lang="en-US" altLang="ja-JP"/>
              <a:t>/19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9907973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1AE14CC-B42F-4D82-BCC6-A41426C78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Lab Test of H2GCROC</a:t>
            </a:r>
            <a:endParaRPr lang="zh-TW" altLang="en-US" dirty="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D417B719-8AFB-46E6-864C-C4B975225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2026/03/06</a:t>
            </a:r>
            <a:endParaRPr lang="en-US" altLang="ja-JP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74F11A4-8473-4853-BC57-A010B7631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ZDC Crystal ECAL Development for ePIC Experiment </a:t>
            </a:r>
            <a:endParaRPr lang="en-US" altLang="ja-JP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1BCD3F2-A9C6-4AD6-B3FE-C00DB077E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29</a:t>
            </a:fld>
            <a:r>
              <a:rPr lang="en-US" altLang="ja-JP"/>
              <a:t>/19</a:t>
            </a:r>
            <a:endParaRPr lang="en-US" altLang="ja-JP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90A538F8-853F-4449-AD93-D28DF52759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6" y="1052736"/>
            <a:ext cx="7945263" cy="3699323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E09781CA-0302-4C6C-9535-F2F9E77E7AF2}"/>
              </a:ext>
            </a:extLst>
          </p:cNvPr>
          <p:cNvSpPr txBox="1"/>
          <p:nvPr/>
        </p:nvSpPr>
        <p:spPr>
          <a:xfrm>
            <a:off x="292009" y="5157192"/>
            <a:ext cx="8742562" cy="1200329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/>
              <a:t>Pedestal calibration (OK)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/>
              <a:t>Decoding (OK)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>
                <a:highlight>
                  <a:srgbClr val="FFFF00"/>
                </a:highlight>
              </a:rPr>
              <a:t>Gain calibration with LYSO + </a:t>
            </a:r>
            <a:r>
              <a:rPr lang="en-US" altLang="zh-TW" dirty="0" err="1">
                <a:highlight>
                  <a:srgbClr val="FFFF00"/>
                </a:highlight>
              </a:rPr>
              <a:t>SiPM</a:t>
            </a:r>
            <a:r>
              <a:rPr lang="en-US" altLang="zh-TW" dirty="0">
                <a:highlight>
                  <a:srgbClr val="FFFF00"/>
                </a:highlight>
              </a:rPr>
              <a:t> + H3GCROC : connector issue (pending)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>
                <a:highlight>
                  <a:srgbClr val="FFFF00"/>
                </a:highlight>
              </a:rPr>
              <a:t>CR test with LYSO + </a:t>
            </a:r>
            <a:r>
              <a:rPr lang="en-US" altLang="zh-TW" dirty="0" err="1">
                <a:highlight>
                  <a:srgbClr val="FFFF00"/>
                </a:highlight>
              </a:rPr>
              <a:t>SiPM</a:t>
            </a:r>
            <a:r>
              <a:rPr lang="en-US" altLang="zh-TW" dirty="0">
                <a:highlight>
                  <a:srgbClr val="FFFF00"/>
                </a:highlight>
              </a:rPr>
              <a:t> + H3GCROC : connector issue (pending) </a:t>
            </a:r>
          </a:p>
        </p:txBody>
      </p:sp>
    </p:spTree>
    <p:extLst>
      <p:ext uri="{BB962C8B-B14F-4D97-AF65-F5344CB8AC3E}">
        <p14:creationId xmlns:p14="http://schemas.microsoft.com/office/powerpoint/2010/main" val="3730821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6"/>
          <p:cNvSpPr txBox="1">
            <a:spLocks noGrp="1"/>
          </p:cNvSpPr>
          <p:nvPr>
            <p:ph type="title"/>
          </p:nvPr>
        </p:nvSpPr>
        <p:spPr>
          <a:xfrm>
            <a:off x="10725" y="44624"/>
            <a:ext cx="9128792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000" dirty="0"/>
              <a:t>1</a:t>
            </a:r>
            <a:r>
              <a:rPr lang="en-US" sz="4000" baseline="30000" dirty="0"/>
              <a:t>st</a:t>
            </a:r>
            <a:r>
              <a:rPr lang="en-US" sz="4000" dirty="0"/>
              <a:t> Prototype of ZDC ECAL</a:t>
            </a:r>
            <a:endParaRPr sz="4000" dirty="0"/>
          </a:p>
        </p:txBody>
      </p:sp>
      <p:sp>
        <p:nvSpPr>
          <p:cNvPr id="94" name="Google Shape;94;p6"/>
          <p:cNvSpPr txBox="1">
            <a:spLocks noGrp="1"/>
          </p:cNvSpPr>
          <p:nvPr>
            <p:ph type="dt" idx="10"/>
          </p:nvPr>
        </p:nvSpPr>
        <p:spPr>
          <a:xfrm>
            <a:off x="10725" y="6551744"/>
            <a:ext cx="1826162" cy="306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altLang="zh-TW"/>
              <a:t>2026/03/06</a:t>
            </a:r>
            <a:endParaRPr/>
          </a:p>
        </p:txBody>
      </p:sp>
      <p:sp>
        <p:nvSpPr>
          <p:cNvPr id="95" name="Google Shape;95;p6"/>
          <p:cNvSpPr txBox="1">
            <a:spLocks noGrp="1"/>
          </p:cNvSpPr>
          <p:nvPr>
            <p:ph type="ftr" idx="11"/>
          </p:nvPr>
        </p:nvSpPr>
        <p:spPr>
          <a:xfrm>
            <a:off x="1836887" y="6557147"/>
            <a:ext cx="5652806" cy="300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ZDC Crystal ECAL Development for ePIC Experiment </a:t>
            </a:r>
            <a:endParaRPr/>
          </a:p>
        </p:txBody>
      </p:sp>
      <p:pic>
        <p:nvPicPr>
          <p:cNvPr id="96" name="Google Shape;96;p6"/>
          <p:cNvPicPr preferRelativeResize="0"/>
          <p:nvPr/>
        </p:nvPicPr>
        <p:blipFill rotWithShape="1">
          <a:blip r:embed="rId3">
            <a:alphaModFix/>
          </a:blip>
          <a:srcRect l="60632" t="18786" r="4061" b="15339"/>
          <a:stretch/>
        </p:blipFill>
        <p:spPr>
          <a:xfrm>
            <a:off x="3258217" y="1214205"/>
            <a:ext cx="3739202" cy="3798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6"/>
          <p:cNvPicPr preferRelativeResize="0"/>
          <p:nvPr/>
        </p:nvPicPr>
        <p:blipFill rotWithShape="1">
          <a:blip r:embed="rId3">
            <a:alphaModFix/>
          </a:blip>
          <a:srcRect l="10353" t="4557" r="70534" b="60441"/>
          <a:stretch/>
        </p:blipFill>
        <p:spPr>
          <a:xfrm>
            <a:off x="7271235" y="1525473"/>
            <a:ext cx="1511643" cy="162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6"/>
          <p:cNvPicPr preferRelativeResize="0"/>
          <p:nvPr/>
        </p:nvPicPr>
        <p:blipFill rotWithShape="1">
          <a:blip r:embed="rId3">
            <a:alphaModFix/>
          </a:blip>
          <a:srcRect l="4375" t="43848" r="76512" b="21149"/>
          <a:stretch/>
        </p:blipFill>
        <p:spPr>
          <a:xfrm>
            <a:off x="7314362" y="3476406"/>
            <a:ext cx="1511642" cy="1507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 l="59157" t="16786" r="2210" b="1737"/>
          <a:stretch/>
        </p:blipFill>
        <p:spPr>
          <a:xfrm>
            <a:off x="447911" y="1456586"/>
            <a:ext cx="2533316" cy="358705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0" name="Google Shape;100;p6"/>
          <p:cNvCxnSpPr/>
          <p:nvPr/>
        </p:nvCxnSpPr>
        <p:spPr>
          <a:xfrm>
            <a:off x="5827138" y="4202038"/>
            <a:ext cx="1337150" cy="216024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01" name="Google Shape;101;p6"/>
          <p:cNvCxnSpPr/>
          <p:nvPr/>
        </p:nvCxnSpPr>
        <p:spPr>
          <a:xfrm rot="10800000" flipH="1">
            <a:off x="5388666" y="2545854"/>
            <a:ext cx="1950640" cy="930552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02" name="Google Shape;102;p6"/>
          <p:cNvCxnSpPr>
            <a:endCxn id="99" idx="3"/>
          </p:cNvCxnSpPr>
          <p:nvPr/>
        </p:nvCxnSpPr>
        <p:spPr>
          <a:xfrm flipH="1">
            <a:off x="2981227" y="2235513"/>
            <a:ext cx="1371000" cy="10146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03" name="Google Shape;103;p6"/>
          <p:cNvSpPr txBox="1"/>
          <p:nvPr/>
        </p:nvSpPr>
        <p:spPr>
          <a:xfrm>
            <a:off x="7274409" y="3140230"/>
            <a:ext cx="150847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Onsemi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SiPM</a:t>
            </a:r>
            <a:endParaRPr sz="16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6"/>
          <p:cNvSpPr txBox="1"/>
          <p:nvPr/>
        </p:nvSpPr>
        <p:spPr>
          <a:xfrm>
            <a:off x="7107777" y="913191"/>
            <a:ext cx="19019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LYSO crystal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(8x8 , 8X0, ESR)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6"/>
          <p:cNvSpPr txBox="1"/>
          <p:nvPr/>
        </p:nvSpPr>
        <p:spPr>
          <a:xfrm>
            <a:off x="566124" y="1029559"/>
            <a:ext cx="249166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CITIROC (160-400pC)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06" name="Google Shape;106;p6"/>
          <p:cNvGraphicFramePr/>
          <p:nvPr>
            <p:extLst>
              <p:ext uri="{D42A27DB-BD31-4B8C-83A1-F6EECF244321}">
                <p14:modId xmlns:p14="http://schemas.microsoft.com/office/powerpoint/2010/main" val="1536719445"/>
              </p:ext>
            </p:extLst>
          </p:nvPr>
        </p:nvGraphicFramePr>
        <p:xfrm>
          <a:off x="224840" y="5219027"/>
          <a:ext cx="8876900" cy="12070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051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1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3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6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17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80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99100"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rial"/>
                        <a:buNone/>
                      </a:pPr>
                      <a:endParaRPr sz="1200" b="1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Detector</a:t>
                      </a:r>
                      <a:endParaRPr sz="12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Crystal</a:t>
                      </a:r>
                      <a:endParaRPr sz="12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Sensor</a:t>
                      </a:r>
                      <a:endParaRPr sz="12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DAQ</a:t>
                      </a:r>
                      <a:endParaRPr sz="1200" u="none" strike="noStrike" cap="none"/>
                    </a:p>
                  </a:txBody>
                  <a:tcPr marL="27475" marR="27475" marT="18300" marB="1830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35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name</a:t>
                      </a:r>
                      <a:endParaRPr sz="12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Size of one cell</a:t>
                      </a:r>
                      <a:endParaRPr sz="12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Length</a:t>
                      </a:r>
                      <a:endParaRPr sz="12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Array</a:t>
                      </a:r>
                      <a:endParaRPr sz="12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</a:rPr>
                        <a:t>Type</a:t>
                      </a:r>
                      <a:endParaRPr sz="1200" b="1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Sensor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/crystal</a:t>
                      </a:r>
                      <a:endParaRPr sz="12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29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r>
                        <a:rPr lang="en-US" sz="1200" b="1" u="none" strike="noStrike" cap="none" baseline="300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st</a:t>
                      </a: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prototype</a:t>
                      </a:r>
                      <a:endParaRPr sz="12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2023-2024</a:t>
                      </a:r>
                      <a:endParaRPr sz="12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Arial"/>
                          <a:ea typeface="Arial"/>
                          <a:cs typeface="Arial"/>
                          <a:sym typeface="Arial"/>
                        </a:rPr>
                        <a:t>LYSO + </a:t>
                      </a:r>
                      <a:r>
                        <a:rPr lang="en-US" sz="1200" b="1" u="none" strike="noStrike" cap="none" dirty="0" err="1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Arial"/>
                          <a:ea typeface="Arial"/>
                          <a:cs typeface="Arial"/>
                          <a:sym typeface="Arial"/>
                        </a:rPr>
                        <a:t>SiPM</a:t>
                      </a:r>
                      <a:endParaRPr sz="1200" b="1" u="none" strike="noStrike" cap="none" dirty="0">
                        <a:solidFill>
                          <a:srgbClr val="FF0000"/>
                        </a:solidFill>
                        <a:highlight>
                          <a:srgbClr val="FFFF00"/>
                        </a:highlight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LYSO</a:t>
                      </a:r>
                      <a:endParaRPr sz="1200" b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0.7cm*0.7cm</a:t>
                      </a:r>
                      <a:endParaRPr sz="12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8cm (8X0)</a:t>
                      </a:r>
                      <a:endParaRPr sz="1200" b="1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8x8</a:t>
                      </a:r>
                      <a:endParaRPr sz="12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SiPM </a:t>
                      </a:r>
                      <a:endParaRPr sz="12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Onsemi</a:t>
                      </a:r>
                      <a:endParaRPr sz="1200" b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20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MICROFC-60035</a:t>
                      </a:r>
                      <a:endParaRPr sz="1200" u="none" strike="noStrike" cap="none"/>
                    </a:p>
                  </a:txBody>
                  <a:tcPr marL="27475" marR="27475" marT="18300" marB="1830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1200" u="none" strike="noStrike" cap="none"/>
                    </a:p>
                  </a:txBody>
                  <a:tcPr marL="27475" marR="27475" marT="18300" marB="1830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CITIROC</a:t>
                      </a:r>
                      <a:endParaRPr sz="1200" u="none" strike="noStrike" cap="none" dirty="0"/>
                    </a:p>
                  </a:txBody>
                  <a:tcPr marL="27475" marR="27475" marT="18300" marB="1830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94C07646-F93E-4C0D-BCCC-7E1B21112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3</a:t>
            </a:fld>
            <a:r>
              <a:rPr lang="en-US" altLang="ja-JP"/>
              <a:t>/19</a:t>
            </a:r>
            <a:endParaRPr lang="en-US" altLang="ja-JP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5C45A6-6281-4D93-81C7-F3F3E84E2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Plan for Final Design</a:t>
            </a:r>
            <a:endParaRPr lang="zh-TW" altLang="en-US" dirty="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94D692B-45C4-47EA-96BD-57682B633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2026/03/06</a:t>
            </a:r>
            <a:endParaRPr lang="en-US" altLang="ja-JP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2A19C6EF-BA61-4887-A8D8-658654F9D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ZDC Crystal ECAL Development for ePIC Experiment </a:t>
            </a:r>
            <a:endParaRPr lang="en-US" altLang="ja-JP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12E90BD-9829-47E6-94BA-E9AE0D643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30</a:t>
            </a:fld>
            <a:r>
              <a:rPr lang="en-US" altLang="ja-JP"/>
              <a:t>/19</a:t>
            </a:r>
            <a:endParaRPr lang="en-US" altLang="ja-JP" dirty="0"/>
          </a:p>
        </p:txBody>
      </p:sp>
      <p:pic>
        <p:nvPicPr>
          <p:cNvPr id="48" name="圖片 47">
            <a:extLst>
              <a:ext uri="{FF2B5EF4-FFF2-40B4-BE49-F238E27FC236}">
                <a16:creationId xmlns:a16="http://schemas.microsoft.com/office/drawing/2014/main" id="{49BD4203-72EF-4A02-9B1D-A47B35671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268760"/>
            <a:ext cx="4035869" cy="4968552"/>
          </a:xfrm>
          <a:prstGeom prst="rect">
            <a:avLst/>
          </a:prstGeom>
        </p:spPr>
      </p:pic>
      <p:pic>
        <p:nvPicPr>
          <p:cNvPr id="49" name="圖片 48">
            <a:extLst>
              <a:ext uri="{FF2B5EF4-FFF2-40B4-BE49-F238E27FC236}">
                <a16:creationId xmlns:a16="http://schemas.microsoft.com/office/drawing/2014/main" id="{08CA7EE0-D913-435A-A513-09C2DA6FA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2833" y="1125933"/>
            <a:ext cx="2906731" cy="2758372"/>
          </a:xfrm>
          <a:prstGeom prst="rect">
            <a:avLst/>
          </a:prstGeom>
        </p:spPr>
      </p:pic>
      <p:sp>
        <p:nvSpPr>
          <p:cNvPr id="50" name="文字方塊 49">
            <a:extLst>
              <a:ext uri="{FF2B5EF4-FFF2-40B4-BE49-F238E27FC236}">
                <a16:creationId xmlns:a16="http://schemas.microsoft.com/office/drawing/2014/main" id="{A2706453-FD33-4666-9A5D-6C2A15672542}"/>
              </a:ext>
            </a:extLst>
          </p:cNvPr>
          <p:cNvSpPr txBox="1"/>
          <p:nvPr/>
        </p:nvSpPr>
        <p:spPr>
          <a:xfrm>
            <a:off x="5500847" y="836712"/>
            <a:ext cx="1818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Super module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0D6A29BE-F618-4395-BD27-07D0D41EE531}"/>
              </a:ext>
            </a:extLst>
          </p:cNvPr>
          <p:cNvSpPr txBox="1"/>
          <p:nvPr/>
        </p:nvSpPr>
        <p:spPr>
          <a:xfrm>
            <a:off x="4499992" y="4204140"/>
            <a:ext cx="455165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400" dirty="0"/>
              <a:t>Crystal : PbWO4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400" dirty="0" err="1"/>
              <a:t>SiPM</a:t>
            </a:r>
            <a:r>
              <a:rPr lang="en-US" altLang="zh-TW" sz="1400" dirty="0"/>
              <a:t> : S14160-3015PS_HAMAMATSU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400" dirty="0"/>
              <a:t>One crystal = 20.5 mm*20.5 mm*7.0</a:t>
            </a:r>
            <a:r>
              <a:rPr lang="zh-TW" altLang="en-US" sz="1400" dirty="0"/>
              <a:t> </a:t>
            </a:r>
            <a:r>
              <a:rPr lang="en-US" altLang="zh-TW" sz="1400" dirty="0"/>
              <a:t>mm (7.87 X</a:t>
            </a:r>
            <a:r>
              <a:rPr lang="en-US" altLang="zh-TW" sz="1400" baseline="-25000" dirty="0"/>
              <a:t>0</a:t>
            </a:r>
            <a:r>
              <a:rPr lang="en-US" altLang="zh-TW" sz="1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400" dirty="0"/>
              <a:t>Active area =</a:t>
            </a:r>
            <a:r>
              <a:rPr lang="zh-TW" altLang="en-US" sz="1400" dirty="0"/>
              <a:t> </a:t>
            </a:r>
            <a:r>
              <a:rPr lang="en-US" altLang="zh-TW" sz="1400" dirty="0"/>
              <a:t>59cm</a:t>
            </a:r>
            <a:r>
              <a:rPr lang="zh-TW" altLang="en-US" sz="1400" dirty="0"/>
              <a:t>*</a:t>
            </a:r>
            <a:r>
              <a:rPr lang="en-US" altLang="zh-TW" sz="1400" dirty="0"/>
              <a:t>59cm</a:t>
            </a:r>
          </a:p>
          <a:p>
            <a:endParaRPr lang="en-US" altLang="zh-TW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400" dirty="0"/>
              <a:t>One Super Module (SM) = 9 x 9 crystals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400" dirty="0"/>
              <a:t>Num. of crystals = 3x3 SMs = 729 crystals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400" dirty="0"/>
              <a:t>16 </a:t>
            </a:r>
            <a:r>
              <a:rPr lang="en-US" altLang="zh-TW" sz="1400" dirty="0" err="1"/>
              <a:t>SiPMs</a:t>
            </a:r>
            <a:r>
              <a:rPr lang="en-US" altLang="zh-TW" sz="1400" dirty="0"/>
              <a:t> / crystal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400" dirty="0"/>
              <a:t> Num. of </a:t>
            </a:r>
            <a:r>
              <a:rPr lang="en-US" altLang="zh-TW" sz="1400" dirty="0" err="1"/>
              <a:t>SiPMs</a:t>
            </a:r>
            <a:r>
              <a:rPr lang="en-US" altLang="zh-TW" sz="1400" dirty="0"/>
              <a:t> = 729 * 16 = 11, 664 </a:t>
            </a:r>
          </a:p>
        </p:txBody>
      </p:sp>
    </p:spTree>
    <p:extLst>
      <p:ext uri="{BB962C8B-B14F-4D97-AF65-F5344CB8AC3E}">
        <p14:creationId xmlns:p14="http://schemas.microsoft.com/office/powerpoint/2010/main" val="13725638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7B59FC7-E4BF-4AD6-920D-7236F5B39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Plan for Final Design : Frame</a:t>
            </a:r>
            <a:endParaRPr lang="zh-TW" altLang="en-US" dirty="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C6C2B7AA-D0E1-40F1-AE0A-5AE32A64C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2026/03/06</a:t>
            </a:r>
            <a:endParaRPr lang="en-US" altLang="ja-JP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E248023A-CB9C-41A1-A713-CA0AC916F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ZDC Crystal ECAL Development for ePIC Experiment </a:t>
            </a:r>
            <a:endParaRPr lang="en-US" altLang="ja-JP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D62D554-1084-444D-9B09-6C000A41C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31</a:t>
            </a:fld>
            <a:r>
              <a:rPr lang="en-US" altLang="ja-JP"/>
              <a:t>/19</a:t>
            </a:r>
            <a:endParaRPr lang="en-US" altLang="ja-JP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F3C4267-5C4D-4E28-A575-652644E07B9D}"/>
              </a:ext>
            </a:extLst>
          </p:cNvPr>
          <p:cNvSpPr/>
          <p:nvPr/>
        </p:nvSpPr>
        <p:spPr>
          <a:xfrm>
            <a:off x="512893" y="1440891"/>
            <a:ext cx="1828305" cy="349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 dirty="0">
                <a:solidFill>
                  <a:schemeClr val="tx1"/>
                </a:solidFill>
              </a:rPr>
              <a:t>Cooling &amp; support</a:t>
            </a:r>
            <a:endParaRPr lang="zh-TW" altLang="en-US" sz="1400" b="1" dirty="0">
              <a:solidFill>
                <a:schemeClr val="tx1"/>
              </a:solidFill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12B786C-1BB6-4F95-B9BB-9D5BEDF74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1988840"/>
            <a:ext cx="1777468" cy="3185832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1F0279D8-40A8-4D59-BA65-DCBA01885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0323" y="1988840"/>
            <a:ext cx="1772466" cy="3185832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2DE3391B-F387-487F-B81F-25E38D7CEE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9868" y="1988840"/>
            <a:ext cx="1858308" cy="3185832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747AC806-B96A-44BA-A5C3-6A22D94CF044}"/>
              </a:ext>
            </a:extLst>
          </p:cNvPr>
          <p:cNvSpPr/>
          <p:nvPr/>
        </p:nvSpPr>
        <p:spPr>
          <a:xfrm>
            <a:off x="2563278" y="1440891"/>
            <a:ext cx="1772467" cy="349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b="1" dirty="0">
                <a:solidFill>
                  <a:schemeClr val="tx1"/>
                </a:solidFill>
              </a:rPr>
              <a:t>Crystal modules </a:t>
            </a:r>
            <a:endParaRPr lang="zh-TW" altLang="en-US" sz="1600" b="1" dirty="0">
              <a:solidFill>
                <a:schemeClr val="tx1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67DD6B1-F5A4-4856-A672-FA4821326FBE}"/>
              </a:ext>
            </a:extLst>
          </p:cNvPr>
          <p:cNvSpPr/>
          <p:nvPr/>
        </p:nvSpPr>
        <p:spPr>
          <a:xfrm>
            <a:off x="4555324" y="1440891"/>
            <a:ext cx="1772467" cy="349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 dirty="0">
                <a:solidFill>
                  <a:schemeClr val="tx1"/>
                </a:solidFill>
              </a:rPr>
              <a:t>PCB support</a:t>
            </a:r>
            <a:endParaRPr lang="zh-TW" altLang="en-US" sz="1400" b="1" dirty="0">
              <a:solidFill>
                <a:schemeClr val="tx1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FB1F949-FE30-4635-AE63-6F4B2804CBBF}"/>
              </a:ext>
            </a:extLst>
          </p:cNvPr>
          <p:cNvSpPr/>
          <p:nvPr/>
        </p:nvSpPr>
        <p:spPr>
          <a:xfrm>
            <a:off x="6540703" y="1440891"/>
            <a:ext cx="2181102" cy="349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 dirty="0" err="1">
                <a:solidFill>
                  <a:schemeClr val="tx1"/>
                </a:solidFill>
              </a:rPr>
              <a:t>SiPM</a:t>
            </a:r>
            <a:r>
              <a:rPr lang="en-US" altLang="zh-TW" sz="1400" b="1" dirty="0">
                <a:solidFill>
                  <a:schemeClr val="tx1"/>
                </a:solidFill>
              </a:rPr>
              <a:t> PCB + ROC PCB</a:t>
            </a:r>
            <a:endParaRPr lang="zh-TW" altLang="en-US" sz="1400" b="1" dirty="0">
              <a:solidFill>
                <a:schemeClr val="tx1"/>
              </a:solidFill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BE18E00F-DE59-429E-BB04-7425970090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391" y="1988840"/>
            <a:ext cx="1835807" cy="3185832"/>
          </a:xfrm>
          <a:prstGeom prst="rect">
            <a:avLst/>
          </a:prstGeom>
        </p:spPr>
      </p:pic>
      <p:sp>
        <p:nvSpPr>
          <p:cNvPr id="15" name="箭號: 向右 14">
            <a:extLst>
              <a:ext uri="{FF2B5EF4-FFF2-40B4-BE49-F238E27FC236}">
                <a16:creationId xmlns:a16="http://schemas.microsoft.com/office/drawing/2014/main" id="{74EB9BD6-E042-4041-9881-870D32456806}"/>
              </a:ext>
            </a:extLst>
          </p:cNvPr>
          <p:cNvSpPr/>
          <p:nvPr/>
        </p:nvSpPr>
        <p:spPr>
          <a:xfrm>
            <a:off x="2291848" y="3459597"/>
            <a:ext cx="369117" cy="349250"/>
          </a:xfrm>
          <a:prstGeom prst="rightArrow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箭號: 向右 15">
            <a:extLst>
              <a:ext uri="{FF2B5EF4-FFF2-40B4-BE49-F238E27FC236}">
                <a16:creationId xmlns:a16="http://schemas.microsoft.com/office/drawing/2014/main" id="{551F196C-41BF-41A7-A15B-348228663C1F}"/>
              </a:ext>
            </a:extLst>
          </p:cNvPr>
          <p:cNvSpPr/>
          <p:nvPr/>
        </p:nvSpPr>
        <p:spPr>
          <a:xfrm>
            <a:off x="4304924" y="3459597"/>
            <a:ext cx="369117" cy="349250"/>
          </a:xfrm>
          <a:prstGeom prst="rightArrow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箭號: 向右 16">
            <a:extLst>
              <a:ext uri="{FF2B5EF4-FFF2-40B4-BE49-F238E27FC236}">
                <a16:creationId xmlns:a16="http://schemas.microsoft.com/office/drawing/2014/main" id="{A5301D66-943A-4980-A39B-07CFE91B3A49}"/>
              </a:ext>
            </a:extLst>
          </p:cNvPr>
          <p:cNvSpPr/>
          <p:nvPr/>
        </p:nvSpPr>
        <p:spPr>
          <a:xfrm>
            <a:off x="6289222" y="3459597"/>
            <a:ext cx="369117" cy="349250"/>
          </a:xfrm>
          <a:prstGeom prst="rightArrow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98502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5ED0230-0ABC-4AC2-AF80-5143BFDEB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Plan for Final Design : PCB</a:t>
            </a:r>
            <a:endParaRPr lang="zh-TW" altLang="en-US" dirty="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A73D50D9-4111-472A-B599-3830F01EF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2026/03/06</a:t>
            </a:r>
            <a:endParaRPr lang="en-US" altLang="ja-JP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E1B017CA-5A13-4154-8DE6-0D3691FA7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ZDC Crystal ECAL Development for ePIC Experiment </a:t>
            </a:r>
            <a:endParaRPr lang="en-US" altLang="ja-JP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2E27F732-9A0E-4B65-9127-E136BF9C9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32</a:t>
            </a:fld>
            <a:r>
              <a:rPr lang="en-US" altLang="ja-JP"/>
              <a:t>/19</a:t>
            </a:r>
            <a:endParaRPr lang="en-US" altLang="ja-JP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F5D8810D-EDA3-4939-BA59-9EE19B6A70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600" y="1167297"/>
            <a:ext cx="6890223" cy="490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6811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7B0F27-5902-4496-8FA7-4C22C946A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Plan for Final Design : Cooling</a:t>
            </a:r>
            <a:endParaRPr lang="zh-TW" altLang="en-US" dirty="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E1D910E7-435D-4137-AEE1-1C26EB863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2026/03/06</a:t>
            </a:r>
            <a:endParaRPr lang="en-US" altLang="ja-JP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EB19C192-CA97-44C7-950D-4503F3643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ZDC Crystal ECAL Development for ePIC Experiment </a:t>
            </a:r>
            <a:endParaRPr lang="en-US" altLang="ja-JP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EC2A093-6757-4B46-AC90-E3D0D0D12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33</a:t>
            </a:fld>
            <a:r>
              <a:rPr lang="en-US" altLang="ja-JP"/>
              <a:t>/19</a:t>
            </a:r>
            <a:endParaRPr lang="en-US" altLang="ja-JP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086CA71-27BD-4E43-BAE1-657EDF873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683" y="1153926"/>
            <a:ext cx="2452408" cy="4550148"/>
          </a:xfrm>
          <a:prstGeom prst="rect">
            <a:avLst/>
          </a:prstGeom>
        </p:spPr>
      </p:pic>
      <p:sp>
        <p:nvSpPr>
          <p:cNvPr id="8" name="箭號: 向下 7">
            <a:extLst>
              <a:ext uri="{FF2B5EF4-FFF2-40B4-BE49-F238E27FC236}">
                <a16:creationId xmlns:a16="http://schemas.microsoft.com/office/drawing/2014/main" id="{22C02516-3BDD-4712-849F-66B3A1B75512}"/>
              </a:ext>
            </a:extLst>
          </p:cNvPr>
          <p:cNvSpPr/>
          <p:nvPr/>
        </p:nvSpPr>
        <p:spPr>
          <a:xfrm>
            <a:off x="1145212" y="1467259"/>
            <a:ext cx="211577" cy="310341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箭號: 向下 8">
            <a:extLst>
              <a:ext uri="{FF2B5EF4-FFF2-40B4-BE49-F238E27FC236}">
                <a16:creationId xmlns:a16="http://schemas.microsoft.com/office/drawing/2014/main" id="{3E0B56CE-B655-4841-8611-007BBC9D76FB}"/>
              </a:ext>
            </a:extLst>
          </p:cNvPr>
          <p:cNvSpPr/>
          <p:nvPr/>
        </p:nvSpPr>
        <p:spPr>
          <a:xfrm rot="10800000">
            <a:off x="2315664" y="998755"/>
            <a:ext cx="211577" cy="31034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箭號: 向下 9">
            <a:extLst>
              <a:ext uri="{FF2B5EF4-FFF2-40B4-BE49-F238E27FC236}">
                <a16:creationId xmlns:a16="http://schemas.microsoft.com/office/drawing/2014/main" id="{89E5A5DD-ABF2-4EEE-8EA3-14D3017BC093}"/>
              </a:ext>
            </a:extLst>
          </p:cNvPr>
          <p:cNvSpPr/>
          <p:nvPr/>
        </p:nvSpPr>
        <p:spPr>
          <a:xfrm rot="16200000">
            <a:off x="592693" y="5060878"/>
            <a:ext cx="211577" cy="310341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箭號: 向下 10">
            <a:extLst>
              <a:ext uri="{FF2B5EF4-FFF2-40B4-BE49-F238E27FC236}">
                <a16:creationId xmlns:a16="http://schemas.microsoft.com/office/drawing/2014/main" id="{1158C33C-AD18-4264-BC8E-A42EA11B7627}"/>
              </a:ext>
            </a:extLst>
          </p:cNvPr>
          <p:cNvSpPr/>
          <p:nvPr/>
        </p:nvSpPr>
        <p:spPr>
          <a:xfrm rot="5400000">
            <a:off x="612798" y="2123054"/>
            <a:ext cx="211577" cy="31034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箭號: 向下 11">
            <a:extLst>
              <a:ext uri="{FF2B5EF4-FFF2-40B4-BE49-F238E27FC236}">
                <a16:creationId xmlns:a16="http://schemas.microsoft.com/office/drawing/2014/main" id="{EF9E7832-529F-4F6F-B500-AB291C2CE424}"/>
              </a:ext>
            </a:extLst>
          </p:cNvPr>
          <p:cNvSpPr/>
          <p:nvPr/>
        </p:nvSpPr>
        <p:spPr>
          <a:xfrm rot="5400000">
            <a:off x="2822236" y="4612852"/>
            <a:ext cx="211577" cy="310341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箭號: 向下 12">
            <a:extLst>
              <a:ext uri="{FF2B5EF4-FFF2-40B4-BE49-F238E27FC236}">
                <a16:creationId xmlns:a16="http://schemas.microsoft.com/office/drawing/2014/main" id="{7F1B1FAA-691D-4ACA-B063-E7B53610019D}"/>
              </a:ext>
            </a:extLst>
          </p:cNvPr>
          <p:cNvSpPr/>
          <p:nvPr/>
        </p:nvSpPr>
        <p:spPr>
          <a:xfrm rot="16200000">
            <a:off x="2944626" y="1542979"/>
            <a:ext cx="211577" cy="31034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箭號: 向下 13">
            <a:extLst>
              <a:ext uri="{FF2B5EF4-FFF2-40B4-BE49-F238E27FC236}">
                <a16:creationId xmlns:a16="http://schemas.microsoft.com/office/drawing/2014/main" id="{835738EB-EF11-4284-B02C-2082490B4EAD}"/>
              </a:ext>
            </a:extLst>
          </p:cNvPr>
          <p:cNvSpPr/>
          <p:nvPr/>
        </p:nvSpPr>
        <p:spPr>
          <a:xfrm rot="10800000">
            <a:off x="1230894" y="5580676"/>
            <a:ext cx="211577" cy="310341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箭號: 向下 14">
            <a:extLst>
              <a:ext uri="{FF2B5EF4-FFF2-40B4-BE49-F238E27FC236}">
                <a16:creationId xmlns:a16="http://schemas.microsoft.com/office/drawing/2014/main" id="{433E3E40-395F-479E-B6BC-7B26B9A98E93}"/>
              </a:ext>
            </a:extLst>
          </p:cNvPr>
          <p:cNvSpPr/>
          <p:nvPr/>
        </p:nvSpPr>
        <p:spPr>
          <a:xfrm>
            <a:off x="2299061" y="5244221"/>
            <a:ext cx="211577" cy="31034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1D5B7A0-2B03-440B-BEF3-B5DB06D4119F}"/>
              </a:ext>
            </a:extLst>
          </p:cNvPr>
          <p:cNvSpPr/>
          <p:nvPr/>
        </p:nvSpPr>
        <p:spPr>
          <a:xfrm>
            <a:off x="1336682" y="3248035"/>
            <a:ext cx="1130325" cy="203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dirty="0">
                <a:solidFill>
                  <a:srgbClr val="FF0000"/>
                </a:solidFill>
              </a:rPr>
              <a:t>Copper plate </a:t>
            </a:r>
          </a:p>
          <a:p>
            <a:pPr algn="ctr"/>
            <a:r>
              <a:rPr lang="en-US" altLang="zh-TW" sz="1400" dirty="0">
                <a:solidFill>
                  <a:srgbClr val="FF0000"/>
                </a:solidFill>
              </a:rPr>
              <a:t>T=3 mm</a:t>
            </a:r>
            <a:endParaRPr lang="zh-TW" altLang="en-US" sz="1400" dirty="0">
              <a:solidFill>
                <a:srgbClr val="FF0000"/>
              </a:solidFill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7C3C10F8-7004-4F9B-9239-1954348B28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3783" y="1319852"/>
            <a:ext cx="4803191" cy="2086565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87C2FB43-06B4-4A75-847C-586602608472}"/>
              </a:ext>
            </a:extLst>
          </p:cNvPr>
          <p:cNvSpPr txBox="1"/>
          <p:nvPr/>
        </p:nvSpPr>
        <p:spPr>
          <a:xfrm>
            <a:off x="4343170" y="4698521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highlight>
                  <a:srgbClr val="CCECFF"/>
                </a:highlight>
              </a:rPr>
              <a:t>Heat flow simulation is undergoing.</a:t>
            </a:r>
            <a:endParaRPr lang="zh-TW" altLang="en-US" dirty="0">
              <a:highlight>
                <a:srgbClr val="CCEC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0789485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副標題 7">
            <a:extLst>
              <a:ext uri="{FF2B5EF4-FFF2-40B4-BE49-F238E27FC236}">
                <a16:creationId xmlns:a16="http://schemas.microsoft.com/office/drawing/2014/main" id="{B332D648-C373-4CE0-800D-B8AF952003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標題 6">
            <a:extLst>
              <a:ext uri="{FF2B5EF4-FFF2-40B4-BE49-F238E27FC236}">
                <a16:creationId xmlns:a16="http://schemas.microsoft.com/office/drawing/2014/main" id="{33FC9A27-CBFC-47DC-9377-6963CD3AC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Backup</a:t>
            </a:r>
            <a:endParaRPr lang="zh-TW" altLang="en-US" dirty="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0F52C46B-9F8E-4537-875B-EBD233045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2026/03/06</a:t>
            </a:r>
            <a:endParaRPr lang="en-US" altLang="ja-JP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579FD93C-0A29-4E68-BCFC-22DA949D2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ZDC Crystal ECAL Development for ePIC Experiment </a:t>
            </a:r>
            <a:endParaRPr lang="en-US" altLang="ja-JP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B45CD662-BCF1-4CBD-9C9B-EE69FDB1E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34</a:t>
            </a:fld>
            <a:r>
              <a:rPr lang="en-US" altLang="ja-JP"/>
              <a:t>/19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270905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6377050-B2BE-465F-A0E4-A2732CACB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To Do List for Coming Test Beam</a:t>
            </a:r>
            <a:endParaRPr lang="zh-TW" altLang="en-US" dirty="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B7764230-F248-4B6A-B62C-289DEB938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2026/03/06</a:t>
            </a:r>
            <a:endParaRPr lang="en-US" altLang="ja-JP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C6C6B3CE-A3D1-484E-B58D-F7326918A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ZDC Crystal ECAL Development for ePIC Experiment </a:t>
            </a:r>
            <a:endParaRPr lang="en-US" altLang="ja-JP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53920A2E-7ED7-464C-8C66-4898C7342F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zh-TW" sz="1600" b="1" dirty="0"/>
              <a:t>PbWO4 + </a:t>
            </a:r>
            <a:r>
              <a:rPr lang="en-US" altLang="zh-TW" sz="1600" b="1" dirty="0" err="1">
                <a:ea typeface="Arial"/>
                <a:cs typeface="Arial"/>
                <a:sym typeface="Arial"/>
              </a:rPr>
              <a:t>Onsemi</a:t>
            </a:r>
            <a:r>
              <a:rPr lang="en-US" altLang="zh-TW" sz="1600" b="1" dirty="0"/>
              <a:t> </a:t>
            </a:r>
            <a:r>
              <a:rPr lang="en-US" altLang="zh-TW" sz="1600" b="1" dirty="0" err="1"/>
              <a:t>SiPM</a:t>
            </a:r>
            <a:r>
              <a:rPr lang="en-US" altLang="zh-TW" sz="1600" b="1" dirty="0"/>
              <a:t> board + </a:t>
            </a:r>
            <a:r>
              <a:rPr lang="en-US" altLang="zh-TW" sz="1600" b="1" dirty="0">
                <a:solidFill>
                  <a:srgbClr val="0000FF"/>
                </a:solidFill>
              </a:rPr>
              <a:t>CITIROC</a:t>
            </a:r>
            <a:r>
              <a:rPr lang="en-US" altLang="zh-TW" sz="1600" b="1" dirty="0"/>
              <a:t> </a:t>
            </a:r>
            <a:r>
              <a:rPr lang="en-US" altLang="zh-TW" sz="1600" b="1" dirty="0">
                <a:solidFill>
                  <a:srgbClr val="0000FF"/>
                </a:solidFill>
              </a:rPr>
              <a:t>: reduce noise and test again</a:t>
            </a:r>
          </a:p>
          <a:p>
            <a:pPr lvl="1"/>
            <a:r>
              <a:rPr lang="en-US" altLang="zh-TW" sz="1600" dirty="0"/>
              <a:t>Data analysis (online plot) : Done </a:t>
            </a:r>
          </a:p>
          <a:p>
            <a:pPr lvl="1"/>
            <a:r>
              <a:rPr lang="en-US" altLang="zh-TW" sz="1600" dirty="0"/>
              <a:t>Data and MC comparison : Done</a:t>
            </a:r>
          </a:p>
          <a:p>
            <a:pPr lvl="1"/>
            <a:r>
              <a:rPr lang="en-US" altLang="zh-TW" sz="1600" dirty="0"/>
              <a:t>New mechanical support : Done</a:t>
            </a:r>
          </a:p>
          <a:p>
            <a:pPr lvl="1"/>
            <a:r>
              <a:rPr lang="en-US" altLang="zh-TW" sz="1600" dirty="0"/>
              <a:t>Noise test :</a:t>
            </a:r>
            <a:r>
              <a:rPr lang="zh-TW" altLang="en-US" sz="1600" dirty="0"/>
              <a:t> </a:t>
            </a:r>
            <a:r>
              <a:rPr lang="en-US" altLang="zh-TW" sz="1600" dirty="0"/>
              <a:t>Done</a:t>
            </a:r>
          </a:p>
          <a:p>
            <a:pPr lvl="1"/>
            <a:r>
              <a:rPr lang="en-US" altLang="zh-TW" sz="1600" dirty="0"/>
              <a:t>BM calibration : Done</a:t>
            </a:r>
          </a:p>
          <a:p>
            <a:pPr lvl="1"/>
            <a:r>
              <a:rPr lang="en-US" altLang="zh-TW" sz="1600" dirty="0"/>
              <a:t>CR test : Analysis undergoing</a:t>
            </a:r>
          </a:p>
          <a:p>
            <a:pPr marL="457200" lvl="1" indent="0">
              <a:buNone/>
            </a:pPr>
            <a:endParaRPr lang="en-US" altLang="zh-TW" sz="1600" dirty="0"/>
          </a:p>
          <a:p>
            <a:r>
              <a:rPr lang="en-US" altLang="zh-TW" sz="1600" b="1" dirty="0"/>
              <a:t>PbWO4 + </a:t>
            </a:r>
            <a:r>
              <a:rPr lang="en-US" altLang="zh-TW" sz="1600" b="1" dirty="0" err="1">
                <a:ea typeface="Arial"/>
                <a:cs typeface="Arial"/>
                <a:sym typeface="Arial"/>
              </a:rPr>
              <a:t>Onsemi</a:t>
            </a:r>
            <a:r>
              <a:rPr lang="en-US" altLang="zh-TW" sz="1600" b="1" dirty="0"/>
              <a:t> </a:t>
            </a:r>
            <a:r>
              <a:rPr lang="en-US" altLang="zh-TW" sz="1600" b="1" dirty="0" err="1"/>
              <a:t>SiPM</a:t>
            </a:r>
            <a:r>
              <a:rPr lang="en-US" altLang="zh-TW" sz="1600" b="1" dirty="0"/>
              <a:t> board + </a:t>
            </a:r>
            <a:r>
              <a:rPr lang="en-US" altLang="zh-TW" sz="1600" b="1" dirty="0">
                <a:solidFill>
                  <a:srgbClr val="FF0000"/>
                </a:solidFill>
              </a:rPr>
              <a:t>H2GCROC</a:t>
            </a:r>
            <a:r>
              <a:rPr lang="en-US" altLang="zh-TW" sz="1600" b="1" dirty="0"/>
              <a:t> </a:t>
            </a:r>
            <a:r>
              <a:rPr lang="en-US" altLang="zh-TW" sz="1600" b="1" dirty="0">
                <a:solidFill>
                  <a:srgbClr val="FF0000"/>
                </a:solidFill>
              </a:rPr>
              <a:t>:</a:t>
            </a:r>
            <a:r>
              <a:rPr lang="en-US" altLang="zh-TW" sz="1600" b="1" dirty="0"/>
              <a:t> </a:t>
            </a:r>
            <a:r>
              <a:rPr lang="en-US" altLang="zh-TW" sz="1600" b="1" dirty="0">
                <a:solidFill>
                  <a:srgbClr val="FF0000"/>
                </a:solidFill>
              </a:rPr>
              <a:t>1</a:t>
            </a:r>
            <a:r>
              <a:rPr lang="en-US" altLang="zh-TW" sz="1600" b="1" baseline="30000" dirty="0">
                <a:solidFill>
                  <a:srgbClr val="FF0000"/>
                </a:solidFill>
              </a:rPr>
              <a:t>st</a:t>
            </a:r>
            <a:r>
              <a:rPr lang="en-US" altLang="zh-TW" sz="1600" b="1" dirty="0">
                <a:solidFill>
                  <a:srgbClr val="FF0000"/>
                </a:solidFill>
              </a:rPr>
              <a:t> try to use H2GCROC</a:t>
            </a:r>
          </a:p>
          <a:p>
            <a:pPr lvl="1"/>
            <a:r>
              <a:rPr lang="en-US" altLang="zh-TW" sz="1600" dirty="0"/>
              <a:t>Data analysis</a:t>
            </a:r>
            <a:r>
              <a:rPr lang="zh-TW" altLang="en-US" sz="1600" dirty="0"/>
              <a:t> </a:t>
            </a:r>
            <a:r>
              <a:rPr lang="en-US" altLang="zh-TW" sz="1600" dirty="0"/>
              <a:t>(online plot) :</a:t>
            </a:r>
            <a:r>
              <a:rPr lang="zh-TW" altLang="en-US" sz="1600" dirty="0"/>
              <a:t> </a:t>
            </a:r>
            <a:r>
              <a:rPr lang="en-US" altLang="zh-TW" sz="1600" dirty="0"/>
              <a:t>Undergoing</a:t>
            </a:r>
          </a:p>
          <a:p>
            <a:pPr lvl="1"/>
            <a:r>
              <a:rPr lang="en-US" altLang="zh-TW" sz="1600" dirty="0"/>
              <a:t>Mechanical support :</a:t>
            </a:r>
            <a:r>
              <a:rPr lang="zh-TW" altLang="en-US" sz="1600" dirty="0"/>
              <a:t> </a:t>
            </a:r>
            <a:r>
              <a:rPr lang="en-US" altLang="zh-TW" sz="1600" dirty="0"/>
              <a:t>Undergoing </a:t>
            </a:r>
          </a:p>
          <a:p>
            <a:pPr lvl="1"/>
            <a:r>
              <a:rPr lang="en-US" altLang="zh-TW" sz="1600" dirty="0"/>
              <a:t>LED test (</a:t>
            </a:r>
            <a:r>
              <a:rPr lang="en-US" altLang="zh-TW" sz="1600" dirty="0" err="1"/>
              <a:t>SiPM</a:t>
            </a:r>
            <a:r>
              <a:rPr lang="en-US" altLang="zh-TW" sz="1600" dirty="0"/>
              <a:t> gain calibration) : Undergoing </a:t>
            </a:r>
          </a:p>
          <a:p>
            <a:pPr lvl="1"/>
            <a:r>
              <a:rPr lang="en-US" altLang="zh-TW" sz="1600" dirty="0"/>
              <a:t>External trigger from two BM systems : Undergoing</a:t>
            </a:r>
          </a:p>
          <a:p>
            <a:pPr lvl="1"/>
            <a:r>
              <a:rPr lang="en-US" altLang="zh-TW" sz="1600" dirty="0"/>
              <a:t>Radiation source test (ADC to Energy conversion) : To do</a:t>
            </a:r>
          </a:p>
          <a:p>
            <a:pPr lvl="1"/>
            <a:r>
              <a:rPr lang="en-US" altLang="zh-TW" sz="1600" dirty="0"/>
              <a:t>CR test : To do</a:t>
            </a:r>
          </a:p>
          <a:p>
            <a:pPr lvl="1"/>
            <a:endParaRPr lang="en-US" altLang="zh-TW" sz="1600" dirty="0"/>
          </a:p>
          <a:p>
            <a:r>
              <a:rPr lang="en-US" altLang="zh-TW" sz="1600" b="1" dirty="0"/>
              <a:t>PbWO4 + </a:t>
            </a:r>
            <a:r>
              <a:rPr lang="en-US" altLang="zh-TW" sz="1600" b="1" dirty="0">
                <a:solidFill>
                  <a:srgbClr val="FF00FF"/>
                </a:solidFill>
              </a:rPr>
              <a:t>Hamamatsu </a:t>
            </a:r>
            <a:r>
              <a:rPr lang="en-US" altLang="zh-TW" sz="1600" b="1" dirty="0" err="1">
                <a:solidFill>
                  <a:srgbClr val="FF00FF"/>
                </a:solidFill>
              </a:rPr>
              <a:t>SiPM</a:t>
            </a:r>
            <a:r>
              <a:rPr lang="en-US" altLang="zh-TW" sz="1600" b="1" dirty="0">
                <a:solidFill>
                  <a:srgbClr val="FF00FF"/>
                </a:solidFill>
              </a:rPr>
              <a:t> board + H2GCROC : test new </a:t>
            </a:r>
            <a:r>
              <a:rPr lang="en-US" altLang="zh-TW" sz="1600" b="1" dirty="0" err="1">
                <a:solidFill>
                  <a:srgbClr val="FF00FF"/>
                </a:solidFill>
              </a:rPr>
              <a:t>SiPM</a:t>
            </a:r>
            <a:r>
              <a:rPr lang="en-US" altLang="zh-TW" sz="1600" b="1" dirty="0">
                <a:solidFill>
                  <a:srgbClr val="FF00FF"/>
                </a:solidFill>
              </a:rPr>
              <a:t> board + new DAQ system</a:t>
            </a:r>
          </a:p>
          <a:p>
            <a:pPr lvl="1"/>
            <a:r>
              <a:rPr lang="en-US" altLang="zh-TW" sz="1600" dirty="0" err="1"/>
              <a:t>SiPM</a:t>
            </a:r>
            <a:r>
              <a:rPr lang="en-US" altLang="zh-TW" sz="1600" dirty="0"/>
              <a:t> board layout and production : Undergoing </a:t>
            </a:r>
          </a:p>
          <a:p>
            <a:pPr lvl="1"/>
            <a:r>
              <a:rPr lang="en-US" altLang="zh-TW" sz="1600" dirty="0"/>
              <a:t>Data analysis</a:t>
            </a:r>
            <a:r>
              <a:rPr lang="zh-TW" altLang="en-US" sz="1600" dirty="0"/>
              <a:t> </a:t>
            </a:r>
            <a:r>
              <a:rPr lang="en-US" altLang="zh-TW" sz="1600" dirty="0"/>
              <a:t>(online plot) :</a:t>
            </a:r>
            <a:r>
              <a:rPr lang="zh-TW" altLang="en-US" sz="1600" dirty="0"/>
              <a:t> </a:t>
            </a:r>
            <a:r>
              <a:rPr lang="en-US" altLang="zh-TW" sz="1600" dirty="0"/>
              <a:t>Undergoing</a:t>
            </a:r>
          </a:p>
          <a:p>
            <a:pPr lvl="1"/>
            <a:r>
              <a:rPr lang="en-US" altLang="zh-TW" sz="1600" dirty="0"/>
              <a:t>Mechanical support :</a:t>
            </a:r>
            <a:r>
              <a:rPr lang="zh-TW" altLang="en-US" sz="1600" dirty="0"/>
              <a:t> </a:t>
            </a:r>
            <a:r>
              <a:rPr lang="en-US" altLang="zh-TW" sz="1600" dirty="0"/>
              <a:t>Undergoing </a:t>
            </a:r>
          </a:p>
          <a:p>
            <a:pPr lvl="1"/>
            <a:r>
              <a:rPr lang="en-US" altLang="zh-TW" sz="1600" dirty="0"/>
              <a:t>LED test (</a:t>
            </a:r>
            <a:r>
              <a:rPr lang="en-US" altLang="zh-TW" sz="1600" dirty="0" err="1"/>
              <a:t>SiPM</a:t>
            </a:r>
            <a:r>
              <a:rPr lang="en-US" altLang="zh-TW" sz="1600" dirty="0"/>
              <a:t> gain calibration) : To do</a:t>
            </a:r>
          </a:p>
          <a:p>
            <a:pPr lvl="1"/>
            <a:r>
              <a:rPr lang="en-US" altLang="zh-TW" sz="1600" dirty="0"/>
              <a:t>Radiation source test (ADC to Energy conversion) : To do</a:t>
            </a:r>
          </a:p>
          <a:p>
            <a:pPr lvl="1"/>
            <a:r>
              <a:rPr lang="en-US" altLang="zh-TW" sz="1600" dirty="0"/>
              <a:t>CR test : To do</a:t>
            </a:r>
          </a:p>
          <a:p>
            <a:pPr marL="457200" lvl="1" indent="0">
              <a:buNone/>
            </a:pPr>
            <a:endParaRPr lang="en-US" altLang="zh-TW" sz="1600" dirty="0"/>
          </a:p>
          <a:p>
            <a:endParaRPr lang="zh-TW" altLang="en-US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F527231-9422-4851-8004-3C600BB09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35</a:t>
            </a:fld>
            <a:r>
              <a:rPr lang="en-US" altLang="ja-JP"/>
              <a:t>/19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1089901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72C13-0155-0278-0C14-216AB7B96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dirty="0">
                <a:solidFill>
                  <a:schemeClr val="tx1"/>
                </a:solidFill>
              </a:rPr>
              <a:t>Noise Test and Cosmic Ray Test</a:t>
            </a:r>
            <a:endParaRPr lang="zh-TW" altLang="en-US" sz="4000" dirty="0">
              <a:solidFill>
                <a:schemeClr val="tx1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A4D9DF-D919-FC1C-5484-F5B2AC12E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2026/03/06</a:t>
            </a:r>
            <a:endParaRPr lang="en-US" altLang="ja-JP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3321F3-970E-4D53-E320-3B4CA812B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ZDC Crystal ECAL Development for ePIC Experiment </a:t>
            </a:r>
            <a:endParaRPr lang="en-US" altLang="ja-JP" dirty="0"/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0576FE7B-FB69-4B7D-BDB3-CA402AB3AA90}"/>
              </a:ext>
            </a:extLst>
          </p:cNvPr>
          <p:cNvGrpSpPr/>
          <p:nvPr/>
        </p:nvGrpSpPr>
        <p:grpSpPr>
          <a:xfrm>
            <a:off x="197147" y="1173114"/>
            <a:ext cx="2702409" cy="4899140"/>
            <a:chOff x="438722" y="1441549"/>
            <a:chExt cx="2667419" cy="4437105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90241BDA-0699-4BD6-9847-4E9F3F957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8722" y="1441549"/>
              <a:ext cx="2503426" cy="4437105"/>
            </a:xfrm>
            <a:prstGeom prst="rect">
              <a:avLst/>
            </a:prstGeom>
          </p:spPr>
        </p:pic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6D8B1E2D-0C30-4738-A6D0-0B23F4D206BC}"/>
                </a:ext>
              </a:extLst>
            </p:cNvPr>
            <p:cNvSpPr txBox="1"/>
            <p:nvPr/>
          </p:nvSpPr>
          <p:spPr>
            <a:xfrm>
              <a:off x="2242043" y="2828499"/>
              <a:ext cx="5760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 b="1" dirty="0">
                  <a:solidFill>
                    <a:srgbClr val="FF0000"/>
                  </a:solidFill>
                  <a:highlight>
                    <a:srgbClr val="FFFFCC"/>
                  </a:highlight>
                </a:rPr>
                <a:t>BM1</a:t>
              </a:r>
              <a:endParaRPr lang="zh-TW" altLang="en-US" sz="1200" b="1" dirty="0">
                <a:solidFill>
                  <a:srgbClr val="FF0000"/>
                </a:solidFill>
                <a:highlight>
                  <a:srgbClr val="FFFFCC"/>
                </a:highlight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15458902-28BC-4857-A3C6-C24987D7CC01}"/>
                </a:ext>
              </a:extLst>
            </p:cNvPr>
            <p:cNvSpPr/>
            <p:nvPr/>
          </p:nvSpPr>
          <p:spPr>
            <a:xfrm>
              <a:off x="794065" y="1491618"/>
              <a:ext cx="1966804" cy="2787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1400" b="1" dirty="0">
                  <a:solidFill>
                    <a:srgbClr val="FF0000"/>
                  </a:solidFill>
                  <a:highlight>
                    <a:srgbClr val="FFFFCC"/>
                  </a:highlight>
                </a:rPr>
                <a:t>CR test setup @ NCU </a:t>
              </a:r>
              <a:endParaRPr lang="zh-TW" altLang="en-US" sz="1400" dirty="0">
                <a:solidFill>
                  <a:srgbClr val="FF0000"/>
                </a:solidFill>
                <a:highlight>
                  <a:srgbClr val="FFFFCC"/>
                </a:highlight>
              </a:endParaRPr>
            </a:p>
          </p:txBody>
        </p:sp>
        <p:sp>
          <p:nvSpPr>
            <p:cNvPr id="26" name="文字方塊 25">
              <a:extLst>
                <a:ext uri="{FF2B5EF4-FFF2-40B4-BE49-F238E27FC236}">
                  <a16:creationId xmlns:a16="http://schemas.microsoft.com/office/drawing/2014/main" id="{7EE92E6C-8014-4B8A-9259-B0FD666B1BE2}"/>
                </a:ext>
              </a:extLst>
            </p:cNvPr>
            <p:cNvSpPr txBox="1"/>
            <p:nvPr/>
          </p:nvSpPr>
          <p:spPr>
            <a:xfrm>
              <a:off x="2222399" y="3945802"/>
              <a:ext cx="5760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 b="1" dirty="0">
                  <a:solidFill>
                    <a:srgbClr val="FF0000"/>
                  </a:solidFill>
                  <a:highlight>
                    <a:srgbClr val="FFFFCC"/>
                  </a:highlight>
                </a:rPr>
                <a:t>BM2</a:t>
              </a:r>
              <a:endParaRPr lang="zh-TW" altLang="en-US" sz="1200" b="1" dirty="0">
                <a:solidFill>
                  <a:srgbClr val="FF0000"/>
                </a:solidFill>
                <a:highlight>
                  <a:srgbClr val="FFFFCC"/>
                </a:highlight>
              </a:endParaRPr>
            </a:p>
          </p:txBody>
        </p:sp>
        <p:sp>
          <p:nvSpPr>
            <p:cNvPr id="29" name="文字方塊 28">
              <a:extLst>
                <a:ext uri="{FF2B5EF4-FFF2-40B4-BE49-F238E27FC236}">
                  <a16:creationId xmlns:a16="http://schemas.microsoft.com/office/drawing/2014/main" id="{80A3B3AF-571E-4E98-88C8-4EDFF7F3308B}"/>
                </a:ext>
              </a:extLst>
            </p:cNvPr>
            <p:cNvSpPr txBox="1"/>
            <p:nvPr/>
          </p:nvSpPr>
          <p:spPr>
            <a:xfrm>
              <a:off x="2230728" y="3235843"/>
              <a:ext cx="6857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 b="1" dirty="0">
                  <a:solidFill>
                    <a:srgbClr val="FF0000"/>
                  </a:solidFill>
                  <a:highlight>
                    <a:srgbClr val="FFFFCC"/>
                  </a:highlight>
                </a:rPr>
                <a:t>LYSO</a:t>
              </a:r>
              <a:endParaRPr lang="zh-TW" altLang="en-US" sz="1200" b="1" dirty="0">
                <a:solidFill>
                  <a:srgbClr val="FF0000"/>
                </a:solidFill>
                <a:highlight>
                  <a:srgbClr val="FFFFCC"/>
                </a:highlight>
              </a:endParaRPr>
            </a:p>
          </p:txBody>
        </p:sp>
        <p:sp>
          <p:nvSpPr>
            <p:cNvPr id="30" name="文字方塊 29">
              <a:extLst>
                <a:ext uri="{FF2B5EF4-FFF2-40B4-BE49-F238E27FC236}">
                  <a16:creationId xmlns:a16="http://schemas.microsoft.com/office/drawing/2014/main" id="{6041E407-DC30-4AB7-B974-75664AE16959}"/>
                </a:ext>
              </a:extLst>
            </p:cNvPr>
            <p:cNvSpPr txBox="1"/>
            <p:nvPr/>
          </p:nvSpPr>
          <p:spPr>
            <a:xfrm>
              <a:off x="2230728" y="3573016"/>
              <a:ext cx="8754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 b="1" dirty="0">
                  <a:solidFill>
                    <a:srgbClr val="FF0000"/>
                  </a:solidFill>
                  <a:highlight>
                    <a:srgbClr val="FFFFCC"/>
                  </a:highlight>
                </a:rPr>
                <a:t>PbWO4</a:t>
              </a:r>
              <a:endParaRPr lang="zh-TW" altLang="en-US" sz="1200" b="1" dirty="0">
                <a:solidFill>
                  <a:srgbClr val="FF0000"/>
                </a:solidFill>
                <a:highlight>
                  <a:srgbClr val="FFFFCC"/>
                </a:highlight>
              </a:endParaRPr>
            </a:p>
          </p:txBody>
        </p:sp>
        <p:cxnSp>
          <p:nvCxnSpPr>
            <p:cNvPr id="12" name="直線單箭頭接點 11">
              <a:extLst>
                <a:ext uri="{FF2B5EF4-FFF2-40B4-BE49-F238E27FC236}">
                  <a16:creationId xmlns:a16="http://schemas.microsoft.com/office/drawing/2014/main" id="{21BA57A5-D463-49BE-8E4C-8FE9BEF913F4}"/>
                </a:ext>
              </a:extLst>
            </p:cNvPr>
            <p:cNvCxnSpPr/>
            <p:nvPr/>
          </p:nvCxnSpPr>
          <p:spPr>
            <a:xfrm>
              <a:off x="1331640" y="1772816"/>
              <a:ext cx="648072" cy="3600400"/>
            </a:xfrm>
            <a:prstGeom prst="straightConnector1">
              <a:avLst/>
            </a:prstGeom>
            <a:ln w="25400"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E5C6B223-E967-4496-B9F9-44EE0ABC372B}"/>
              </a:ext>
            </a:extLst>
          </p:cNvPr>
          <p:cNvSpPr txBox="1"/>
          <p:nvPr/>
        </p:nvSpPr>
        <p:spPr>
          <a:xfrm>
            <a:off x="2833712" y="2530192"/>
            <a:ext cx="3228771" cy="2031325"/>
          </a:xfrm>
          <a:prstGeom prst="rect">
            <a:avLst/>
          </a:prstGeom>
          <a:noFill/>
          <a:ln w="25400">
            <a:solidFill>
              <a:schemeClr val="dk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400" b="1" dirty="0"/>
              <a:t>BM1/BM2/LYSO/PbWO4 all have several components need to be grounded.</a:t>
            </a:r>
          </a:p>
          <a:p>
            <a:pPr marL="285750" indent="-285750">
              <a:buFontTx/>
              <a:buChar char="-"/>
            </a:pPr>
            <a:r>
              <a:rPr lang="en-US" altLang="zh-TW" sz="1400" dirty="0">
                <a:solidFill>
                  <a:srgbClr val="0000FF"/>
                </a:solidFill>
              </a:rPr>
              <a:t>Box for crystal/scintillators</a:t>
            </a:r>
          </a:p>
          <a:p>
            <a:pPr marL="285750" indent="-285750">
              <a:buFontTx/>
              <a:buChar char="-"/>
            </a:pPr>
            <a:r>
              <a:rPr lang="en-US" altLang="zh-TW" sz="1400" dirty="0">
                <a:solidFill>
                  <a:srgbClr val="0000FF"/>
                </a:solidFill>
              </a:rPr>
              <a:t>Ground of </a:t>
            </a:r>
            <a:r>
              <a:rPr lang="en-US" altLang="zh-TW" sz="1400" dirty="0" err="1">
                <a:solidFill>
                  <a:srgbClr val="0000FF"/>
                </a:solidFill>
              </a:rPr>
              <a:t>SiPM</a:t>
            </a:r>
            <a:r>
              <a:rPr lang="en-US" altLang="zh-TW" sz="1400" dirty="0">
                <a:solidFill>
                  <a:srgbClr val="0000FF"/>
                </a:solidFill>
              </a:rPr>
              <a:t> board </a:t>
            </a:r>
          </a:p>
          <a:p>
            <a:pPr marL="285750" indent="-285750">
              <a:buFontTx/>
              <a:buChar char="-"/>
            </a:pPr>
            <a:r>
              <a:rPr lang="en-US" altLang="zh-TW" sz="1400" dirty="0">
                <a:solidFill>
                  <a:srgbClr val="0000FF"/>
                </a:solidFill>
              </a:rPr>
              <a:t>Ground of GTM board (CITIROC)</a:t>
            </a:r>
          </a:p>
          <a:p>
            <a:pPr marL="285750" indent="-285750">
              <a:buFontTx/>
              <a:buChar char="-"/>
            </a:pPr>
            <a:r>
              <a:rPr lang="en-US" altLang="zh-TW" sz="1400" dirty="0"/>
              <a:t>Box of MK4 module (data stream)</a:t>
            </a:r>
          </a:p>
          <a:p>
            <a:pPr marL="285750" indent="-285750">
              <a:buFontTx/>
              <a:buChar char="-"/>
            </a:pPr>
            <a:r>
              <a:rPr lang="en-US" altLang="zh-TW" sz="1400" dirty="0">
                <a:solidFill>
                  <a:srgbClr val="0000FF"/>
                </a:solidFill>
              </a:rPr>
              <a:t>Box of UART module (slow control)</a:t>
            </a:r>
          </a:p>
          <a:p>
            <a:pPr marL="285750" indent="-285750">
              <a:buFontTx/>
              <a:buChar char="-"/>
            </a:pPr>
            <a:r>
              <a:rPr lang="en-US" altLang="zh-TW" sz="1400" dirty="0"/>
              <a:t>Support frame</a:t>
            </a:r>
          </a:p>
        </p:txBody>
      </p:sp>
      <p:grpSp>
        <p:nvGrpSpPr>
          <p:cNvPr id="68" name="群組 67">
            <a:extLst>
              <a:ext uri="{FF2B5EF4-FFF2-40B4-BE49-F238E27FC236}">
                <a16:creationId xmlns:a16="http://schemas.microsoft.com/office/drawing/2014/main" id="{DB882B95-9E02-409A-AAC9-53A1AC5554A9}"/>
              </a:ext>
            </a:extLst>
          </p:cNvPr>
          <p:cNvGrpSpPr/>
          <p:nvPr/>
        </p:nvGrpSpPr>
        <p:grpSpPr>
          <a:xfrm>
            <a:off x="2805015" y="937490"/>
            <a:ext cx="6194167" cy="1348749"/>
            <a:chOff x="3063835" y="1066904"/>
            <a:chExt cx="4939873" cy="1007174"/>
          </a:xfrm>
        </p:grpSpPr>
        <p:sp>
          <p:nvSpPr>
            <p:cNvPr id="40" name="Google Shape;116;p7">
              <a:extLst>
                <a:ext uri="{FF2B5EF4-FFF2-40B4-BE49-F238E27FC236}">
                  <a16:creationId xmlns:a16="http://schemas.microsoft.com/office/drawing/2014/main" id="{4A3B45AB-A712-439C-811B-C8C1C9A5BC04}"/>
                </a:ext>
              </a:extLst>
            </p:cNvPr>
            <p:cNvSpPr txBox="1"/>
            <p:nvPr/>
          </p:nvSpPr>
          <p:spPr>
            <a:xfrm>
              <a:off x="3063835" y="1236598"/>
              <a:ext cx="1072221" cy="3906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400" b="0" i="0" u="none" strike="noStrike" cap="none" dirty="0">
                  <a:solidFill>
                    <a:srgbClr val="000000"/>
                  </a:solidFill>
                  <a:latin typeface="+mn-lt"/>
                  <a:ea typeface="Arial"/>
                  <a:cs typeface="Arial"/>
                  <a:sym typeface="Arial"/>
                </a:rPr>
                <a:t>BM1/BM2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400" b="0" i="0" u="none" strike="noStrike" cap="none" dirty="0">
                  <a:solidFill>
                    <a:srgbClr val="000000"/>
                  </a:solidFill>
                  <a:latin typeface="+mn-lt"/>
                  <a:ea typeface="Arial"/>
                  <a:cs typeface="Arial"/>
                  <a:sym typeface="Arial"/>
                </a:rPr>
                <a:t>LYSO/PbWO4</a:t>
              </a:r>
              <a:endParaRPr sz="1400" b="0" i="0" u="none" strike="noStrike" cap="none" dirty="0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117;p7">
              <a:extLst>
                <a:ext uri="{FF2B5EF4-FFF2-40B4-BE49-F238E27FC236}">
                  <a16:creationId xmlns:a16="http://schemas.microsoft.com/office/drawing/2014/main" id="{E5DB15EC-49E3-41FC-85E4-0389FB5565A6}"/>
                </a:ext>
              </a:extLst>
            </p:cNvPr>
            <p:cNvSpPr/>
            <p:nvPr/>
          </p:nvSpPr>
          <p:spPr>
            <a:xfrm>
              <a:off x="3113161" y="1209590"/>
              <a:ext cx="966742" cy="518204"/>
            </a:xfrm>
            <a:prstGeom prst="roundRect">
              <a:avLst>
                <a:gd name="adj" fmla="val 16667"/>
              </a:avLst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118;p7">
              <a:extLst>
                <a:ext uri="{FF2B5EF4-FFF2-40B4-BE49-F238E27FC236}">
                  <a16:creationId xmlns:a16="http://schemas.microsoft.com/office/drawing/2014/main" id="{B75B6606-2F12-4E35-9F31-5F8F72880C66}"/>
                </a:ext>
              </a:extLst>
            </p:cNvPr>
            <p:cNvSpPr txBox="1"/>
            <p:nvPr/>
          </p:nvSpPr>
          <p:spPr>
            <a:xfrm>
              <a:off x="4401284" y="1336501"/>
              <a:ext cx="1582312" cy="2298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4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GTM (2*CITIROCs)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119;p7">
              <a:extLst>
                <a:ext uri="{FF2B5EF4-FFF2-40B4-BE49-F238E27FC236}">
                  <a16:creationId xmlns:a16="http://schemas.microsoft.com/office/drawing/2014/main" id="{BD68B98A-6F2E-4181-BE70-4011E99B9F38}"/>
                </a:ext>
              </a:extLst>
            </p:cNvPr>
            <p:cNvSpPr/>
            <p:nvPr/>
          </p:nvSpPr>
          <p:spPr>
            <a:xfrm>
              <a:off x="4391128" y="1322984"/>
              <a:ext cx="1503088" cy="276189"/>
            </a:xfrm>
            <a:prstGeom prst="roundRect">
              <a:avLst>
                <a:gd name="adj" fmla="val 16667"/>
              </a:avLst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120;p7">
              <a:extLst>
                <a:ext uri="{FF2B5EF4-FFF2-40B4-BE49-F238E27FC236}">
                  <a16:creationId xmlns:a16="http://schemas.microsoft.com/office/drawing/2014/main" id="{5AC7D373-AF01-4967-9479-588337BBABEC}"/>
                </a:ext>
              </a:extLst>
            </p:cNvPr>
            <p:cNvSpPr/>
            <p:nvPr/>
          </p:nvSpPr>
          <p:spPr>
            <a:xfrm>
              <a:off x="4375114" y="1820497"/>
              <a:ext cx="1597362" cy="253581"/>
            </a:xfrm>
            <a:prstGeom prst="roundRect">
              <a:avLst>
                <a:gd name="adj" fmla="val 16667"/>
              </a:avLst>
            </a:prstGeom>
            <a:noFill/>
            <a:ln w="25400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121;p7">
              <a:extLst>
                <a:ext uri="{FF2B5EF4-FFF2-40B4-BE49-F238E27FC236}">
                  <a16:creationId xmlns:a16="http://schemas.microsoft.com/office/drawing/2014/main" id="{03F932BC-59F8-4FA2-ADB6-C61B4C612EB6}"/>
                </a:ext>
              </a:extLst>
            </p:cNvPr>
            <p:cNvSpPr/>
            <p:nvPr/>
          </p:nvSpPr>
          <p:spPr>
            <a:xfrm>
              <a:off x="4391127" y="1809742"/>
              <a:ext cx="1582312" cy="2298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4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Power supply(12V)</a:t>
              </a:r>
            </a:p>
          </p:txBody>
        </p:sp>
        <p:sp>
          <p:nvSpPr>
            <p:cNvPr id="46" name="Google Shape;122;p7">
              <a:extLst>
                <a:ext uri="{FF2B5EF4-FFF2-40B4-BE49-F238E27FC236}">
                  <a16:creationId xmlns:a16="http://schemas.microsoft.com/office/drawing/2014/main" id="{B6369C61-E755-4E39-A926-9B89F53F473A}"/>
                </a:ext>
              </a:extLst>
            </p:cNvPr>
            <p:cNvSpPr/>
            <p:nvPr/>
          </p:nvSpPr>
          <p:spPr>
            <a:xfrm>
              <a:off x="6169484" y="1170904"/>
              <a:ext cx="626039" cy="253581"/>
            </a:xfrm>
            <a:prstGeom prst="roundRect">
              <a:avLst>
                <a:gd name="adj" fmla="val 16667"/>
              </a:avLst>
            </a:prstGeom>
            <a:noFill/>
            <a:ln w="254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123;p7">
              <a:extLst>
                <a:ext uri="{FF2B5EF4-FFF2-40B4-BE49-F238E27FC236}">
                  <a16:creationId xmlns:a16="http://schemas.microsoft.com/office/drawing/2014/main" id="{1272ABF2-1E9B-4CF8-BEDC-05C9BF48BEDF}"/>
                </a:ext>
              </a:extLst>
            </p:cNvPr>
            <p:cNvSpPr/>
            <p:nvPr/>
          </p:nvSpPr>
          <p:spPr>
            <a:xfrm>
              <a:off x="6251609" y="1163412"/>
              <a:ext cx="673798" cy="2298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4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Mk4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124;p7">
              <a:extLst>
                <a:ext uri="{FF2B5EF4-FFF2-40B4-BE49-F238E27FC236}">
                  <a16:creationId xmlns:a16="http://schemas.microsoft.com/office/drawing/2014/main" id="{A6789DFC-A90E-4B3D-A9C7-1B8CDB5AA389}"/>
                </a:ext>
              </a:extLst>
            </p:cNvPr>
            <p:cNvSpPr/>
            <p:nvPr/>
          </p:nvSpPr>
          <p:spPr>
            <a:xfrm>
              <a:off x="6167417" y="1539259"/>
              <a:ext cx="653344" cy="253581"/>
            </a:xfrm>
            <a:prstGeom prst="roundRect">
              <a:avLst>
                <a:gd name="adj" fmla="val 16667"/>
              </a:avLst>
            </a:prstGeom>
            <a:noFill/>
            <a:ln w="25400" cap="flat" cmpd="sng">
              <a:solidFill>
                <a:srgbClr val="0000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125;p7">
              <a:extLst>
                <a:ext uri="{FF2B5EF4-FFF2-40B4-BE49-F238E27FC236}">
                  <a16:creationId xmlns:a16="http://schemas.microsoft.com/office/drawing/2014/main" id="{C5105FC8-D5C5-4639-80A2-ACB1321E2D79}"/>
                </a:ext>
              </a:extLst>
            </p:cNvPr>
            <p:cNvSpPr/>
            <p:nvPr/>
          </p:nvSpPr>
          <p:spPr>
            <a:xfrm>
              <a:off x="6185847" y="1534498"/>
              <a:ext cx="629583" cy="2298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4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UART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126;p7">
              <a:extLst>
                <a:ext uri="{FF2B5EF4-FFF2-40B4-BE49-F238E27FC236}">
                  <a16:creationId xmlns:a16="http://schemas.microsoft.com/office/drawing/2014/main" id="{B929720D-E7AE-40DC-A568-EF686E44348C}"/>
                </a:ext>
              </a:extLst>
            </p:cNvPr>
            <p:cNvSpPr/>
            <p:nvPr/>
          </p:nvSpPr>
          <p:spPr>
            <a:xfrm>
              <a:off x="7348755" y="1134383"/>
              <a:ext cx="652398" cy="642146"/>
            </a:xfrm>
            <a:prstGeom prst="roundRect">
              <a:avLst>
                <a:gd name="adj" fmla="val 16667"/>
              </a:avLst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127;p7">
              <a:extLst>
                <a:ext uri="{FF2B5EF4-FFF2-40B4-BE49-F238E27FC236}">
                  <a16:creationId xmlns:a16="http://schemas.microsoft.com/office/drawing/2014/main" id="{E3221F1D-FB8A-40FE-B737-FC400EE473FD}"/>
                </a:ext>
              </a:extLst>
            </p:cNvPr>
            <p:cNvSpPr/>
            <p:nvPr/>
          </p:nvSpPr>
          <p:spPr>
            <a:xfrm>
              <a:off x="7329910" y="1137211"/>
              <a:ext cx="673798" cy="5515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4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Laptop 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2" name="Google Shape;128;p7">
              <a:extLst>
                <a:ext uri="{FF2B5EF4-FFF2-40B4-BE49-F238E27FC236}">
                  <a16:creationId xmlns:a16="http://schemas.microsoft.com/office/drawing/2014/main" id="{58C5912A-2006-4924-846A-9E8ADA8A4C2F}"/>
                </a:ext>
              </a:extLst>
            </p:cNvPr>
            <p:cNvCxnSpPr/>
            <p:nvPr/>
          </p:nvCxnSpPr>
          <p:spPr>
            <a:xfrm>
              <a:off x="4119973" y="1424485"/>
              <a:ext cx="271155" cy="0"/>
            </a:xfrm>
            <a:prstGeom prst="straightConnector1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53" name="Google Shape;129;p7">
              <a:extLst>
                <a:ext uri="{FF2B5EF4-FFF2-40B4-BE49-F238E27FC236}">
                  <a16:creationId xmlns:a16="http://schemas.microsoft.com/office/drawing/2014/main" id="{845A7CC1-752D-4524-9D0D-44DCCC7CB006}"/>
                </a:ext>
              </a:extLst>
            </p:cNvPr>
            <p:cNvCxnSpPr>
              <a:cxnSpLocks/>
              <a:stCxn id="43" idx="3"/>
              <a:endCxn id="46" idx="1"/>
            </p:cNvCxnSpPr>
            <p:nvPr/>
          </p:nvCxnSpPr>
          <p:spPr>
            <a:xfrm flipV="1">
              <a:off x="5894216" y="1297695"/>
              <a:ext cx="275268" cy="163383"/>
            </a:xfrm>
            <a:prstGeom prst="straightConnector1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54" name="Google Shape;130;p7">
              <a:extLst>
                <a:ext uri="{FF2B5EF4-FFF2-40B4-BE49-F238E27FC236}">
                  <a16:creationId xmlns:a16="http://schemas.microsoft.com/office/drawing/2014/main" id="{C614FFD1-0229-4D6D-8DC4-315E9D44CF6E}"/>
                </a:ext>
              </a:extLst>
            </p:cNvPr>
            <p:cNvCxnSpPr/>
            <p:nvPr/>
          </p:nvCxnSpPr>
          <p:spPr>
            <a:xfrm>
              <a:off x="6823317" y="1304095"/>
              <a:ext cx="518249" cy="0"/>
            </a:xfrm>
            <a:prstGeom prst="straightConnector1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55" name="Google Shape;131;p7">
              <a:extLst>
                <a:ext uri="{FF2B5EF4-FFF2-40B4-BE49-F238E27FC236}">
                  <a16:creationId xmlns:a16="http://schemas.microsoft.com/office/drawing/2014/main" id="{4049D82C-CAFA-4DE6-9E34-D0C20BBDA772}"/>
                </a:ext>
              </a:extLst>
            </p:cNvPr>
            <p:cNvSpPr txBox="1"/>
            <p:nvPr/>
          </p:nvSpPr>
          <p:spPr>
            <a:xfrm>
              <a:off x="6783810" y="1066904"/>
              <a:ext cx="518306" cy="2298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Data</a:t>
              </a:r>
              <a:endParaRPr sz="1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6" name="Google Shape;132;p7">
              <a:extLst>
                <a:ext uri="{FF2B5EF4-FFF2-40B4-BE49-F238E27FC236}">
                  <a16:creationId xmlns:a16="http://schemas.microsoft.com/office/drawing/2014/main" id="{C3611A65-51E6-4CD4-BAEF-0434D16CD60E}"/>
                </a:ext>
              </a:extLst>
            </p:cNvPr>
            <p:cNvCxnSpPr/>
            <p:nvPr/>
          </p:nvCxnSpPr>
          <p:spPr>
            <a:xfrm rot="10800000">
              <a:off x="6823317" y="1700336"/>
              <a:ext cx="518249" cy="0"/>
            </a:xfrm>
            <a:prstGeom prst="straightConnector1">
              <a:avLst/>
            </a:prstGeom>
            <a:noFill/>
            <a:ln w="25400" cap="flat" cmpd="sng">
              <a:solidFill>
                <a:srgbClr val="0000FF"/>
              </a:solidFill>
              <a:prstDash val="dash"/>
              <a:miter lim="800000"/>
              <a:headEnd type="none" w="sm" len="sm"/>
              <a:tailEnd type="triangle" w="med" len="med"/>
            </a:ln>
          </p:spPr>
        </p:cxnSp>
        <p:sp>
          <p:nvSpPr>
            <p:cNvPr id="57" name="Google Shape;133;p7">
              <a:extLst>
                <a:ext uri="{FF2B5EF4-FFF2-40B4-BE49-F238E27FC236}">
                  <a16:creationId xmlns:a16="http://schemas.microsoft.com/office/drawing/2014/main" id="{1F313046-D011-4405-A2A4-CA37217348BA}"/>
                </a:ext>
              </a:extLst>
            </p:cNvPr>
            <p:cNvSpPr txBox="1"/>
            <p:nvPr/>
          </p:nvSpPr>
          <p:spPr>
            <a:xfrm>
              <a:off x="6820761" y="1453123"/>
              <a:ext cx="673798" cy="2298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Control</a:t>
              </a:r>
              <a:endParaRPr sz="1400" b="0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8" name="Google Shape;134;p7">
              <a:extLst>
                <a:ext uri="{FF2B5EF4-FFF2-40B4-BE49-F238E27FC236}">
                  <a16:creationId xmlns:a16="http://schemas.microsoft.com/office/drawing/2014/main" id="{63D1DDCE-BDB5-4FF3-B752-D95B0E58F207}"/>
                </a:ext>
              </a:extLst>
            </p:cNvPr>
            <p:cNvCxnSpPr>
              <a:cxnSpLocks/>
              <a:stCxn id="48" idx="1"/>
            </p:cNvCxnSpPr>
            <p:nvPr/>
          </p:nvCxnSpPr>
          <p:spPr>
            <a:xfrm flipH="1" flipV="1">
              <a:off x="5877199" y="1449774"/>
              <a:ext cx="290218" cy="216276"/>
            </a:xfrm>
            <a:prstGeom prst="straightConnector1">
              <a:avLst/>
            </a:prstGeom>
            <a:noFill/>
            <a:ln w="25400" cap="flat" cmpd="sng">
              <a:solidFill>
                <a:srgbClr val="0000FF"/>
              </a:solidFill>
              <a:prstDash val="dash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59" name="Google Shape;135;p7">
              <a:extLst>
                <a:ext uri="{FF2B5EF4-FFF2-40B4-BE49-F238E27FC236}">
                  <a16:creationId xmlns:a16="http://schemas.microsoft.com/office/drawing/2014/main" id="{796A5C16-D4DC-4131-8960-11D48DF1A02F}"/>
                </a:ext>
              </a:extLst>
            </p:cNvPr>
            <p:cNvCxnSpPr/>
            <p:nvPr/>
          </p:nvCxnSpPr>
          <p:spPr>
            <a:xfrm rot="10800000">
              <a:off x="4119972" y="1541906"/>
              <a:ext cx="259124" cy="0"/>
            </a:xfrm>
            <a:prstGeom prst="straightConnector1">
              <a:avLst/>
            </a:prstGeom>
            <a:noFill/>
            <a:ln w="25400" cap="flat" cmpd="sng">
              <a:solidFill>
                <a:srgbClr val="0000FF"/>
              </a:solidFill>
              <a:prstDash val="dash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60" name="Google Shape;136;p7">
              <a:extLst>
                <a:ext uri="{FF2B5EF4-FFF2-40B4-BE49-F238E27FC236}">
                  <a16:creationId xmlns:a16="http://schemas.microsoft.com/office/drawing/2014/main" id="{200143A2-5D35-4D90-9F74-F14DF3CC4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38250" y="1574179"/>
              <a:ext cx="0" cy="256723"/>
            </a:xfrm>
            <a:prstGeom prst="straightConnector1">
              <a:avLst/>
            </a:prstGeom>
            <a:noFill/>
            <a:ln w="25400" cap="flat" cmpd="dbl">
              <a:solidFill>
                <a:srgbClr val="00B05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</p:grpSp>
      <p:sp>
        <p:nvSpPr>
          <p:cNvPr id="70" name="矩形 69">
            <a:extLst>
              <a:ext uri="{FF2B5EF4-FFF2-40B4-BE49-F238E27FC236}">
                <a16:creationId xmlns:a16="http://schemas.microsoft.com/office/drawing/2014/main" id="{AA90004B-8C2C-4C65-B89D-E77C21D630FE}"/>
              </a:ext>
            </a:extLst>
          </p:cNvPr>
          <p:cNvSpPr/>
          <p:nvPr/>
        </p:nvSpPr>
        <p:spPr>
          <a:xfrm>
            <a:off x="6210922" y="2528691"/>
            <a:ext cx="2872332" cy="954107"/>
          </a:xfrm>
          <a:prstGeom prst="rect">
            <a:avLst/>
          </a:prstGeom>
          <a:ln w="25400">
            <a:solidFill>
              <a:schemeClr val="dk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400" b="1" dirty="0"/>
              <a:t>Grounding choices</a:t>
            </a:r>
          </a:p>
          <a:p>
            <a:pPr marL="285750" indent="-285750">
              <a:buFontTx/>
              <a:buChar char="-"/>
            </a:pPr>
            <a:r>
              <a:rPr lang="en-US" altLang="zh-TW" sz="1400" dirty="0">
                <a:solidFill>
                  <a:srgbClr val="0000FF"/>
                </a:solidFill>
              </a:rPr>
              <a:t>Negative bias of power supply</a:t>
            </a:r>
          </a:p>
          <a:p>
            <a:pPr marL="285750" indent="-285750">
              <a:buFontTx/>
              <a:buChar char="-"/>
            </a:pPr>
            <a:r>
              <a:rPr lang="en-US" altLang="zh-TW" sz="1400" dirty="0"/>
              <a:t>Ground of power supply</a:t>
            </a:r>
          </a:p>
          <a:p>
            <a:pPr marL="285750" indent="-285750">
              <a:buFontTx/>
              <a:buChar char="-"/>
            </a:pPr>
            <a:r>
              <a:rPr lang="en-US" altLang="zh-TW" sz="1400" dirty="0"/>
              <a:t>Ground from the wall</a:t>
            </a:r>
            <a:endParaRPr lang="zh-TW" altLang="en-US" sz="1400" dirty="0"/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8EC97319-5FCA-46C0-949A-AAA58C601F95}"/>
              </a:ext>
            </a:extLst>
          </p:cNvPr>
          <p:cNvSpPr/>
          <p:nvPr/>
        </p:nvSpPr>
        <p:spPr>
          <a:xfrm>
            <a:off x="3683378" y="5202865"/>
            <a:ext cx="4616315" cy="646331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r>
              <a:rPr lang="en-US" altLang="zh-TW" dirty="0"/>
              <a:t>Noise level is currently at 12 MeV ~ 18MeV. During 2025 test beam, it was 50 MeV.</a:t>
            </a: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1C5BEE1D-AE29-4FDA-9A23-E11693071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36</a:t>
            </a:fld>
            <a:r>
              <a:rPr lang="en-US" altLang="ja-JP"/>
              <a:t>/19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542204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5D0D4-CD5E-EFF0-ECB0-954E120AF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Beam Monitor Calibration </a:t>
            </a:r>
            <a:endParaRPr lang="zh-TW" alt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A947FD-018A-0CB5-EB4C-167241E46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2026/03/06</a:t>
            </a:r>
            <a:endParaRPr lang="en-US" altLang="ja-JP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791F0D-0A64-F8A6-A5A3-D8547C30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ZDC Crystal ECAL Development for ePIC Experiment </a:t>
            </a:r>
            <a:endParaRPr lang="en-US" altLang="ja-JP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4EAB55A-A917-4B30-871F-103F7A9EEE15}"/>
              </a:ext>
            </a:extLst>
          </p:cNvPr>
          <p:cNvSpPr/>
          <p:nvPr/>
        </p:nvSpPr>
        <p:spPr>
          <a:xfrm>
            <a:off x="2500726" y="3464117"/>
            <a:ext cx="6608967" cy="300011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26527489-2DE5-4F4A-946B-E942E1D52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089" y="3557328"/>
            <a:ext cx="2001637" cy="283421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37CF1128-CBBE-40CE-AB05-6BB0214FA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0254" y="3557328"/>
            <a:ext cx="2001637" cy="2834217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41980662-9165-4145-A502-8903AA7FF970}"/>
              </a:ext>
            </a:extLst>
          </p:cNvPr>
          <p:cNvSpPr txBox="1"/>
          <p:nvPr/>
        </p:nvSpPr>
        <p:spPr>
          <a:xfrm>
            <a:off x="981268" y="3126337"/>
            <a:ext cx="1154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Before</a:t>
            </a:r>
            <a:endParaRPr lang="zh-TW" altLang="en-US" b="1" dirty="0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AA591774-51E3-4A76-A43D-43006358D9FF}"/>
              </a:ext>
            </a:extLst>
          </p:cNvPr>
          <p:cNvSpPr txBox="1"/>
          <p:nvPr/>
        </p:nvSpPr>
        <p:spPr>
          <a:xfrm>
            <a:off x="5334094" y="3098856"/>
            <a:ext cx="883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After</a:t>
            </a:r>
            <a:endParaRPr lang="zh-TW" altLang="en-US" b="1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CCA7EDD0-E268-4CD6-9240-A4252CBECA26}"/>
              </a:ext>
            </a:extLst>
          </p:cNvPr>
          <p:cNvSpPr txBox="1"/>
          <p:nvPr/>
        </p:nvSpPr>
        <p:spPr>
          <a:xfrm>
            <a:off x="2886166" y="4449844"/>
            <a:ext cx="1331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Position 1</a:t>
            </a:r>
            <a:endParaRPr lang="zh-TW" altLang="en-US" b="1" dirty="0"/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CF881797-38DA-46A8-84AC-57DD4D99C8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587" y="3607406"/>
            <a:ext cx="1854191" cy="2726267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F4C73758-6A07-45E7-AE00-636F117D7491}"/>
              </a:ext>
            </a:extLst>
          </p:cNvPr>
          <p:cNvSpPr txBox="1"/>
          <p:nvPr/>
        </p:nvSpPr>
        <p:spPr>
          <a:xfrm flipH="1">
            <a:off x="1004088" y="4428572"/>
            <a:ext cx="965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Y-axis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3E48F871-5F39-4CD1-84C6-520B168265A7}"/>
              </a:ext>
            </a:extLst>
          </p:cNvPr>
          <p:cNvSpPr txBox="1"/>
          <p:nvPr/>
        </p:nvSpPr>
        <p:spPr>
          <a:xfrm flipH="1">
            <a:off x="1053744" y="5843587"/>
            <a:ext cx="922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X-axis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9457017B-A5AF-4067-80D9-886BE37589FA}"/>
              </a:ext>
            </a:extLst>
          </p:cNvPr>
          <p:cNvSpPr txBox="1"/>
          <p:nvPr/>
        </p:nvSpPr>
        <p:spPr>
          <a:xfrm rot="16200000">
            <a:off x="185454" y="4063831"/>
            <a:ext cx="722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Flux</a:t>
            </a:r>
            <a:endParaRPr lang="zh-TW" altLang="en-US" b="1" dirty="0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846E6F10-E7FD-4589-9CFE-F421D80FE3CF}"/>
              </a:ext>
            </a:extLst>
          </p:cNvPr>
          <p:cNvSpPr txBox="1"/>
          <p:nvPr/>
        </p:nvSpPr>
        <p:spPr>
          <a:xfrm rot="16200000">
            <a:off x="185455" y="5438304"/>
            <a:ext cx="722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Flux</a:t>
            </a:r>
            <a:endParaRPr lang="zh-TW" altLang="en-US" b="1" dirty="0"/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2C50D24E-F0E5-4B01-8C91-30B2E31EF1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3908" y="3547067"/>
            <a:ext cx="2001637" cy="2834217"/>
          </a:xfrm>
          <a:prstGeom prst="rect">
            <a:avLst/>
          </a:prstGeom>
        </p:spPr>
      </p:pic>
      <p:sp>
        <p:nvSpPr>
          <p:cNvPr id="23" name="文字方塊 22">
            <a:extLst>
              <a:ext uri="{FF2B5EF4-FFF2-40B4-BE49-F238E27FC236}">
                <a16:creationId xmlns:a16="http://schemas.microsoft.com/office/drawing/2014/main" id="{F5FCB472-162E-473B-8F72-8B6BC69F1F0D}"/>
              </a:ext>
            </a:extLst>
          </p:cNvPr>
          <p:cNvSpPr txBox="1"/>
          <p:nvPr/>
        </p:nvSpPr>
        <p:spPr>
          <a:xfrm>
            <a:off x="5334094" y="4424853"/>
            <a:ext cx="1443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Position 2</a:t>
            </a:r>
            <a:endParaRPr lang="zh-TW" altLang="en-US" b="1" dirty="0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6EC69CFB-D124-4982-9795-241564789B91}"/>
              </a:ext>
            </a:extLst>
          </p:cNvPr>
          <p:cNvSpPr txBox="1"/>
          <p:nvPr/>
        </p:nvSpPr>
        <p:spPr>
          <a:xfrm>
            <a:off x="7660553" y="4449844"/>
            <a:ext cx="1369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Position 3</a:t>
            </a:r>
            <a:endParaRPr lang="zh-TW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>
                <a:extLst>
                  <a:ext uri="{FF2B5EF4-FFF2-40B4-BE49-F238E27FC236}">
                    <a16:creationId xmlns:a16="http://schemas.microsoft.com/office/drawing/2014/main" id="{027DE5FA-994C-4DBD-B91C-B98757B8F0D5}"/>
                  </a:ext>
                </a:extLst>
              </p:cNvPr>
              <p:cNvSpPr txBox="1"/>
              <p:nvPr/>
            </p:nvSpPr>
            <p:spPr>
              <a:xfrm>
                <a:off x="361809" y="1066528"/>
                <a:ext cx="5362319" cy="1634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TW" dirty="0"/>
                  <a:t>Using flux</a:t>
                </a:r>
                <a:r>
                  <a:rPr lang="zh-TW" altLang="en-US" dirty="0"/>
                  <a:t> </a:t>
                </a:r>
                <a:r>
                  <a:rPr lang="en-US" altLang="zh-TW" dirty="0"/>
                  <a:t>of </a:t>
                </a:r>
                <a:r>
                  <a:rPr lang="en-US" altLang="zh-TW" baseline="30000" dirty="0"/>
                  <a:t>22</a:t>
                </a:r>
                <a:r>
                  <a:rPr lang="en-US" altLang="zh-TW" dirty="0"/>
                  <a:t>Na</a:t>
                </a:r>
                <a:r>
                  <a:rPr lang="zh-TW" altLang="en-US" dirty="0"/>
                  <a:t> </a:t>
                </a:r>
                <a:r>
                  <a:rPr lang="en-US" altLang="zh-TW" dirty="0"/>
                  <a:t>source</a:t>
                </a:r>
                <a:r>
                  <a:rPr lang="zh-TW" altLang="en-US" dirty="0"/>
                  <a:t> </a:t>
                </a:r>
                <a:r>
                  <a:rPr lang="en-US" altLang="zh-TW" dirty="0"/>
                  <a:t>to do the beam monitor calibration.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i="1" dirty="0">
                        <a:latin typeface="Cambria Math" panose="02040503050406030204" pitchFamily="18" charset="0"/>
                      </a:rPr>
                      <m:t>Channel</m:t>
                    </m:r>
                    <m:r>
                      <a:rPr lang="en-US" altLang="zh-TW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TW">
                        <a:latin typeface="Cambria Math" panose="02040503050406030204" pitchFamily="18" charset="0"/>
                      </a:rPr>
                      <m:t>flux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m:rPr>
                        <m:sty m:val="p"/>
                      </m:rPr>
                      <a:rPr lang="el-GR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nary>
                      <m:naryPr>
                        <m:chr m:val="∬"/>
                        <m:limLoc m:val="undOvr"/>
                        <m:subHide m:val="on"/>
                        <m:supHide m:val="on"/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sSup>
                                  <m:sSup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((</m:t>
                                    </m:r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p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3/2</m:t>
                                </m:r>
                              </m:sup>
                            </m:sSup>
                          </m:den>
                        </m:f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𝑑𝑥𝑑𝑦</m:t>
                        </m:r>
                      </m:e>
                    </m:nary>
                  </m:oMath>
                </a14:m>
                <a:endParaRPr lang="en-US" altLang="zh-TW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TW" dirty="0"/>
                  <a:t>Flux distribution results with source placed at different positions after</a:t>
                </a:r>
                <a:r>
                  <a:rPr lang="zh-TW" altLang="en-US" dirty="0"/>
                  <a:t> </a:t>
                </a:r>
                <a:r>
                  <a:rPr lang="en-US" altLang="zh-TW" dirty="0"/>
                  <a:t>calibration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25" name="文字方塊 24">
                <a:extLst>
                  <a:ext uri="{FF2B5EF4-FFF2-40B4-BE49-F238E27FC236}">
                    <a16:creationId xmlns:a16="http://schemas.microsoft.com/office/drawing/2014/main" id="{027DE5FA-994C-4DBD-B91C-B98757B8F0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809" y="1066528"/>
                <a:ext cx="5362319" cy="1634999"/>
              </a:xfrm>
              <a:prstGeom prst="rect">
                <a:avLst/>
              </a:prstGeom>
              <a:blipFill>
                <a:blip r:embed="rId6"/>
                <a:stretch>
                  <a:fillRect l="-682" t="-2239" b="-1119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群組 25">
            <a:extLst>
              <a:ext uri="{FF2B5EF4-FFF2-40B4-BE49-F238E27FC236}">
                <a16:creationId xmlns:a16="http://schemas.microsoft.com/office/drawing/2014/main" id="{D85F210D-7FD8-488B-AD05-E96A304BEB7C}"/>
              </a:ext>
            </a:extLst>
          </p:cNvPr>
          <p:cNvGrpSpPr/>
          <p:nvPr/>
        </p:nvGrpSpPr>
        <p:grpSpPr>
          <a:xfrm>
            <a:off x="5972479" y="1017836"/>
            <a:ext cx="2718550" cy="2127331"/>
            <a:chOff x="2846118" y="3895342"/>
            <a:chExt cx="3560996" cy="2708424"/>
          </a:xfrm>
        </p:grpSpPr>
        <p:sp>
          <p:nvSpPr>
            <p:cNvPr id="27" name="平行四邊形 26">
              <a:extLst>
                <a:ext uri="{FF2B5EF4-FFF2-40B4-BE49-F238E27FC236}">
                  <a16:creationId xmlns:a16="http://schemas.microsoft.com/office/drawing/2014/main" id="{DBB03EA5-7892-4A5C-A844-3E52749DD7C6}"/>
                </a:ext>
              </a:extLst>
            </p:cNvPr>
            <p:cNvSpPr/>
            <p:nvPr/>
          </p:nvSpPr>
          <p:spPr>
            <a:xfrm>
              <a:off x="2927182" y="5090506"/>
              <a:ext cx="3479932" cy="1098417"/>
            </a:xfrm>
            <a:prstGeom prst="parallelogram">
              <a:avLst>
                <a:gd name="adj" fmla="val 613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" name="平行四邊形 27">
              <a:extLst>
                <a:ext uri="{FF2B5EF4-FFF2-40B4-BE49-F238E27FC236}">
                  <a16:creationId xmlns:a16="http://schemas.microsoft.com/office/drawing/2014/main" id="{98428ADE-7985-4091-973A-49ACC2BEBBC2}"/>
                </a:ext>
              </a:extLst>
            </p:cNvPr>
            <p:cNvSpPr/>
            <p:nvPr/>
          </p:nvSpPr>
          <p:spPr>
            <a:xfrm>
              <a:off x="3815500" y="5088372"/>
              <a:ext cx="617663" cy="1098417"/>
            </a:xfrm>
            <a:prstGeom prst="parallelogram">
              <a:avLst>
                <a:gd name="adj" fmla="val 74094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9" name="橢圓 28">
              <a:extLst>
                <a:ext uri="{FF2B5EF4-FFF2-40B4-BE49-F238E27FC236}">
                  <a16:creationId xmlns:a16="http://schemas.microsoft.com/office/drawing/2014/main" id="{9C1E8C51-59BC-4C46-9122-448CBFB22F8C}"/>
                </a:ext>
              </a:extLst>
            </p:cNvPr>
            <p:cNvSpPr/>
            <p:nvPr/>
          </p:nvSpPr>
          <p:spPr>
            <a:xfrm>
              <a:off x="3280665" y="5186296"/>
              <a:ext cx="2799879" cy="88170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0" name="橢圓 29">
              <a:extLst>
                <a:ext uri="{FF2B5EF4-FFF2-40B4-BE49-F238E27FC236}">
                  <a16:creationId xmlns:a16="http://schemas.microsoft.com/office/drawing/2014/main" id="{28863671-5C5A-4D12-B6A5-45D8F21BFC58}"/>
                </a:ext>
              </a:extLst>
            </p:cNvPr>
            <p:cNvSpPr/>
            <p:nvPr/>
          </p:nvSpPr>
          <p:spPr>
            <a:xfrm>
              <a:off x="4622826" y="3895342"/>
              <a:ext cx="233265" cy="23326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31" name="直線單箭頭接點 30">
              <a:extLst>
                <a:ext uri="{FF2B5EF4-FFF2-40B4-BE49-F238E27FC236}">
                  <a16:creationId xmlns:a16="http://schemas.microsoft.com/office/drawing/2014/main" id="{1457AE84-8B92-4FB5-8C1E-24B21E4558B0}"/>
                </a:ext>
              </a:extLst>
            </p:cNvPr>
            <p:cNvCxnSpPr>
              <a:cxnSpLocks/>
            </p:cNvCxnSpPr>
            <p:nvPr/>
          </p:nvCxnSpPr>
          <p:spPr>
            <a:xfrm>
              <a:off x="4752348" y="4058837"/>
              <a:ext cx="0" cy="1536041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文字方塊 31">
              <a:extLst>
                <a:ext uri="{FF2B5EF4-FFF2-40B4-BE49-F238E27FC236}">
                  <a16:creationId xmlns:a16="http://schemas.microsoft.com/office/drawing/2014/main" id="{D4DBF579-BF9E-4363-A2A7-D61CD9A528B2}"/>
                </a:ext>
              </a:extLst>
            </p:cNvPr>
            <p:cNvSpPr txBox="1"/>
            <p:nvPr/>
          </p:nvSpPr>
          <p:spPr>
            <a:xfrm>
              <a:off x="4739458" y="4624670"/>
              <a:ext cx="3064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/>
                <a:t>d</a:t>
              </a:r>
              <a:endParaRPr lang="zh-TW" altLang="en-US" dirty="0"/>
            </a:p>
          </p:txBody>
        </p:sp>
        <p:cxnSp>
          <p:nvCxnSpPr>
            <p:cNvPr id="33" name="直線接點 32">
              <a:extLst>
                <a:ext uri="{FF2B5EF4-FFF2-40B4-BE49-F238E27FC236}">
                  <a16:creationId xmlns:a16="http://schemas.microsoft.com/office/drawing/2014/main" id="{050036C9-89D5-4FA8-B0F0-5A6A8E7EE7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4686" y="4058837"/>
              <a:ext cx="617662" cy="1432249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字方塊 33">
              <a:extLst>
                <a:ext uri="{FF2B5EF4-FFF2-40B4-BE49-F238E27FC236}">
                  <a16:creationId xmlns:a16="http://schemas.microsoft.com/office/drawing/2014/main" id="{BE9BEB5A-B395-44BC-9873-9EED012E499A}"/>
                </a:ext>
              </a:extLst>
            </p:cNvPr>
            <p:cNvSpPr txBox="1"/>
            <p:nvPr/>
          </p:nvSpPr>
          <p:spPr>
            <a:xfrm>
              <a:off x="3991924" y="4526115"/>
              <a:ext cx="2648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r</a:t>
              </a:r>
              <a:endParaRPr lang="zh-TW" altLang="en-US" dirty="0"/>
            </a:p>
          </p:txBody>
        </p:sp>
        <p:cxnSp>
          <p:nvCxnSpPr>
            <p:cNvPr id="35" name="直線單箭頭接點 34">
              <a:extLst>
                <a:ext uri="{FF2B5EF4-FFF2-40B4-BE49-F238E27FC236}">
                  <a16:creationId xmlns:a16="http://schemas.microsoft.com/office/drawing/2014/main" id="{BD0155C2-3F02-4BF4-8584-C6B844EF6DB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63065" y="6328192"/>
              <a:ext cx="2796609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單箭頭接點 35">
              <a:extLst>
                <a:ext uri="{FF2B5EF4-FFF2-40B4-BE49-F238E27FC236}">
                  <a16:creationId xmlns:a16="http://schemas.microsoft.com/office/drawing/2014/main" id="{D60E92D9-0079-4DBA-80CB-51C8B09BC9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46118" y="5079215"/>
              <a:ext cx="643481" cy="1075994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文字方塊 36">
                  <a:extLst>
                    <a:ext uri="{FF2B5EF4-FFF2-40B4-BE49-F238E27FC236}">
                      <a16:creationId xmlns:a16="http://schemas.microsoft.com/office/drawing/2014/main" id="{39BBA220-88DE-4B6B-8E91-08094C9FFFA7}"/>
                    </a:ext>
                  </a:extLst>
                </p:cNvPr>
                <p:cNvSpPr txBox="1"/>
                <p:nvPr/>
              </p:nvSpPr>
              <p:spPr>
                <a:xfrm>
                  <a:off x="2905655" y="5360581"/>
                  <a:ext cx="18671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zh-TW" altLang="en-US" dirty="0"/>
                </a:p>
              </p:txBody>
            </p:sp>
          </mc:Choice>
          <mc:Fallback xmlns="">
            <p:sp>
              <p:nvSpPr>
                <p:cNvPr id="46" name="文字方塊 45">
                  <a:extLst>
                    <a:ext uri="{FF2B5EF4-FFF2-40B4-BE49-F238E27FC236}">
                      <a16:creationId xmlns:a16="http://schemas.microsoft.com/office/drawing/2014/main" id="{932ACA4D-67D5-4D35-B175-10BCB9C14E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05655" y="5360581"/>
                  <a:ext cx="186718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56522" r="-56522" b="-6285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文字方塊 37">
                  <a:extLst>
                    <a:ext uri="{FF2B5EF4-FFF2-40B4-BE49-F238E27FC236}">
                      <a16:creationId xmlns:a16="http://schemas.microsoft.com/office/drawing/2014/main" id="{D1E128B3-17BC-48AB-9A82-A171E80F77DC}"/>
                    </a:ext>
                  </a:extLst>
                </p:cNvPr>
                <p:cNvSpPr txBox="1"/>
                <p:nvPr/>
              </p:nvSpPr>
              <p:spPr>
                <a:xfrm>
                  <a:off x="4335379" y="6251103"/>
                  <a:ext cx="216274" cy="3526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zh-TW" i="1">
                            <a:latin typeface="Cambria Math" panose="02040503050406030204" pitchFamily="18" charset="0"/>
                          </a:rPr>
                          <m:t>x</m:t>
                        </m:r>
                      </m:oMath>
                    </m:oMathPara>
                  </a14:m>
                  <a:endParaRPr lang="zh-TW" altLang="en-US" dirty="0"/>
                </a:p>
              </p:txBody>
            </p:sp>
          </mc:Choice>
          <mc:Fallback xmlns="">
            <p:sp>
              <p:nvSpPr>
                <p:cNvPr id="47" name="文字方塊 46">
                  <a:extLst>
                    <a:ext uri="{FF2B5EF4-FFF2-40B4-BE49-F238E27FC236}">
                      <a16:creationId xmlns:a16="http://schemas.microsoft.com/office/drawing/2014/main" id="{5646A285-0447-4C7D-A78D-7969A703BD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35379" y="6251103"/>
                  <a:ext cx="216274" cy="352663"/>
                </a:xfrm>
                <a:prstGeom prst="rect">
                  <a:avLst/>
                </a:prstGeom>
                <a:blipFill>
                  <a:blip r:embed="rId8"/>
                  <a:stretch>
                    <a:fillRect l="-22222" r="-18519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CDC84CF-52B3-496E-A0CE-23FB5FDE2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37</a:t>
            </a:fld>
            <a:r>
              <a:rPr lang="en-US" altLang="ja-JP"/>
              <a:t>/19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3914559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4D40D3F-C619-4483-9A8D-6BE72770C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CR Analysis?</a:t>
            </a:r>
            <a:endParaRPr lang="zh-TW" altLang="en-US" dirty="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B71E7892-0767-4F81-B67B-1B87B494C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2026/03/06</a:t>
            </a:r>
            <a:endParaRPr lang="en-US" altLang="ja-JP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591049EB-E68E-4D93-AEBA-CDB670FCD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ZDC Crystal ECAL Development for ePIC Experiment </a:t>
            </a:r>
            <a:endParaRPr lang="en-US" altLang="ja-JP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7FE8CEB-4CCA-440D-AFEF-A2715E4C3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38</a:t>
            </a:fld>
            <a:r>
              <a:rPr lang="en-US" altLang="ja-JP"/>
              <a:t>/19</a:t>
            </a:r>
            <a:endParaRPr lang="en-US" altLang="ja-JP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DE410841-14E2-4A9A-BC6D-4A20D61B6A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3769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7"/>
          <p:cNvSpPr txBox="1">
            <a:spLocks noGrp="1"/>
          </p:cNvSpPr>
          <p:nvPr>
            <p:ph type="title"/>
          </p:nvPr>
        </p:nvSpPr>
        <p:spPr>
          <a:xfrm>
            <a:off x="10725" y="44624"/>
            <a:ext cx="9128792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CITIROC DAQ </a:t>
            </a:r>
            <a:endParaRPr dirty="0">
              <a:highlight>
                <a:srgbClr val="FFFF00"/>
              </a:highlight>
            </a:endParaRPr>
          </a:p>
        </p:txBody>
      </p:sp>
      <p:sp>
        <p:nvSpPr>
          <p:cNvPr id="113" name="Google Shape;113;p7"/>
          <p:cNvSpPr txBox="1">
            <a:spLocks noGrp="1"/>
          </p:cNvSpPr>
          <p:nvPr>
            <p:ph type="dt" idx="10"/>
          </p:nvPr>
        </p:nvSpPr>
        <p:spPr>
          <a:xfrm>
            <a:off x="10725" y="6551744"/>
            <a:ext cx="1826162" cy="306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altLang="zh-TW"/>
              <a:t>2026/03/06</a:t>
            </a:r>
            <a:endParaRPr/>
          </a:p>
        </p:txBody>
      </p:sp>
      <p:sp>
        <p:nvSpPr>
          <p:cNvPr id="114" name="Google Shape;114;p7"/>
          <p:cNvSpPr txBox="1">
            <a:spLocks noGrp="1"/>
          </p:cNvSpPr>
          <p:nvPr>
            <p:ph type="ftr" idx="11"/>
          </p:nvPr>
        </p:nvSpPr>
        <p:spPr>
          <a:xfrm>
            <a:off x="1836887" y="6557147"/>
            <a:ext cx="5652806" cy="300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ZDC Crystal ECAL Development for ePIC Experiment </a:t>
            </a:r>
            <a:endParaRPr/>
          </a:p>
        </p:txBody>
      </p:sp>
      <p:grpSp>
        <p:nvGrpSpPr>
          <p:cNvPr id="115" name="Google Shape;115;p7"/>
          <p:cNvGrpSpPr/>
          <p:nvPr/>
        </p:nvGrpSpPr>
        <p:grpSpPr>
          <a:xfrm>
            <a:off x="185359" y="1111221"/>
            <a:ext cx="8703507" cy="1790873"/>
            <a:chOff x="188973" y="1205467"/>
            <a:chExt cx="8703507" cy="1790873"/>
          </a:xfrm>
        </p:grpSpPr>
        <p:sp>
          <p:nvSpPr>
            <p:cNvPr id="116" name="Google Shape;116;p7"/>
            <p:cNvSpPr txBox="1"/>
            <p:nvPr/>
          </p:nvSpPr>
          <p:spPr>
            <a:xfrm>
              <a:off x="188973" y="1296293"/>
              <a:ext cx="2088232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LYSO +SiPM (64ch)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270445" y="1284591"/>
              <a:ext cx="1925289" cy="676084"/>
            </a:xfrm>
            <a:prstGeom prst="roundRect">
              <a:avLst>
                <a:gd name="adj" fmla="val 16667"/>
              </a:avLst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7"/>
            <p:cNvSpPr txBox="1"/>
            <p:nvPr/>
          </p:nvSpPr>
          <p:spPr>
            <a:xfrm>
              <a:off x="2572449" y="1277133"/>
              <a:ext cx="216024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CITIROC_A (32ch) CITIROC_B (32ch)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7"/>
            <p:cNvSpPr/>
            <p:nvPr/>
          </p:nvSpPr>
          <p:spPr>
            <a:xfrm>
              <a:off x="2572449" y="1277133"/>
              <a:ext cx="2088232" cy="646331"/>
            </a:xfrm>
            <a:prstGeom prst="roundRect">
              <a:avLst>
                <a:gd name="adj" fmla="val 16667"/>
              </a:avLst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7"/>
            <p:cNvSpPr/>
            <p:nvPr/>
          </p:nvSpPr>
          <p:spPr>
            <a:xfrm>
              <a:off x="2572449" y="2115100"/>
              <a:ext cx="2118149" cy="369333"/>
            </a:xfrm>
            <a:prstGeom prst="roundRect">
              <a:avLst>
                <a:gd name="adj" fmla="val 16667"/>
              </a:avLst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7"/>
            <p:cNvSpPr/>
            <p:nvPr/>
          </p:nvSpPr>
          <p:spPr>
            <a:xfrm>
              <a:off x="2661940" y="2130489"/>
              <a:ext cx="2044149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Low voltage (12V)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7"/>
            <p:cNvSpPr/>
            <p:nvPr/>
          </p:nvSpPr>
          <p:spPr>
            <a:xfrm>
              <a:off x="5031515" y="1386348"/>
              <a:ext cx="1872208" cy="369333"/>
            </a:xfrm>
            <a:prstGeom prst="roundRect">
              <a:avLst>
                <a:gd name="adj" fmla="val 16667"/>
              </a:avLst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7"/>
            <p:cNvSpPr/>
            <p:nvPr/>
          </p:nvSpPr>
          <p:spPr>
            <a:xfrm>
              <a:off x="5090406" y="1372774"/>
              <a:ext cx="1813317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SpaceWire Mk4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7"/>
            <p:cNvSpPr/>
            <p:nvPr/>
          </p:nvSpPr>
          <p:spPr>
            <a:xfrm>
              <a:off x="5063838" y="1908386"/>
              <a:ext cx="1839883" cy="369333"/>
            </a:xfrm>
            <a:prstGeom prst="roundRect">
              <a:avLst>
                <a:gd name="adj" fmla="val 16667"/>
              </a:avLst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7"/>
            <p:cNvSpPr/>
            <p:nvPr/>
          </p:nvSpPr>
          <p:spPr>
            <a:xfrm>
              <a:off x="5090405" y="1920613"/>
              <a:ext cx="1813317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UART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7"/>
            <p:cNvSpPr/>
            <p:nvPr/>
          </p:nvSpPr>
          <p:spPr>
            <a:xfrm>
              <a:off x="7633708" y="1268760"/>
              <a:ext cx="1258771" cy="1648739"/>
            </a:xfrm>
            <a:prstGeom prst="roundRect">
              <a:avLst>
                <a:gd name="adj" fmla="val 16667"/>
              </a:avLst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7"/>
            <p:cNvSpPr/>
            <p:nvPr/>
          </p:nvSpPr>
          <p:spPr>
            <a:xfrm>
              <a:off x="7611986" y="1322112"/>
              <a:ext cx="1280494" cy="1446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Laptop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Data taking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Control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Monitor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28" name="Google Shape;128;p7"/>
            <p:cNvCxnSpPr/>
            <p:nvPr/>
          </p:nvCxnSpPr>
          <p:spPr>
            <a:xfrm>
              <a:off x="2195735" y="1509930"/>
              <a:ext cx="376714" cy="0"/>
            </a:xfrm>
            <a:prstGeom prst="straightConnector1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29" name="Google Shape;129;p7"/>
            <p:cNvCxnSpPr>
              <a:stCxn id="119" idx="3"/>
              <a:endCxn id="122" idx="1"/>
            </p:cNvCxnSpPr>
            <p:nvPr/>
          </p:nvCxnSpPr>
          <p:spPr>
            <a:xfrm rot="10800000" flipH="1">
              <a:off x="4660681" y="1570899"/>
              <a:ext cx="370800" cy="29400"/>
            </a:xfrm>
            <a:prstGeom prst="straightConnector1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30" name="Google Shape;130;p7"/>
            <p:cNvCxnSpPr/>
            <p:nvPr/>
          </p:nvCxnSpPr>
          <p:spPr>
            <a:xfrm>
              <a:off x="6903722" y="1555889"/>
              <a:ext cx="720000" cy="0"/>
            </a:xfrm>
            <a:prstGeom prst="straightConnector1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131" name="Google Shape;131;p7"/>
            <p:cNvSpPr txBox="1"/>
            <p:nvPr/>
          </p:nvSpPr>
          <p:spPr>
            <a:xfrm>
              <a:off x="6861262" y="1205467"/>
              <a:ext cx="720080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Data</a:t>
              </a:r>
              <a:endParaRPr sz="16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32" name="Google Shape;132;p7"/>
            <p:cNvCxnSpPr/>
            <p:nvPr/>
          </p:nvCxnSpPr>
          <p:spPr>
            <a:xfrm rot="10800000">
              <a:off x="6903720" y="2093052"/>
              <a:ext cx="720000" cy="0"/>
            </a:xfrm>
            <a:prstGeom prst="straightConnector1">
              <a:avLst/>
            </a:prstGeom>
            <a:noFill/>
            <a:ln w="25400" cap="flat" cmpd="sng">
              <a:solidFill>
                <a:srgbClr val="0000FF"/>
              </a:solidFill>
              <a:prstDash val="dash"/>
              <a:miter lim="800000"/>
              <a:headEnd type="none" w="sm" len="sm"/>
              <a:tailEnd type="triangle" w="med" len="med"/>
            </a:ln>
          </p:spPr>
        </p:cxnSp>
        <p:sp>
          <p:nvSpPr>
            <p:cNvPr id="133" name="Google Shape;133;p7"/>
            <p:cNvSpPr txBox="1"/>
            <p:nvPr/>
          </p:nvSpPr>
          <p:spPr>
            <a:xfrm>
              <a:off x="6863179" y="1732996"/>
              <a:ext cx="936104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Control</a:t>
              </a:r>
              <a:endParaRPr sz="1600" b="0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34" name="Google Shape;134;p7"/>
            <p:cNvCxnSpPr>
              <a:stCxn id="124" idx="1"/>
            </p:cNvCxnSpPr>
            <p:nvPr/>
          </p:nvCxnSpPr>
          <p:spPr>
            <a:xfrm rot="10800000">
              <a:off x="4660638" y="1778053"/>
              <a:ext cx="403200" cy="315000"/>
            </a:xfrm>
            <a:prstGeom prst="straightConnector1">
              <a:avLst/>
            </a:prstGeom>
            <a:noFill/>
            <a:ln w="25400" cap="flat" cmpd="sng">
              <a:solidFill>
                <a:srgbClr val="0000FF"/>
              </a:solidFill>
              <a:prstDash val="dash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35" name="Google Shape;135;p7"/>
            <p:cNvCxnSpPr/>
            <p:nvPr/>
          </p:nvCxnSpPr>
          <p:spPr>
            <a:xfrm rot="10800000">
              <a:off x="2195734" y="1680949"/>
              <a:ext cx="360000" cy="0"/>
            </a:xfrm>
            <a:prstGeom prst="straightConnector1">
              <a:avLst/>
            </a:prstGeom>
            <a:noFill/>
            <a:ln w="25400" cap="flat" cmpd="sng">
              <a:solidFill>
                <a:srgbClr val="0000FF"/>
              </a:solidFill>
              <a:prstDash val="dash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36" name="Google Shape;136;p7"/>
            <p:cNvCxnSpPr>
              <a:stCxn id="121" idx="0"/>
            </p:cNvCxnSpPr>
            <p:nvPr/>
          </p:nvCxnSpPr>
          <p:spPr>
            <a:xfrm rot="10800000">
              <a:off x="3684014" y="1908489"/>
              <a:ext cx="0" cy="222000"/>
            </a:xfrm>
            <a:prstGeom prst="straightConnector1">
              <a:avLst/>
            </a:prstGeom>
            <a:noFill/>
            <a:ln w="25400" cap="flat" cmpd="dbl">
              <a:solidFill>
                <a:srgbClr val="00B05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37" name="Google Shape;137;p7"/>
            <p:cNvCxnSpPr>
              <a:stCxn id="117" idx="2"/>
            </p:cNvCxnSpPr>
            <p:nvPr/>
          </p:nvCxnSpPr>
          <p:spPr>
            <a:xfrm rot="-5400000" flipH="1">
              <a:off x="4098690" y="-904925"/>
              <a:ext cx="669300" cy="6400500"/>
            </a:xfrm>
            <a:prstGeom prst="bentConnector2">
              <a:avLst/>
            </a:prstGeom>
            <a:noFill/>
            <a:ln w="25400" cap="flat" cmpd="sng">
              <a:solidFill>
                <a:srgbClr val="FF00FF"/>
              </a:solidFill>
              <a:prstDash val="dash"/>
              <a:miter lim="800000"/>
              <a:headEnd type="none" w="sm" len="sm"/>
              <a:tailEnd type="triangle" w="med" len="med"/>
            </a:ln>
          </p:spPr>
        </p:cxnSp>
        <p:sp>
          <p:nvSpPr>
            <p:cNvPr id="138" name="Google Shape;138;p7"/>
            <p:cNvSpPr txBox="1"/>
            <p:nvPr/>
          </p:nvSpPr>
          <p:spPr>
            <a:xfrm>
              <a:off x="6169386" y="2657786"/>
              <a:ext cx="1492543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00FF"/>
                  </a:solidFill>
                  <a:latin typeface="Arial"/>
                  <a:ea typeface="Arial"/>
                  <a:cs typeface="Arial"/>
                  <a:sym typeface="Arial"/>
                </a:rPr>
                <a:t>Temperature</a:t>
              </a:r>
              <a:endParaRPr sz="1600" b="0" i="0" u="none" strike="noStrike" cap="none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9" name="Google Shape;139;p7"/>
          <p:cNvSpPr txBox="1"/>
          <p:nvPr/>
        </p:nvSpPr>
        <p:spPr>
          <a:xfrm>
            <a:off x="185359" y="3645024"/>
            <a:ext cx="4017622" cy="2215951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CITIROC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 a 32-channel front-end ASIC designed to readout silicon photo-multipliers. 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-"/>
            </a:pPr>
            <a:r>
              <a:rPr lang="en-US" sz="1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Dynamic range up to 400pC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-"/>
            </a:pPr>
            <a:r>
              <a:rPr lang="en-US" sz="1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Shaper 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-"/>
            </a:pPr>
            <a:r>
              <a:rPr lang="en-US" sz="1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Peak </a:t>
            </a:r>
            <a:r>
              <a:rPr lang="en-US" sz="14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Sensenig</a:t>
            </a:r>
            <a:r>
              <a:rPr lang="en-US" sz="1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ADC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Data, slow control 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(threshold, gain,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etc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setup), </a:t>
            </a:r>
            <a:r>
              <a:rPr lang="en-US" sz="1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online monitoring (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DAQ deadtime, temperature)</a:t>
            </a:r>
            <a:r>
              <a:rPr lang="en-US" sz="1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are all through laptop interface.</a:t>
            </a:r>
            <a:endParaRPr dirty="0"/>
          </a:p>
        </p:txBody>
      </p:sp>
      <p:pic>
        <p:nvPicPr>
          <p:cNvPr id="140" name="Google Shape;140;p7"/>
          <p:cNvPicPr preferRelativeResize="0"/>
          <p:nvPr/>
        </p:nvPicPr>
        <p:blipFill rotWithShape="1">
          <a:blip r:embed="rId3">
            <a:alphaModFix/>
          </a:blip>
          <a:srcRect t="40566"/>
          <a:stretch/>
        </p:blipFill>
        <p:spPr>
          <a:xfrm>
            <a:off x="4388235" y="3382395"/>
            <a:ext cx="4504244" cy="2931415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411"/>
              </a:srgbClr>
            </a:outerShdw>
          </a:effectLst>
        </p:spPr>
      </p:pic>
      <p:sp>
        <p:nvSpPr>
          <p:cNvPr id="141" name="Google Shape;141;p7"/>
          <p:cNvSpPr txBox="1"/>
          <p:nvPr/>
        </p:nvSpPr>
        <p:spPr>
          <a:xfrm>
            <a:off x="6075628" y="3051814"/>
            <a:ext cx="165618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CITIROC spec.</a:t>
            </a:r>
            <a:endParaRPr sz="1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7"/>
          <p:cNvSpPr/>
          <p:nvPr/>
        </p:nvSpPr>
        <p:spPr>
          <a:xfrm>
            <a:off x="4657067" y="4741382"/>
            <a:ext cx="4034706" cy="209876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7"/>
          <p:cNvSpPr/>
          <p:nvPr/>
        </p:nvSpPr>
        <p:spPr>
          <a:xfrm>
            <a:off x="4571999" y="5667495"/>
            <a:ext cx="3520981" cy="209876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7"/>
          <p:cNvSpPr/>
          <p:nvPr/>
        </p:nvSpPr>
        <p:spPr>
          <a:xfrm>
            <a:off x="4571998" y="5877371"/>
            <a:ext cx="2917695" cy="209876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1BA49B6-0769-4F01-86C0-91FF2BE93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4</a:t>
            </a:fld>
            <a:r>
              <a:rPr lang="en-US" altLang="ja-JP"/>
              <a:t>/19</a:t>
            </a:r>
            <a:endParaRPr lang="en-US" altLang="ja-JP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"/>
          <p:cNvSpPr txBox="1">
            <a:spLocks noGrp="1"/>
          </p:cNvSpPr>
          <p:nvPr>
            <p:ph type="title"/>
          </p:nvPr>
        </p:nvSpPr>
        <p:spPr>
          <a:xfrm>
            <a:off x="10725" y="44624"/>
            <a:ext cx="9128792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1</a:t>
            </a:r>
            <a:r>
              <a:rPr lang="en-US" baseline="30000"/>
              <a:t>st</a:t>
            </a:r>
            <a:r>
              <a:rPr lang="en-US"/>
              <a:t> Prototype : SiPM Saturation</a:t>
            </a:r>
            <a:endParaRPr/>
          </a:p>
        </p:txBody>
      </p:sp>
      <p:sp>
        <p:nvSpPr>
          <p:cNvPr id="162" name="Google Shape;162;p9"/>
          <p:cNvSpPr txBox="1">
            <a:spLocks noGrp="1"/>
          </p:cNvSpPr>
          <p:nvPr>
            <p:ph type="dt" idx="10"/>
          </p:nvPr>
        </p:nvSpPr>
        <p:spPr>
          <a:xfrm>
            <a:off x="10725" y="6551744"/>
            <a:ext cx="1826162" cy="306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altLang="zh-TW"/>
              <a:t>2026/03/06</a:t>
            </a:r>
            <a:endParaRPr/>
          </a:p>
        </p:txBody>
      </p:sp>
      <p:sp>
        <p:nvSpPr>
          <p:cNvPr id="163" name="Google Shape;163;p9"/>
          <p:cNvSpPr txBox="1">
            <a:spLocks noGrp="1"/>
          </p:cNvSpPr>
          <p:nvPr>
            <p:ph type="ftr" idx="11"/>
          </p:nvPr>
        </p:nvSpPr>
        <p:spPr>
          <a:xfrm>
            <a:off x="1836887" y="6557147"/>
            <a:ext cx="5652806" cy="300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ZDC Crystal ECAL Development for ePIC Experiment </a:t>
            </a:r>
            <a:endParaRPr/>
          </a:p>
        </p:txBody>
      </p:sp>
      <p:sp>
        <p:nvSpPr>
          <p:cNvPr id="164" name="Google Shape;164;p9"/>
          <p:cNvSpPr txBox="1"/>
          <p:nvPr/>
        </p:nvSpPr>
        <p:spPr>
          <a:xfrm>
            <a:off x="557594" y="5094386"/>
            <a:ext cx="8028811" cy="738623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altLang="zh-TW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Test beam at </a:t>
            </a:r>
            <a:r>
              <a:rPr lang="en-US" altLang="zh-TW" sz="1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RARiS</a:t>
            </a:r>
            <a:r>
              <a:rPr lang="en-US" altLang="zh-TW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on 2024 Feb, using </a:t>
            </a:r>
            <a:r>
              <a:rPr lang="en-US" altLang="zh-TW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50MeV - 800MeV positron beam.</a:t>
            </a:r>
          </a:p>
          <a:p>
            <a:pPr marL="285750" lvl="0" indent="-28575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altLang="zh-TW" sz="1400" dirty="0"/>
              <a:t>Most of data points lying in the </a:t>
            </a:r>
            <a:r>
              <a:rPr lang="en-US" altLang="zh-TW" sz="1400" b="1" dirty="0"/>
              <a:t>non-linear region</a:t>
            </a:r>
          </a:p>
          <a:p>
            <a:pPr marL="285750" lvl="0" indent="-28575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altLang="zh-TW" sz="1400" b="1" dirty="0"/>
              <a:t>only the 47 MeV data set retaining about 60% of events within the linear range.</a:t>
            </a:r>
            <a:endParaRPr sz="11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82BCF9D8-9890-4BC1-921C-D9AF2BAB4FE6}"/>
              </a:ext>
            </a:extLst>
          </p:cNvPr>
          <p:cNvGrpSpPr/>
          <p:nvPr/>
        </p:nvGrpSpPr>
        <p:grpSpPr>
          <a:xfrm>
            <a:off x="4416791" y="1411372"/>
            <a:ext cx="4392487" cy="3185125"/>
            <a:chOff x="107505" y="1179979"/>
            <a:chExt cx="4392487" cy="3185125"/>
          </a:xfrm>
        </p:grpSpPr>
        <p:pic>
          <p:nvPicPr>
            <p:cNvPr id="165" name="Google Shape;165;p9"/>
            <p:cNvPicPr preferRelativeResize="0"/>
            <p:nvPr/>
          </p:nvPicPr>
          <p:blipFill rotWithShape="1">
            <a:blip r:embed="rId3">
              <a:alphaModFix/>
            </a:blip>
            <a:srcRect t="5886" r="49864"/>
            <a:stretch/>
          </p:blipFill>
          <p:spPr>
            <a:xfrm>
              <a:off x="107505" y="1179979"/>
              <a:ext cx="4392487" cy="31851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6" name="Google Shape;166;p9"/>
            <p:cNvSpPr/>
            <p:nvPr/>
          </p:nvSpPr>
          <p:spPr>
            <a:xfrm>
              <a:off x="755576" y="2204864"/>
              <a:ext cx="432048" cy="1800200"/>
            </a:xfrm>
            <a:prstGeom prst="rect">
              <a:avLst/>
            </a:prstGeom>
            <a:noFill/>
            <a:ln w="25400" cap="flat" cmpd="sng">
              <a:solidFill>
                <a:srgbClr val="0000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Google Shape;165;p9">
              <a:extLst>
                <a:ext uri="{FF2B5EF4-FFF2-40B4-BE49-F238E27FC236}">
                  <a16:creationId xmlns:a16="http://schemas.microsoft.com/office/drawing/2014/main" id="{C32C8766-16D7-4071-89D8-A90A4AB7222B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84560" t="44432" r="3933" b="15141"/>
            <a:stretch/>
          </p:blipFill>
          <p:spPr>
            <a:xfrm>
              <a:off x="3059832" y="2483979"/>
              <a:ext cx="1008112" cy="136815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" name="圖片 10">
            <a:extLst>
              <a:ext uri="{FF2B5EF4-FFF2-40B4-BE49-F238E27FC236}">
                <a16:creationId xmlns:a16="http://schemas.microsoft.com/office/drawing/2014/main" id="{F2217A85-96E4-42E1-982D-5F25AB9A04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586" y="1257943"/>
            <a:ext cx="3959251" cy="3365363"/>
          </a:xfrm>
          <a:prstGeom prst="rect">
            <a:avLst/>
          </a:prstGeom>
        </p:spPr>
      </p:pic>
      <p:cxnSp>
        <p:nvCxnSpPr>
          <p:cNvPr id="4" name="直線單箭頭接點 3">
            <a:extLst>
              <a:ext uri="{FF2B5EF4-FFF2-40B4-BE49-F238E27FC236}">
                <a16:creationId xmlns:a16="http://schemas.microsoft.com/office/drawing/2014/main" id="{C1946142-639C-4D80-AABB-17EFB8973B40}"/>
              </a:ext>
            </a:extLst>
          </p:cNvPr>
          <p:cNvCxnSpPr/>
          <p:nvPr/>
        </p:nvCxnSpPr>
        <p:spPr>
          <a:xfrm flipH="1">
            <a:off x="2051720" y="3068960"/>
            <a:ext cx="2286117" cy="23570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Google Shape;263;p15">
            <a:extLst>
              <a:ext uri="{FF2B5EF4-FFF2-40B4-BE49-F238E27FC236}">
                <a16:creationId xmlns:a16="http://schemas.microsoft.com/office/drawing/2014/main" id="{986E8688-6714-41AD-BD1D-E92E34A43BA0}"/>
              </a:ext>
            </a:extLst>
          </p:cNvPr>
          <p:cNvSpPr txBox="1"/>
          <p:nvPr/>
        </p:nvSpPr>
        <p:spPr>
          <a:xfrm>
            <a:off x="2987824" y="1319436"/>
            <a:ext cx="1240429" cy="430887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50-800 MeV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positron beam</a:t>
            </a:r>
            <a:endParaRPr sz="11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784FC4AA-2CA2-438D-A094-270B7C17EEFF}"/>
              </a:ext>
            </a:extLst>
          </p:cNvPr>
          <p:cNvSpPr txBox="1"/>
          <p:nvPr/>
        </p:nvSpPr>
        <p:spPr>
          <a:xfrm>
            <a:off x="6338884" y="2340637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Non-linearity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AD2209B-6F31-419C-B795-6B3157404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5</a:t>
            </a:fld>
            <a:r>
              <a:rPr lang="en-US" altLang="ja-JP"/>
              <a:t>/19</a:t>
            </a:r>
            <a:endParaRPr lang="en-US" altLang="ja-JP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0"/>
          <p:cNvSpPr txBox="1">
            <a:spLocks noGrp="1"/>
          </p:cNvSpPr>
          <p:nvPr>
            <p:ph type="title"/>
          </p:nvPr>
        </p:nvSpPr>
        <p:spPr>
          <a:xfrm>
            <a:off x="10725" y="44624"/>
            <a:ext cx="9128792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1</a:t>
            </a:r>
            <a:r>
              <a:rPr lang="en-US" baseline="30000"/>
              <a:t>st</a:t>
            </a:r>
            <a:r>
              <a:rPr lang="en-US"/>
              <a:t> Prototype : Selection Criteria</a:t>
            </a:r>
            <a:endParaRPr/>
          </a:p>
        </p:txBody>
      </p:sp>
      <p:sp>
        <p:nvSpPr>
          <p:cNvPr id="174" name="Google Shape;174;p10"/>
          <p:cNvSpPr txBox="1">
            <a:spLocks noGrp="1"/>
          </p:cNvSpPr>
          <p:nvPr>
            <p:ph type="dt" idx="10"/>
          </p:nvPr>
        </p:nvSpPr>
        <p:spPr>
          <a:xfrm>
            <a:off x="10725" y="6551744"/>
            <a:ext cx="1826162" cy="306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altLang="zh-TW"/>
              <a:t>2026/03/06</a:t>
            </a:r>
            <a:endParaRPr/>
          </a:p>
        </p:txBody>
      </p:sp>
      <p:sp>
        <p:nvSpPr>
          <p:cNvPr id="175" name="Google Shape;175;p10"/>
          <p:cNvSpPr txBox="1">
            <a:spLocks noGrp="1"/>
          </p:cNvSpPr>
          <p:nvPr>
            <p:ph type="ftr" idx="11"/>
          </p:nvPr>
        </p:nvSpPr>
        <p:spPr>
          <a:xfrm>
            <a:off x="1836887" y="6557147"/>
            <a:ext cx="5652806" cy="300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ZDC Crystal ECAL Development for ePIC Experiment </a:t>
            </a:r>
            <a:endParaRPr/>
          </a:p>
        </p:txBody>
      </p:sp>
      <p:pic>
        <p:nvPicPr>
          <p:cNvPr id="176" name="Google Shape;17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53872" y="945596"/>
            <a:ext cx="3781318" cy="3545826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0"/>
          <p:cNvSpPr txBox="1"/>
          <p:nvPr/>
        </p:nvSpPr>
        <p:spPr>
          <a:xfrm>
            <a:off x="3436412" y="4555781"/>
            <a:ext cx="5420041" cy="1815841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Cut Criteria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AutoNum type="arabicPeriod"/>
            </a:pPr>
            <a:r>
              <a:rPr lang="en-US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2.5 MeV &lt; Eₘₐₓ &lt; 20 MeV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Selects data within the linear response range.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Removes low-momentum photons originating from the beam.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AutoNum type="arabicPeriod"/>
            </a:pPr>
            <a:r>
              <a:rPr lang="en-US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Both Left and Right Crystals Fired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Requires hits in both FEE-left and FEE-right channels.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Eliminates events containing only noise.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8" name="Google Shape;178;p10"/>
          <p:cNvGrpSpPr/>
          <p:nvPr/>
        </p:nvGrpSpPr>
        <p:grpSpPr>
          <a:xfrm>
            <a:off x="631066" y="3843484"/>
            <a:ext cx="2411641" cy="2585323"/>
            <a:chOff x="5337842" y="3429000"/>
            <a:chExt cx="2498803" cy="2673588"/>
          </a:xfrm>
        </p:grpSpPr>
        <p:grpSp>
          <p:nvGrpSpPr>
            <p:cNvPr id="179" name="Google Shape;179;p10"/>
            <p:cNvGrpSpPr/>
            <p:nvPr/>
          </p:nvGrpSpPr>
          <p:grpSpPr>
            <a:xfrm>
              <a:off x="5337842" y="3429000"/>
              <a:ext cx="2498803" cy="2414888"/>
              <a:chOff x="6193258" y="4093048"/>
              <a:chExt cx="2498803" cy="2414888"/>
            </a:xfrm>
          </p:grpSpPr>
          <p:pic>
            <p:nvPicPr>
              <p:cNvPr id="180" name="Google Shape;180;p10"/>
              <p:cNvPicPr preferRelativeResize="0"/>
              <p:nvPr/>
            </p:nvPicPr>
            <p:blipFill rotWithShape="1">
              <a:blip r:embed="rId4">
                <a:alphaModFix/>
              </a:blip>
              <a:srcRect t="36237" r="67348" b="33457"/>
              <a:stretch/>
            </p:blipFill>
            <p:spPr>
              <a:xfrm>
                <a:off x="6193258" y="4431602"/>
                <a:ext cx="2237017" cy="207633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81" name="Google Shape;181;p10"/>
              <p:cNvSpPr txBox="1"/>
              <p:nvPr/>
            </p:nvSpPr>
            <p:spPr>
              <a:xfrm>
                <a:off x="6205650" y="4093048"/>
                <a:ext cx="2486411" cy="3501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n-US" sz="1600" b="1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Beam profile @ 47MeV </a:t>
                </a:r>
                <a:endParaRPr sz="16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2" name="Google Shape;182;p10"/>
            <p:cNvSpPr/>
            <p:nvPr/>
          </p:nvSpPr>
          <p:spPr>
            <a:xfrm>
              <a:off x="5580112" y="3767554"/>
              <a:ext cx="936104" cy="1893694"/>
            </a:xfrm>
            <a:prstGeom prst="rect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10"/>
            <p:cNvSpPr/>
            <p:nvPr/>
          </p:nvSpPr>
          <p:spPr>
            <a:xfrm>
              <a:off x="6516216" y="3767631"/>
              <a:ext cx="864096" cy="1893694"/>
            </a:xfrm>
            <a:prstGeom prst="rect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10"/>
            <p:cNvSpPr txBox="1"/>
            <p:nvPr/>
          </p:nvSpPr>
          <p:spPr>
            <a:xfrm>
              <a:off x="5337842" y="5733256"/>
              <a:ext cx="108012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FEE left</a:t>
              </a:r>
              <a:endParaRPr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10"/>
            <p:cNvSpPr txBox="1"/>
            <p:nvPr/>
          </p:nvSpPr>
          <p:spPr>
            <a:xfrm>
              <a:off x="6521432" y="5733256"/>
              <a:ext cx="121892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FEE right</a:t>
              </a:r>
              <a:endParaRPr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6" name="Google Shape;186;p10"/>
          <p:cNvGrpSpPr/>
          <p:nvPr/>
        </p:nvGrpSpPr>
        <p:grpSpPr>
          <a:xfrm>
            <a:off x="592440" y="1160724"/>
            <a:ext cx="2194417" cy="2232915"/>
            <a:chOff x="5902398" y="4290251"/>
            <a:chExt cx="2194417" cy="2232915"/>
          </a:xfrm>
        </p:grpSpPr>
        <p:pic>
          <p:nvPicPr>
            <p:cNvPr id="187" name="Google Shape;187;p1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902398" y="4290251"/>
              <a:ext cx="2194417" cy="22329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8" name="Google Shape;188;p10"/>
            <p:cNvSpPr txBox="1"/>
            <p:nvPr/>
          </p:nvSpPr>
          <p:spPr>
            <a:xfrm>
              <a:off x="6800671" y="6093296"/>
              <a:ext cx="1296144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clustering</a:t>
              </a: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AD05402E-ECBE-4FAE-A8F2-F14141334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6</a:t>
            </a:fld>
            <a:r>
              <a:rPr lang="en-US" altLang="ja-JP"/>
              <a:t>/19</a:t>
            </a:r>
            <a:endParaRPr lang="en-US" altLang="ja-JP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"/>
          <p:cNvSpPr txBox="1">
            <a:spLocks noGrp="1"/>
          </p:cNvSpPr>
          <p:nvPr>
            <p:ph type="title"/>
          </p:nvPr>
        </p:nvSpPr>
        <p:spPr>
          <a:xfrm>
            <a:off x="10725" y="44624"/>
            <a:ext cx="9128792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600"/>
              <a:t>1</a:t>
            </a:r>
            <a:r>
              <a:rPr lang="en-US" sz="3600" baseline="30000"/>
              <a:t>st</a:t>
            </a:r>
            <a:r>
              <a:rPr lang="en-US" sz="3600"/>
              <a:t> Prototype : Data and MC Comparison</a:t>
            </a:r>
            <a:endParaRPr sz="3600"/>
          </a:p>
        </p:txBody>
      </p:sp>
      <p:sp>
        <p:nvSpPr>
          <p:cNvPr id="195" name="Google Shape;195;p11"/>
          <p:cNvSpPr txBox="1">
            <a:spLocks noGrp="1"/>
          </p:cNvSpPr>
          <p:nvPr>
            <p:ph type="dt" idx="10"/>
          </p:nvPr>
        </p:nvSpPr>
        <p:spPr>
          <a:xfrm>
            <a:off x="10725" y="6551744"/>
            <a:ext cx="1826162" cy="306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altLang="zh-TW"/>
              <a:t>2026/03/06</a:t>
            </a:r>
            <a:endParaRPr/>
          </a:p>
        </p:txBody>
      </p:sp>
      <p:sp>
        <p:nvSpPr>
          <p:cNvPr id="196" name="Google Shape;196;p11"/>
          <p:cNvSpPr txBox="1">
            <a:spLocks noGrp="1"/>
          </p:cNvSpPr>
          <p:nvPr>
            <p:ph type="ftr" idx="11"/>
          </p:nvPr>
        </p:nvSpPr>
        <p:spPr>
          <a:xfrm>
            <a:off x="1836887" y="6557147"/>
            <a:ext cx="5652806" cy="300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ZDC Crystal ECAL Development for ePIC Experiment </a:t>
            </a:r>
            <a:endParaRPr/>
          </a:p>
        </p:txBody>
      </p:sp>
      <p:grpSp>
        <p:nvGrpSpPr>
          <p:cNvPr id="197" name="Google Shape;197;p11"/>
          <p:cNvGrpSpPr/>
          <p:nvPr/>
        </p:nvGrpSpPr>
        <p:grpSpPr>
          <a:xfrm>
            <a:off x="179512" y="955981"/>
            <a:ext cx="8277343" cy="3367551"/>
            <a:chOff x="1043608" y="1052736"/>
            <a:chExt cx="7269231" cy="2893278"/>
          </a:xfrm>
        </p:grpSpPr>
        <p:pic>
          <p:nvPicPr>
            <p:cNvPr id="198" name="Google Shape;198;p1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43608" y="1052736"/>
              <a:ext cx="2423077" cy="28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1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466685" y="1052736"/>
              <a:ext cx="2423077" cy="28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" name="Google Shape;200;p1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889762" y="1066014"/>
              <a:ext cx="2423077" cy="2880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1" name="Google Shape;201;p11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11"/>
          <p:cNvSpPr txBox="1"/>
          <p:nvPr/>
        </p:nvSpPr>
        <p:spPr>
          <a:xfrm>
            <a:off x="517034" y="4965565"/>
            <a:ext cx="5118891" cy="923289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comparison between data and MC for the 47 MeV positron beam shows 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good overall consistency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800" b="0" i="0" u="none" strike="noStrike" cap="none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3" name="Google Shape;203;p11"/>
          <p:cNvGrpSpPr/>
          <p:nvPr/>
        </p:nvGrpSpPr>
        <p:grpSpPr>
          <a:xfrm>
            <a:off x="6105276" y="4339687"/>
            <a:ext cx="2194417" cy="2232915"/>
            <a:chOff x="5902398" y="4290251"/>
            <a:chExt cx="2194417" cy="2232915"/>
          </a:xfrm>
        </p:grpSpPr>
        <p:pic>
          <p:nvPicPr>
            <p:cNvPr id="204" name="Google Shape;204;p1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902398" y="4290251"/>
              <a:ext cx="2194417" cy="22329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5" name="Google Shape;205;p11"/>
            <p:cNvSpPr txBox="1"/>
            <p:nvPr/>
          </p:nvSpPr>
          <p:spPr>
            <a:xfrm>
              <a:off x="6800671" y="6093296"/>
              <a:ext cx="1296144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clustering</a:t>
              </a: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675AAD1-F512-4600-89CC-EB4977F31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7</a:t>
            </a:fld>
            <a:r>
              <a:rPr lang="en-US" altLang="ja-JP"/>
              <a:t>/19</a:t>
            </a:r>
            <a:endParaRPr lang="en-US" altLang="ja-JP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"/>
          <p:cNvSpPr txBox="1">
            <a:spLocks noGrp="1"/>
          </p:cNvSpPr>
          <p:nvPr>
            <p:ph type="title"/>
          </p:nvPr>
        </p:nvSpPr>
        <p:spPr>
          <a:xfrm>
            <a:off x="10725" y="44624"/>
            <a:ext cx="9128792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200"/>
              <a:t>1</a:t>
            </a:r>
            <a:r>
              <a:rPr lang="en-US" sz="3200" baseline="30000"/>
              <a:t>st</a:t>
            </a:r>
            <a:r>
              <a:rPr lang="en-US" sz="3200"/>
              <a:t> Prototype : </a:t>
            </a:r>
            <a:br>
              <a:rPr lang="en-US" sz="3200"/>
            </a:br>
            <a:r>
              <a:rPr lang="en-US" sz="3200"/>
              <a:t>Energy Resolution </a:t>
            </a:r>
            <a:r>
              <a:rPr lang="en-US" sz="3200" u="sng"/>
              <a:t>w/o Energy Regression</a:t>
            </a:r>
            <a:endParaRPr sz="3200" u="sng"/>
          </a:p>
        </p:txBody>
      </p:sp>
      <p:sp>
        <p:nvSpPr>
          <p:cNvPr id="212" name="Google Shape;212;p12"/>
          <p:cNvSpPr txBox="1">
            <a:spLocks noGrp="1"/>
          </p:cNvSpPr>
          <p:nvPr>
            <p:ph type="dt" idx="10"/>
          </p:nvPr>
        </p:nvSpPr>
        <p:spPr>
          <a:xfrm>
            <a:off x="10725" y="6551744"/>
            <a:ext cx="1826162" cy="306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altLang="zh-TW"/>
              <a:t>2026/03/06</a:t>
            </a:r>
            <a:endParaRPr/>
          </a:p>
        </p:txBody>
      </p:sp>
      <p:sp>
        <p:nvSpPr>
          <p:cNvPr id="213" name="Google Shape;213;p12"/>
          <p:cNvSpPr txBox="1">
            <a:spLocks noGrp="1"/>
          </p:cNvSpPr>
          <p:nvPr>
            <p:ph type="ftr" idx="11"/>
          </p:nvPr>
        </p:nvSpPr>
        <p:spPr>
          <a:xfrm>
            <a:off x="1836887" y="6557147"/>
            <a:ext cx="5652806" cy="300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ZDC Crystal ECAL Development for ePIC Experiment </a:t>
            </a:r>
            <a:endParaRPr/>
          </a:p>
        </p:txBody>
      </p:sp>
      <p:sp>
        <p:nvSpPr>
          <p:cNvPr id="214" name="Google Shape;214;p12"/>
          <p:cNvSpPr/>
          <p:nvPr/>
        </p:nvSpPr>
        <p:spPr>
          <a:xfrm>
            <a:off x="378814" y="5016352"/>
            <a:ext cx="8568951" cy="923330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Energy resolution without energy regression is 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14% for the 47 MeV beam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After accounting for the beam momentum resolution provided, 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energy resolution improves to approximately 11%.</a:t>
            </a:r>
            <a:endParaRPr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5" name="Google Shape;215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7624" y="1453921"/>
            <a:ext cx="3168352" cy="3167001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12"/>
          <p:cNvSpPr txBox="1"/>
          <p:nvPr/>
        </p:nvSpPr>
        <p:spPr>
          <a:xfrm>
            <a:off x="1836887" y="941428"/>
            <a:ext cx="226688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47MeV positron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12"/>
          <p:cNvSpPr txBox="1"/>
          <p:nvPr/>
        </p:nvSpPr>
        <p:spPr>
          <a:xfrm>
            <a:off x="3457387" y="1349205"/>
            <a:ext cx="1060517" cy="830997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E5x5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Data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Fettig</a:t>
            </a:r>
            <a:endParaRPr sz="1600" b="0" i="0" u="none" strike="noStrike" cap="non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8" name="Google Shape;218;p12"/>
          <p:cNvGrpSpPr/>
          <p:nvPr/>
        </p:nvGrpSpPr>
        <p:grpSpPr>
          <a:xfrm>
            <a:off x="5283817" y="1971813"/>
            <a:ext cx="3120745" cy="1998050"/>
            <a:chOff x="6035823" y="1364222"/>
            <a:chExt cx="3120745" cy="1998050"/>
          </a:xfrm>
        </p:grpSpPr>
        <p:pic>
          <p:nvPicPr>
            <p:cNvPr id="219" name="Google Shape;219;p12"/>
            <p:cNvPicPr preferRelativeResize="0"/>
            <p:nvPr/>
          </p:nvPicPr>
          <p:blipFill rotWithShape="1">
            <a:blip r:embed="rId4">
              <a:alphaModFix/>
            </a:blip>
            <a:srcRect l="22258" t="20359" r="47551" b="52443"/>
            <a:stretch/>
          </p:blipFill>
          <p:spPr>
            <a:xfrm>
              <a:off x="6035823" y="1364222"/>
              <a:ext cx="2834439" cy="13963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0" name="Google Shape;220;p12"/>
            <p:cNvSpPr/>
            <p:nvPr/>
          </p:nvSpPr>
          <p:spPr>
            <a:xfrm>
              <a:off x="6035823" y="1669409"/>
              <a:ext cx="2928665" cy="175415"/>
            </a:xfrm>
            <a:prstGeom prst="roundRect">
              <a:avLst>
                <a:gd name="adj" fmla="val 16667"/>
              </a:avLst>
            </a:prstGeom>
            <a:noFill/>
            <a:ln w="25400" cap="flat" cmpd="sng">
              <a:solidFill>
                <a:srgbClr val="0000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12"/>
            <p:cNvSpPr txBox="1"/>
            <p:nvPr/>
          </p:nvSpPr>
          <p:spPr>
            <a:xfrm>
              <a:off x="6072254" y="2777497"/>
              <a:ext cx="3084314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Energy resolution of 47MeV momentum resolution = 11.6%</a:t>
              </a:r>
              <a:endParaRPr sz="1600" b="0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DAFAB24-814A-4EAF-B89F-B67637EB1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8</a:t>
            </a:fld>
            <a:r>
              <a:rPr lang="en-US" altLang="ja-JP"/>
              <a:t>/19</a:t>
            </a:r>
            <a:endParaRPr lang="en-US" altLang="ja-JP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/>
          </p:nvPr>
        </p:nvSpPr>
        <p:spPr>
          <a:xfrm>
            <a:off x="10725" y="44624"/>
            <a:ext cx="9128792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Design of 2</a:t>
            </a:r>
            <a:r>
              <a:rPr lang="en-US" baseline="30000"/>
              <a:t>nd</a:t>
            </a:r>
            <a:r>
              <a:rPr lang="en-US"/>
              <a:t> Prototype</a:t>
            </a:r>
            <a:endParaRPr/>
          </a:p>
        </p:txBody>
      </p:sp>
      <p:sp>
        <p:nvSpPr>
          <p:cNvPr id="228" name="Google Shape;228;p13"/>
          <p:cNvSpPr txBox="1">
            <a:spLocks noGrp="1"/>
          </p:cNvSpPr>
          <p:nvPr>
            <p:ph type="dt" idx="10"/>
          </p:nvPr>
        </p:nvSpPr>
        <p:spPr>
          <a:xfrm>
            <a:off x="10725" y="6551744"/>
            <a:ext cx="1826162" cy="306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altLang="zh-TW"/>
              <a:t>2026/03/06</a:t>
            </a:r>
            <a:endParaRPr/>
          </a:p>
        </p:txBody>
      </p:sp>
      <p:sp>
        <p:nvSpPr>
          <p:cNvPr id="229" name="Google Shape;229;p13"/>
          <p:cNvSpPr txBox="1">
            <a:spLocks noGrp="1"/>
          </p:cNvSpPr>
          <p:nvPr>
            <p:ph type="ftr" idx="11"/>
          </p:nvPr>
        </p:nvSpPr>
        <p:spPr>
          <a:xfrm>
            <a:off x="1836887" y="6557147"/>
            <a:ext cx="5652806" cy="300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ZDC Crystal ECAL Development for ePIC Experiment </a:t>
            </a:r>
            <a:endParaRPr/>
          </a:p>
        </p:txBody>
      </p:sp>
      <p:graphicFrame>
        <p:nvGraphicFramePr>
          <p:cNvPr id="230" name="Google Shape;230;p13"/>
          <p:cNvGraphicFramePr/>
          <p:nvPr/>
        </p:nvGraphicFramePr>
        <p:xfrm>
          <a:off x="1129970" y="1517464"/>
          <a:ext cx="7169725" cy="109731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487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0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42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u="none" strike="noStrike" cap="none"/>
                        <a:t>Material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u="none" strike="noStrike" cap="none"/>
                        <a:t>Light yield (photons/MeV)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u="none" strike="noStrike" cap="none"/>
                        <a:t>Relative to LYSO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u="none" strike="noStrike" cap="none"/>
                        <a:t>LYSO </a:t>
                      </a:r>
                      <a:endParaRPr sz="18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/>
                        <a:t>~32,000 – 38,000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/>
                        <a:t>1.0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u="none" strike="noStrike" cap="none"/>
                        <a:t>PbWO₄</a:t>
                      </a:r>
                      <a:endParaRPr sz="18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/>
                        <a:t>~200 – 400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u="none" strike="noStrike" cap="none"/>
                        <a:t>≈ 1/100 of LYSO</a:t>
                      </a:r>
                      <a:endParaRPr sz="1800" u="none" strike="noStrike" cap="none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31" name="Google Shape;231;p13"/>
          <p:cNvGraphicFramePr/>
          <p:nvPr/>
        </p:nvGraphicFramePr>
        <p:xfrm>
          <a:off x="1601028" y="3127878"/>
          <a:ext cx="6227625" cy="109731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119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5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2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u="none" strike="noStrike" cap="none"/>
                        <a:t>Sensor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u="none" strike="noStrike" cap="none"/>
                        <a:t>Typical Gain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u="none" strike="noStrike" cap="none"/>
                        <a:t>Relative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u="none" strike="noStrike" cap="none"/>
                        <a:t>SiPM</a:t>
                      </a:r>
                      <a:endParaRPr sz="18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/>
                        <a:t>~10⁵ – 10⁶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/>
                        <a:t>1.0</a:t>
                      </a:r>
                      <a:endParaRPr sz="1800" u="none" strike="noStrike" cap="none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u="none" strike="noStrike" cap="none"/>
                        <a:t>APD</a:t>
                      </a:r>
                      <a:endParaRPr sz="18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/>
                        <a:t>~10² – 10³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u="none" strike="noStrike" cap="none"/>
                        <a:t>≈ 1/1000 – 1/10,000 of SiPM</a:t>
                      </a:r>
                      <a:endParaRPr sz="1800" u="none" strike="noStrike" cap="none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32" name="Google Shape;232;p13"/>
          <p:cNvSpPr txBox="1"/>
          <p:nvPr/>
        </p:nvSpPr>
        <p:spPr>
          <a:xfrm>
            <a:off x="3517575" y="1010746"/>
            <a:ext cx="208823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Choice of crystal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13"/>
          <p:cNvSpPr txBox="1"/>
          <p:nvPr/>
        </p:nvSpPr>
        <p:spPr>
          <a:xfrm>
            <a:off x="3670714" y="2747504"/>
            <a:ext cx="208823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Choice of sensor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13"/>
          <p:cNvSpPr txBox="1"/>
          <p:nvPr/>
        </p:nvSpPr>
        <p:spPr>
          <a:xfrm>
            <a:off x="1441927" y="4497508"/>
            <a:ext cx="6545805" cy="1815841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US" sz="1600" b="1" i="0" u="none" strike="noStrike" cap="none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</a:t>
            </a: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prototype @ 2023-2024 : LYSO + SIPM, </a:t>
            </a:r>
            <a:r>
              <a:rPr lang="en-US" sz="1600" b="1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saturation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2nd prototype @ 2024-2025 : </a:t>
            </a:r>
            <a:r>
              <a:rPr lang="en-US" sz="1600" b="1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reduce the gain.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-"/>
            </a:pP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LYSO + APD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gain of an APD is about </a:t>
            </a: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1000 times lower</a:t>
            </a: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than that of a SiPM.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-"/>
            </a:pP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PbWO₄ + SiPM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light yield of PbWO₄ is about </a:t>
            </a: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100 times lower</a:t>
            </a: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than that of LYSO.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 continue using CITIROC as DAQ system.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7B39EC1-7F72-4CB6-8BC4-6F89FE271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9</a:t>
            </a:fld>
            <a:r>
              <a:rPr lang="en-US" altLang="ja-JP"/>
              <a:t>/19</a:t>
            </a:r>
            <a:endParaRPr lang="en-US" altLang="ja-JP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slidesTemplate</Template>
  <TotalTime>31519</TotalTime>
  <Words>2601</Words>
  <Application>Microsoft Office PowerPoint</Application>
  <PresentationFormat>如螢幕大小 (4:3)</PresentationFormat>
  <Paragraphs>584</Paragraphs>
  <Slides>38</Slides>
  <Notes>13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38</vt:i4>
      </vt:variant>
    </vt:vector>
  </HeadingPairs>
  <TitlesOfParts>
    <vt:vector size="46" baseType="lpstr">
      <vt:lpstr>Aptos</vt:lpstr>
      <vt:lpstr>ＭＳ Ｐゴシック</vt:lpstr>
      <vt:lpstr>Noto Sans Symbols</vt:lpstr>
      <vt:lpstr>新細明體</vt:lpstr>
      <vt:lpstr>Arial</vt:lpstr>
      <vt:lpstr>Calibri</vt:lpstr>
      <vt:lpstr>Cambria Math</vt:lpstr>
      <vt:lpstr>標準デザイン</vt:lpstr>
      <vt:lpstr>ZDC Crystal ECAL Development  20260501 @ ePIC General Meeting</vt:lpstr>
      <vt:lpstr>ZDC Design</vt:lpstr>
      <vt:lpstr>1st Prototype of ZDC ECAL</vt:lpstr>
      <vt:lpstr>CITIROC DAQ </vt:lpstr>
      <vt:lpstr>1st Prototype : SiPM Saturation</vt:lpstr>
      <vt:lpstr>1st Prototype : Selection Criteria</vt:lpstr>
      <vt:lpstr>1st Prototype : Data and MC Comparison</vt:lpstr>
      <vt:lpstr>1st Prototype :  Energy Resolution w/o Energy Regression</vt:lpstr>
      <vt:lpstr>Design of 2nd Prototype</vt:lpstr>
      <vt:lpstr>2nd ZDC ECAL Prototype</vt:lpstr>
      <vt:lpstr>2nd Prototype : Test Beam</vt:lpstr>
      <vt:lpstr>2nd Prototype : Linearity</vt:lpstr>
      <vt:lpstr>2nd Prototype : Energy Resolution  (w/o Energy Regression)</vt:lpstr>
      <vt:lpstr>Residual of “PbWO4 + SiPM”</vt:lpstr>
      <vt:lpstr>Performance of “PbWO4 + SiPM”</vt:lpstr>
      <vt:lpstr>MC Simulation Condition</vt:lpstr>
      <vt:lpstr>Beam Profile</vt:lpstr>
      <vt:lpstr>ADC to MeV Conversion</vt:lpstr>
      <vt:lpstr>Data and MC Comparison : Emax</vt:lpstr>
      <vt:lpstr>Data and MC Comparison : E5x5 w/o threshold cut</vt:lpstr>
      <vt:lpstr>Data and MC Comparison : E5x5 w/ threshold cut</vt:lpstr>
      <vt:lpstr>Data and MC Comparison :  Energy Resolution (sigma)</vt:lpstr>
      <vt:lpstr>Data and MC Comparison : Position Resolution (sigma) and Bias (mean)</vt:lpstr>
      <vt:lpstr>Photon Sensors</vt:lpstr>
      <vt:lpstr>CITIROC VS H2GCROC</vt:lpstr>
      <vt:lpstr>3rd Prototype : Mechanical Support</vt:lpstr>
      <vt:lpstr>3rd Prototype : new SiPM Board</vt:lpstr>
      <vt:lpstr>Planning for 3rd Prototype</vt:lpstr>
      <vt:lpstr>Lab Test of H2GCROC</vt:lpstr>
      <vt:lpstr>Plan for Final Design</vt:lpstr>
      <vt:lpstr>Plan for Final Design : Frame</vt:lpstr>
      <vt:lpstr>Plan for Final Design : PCB</vt:lpstr>
      <vt:lpstr>Plan for Final Design : Cooling</vt:lpstr>
      <vt:lpstr>Backup</vt:lpstr>
      <vt:lpstr>To Do List for Coming Test Beam</vt:lpstr>
      <vt:lpstr>Noise Test and Cosmic Ray Test</vt:lpstr>
      <vt:lpstr>Beam Monitor Calibration </vt:lpstr>
      <vt:lpstr>CR Analysis?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Simple Blue</dc:title>
  <dc:creator>Chia Yu</dc:creator>
  <cp:lastModifiedBy>cyhsieh</cp:lastModifiedBy>
  <cp:revision>815</cp:revision>
  <dcterms:created xsi:type="dcterms:W3CDTF">2018-07-15T10:16:04Z</dcterms:created>
  <dcterms:modified xsi:type="dcterms:W3CDTF">2026-04-24T07:10:27Z</dcterms:modified>
</cp:coreProperties>
</file>