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8" r:id="rId4"/>
    <p:sldId id="286" r:id="rId5"/>
    <p:sldId id="282" r:id="rId6"/>
    <p:sldId id="287" r:id="rId7"/>
    <p:sldId id="285" r:id="rId8"/>
    <p:sldId id="288" r:id="rId9"/>
    <p:sldId id="289" r:id="rId10"/>
    <p:sldId id="290" r:id="rId11"/>
    <p:sldId id="291" r:id="rId12"/>
    <p:sldId id="292" r:id="rId13"/>
    <p:sldId id="293" r:id="rId14"/>
    <p:sldId id="295" r:id="rId15"/>
    <p:sldId id="296" r:id="rId16"/>
    <p:sldId id="300" r:id="rId17"/>
    <p:sldId id="303" r:id="rId18"/>
    <p:sldId id="304" r:id="rId19"/>
    <p:sldId id="301" r:id="rId20"/>
    <p:sldId id="297" r:id="rId21"/>
    <p:sldId id="306" r:id="rId22"/>
    <p:sldId id="307" r:id="rId23"/>
    <p:sldId id="310" r:id="rId24"/>
    <p:sldId id="305" r:id="rId25"/>
    <p:sldId id="298" r:id="rId26"/>
    <p:sldId id="308" r:id="rId27"/>
    <p:sldId id="309" r:id="rId2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iEmcRHfadkBSPHng2thrF2Mm75A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yhsieh" initials="c" lastIdx="1" clrIdx="0">
    <p:extLst>
      <p:ext uri="{19B8F6BF-5375-455C-9EA6-DF929625EA0E}">
        <p15:presenceInfo xmlns:p15="http://schemas.microsoft.com/office/powerpoint/2012/main" userId="d6fdee9dde43dc1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ECFF"/>
    <a:srgbClr val="FF00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409D14-2FF3-4EA4-9566-1B70009D7E2B}">
  <a:tblStyle styleId="{BA409D14-2FF3-4EA4-9566-1B70009D7E2B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38" autoAdjust="0"/>
  </p:normalViewPr>
  <p:slideViewPr>
    <p:cSldViewPr snapToGrid="0">
      <p:cViewPr>
        <p:scale>
          <a:sx n="100" d="100"/>
          <a:sy n="100" d="100"/>
        </p:scale>
        <p:origin x="1914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customschemas.google.com/relationships/presentationmetadata" Target="meta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b="1" dirty="0"/>
              <a:t>Energy resolution  </a:t>
            </a:r>
          </a:p>
          <a:p>
            <a:pPr marL="171450" indent="-171450">
              <a:buFontTx/>
              <a:buChar char="-"/>
            </a:pPr>
            <a:r>
              <a:rPr lang="en-US" altLang="zh-TW" dirty="0"/>
              <a:t>3% bias in low energy</a:t>
            </a:r>
          </a:p>
          <a:p>
            <a:pPr marL="171450" indent="-171450">
              <a:buFontTx/>
              <a:buChar char="-"/>
            </a:pPr>
            <a:r>
              <a:rPr lang="en-US" altLang="zh-TW" dirty="0"/>
              <a:t>5% resolution achieved for 40GeV gamma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b="1" dirty="0"/>
              <a:t>Position resolution</a:t>
            </a:r>
          </a:p>
          <a:p>
            <a:pPr marL="285750" indent="-285750">
              <a:buFontTx/>
              <a:buChar char="-"/>
            </a:pPr>
            <a:r>
              <a:rPr lang="en-US" altLang="zh-TW" dirty="0"/>
              <a:t>2mm bias in x, no bias in y</a:t>
            </a:r>
          </a:p>
          <a:p>
            <a:pPr marL="285750" indent="-285750">
              <a:buFontTx/>
              <a:buChar char="-"/>
            </a:pPr>
            <a:r>
              <a:rPr lang="en-US" altLang="zh-TW" dirty="0"/>
              <a:t>2mm resolution achieved for 40GeV gamma</a:t>
            </a:r>
            <a:endParaRPr dirty="0"/>
          </a:p>
        </p:txBody>
      </p:sp>
      <p:sp>
        <p:nvSpPr>
          <p:cNvPr id="271" name="Google Shape;27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271" name="Google Shape;27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9987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5" name="Google Shape;52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>
  <p:cSld name="標題投影片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0"/>
          <p:cNvSpPr/>
          <p:nvPr/>
        </p:nvSpPr>
        <p:spPr>
          <a:xfrm>
            <a:off x="0" y="3429448"/>
            <a:ext cx="9144000" cy="68687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0"/>
          <p:cNvSpPr/>
          <p:nvPr/>
        </p:nvSpPr>
        <p:spPr>
          <a:xfrm>
            <a:off x="428644" y="3284985"/>
            <a:ext cx="1446175" cy="138902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0"/>
          <p:cNvSpPr/>
          <p:nvPr/>
        </p:nvSpPr>
        <p:spPr>
          <a:xfrm>
            <a:off x="8280400" y="6552931"/>
            <a:ext cx="863600" cy="71437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0"/>
          <p:cNvSpPr txBox="1">
            <a:spLocks noGrp="1"/>
          </p:cNvSpPr>
          <p:nvPr>
            <p:ph type="subTitle" idx="1"/>
          </p:nvPr>
        </p:nvSpPr>
        <p:spPr>
          <a:xfrm>
            <a:off x="1371600" y="3477497"/>
            <a:ext cx="6400800" cy="2161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0"/>
          <p:cNvSpPr/>
          <p:nvPr/>
        </p:nvSpPr>
        <p:spPr>
          <a:xfrm>
            <a:off x="8893175" y="1158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0"/>
          <p:cNvSpPr/>
          <p:nvPr/>
        </p:nvSpPr>
        <p:spPr>
          <a:xfrm>
            <a:off x="8726488" y="1158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30"/>
          <p:cNvSpPr/>
          <p:nvPr/>
        </p:nvSpPr>
        <p:spPr>
          <a:xfrm>
            <a:off x="8893175" y="2809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" name="Google Shape;33;p30"/>
          <p:cNvGrpSpPr/>
          <p:nvPr/>
        </p:nvGrpSpPr>
        <p:grpSpPr>
          <a:xfrm rot="10800000">
            <a:off x="73022" y="6502132"/>
            <a:ext cx="355619" cy="301537"/>
            <a:chOff x="113" y="4020"/>
            <a:chExt cx="195" cy="195"/>
          </a:xfrm>
        </p:grpSpPr>
        <p:sp>
          <p:nvSpPr>
            <p:cNvPr id="34" name="Google Shape;34;p30"/>
            <p:cNvSpPr/>
            <p:nvPr/>
          </p:nvSpPr>
          <p:spPr>
            <a:xfrm>
              <a:off x="218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30"/>
            <p:cNvSpPr/>
            <p:nvPr/>
          </p:nvSpPr>
          <p:spPr>
            <a:xfrm>
              <a:off x="113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30"/>
            <p:cNvSpPr/>
            <p:nvPr/>
          </p:nvSpPr>
          <p:spPr>
            <a:xfrm>
              <a:off x="218" y="4124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250825" y="1346788"/>
            <a:ext cx="8642350" cy="2130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dt" idx="10"/>
          </p:nvPr>
        </p:nvSpPr>
        <p:spPr>
          <a:xfrm>
            <a:off x="1" y="6549899"/>
            <a:ext cx="1874818" cy="307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altLang="zh-TW"/>
              <a:t>2026/04/20</a:t>
            </a:r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ftr" idx="11"/>
          </p:nvPr>
        </p:nvSpPr>
        <p:spPr>
          <a:xfrm>
            <a:off x="1874818" y="6549899"/>
            <a:ext cx="5631801" cy="305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ZDC MC status (Taiwan Group)</a:t>
            </a:r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sldNum" idx="12"/>
          </p:nvPr>
        </p:nvSpPr>
        <p:spPr>
          <a:xfrm>
            <a:off x="7524000" y="6560138"/>
            <a:ext cx="1620000" cy="29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/>
              <a:t>‹#›</a:t>
            </a:fld>
            <a:r>
              <a:rPr lang="en-US" dirty="0"/>
              <a:t>/20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>
  <p:cSld name="標題及物件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1"/>
          <p:cNvSpPr txBox="1">
            <a:spLocks noGrp="1"/>
          </p:cNvSpPr>
          <p:nvPr>
            <p:ph type="title"/>
          </p:nvPr>
        </p:nvSpPr>
        <p:spPr>
          <a:xfrm>
            <a:off x="10725" y="44624"/>
            <a:ext cx="9128792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dt" idx="10"/>
          </p:nvPr>
        </p:nvSpPr>
        <p:spPr>
          <a:xfrm>
            <a:off x="10725" y="6551744"/>
            <a:ext cx="1826162" cy="306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altLang="zh-TW"/>
              <a:t>2026/04/20</a:t>
            </a:r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ftr" idx="11"/>
          </p:nvPr>
        </p:nvSpPr>
        <p:spPr>
          <a:xfrm>
            <a:off x="1836887" y="6557147"/>
            <a:ext cx="5652806" cy="300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ZDC MC status (Taiwan Group)</a:t>
            </a:r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sldNum" idx="12"/>
          </p:nvPr>
        </p:nvSpPr>
        <p:spPr>
          <a:xfrm>
            <a:off x="7489693" y="6557147"/>
            <a:ext cx="1620000" cy="29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/>
              <a:t>‹#›</a:t>
            </a:fld>
            <a:r>
              <a:rPr lang="en-US" dirty="0"/>
              <a:t>/20</a:t>
            </a:r>
            <a:endParaRPr dirty="0"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10725" y="894730"/>
            <a:ext cx="9128792" cy="5657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9"/>
          <p:cNvGrpSpPr/>
          <p:nvPr/>
        </p:nvGrpSpPr>
        <p:grpSpPr>
          <a:xfrm rot="10800000">
            <a:off x="73818" y="6491114"/>
            <a:ext cx="309563" cy="309562"/>
            <a:chOff x="113" y="4020"/>
            <a:chExt cx="195" cy="195"/>
          </a:xfrm>
        </p:grpSpPr>
        <p:sp>
          <p:nvSpPr>
            <p:cNvPr id="11" name="Google Shape;11;p29"/>
            <p:cNvSpPr/>
            <p:nvPr/>
          </p:nvSpPr>
          <p:spPr>
            <a:xfrm>
              <a:off x="218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9"/>
            <p:cNvSpPr/>
            <p:nvPr/>
          </p:nvSpPr>
          <p:spPr>
            <a:xfrm>
              <a:off x="113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9"/>
            <p:cNvSpPr/>
            <p:nvPr/>
          </p:nvSpPr>
          <p:spPr>
            <a:xfrm>
              <a:off x="218" y="4124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29"/>
          <p:cNvSpPr/>
          <p:nvPr/>
        </p:nvSpPr>
        <p:spPr>
          <a:xfrm>
            <a:off x="10725" y="823293"/>
            <a:ext cx="9150484" cy="71437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9"/>
          <p:cNvSpPr/>
          <p:nvPr/>
        </p:nvSpPr>
        <p:spPr>
          <a:xfrm>
            <a:off x="430925" y="678830"/>
            <a:ext cx="1447201" cy="144463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9"/>
          <p:cNvSpPr/>
          <p:nvPr/>
        </p:nvSpPr>
        <p:spPr>
          <a:xfrm>
            <a:off x="8275917" y="6552009"/>
            <a:ext cx="863600" cy="71437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23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9"/>
          <p:cNvSpPr/>
          <p:nvPr/>
        </p:nvSpPr>
        <p:spPr>
          <a:xfrm>
            <a:off x="8965878" y="438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9"/>
          <p:cNvSpPr/>
          <p:nvPr/>
        </p:nvSpPr>
        <p:spPr>
          <a:xfrm>
            <a:off x="8799191" y="438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9"/>
          <p:cNvSpPr/>
          <p:nvPr/>
        </p:nvSpPr>
        <p:spPr>
          <a:xfrm>
            <a:off x="8965878" y="2089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9"/>
          <p:cNvSpPr txBox="1">
            <a:spLocks noGrp="1"/>
          </p:cNvSpPr>
          <p:nvPr>
            <p:ph type="dt" idx="10"/>
          </p:nvPr>
        </p:nvSpPr>
        <p:spPr>
          <a:xfrm>
            <a:off x="10725" y="6549394"/>
            <a:ext cx="1829258" cy="308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/>
              <a:t>2026/04/20</a:t>
            </a:r>
            <a:endParaRPr/>
          </a:p>
        </p:txBody>
      </p:sp>
      <p:sp>
        <p:nvSpPr>
          <p:cNvPr id="22" name="Google Shape;22;p29"/>
          <p:cNvSpPr txBox="1">
            <a:spLocks noGrp="1"/>
          </p:cNvSpPr>
          <p:nvPr>
            <p:ph type="ftr" idx="11"/>
          </p:nvPr>
        </p:nvSpPr>
        <p:spPr>
          <a:xfrm>
            <a:off x="1860506" y="6552931"/>
            <a:ext cx="5639876" cy="305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ZDC MC status (Taiwan Group)</a:t>
            </a:r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sldNum" idx="12"/>
          </p:nvPr>
        </p:nvSpPr>
        <p:spPr>
          <a:xfrm>
            <a:off x="7509950" y="6549394"/>
            <a:ext cx="1620000" cy="305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/>
              <a:t>‹#›</a:t>
            </a:fld>
            <a:r>
              <a:rPr lang="en-US" dirty="0"/>
              <a:t>/20</a:t>
            </a:r>
            <a:endParaRPr sz="1400" dirty="0">
              <a:solidFill>
                <a:srgbClr val="000000"/>
              </a:solidFill>
            </a:endParaRPr>
          </a:p>
        </p:txBody>
      </p:sp>
      <p:sp>
        <p:nvSpPr>
          <p:cNvPr id="24" name="Google Shape;24;p29"/>
          <p:cNvSpPr txBox="1">
            <a:spLocks noGrp="1"/>
          </p:cNvSpPr>
          <p:nvPr>
            <p:ph type="body" idx="1"/>
          </p:nvPr>
        </p:nvSpPr>
        <p:spPr>
          <a:xfrm>
            <a:off x="10725" y="894730"/>
            <a:ext cx="9128792" cy="5654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666699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6666FF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3333C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53399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>
            <a:spLocks noGrp="1"/>
          </p:cNvSpPr>
          <p:nvPr>
            <p:ph type="title"/>
          </p:nvPr>
        </p:nvSpPr>
        <p:spPr>
          <a:xfrm>
            <a:off x="250825" y="1346788"/>
            <a:ext cx="8642350" cy="2130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ZDC MC Status </a:t>
            </a:r>
            <a:r>
              <a:rPr lang="en-US" altLang="zh-TW" sz="3600" dirty="0"/>
              <a:t>(Taiwan Group)</a:t>
            </a:r>
            <a:br>
              <a:rPr lang="en-US" sz="3600" dirty="0"/>
            </a:br>
            <a:r>
              <a:rPr lang="en-US" sz="3600" dirty="0"/>
              <a:t>20260</a:t>
            </a:r>
            <a:r>
              <a:rPr lang="en-US" altLang="zh-TW" sz="3600" dirty="0"/>
              <a:t>420</a:t>
            </a:r>
            <a:endParaRPr sz="3600" dirty="0"/>
          </a:p>
        </p:txBody>
      </p:sp>
      <p:sp>
        <p:nvSpPr>
          <p:cNvPr id="52" name="Google Shape;52;p1"/>
          <p:cNvSpPr txBox="1">
            <a:spLocks noGrp="1"/>
          </p:cNvSpPr>
          <p:nvPr>
            <p:ph type="dt" idx="10"/>
          </p:nvPr>
        </p:nvSpPr>
        <p:spPr>
          <a:xfrm>
            <a:off x="1" y="6549899"/>
            <a:ext cx="1874818" cy="307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altLang="zh-TW"/>
              <a:t>2026/04/20</a:t>
            </a:r>
            <a:endParaRPr/>
          </a:p>
        </p:txBody>
      </p:sp>
      <p:sp>
        <p:nvSpPr>
          <p:cNvPr id="53" name="Google Shape;53;p1"/>
          <p:cNvSpPr txBox="1">
            <a:spLocks noGrp="1"/>
          </p:cNvSpPr>
          <p:nvPr>
            <p:ph type="ftr" idx="11"/>
          </p:nvPr>
        </p:nvSpPr>
        <p:spPr>
          <a:xfrm>
            <a:off x="1874818" y="6549899"/>
            <a:ext cx="5631801" cy="305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ZDC MC status (Taiwan Group)</a:t>
            </a:r>
            <a:endParaRPr/>
          </a:p>
        </p:txBody>
      </p:sp>
      <p:sp>
        <p:nvSpPr>
          <p:cNvPr id="54" name="Google Shape;54;p1"/>
          <p:cNvSpPr txBox="1">
            <a:spLocks noGrp="1"/>
          </p:cNvSpPr>
          <p:nvPr>
            <p:ph type="subTitle" idx="1"/>
          </p:nvPr>
        </p:nvSpPr>
        <p:spPr>
          <a:xfrm>
            <a:off x="-1" y="3478212"/>
            <a:ext cx="9143999" cy="307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en-US" sz="2000" b="1"/>
              <a:t>Chia-Yu Hsieh 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rPr lang="en-US" sz="2000" b="1"/>
              <a:t>Academia Sinica, Taiwan</a:t>
            </a:r>
            <a:endParaRPr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CDAFC609-5522-4079-BDCC-77852E5C01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r>
              <a:rPr lang="en-US"/>
              <a:t>/20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9C1B25B4-4ACB-4C8D-97F4-BA7DA12B3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9272A4A-143B-4F83-97A6-50A00C6D582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/>
              <a:t>2026/04/20</a:t>
            </a:r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CD11CDA-25BD-4168-8EED-581C770E07A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ZDC MC status (Taiwan Group)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072245A1-0A5A-40F1-92A6-A48576B21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4147"/>
            <a:ext cx="9144000" cy="4880881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F5D24B9-19B1-4C06-A387-E133AF5370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r>
              <a:rPr lang="en-US"/>
              <a:t>/20</a:t>
            </a:r>
            <a:endParaRPr 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ED47FFB-C480-40DE-AB57-9279B25B3C3F}"/>
              </a:ext>
            </a:extLst>
          </p:cNvPr>
          <p:cNvSpPr txBox="1"/>
          <p:nvPr/>
        </p:nvSpPr>
        <p:spPr>
          <a:xfrm>
            <a:off x="232144" y="1543394"/>
            <a:ext cx="1383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00B050"/>
                </a:solidFill>
                <a:highlight>
                  <a:srgbClr val="CCECFF"/>
                </a:highlight>
              </a:rPr>
              <a:t>XZ Projection</a:t>
            </a:r>
            <a:endParaRPr lang="zh-TW" altLang="en-US" b="1" dirty="0">
              <a:solidFill>
                <a:srgbClr val="00B050"/>
              </a:solidFill>
              <a:highlight>
                <a:srgbClr val="CCECFF"/>
              </a:highlight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5D01630-BC89-43B5-A09D-2E0452336D57}"/>
              </a:ext>
            </a:extLst>
          </p:cNvPr>
          <p:cNvSpPr txBox="1"/>
          <p:nvPr/>
        </p:nvSpPr>
        <p:spPr>
          <a:xfrm>
            <a:off x="216784" y="5556570"/>
            <a:ext cx="1383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00B050"/>
                </a:solidFill>
                <a:highlight>
                  <a:srgbClr val="CCECFF"/>
                </a:highlight>
              </a:rPr>
              <a:t>YZ Projection</a:t>
            </a:r>
            <a:endParaRPr lang="zh-TW" altLang="en-US" b="1" dirty="0">
              <a:solidFill>
                <a:srgbClr val="00B050"/>
              </a:solidFill>
              <a:highlight>
                <a:srgbClr val="CCECFF"/>
              </a:highlight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9645BFD8-3999-44E2-8C10-4686F2A8FF30}"/>
              </a:ext>
            </a:extLst>
          </p:cNvPr>
          <p:cNvSpPr txBox="1"/>
          <p:nvPr/>
        </p:nvSpPr>
        <p:spPr>
          <a:xfrm>
            <a:off x="216784" y="928443"/>
            <a:ext cx="2069216" cy="523220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0000FF"/>
                </a:solidFill>
              </a:rPr>
              <a:t>Hit  Position</a:t>
            </a:r>
          </a:p>
          <a:p>
            <a:pPr algn="ctr"/>
            <a:r>
              <a:rPr lang="en-US" altLang="zh-TW" b="1" dirty="0">
                <a:solidFill>
                  <a:srgbClr val="0000FF"/>
                </a:solidFill>
              </a:rPr>
              <a:t>(color = hit energy)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0A1DDDF-017C-440C-9F33-FAEE8C5A0433}"/>
              </a:ext>
            </a:extLst>
          </p:cNvPr>
          <p:cNvSpPr txBox="1"/>
          <p:nvPr/>
        </p:nvSpPr>
        <p:spPr>
          <a:xfrm>
            <a:off x="2371512" y="928443"/>
            <a:ext cx="2200488" cy="523220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0000FF"/>
                </a:solidFill>
              </a:rPr>
              <a:t>Avg Hit Position in mm</a:t>
            </a:r>
          </a:p>
          <a:p>
            <a:pPr algn="ctr"/>
            <a:r>
              <a:rPr lang="en-US" altLang="zh-TW" b="1" dirty="0">
                <a:solidFill>
                  <a:srgbClr val="0000FF"/>
                </a:solidFill>
              </a:rPr>
              <a:t>(color = layer energy)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CD988B1-DCE7-4A0B-8954-E3C98EDCB504}"/>
              </a:ext>
            </a:extLst>
          </p:cNvPr>
          <p:cNvSpPr txBox="1"/>
          <p:nvPr/>
        </p:nvSpPr>
        <p:spPr>
          <a:xfrm>
            <a:off x="4759571" y="954209"/>
            <a:ext cx="2309444" cy="523220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0000FF"/>
                </a:solidFill>
              </a:rPr>
              <a:t>Avg Hit Position in layer</a:t>
            </a:r>
          </a:p>
          <a:p>
            <a:pPr algn="ctr"/>
            <a:r>
              <a:rPr lang="en-US" altLang="zh-TW" b="1" dirty="0">
                <a:solidFill>
                  <a:srgbClr val="0000FF"/>
                </a:solidFill>
              </a:rPr>
              <a:t>(color = layer energy)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E03730AF-F64A-4DF9-8709-568A731904E2}"/>
              </a:ext>
            </a:extLst>
          </p:cNvPr>
          <p:cNvSpPr txBox="1"/>
          <p:nvPr/>
        </p:nvSpPr>
        <p:spPr>
          <a:xfrm>
            <a:off x="7121745" y="954209"/>
            <a:ext cx="1938619" cy="523220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0000FF"/>
                </a:solidFill>
              </a:rPr>
              <a:t>Energy and </a:t>
            </a:r>
            <a:r>
              <a:rPr lang="en-US" altLang="zh-TW" b="1" dirty="0" err="1">
                <a:solidFill>
                  <a:srgbClr val="0000FF"/>
                </a:solidFill>
              </a:rPr>
              <a:t>Nhits</a:t>
            </a:r>
            <a:r>
              <a:rPr lang="en-US" altLang="zh-TW" b="1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altLang="zh-TW" b="1" dirty="0">
                <a:solidFill>
                  <a:srgbClr val="0000FF"/>
                </a:solidFill>
              </a:rPr>
              <a:t>on  each layer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526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1CECB2-08F6-42C7-AF76-FC4194B84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Residual of All Layers on XZ</a:t>
            </a:r>
            <a:br>
              <a:rPr lang="en-US" altLang="zh-TW" sz="3600" dirty="0"/>
            </a:br>
            <a:r>
              <a:rPr lang="en-US" altLang="zh-TW" sz="3600" dirty="0"/>
              <a:t>300 GeV Neutron Beam (1000 </a:t>
            </a:r>
            <a:r>
              <a:rPr lang="en-US" altLang="zh-TW" sz="3600" dirty="0" err="1"/>
              <a:t>evts</a:t>
            </a:r>
            <a:r>
              <a:rPr lang="en-US" altLang="zh-TW" sz="3600" dirty="0"/>
              <a:t>)</a:t>
            </a:r>
            <a:endParaRPr lang="zh-TW" altLang="en-US" sz="36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60D26E0-7547-413B-8239-B6478AF8E15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/>
              <a:t>2026/04/20</a:t>
            </a:r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9D68B5E-E812-4D4D-B90A-03285BA4092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ZDC MC status (Taiwan Group)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B9D3FBB-4161-46A7-BE6A-9A2C6ABF8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0160"/>
            <a:ext cx="9144000" cy="4297680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8C6ED89-C84B-496A-BF2F-A01E813761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r>
              <a:rPr lang="en-US"/>
              <a:t>/20</a:t>
            </a:r>
            <a:endParaRPr 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C2D4A0A-997E-4F7C-B870-FA6F3127133A}"/>
              </a:ext>
            </a:extLst>
          </p:cNvPr>
          <p:cNvSpPr txBox="1"/>
          <p:nvPr/>
        </p:nvSpPr>
        <p:spPr>
          <a:xfrm>
            <a:off x="2071560" y="5769616"/>
            <a:ext cx="4774302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Residual distribution is wider in more downstream layers.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86513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7F75AB-5EA2-4BCA-9282-AAC65752B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Residual of All Layers on YZ</a:t>
            </a:r>
            <a:br>
              <a:rPr lang="en-US" altLang="zh-TW" sz="3200" dirty="0"/>
            </a:br>
            <a:r>
              <a:rPr lang="en-US" altLang="zh-TW" sz="3200" dirty="0"/>
              <a:t>300 GeV Neutron Beam (1000 </a:t>
            </a:r>
            <a:r>
              <a:rPr lang="en-US" altLang="zh-TW" sz="3200" dirty="0" err="1"/>
              <a:t>evts</a:t>
            </a:r>
            <a:r>
              <a:rPr lang="en-US" altLang="zh-TW" sz="3200" dirty="0"/>
              <a:t>)</a:t>
            </a:r>
            <a:endParaRPr lang="zh-TW" altLang="en-US" sz="32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C444A23-53EC-47BA-8D88-22D552F7E5E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/>
              <a:t>2026/04/20</a:t>
            </a:r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13E9577-2C64-4FDC-A132-016508379B3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ZDC MC status (Taiwan Group)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1AB2403-CF36-4B6E-887A-6B4A341F6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3992"/>
            <a:ext cx="9144000" cy="4290016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63C0179-978A-486F-8CD9-BE4202ADD4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r>
              <a:rPr lang="en-US"/>
              <a:t>/20</a:t>
            </a:r>
            <a:endParaRPr 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6A19B5A-6EFA-499A-8102-09FB8D49E779}"/>
              </a:ext>
            </a:extLst>
          </p:cNvPr>
          <p:cNvSpPr txBox="1"/>
          <p:nvPr/>
        </p:nvSpPr>
        <p:spPr>
          <a:xfrm>
            <a:off x="2071560" y="5769616"/>
            <a:ext cx="4774302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Residual distribution is wider in more downstream layers.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697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D7C7AF-2334-49E4-AD5D-D761CC1FB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300 GeV Neutron Beam </a:t>
            </a:r>
            <a:br>
              <a:rPr lang="en-US" altLang="zh-TW" sz="3200" dirty="0"/>
            </a:br>
            <a:r>
              <a:rPr lang="en-US" altLang="zh-TW" sz="3200" dirty="0"/>
              <a:t>Position Reconstruction</a:t>
            </a:r>
            <a:endParaRPr lang="zh-TW" altLang="en-US" sz="32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85CAB75-31AE-4473-BEC3-1DDBC39937E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/>
              <a:t>2026/04/20</a:t>
            </a:r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7E04C04-5B1D-449A-A39D-06C3B306544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ZDC MC status (Taiwan Group)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29F372F-0164-48B6-A7FE-5034B15DC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183" y="1544370"/>
            <a:ext cx="2927020" cy="2416144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C026E082-E297-41EF-BB49-6140E6E217CC}"/>
              </a:ext>
            </a:extLst>
          </p:cNvPr>
          <p:cNvSpPr txBox="1"/>
          <p:nvPr/>
        </p:nvSpPr>
        <p:spPr>
          <a:xfrm>
            <a:off x="2524285" y="1095064"/>
            <a:ext cx="1172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b="1" dirty="0"/>
              <a:t>XZ Plane</a:t>
            </a:r>
            <a:endParaRPr lang="zh-TW" altLang="en-US" sz="1800" b="1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1850659-1BB8-414E-9A0A-1CCBF7FA8139}"/>
              </a:ext>
            </a:extLst>
          </p:cNvPr>
          <p:cNvSpPr txBox="1"/>
          <p:nvPr/>
        </p:nvSpPr>
        <p:spPr>
          <a:xfrm>
            <a:off x="7467093" y="1210721"/>
            <a:ext cx="1172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b="1" dirty="0"/>
              <a:t>YZ Plane</a:t>
            </a:r>
            <a:endParaRPr lang="zh-TW" altLang="en-US" sz="1800" b="1" dirty="0"/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71B4CB64-B559-445A-BB61-8569C3CDC1B4}"/>
              </a:ext>
            </a:extLst>
          </p:cNvPr>
          <p:cNvGrpSpPr/>
          <p:nvPr/>
        </p:nvGrpSpPr>
        <p:grpSpPr>
          <a:xfrm>
            <a:off x="168197" y="1464396"/>
            <a:ext cx="5176689" cy="3842390"/>
            <a:chOff x="168197" y="1762445"/>
            <a:chExt cx="5639188" cy="4718742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5F8DB086-3C1E-466E-8AE4-CB5D5EF71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8197" y="1762445"/>
              <a:ext cx="5639188" cy="4718742"/>
            </a:xfrm>
            <a:prstGeom prst="rect">
              <a:avLst/>
            </a:prstGeom>
          </p:spPr>
        </p:pic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30C501E2-6FCA-4EAA-8C50-2B82B498010D}"/>
                </a:ext>
              </a:extLst>
            </p:cNvPr>
            <p:cNvSpPr txBox="1"/>
            <p:nvPr/>
          </p:nvSpPr>
          <p:spPr>
            <a:xfrm>
              <a:off x="2581970" y="2143100"/>
              <a:ext cx="17819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rgbClr val="FF0000"/>
                  </a:solidFill>
                </a:rPr>
                <a:t>Resolution (mm)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1BDC2CC1-65CC-4CD5-AEEE-52BFC1E4FFD9}"/>
                </a:ext>
              </a:extLst>
            </p:cNvPr>
            <p:cNvSpPr txBox="1"/>
            <p:nvPr/>
          </p:nvSpPr>
          <p:spPr>
            <a:xfrm>
              <a:off x="2581970" y="2677643"/>
              <a:ext cx="10569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rgbClr val="FF00FF"/>
                  </a:solidFill>
                </a:rPr>
                <a:t>chi2/NDF</a:t>
              </a:r>
              <a:endParaRPr lang="zh-TW" altLang="en-US" b="1" dirty="0">
                <a:solidFill>
                  <a:srgbClr val="FF00FF"/>
                </a:solidFill>
              </a:endParaRP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59C341BE-F9CF-4C29-B6F9-425C55E3CAB9}"/>
                </a:ext>
              </a:extLst>
            </p:cNvPr>
            <p:cNvSpPr txBox="1"/>
            <p:nvPr/>
          </p:nvSpPr>
          <p:spPr>
            <a:xfrm>
              <a:off x="2581970" y="2424617"/>
              <a:ext cx="10569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rgbClr val="0000FF"/>
                  </a:solidFill>
                </a:rPr>
                <a:t>Bias(mm)</a:t>
              </a:r>
              <a:endParaRPr lang="zh-TW" altLang="en-US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B8E5980-B424-4B8B-A3DE-8472EE29BD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r>
              <a:rPr lang="en-US"/>
              <a:t>/20</a:t>
            </a:r>
            <a:endParaRPr 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F8371BF-68BA-4BDB-ADCB-B8801C715B26}"/>
              </a:ext>
            </a:extLst>
          </p:cNvPr>
          <p:cNvSpPr/>
          <p:nvPr/>
        </p:nvSpPr>
        <p:spPr>
          <a:xfrm>
            <a:off x="1605968" y="5441047"/>
            <a:ext cx="6447279" cy="738664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en-US" altLang="zh-TW" dirty="0"/>
              <a:t>The resolution and bias are sensitive to the layer chosen for reconstruction, with the best resolution reaching about </a:t>
            </a:r>
            <a:r>
              <a:rPr lang="en-US" altLang="zh-TW" b="1" dirty="0"/>
              <a:t>6 mm</a:t>
            </a:r>
            <a:r>
              <a:rPr lang="en-US" altLang="zh-TW" dirty="0"/>
              <a:t>. Generally, resolution degrades the further the Z position is from the most energetic layer.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65063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圖片 25">
            <a:extLst>
              <a:ext uri="{FF2B5EF4-FFF2-40B4-BE49-F238E27FC236}">
                <a16:creationId xmlns:a16="http://schemas.microsoft.com/office/drawing/2014/main" id="{27B10AD0-8CEF-433F-BBAD-6F5086CED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493" y="932707"/>
            <a:ext cx="3612009" cy="2645541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B946D683-3CCF-42B0-A84D-D6C8DC1DA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50" y="953168"/>
            <a:ext cx="3669390" cy="2645894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AADEDC98-BE37-4D39-9065-EAEAC6965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1422" y="3583652"/>
            <a:ext cx="3606865" cy="263819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B78AF84F-7F0F-41AD-B904-4541801892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633" y="3599062"/>
            <a:ext cx="3668375" cy="264589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DB69BA1-7C37-4C0C-99E5-7A7AEF6C4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Fit Different Number of Layers</a:t>
            </a:r>
            <a:endParaRPr lang="zh-TW" altLang="en-US" sz="40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E5B0E8E-2AFB-4744-8014-8B5E628900F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/>
              <a:t>2026/04/20</a:t>
            </a:r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15DDDF3-3B5B-4521-BC12-C1751AC6934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ZDC MC status (Taiwan Group)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2C7B30-1A0C-52B4-65EC-8A8B8D988F14}"/>
              </a:ext>
            </a:extLst>
          </p:cNvPr>
          <p:cNvSpPr txBox="1"/>
          <p:nvPr/>
        </p:nvSpPr>
        <p:spPr>
          <a:xfrm>
            <a:off x="997952" y="1022469"/>
            <a:ext cx="1910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b="1" dirty="0"/>
              <a:t>XZ plane </a:t>
            </a:r>
          </a:p>
          <a:p>
            <a:r>
              <a:rPr lang="en-US" altLang="zh-TW" sz="1800" b="1" dirty="0">
                <a:solidFill>
                  <a:srgbClr val="0000FF"/>
                </a:solidFill>
              </a:rPr>
              <a:t>Bias(mm)</a:t>
            </a:r>
            <a:endParaRPr lang="zh-TW" altLang="en-US" sz="1800" b="1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145881-0C8D-E070-5E73-3BC5B23B69C1}"/>
              </a:ext>
            </a:extLst>
          </p:cNvPr>
          <p:cNvSpPr txBox="1"/>
          <p:nvPr/>
        </p:nvSpPr>
        <p:spPr>
          <a:xfrm>
            <a:off x="5254365" y="1022468"/>
            <a:ext cx="1359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b="1" dirty="0"/>
              <a:t>YZ plane </a:t>
            </a:r>
          </a:p>
          <a:p>
            <a:r>
              <a:rPr lang="en-US" altLang="zh-TW" sz="1800" b="1" dirty="0">
                <a:solidFill>
                  <a:srgbClr val="0000FF"/>
                </a:solidFill>
              </a:rPr>
              <a:t>Bias (mm)</a:t>
            </a:r>
            <a:endParaRPr lang="zh-TW" altLang="en-US" sz="1800" b="1" dirty="0">
              <a:solidFill>
                <a:srgbClr val="0000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8F0B20-136B-16D4-EF4F-C24DAD45B69E}"/>
              </a:ext>
            </a:extLst>
          </p:cNvPr>
          <p:cNvSpPr txBox="1"/>
          <p:nvPr/>
        </p:nvSpPr>
        <p:spPr>
          <a:xfrm>
            <a:off x="5328561" y="3666949"/>
            <a:ext cx="1910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b="1" dirty="0"/>
              <a:t>YZ plane </a:t>
            </a:r>
          </a:p>
          <a:p>
            <a:r>
              <a:rPr lang="en-US" altLang="zh-TW" sz="1800" b="1" dirty="0">
                <a:solidFill>
                  <a:srgbClr val="00B050"/>
                </a:solidFill>
              </a:rPr>
              <a:t>Resolution (mm)</a:t>
            </a:r>
            <a:endParaRPr lang="zh-TW" altLang="en-US" sz="1800" b="1" dirty="0">
              <a:solidFill>
                <a:srgbClr val="00B05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9BC458-EACB-6FC2-E711-CECD2D42B8F5}"/>
              </a:ext>
            </a:extLst>
          </p:cNvPr>
          <p:cNvSpPr txBox="1"/>
          <p:nvPr/>
        </p:nvSpPr>
        <p:spPr>
          <a:xfrm>
            <a:off x="1806418" y="6221841"/>
            <a:ext cx="6242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chemeClr val="tx1"/>
                </a:solidFill>
                <a:highlight>
                  <a:srgbClr val="CCECFF"/>
                </a:highlight>
              </a:rPr>
              <a:t>Better results with more planes included (still energy weighted). </a:t>
            </a:r>
            <a:endParaRPr lang="zh-TW" altLang="en-US" sz="1600" dirty="0">
              <a:solidFill>
                <a:schemeClr val="tx1"/>
              </a:solidFill>
              <a:highlight>
                <a:srgbClr val="CCECFF"/>
              </a:highlight>
            </a:endParaRP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BB709D35-FB5D-4F66-A66B-ADA59C4A2731}"/>
              </a:ext>
            </a:extLst>
          </p:cNvPr>
          <p:cNvSpPr txBox="1"/>
          <p:nvPr/>
        </p:nvSpPr>
        <p:spPr>
          <a:xfrm>
            <a:off x="997951" y="3705866"/>
            <a:ext cx="1910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b="1" dirty="0"/>
              <a:t>XZ plane </a:t>
            </a:r>
          </a:p>
          <a:p>
            <a:r>
              <a:rPr lang="en-US" altLang="zh-TW" sz="1800" b="1" dirty="0">
                <a:solidFill>
                  <a:srgbClr val="00B050"/>
                </a:solidFill>
              </a:rPr>
              <a:t>Resolution (mm)</a:t>
            </a:r>
            <a:endParaRPr lang="zh-TW" altLang="en-US" sz="1800" b="1" dirty="0">
              <a:solidFill>
                <a:srgbClr val="00B050"/>
              </a:solidFill>
            </a:endParaRPr>
          </a:p>
        </p:txBody>
      </p: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E2749AC1-81E6-4572-8DC8-BA822333AA5E}"/>
              </a:ext>
            </a:extLst>
          </p:cNvPr>
          <p:cNvCxnSpPr/>
          <p:nvPr/>
        </p:nvCxnSpPr>
        <p:spPr>
          <a:xfrm>
            <a:off x="4489938" y="1125415"/>
            <a:ext cx="0" cy="518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圖片 26">
            <a:extLst>
              <a:ext uri="{FF2B5EF4-FFF2-40B4-BE49-F238E27FC236}">
                <a16:creationId xmlns:a16="http://schemas.microsoft.com/office/drawing/2014/main" id="{E6488CFD-1675-4038-9571-780A8F9AFE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875" y="2332742"/>
            <a:ext cx="825495" cy="982234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FC600E28-8EA2-420C-85AA-D1FCF8B8C0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1900" y="2332742"/>
            <a:ext cx="825495" cy="982234"/>
          </a:xfrm>
          <a:prstGeom prst="rect">
            <a:avLst/>
          </a:prstGeom>
        </p:spPr>
      </p:pic>
      <p:pic>
        <p:nvPicPr>
          <p:cNvPr id="30" name="圖片 29">
            <a:extLst>
              <a:ext uri="{FF2B5EF4-FFF2-40B4-BE49-F238E27FC236}">
                <a16:creationId xmlns:a16="http://schemas.microsoft.com/office/drawing/2014/main" id="{F1D34D8D-DD66-4DAE-BB24-AE170CA3F1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868" y="4419334"/>
            <a:ext cx="825495" cy="982234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F602C140-19BC-4EE9-A18D-4BE6105DE6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9754" y="4410754"/>
            <a:ext cx="825495" cy="982234"/>
          </a:xfrm>
          <a:prstGeom prst="rect">
            <a:avLst/>
          </a:prstGeom>
        </p:spPr>
      </p:pic>
      <p:sp>
        <p:nvSpPr>
          <p:cNvPr id="32" name="投影片編號版面配置區 31">
            <a:extLst>
              <a:ext uri="{FF2B5EF4-FFF2-40B4-BE49-F238E27FC236}">
                <a16:creationId xmlns:a16="http://schemas.microsoft.com/office/drawing/2014/main" id="{8A7EA0FF-074F-4DF1-AB57-A672C4DDB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r>
              <a:rPr lang="en-US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471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圖片 24">
            <a:extLst>
              <a:ext uri="{FF2B5EF4-FFF2-40B4-BE49-F238E27FC236}">
                <a16:creationId xmlns:a16="http://schemas.microsoft.com/office/drawing/2014/main" id="{942A4DBA-4D64-43F3-BF29-DC756803A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353" y="3584920"/>
            <a:ext cx="3625334" cy="2646000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4B70A87A-EEF4-4E4F-839D-E234110B2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695" y="935347"/>
            <a:ext cx="3676089" cy="2646602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CEFF00A8-B92A-4099-9224-9052C667D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463" y="3584920"/>
            <a:ext cx="3663341" cy="2646000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EE819ACC-BCF3-4926-B934-46643D3963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897" y="934800"/>
            <a:ext cx="3698907" cy="2646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04293FBE-D1F4-48F7-ABEE-44487E2E0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Different Weighting</a:t>
            </a:r>
            <a:endParaRPr lang="zh-TW" altLang="en-US" sz="36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BE493DD-B527-4A1E-92BC-9D2BCB9EE4D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/>
              <a:t>2026/04/20</a:t>
            </a:r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28C7A5B-093F-4B18-BCFF-A9520E92DC4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ZDC MC status (Taiwan Group)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15783A5A-6191-4B37-931B-6F8DEF30B237}"/>
              </a:ext>
            </a:extLst>
          </p:cNvPr>
          <p:cNvSpPr txBox="1"/>
          <p:nvPr/>
        </p:nvSpPr>
        <p:spPr>
          <a:xfrm>
            <a:off x="997952" y="1022469"/>
            <a:ext cx="1910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b="1" dirty="0"/>
              <a:t>XZ plane </a:t>
            </a:r>
          </a:p>
          <a:p>
            <a:r>
              <a:rPr lang="en-US" altLang="zh-TW" sz="1800" b="1" dirty="0">
                <a:solidFill>
                  <a:srgbClr val="0000FF"/>
                </a:solidFill>
              </a:rPr>
              <a:t>Bias(mm)</a:t>
            </a:r>
            <a:endParaRPr lang="zh-TW" altLang="en-US" sz="1800" b="1" dirty="0">
              <a:solidFill>
                <a:srgbClr val="0000FF"/>
              </a:solidFill>
            </a:endParaRP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69633B41-1D65-4557-B8B8-B4423CCA6C56}"/>
              </a:ext>
            </a:extLst>
          </p:cNvPr>
          <p:cNvSpPr txBox="1"/>
          <p:nvPr/>
        </p:nvSpPr>
        <p:spPr>
          <a:xfrm>
            <a:off x="5254365" y="1022468"/>
            <a:ext cx="1359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b="1" dirty="0"/>
              <a:t>YZ plane </a:t>
            </a:r>
          </a:p>
          <a:p>
            <a:r>
              <a:rPr lang="en-US" altLang="zh-TW" sz="1800" b="1" dirty="0">
                <a:solidFill>
                  <a:srgbClr val="0000FF"/>
                </a:solidFill>
              </a:rPr>
              <a:t>Bias (mm)</a:t>
            </a:r>
            <a:endParaRPr lang="zh-TW" altLang="en-US" sz="1800" b="1" dirty="0">
              <a:solidFill>
                <a:srgbClr val="0000FF"/>
              </a:solidFill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5B24448A-5A94-46FC-BD22-68D7D7A5A97D}"/>
              </a:ext>
            </a:extLst>
          </p:cNvPr>
          <p:cNvSpPr txBox="1"/>
          <p:nvPr/>
        </p:nvSpPr>
        <p:spPr>
          <a:xfrm>
            <a:off x="5328561" y="3591448"/>
            <a:ext cx="1910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b="1" dirty="0"/>
              <a:t>YZ plane </a:t>
            </a:r>
          </a:p>
          <a:p>
            <a:r>
              <a:rPr lang="en-US" altLang="zh-TW" sz="1800" b="1" dirty="0">
                <a:solidFill>
                  <a:srgbClr val="00B050"/>
                </a:solidFill>
              </a:rPr>
              <a:t>Resolution (mm)</a:t>
            </a:r>
            <a:endParaRPr lang="zh-TW" altLang="en-US" sz="1800" b="1" dirty="0">
              <a:solidFill>
                <a:srgbClr val="00B050"/>
              </a:solidFill>
            </a:endParaRPr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84FC2CFC-B04F-4398-B89F-0BA2088AF375}"/>
              </a:ext>
            </a:extLst>
          </p:cNvPr>
          <p:cNvSpPr txBox="1"/>
          <p:nvPr/>
        </p:nvSpPr>
        <p:spPr>
          <a:xfrm>
            <a:off x="176856" y="6213190"/>
            <a:ext cx="8505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chemeClr val="tx1"/>
                </a:solidFill>
                <a:highlight>
                  <a:srgbClr val="CCECFF"/>
                </a:highlight>
              </a:rPr>
              <a:t>Best : Log-energy weighted, Worse : Hit-count weighted. But none of them are very satisfied.</a:t>
            </a:r>
            <a:endParaRPr lang="zh-TW" altLang="en-US" sz="1600" dirty="0">
              <a:solidFill>
                <a:schemeClr val="tx1"/>
              </a:solidFill>
              <a:highlight>
                <a:srgbClr val="CCECFF"/>
              </a:highlight>
            </a:endParaRP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ECB7E192-D5E9-4D95-B76E-507B5DD43DC7}"/>
              </a:ext>
            </a:extLst>
          </p:cNvPr>
          <p:cNvSpPr txBox="1"/>
          <p:nvPr/>
        </p:nvSpPr>
        <p:spPr>
          <a:xfrm>
            <a:off x="997951" y="3630365"/>
            <a:ext cx="1910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b="1" dirty="0"/>
              <a:t>XZ plane </a:t>
            </a:r>
          </a:p>
          <a:p>
            <a:r>
              <a:rPr lang="en-US" altLang="zh-TW" sz="1800" b="1" dirty="0">
                <a:solidFill>
                  <a:srgbClr val="00B050"/>
                </a:solidFill>
              </a:rPr>
              <a:t>Resolution (mm)</a:t>
            </a:r>
            <a:endParaRPr lang="zh-TW" altLang="en-US" sz="1800" b="1" dirty="0">
              <a:solidFill>
                <a:srgbClr val="00B050"/>
              </a:solidFill>
            </a:endParaRPr>
          </a:p>
        </p:txBody>
      </p: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FEA41171-97B4-485A-B775-1EE5C0A002AF}"/>
              </a:ext>
            </a:extLst>
          </p:cNvPr>
          <p:cNvCxnSpPr/>
          <p:nvPr/>
        </p:nvCxnSpPr>
        <p:spPr>
          <a:xfrm>
            <a:off x="4548661" y="1000648"/>
            <a:ext cx="0" cy="518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圖片 20">
            <a:extLst>
              <a:ext uri="{FF2B5EF4-FFF2-40B4-BE49-F238E27FC236}">
                <a16:creationId xmlns:a16="http://schemas.microsoft.com/office/drawing/2014/main" id="{2A6278A7-F4AF-4219-BCFE-EA192B0A2E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2748" y="2235519"/>
            <a:ext cx="1404655" cy="1019507"/>
          </a:xfrm>
          <a:prstGeom prst="rect">
            <a:avLst/>
          </a:prstGeom>
        </p:spPr>
      </p:pic>
      <p:sp>
        <p:nvSpPr>
          <p:cNvPr id="26" name="投影片編號版面配置區 25">
            <a:extLst>
              <a:ext uri="{FF2B5EF4-FFF2-40B4-BE49-F238E27FC236}">
                <a16:creationId xmlns:a16="http://schemas.microsoft.com/office/drawing/2014/main" id="{5ED39AE4-D2CD-4D7F-901B-CF02888E97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r>
              <a:rPr lang="en-US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095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00B28-9B1A-794E-B488-531751DB4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/>
              <a:t>Position Resolution</a:t>
            </a:r>
            <a:r>
              <a:rPr lang="zh-TW" altLang="en-US" sz="2800" dirty="0"/>
              <a:t> </a:t>
            </a:r>
            <a:br>
              <a:rPr lang="en-US" altLang="zh-TW" sz="2800" dirty="0"/>
            </a:br>
            <a:r>
              <a:rPr lang="en-US" altLang="zh-TW" sz="2800" dirty="0">
                <a:solidFill>
                  <a:srgbClr val="0000FF"/>
                </a:solidFill>
              </a:rPr>
              <a:t>@</a:t>
            </a:r>
            <a:r>
              <a:rPr lang="zh-TW" altLang="en-US" sz="2800" dirty="0">
                <a:solidFill>
                  <a:srgbClr val="0000FF"/>
                </a:solidFill>
              </a:rPr>
              <a:t> </a:t>
            </a:r>
            <a:r>
              <a:rPr lang="en-US" altLang="zh-TW" sz="2800" dirty="0">
                <a:solidFill>
                  <a:srgbClr val="0000FF"/>
                </a:solidFill>
              </a:rPr>
              <a:t>Weighted Z (Most energetic layer)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5AFC55-1ACD-6D74-9E97-1D035FDAEC4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/>
              <a:t>2026/04/20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FA696E-A2C9-AF76-B2A8-6205ECC5333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ZDC MC status (Taiwan Group)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5FCBA5B-0E1E-4A12-81D7-E9AB8EAC9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06" y="1914475"/>
            <a:ext cx="4461994" cy="3398281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C487A9BC-B488-47A9-9870-BB3FEFD9C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929" y="1914475"/>
            <a:ext cx="4415946" cy="3331328"/>
          </a:xfrm>
          <a:prstGeom prst="rect">
            <a:avLst/>
          </a:prstGeom>
        </p:spPr>
      </p:pic>
      <p:sp>
        <p:nvSpPr>
          <p:cNvPr id="26" name="Google Shape;279;p13">
            <a:extLst>
              <a:ext uri="{FF2B5EF4-FFF2-40B4-BE49-F238E27FC236}">
                <a16:creationId xmlns:a16="http://schemas.microsoft.com/office/drawing/2014/main" id="{80BE8B82-89FA-4A77-BD25-C571DC44CC32}"/>
              </a:ext>
            </a:extLst>
          </p:cNvPr>
          <p:cNvSpPr txBox="1"/>
          <p:nvPr/>
        </p:nvSpPr>
        <p:spPr>
          <a:xfrm>
            <a:off x="770344" y="1429410"/>
            <a:ext cx="3329881" cy="646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altLang="zh-TW" sz="1800" b="1" dirty="0">
                <a:solidFill>
                  <a:schemeClr val="dk1"/>
                </a:solidFill>
              </a:rPr>
              <a:t>Position Bias(mm)</a:t>
            </a:r>
          </a:p>
          <a:p>
            <a:pPr algn="ctr"/>
            <a:r>
              <a:rPr lang="sv-SE" altLang="zh-TW" sz="1800" b="1" dirty="0">
                <a:solidFill>
                  <a:schemeClr val="dk1"/>
                </a:solidFill>
              </a:rPr>
              <a:t>10 GeV – 300 GeV Neutron</a:t>
            </a:r>
          </a:p>
        </p:txBody>
      </p:sp>
      <p:sp>
        <p:nvSpPr>
          <p:cNvPr id="27" name="Google Shape;279;p13">
            <a:extLst>
              <a:ext uri="{FF2B5EF4-FFF2-40B4-BE49-F238E27FC236}">
                <a16:creationId xmlns:a16="http://schemas.microsoft.com/office/drawing/2014/main" id="{3571B71E-28B0-432D-877E-CE1BE7DCBE37}"/>
              </a:ext>
            </a:extLst>
          </p:cNvPr>
          <p:cNvSpPr txBox="1"/>
          <p:nvPr/>
        </p:nvSpPr>
        <p:spPr>
          <a:xfrm>
            <a:off x="5171705" y="1429410"/>
            <a:ext cx="3329881" cy="646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altLang="zh-TW" sz="1800" b="1" dirty="0">
                <a:solidFill>
                  <a:schemeClr val="dk1"/>
                </a:solidFill>
              </a:rPr>
              <a:t>Position Resolution (mm)</a:t>
            </a:r>
          </a:p>
          <a:p>
            <a:pPr lvl="0" algn="ctr"/>
            <a:r>
              <a:rPr lang="en-US" altLang="zh-TW" sz="1800" b="1" dirty="0">
                <a:solidFill>
                  <a:schemeClr val="dk1"/>
                </a:solidFill>
              </a:rPr>
              <a:t>10 GeV – 300 GeV Neutron</a:t>
            </a: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F0B70BEF-B7EB-4F29-8610-F668A7CE5295}"/>
              </a:ext>
            </a:extLst>
          </p:cNvPr>
          <p:cNvSpPr txBox="1"/>
          <p:nvPr/>
        </p:nvSpPr>
        <p:spPr>
          <a:xfrm>
            <a:off x="137574" y="965043"/>
            <a:ext cx="2330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u="sng" dirty="0"/>
              <a:t>Use log weighted method.</a:t>
            </a:r>
            <a:endParaRPr lang="zh-TW" altLang="en-US" b="1" u="sng" dirty="0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4E3528C4-0C2E-444E-A3D5-87D567BCBE50}"/>
              </a:ext>
            </a:extLst>
          </p:cNvPr>
          <p:cNvSpPr txBox="1"/>
          <p:nvPr/>
        </p:nvSpPr>
        <p:spPr>
          <a:xfrm>
            <a:off x="278683" y="5758448"/>
            <a:ext cx="8769214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Except for low energy neutron, the position resolution between pencil beam and spread beam are consistent.</a:t>
            </a:r>
            <a:endParaRPr lang="zh-TW" altLang="en-US" dirty="0"/>
          </a:p>
        </p:txBody>
      </p:sp>
      <p:sp>
        <p:nvSpPr>
          <p:cNvPr id="30" name="投影片編號版面配置區 29">
            <a:extLst>
              <a:ext uri="{FF2B5EF4-FFF2-40B4-BE49-F238E27FC236}">
                <a16:creationId xmlns:a16="http://schemas.microsoft.com/office/drawing/2014/main" id="{B70D97A4-E347-4818-A06D-B3E6CCF41A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r>
              <a:rPr lang="en-US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82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CB67F2-D206-4956-A514-28BAA62AA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Energy Reconstruction : Method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95BAA86-1A7C-4E2F-8BDE-4EDBE0DCF5E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/>
              <a:t>2026/04/20</a:t>
            </a:r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64E3B4F-D594-4631-B7A5-644E08AF0AA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ZDC MC status (Taiwan Group)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B10BAC3-A285-4E73-A007-B7181F701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3760"/>
            <a:ext cx="9144000" cy="383048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298A2008-D822-454B-B292-ED3F64D6A0B9}"/>
              </a:ext>
            </a:extLst>
          </p:cNvPr>
          <p:cNvSpPr txBox="1"/>
          <p:nvPr/>
        </p:nvSpPr>
        <p:spPr>
          <a:xfrm>
            <a:off x="3200400" y="5713511"/>
            <a:ext cx="2743200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3 fitting functions were tested.</a:t>
            </a:r>
            <a:endParaRPr lang="zh-TW" altLang="en-US" dirty="0"/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2DA43900-DD6F-46DC-BA89-DE245AE351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r>
              <a:rPr lang="en-US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369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CB67F2-D206-4956-A514-28BAA62AA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Energy Reconstruction : Weight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95BAA86-1A7C-4E2F-8BDE-4EDBE0DCF5E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/>
              <a:t>2026/04/20</a:t>
            </a:r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64E3B4F-D594-4631-B7A5-644E08AF0AA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ZDC MC status (Taiwan Group)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89BCBE0-09EE-41B0-A0CB-5B34247A4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364" y="1676155"/>
            <a:ext cx="5887272" cy="3505689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A0687F13-4DB9-43C4-AE72-CF08213A9372}"/>
              </a:ext>
            </a:extLst>
          </p:cNvPr>
          <p:cNvSpPr txBox="1"/>
          <p:nvPr/>
        </p:nvSpPr>
        <p:spPr>
          <a:xfrm>
            <a:off x="3742567" y="5616407"/>
            <a:ext cx="2269816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3 kids of weighting tested.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1D36341-0F54-46E3-9558-1F429A3EB2E1}"/>
              </a:ext>
            </a:extLst>
          </p:cNvPr>
          <p:cNvSpPr txBox="1"/>
          <p:nvPr/>
        </p:nvSpPr>
        <p:spPr>
          <a:xfrm>
            <a:off x="3926915" y="3130418"/>
            <a:ext cx="2579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err="1">
                <a:solidFill>
                  <a:srgbClr val="0000FF"/>
                </a:solidFill>
              </a:rPr>
              <a:t>y_val</a:t>
            </a:r>
            <a:r>
              <a:rPr lang="en-US" altLang="zh-TW" b="1" dirty="0">
                <a:solidFill>
                  <a:srgbClr val="0000FF"/>
                </a:solidFill>
              </a:rPr>
              <a:t> = beam energy 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D6D957C3-46A4-498D-A220-B25DDB35E8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r>
              <a:rPr lang="en-US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297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3174BD-C859-4EDC-BC92-173185D48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Energy Resolution/Bias</a:t>
            </a:r>
            <a:br>
              <a:rPr lang="en-US" altLang="zh-TW" sz="3200" dirty="0"/>
            </a:br>
            <a:r>
              <a:rPr lang="en-US" altLang="zh-TW" sz="3200" dirty="0"/>
              <a:t>20GeV – 300GeV Neutron</a:t>
            </a:r>
            <a:endParaRPr lang="zh-TW" altLang="en-US" sz="32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7BFF8BE-8245-464C-BCCB-C2233263924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/>
              <a:t>2026/04/20</a:t>
            </a:r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CC2372C-51F2-4D5C-A02B-5FFADD59142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ZDC MC status (Taiwan Group)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EC8AC7A-6238-44F3-8D14-6C877A104D2D}"/>
              </a:ext>
            </a:extLst>
          </p:cNvPr>
          <p:cNvSpPr txBox="1"/>
          <p:nvPr/>
        </p:nvSpPr>
        <p:spPr>
          <a:xfrm>
            <a:off x="570489" y="5299283"/>
            <a:ext cx="8003022" cy="95410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highlight>
                  <a:srgbClr val="CCECFF"/>
                </a:highlight>
              </a:rPr>
              <a:t>Previously, I was using equal-weighted and linear function, which is the worse choice.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highlight>
                  <a:srgbClr val="CCECFF"/>
                </a:highlight>
              </a:rPr>
              <a:t>Compare all the weighting and fitting method.</a:t>
            </a:r>
          </a:p>
          <a:p>
            <a:pPr marL="285750" lvl="3" indent="-285750">
              <a:buFontTx/>
              <a:buChar char="-"/>
            </a:pPr>
            <a:r>
              <a:rPr lang="en-US" altLang="zh-TW" dirty="0">
                <a:highlight>
                  <a:srgbClr val="CCECFF"/>
                </a:highlight>
              </a:rPr>
              <a:t>Fitting function : Doesn’t really matter.</a:t>
            </a:r>
          </a:p>
          <a:p>
            <a:pPr marL="285750" lvl="3" indent="-285750">
              <a:buFontTx/>
              <a:buChar char="-"/>
            </a:pPr>
            <a:r>
              <a:rPr lang="en-US" altLang="zh-TW" dirty="0">
                <a:highlight>
                  <a:srgbClr val="CCECFF"/>
                </a:highlight>
              </a:rPr>
              <a:t>Weighting : Equal-weight performs the worse. Resolution-weighted performs the best. 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775628D1-C864-4F6E-8E6C-CFE023F8F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44866"/>
            <a:ext cx="4369842" cy="3485344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BE278738-B2B5-4FE1-8479-1328EF71C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59" y="1344866"/>
            <a:ext cx="4369841" cy="3446263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A18688A3-EF6B-461E-8EB5-FAA3676D3E32}"/>
              </a:ext>
            </a:extLst>
          </p:cNvPr>
          <p:cNvSpPr txBox="1"/>
          <p:nvPr/>
        </p:nvSpPr>
        <p:spPr>
          <a:xfrm>
            <a:off x="5839715" y="4806008"/>
            <a:ext cx="2459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~ 2% bias @ high energy ;(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4C6B6712-EDD2-40B8-8D86-70A198F51B36}"/>
              </a:ext>
            </a:extLst>
          </p:cNvPr>
          <p:cNvSpPr txBox="1"/>
          <p:nvPr/>
        </p:nvSpPr>
        <p:spPr>
          <a:xfrm>
            <a:off x="844307" y="4838977"/>
            <a:ext cx="3507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Neutron &gt; 50GeV, requirement satisfied.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7123CF01-8BEE-4BFB-9082-F075A09C96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r>
              <a:rPr lang="en-US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156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>
            <a:spLocks noGrp="1"/>
          </p:cNvSpPr>
          <p:nvPr>
            <p:ph type="title"/>
          </p:nvPr>
        </p:nvSpPr>
        <p:spPr>
          <a:xfrm>
            <a:off x="10725" y="44624"/>
            <a:ext cx="9128792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Review </a:t>
            </a:r>
            <a:r>
              <a:rPr lang="en-US" altLang="zh-TW" sz="3600" dirty="0"/>
              <a:t>:</a:t>
            </a:r>
            <a:r>
              <a:rPr lang="zh-TW" altLang="en-US" sz="3600" dirty="0"/>
              <a:t> </a:t>
            </a:r>
            <a:r>
              <a:rPr lang="en-US" altLang="zh-TW" sz="3600" dirty="0"/>
              <a:t>Setup and Track Reconstruction</a:t>
            </a:r>
            <a:endParaRPr sz="3600" dirty="0"/>
          </a:p>
        </p:txBody>
      </p:sp>
      <p:sp>
        <p:nvSpPr>
          <p:cNvPr id="62" name="Google Shape;62;p2"/>
          <p:cNvSpPr txBox="1">
            <a:spLocks noGrp="1"/>
          </p:cNvSpPr>
          <p:nvPr>
            <p:ph type="dt" idx="10"/>
          </p:nvPr>
        </p:nvSpPr>
        <p:spPr>
          <a:xfrm>
            <a:off x="10725" y="6551744"/>
            <a:ext cx="1826162" cy="306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altLang="zh-TW"/>
              <a:t>2026/04/20</a:t>
            </a:r>
            <a:endParaRPr/>
          </a:p>
        </p:txBody>
      </p:sp>
      <p:sp>
        <p:nvSpPr>
          <p:cNvPr id="63" name="Google Shape;63;p2"/>
          <p:cNvSpPr txBox="1">
            <a:spLocks noGrp="1"/>
          </p:cNvSpPr>
          <p:nvPr>
            <p:ph type="ftr" idx="11"/>
          </p:nvPr>
        </p:nvSpPr>
        <p:spPr>
          <a:xfrm>
            <a:off x="1836887" y="6557147"/>
            <a:ext cx="5652806" cy="300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ZDC MC status (Taiwan Group)</a:t>
            </a:r>
            <a:endParaRPr/>
          </a:p>
        </p:txBody>
      </p:sp>
      <p:sp>
        <p:nvSpPr>
          <p:cNvPr id="64" name="Google Shape;64;p2"/>
          <p:cNvSpPr txBox="1"/>
          <p:nvPr/>
        </p:nvSpPr>
        <p:spPr>
          <a:xfrm>
            <a:off x="278728" y="2699641"/>
            <a:ext cx="8769125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altLang="zh-TW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Setup</a:t>
            </a:r>
            <a:endParaRPr lang="en-US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1" indent="-285750">
              <a:buClr>
                <a:schemeClr val="dk1"/>
              </a:buClr>
              <a:buSzPts val="1800"/>
              <a:buFontTx/>
              <a:buChar char="-"/>
            </a:pPr>
            <a:r>
              <a:rPr lang="en-US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ZDC = ECAL crystal + HCAL </a:t>
            </a:r>
            <a:r>
              <a:rPr lang="en-US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SiPM</a:t>
            </a:r>
            <a:r>
              <a:rPr lang="en-US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-on-tile</a:t>
            </a:r>
          </a:p>
          <a:p>
            <a:pPr marL="285750" lvl="1" indent="-285750">
              <a:buClr>
                <a:schemeClr val="dk1"/>
              </a:buClr>
              <a:buSzPts val="1800"/>
              <a:buFontTx/>
              <a:buChar char="-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Put detector straight along z-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</a:t>
            </a:r>
            <a:endParaRPr lang="en-US" dirty="0">
              <a:solidFill>
                <a:schemeClr val="dk1"/>
              </a:solidFill>
            </a:endParaRPr>
          </a:p>
          <a:p>
            <a:pPr marL="285750" lvl="1" indent="-285750">
              <a:buClr>
                <a:schemeClr val="dk1"/>
              </a:buClr>
              <a:buSzPts val="1800"/>
              <a:buFontTx/>
              <a:buChar char="-"/>
            </a:pPr>
            <a:r>
              <a:rPr lang="en-US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Pencil beam along z-</a:t>
            </a:r>
            <a:r>
              <a:rPr lang="en-US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</a:t>
            </a:r>
            <a:r>
              <a:rPr lang="en-US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@ (-15mm, -15mm, z)</a:t>
            </a:r>
            <a:endParaRPr lang="en-US" sz="1100" b="1" dirty="0">
              <a:latin typeface="Arial"/>
              <a:ea typeface="Arial"/>
              <a:cs typeface="Arial"/>
              <a:sym typeface="Arial"/>
            </a:endParaRPr>
          </a:p>
          <a:p>
            <a:pPr marL="285750" lvl="1" indent="-285750">
              <a:buClr>
                <a:schemeClr val="dk1"/>
              </a:buClr>
              <a:buSzPts val="1800"/>
              <a:buFontTx/>
              <a:buChar char="-"/>
            </a:pPr>
            <a:r>
              <a:rPr lang="en-US" dirty="0">
                <a:solidFill>
                  <a:schemeClr val="dk1"/>
                </a:solidFill>
              </a:rPr>
              <a:t>0.1 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GeV – 40 GeV gamma (pencil beam)</a:t>
            </a:r>
            <a:endParaRPr lang="en-US" sz="1100" dirty="0"/>
          </a:p>
          <a:p>
            <a:pPr marL="285750" lvl="1" indent="-285750">
              <a:buClr>
                <a:schemeClr val="dk1"/>
              </a:buClr>
              <a:buSzPts val="1800"/>
              <a:buFontTx/>
              <a:buChar char="-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GeV – 300 GeV neutron beam (pencil beam)</a:t>
            </a:r>
          </a:p>
          <a:p>
            <a:pPr lvl="1">
              <a:buClr>
                <a:schemeClr val="dk1"/>
              </a:buClr>
              <a:buSzPts val="1800"/>
            </a:pPr>
            <a:endParaRPr lang="en-US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altLang="zh-TW" b="1" dirty="0">
                <a:solidFill>
                  <a:srgbClr val="0000FF"/>
                </a:solidFill>
              </a:rPr>
              <a:t>Linear energy regression : </a:t>
            </a:r>
            <a:r>
              <a:rPr lang="en-US" altLang="zh-TW" b="1" dirty="0" err="1">
                <a:solidFill>
                  <a:srgbClr val="0000FF"/>
                </a:solidFill>
              </a:rPr>
              <a:t>E_mc</a:t>
            </a:r>
            <a:r>
              <a:rPr lang="en-US" altLang="zh-TW" b="1" dirty="0">
                <a:solidFill>
                  <a:srgbClr val="0000FF"/>
                </a:solidFill>
              </a:rPr>
              <a:t> = p0 + p1 * E_ECAL + p1* E_HCAL</a:t>
            </a:r>
          </a:p>
          <a:p>
            <a:pPr>
              <a:buClr>
                <a:schemeClr val="dk1"/>
              </a:buClr>
              <a:buSzPts val="1400"/>
            </a:pPr>
            <a:r>
              <a:rPr lang="en-US" altLang="zh-TW" b="1" dirty="0">
                <a:solidFill>
                  <a:srgbClr val="0000FF"/>
                </a:solidFill>
              </a:rPr>
              <a:t> </a:t>
            </a:r>
          </a:p>
          <a:p>
            <a:pPr marL="285750" indent="-285750"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altLang="zh-TW" b="1" dirty="0">
                <a:solidFill>
                  <a:srgbClr val="0000FF"/>
                </a:solidFill>
              </a:rPr>
              <a:t>Track reconstruction (Only HCAL is included in track reconstruction)</a:t>
            </a:r>
            <a:endParaRPr lang="en-US" altLang="zh-TW" dirty="0">
              <a:solidFill>
                <a:srgbClr val="0000FF"/>
              </a:solidFill>
            </a:endParaRPr>
          </a:p>
          <a:p>
            <a:pPr lvl="0"/>
            <a:r>
              <a:rPr lang="en-US" altLang="zh-TW" b="1" dirty="0">
                <a:solidFill>
                  <a:schemeClr val="dk1"/>
                </a:solidFill>
              </a:rPr>
              <a:t>Step 1 — </a:t>
            </a:r>
            <a:r>
              <a:rPr lang="en-US" altLang="zh-TW" b="1" dirty="0">
                <a:solidFill>
                  <a:schemeClr val="tx1"/>
                </a:solidFill>
              </a:rPr>
              <a:t>Layer by layer to find energy-weighted position</a:t>
            </a:r>
            <a:br>
              <a:rPr lang="en-US" altLang="zh-TW" dirty="0">
                <a:solidFill>
                  <a:schemeClr val="dk1"/>
                </a:solidFill>
              </a:rPr>
            </a:br>
            <a:r>
              <a:rPr lang="en-US" altLang="zh-TW" dirty="0">
                <a:solidFill>
                  <a:schemeClr val="dk1"/>
                </a:solidFill>
              </a:rPr>
              <a:t>For each detector layer, a single representative hit position is calculated by averaging all hit positions in that layer, weighted by their deposited energy.</a:t>
            </a:r>
            <a:endParaRPr lang="en-US" altLang="zh-TW" dirty="0"/>
          </a:p>
          <a:p>
            <a:pPr lvl="0"/>
            <a:r>
              <a:rPr lang="en-US" altLang="zh-TW" b="1" dirty="0">
                <a:solidFill>
                  <a:schemeClr val="dk1"/>
                </a:solidFill>
              </a:rPr>
              <a:t>Step 2 — Fitting </a:t>
            </a:r>
            <a:r>
              <a:rPr lang="en-US" altLang="zh-TW" b="1" dirty="0" err="1">
                <a:solidFill>
                  <a:schemeClr val="dk1"/>
                </a:solidFill>
              </a:rPr>
              <a:t>xz</a:t>
            </a:r>
            <a:r>
              <a:rPr lang="en-US" altLang="zh-TW" b="1" dirty="0">
                <a:solidFill>
                  <a:schemeClr val="dk1"/>
                </a:solidFill>
              </a:rPr>
              <a:t> and </a:t>
            </a:r>
            <a:r>
              <a:rPr lang="en-US" altLang="zh-TW" b="1" dirty="0" err="1">
                <a:solidFill>
                  <a:schemeClr val="dk1"/>
                </a:solidFill>
              </a:rPr>
              <a:t>yz</a:t>
            </a:r>
            <a:r>
              <a:rPr lang="en-US" altLang="zh-TW" b="1" dirty="0">
                <a:solidFill>
                  <a:schemeClr val="dk1"/>
                </a:solidFill>
              </a:rPr>
              <a:t> planes with pol1 with energy weight of each layer</a:t>
            </a:r>
            <a:br>
              <a:rPr lang="en-US" altLang="zh-TW" dirty="0">
                <a:solidFill>
                  <a:schemeClr val="dk1"/>
                </a:solidFill>
              </a:rPr>
            </a:br>
            <a:r>
              <a:rPr lang="en-US" altLang="zh-TW" dirty="0">
                <a:solidFill>
                  <a:schemeClr val="dk1"/>
                </a:solidFill>
              </a:rPr>
              <a:t>Each layer contributes one position to the track fit, with a weight proportional to the total energy deposited in that layer. As a result, layers with larger energy deposition have a stronger influence on the fit.</a:t>
            </a:r>
            <a:br>
              <a:rPr lang="en-US" altLang="zh-TW" dirty="0">
                <a:solidFill>
                  <a:schemeClr val="dk1"/>
                </a:solidFill>
              </a:rPr>
            </a:br>
            <a:r>
              <a:rPr lang="en-US" altLang="zh-TW" dirty="0">
                <a:solidFill>
                  <a:schemeClr val="dk1"/>
                </a:solidFill>
              </a:rPr>
              <a:t>Linear fits (pol1) are performed independently in the </a:t>
            </a:r>
            <a:r>
              <a:rPr lang="en-US" altLang="zh-TW" b="1" dirty="0">
                <a:solidFill>
                  <a:schemeClr val="dk1"/>
                </a:solidFill>
              </a:rPr>
              <a:t>XZ</a:t>
            </a:r>
            <a:r>
              <a:rPr lang="en-US" altLang="zh-TW" dirty="0">
                <a:solidFill>
                  <a:schemeClr val="dk1"/>
                </a:solidFill>
              </a:rPr>
              <a:t> and </a:t>
            </a:r>
            <a:r>
              <a:rPr lang="en-US" altLang="zh-TW" b="1" dirty="0">
                <a:solidFill>
                  <a:schemeClr val="dk1"/>
                </a:solidFill>
              </a:rPr>
              <a:t>YZ</a:t>
            </a:r>
            <a:r>
              <a:rPr lang="en-US" altLang="zh-TW" dirty="0">
                <a:solidFill>
                  <a:schemeClr val="dk1"/>
                </a:solidFill>
              </a:rPr>
              <a:t> planes to obtain the track parameters.</a:t>
            </a:r>
            <a:endParaRPr lang="en-US" altLang="zh-TW" dirty="0"/>
          </a:p>
          <a:p>
            <a:pPr marL="285750" lvl="1" indent="-285750">
              <a:buClr>
                <a:schemeClr val="dk1"/>
              </a:buClr>
              <a:buSzPts val="1800"/>
              <a:buFontTx/>
              <a:buChar char="-"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BA460E4-9DA0-4E75-A798-6E00D19BF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26" y="945197"/>
            <a:ext cx="4241064" cy="1753045"/>
          </a:xfrm>
          <a:prstGeom prst="rect">
            <a:avLst/>
          </a:prstGeom>
        </p:spPr>
      </p:pic>
      <p:pic>
        <p:nvPicPr>
          <p:cNvPr id="12" name="Google Shape;138;p7">
            <a:extLst>
              <a:ext uri="{FF2B5EF4-FFF2-40B4-BE49-F238E27FC236}">
                <a16:creationId xmlns:a16="http://schemas.microsoft.com/office/drawing/2014/main" id="{E332353E-6FF0-4716-B50B-22E3AFFDEC5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8979" y="1298999"/>
            <a:ext cx="3963305" cy="251665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40;p7">
            <a:extLst>
              <a:ext uri="{FF2B5EF4-FFF2-40B4-BE49-F238E27FC236}">
                <a16:creationId xmlns:a16="http://schemas.microsoft.com/office/drawing/2014/main" id="{B85292A1-651F-4DEF-AB11-70914393A563}"/>
              </a:ext>
            </a:extLst>
          </p:cNvPr>
          <p:cNvSpPr txBox="1"/>
          <p:nvPr/>
        </p:nvSpPr>
        <p:spPr>
          <a:xfrm>
            <a:off x="5220148" y="945197"/>
            <a:ext cx="374038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40GeV gamma, </a:t>
            </a:r>
            <a:r>
              <a:rPr lang="en-US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xz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plane, one </a:t>
            </a:r>
            <a:r>
              <a:rPr lang="en-US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evt</a:t>
            </a: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190FE03-1AF8-4541-8398-8A3D0453D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r>
              <a:rPr lang="en-US"/>
              <a:t>/20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F8C68D-8E16-4111-BC16-3524D184B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Summary and To Do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70C90D9-CBD4-47BB-A529-14D60539E72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/>
              <a:t>2026/04/20</a:t>
            </a:r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2FC166D-40EE-4FAB-B783-EB983995FA3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ZDC MC status (Taiwan Group)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6D5238DF-7478-45E4-9321-8904132292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800" b="1" dirty="0"/>
              <a:t>Summary</a:t>
            </a:r>
          </a:p>
          <a:p>
            <a:pPr>
              <a:buFontTx/>
              <a:buChar char="-"/>
            </a:pPr>
            <a:r>
              <a:rPr lang="en-US" altLang="zh-TW" sz="1800" b="1" dirty="0"/>
              <a:t>MC sample : </a:t>
            </a:r>
          </a:p>
          <a:p>
            <a:pPr lvl="1">
              <a:buFont typeface="Wingdings" panose="05000000000000000000" pitchFamily="2" charset="2"/>
              <a:buAutoNum type="circleNumWdWhitePlain"/>
            </a:pPr>
            <a:r>
              <a:rPr lang="en-US" altLang="zh-TW" sz="1400" b="1" dirty="0"/>
              <a:t>20GeV-300GeV neutron</a:t>
            </a:r>
          </a:p>
          <a:p>
            <a:pPr lvl="1">
              <a:buFont typeface="Wingdings" panose="05000000000000000000" pitchFamily="2" charset="2"/>
              <a:buAutoNum type="circleNumWdWhitePlain"/>
            </a:pPr>
            <a:r>
              <a:rPr lang="en-US" altLang="zh-TW" sz="1400" b="1" dirty="0"/>
              <a:t>spread beam</a:t>
            </a:r>
          </a:p>
          <a:p>
            <a:pPr lvl="1">
              <a:buFont typeface="Wingdings" panose="05000000000000000000" pitchFamily="2" charset="2"/>
              <a:buAutoNum type="circleNumWdWhitePlain"/>
            </a:pPr>
            <a:r>
              <a:rPr lang="en-US" altLang="zh-TW" sz="1400" b="1" dirty="0"/>
              <a:t>crystal ECAL + </a:t>
            </a:r>
            <a:r>
              <a:rPr lang="en-US" altLang="zh-TW" sz="1400" b="1" dirty="0" err="1"/>
              <a:t>SiPM</a:t>
            </a:r>
            <a:r>
              <a:rPr lang="en-US" altLang="zh-TW" sz="1400" b="1" dirty="0"/>
              <a:t>-on-tile HCAL.</a:t>
            </a:r>
          </a:p>
          <a:p>
            <a:pPr>
              <a:buFontTx/>
              <a:buChar char="-"/>
            </a:pPr>
            <a:r>
              <a:rPr lang="en-US" altLang="zh-TW" sz="1800" b="1" dirty="0"/>
              <a:t>Track Reconstruction (only </a:t>
            </a:r>
            <a:r>
              <a:rPr lang="en-US" altLang="zh-TW" sz="1800" b="1" dirty="0" err="1"/>
              <a:t>SiPM</a:t>
            </a:r>
            <a:r>
              <a:rPr lang="en-US" altLang="zh-TW" sz="1800" b="1" dirty="0"/>
              <a:t>-on-tile HCAL) : </a:t>
            </a:r>
          </a:p>
          <a:p>
            <a:pPr marL="1028700" lvl="1" indent="-457200">
              <a:buFont typeface="Wingdings" panose="05000000000000000000" pitchFamily="2" charset="2"/>
              <a:buAutoNum type="circleNumWdWhitePlain"/>
            </a:pPr>
            <a:r>
              <a:rPr lang="en-US" altLang="zh-TW" sz="1400" dirty="0"/>
              <a:t>I tested several ways to weight the data, and using the </a:t>
            </a:r>
            <a:r>
              <a:rPr lang="en-US" altLang="zh-TW" sz="1400" b="1" dirty="0"/>
              <a:t>logarithm-weighting </a:t>
            </a:r>
            <a:r>
              <a:rPr lang="en-US" altLang="zh-TW" sz="1400" dirty="0"/>
              <a:t>works the best. </a:t>
            </a:r>
            <a:r>
              <a:rPr lang="en-US" altLang="zh-TW" sz="1400" b="1" dirty="0"/>
              <a:t>Includes more layers in fitting is also better</a:t>
            </a:r>
            <a:r>
              <a:rPr lang="en-US" altLang="zh-TW" sz="1400" dirty="0"/>
              <a:t>. However, the results are not yet good enough. </a:t>
            </a:r>
          </a:p>
          <a:p>
            <a:pPr marL="1028700" lvl="1" indent="-457200">
              <a:buFont typeface="Wingdings" panose="05000000000000000000" pitchFamily="2" charset="2"/>
              <a:buAutoNum type="circleNumWdWhitePlain"/>
            </a:pPr>
            <a:r>
              <a:rPr lang="en-US" altLang="zh-TW" sz="1400" b="1" dirty="0"/>
              <a:t>Generally, resolution degrades the further the Z position is from the most energetic layer. It is clear that we can’t simply use ZDC to do track reconstruction; we must combine it with other detectors more upstream to get better results.</a:t>
            </a:r>
          </a:p>
          <a:p>
            <a:pPr>
              <a:buFontTx/>
              <a:buChar char="-"/>
            </a:pPr>
            <a:r>
              <a:rPr lang="en-US" altLang="zh-TW" sz="1800" b="1" dirty="0"/>
              <a:t>Energy Reconstruction :  </a:t>
            </a:r>
          </a:p>
          <a:p>
            <a:pPr lvl="1">
              <a:buFont typeface="Wingdings" panose="05000000000000000000" pitchFamily="2" charset="2"/>
              <a:buAutoNum type="circleNumWdWhitePlain"/>
            </a:pPr>
            <a:r>
              <a:rPr lang="en-US" altLang="zh-TW" sz="1400" dirty="0"/>
              <a:t>Fitting function : Doesn’t really matter.</a:t>
            </a:r>
          </a:p>
          <a:p>
            <a:pPr lvl="1">
              <a:buFont typeface="Wingdings" panose="05000000000000000000" pitchFamily="2" charset="2"/>
              <a:buAutoNum type="circleNumWdWhitePlain"/>
            </a:pPr>
            <a:r>
              <a:rPr lang="en-US" altLang="zh-TW" sz="1400" b="1" dirty="0"/>
              <a:t>Weighting : Equal-weight performs the worse. Hit-energy-weighted perform the best. </a:t>
            </a:r>
          </a:p>
          <a:p>
            <a:pPr marL="114300" indent="0">
              <a:buNone/>
            </a:pPr>
            <a:endParaRPr lang="en-US" altLang="zh-TW" sz="1800" b="1" dirty="0"/>
          </a:p>
          <a:p>
            <a:r>
              <a:rPr lang="en-US" altLang="zh-TW" sz="1800" b="1" dirty="0"/>
              <a:t>To Do</a:t>
            </a:r>
          </a:p>
          <a:p>
            <a:pPr>
              <a:buFontTx/>
              <a:buChar char="-"/>
            </a:pPr>
            <a:r>
              <a:rPr lang="en-US" altLang="zh-TW" sz="1800" dirty="0"/>
              <a:t>Run the same tests with photon beams</a:t>
            </a:r>
          </a:p>
          <a:p>
            <a:pPr marL="114300" indent="0">
              <a:buNone/>
            </a:pPr>
            <a:endParaRPr lang="zh-TW" altLang="en-US" sz="1800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809D78B-B3B6-492A-8A18-EFA08F75A0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r>
              <a:rPr lang="en-US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222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4E4533-3C5C-4B7C-9285-F1DF9F78A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Photon : Energy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4E131F7-0A89-4629-9540-EE93B66E2FB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/>
              <a:t>2026/04/20</a:t>
            </a:r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76E2061-EE50-43CE-AFDD-F5D725C3696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ZDC MC status (Taiwan Group)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BBB647A-F2DD-474A-9481-6C9782FF06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r>
              <a:rPr lang="en-US"/>
              <a:t>/20</a:t>
            </a:r>
            <a:endParaRPr 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9F7D96B-987B-4D4C-95D3-542B1FFF4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41" y="1719000"/>
            <a:ext cx="4349459" cy="3420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525B751-0473-4439-9020-34A630970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186" y="1719000"/>
            <a:ext cx="4254273" cy="3420000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A290EC6D-E4BB-4009-9DCA-BEB715DB09C1}"/>
              </a:ext>
            </a:extLst>
          </p:cNvPr>
          <p:cNvSpPr txBox="1"/>
          <p:nvPr/>
        </p:nvSpPr>
        <p:spPr>
          <a:xfrm>
            <a:off x="5857132" y="5306369"/>
            <a:ext cx="2459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No bias if not using equal weighted method.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DB4DC8FC-C6E9-43DC-B4F4-523B174B4D02}"/>
              </a:ext>
            </a:extLst>
          </p:cNvPr>
          <p:cNvSpPr txBox="1"/>
          <p:nvPr/>
        </p:nvSpPr>
        <p:spPr>
          <a:xfrm>
            <a:off x="861724" y="5339338"/>
            <a:ext cx="3507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Neutron &gt; 50GeV, requirement satisfied.</a:t>
            </a:r>
            <a:endParaRPr lang="zh-TW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99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442C47-8D71-4F3C-831A-006201DD7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Photon : Track (Residual Layer by layer)</a:t>
            </a:r>
            <a:endParaRPr lang="zh-TW" altLang="en-US" sz="40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A957A4B-B472-448C-827E-9D684B299C5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/>
              <a:t>2026/04/20</a:t>
            </a:r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F2B42AB-4382-44DA-9288-A3EF8159A72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ZDC MC status (Taiwan Group)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930BE91-F943-40F1-90D3-5E791AAF17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r>
              <a:rPr lang="en-US"/>
              <a:t>/20</a:t>
            </a:r>
            <a:endParaRPr 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49FE1EA-6CE5-4F54-94C5-3477A0561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116" y="980868"/>
            <a:ext cx="3453669" cy="2520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4F12AD31-FCBC-4D8F-9AF8-19D862CF5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663" y="999523"/>
            <a:ext cx="3234894" cy="25200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9171FAB7-06A5-40B5-A549-DAD9A2B92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116" y="3691527"/>
            <a:ext cx="3217021" cy="25200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F01D2FC5-C21F-4442-9C16-4C2F8DABE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3663" y="3668914"/>
            <a:ext cx="3222736" cy="2520000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06BC864E-168E-487D-B747-E9042F395230}"/>
              </a:ext>
            </a:extLst>
          </p:cNvPr>
          <p:cNvSpPr txBox="1"/>
          <p:nvPr/>
        </p:nvSpPr>
        <p:spPr>
          <a:xfrm>
            <a:off x="0" y="2057074"/>
            <a:ext cx="1293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Log weight</a:t>
            </a:r>
          </a:p>
          <a:p>
            <a:r>
              <a:rPr lang="en-US" altLang="zh-TW" b="1" dirty="0"/>
              <a:t>Fit all layers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4045782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E02FA8-9FB9-4A83-8D96-6325554D0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Track Resolution @ </a:t>
            </a:r>
            <a:r>
              <a:rPr lang="en-US" altLang="zh-TW" dirty="0" err="1"/>
              <a:t>Zweight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3DB8043-80B1-4162-99CD-5B0FB0418A0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/>
              <a:t>2026/04/20</a:t>
            </a:r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E442354-5436-4CA1-B165-59ED2FB22D6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ZDC MC status (Taiwan Group)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60FB30D-6EA8-4FF5-A047-8F41D290BE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r>
              <a:rPr lang="en-US"/>
              <a:t>/20</a:t>
            </a:r>
            <a:endParaRPr 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283FD96-6014-469A-85C1-0E72ED3F3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949" y="2114935"/>
            <a:ext cx="4227113" cy="317554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C47403C-7D8F-4ABC-84C7-E77A409A5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38" y="2145062"/>
            <a:ext cx="4160164" cy="317554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5DAB610C-4393-486E-B722-5FD55E6568FF}"/>
              </a:ext>
            </a:extLst>
          </p:cNvPr>
          <p:cNvSpPr txBox="1"/>
          <p:nvPr/>
        </p:nvSpPr>
        <p:spPr>
          <a:xfrm>
            <a:off x="1804356" y="5441355"/>
            <a:ext cx="2472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highlight>
                  <a:srgbClr val="FFFF00"/>
                </a:highlight>
              </a:rPr>
              <a:t>Check again pencil beam</a:t>
            </a:r>
            <a:endParaRPr lang="zh-TW" alt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86545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副標題 7">
            <a:extLst>
              <a:ext uri="{FF2B5EF4-FFF2-40B4-BE49-F238E27FC236}">
                <a16:creationId xmlns:a16="http://schemas.microsoft.com/office/drawing/2014/main" id="{6762D05A-1D0D-4B84-9980-2F1B3B39A5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262B81D1-3C07-4DD4-B0B5-B0FF193DC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Back up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20824CE-B166-4228-B0DB-B6D342CEAF6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/>
              <a:t>2026/04/20</a:t>
            </a:r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714123C-22DB-4F2A-A471-4537358F65F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ZDC MC status (Taiwan Group)</a:t>
            </a: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B726BA6-3D33-4466-AF4E-AD3E6FB07E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r>
              <a:rPr lang="en-US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37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00B28-9B1A-794E-B488-531751DB4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/>
              <a:t>Position Resolution</a:t>
            </a:r>
            <a:r>
              <a:rPr lang="zh-TW" altLang="en-US" sz="2800" dirty="0"/>
              <a:t> </a:t>
            </a:r>
            <a:br>
              <a:rPr lang="en-US" altLang="zh-TW" sz="2800" dirty="0"/>
            </a:br>
            <a:r>
              <a:rPr lang="en-US" altLang="zh-TW" sz="2800" dirty="0"/>
              <a:t>@</a:t>
            </a:r>
            <a:r>
              <a:rPr lang="zh-TW" altLang="en-US" sz="2800" dirty="0"/>
              <a:t> </a:t>
            </a:r>
            <a:r>
              <a:rPr lang="en-US" altLang="zh-TW" sz="2800" dirty="0"/>
              <a:t>Weighted Z (Most energetic layer)</a:t>
            </a:r>
            <a:endParaRPr lang="zh-TW" altLang="en-US" sz="28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5AFC55-1ACD-6D74-9E97-1D035FDAEC4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/>
              <a:t>2026/04/20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FA696E-A2C9-AF76-B2A8-6205ECC5333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ZDC MC status (Taiwan Group)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ADA1844-2345-42AF-A6DC-31B009F83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79099" y="1000584"/>
            <a:ext cx="2120161" cy="507533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1CD8543E-D7BA-42D1-AC76-DA179BB66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9" y="1055592"/>
            <a:ext cx="2069959" cy="4965321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EF2A8F6-7EFA-4F10-959A-0953B846A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118" y="1109929"/>
            <a:ext cx="2120161" cy="4927768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6FA14183-297E-412D-A575-7AC8C74F4D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434" y="1079476"/>
            <a:ext cx="2080040" cy="488552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5F2C8550-04D4-4169-A8E7-A9D59EF3EB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4474" y="1153402"/>
            <a:ext cx="2023316" cy="476970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9CFE8467-8103-47AF-8875-1763198DAD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1889" y="1109929"/>
            <a:ext cx="1995607" cy="4748169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0C75306F-E231-4D9B-8970-D2C9650B3B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13441" y="1109929"/>
            <a:ext cx="1951470" cy="4681057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5030C1D9-83B2-4D7E-8E2C-2385D355338D}"/>
              </a:ext>
            </a:extLst>
          </p:cNvPr>
          <p:cNvSpPr txBox="1"/>
          <p:nvPr/>
        </p:nvSpPr>
        <p:spPr>
          <a:xfrm>
            <a:off x="-2532764" y="2397512"/>
            <a:ext cx="499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XZ </a:t>
            </a:r>
            <a:endParaRPr lang="zh-TW" altLang="en-US" b="1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1BA67FF8-1A3A-400C-9807-C7C2B24FFAE7}"/>
              </a:ext>
            </a:extLst>
          </p:cNvPr>
          <p:cNvSpPr txBox="1"/>
          <p:nvPr/>
        </p:nvSpPr>
        <p:spPr>
          <a:xfrm>
            <a:off x="-2481865" y="4925121"/>
            <a:ext cx="499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YZ </a:t>
            </a:r>
            <a:endParaRPr lang="zh-TW" altLang="en-US" b="1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0B031583-A909-41EB-B3B5-0837307E1F7C}"/>
              </a:ext>
            </a:extLst>
          </p:cNvPr>
          <p:cNvSpPr txBox="1"/>
          <p:nvPr/>
        </p:nvSpPr>
        <p:spPr>
          <a:xfrm>
            <a:off x="-1335343" y="880570"/>
            <a:ext cx="876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10 GeV</a:t>
            </a:r>
            <a:endParaRPr lang="zh-TW" altLang="en-US" b="1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5B5EAF3C-6D6A-4322-858C-4D2AE86CF2C9}"/>
              </a:ext>
            </a:extLst>
          </p:cNvPr>
          <p:cNvSpPr txBox="1"/>
          <p:nvPr/>
        </p:nvSpPr>
        <p:spPr>
          <a:xfrm>
            <a:off x="657925" y="889116"/>
            <a:ext cx="876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20 GeV</a:t>
            </a:r>
            <a:endParaRPr lang="zh-TW" altLang="en-US" b="1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58E0F042-61EB-4D44-A3EF-02E617E776E6}"/>
              </a:ext>
            </a:extLst>
          </p:cNvPr>
          <p:cNvSpPr txBox="1"/>
          <p:nvPr/>
        </p:nvSpPr>
        <p:spPr>
          <a:xfrm>
            <a:off x="2630275" y="880563"/>
            <a:ext cx="876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50 GeV</a:t>
            </a:r>
            <a:endParaRPr lang="zh-TW" altLang="en-US" b="1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C0EE34A9-E012-4483-9A45-B4659AF3AEA7}"/>
              </a:ext>
            </a:extLst>
          </p:cNvPr>
          <p:cNvSpPr txBox="1"/>
          <p:nvPr/>
        </p:nvSpPr>
        <p:spPr>
          <a:xfrm>
            <a:off x="4697967" y="846695"/>
            <a:ext cx="1089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100 GeV</a:t>
            </a:r>
            <a:endParaRPr lang="zh-TW" altLang="en-US" b="1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9166CD0B-85D3-473C-9EAD-3CB9B1302B15}"/>
              </a:ext>
            </a:extLst>
          </p:cNvPr>
          <p:cNvSpPr txBox="1"/>
          <p:nvPr/>
        </p:nvSpPr>
        <p:spPr>
          <a:xfrm>
            <a:off x="6691235" y="864483"/>
            <a:ext cx="1089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150 GeV</a:t>
            </a:r>
            <a:endParaRPr lang="zh-TW" altLang="en-US" b="1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675E48AC-4658-48E4-9D9C-106E9F5016BA}"/>
              </a:ext>
            </a:extLst>
          </p:cNvPr>
          <p:cNvSpPr txBox="1"/>
          <p:nvPr/>
        </p:nvSpPr>
        <p:spPr>
          <a:xfrm>
            <a:off x="8720503" y="884173"/>
            <a:ext cx="1089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200 GeV</a:t>
            </a:r>
            <a:endParaRPr lang="zh-TW" altLang="en-US" b="1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36DFADBA-BC09-4F9B-9A57-59D589E83C56}"/>
              </a:ext>
            </a:extLst>
          </p:cNvPr>
          <p:cNvSpPr txBox="1"/>
          <p:nvPr/>
        </p:nvSpPr>
        <p:spPr>
          <a:xfrm>
            <a:off x="10716110" y="846695"/>
            <a:ext cx="1089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300 GeV</a:t>
            </a:r>
            <a:endParaRPr lang="zh-TW" altLang="en-US" b="1" dirty="0"/>
          </a:p>
        </p:txBody>
      </p:sp>
      <p:sp>
        <p:nvSpPr>
          <p:cNvPr id="24" name="投影片編號版面配置區 23">
            <a:extLst>
              <a:ext uri="{FF2B5EF4-FFF2-40B4-BE49-F238E27FC236}">
                <a16:creationId xmlns:a16="http://schemas.microsoft.com/office/drawing/2014/main" id="{E8AFCCD2-0210-4391-8281-940512E128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r>
              <a:rPr lang="en-US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37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630B31A-9F45-4AFD-8885-5F250C3776A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/>
              <a:t>2026/04/20</a:t>
            </a:r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7A5239E-EC8C-401A-9C71-C0748867B57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ZDC MC status (Taiwan Group)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825D3D8-96F2-48E9-8B34-754F34859D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r>
              <a:rPr lang="en-US"/>
              <a:t>/20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7B389B-5A00-4641-A1A5-2DF4B4138A28}"/>
              </a:ext>
            </a:extLst>
          </p:cNvPr>
          <p:cNvSpPr txBox="1">
            <a:spLocks/>
          </p:cNvSpPr>
          <p:nvPr/>
        </p:nvSpPr>
        <p:spPr>
          <a:xfrm>
            <a:off x="98894" y="-13170"/>
            <a:ext cx="9128792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sz="2800" dirty="0"/>
              <a:t>Position Resolution</a:t>
            </a:r>
            <a:r>
              <a:rPr lang="zh-TW" altLang="en-US" sz="2800" dirty="0"/>
              <a:t> </a:t>
            </a:r>
            <a:br>
              <a:rPr lang="en-US" altLang="zh-TW" sz="2800" dirty="0"/>
            </a:br>
            <a:r>
              <a:rPr lang="en-US" altLang="zh-TW" sz="2800" dirty="0"/>
              <a:t>@</a:t>
            </a:r>
            <a:r>
              <a:rPr lang="zh-TW" altLang="en-US" sz="2800" dirty="0"/>
              <a:t> </a:t>
            </a:r>
            <a:r>
              <a:rPr lang="en-US" altLang="zh-TW" sz="2800" dirty="0"/>
              <a:t>Weighted Z (Most energetic layer)</a:t>
            </a:r>
            <a:endParaRPr lang="zh-TW" altLang="en-US" sz="28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C890743-0E25-49F6-BD11-4F53E6D148FE}"/>
              </a:ext>
            </a:extLst>
          </p:cNvPr>
          <p:cNvSpPr txBox="1"/>
          <p:nvPr/>
        </p:nvSpPr>
        <p:spPr>
          <a:xfrm>
            <a:off x="-4290546" y="2332198"/>
            <a:ext cx="499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XZ </a:t>
            </a:r>
            <a:endParaRPr lang="zh-TW" altLang="en-US" b="1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21D87D1-E180-4837-8F55-7F572D94B4B5}"/>
              </a:ext>
            </a:extLst>
          </p:cNvPr>
          <p:cNvSpPr txBox="1"/>
          <p:nvPr/>
        </p:nvSpPr>
        <p:spPr>
          <a:xfrm>
            <a:off x="-4239647" y="4859807"/>
            <a:ext cx="499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YZ </a:t>
            </a:r>
            <a:endParaRPr lang="zh-TW" altLang="en-US" b="1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57541EE-C730-4094-9F0F-7778F43A510D}"/>
              </a:ext>
            </a:extLst>
          </p:cNvPr>
          <p:cNvSpPr txBox="1"/>
          <p:nvPr/>
        </p:nvSpPr>
        <p:spPr>
          <a:xfrm>
            <a:off x="-1191432" y="1000432"/>
            <a:ext cx="876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3 GeV</a:t>
            </a:r>
            <a:endParaRPr lang="zh-TW" altLang="en-US" b="1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E9DFC4B-9397-42B9-ABA0-5B20D7145BF8}"/>
              </a:ext>
            </a:extLst>
          </p:cNvPr>
          <p:cNvSpPr txBox="1"/>
          <p:nvPr/>
        </p:nvSpPr>
        <p:spPr>
          <a:xfrm>
            <a:off x="435857" y="1005784"/>
            <a:ext cx="876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5 GeV</a:t>
            </a:r>
            <a:endParaRPr lang="zh-TW" altLang="en-US" b="1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95291AD-231E-4EDC-A55A-4652C8FFC622}"/>
              </a:ext>
            </a:extLst>
          </p:cNvPr>
          <p:cNvSpPr txBox="1"/>
          <p:nvPr/>
        </p:nvSpPr>
        <p:spPr>
          <a:xfrm>
            <a:off x="1990960" y="1027025"/>
            <a:ext cx="876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7 GeV</a:t>
            </a:r>
            <a:endParaRPr lang="zh-TW" altLang="en-US" b="1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8AD14FF-9BA3-4FC9-AB8B-A8AA073CFB26}"/>
              </a:ext>
            </a:extLst>
          </p:cNvPr>
          <p:cNvSpPr txBox="1"/>
          <p:nvPr/>
        </p:nvSpPr>
        <p:spPr>
          <a:xfrm>
            <a:off x="4058652" y="993157"/>
            <a:ext cx="1089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9  GeV</a:t>
            </a:r>
            <a:endParaRPr lang="zh-TW" altLang="en-US" b="1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FCDEE663-9F4E-4DC6-8CF2-3F098B27A195}"/>
              </a:ext>
            </a:extLst>
          </p:cNvPr>
          <p:cNvSpPr txBox="1"/>
          <p:nvPr/>
        </p:nvSpPr>
        <p:spPr>
          <a:xfrm>
            <a:off x="6051920" y="1010945"/>
            <a:ext cx="1089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10 GeV</a:t>
            </a:r>
            <a:endParaRPr lang="zh-TW" altLang="en-US" b="1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2A7CE86F-6DF2-4873-AEBE-CD3E8D27F8A2}"/>
              </a:ext>
            </a:extLst>
          </p:cNvPr>
          <p:cNvSpPr txBox="1"/>
          <p:nvPr/>
        </p:nvSpPr>
        <p:spPr>
          <a:xfrm>
            <a:off x="7660378" y="1027025"/>
            <a:ext cx="1089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20 GeV</a:t>
            </a:r>
            <a:endParaRPr lang="zh-TW" altLang="en-US" b="1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F1E341A4-48C0-4E7B-A778-0FDE98965D2B}"/>
              </a:ext>
            </a:extLst>
          </p:cNvPr>
          <p:cNvSpPr txBox="1"/>
          <p:nvPr/>
        </p:nvSpPr>
        <p:spPr>
          <a:xfrm>
            <a:off x="9615452" y="993157"/>
            <a:ext cx="1089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30 GeV</a:t>
            </a:r>
            <a:endParaRPr lang="zh-TW" altLang="en-US" b="1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B5193993-B61F-4904-9A31-0C39E8FA15DA}"/>
              </a:ext>
            </a:extLst>
          </p:cNvPr>
          <p:cNvSpPr txBox="1"/>
          <p:nvPr/>
        </p:nvSpPr>
        <p:spPr>
          <a:xfrm>
            <a:off x="11389766" y="943383"/>
            <a:ext cx="1089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40GeV</a:t>
            </a:r>
            <a:endParaRPr lang="zh-TW" altLang="en-US" b="1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53E64A8B-929D-4BAA-A398-4131A62959C8}"/>
              </a:ext>
            </a:extLst>
          </p:cNvPr>
          <p:cNvSpPr txBox="1"/>
          <p:nvPr/>
        </p:nvSpPr>
        <p:spPr>
          <a:xfrm>
            <a:off x="-2903453" y="1005784"/>
            <a:ext cx="876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1 GeV</a:t>
            </a:r>
            <a:endParaRPr lang="zh-TW" altLang="en-US" b="1" dirty="0"/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98DC7BB7-EA44-45EC-B5E2-8C1C446B1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03523" y="1391995"/>
            <a:ext cx="1897835" cy="4320000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3F945E1D-469E-42F9-8558-63755F6C6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03490" y="1391995"/>
            <a:ext cx="1802384" cy="4320000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63BF0E2B-8C14-4851-96FD-22B79F4C5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94" y="1391995"/>
            <a:ext cx="1809036" cy="4320000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8DEA8D0F-0F89-4187-9791-BDBCD88580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104" y="1383442"/>
            <a:ext cx="1796210" cy="4320000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5CD01239-5E4C-456A-91C0-235F2DA218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7963" y="1383442"/>
            <a:ext cx="1816233" cy="4320000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E6B99A19-931C-4022-A851-7FD03926BB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1845" y="1391995"/>
            <a:ext cx="1824382" cy="4320000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1064BDD2-3EF3-48F6-BFF5-697041E4D1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6227" y="1408075"/>
            <a:ext cx="1764188" cy="4320000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93655291-0C86-4744-964D-26D68EB8E7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10415" y="1408075"/>
            <a:ext cx="1734672" cy="4320000"/>
          </a:xfrm>
          <a:prstGeom prst="rect">
            <a:avLst/>
          </a:prstGeom>
        </p:spPr>
      </p:pic>
      <p:pic>
        <p:nvPicPr>
          <p:cNvPr id="30" name="圖片 29">
            <a:extLst>
              <a:ext uri="{FF2B5EF4-FFF2-40B4-BE49-F238E27FC236}">
                <a16:creationId xmlns:a16="http://schemas.microsoft.com/office/drawing/2014/main" id="{F98084A7-F808-4D4E-8E00-B14A117733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68260" y="1383442"/>
            <a:ext cx="1766755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46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915C7B-D9F1-4B64-AF9D-75F1FD16A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6F7FCBD-0B7D-49A1-B21D-5EA96CCB5E2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/>
              <a:t>2026/04/20</a:t>
            </a:r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C6A7E27-39A3-49BB-B5EF-AF3CD40475C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ZDC MC status (Taiwan Group)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1C73C05-9D8E-4BA8-90A1-3CE19ED740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r>
              <a:rPr lang="en-US"/>
              <a:t>/20</a:t>
            </a:r>
            <a:endParaRPr 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AF3A8404-A403-4FD5-B80F-FB91D4E6E6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0996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"/>
          <p:cNvSpPr txBox="1">
            <a:spLocks noGrp="1"/>
          </p:cNvSpPr>
          <p:nvPr>
            <p:ph type="title"/>
          </p:nvPr>
        </p:nvSpPr>
        <p:spPr>
          <a:xfrm>
            <a:off x="10725" y="44624"/>
            <a:ext cx="9128792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2800" dirty="0"/>
              <a:t>Review : </a:t>
            </a:r>
            <a:r>
              <a:rPr lang="en-US" sz="2800" dirty="0" err="1"/>
              <a:t>Panceil</a:t>
            </a:r>
            <a:r>
              <a:rPr lang="en-US" sz="2800" dirty="0"/>
              <a:t> Beam w/ </a:t>
            </a:r>
            <a:r>
              <a:rPr lang="en-US" altLang="zh-TW" sz="2800" dirty="0">
                <a:solidFill>
                  <a:schemeClr val="dk1"/>
                </a:solidFill>
              </a:rPr>
              <a:t>0.1 GeV – 40 GeV Gamma</a:t>
            </a:r>
            <a:endParaRPr sz="2800" dirty="0"/>
          </a:p>
        </p:txBody>
      </p:sp>
      <p:sp>
        <p:nvSpPr>
          <p:cNvPr id="274" name="Google Shape;274;p13"/>
          <p:cNvSpPr txBox="1">
            <a:spLocks noGrp="1"/>
          </p:cNvSpPr>
          <p:nvPr>
            <p:ph type="dt" idx="10"/>
          </p:nvPr>
        </p:nvSpPr>
        <p:spPr>
          <a:xfrm>
            <a:off x="10725" y="6551744"/>
            <a:ext cx="1826162" cy="306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altLang="zh-TW"/>
              <a:t>2026/04/20</a:t>
            </a:r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ftr" idx="11"/>
          </p:nvPr>
        </p:nvSpPr>
        <p:spPr>
          <a:xfrm>
            <a:off x="1836887" y="6557147"/>
            <a:ext cx="5652806" cy="300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ZDC MC status (Taiwan Group)</a:t>
            </a:r>
            <a:endParaRPr/>
          </a:p>
        </p:txBody>
      </p:sp>
      <p:pic>
        <p:nvPicPr>
          <p:cNvPr id="276" name="Google Shape;276;p13"/>
          <p:cNvPicPr preferRelativeResize="0"/>
          <p:nvPr/>
        </p:nvPicPr>
        <p:blipFill rotWithShape="1">
          <a:blip r:embed="rId3">
            <a:alphaModFix/>
          </a:blip>
          <a:srcRect t="6602"/>
          <a:stretch/>
        </p:blipFill>
        <p:spPr>
          <a:xfrm>
            <a:off x="5016670" y="1339719"/>
            <a:ext cx="3517848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3"/>
          <p:cNvPicPr preferRelativeResize="0"/>
          <p:nvPr/>
        </p:nvPicPr>
        <p:blipFill rotWithShape="1">
          <a:blip r:embed="rId4">
            <a:alphaModFix/>
          </a:blip>
          <a:srcRect t="6667"/>
          <a:stretch/>
        </p:blipFill>
        <p:spPr>
          <a:xfrm>
            <a:off x="5016670" y="4157349"/>
            <a:ext cx="3414214" cy="2337222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3"/>
          <p:cNvSpPr txBox="1"/>
          <p:nvPr/>
        </p:nvSpPr>
        <p:spPr>
          <a:xfrm>
            <a:off x="5597265" y="3813435"/>
            <a:ext cx="225509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altLang="zh-TW" sz="1800" b="1" dirty="0">
                <a:solidFill>
                  <a:schemeClr val="dk1"/>
                </a:solidFill>
              </a:rPr>
              <a:t>Position Bias(mm) </a:t>
            </a: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3"/>
          <p:cNvSpPr txBox="1"/>
          <p:nvPr/>
        </p:nvSpPr>
        <p:spPr>
          <a:xfrm>
            <a:off x="5454058" y="970428"/>
            <a:ext cx="303980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altLang="zh-TW" sz="1800" b="1" dirty="0">
                <a:solidFill>
                  <a:schemeClr val="dk1"/>
                </a:solidFill>
              </a:rPr>
              <a:t>Position Resolution(mm) </a:t>
            </a: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29;p6">
            <a:extLst>
              <a:ext uri="{FF2B5EF4-FFF2-40B4-BE49-F238E27FC236}">
                <a16:creationId xmlns:a16="http://schemas.microsoft.com/office/drawing/2014/main" id="{85034152-92AE-454D-9FD0-D39B74EA7153}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 t="6177"/>
          <a:stretch/>
        </p:blipFill>
        <p:spPr>
          <a:xfrm>
            <a:off x="548093" y="1273065"/>
            <a:ext cx="3579239" cy="25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8A7DA77E-5CE2-4DB3-B413-725CF9C13996}"/>
              </a:ext>
            </a:extLst>
          </p:cNvPr>
          <p:cNvSpPr/>
          <p:nvPr/>
        </p:nvSpPr>
        <p:spPr>
          <a:xfrm>
            <a:off x="1212638" y="911559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1800" b="1" dirty="0">
                <a:solidFill>
                  <a:schemeClr val="dk1"/>
                </a:solidFill>
              </a:rPr>
              <a:t>Energy Resolution(%) 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743C217-888C-4A1F-8987-A30DF2A55166}"/>
              </a:ext>
            </a:extLst>
          </p:cNvPr>
          <p:cNvSpPr/>
          <p:nvPr/>
        </p:nvSpPr>
        <p:spPr>
          <a:xfrm>
            <a:off x="1449477" y="3710869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1800" b="1" dirty="0">
                <a:solidFill>
                  <a:schemeClr val="dk1"/>
                </a:solidFill>
              </a:rPr>
              <a:t>Energy Bias(%)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3A04E20E-8FF4-453E-B7A5-6EC1A524408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309"/>
          <a:stretch/>
        </p:blipFill>
        <p:spPr>
          <a:xfrm>
            <a:off x="563051" y="4039570"/>
            <a:ext cx="3414214" cy="2586357"/>
          </a:xfrm>
          <a:prstGeom prst="rect">
            <a:avLst/>
          </a:prstGeom>
        </p:spPr>
      </p:pic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82E47238-74D0-445B-946E-DE02A11A2F6B}"/>
              </a:ext>
            </a:extLst>
          </p:cNvPr>
          <p:cNvCxnSpPr/>
          <p:nvPr/>
        </p:nvCxnSpPr>
        <p:spPr>
          <a:xfrm>
            <a:off x="4489938" y="1125415"/>
            <a:ext cx="0" cy="518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16E8669-295A-4569-A561-38D2C40125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r>
              <a:rPr lang="en-US"/>
              <a:t>/20</a:t>
            </a:r>
            <a:endParaRPr 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403684C-4C8F-420A-8388-CEB50ABA51B7}"/>
              </a:ext>
            </a:extLst>
          </p:cNvPr>
          <p:cNvSpPr txBox="1"/>
          <p:nvPr/>
        </p:nvSpPr>
        <p:spPr>
          <a:xfrm>
            <a:off x="7134440" y="5860373"/>
            <a:ext cx="1165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highlight>
                  <a:srgbClr val="FFFF00"/>
                </a:highlight>
              </a:rPr>
              <a:t>2mm bias</a:t>
            </a:r>
            <a:endParaRPr lang="zh-TW" alt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"/>
          <p:cNvSpPr txBox="1">
            <a:spLocks noGrp="1"/>
          </p:cNvSpPr>
          <p:nvPr>
            <p:ph type="title"/>
          </p:nvPr>
        </p:nvSpPr>
        <p:spPr>
          <a:xfrm>
            <a:off x="10725" y="44624"/>
            <a:ext cx="9128792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altLang="zh-TW" sz="2800" dirty="0"/>
              <a:t>Review : </a:t>
            </a:r>
            <a:r>
              <a:rPr lang="en-US" altLang="zh-TW" sz="2800" dirty="0" err="1"/>
              <a:t>Panceil</a:t>
            </a:r>
            <a:r>
              <a:rPr lang="en-US" altLang="zh-TW" sz="2800" dirty="0"/>
              <a:t> Beam w/ </a:t>
            </a:r>
            <a:r>
              <a:rPr lang="en-US" altLang="zh-TW" sz="2800" dirty="0">
                <a:solidFill>
                  <a:schemeClr val="dk1"/>
                </a:solidFill>
              </a:rPr>
              <a:t>10 GeV – 300 GeV Neutron </a:t>
            </a:r>
            <a:endParaRPr sz="2800" dirty="0"/>
          </a:p>
        </p:txBody>
      </p:sp>
      <p:sp>
        <p:nvSpPr>
          <p:cNvPr id="274" name="Google Shape;274;p13"/>
          <p:cNvSpPr txBox="1">
            <a:spLocks noGrp="1"/>
          </p:cNvSpPr>
          <p:nvPr>
            <p:ph type="dt" idx="10"/>
          </p:nvPr>
        </p:nvSpPr>
        <p:spPr>
          <a:xfrm>
            <a:off x="10725" y="6551744"/>
            <a:ext cx="1826162" cy="306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altLang="zh-TW"/>
              <a:t>2026/04/20</a:t>
            </a:r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ftr" idx="11"/>
          </p:nvPr>
        </p:nvSpPr>
        <p:spPr>
          <a:xfrm>
            <a:off x="1836887" y="6557147"/>
            <a:ext cx="5652806" cy="300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ZDC MC status (Taiwan Group)</a:t>
            </a:r>
            <a:endParaRPr/>
          </a:p>
        </p:txBody>
      </p:sp>
      <p:sp>
        <p:nvSpPr>
          <p:cNvPr id="279" name="Google Shape;279;p13"/>
          <p:cNvSpPr txBox="1"/>
          <p:nvPr/>
        </p:nvSpPr>
        <p:spPr>
          <a:xfrm>
            <a:off x="5872734" y="3716918"/>
            <a:ext cx="225509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altLang="zh-TW" sz="1800" b="1" dirty="0">
                <a:solidFill>
                  <a:schemeClr val="dk1"/>
                </a:solidFill>
              </a:rPr>
              <a:t>Position Bias(mm) </a:t>
            </a: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3"/>
          <p:cNvSpPr txBox="1"/>
          <p:nvPr/>
        </p:nvSpPr>
        <p:spPr>
          <a:xfrm>
            <a:off x="5480378" y="935876"/>
            <a:ext cx="303980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altLang="zh-TW" sz="1800" b="1" dirty="0">
                <a:solidFill>
                  <a:schemeClr val="dk1"/>
                </a:solidFill>
              </a:rPr>
              <a:t>Position Resolution(mm) </a:t>
            </a: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A7DA77E-5CE2-4DB3-B413-725CF9C13996}"/>
              </a:ext>
            </a:extLst>
          </p:cNvPr>
          <p:cNvSpPr/>
          <p:nvPr/>
        </p:nvSpPr>
        <p:spPr>
          <a:xfrm>
            <a:off x="1212638" y="911559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1800" b="1" dirty="0">
                <a:solidFill>
                  <a:schemeClr val="dk1"/>
                </a:solidFill>
              </a:rPr>
              <a:t>Energy Resolution(%) 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743C217-888C-4A1F-8987-A30DF2A55166}"/>
              </a:ext>
            </a:extLst>
          </p:cNvPr>
          <p:cNvSpPr/>
          <p:nvPr/>
        </p:nvSpPr>
        <p:spPr>
          <a:xfrm>
            <a:off x="1512745" y="3714966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1800" b="1" dirty="0">
                <a:solidFill>
                  <a:schemeClr val="dk1"/>
                </a:solidFill>
              </a:rPr>
              <a:t>Energy Bias(%)</a:t>
            </a:r>
          </a:p>
        </p:txBody>
      </p:sp>
      <p:pic>
        <p:nvPicPr>
          <p:cNvPr id="16" name="Google Shape;345;p17">
            <a:extLst>
              <a:ext uri="{FF2B5EF4-FFF2-40B4-BE49-F238E27FC236}">
                <a16:creationId xmlns:a16="http://schemas.microsoft.com/office/drawing/2014/main" id="{A5560CF4-E6F8-48F3-92F0-EAF22AC1A6A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124" y="1265280"/>
            <a:ext cx="3578400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C94EE3B4-5805-4D08-9F64-ED5C730FB9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928"/>
          <a:stretch/>
        </p:blipFill>
        <p:spPr>
          <a:xfrm>
            <a:off x="622124" y="4062345"/>
            <a:ext cx="3578400" cy="2456028"/>
          </a:xfrm>
          <a:prstGeom prst="rect">
            <a:avLst/>
          </a:prstGeom>
        </p:spPr>
      </p:pic>
      <p:pic>
        <p:nvPicPr>
          <p:cNvPr id="19" name="Google Shape;506;p25">
            <a:extLst>
              <a:ext uri="{FF2B5EF4-FFF2-40B4-BE49-F238E27FC236}">
                <a16:creationId xmlns:a16="http://schemas.microsoft.com/office/drawing/2014/main" id="{F9239A15-CD3F-46AF-BE6F-ED421F58812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41780" y="1292103"/>
            <a:ext cx="3578400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507;p25">
            <a:extLst>
              <a:ext uri="{FF2B5EF4-FFF2-40B4-BE49-F238E27FC236}">
                <a16:creationId xmlns:a16="http://schemas.microsoft.com/office/drawing/2014/main" id="{0F7EF91B-6F32-4A1A-A0B8-C83F1E4BB58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26261" y="3998373"/>
            <a:ext cx="3578400" cy="252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E6FE1792-1D83-4FF8-80E3-319731EBEBEC}"/>
              </a:ext>
            </a:extLst>
          </p:cNvPr>
          <p:cNvCxnSpPr/>
          <p:nvPr/>
        </p:nvCxnSpPr>
        <p:spPr>
          <a:xfrm>
            <a:off x="4489938" y="1125415"/>
            <a:ext cx="0" cy="518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150A542-636F-4D4F-B04E-1791E11CB3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r>
              <a:rPr lang="en-US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51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7"/>
          <p:cNvSpPr txBox="1">
            <a:spLocks noGrp="1"/>
          </p:cNvSpPr>
          <p:nvPr>
            <p:ph type="title"/>
          </p:nvPr>
        </p:nvSpPr>
        <p:spPr>
          <a:xfrm>
            <a:off x="10725" y="44624"/>
            <a:ext cx="9128792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/>
              <a:t>Suggestions </a:t>
            </a:r>
            <a:endParaRPr dirty="0"/>
          </a:p>
        </p:txBody>
      </p:sp>
      <p:sp>
        <p:nvSpPr>
          <p:cNvPr id="528" name="Google Shape;528;p27"/>
          <p:cNvSpPr txBox="1">
            <a:spLocks noGrp="1"/>
          </p:cNvSpPr>
          <p:nvPr>
            <p:ph type="dt" idx="10"/>
          </p:nvPr>
        </p:nvSpPr>
        <p:spPr>
          <a:xfrm>
            <a:off x="10725" y="6551744"/>
            <a:ext cx="1826162" cy="306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altLang="zh-TW"/>
              <a:t>2026/04/20</a:t>
            </a:r>
            <a:endParaRPr/>
          </a:p>
        </p:txBody>
      </p:sp>
      <p:sp>
        <p:nvSpPr>
          <p:cNvPr id="529" name="Google Shape;529;p27"/>
          <p:cNvSpPr txBox="1">
            <a:spLocks noGrp="1"/>
          </p:cNvSpPr>
          <p:nvPr>
            <p:ph type="ftr" idx="11"/>
          </p:nvPr>
        </p:nvSpPr>
        <p:spPr>
          <a:xfrm>
            <a:off x="1836887" y="6557147"/>
            <a:ext cx="5652806" cy="300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ZDC MC status (Taiwan Group)</a:t>
            </a:r>
            <a:endParaRPr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0BF0FDF-1BCE-4A8E-949E-2C1C7DDBA6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-457200">
              <a:spcBef>
                <a:spcPts val="296"/>
              </a:spcBef>
              <a:buSzPct val="100000"/>
            </a:pPr>
            <a:r>
              <a:rPr lang="en-US" altLang="zh-TW" dirty="0"/>
              <a:t>Only HCAL</a:t>
            </a:r>
          </a:p>
          <a:p>
            <a:pPr indent="-457200">
              <a:spcBef>
                <a:spcPts val="296"/>
              </a:spcBef>
              <a:buSzPct val="100000"/>
            </a:pPr>
            <a:r>
              <a:rPr lang="en-US" altLang="zh-TW" dirty="0"/>
              <a:t>Beam with different angles.</a:t>
            </a:r>
          </a:p>
          <a:p>
            <a:pPr indent="-457200">
              <a:spcBef>
                <a:spcPts val="296"/>
              </a:spcBef>
              <a:buSzPct val="100000"/>
            </a:pPr>
            <a:r>
              <a:rPr lang="en-US" altLang="zh-TW" dirty="0"/>
              <a:t>Track reconstruction w/ </a:t>
            </a:r>
            <a:r>
              <a:rPr lang="en-US" altLang="zh-TW" dirty="0" err="1"/>
              <a:t>logE</a:t>
            </a:r>
            <a:r>
              <a:rPr lang="en-US" altLang="zh-TW" dirty="0"/>
              <a:t> weight.</a:t>
            </a:r>
            <a:endParaRPr lang="en-US" altLang="zh-TW" sz="4400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669025F-A2F3-481D-9560-DDBC9C23C4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r>
              <a:rPr lang="en-US"/>
              <a:t>/20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2D19B1-EF28-4D2D-B769-0BAC36E0D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Test Position Bias w/ Only HCAL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1AD8A5C-823C-4A96-87DF-9F4AF439C98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/>
              <a:t>2026/04/20</a:t>
            </a:r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83F2209-C1F0-422D-8AB4-0EFF0A24BA7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ZDC MC status (Taiwan Group)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2C52FE1-9ACF-4814-9BE0-909AB01EC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919" y="1531195"/>
            <a:ext cx="3838617" cy="28800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A1B0D81-548F-474D-8E05-C220CE55C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82" y="1531195"/>
            <a:ext cx="3887168" cy="2880000"/>
          </a:xfrm>
          <a:prstGeom prst="rect">
            <a:avLst/>
          </a:prstGeom>
        </p:spPr>
      </p:pic>
      <p:sp>
        <p:nvSpPr>
          <p:cNvPr id="10" name="Google Shape;279;p13">
            <a:extLst>
              <a:ext uri="{FF2B5EF4-FFF2-40B4-BE49-F238E27FC236}">
                <a16:creationId xmlns:a16="http://schemas.microsoft.com/office/drawing/2014/main" id="{C9C32724-A752-44A0-ACC7-E113D8153977}"/>
              </a:ext>
            </a:extLst>
          </p:cNvPr>
          <p:cNvSpPr txBox="1"/>
          <p:nvPr/>
        </p:nvSpPr>
        <p:spPr>
          <a:xfrm>
            <a:off x="646925" y="1057966"/>
            <a:ext cx="3329881" cy="646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altLang="zh-TW" sz="1800" b="1" dirty="0">
                <a:solidFill>
                  <a:schemeClr val="dk1"/>
                </a:solidFill>
              </a:rPr>
              <a:t>Position Bias(mm)</a:t>
            </a:r>
          </a:p>
          <a:p>
            <a:pPr lvl="0" algn="ctr"/>
            <a:r>
              <a:rPr lang="en-US" altLang="zh-TW" sz="1800" b="1" dirty="0">
                <a:solidFill>
                  <a:schemeClr val="dk1"/>
                </a:solidFill>
              </a:rPr>
              <a:t>0.1 GeV – 40 GeV Gamma </a:t>
            </a: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79;p13">
            <a:extLst>
              <a:ext uri="{FF2B5EF4-FFF2-40B4-BE49-F238E27FC236}">
                <a16:creationId xmlns:a16="http://schemas.microsoft.com/office/drawing/2014/main" id="{D7BDDC87-9553-4CE8-B6E1-103CEB4A9629}"/>
              </a:ext>
            </a:extLst>
          </p:cNvPr>
          <p:cNvSpPr txBox="1"/>
          <p:nvPr/>
        </p:nvSpPr>
        <p:spPr>
          <a:xfrm>
            <a:off x="5048286" y="1057966"/>
            <a:ext cx="3329881" cy="646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altLang="zh-TW" sz="1800" b="1" dirty="0">
                <a:solidFill>
                  <a:schemeClr val="dk1"/>
                </a:solidFill>
              </a:rPr>
              <a:t>Position Bias(mm)</a:t>
            </a:r>
          </a:p>
          <a:p>
            <a:pPr lvl="0" algn="ctr"/>
            <a:r>
              <a:rPr lang="en-US" altLang="zh-TW" sz="1800" b="1" dirty="0">
                <a:solidFill>
                  <a:schemeClr val="dk1"/>
                </a:solidFill>
              </a:rPr>
              <a:t>10 GeV – 300 GeV Neutron</a:t>
            </a: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C1EA8BC6-758E-4079-8982-22C5DE8017F2}"/>
              </a:ext>
            </a:extLst>
          </p:cNvPr>
          <p:cNvSpPr txBox="1"/>
          <p:nvPr/>
        </p:nvSpPr>
        <p:spPr>
          <a:xfrm>
            <a:off x="923806" y="5126750"/>
            <a:ext cx="7401053" cy="40011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Still observing position bias ~ 200 on </a:t>
            </a:r>
            <a:r>
              <a:rPr lang="en-US" altLang="zh-TW" sz="2000" dirty="0" err="1"/>
              <a:t>xz</a:t>
            </a:r>
            <a:r>
              <a:rPr lang="en-US" altLang="zh-TW" sz="2000" dirty="0"/>
              <a:t> plane w/ gamma beam. </a:t>
            </a:r>
            <a:endParaRPr lang="zh-TW" altLang="en-US" sz="2000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15C75F7-E472-4272-929E-997E72209C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r>
              <a:rPr lang="en-US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57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D8940E-A247-4D1A-933D-5BAA89209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457200">
              <a:spcBef>
                <a:spcPts val="296"/>
              </a:spcBef>
              <a:buSzPct val="100000"/>
            </a:pPr>
            <a:r>
              <a:rPr lang="en-US" altLang="zh-TW" sz="3600" dirty="0"/>
              <a:t>Beam with Different Angles (Spread Beam)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6A8AF84-F10B-48B4-992C-02834A86EA7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/>
              <a:t>2026/04/20</a:t>
            </a:r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40530B5-BFB1-490F-A25C-E076DE6F8D0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ZDC MC status (Taiwan Group)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7BF43C1-64AD-43BE-B868-4F5058C4F4C3}"/>
              </a:ext>
            </a:extLst>
          </p:cNvPr>
          <p:cNvSpPr txBox="1"/>
          <p:nvPr/>
        </p:nvSpPr>
        <p:spPr>
          <a:xfrm>
            <a:off x="0" y="931214"/>
            <a:ext cx="1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b="1" dirty="0">
                <a:solidFill>
                  <a:srgbClr val="0000FF"/>
                </a:solidFill>
              </a:rPr>
              <a:t>Steering file</a:t>
            </a:r>
            <a:endParaRPr lang="zh-TW" altLang="en-US" sz="1800" b="1" dirty="0">
              <a:solidFill>
                <a:srgbClr val="0000FF"/>
              </a:solidFill>
            </a:endParaRP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D1801307-47B0-4D0D-ADD3-4450736C1902}"/>
              </a:ext>
            </a:extLst>
          </p:cNvPr>
          <p:cNvGrpSpPr/>
          <p:nvPr/>
        </p:nvGrpSpPr>
        <p:grpSpPr>
          <a:xfrm>
            <a:off x="122085" y="1317804"/>
            <a:ext cx="4867902" cy="3677527"/>
            <a:chOff x="122085" y="1458682"/>
            <a:chExt cx="4867902" cy="3677527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A69C7341-9E94-4FB6-90F4-751887AA1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2085" y="1458682"/>
              <a:ext cx="4867902" cy="36775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E28EF44B-95A4-4B3D-B0CF-4028FB0AAD9C}"/>
                </a:ext>
              </a:extLst>
            </p:cNvPr>
            <p:cNvSpPr/>
            <p:nvPr/>
          </p:nvSpPr>
          <p:spPr>
            <a:xfrm>
              <a:off x="122085" y="4444547"/>
              <a:ext cx="2263551" cy="691662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2" name="圖片 11">
            <a:extLst>
              <a:ext uri="{FF2B5EF4-FFF2-40B4-BE49-F238E27FC236}">
                <a16:creationId xmlns:a16="http://schemas.microsoft.com/office/drawing/2014/main" id="{A60CE3DC-330D-40CA-9283-52B9564181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09"/>
          <a:stretch/>
        </p:blipFill>
        <p:spPr>
          <a:xfrm>
            <a:off x="5196263" y="3816188"/>
            <a:ext cx="3825652" cy="2602636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DC236AB1-7EDA-4958-B597-0C2F7D5F36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27"/>
          <a:stretch/>
        </p:blipFill>
        <p:spPr>
          <a:xfrm>
            <a:off x="5196263" y="975035"/>
            <a:ext cx="3825652" cy="2682450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898E5DF1-FD13-4BF1-9E9D-AF84C7E879F0}"/>
              </a:ext>
            </a:extLst>
          </p:cNvPr>
          <p:cNvSpPr txBox="1"/>
          <p:nvPr/>
        </p:nvSpPr>
        <p:spPr>
          <a:xfrm>
            <a:off x="5556737" y="1115880"/>
            <a:ext cx="1688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Beam profile on ECAL surface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3FA02788-BFB8-4F7E-B3F2-A4BF84878AEE}"/>
              </a:ext>
            </a:extLst>
          </p:cNvPr>
          <p:cNvSpPr txBox="1"/>
          <p:nvPr/>
        </p:nvSpPr>
        <p:spPr>
          <a:xfrm>
            <a:off x="5556737" y="3998887"/>
            <a:ext cx="1688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Beam profile on HCAL surface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39D24BD2-298A-44CB-9BF3-4977E1951A51}"/>
              </a:ext>
            </a:extLst>
          </p:cNvPr>
          <p:cNvSpPr txBox="1"/>
          <p:nvPr/>
        </p:nvSpPr>
        <p:spPr>
          <a:xfrm>
            <a:off x="1253860" y="5557454"/>
            <a:ext cx="41422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Extrapolate beam track based on its momentum to the surface of ECAL/HCAL to make sure beam profile given spread beam.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4A6B131-8C58-4F43-9135-5923653912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r>
              <a:rPr lang="en-US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834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1F5534-926F-4EF2-A0FC-AFFFA9544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Beam Track Reconstruction</a:t>
            </a:r>
            <a:br>
              <a:rPr lang="en-US" altLang="zh-TW" sz="3600" dirty="0"/>
            </a:br>
            <a:r>
              <a:rPr lang="en-US" altLang="zh-TW" sz="2400" u="sng" dirty="0"/>
              <a:t>Use One Event of 300GeV Neutron As Example</a:t>
            </a:r>
            <a:endParaRPr lang="zh-TW" altLang="en-US" sz="3600" u="sng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ABEE7DC-028E-45F4-8654-BD44BD6C41D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/>
              <a:t>2026/04/20</a:t>
            </a:r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DBCCA65-2E86-4673-8C7D-98F61B737A2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ZDC MC status (Taiwan Group)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422F9541-E8B4-4DEF-AFAD-A1D4A0D48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307" y="1326301"/>
            <a:ext cx="9144000" cy="4822182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BD052361-B826-4238-A772-B9C686E931FA}"/>
              </a:ext>
            </a:extLst>
          </p:cNvPr>
          <p:cNvSpPr txBox="1"/>
          <p:nvPr/>
        </p:nvSpPr>
        <p:spPr>
          <a:xfrm>
            <a:off x="232144" y="1633475"/>
            <a:ext cx="1383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00B050"/>
                </a:solidFill>
                <a:highlight>
                  <a:srgbClr val="CCECFF"/>
                </a:highlight>
              </a:rPr>
              <a:t>XZ Projection</a:t>
            </a:r>
            <a:endParaRPr lang="zh-TW" altLang="en-US" b="1" dirty="0">
              <a:solidFill>
                <a:srgbClr val="00B050"/>
              </a:solidFill>
              <a:highlight>
                <a:srgbClr val="CCECFF"/>
              </a:highlight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B6E23C0-6E4A-44DC-9462-C374BD46A8C9}"/>
              </a:ext>
            </a:extLst>
          </p:cNvPr>
          <p:cNvSpPr txBox="1"/>
          <p:nvPr/>
        </p:nvSpPr>
        <p:spPr>
          <a:xfrm>
            <a:off x="216784" y="5579185"/>
            <a:ext cx="1383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00B050"/>
                </a:solidFill>
                <a:highlight>
                  <a:srgbClr val="CCECFF"/>
                </a:highlight>
              </a:rPr>
              <a:t>YZ Projection</a:t>
            </a:r>
            <a:endParaRPr lang="zh-TW" altLang="en-US" b="1" dirty="0">
              <a:solidFill>
                <a:srgbClr val="00B050"/>
              </a:solidFill>
              <a:highlight>
                <a:srgbClr val="CCECFF"/>
              </a:highlight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6D21E3E-C569-4954-9D29-FDAA1092B535}"/>
              </a:ext>
            </a:extLst>
          </p:cNvPr>
          <p:cNvSpPr txBox="1"/>
          <p:nvPr/>
        </p:nvSpPr>
        <p:spPr>
          <a:xfrm>
            <a:off x="216784" y="928443"/>
            <a:ext cx="2069216" cy="523220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0000FF"/>
                </a:solidFill>
              </a:rPr>
              <a:t>Hit  Position</a:t>
            </a:r>
          </a:p>
          <a:p>
            <a:pPr algn="ctr"/>
            <a:r>
              <a:rPr lang="en-US" altLang="zh-TW" b="1" dirty="0">
                <a:solidFill>
                  <a:srgbClr val="0000FF"/>
                </a:solidFill>
              </a:rPr>
              <a:t>(color = hit energy)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BDA52B09-DA4B-4601-B46E-5FCCDC601345}"/>
              </a:ext>
            </a:extLst>
          </p:cNvPr>
          <p:cNvSpPr txBox="1"/>
          <p:nvPr/>
        </p:nvSpPr>
        <p:spPr>
          <a:xfrm>
            <a:off x="2371512" y="928443"/>
            <a:ext cx="2200488" cy="523220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0000FF"/>
                </a:solidFill>
              </a:rPr>
              <a:t>Avg Hit Position in mm</a:t>
            </a:r>
          </a:p>
          <a:p>
            <a:pPr algn="ctr"/>
            <a:r>
              <a:rPr lang="en-US" altLang="zh-TW" b="1" dirty="0">
                <a:solidFill>
                  <a:srgbClr val="0000FF"/>
                </a:solidFill>
              </a:rPr>
              <a:t>(color = layer energy)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1335B60-EF1C-4967-9CC9-1A053E381494}"/>
              </a:ext>
            </a:extLst>
          </p:cNvPr>
          <p:cNvSpPr txBox="1"/>
          <p:nvPr/>
        </p:nvSpPr>
        <p:spPr>
          <a:xfrm>
            <a:off x="4759571" y="954209"/>
            <a:ext cx="2309444" cy="523220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0000FF"/>
                </a:solidFill>
              </a:rPr>
              <a:t>Avg Hit Position in layer</a:t>
            </a:r>
          </a:p>
          <a:p>
            <a:pPr algn="ctr"/>
            <a:r>
              <a:rPr lang="en-US" altLang="zh-TW" b="1" dirty="0">
                <a:solidFill>
                  <a:srgbClr val="0000FF"/>
                </a:solidFill>
              </a:rPr>
              <a:t>(color = layer energy)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C3C5EE55-83B7-441E-9715-C5AB93C7E19A}"/>
              </a:ext>
            </a:extLst>
          </p:cNvPr>
          <p:cNvSpPr txBox="1"/>
          <p:nvPr/>
        </p:nvSpPr>
        <p:spPr>
          <a:xfrm>
            <a:off x="7121745" y="954209"/>
            <a:ext cx="1938619" cy="523220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0000FF"/>
                </a:solidFill>
              </a:rPr>
              <a:t>Energy and </a:t>
            </a:r>
            <a:r>
              <a:rPr lang="en-US" altLang="zh-TW" b="1" dirty="0" err="1">
                <a:solidFill>
                  <a:srgbClr val="0000FF"/>
                </a:solidFill>
              </a:rPr>
              <a:t>Nhits</a:t>
            </a:r>
            <a:r>
              <a:rPr lang="en-US" altLang="zh-TW" b="1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altLang="zh-TW" b="1" dirty="0">
                <a:solidFill>
                  <a:srgbClr val="0000FF"/>
                </a:solidFill>
              </a:rPr>
              <a:t>on  each layer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CE4F0561-03BC-4C58-82E4-46D5B90B3E6A}"/>
              </a:ext>
            </a:extLst>
          </p:cNvPr>
          <p:cNvSpPr txBox="1"/>
          <p:nvPr/>
        </p:nvSpPr>
        <p:spPr>
          <a:xfrm>
            <a:off x="923805" y="6033927"/>
            <a:ext cx="7796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FF"/>
                </a:solidFill>
              </a:rPr>
              <a:t>Magenta = MC truth</a:t>
            </a:r>
            <a:r>
              <a:rPr lang="zh-TW" altLang="en-US" b="1" dirty="0">
                <a:solidFill>
                  <a:srgbClr val="FF00FF"/>
                </a:solidFill>
              </a:rPr>
              <a:t> </a:t>
            </a:r>
            <a:r>
              <a:rPr lang="en-US" altLang="zh-TW" b="1" dirty="0">
                <a:solidFill>
                  <a:srgbClr val="FF00FF"/>
                </a:solidFill>
              </a:rPr>
              <a:t>(extrapolation by beam momentum</a:t>
            </a:r>
            <a:r>
              <a:rPr lang="zh-TW" altLang="en-US" b="1" dirty="0">
                <a:solidFill>
                  <a:srgbClr val="FF00FF"/>
                </a:solidFill>
              </a:rPr>
              <a:t> </a:t>
            </a:r>
            <a:r>
              <a:rPr lang="en-US" altLang="zh-TW" b="1" dirty="0">
                <a:solidFill>
                  <a:srgbClr val="FF00FF"/>
                </a:solidFill>
              </a:rPr>
              <a:t>from starting point)</a:t>
            </a:r>
          </a:p>
          <a:p>
            <a:r>
              <a:rPr lang="en-US" altLang="zh-TW" b="1" dirty="0">
                <a:solidFill>
                  <a:srgbClr val="FF0000"/>
                </a:solidFill>
              </a:rPr>
              <a:t>Red = Reconstruction (pol1 fit on average hit position weighted by layer total energy ) 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13E9FB8-AEEE-4B5D-BBB3-AAF52452A0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r>
              <a:rPr lang="en-US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670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A28D7C-EA81-486F-B999-1AF1F71E1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7AECDA5-1EC1-4716-BFFD-9400CBFC031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/>
              <a:t>2026/04/20</a:t>
            </a:r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885E0A1-4DF0-4664-B66C-11F9431923D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ZDC MC status (Taiwan Group)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C3AB2AA-35EF-49B7-B305-762536415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770"/>
            <a:ext cx="9144000" cy="4818163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2EC57FA-716E-4E3B-B2C6-6F8A3835B9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r>
              <a:rPr lang="en-US"/>
              <a:t>/20</a:t>
            </a:r>
            <a:endParaRPr 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371E98C-7A86-4205-87AE-5505567665E0}"/>
              </a:ext>
            </a:extLst>
          </p:cNvPr>
          <p:cNvSpPr txBox="1"/>
          <p:nvPr/>
        </p:nvSpPr>
        <p:spPr>
          <a:xfrm>
            <a:off x="232144" y="1633475"/>
            <a:ext cx="1383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00B050"/>
                </a:solidFill>
                <a:highlight>
                  <a:srgbClr val="CCECFF"/>
                </a:highlight>
              </a:rPr>
              <a:t>XZ Projection</a:t>
            </a:r>
            <a:endParaRPr lang="zh-TW" altLang="en-US" b="1" dirty="0">
              <a:solidFill>
                <a:srgbClr val="00B050"/>
              </a:solidFill>
              <a:highlight>
                <a:srgbClr val="CCECFF"/>
              </a:highlight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7BBE502-9951-402C-9520-F1DC0BF1B52B}"/>
              </a:ext>
            </a:extLst>
          </p:cNvPr>
          <p:cNvSpPr txBox="1"/>
          <p:nvPr/>
        </p:nvSpPr>
        <p:spPr>
          <a:xfrm>
            <a:off x="232144" y="4042404"/>
            <a:ext cx="1383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00B050"/>
                </a:solidFill>
                <a:highlight>
                  <a:srgbClr val="CCECFF"/>
                </a:highlight>
              </a:rPr>
              <a:t>YZ Projection</a:t>
            </a:r>
            <a:endParaRPr lang="zh-TW" altLang="en-US" b="1" dirty="0">
              <a:solidFill>
                <a:srgbClr val="00B050"/>
              </a:solidFill>
              <a:highlight>
                <a:srgbClr val="CCECFF"/>
              </a:highlight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8963CE6-8872-49B3-B2E6-B87EFFAA6DD9}"/>
              </a:ext>
            </a:extLst>
          </p:cNvPr>
          <p:cNvSpPr txBox="1"/>
          <p:nvPr/>
        </p:nvSpPr>
        <p:spPr>
          <a:xfrm>
            <a:off x="216784" y="928443"/>
            <a:ext cx="2069216" cy="523220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0000FF"/>
                </a:solidFill>
              </a:rPr>
              <a:t>Hit  Position</a:t>
            </a:r>
          </a:p>
          <a:p>
            <a:pPr algn="ctr"/>
            <a:r>
              <a:rPr lang="en-US" altLang="zh-TW" b="1" dirty="0">
                <a:solidFill>
                  <a:srgbClr val="0000FF"/>
                </a:solidFill>
              </a:rPr>
              <a:t>(color = hit energy)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A42530A-BBA0-403E-8B4A-AF681804C217}"/>
              </a:ext>
            </a:extLst>
          </p:cNvPr>
          <p:cNvSpPr txBox="1"/>
          <p:nvPr/>
        </p:nvSpPr>
        <p:spPr>
          <a:xfrm>
            <a:off x="2371512" y="928443"/>
            <a:ext cx="2200488" cy="523220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0000FF"/>
                </a:solidFill>
              </a:rPr>
              <a:t>Avg Hit Position in mm</a:t>
            </a:r>
          </a:p>
          <a:p>
            <a:pPr algn="ctr"/>
            <a:r>
              <a:rPr lang="en-US" altLang="zh-TW" b="1" dirty="0">
                <a:solidFill>
                  <a:srgbClr val="0000FF"/>
                </a:solidFill>
              </a:rPr>
              <a:t>(color = layer energy)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8A1082E-7604-4514-A31E-CD9BF913CC73}"/>
              </a:ext>
            </a:extLst>
          </p:cNvPr>
          <p:cNvSpPr txBox="1"/>
          <p:nvPr/>
        </p:nvSpPr>
        <p:spPr>
          <a:xfrm>
            <a:off x="4759571" y="954209"/>
            <a:ext cx="2309444" cy="523220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0000FF"/>
                </a:solidFill>
              </a:rPr>
              <a:t>Avg Hit Position in layer</a:t>
            </a:r>
          </a:p>
          <a:p>
            <a:pPr algn="ctr"/>
            <a:r>
              <a:rPr lang="en-US" altLang="zh-TW" b="1" dirty="0">
                <a:solidFill>
                  <a:srgbClr val="0000FF"/>
                </a:solidFill>
              </a:rPr>
              <a:t>(color = layer energy)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ABE6BC5-2A8C-4F9F-985B-A91081E895CD}"/>
              </a:ext>
            </a:extLst>
          </p:cNvPr>
          <p:cNvSpPr txBox="1"/>
          <p:nvPr/>
        </p:nvSpPr>
        <p:spPr>
          <a:xfrm>
            <a:off x="7121745" y="954209"/>
            <a:ext cx="1938619" cy="523220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0000FF"/>
                </a:solidFill>
              </a:rPr>
              <a:t>Energy and </a:t>
            </a:r>
            <a:r>
              <a:rPr lang="en-US" altLang="zh-TW" b="1" dirty="0" err="1">
                <a:solidFill>
                  <a:srgbClr val="0000FF"/>
                </a:solidFill>
              </a:rPr>
              <a:t>Nhits</a:t>
            </a:r>
            <a:r>
              <a:rPr lang="en-US" altLang="zh-TW" b="1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altLang="zh-TW" b="1" dirty="0">
                <a:solidFill>
                  <a:srgbClr val="0000FF"/>
                </a:solidFill>
              </a:rPr>
              <a:t>on  each layer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6E3BEAA5-5BC5-4452-B428-FAE87CB68843}"/>
              </a:ext>
            </a:extLst>
          </p:cNvPr>
          <p:cNvSpPr txBox="1"/>
          <p:nvPr/>
        </p:nvSpPr>
        <p:spPr>
          <a:xfrm>
            <a:off x="2526992" y="6139947"/>
            <a:ext cx="4272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highlight>
                  <a:srgbClr val="CCECFF"/>
                </a:highlight>
              </a:rPr>
              <a:t>Event by event, the shower shape is quite different.</a:t>
            </a:r>
            <a:endParaRPr lang="zh-TW" altLang="en-US" dirty="0">
              <a:highlight>
                <a:srgbClr val="CCEC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29812336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8194</TotalTime>
  <Words>1409</Words>
  <Application>Microsoft Office PowerPoint</Application>
  <PresentationFormat>如螢幕大小 (4:3)</PresentationFormat>
  <Paragraphs>260</Paragraphs>
  <Slides>27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2" baseType="lpstr">
      <vt:lpstr>新細明體</vt:lpstr>
      <vt:lpstr>Arial</vt:lpstr>
      <vt:lpstr>Calibri</vt:lpstr>
      <vt:lpstr>Wingdings</vt:lpstr>
      <vt:lpstr>標準デザイン</vt:lpstr>
      <vt:lpstr>ZDC MC Status (Taiwan Group) 20260420</vt:lpstr>
      <vt:lpstr>Review : Setup and Track Reconstruction</vt:lpstr>
      <vt:lpstr>Review : Panceil Beam w/ 0.1 GeV – 40 GeV Gamma</vt:lpstr>
      <vt:lpstr>Review : Panceil Beam w/ 10 GeV – 300 GeV Neutron </vt:lpstr>
      <vt:lpstr>Suggestions </vt:lpstr>
      <vt:lpstr>Test Position Bias w/ Only HCAL</vt:lpstr>
      <vt:lpstr>Beam with Different Angles (Spread Beam)</vt:lpstr>
      <vt:lpstr>Beam Track Reconstruction Use One Event of 300GeV Neutron As Example</vt:lpstr>
      <vt:lpstr>PowerPoint 簡報</vt:lpstr>
      <vt:lpstr>PowerPoint 簡報</vt:lpstr>
      <vt:lpstr>Residual of All Layers on XZ 300 GeV Neutron Beam (1000 evts)</vt:lpstr>
      <vt:lpstr>Residual of All Layers on YZ 300 GeV Neutron Beam (1000 evts)</vt:lpstr>
      <vt:lpstr>300 GeV Neutron Beam  Position Reconstruction</vt:lpstr>
      <vt:lpstr>Fit Different Number of Layers</vt:lpstr>
      <vt:lpstr>Different Weighting</vt:lpstr>
      <vt:lpstr>Position Resolution  @ Weighted Z (Most energetic layer)</vt:lpstr>
      <vt:lpstr>Energy Reconstruction : Method</vt:lpstr>
      <vt:lpstr>Energy Reconstruction : Weight</vt:lpstr>
      <vt:lpstr>Energy Resolution/Bias 20GeV – 300GeV Neutron</vt:lpstr>
      <vt:lpstr>Summary and To Do</vt:lpstr>
      <vt:lpstr>Photon : Energy</vt:lpstr>
      <vt:lpstr>Photon : Track (Residual Layer by layer)</vt:lpstr>
      <vt:lpstr>Track Resolution @ Zweight</vt:lpstr>
      <vt:lpstr>Back up</vt:lpstr>
      <vt:lpstr>Position Resolution  @ Weighted Z (Most energetic layer)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ZDC MC Simulation 20260119</dc:title>
  <dc:creator>Chia Yu</dc:creator>
  <cp:lastModifiedBy>cyhsieh</cp:lastModifiedBy>
  <cp:revision>114</cp:revision>
  <dcterms:created xsi:type="dcterms:W3CDTF">2018-07-15T10:16:04Z</dcterms:created>
  <dcterms:modified xsi:type="dcterms:W3CDTF">2026-04-22T08:47:23Z</dcterms:modified>
</cp:coreProperties>
</file>