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</p:sldMasterIdLst>
  <p:notesMasterIdLst>
    <p:notesMasterId r:id="rId82"/>
  </p:notesMasterIdLst>
  <p:handoutMasterIdLst>
    <p:handoutMasterId r:id="rId83"/>
  </p:handoutMasterIdLst>
  <p:sldIdLst>
    <p:sldId id="256" r:id="rId2"/>
    <p:sldId id="331" r:id="rId3"/>
    <p:sldId id="338" r:id="rId4"/>
    <p:sldId id="332" r:id="rId5"/>
    <p:sldId id="370" r:id="rId6"/>
    <p:sldId id="371" r:id="rId7"/>
    <p:sldId id="380" r:id="rId8"/>
    <p:sldId id="372" r:id="rId9"/>
    <p:sldId id="336" r:id="rId10"/>
    <p:sldId id="337" r:id="rId11"/>
    <p:sldId id="376" r:id="rId12"/>
    <p:sldId id="439" r:id="rId13"/>
    <p:sldId id="441" r:id="rId14"/>
    <p:sldId id="340" r:id="rId15"/>
    <p:sldId id="341" r:id="rId16"/>
    <p:sldId id="365" r:id="rId17"/>
    <p:sldId id="339" r:id="rId18"/>
    <p:sldId id="374" r:id="rId19"/>
    <p:sldId id="369" r:id="rId20"/>
    <p:sldId id="342" r:id="rId21"/>
    <p:sldId id="360" r:id="rId22"/>
    <p:sldId id="375" r:id="rId23"/>
    <p:sldId id="359" r:id="rId24"/>
    <p:sldId id="378" r:id="rId25"/>
    <p:sldId id="362" r:id="rId26"/>
    <p:sldId id="379" r:id="rId27"/>
    <p:sldId id="368" r:id="rId28"/>
    <p:sldId id="344" r:id="rId29"/>
    <p:sldId id="346" r:id="rId30"/>
    <p:sldId id="345" r:id="rId31"/>
    <p:sldId id="361" r:id="rId32"/>
    <p:sldId id="352" r:id="rId33"/>
    <p:sldId id="363" r:id="rId34"/>
    <p:sldId id="364" r:id="rId35"/>
    <p:sldId id="348" r:id="rId36"/>
    <p:sldId id="417" r:id="rId37"/>
    <p:sldId id="329" r:id="rId38"/>
    <p:sldId id="381" r:id="rId39"/>
    <p:sldId id="382" r:id="rId40"/>
    <p:sldId id="383" r:id="rId41"/>
    <p:sldId id="393" r:id="rId42"/>
    <p:sldId id="386" r:id="rId43"/>
    <p:sldId id="384" r:id="rId44"/>
    <p:sldId id="411" r:id="rId45"/>
    <p:sldId id="394" r:id="rId46"/>
    <p:sldId id="396" r:id="rId47"/>
    <p:sldId id="395" r:id="rId48"/>
    <p:sldId id="388" r:id="rId49"/>
    <p:sldId id="397" r:id="rId50"/>
    <p:sldId id="400" r:id="rId51"/>
    <p:sldId id="392" r:id="rId52"/>
    <p:sldId id="391" r:id="rId53"/>
    <p:sldId id="402" r:id="rId54"/>
    <p:sldId id="403" r:id="rId55"/>
    <p:sldId id="404" r:id="rId56"/>
    <p:sldId id="460" r:id="rId57"/>
    <p:sldId id="398" r:id="rId58"/>
    <p:sldId id="406" r:id="rId59"/>
    <p:sldId id="412" r:id="rId60"/>
    <p:sldId id="418" r:id="rId61"/>
    <p:sldId id="414" r:id="rId62"/>
    <p:sldId id="419" r:id="rId63"/>
    <p:sldId id="421" r:id="rId64"/>
    <p:sldId id="420" r:id="rId65"/>
    <p:sldId id="422" r:id="rId66"/>
    <p:sldId id="387" r:id="rId67"/>
    <p:sldId id="462" r:id="rId68"/>
    <p:sldId id="468" r:id="rId69"/>
    <p:sldId id="466" r:id="rId70"/>
    <p:sldId id="467" r:id="rId71"/>
    <p:sldId id="469" r:id="rId72"/>
    <p:sldId id="465" r:id="rId73"/>
    <p:sldId id="472" r:id="rId74"/>
    <p:sldId id="470" r:id="rId75"/>
    <p:sldId id="463" r:id="rId76"/>
    <p:sldId id="473" r:id="rId77"/>
    <p:sldId id="474" r:id="rId78"/>
    <p:sldId id="476" r:id="rId79"/>
    <p:sldId id="475" r:id="rId80"/>
    <p:sldId id="461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373"/>
    <a:srgbClr val="FFA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6" autoAdjust="0"/>
    <p:restoredTop sz="96267" autoAdjust="0"/>
  </p:normalViewPr>
  <p:slideViewPr>
    <p:cSldViewPr snapToGrid="0">
      <p:cViewPr varScale="1">
        <p:scale>
          <a:sx n="145" d="100"/>
          <a:sy n="145" d="100"/>
        </p:scale>
        <p:origin x="102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416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4FAFDD41-F4EB-24A0-AFEE-C7220499C5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34B2A16-4EBE-2695-AFDF-E86DFE358D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FE84DB-3D23-4E5B-825A-333466153806}" type="datetimeFigureOut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7B2173B-BBFC-5139-410B-D056503DC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71F154F-24C2-CDA2-3965-5314CF3022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576FEB-2ECA-4CCD-9814-538F3A03846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64737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C2C427-99A3-4D48-BF0A-A10649CF4817}" type="datetimeFigureOut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4E994-8E47-4FF6-9006-4A133BEE315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52415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4E994-8E47-4FF6-9006-4A133BEE3156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2547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Simply say, let the FPGA generates periodic read signals for testing.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4E994-8E47-4FF6-9006-4A133BEE3156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9993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4E994-8E47-4FF6-9006-4A133BEE3156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3187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EA843121-71A6-B804-FD1E-D649EFF19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4D6E9-137B-4117-9544-19611283FF02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FE7505FA-E420-80DA-0D61-1B5AAB6BB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D20AB1A6-9356-C7D1-E7B1-5501C0D05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4217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9C1A5-3886-4CD1-81F5-5923B3C4DE35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090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C028-17D3-4BC3-91C4-F52C65E00795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1216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255EA-CAE5-4677-993F-9080DD594EE3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773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1482457"/>
          </a:xfrm>
        </p:spPr>
        <p:txBody>
          <a:bodyPr>
            <a:spAutoFit/>
          </a:bodyPr>
          <a:lstStyle>
            <a:lvl1pPr marL="0" indent="-183600">
              <a:buFont typeface="微軟正黑體 Light" panose="020B0304030504040204" pitchFamily="34" charset="-120"/>
              <a:buChar char="◇"/>
              <a:defRPr>
                <a:latin typeface="+mj-lt"/>
              </a:defRPr>
            </a:lvl1pPr>
            <a:lvl2pPr marL="38404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2pPr>
            <a:lvl3pPr marL="56692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3pPr>
            <a:lvl4pPr marL="74980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4pPr>
            <a:lvl5pPr marL="93268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1D952FF2-783B-29B1-9D51-F6A7A312DB17}"/>
              </a:ext>
            </a:extLst>
          </p:cNvPr>
          <p:cNvCxnSpPr>
            <a:cxnSpLocks/>
          </p:cNvCxnSpPr>
          <p:nvPr userDrawn="1"/>
        </p:nvCxnSpPr>
        <p:spPr>
          <a:xfrm>
            <a:off x="1097280" y="1189383"/>
            <a:ext cx="100584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日期版面配置區 9">
            <a:extLst>
              <a:ext uri="{FF2B5EF4-FFF2-40B4-BE49-F238E27FC236}">
                <a16:creationId xmlns:a16="http://schemas.microsoft.com/office/drawing/2014/main" id="{3A4EA913-12BA-3398-B8CC-31FEEED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11" name="頁尾版面配置區 10">
            <a:extLst>
              <a:ext uri="{FF2B5EF4-FFF2-40B4-BE49-F238E27FC236}">
                <a16:creationId xmlns:a16="http://schemas.microsoft.com/office/drawing/2014/main" id="{6324DBA2-383F-B7A5-8978-87666CD9E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472A13F8-BCC0-C275-3C5A-BAACB00E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3" name="標題 12">
            <a:extLst>
              <a:ext uri="{FF2B5EF4-FFF2-40B4-BE49-F238E27FC236}">
                <a16:creationId xmlns:a16="http://schemas.microsoft.com/office/drawing/2014/main" id="{141D9679-EDE9-DB4C-7A83-2E62CCD2F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36416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內容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22104"/>
            <a:ext cx="4937760" cy="280139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922102"/>
            <a:ext cx="4937760" cy="2801398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2A483E-14BB-D916-4E66-50271E86BC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1482457"/>
          </a:xfrm>
        </p:spPr>
        <p:txBody>
          <a:bodyPr>
            <a:spAutoFit/>
          </a:bodyPr>
          <a:lstStyle>
            <a:lvl1pPr marL="0" indent="-183600">
              <a:buFont typeface="微軟正黑體 Light" panose="020B0304030504040204" pitchFamily="34" charset="-120"/>
              <a:buChar char="◇"/>
              <a:defRPr>
                <a:latin typeface="+mj-lt"/>
              </a:defRPr>
            </a:lvl1pPr>
            <a:lvl2pPr marL="38404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2pPr>
            <a:lvl3pPr marL="56692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3pPr>
            <a:lvl4pPr marL="74980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4pPr>
            <a:lvl5pPr marL="932688" indent="-182880">
              <a:buFont typeface="微軟正黑體 Light" panose="020B0304030504040204" pitchFamily="34" charset="-120"/>
              <a:buChar char="◇"/>
              <a:defRPr>
                <a:latin typeface="+mj-lt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cxnSp>
        <p:nvCxnSpPr>
          <p:cNvPr id="11" name="Straight Connector 8">
            <a:extLst>
              <a:ext uri="{FF2B5EF4-FFF2-40B4-BE49-F238E27FC236}">
                <a16:creationId xmlns:a16="http://schemas.microsoft.com/office/drawing/2014/main" id="{D1FBD45D-F60F-0F71-B9BA-7CBB2F34E510}"/>
              </a:ext>
            </a:extLst>
          </p:cNvPr>
          <p:cNvCxnSpPr>
            <a:cxnSpLocks/>
          </p:cNvCxnSpPr>
          <p:nvPr userDrawn="1"/>
        </p:nvCxnSpPr>
        <p:spPr>
          <a:xfrm>
            <a:off x="1097280" y="1189383"/>
            <a:ext cx="100584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標題 13">
            <a:extLst>
              <a:ext uri="{FF2B5EF4-FFF2-40B4-BE49-F238E27FC236}">
                <a16:creationId xmlns:a16="http://schemas.microsoft.com/office/drawing/2014/main" id="{EA036AB1-1FAA-F335-9E68-A2DEA845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5D351C8-DF82-C77B-950F-739E95F9E4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97280" y="5723501"/>
            <a:ext cx="4937760" cy="258532"/>
          </a:xfrm>
        </p:spPr>
        <p:txBody>
          <a:bodyPr wrap="square">
            <a:spAutoFit/>
          </a:bodyPr>
          <a:lstStyle>
            <a:lvl1pPr marL="0" indent="0" algn="ctr">
              <a:buFont typeface="微軟正黑體 Light" panose="020B0304030504040204" pitchFamily="34" charset="-120"/>
              <a:buNone/>
              <a:defRPr sz="1200"/>
            </a:lvl1pPr>
            <a:lvl2pPr marL="384048" indent="-182880">
              <a:buFont typeface="微軟正黑體 Light" panose="020B0304030504040204" pitchFamily="34" charset="-120"/>
              <a:buChar char="◇"/>
              <a:defRPr/>
            </a:lvl2pPr>
            <a:lvl3pPr marL="566928" indent="-182880">
              <a:buFont typeface="微軟正黑體 Light" panose="020B0304030504040204" pitchFamily="34" charset="-120"/>
              <a:buChar char="◇"/>
              <a:defRPr/>
            </a:lvl3pPr>
            <a:lvl4pPr marL="749808" indent="-182880">
              <a:buFont typeface="微軟正黑體 Light" panose="020B0304030504040204" pitchFamily="34" charset="-120"/>
              <a:buChar char="◇"/>
              <a:defRPr/>
            </a:lvl4pPr>
            <a:lvl5pPr marL="932688" indent="-182880">
              <a:buFont typeface="微軟正黑體 Light" panose="020B0304030504040204" pitchFamily="34" charset="-120"/>
              <a:buChar char="◇"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8DEB729-90C5-B954-3C4B-DE7D1D478E8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7920" y="5723500"/>
            <a:ext cx="4937760" cy="258532"/>
          </a:xfrm>
        </p:spPr>
        <p:txBody>
          <a:bodyPr wrap="square">
            <a:spAutoFit/>
          </a:bodyPr>
          <a:lstStyle>
            <a:lvl1pPr marL="0" indent="0" algn="ctr">
              <a:buFont typeface="微軟正黑體 Light" panose="020B0304030504040204" pitchFamily="34" charset="-120"/>
              <a:buNone/>
              <a:defRPr sz="1200"/>
            </a:lvl1pPr>
            <a:lvl2pPr marL="384048" indent="-182880">
              <a:buFont typeface="微軟正黑體 Light" panose="020B0304030504040204" pitchFamily="34" charset="-120"/>
              <a:buChar char="◇"/>
              <a:defRPr/>
            </a:lvl2pPr>
            <a:lvl3pPr marL="566928" indent="-182880">
              <a:buFont typeface="微軟正黑體 Light" panose="020B0304030504040204" pitchFamily="34" charset="-120"/>
              <a:buChar char="◇"/>
              <a:defRPr/>
            </a:lvl3pPr>
            <a:lvl4pPr marL="749808" indent="-182880">
              <a:buFont typeface="微軟正黑體 Light" panose="020B0304030504040204" pitchFamily="34" charset="-120"/>
              <a:buChar char="◇"/>
              <a:defRPr/>
            </a:lvl4pPr>
            <a:lvl5pPr marL="932688" indent="-182880">
              <a:buFont typeface="微軟正黑體 Light" panose="020B0304030504040204" pitchFamily="34" charset="-120"/>
              <a:buChar char="◇"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89121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6EBE5-9D78-42C6-8DBA-AC9AD8E5252B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018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C6714-0BFF-49C7-AC93-8BA7BEBE9D4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6421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6CABA-1F77-4448-8FAB-0E0D18865F34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18374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36ED3-42CD-4367-92C4-10808669D820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4517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AC62-E00A-4195-AE4E-E27E464981A7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8612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3C95835-3225-472B-BB78-4DFD14E2BB92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038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92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358348"/>
            <a:ext cx="10058400" cy="451074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A846283-ED17-4556-834A-2515D67B7383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AA08DBF-8058-46AA-B94B-F9E4A565C5B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8853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55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微軟正黑體 Light" panose="020B0304030504040204" pitchFamily="34" charset="-120"/>
          <a:ea typeface="微軟正黑體 Light" panose="020B0304030504040204" pitchFamily="34" charset="-120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gitlab.cern.ch/sjia/H2GConfig.g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itlab.cern.ch/sjia/H2GDAQ.gi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gitlab.cern.ch/sjia/H2GCalib_3B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C0BD28-0F53-44F1-87F4-16CD7EA17E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/>
          <a:lstStyle/>
          <a:p>
            <a:r>
              <a:rPr lang="en-US" altLang="zh-TW"/>
              <a:t>H2GCROC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23AA41C-975B-4AA6-8AFA-544D5B8ED2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r>
              <a:rPr lang="en-US" altLang="zh-TW" dirty="0"/>
              <a:t>2025 - 2026</a:t>
            </a:r>
          </a:p>
        </p:txBody>
      </p:sp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F2EC3A83-8D08-2F48-4C20-FD10CF616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9D56E-F793-4ECA-8EAC-0DF9621F5EB3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B903FB9-85B8-10F2-5172-9DAAB6E1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876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6;p18">
            <a:extLst>
              <a:ext uri="{FF2B5EF4-FFF2-40B4-BE49-F238E27FC236}">
                <a16:creationId xmlns:a16="http://schemas.microsoft.com/office/drawing/2014/main" id="{ED4F0C28-13BC-ABD5-D1BF-B86C305A55B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37839" y="2112520"/>
            <a:ext cx="5877510" cy="412604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A13B1684-D174-3457-5E9A-7626E4629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5738086" cy="5007525"/>
          </a:xfrm>
        </p:spPr>
        <p:txBody>
          <a:bodyPr/>
          <a:lstStyle/>
          <a:p>
            <a:r>
              <a:rPr lang="en-US" altLang="zh-TW"/>
              <a:t>Connect ethernet cable between PC &amp; FPGA board</a:t>
            </a:r>
          </a:p>
          <a:p>
            <a:r>
              <a:rPr lang="en-US" altLang="zh-TW"/>
              <a:t>Set PC IP address to 10.1.2.207</a:t>
            </a:r>
          </a:p>
          <a:p>
            <a:pPr marL="201168" lvl="1" indent="0">
              <a:buNone/>
            </a:pPr>
            <a:r>
              <a:rPr lang="en-US" altLang="zh-TW"/>
              <a:t>$ IF=enp4s2</a:t>
            </a:r>
          </a:p>
          <a:p>
            <a:pPr marL="201168" lvl="1" indent="0">
              <a:buNone/>
            </a:pPr>
            <a:r>
              <a:rPr lang="en-US" altLang="zh-TW"/>
              <a:t>$ sudo </a:t>
            </a:r>
            <a:r>
              <a:rPr lang="en-US" altLang="zh-TW" err="1"/>
              <a:t>ifconfig</a:t>
            </a:r>
            <a:r>
              <a:rPr lang="en-US" altLang="zh-TW"/>
              <a:t> ${IF} 10.1.2.207 netmask 255.255.255.0</a:t>
            </a:r>
          </a:p>
          <a:p>
            <a:pPr marL="201168" lvl="1" indent="0">
              <a:buNone/>
            </a:pPr>
            <a:r>
              <a:rPr lang="en-US" altLang="zh-TW"/>
              <a:t>$ </a:t>
            </a:r>
            <a:r>
              <a:rPr lang="en-US" altLang="zh-TW" err="1"/>
              <a:t>sudo</a:t>
            </a:r>
            <a:r>
              <a:rPr lang="en-US" altLang="zh-TW"/>
              <a:t> </a:t>
            </a:r>
            <a:r>
              <a:rPr lang="en-US" altLang="zh-TW" err="1"/>
              <a:t>ifconfig</a:t>
            </a:r>
            <a:r>
              <a:rPr lang="en-US" altLang="zh-TW"/>
              <a:t> ${IF} </a:t>
            </a:r>
            <a:r>
              <a:rPr lang="en-US" altLang="zh-TW" err="1"/>
              <a:t>mtu</a:t>
            </a:r>
            <a:r>
              <a:rPr lang="en-US" altLang="zh-TW"/>
              <a:t> 9000 up</a:t>
            </a:r>
          </a:p>
          <a:p>
            <a:r>
              <a:rPr lang="en-US" altLang="zh-TW"/>
              <a:t>make sure your switch, cable and network card support 1 Gbps speed, 100 Mbps will not work</a:t>
            </a:r>
          </a:p>
          <a:p>
            <a:pPr marL="201168" lvl="1" indent="0">
              <a:buNone/>
            </a:pPr>
            <a:r>
              <a:rPr lang="en-US" altLang="zh-TW"/>
              <a:t>$ sudo ethtool ${IF} | grep Speed</a:t>
            </a:r>
          </a:p>
          <a:p>
            <a:pPr marL="201168" lvl="1" indent="0">
              <a:buNone/>
            </a:pPr>
            <a:r>
              <a:rPr lang="en-US" altLang="zh-TW"/>
              <a:t>Speed: 1000Mb/s</a:t>
            </a:r>
          </a:p>
          <a:p>
            <a:r>
              <a:rPr lang="en-US" altLang="zh-TW"/>
              <a:t>H2GConfig has a button “Ping FPGA” can test the connection, it don’t support under windows</a:t>
            </a:r>
          </a:p>
          <a:p>
            <a:r>
              <a:rPr lang="en-US" altLang="zh-TW"/>
              <a:t>Ping</a:t>
            </a:r>
          </a:p>
          <a:p>
            <a:pPr lvl="1"/>
            <a:r>
              <a:rPr lang="en-US" altLang="zh-TW"/>
              <a:t>On Linux: ping 10.1.2.208 -s 32</a:t>
            </a:r>
          </a:p>
          <a:p>
            <a:pPr lvl="1"/>
            <a:r>
              <a:rPr lang="en-US" altLang="zh-TW"/>
              <a:t>On Windows: ping 10.1.2.208 -l 32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A57798F-8910-157B-2BFE-9F7E7D12A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7CCF58E-EC13-4A34-5ACF-7A30C1D1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10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67EC659-B845-41F3-322E-32A8C89FE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Ethernet communication</a:t>
            </a: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249779D-F86E-F663-82FC-B82F577BF5A7}"/>
              </a:ext>
            </a:extLst>
          </p:cNvPr>
          <p:cNvSpPr/>
          <p:nvPr/>
        </p:nvSpPr>
        <p:spPr>
          <a:xfrm>
            <a:off x="10692143" y="5367338"/>
            <a:ext cx="1312025" cy="1571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337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AFFBA5C1-AB34-EFF6-5109-5D6CAEAD9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4649478"/>
          </a:xfrm>
        </p:spPr>
        <p:txBody>
          <a:bodyPr/>
          <a:lstStyle/>
          <a:p>
            <a:r>
              <a:rPr lang="en-US" altLang="zh-TW"/>
              <a:t>Network Optimization (optional)</a:t>
            </a:r>
          </a:p>
          <a:p>
            <a:r>
              <a:rPr lang="en-US" altLang="zh-TW"/>
              <a:t>Create config file 50-h2gcroc.conf and add the following lines:</a:t>
            </a:r>
          </a:p>
          <a:p>
            <a:pPr lvl="1"/>
            <a:r>
              <a:rPr lang="en-US" altLang="zh-TW"/>
              <a:t>net.core.rmem_max=8388608</a:t>
            </a:r>
          </a:p>
          <a:p>
            <a:pPr lvl="1"/>
            <a:r>
              <a:rPr lang="en-US" altLang="zh-TW"/>
              <a:t>net.core.wmem_max=8388608</a:t>
            </a:r>
          </a:p>
          <a:p>
            <a:pPr lvl="1"/>
            <a:r>
              <a:rPr lang="en-US" altLang="zh-TW"/>
              <a:t>net.core.rmem_default=8388608</a:t>
            </a:r>
          </a:p>
          <a:p>
            <a:pPr lvl="1"/>
            <a:r>
              <a:rPr lang="en-US" altLang="zh-TW"/>
              <a:t>net.core.wmem_default=8388608</a:t>
            </a:r>
          </a:p>
          <a:p>
            <a:pPr lvl="1"/>
            <a:r>
              <a:rPr lang="en-US" altLang="zh-TW"/>
              <a:t>net.core.netdev_max_backlog=250000</a:t>
            </a:r>
          </a:p>
          <a:p>
            <a:pPr lvl="1"/>
            <a:r>
              <a:rPr lang="en-US" altLang="zh-TW"/>
              <a:t>net.ipv4.udp_mem=8388608 8388608 8388608</a:t>
            </a:r>
          </a:p>
          <a:p>
            <a:pPr lvl="1"/>
            <a:r>
              <a:rPr lang="en-US" altLang="zh-TW"/>
              <a:t>net.ipv4.udp_rmem_min=16384</a:t>
            </a:r>
          </a:p>
          <a:p>
            <a:pPr lvl="1"/>
            <a:r>
              <a:rPr lang="en-US" altLang="zh-TW"/>
              <a:t>net.ipv4.udp_wmem_min=16384</a:t>
            </a:r>
          </a:p>
          <a:p>
            <a:r>
              <a:rPr lang="en-US" altLang="zh-TW"/>
              <a:t>Then run the following command to apply the changes:</a:t>
            </a:r>
          </a:p>
          <a:p>
            <a:pPr lvl="1"/>
            <a:r>
              <a:rPr lang="en-US" altLang="zh-TW"/>
              <a:t>sudo cp 50-h2gcroc.conf /etc/sysctl.d/</a:t>
            </a:r>
          </a:p>
          <a:p>
            <a:pPr lvl="1"/>
            <a:r>
              <a:rPr lang="en-US" altLang="zh-TW"/>
              <a:t>sudo sysctl -p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B40F4EF-50CC-686B-E4FE-E00BFE14B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3FF484-ECCF-4C8D-58B5-925BBA014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11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CD2D5D8-46FB-6F66-02A1-C8B219F72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Ethernet communication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7625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FBF95D1-432D-8F20-EC9B-F50C8CBDB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 dirty="0" err="1"/>
              <a:t>Almalinux</a:t>
            </a:r>
            <a:r>
              <a:rPr lang="en-US" altLang="zh-TW" dirty="0"/>
              <a:t> 9.5</a:t>
            </a:r>
          </a:p>
          <a:p>
            <a:r>
              <a:rPr lang="en-US" altLang="zh-TW" dirty="0"/>
              <a:t>Use external and internal firewall zone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3F8B2D3-F2C1-B32C-86D8-F607FE5F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6BD1D43-C4AB-FDBE-092E-7547B38C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12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1AA47827-5CE4-0FFF-4164-62D2F554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Ethernet firewall 2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A7CC02B-9B99-C086-C46B-EBF46D8E812A}"/>
              </a:ext>
            </a:extLst>
          </p:cNvPr>
          <p:cNvSpPr txBox="1"/>
          <p:nvPr/>
        </p:nvSpPr>
        <p:spPr>
          <a:xfrm>
            <a:off x="1097280" y="2184215"/>
            <a:ext cx="101152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Consolas" panose="020B0609020204030204" pitchFamily="49" charset="0"/>
              </a:rPr>
              <a:t>$ firewall-</a:t>
            </a:r>
            <a:r>
              <a:rPr lang="en-US" altLang="zh-TW" sz="1400" dirty="0" err="1">
                <a:latin typeface="Consolas" panose="020B0609020204030204" pitchFamily="49" charset="0"/>
              </a:rPr>
              <a:t>cmd</a:t>
            </a:r>
            <a:r>
              <a:rPr lang="en-US" altLang="zh-TW" sz="1400" dirty="0">
                <a:latin typeface="Consolas" panose="020B0609020204030204" pitchFamily="49" charset="0"/>
              </a:rPr>
              <a:t> --zone=public --remove-interface=enp87s0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$ firewall-</a:t>
            </a:r>
            <a:r>
              <a:rPr lang="en-US" altLang="zh-TW" sz="1400" dirty="0" err="1">
                <a:latin typeface="Consolas" panose="020B0609020204030204" pitchFamily="49" charset="0"/>
              </a:rPr>
              <a:t>cmd</a:t>
            </a:r>
            <a:r>
              <a:rPr lang="en-US" altLang="zh-TW" sz="1400" dirty="0">
                <a:latin typeface="Consolas" panose="020B0609020204030204" pitchFamily="49" charset="0"/>
              </a:rPr>
              <a:t> --zone=internal --add-interface=enp87s0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$ firewall-</a:t>
            </a:r>
            <a:r>
              <a:rPr lang="en-US" altLang="zh-TW" sz="1400" dirty="0" err="1">
                <a:latin typeface="Consolas" panose="020B0609020204030204" pitchFamily="49" charset="0"/>
              </a:rPr>
              <a:t>cmd</a:t>
            </a:r>
            <a:r>
              <a:rPr lang="en-US" altLang="zh-TW" sz="1400" dirty="0">
                <a:latin typeface="Consolas" panose="020B0609020204030204" pitchFamily="49" charset="0"/>
              </a:rPr>
              <a:t> --zone=internal --add-port=11000-11100/</a:t>
            </a:r>
            <a:r>
              <a:rPr lang="en-US" altLang="zh-TW" sz="1400" dirty="0" err="1">
                <a:latin typeface="Consolas" panose="020B0609020204030204" pitchFamily="49" charset="0"/>
              </a:rPr>
              <a:t>udp</a:t>
            </a:r>
            <a:endParaRPr lang="en-US" altLang="zh-TW" sz="1400" dirty="0">
              <a:latin typeface="Consolas" panose="020B0609020204030204" pitchFamily="49" charset="0"/>
            </a:endParaRPr>
          </a:p>
          <a:p>
            <a:r>
              <a:rPr lang="en-US" altLang="zh-TW" sz="1400" dirty="0">
                <a:latin typeface="Consolas" panose="020B0609020204030204" pitchFamily="49" charset="0"/>
              </a:rPr>
              <a:t>$ firewall-</a:t>
            </a:r>
            <a:r>
              <a:rPr lang="en-US" altLang="zh-TW" sz="1400" dirty="0" err="1">
                <a:latin typeface="Consolas" panose="020B0609020204030204" pitchFamily="49" charset="0"/>
              </a:rPr>
              <a:t>cmd</a:t>
            </a:r>
            <a:r>
              <a:rPr lang="en-US" altLang="zh-TW" sz="1400" dirty="0">
                <a:latin typeface="Consolas" panose="020B0609020204030204" pitchFamily="49" charset="0"/>
              </a:rPr>
              <a:t> --runtime-to-permanent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$ firewall-</a:t>
            </a:r>
            <a:r>
              <a:rPr lang="en-US" altLang="zh-TW" sz="1400" dirty="0" err="1">
                <a:latin typeface="Consolas" panose="020B0609020204030204" pitchFamily="49" charset="0"/>
              </a:rPr>
              <a:t>cmd</a:t>
            </a:r>
            <a:r>
              <a:rPr lang="en-US" altLang="zh-TW" sz="1400" dirty="0">
                <a:latin typeface="Consolas" panose="020B0609020204030204" pitchFamily="49" charset="0"/>
              </a:rPr>
              <a:t> --zone=internal --list-all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internal (active)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  target: default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  </a:t>
            </a:r>
            <a:r>
              <a:rPr lang="en-US" altLang="zh-TW" sz="1400" dirty="0" err="1">
                <a:latin typeface="Consolas" panose="020B0609020204030204" pitchFamily="49" charset="0"/>
              </a:rPr>
              <a:t>icmp</a:t>
            </a:r>
            <a:r>
              <a:rPr lang="en-US" altLang="zh-TW" sz="1400" dirty="0">
                <a:latin typeface="Consolas" panose="020B0609020204030204" pitchFamily="49" charset="0"/>
              </a:rPr>
              <a:t>-block-inversion: no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  interfaces: enp87s0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  sources: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  services: cockpit dhcpv6-client </a:t>
            </a:r>
            <a:r>
              <a:rPr lang="en-US" altLang="zh-TW" sz="1400" dirty="0" err="1">
                <a:latin typeface="Consolas" panose="020B0609020204030204" pitchFamily="49" charset="0"/>
              </a:rPr>
              <a:t>mdns</a:t>
            </a:r>
            <a:r>
              <a:rPr lang="en-US" altLang="zh-TW" sz="1400" dirty="0">
                <a:latin typeface="Consolas" panose="020B0609020204030204" pitchFamily="49" charset="0"/>
              </a:rPr>
              <a:t> </a:t>
            </a:r>
            <a:r>
              <a:rPr lang="en-US" altLang="zh-TW" sz="1400" dirty="0" err="1">
                <a:latin typeface="Consolas" panose="020B0609020204030204" pitchFamily="49" charset="0"/>
              </a:rPr>
              <a:t>mountd</a:t>
            </a:r>
            <a:r>
              <a:rPr lang="en-US" altLang="zh-TW" sz="1400" dirty="0">
                <a:latin typeface="Consolas" panose="020B0609020204030204" pitchFamily="49" charset="0"/>
              </a:rPr>
              <a:t> </a:t>
            </a:r>
            <a:r>
              <a:rPr lang="en-US" altLang="zh-TW" sz="1400" dirty="0" err="1">
                <a:latin typeface="Consolas" panose="020B0609020204030204" pitchFamily="49" charset="0"/>
              </a:rPr>
              <a:t>nfs</a:t>
            </a:r>
            <a:r>
              <a:rPr lang="en-US" altLang="zh-TW" sz="1400" dirty="0">
                <a:latin typeface="Consolas" panose="020B0609020204030204" pitchFamily="49" charset="0"/>
              </a:rPr>
              <a:t> nfs3 </a:t>
            </a:r>
            <a:r>
              <a:rPr lang="en-US" altLang="zh-TW" sz="1400" dirty="0" err="1">
                <a:latin typeface="Consolas" panose="020B0609020204030204" pitchFamily="49" charset="0"/>
              </a:rPr>
              <a:t>rpc</a:t>
            </a:r>
            <a:r>
              <a:rPr lang="en-US" altLang="zh-TW" sz="1400" dirty="0">
                <a:latin typeface="Consolas" panose="020B0609020204030204" pitchFamily="49" charset="0"/>
              </a:rPr>
              <a:t>-bind samba samba-client </a:t>
            </a:r>
            <a:r>
              <a:rPr lang="en-US" altLang="zh-TW" sz="1400" dirty="0" err="1">
                <a:latin typeface="Consolas" panose="020B0609020204030204" pitchFamily="49" charset="0"/>
              </a:rPr>
              <a:t>ssh</a:t>
            </a:r>
            <a:endParaRPr lang="en-US" altLang="zh-TW" sz="1400" dirty="0">
              <a:latin typeface="Consolas" panose="020B0609020204030204" pitchFamily="49" charset="0"/>
            </a:endParaRPr>
          </a:p>
          <a:p>
            <a:r>
              <a:rPr lang="en-US" altLang="zh-TW" sz="1400" dirty="0">
                <a:latin typeface="Consolas" panose="020B0609020204030204" pitchFamily="49" charset="0"/>
              </a:rPr>
              <a:t>  ports: 11000-11100/</a:t>
            </a:r>
            <a:r>
              <a:rPr lang="en-US" altLang="zh-TW" sz="1400" dirty="0" err="1">
                <a:latin typeface="Consolas" panose="020B0609020204030204" pitchFamily="49" charset="0"/>
              </a:rPr>
              <a:t>udp</a:t>
            </a:r>
            <a:endParaRPr lang="en-US" altLang="zh-TW" sz="1400" dirty="0">
              <a:latin typeface="Consolas" panose="020B0609020204030204" pitchFamily="49" charset="0"/>
            </a:endParaRPr>
          </a:p>
          <a:p>
            <a:r>
              <a:rPr lang="en-US" altLang="zh-TW" sz="1400" dirty="0">
                <a:latin typeface="Consolas" panose="020B0609020204030204" pitchFamily="49" charset="0"/>
              </a:rPr>
              <a:t>  protocols: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  forward: yes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  masquerade: no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  forward-ports: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  source-ports: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  </a:t>
            </a:r>
            <a:r>
              <a:rPr lang="en-US" altLang="zh-TW" sz="1400" dirty="0" err="1">
                <a:latin typeface="Consolas" panose="020B0609020204030204" pitchFamily="49" charset="0"/>
              </a:rPr>
              <a:t>icmp</a:t>
            </a:r>
            <a:r>
              <a:rPr lang="en-US" altLang="zh-TW" sz="1400" dirty="0">
                <a:latin typeface="Consolas" panose="020B0609020204030204" pitchFamily="49" charset="0"/>
              </a:rPr>
              <a:t>-blocks: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  rich rules:</a:t>
            </a:r>
          </a:p>
          <a:p>
            <a:endParaRPr lang="zh-TW" altLang="en-US" sz="1400" dirty="0">
              <a:latin typeface="Consolas" panose="020B0609020204030204" pitchFamily="49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D50D8E3-0C0E-41F4-B0F4-EA48C302AFC6}"/>
              </a:ext>
            </a:extLst>
          </p:cNvPr>
          <p:cNvSpPr txBox="1"/>
          <p:nvPr/>
        </p:nvSpPr>
        <p:spPr>
          <a:xfrm>
            <a:off x="6005333" y="5677520"/>
            <a:ext cx="61866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Consolas" panose="020B0609020204030204" pitchFamily="49" charset="0"/>
              </a:rPr>
              <a:t>Note interface enp86s0 connect to office network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interface enp87s0 is for h2gc data transfer </a:t>
            </a:r>
          </a:p>
          <a:p>
            <a:endParaRPr lang="zh-TW" altLang="en-US" sz="1400" dirty="0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16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FBF95D1-432D-8F20-EC9B-F50C8CBDB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2195473"/>
          </a:xfrm>
        </p:spPr>
        <p:txBody>
          <a:bodyPr/>
          <a:lstStyle/>
          <a:p>
            <a:r>
              <a:rPr lang="en-US" altLang="zh-TW" dirty="0"/>
              <a:t>Setting PC IP address for 10G device</a:t>
            </a:r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For testing, assign multiple IP addresses to a single interface</a:t>
            </a:r>
          </a:p>
          <a:p>
            <a:endParaRPr lang="en-US" altLang="zh-TW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3F8B2D3-F2C1-B32C-86D8-F607FE5FD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6BD1D43-C4AB-FDBE-092E-7547B38C1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1AA47827-5CE4-0FFF-4164-62D2F554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multiple IP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A7CC02B-9B99-C086-C46B-EBF46D8E812A}"/>
              </a:ext>
            </a:extLst>
          </p:cNvPr>
          <p:cNvSpPr txBox="1"/>
          <p:nvPr/>
        </p:nvSpPr>
        <p:spPr>
          <a:xfrm>
            <a:off x="1097280" y="1727680"/>
            <a:ext cx="101152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Consolas" panose="020B0609020204030204" pitchFamily="49" charset="0"/>
              </a:rPr>
              <a:t>$ </a:t>
            </a:r>
            <a:r>
              <a:rPr lang="en-US" altLang="zh-TW" sz="1400" dirty="0" err="1">
                <a:latin typeface="Consolas" panose="020B0609020204030204" pitchFamily="49" charset="0"/>
              </a:rPr>
              <a:t>nmcli</a:t>
            </a:r>
            <a:r>
              <a:rPr lang="en-US" altLang="zh-TW" sz="1400" dirty="0">
                <a:latin typeface="Consolas" panose="020B0609020204030204" pitchFamily="49" charset="0"/>
              </a:rPr>
              <a:t> con down "enp87s0"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$ </a:t>
            </a:r>
            <a:r>
              <a:rPr lang="en-US" altLang="zh-TW" sz="1400" dirty="0" err="1">
                <a:latin typeface="Consolas" panose="020B0609020204030204" pitchFamily="49" charset="0"/>
              </a:rPr>
              <a:t>nmcli</a:t>
            </a:r>
            <a:r>
              <a:rPr lang="en-US" altLang="zh-TW" sz="1400" dirty="0">
                <a:latin typeface="Consolas" panose="020B0609020204030204" pitchFamily="49" charset="0"/>
              </a:rPr>
              <a:t> con modify "enp87s0" ipv4.addresses "10.1.2.207/24" </a:t>
            </a:r>
            <a:r>
              <a:rPr lang="en-US" altLang="zh-TW" sz="1400" dirty="0" err="1">
                <a:latin typeface="Consolas" panose="020B0609020204030204" pitchFamily="49" charset="0"/>
              </a:rPr>
              <a:t>ethernet.mtu</a:t>
            </a:r>
            <a:r>
              <a:rPr lang="en-US" altLang="zh-TW" sz="1400" dirty="0">
                <a:latin typeface="Consolas" panose="020B0609020204030204" pitchFamily="49" charset="0"/>
              </a:rPr>
              <a:t> 9000 ipv4.method manual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$ </a:t>
            </a:r>
            <a:r>
              <a:rPr lang="en-US" altLang="zh-TW" sz="1400" dirty="0" err="1">
                <a:latin typeface="Consolas" panose="020B0609020204030204" pitchFamily="49" charset="0"/>
              </a:rPr>
              <a:t>nmcli</a:t>
            </a:r>
            <a:r>
              <a:rPr lang="en-US" altLang="zh-TW" sz="1400" dirty="0">
                <a:latin typeface="Consolas" panose="020B0609020204030204" pitchFamily="49" charset="0"/>
              </a:rPr>
              <a:t> con up "enp87s0"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AA044DF-EF60-47B8-BEC5-7BF60BD6D4E8}"/>
              </a:ext>
            </a:extLst>
          </p:cNvPr>
          <p:cNvSpPr/>
          <p:nvPr/>
        </p:nvSpPr>
        <p:spPr>
          <a:xfrm>
            <a:off x="9674883" y="6035629"/>
            <a:ext cx="1537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 err="1">
                <a:latin typeface="+mj-lt"/>
              </a:rPr>
              <a:t>AlmaLinux</a:t>
            </a:r>
            <a:r>
              <a:rPr lang="en-US" altLang="zh-TW" dirty="0">
                <a:latin typeface="+mj-lt"/>
              </a:rPr>
              <a:t> 9.5</a:t>
            </a:r>
            <a:endParaRPr lang="zh-TW" altLang="en-US" dirty="0">
              <a:latin typeface="+mj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4CB23CD-4F38-4087-933E-33718C050485}"/>
              </a:ext>
            </a:extLst>
          </p:cNvPr>
          <p:cNvSpPr txBox="1"/>
          <p:nvPr/>
        </p:nvSpPr>
        <p:spPr>
          <a:xfrm>
            <a:off x="1097279" y="3081435"/>
            <a:ext cx="1011520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Consolas" panose="020B0609020204030204" pitchFamily="49" charset="0"/>
              </a:rPr>
              <a:t>$ </a:t>
            </a:r>
            <a:r>
              <a:rPr lang="en-US" altLang="zh-TW" sz="1400" dirty="0" err="1">
                <a:latin typeface="Consolas" panose="020B0609020204030204" pitchFamily="49" charset="0"/>
              </a:rPr>
              <a:t>nmcli</a:t>
            </a:r>
            <a:r>
              <a:rPr lang="en-US" altLang="zh-TW" sz="1400" dirty="0">
                <a:latin typeface="Consolas" panose="020B0609020204030204" pitchFamily="49" charset="0"/>
              </a:rPr>
              <a:t> con down "enp87s0"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$ </a:t>
            </a:r>
            <a:r>
              <a:rPr lang="en-US" altLang="zh-TW" sz="1400" dirty="0" err="1">
                <a:latin typeface="Consolas" panose="020B0609020204030204" pitchFamily="49" charset="0"/>
              </a:rPr>
              <a:t>nmcli</a:t>
            </a:r>
            <a:r>
              <a:rPr lang="en-US" altLang="zh-TW" sz="1400" dirty="0">
                <a:latin typeface="Consolas" panose="020B0609020204030204" pitchFamily="49" charset="0"/>
              </a:rPr>
              <a:t> con modify "enp87s0" ipv4.addresses "10.1.2.207/24,10.1.2.206/24,10.1.2.205/24,10.1.2.204/24" </a:t>
            </a:r>
            <a:r>
              <a:rPr lang="en-US" altLang="zh-TW" sz="1400" dirty="0" err="1">
                <a:latin typeface="Consolas" panose="020B0609020204030204" pitchFamily="49" charset="0"/>
              </a:rPr>
              <a:t>ethernet.mtu</a:t>
            </a:r>
            <a:r>
              <a:rPr lang="en-US" altLang="zh-TW" sz="1400" dirty="0">
                <a:latin typeface="Consolas" panose="020B0609020204030204" pitchFamily="49" charset="0"/>
              </a:rPr>
              <a:t> 9000 ipv4.method manual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$ </a:t>
            </a:r>
            <a:r>
              <a:rPr lang="en-US" altLang="zh-TW" sz="1400" dirty="0" err="1">
                <a:latin typeface="Consolas" panose="020B0609020204030204" pitchFamily="49" charset="0"/>
              </a:rPr>
              <a:t>nmcli</a:t>
            </a:r>
            <a:r>
              <a:rPr lang="en-US" altLang="zh-TW" sz="1400" dirty="0">
                <a:latin typeface="Consolas" panose="020B0609020204030204" pitchFamily="49" charset="0"/>
              </a:rPr>
              <a:t> con up "enp87s0"</a:t>
            </a:r>
          </a:p>
          <a:p>
            <a:endParaRPr lang="en-US" altLang="zh-TW" sz="1400" dirty="0">
              <a:latin typeface="Consolas" panose="020B0609020204030204" pitchFamily="49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A77DA15-230F-4613-879E-4087F5F43F80}"/>
              </a:ext>
            </a:extLst>
          </p:cNvPr>
          <p:cNvSpPr txBox="1"/>
          <p:nvPr/>
        </p:nvSpPr>
        <p:spPr>
          <a:xfrm>
            <a:off x="1097279" y="4740722"/>
            <a:ext cx="101152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400" dirty="0">
                <a:latin typeface="Consolas" panose="020B0609020204030204" pitchFamily="49" charset="0"/>
              </a:rPr>
              <a:t>$ </a:t>
            </a:r>
            <a:r>
              <a:rPr lang="en-US" altLang="zh-TW" sz="1400" dirty="0" err="1">
                <a:latin typeface="Consolas" panose="020B0609020204030204" pitchFamily="49" charset="0"/>
              </a:rPr>
              <a:t>nmcli</a:t>
            </a:r>
            <a:r>
              <a:rPr lang="en-US" altLang="zh-TW" sz="1400" dirty="0">
                <a:latin typeface="Consolas" panose="020B0609020204030204" pitchFamily="49" charset="0"/>
              </a:rPr>
              <a:t> dev status</a:t>
            </a:r>
          </a:p>
          <a:p>
            <a:r>
              <a:rPr lang="en-US" altLang="zh-TW" sz="1400" dirty="0">
                <a:latin typeface="Consolas" panose="020B0609020204030204" pitchFamily="49" charset="0"/>
              </a:rPr>
              <a:t>$ </a:t>
            </a:r>
            <a:r>
              <a:rPr lang="en-US" altLang="zh-TW" sz="1400" dirty="0" err="1">
                <a:latin typeface="Consolas" panose="020B0609020204030204" pitchFamily="49" charset="0"/>
              </a:rPr>
              <a:t>nmcli</a:t>
            </a:r>
            <a:r>
              <a:rPr lang="en-US" altLang="zh-TW" sz="1400" dirty="0">
                <a:latin typeface="Consolas" panose="020B0609020204030204" pitchFamily="49" charset="0"/>
              </a:rPr>
              <a:t> con show</a:t>
            </a:r>
          </a:p>
        </p:txBody>
      </p:sp>
    </p:spTree>
    <p:extLst>
      <p:ext uri="{BB962C8B-B14F-4D97-AF65-F5344CB8AC3E}">
        <p14:creationId xmlns:p14="http://schemas.microsoft.com/office/powerpoint/2010/main" val="550110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9;p21">
            <a:extLst>
              <a:ext uri="{FF2B5EF4-FFF2-40B4-BE49-F238E27FC236}">
                <a16:creationId xmlns:a16="http://schemas.microsoft.com/office/drawing/2014/main" id="{E99E2021-A779-90B9-B484-76880A5367D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0642" y="1384869"/>
            <a:ext cx="6518839" cy="43731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33078C5-994A-CDB2-53CC-D9D7606C0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036585"/>
            <a:ext cx="2472271" cy="590931"/>
          </a:xfrm>
        </p:spPr>
        <p:txBody>
          <a:bodyPr vert="horz" wrap="square" lIns="0" tIns="45720" rIns="0" bIns="45720" rtlCol="0">
            <a:spAutoFit/>
          </a:bodyPr>
          <a:lstStyle/>
          <a:p>
            <a:pPr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/>
              <a:t>72 channels of analog signals input</a:t>
            </a:r>
          </a:p>
          <a:p>
            <a:pPr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/>
              <a:t>4 CM (only connect to ADC internally)</a:t>
            </a:r>
          </a:p>
          <a:p>
            <a:pPr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/>
              <a:t>2 Calibration channel</a:t>
            </a:r>
            <a:endParaRPr lang="zh-TW" altLang="en-US" sz="120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977FB2-2D96-6ECF-35D2-1BDB9E273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FA51897-D1CE-92D2-608C-ED7CF037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7C60223-9848-5D61-888E-E53E75D4D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Architectural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CD61E9A-6DAC-F639-D527-E932EBA4B36B}"/>
              </a:ext>
            </a:extLst>
          </p:cNvPr>
          <p:cNvSpPr txBox="1"/>
          <p:nvPr/>
        </p:nvSpPr>
        <p:spPr>
          <a:xfrm>
            <a:off x="8759481" y="1991762"/>
            <a:ext cx="2396198" cy="361021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/>
              <a:t>320MHz Clock input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/>
              <a:t>Command link </a:t>
            </a:r>
            <a:r>
              <a:rPr lang="en-US" altLang="zh-TW" sz="1200"/>
              <a:t>(</a:t>
            </a:r>
            <a:r>
              <a:rPr lang="zh-TW" altLang="en-US" sz="1200"/>
              <a:t>L1A is trigger input</a:t>
            </a:r>
            <a:r>
              <a:rPr lang="en-US" altLang="zh-TW" sz="1200"/>
              <a:t>)</a:t>
            </a:r>
            <a:endParaRPr lang="zh-TW" altLang="en-US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2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/>
              <a:t>Two lane for d</a:t>
            </a:r>
            <a:r>
              <a:rPr lang="zh-TW" altLang="en-US" sz="1200"/>
              <a:t>ata output:</a:t>
            </a:r>
            <a:endParaRPr lang="en-US" altLang="zh-TW" sz="12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/>
              <a:t>Speed </a:t>
            </a:r>
            <a:r>
              <a:rPr lang="zh-TW" altLang="en-US" sz="1000"/>
              <a:t>1.28Gbps</a:t>
            </a: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/>
              <a:t>Charge info</a:t>
            </a:r>
            <a:r>
              <a:rPr lang="en-US" altLang="zh-TW" sz="1000"/>
              <a:t>, Time info…</a:t>
            </a: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0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/>
              <a:t>Four lane for </a:t>
            </a:r>
            <a:r>
              <a:rPr lang="zh-TW" altLang="en-US" sz="1200"/>
              <a:t>trigger generation</a:t>
            </a:r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000"/>
              <a:t>1.28Gbps x4</a:t>
            </a: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000"/>
          </a:p>
          <a:p>
            <a:pPr marL="0" lvl="1"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00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/>
              <a:t>I2C interface read/write 7900 parameters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7BA1049-A225-601D-1BCF-F7B767B4EF02}"/>
              </a:ext>
            </a:extLst>
          </p:cNvPr>
          <p:cNvSpPr txBox="1"/>
          <p:nvPr/>
        </p:nvSpPr>
        <p:spPr>
          <a:xfrm>
            <a:off x="2472271" y="5615700"/>
            <a:ext cx="6097508" cy="108952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0" lvl="1"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微軟正黑體 Light" panose="020B0304030504040204" pitchFamily="34" charset="-120"/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zh-TW" altLang="en-US"/>
              <a:t>CC: Current conveyor (VFE), calibration SiPM gain variation</a:t>
            </a:r>
          </a:p>
          <a:p>
            <a:r>
              <a:rPr lang="zh-TW" altLang="en-US"/>
              <a:t>PA: Preamplifier</a:t>
            </a:r>
          </a:p>
          <a:p>
            <a:r>
              <a:rPr lang="zh-TW" altLang="en-US"/>
              <a:t>TOT: Time Over Threshold, dedicated discriminator and TDC (50ps)</a:t>
            </a:r>
            <a:r>
              <a:rPr lang="en-US" altLang="zh-TW"/>
              <a:t>, 12 bit</a:t>
            </a:r>
            <a:endParaRPr lang="zh-TW" altLang="en-US"/>
          </a:p>
          <a:p>
            <a:r>
              <a:rPr lang="zh-TW" altLang="en-US"/>
              <a:t>TOA: Time Of Arrival, dedicated discriminator and TDC (24ps)</a:t>
            </a:r>
            <a:r>
              <a:rPr lang="en-US" altLang="zh-TW"/>
              <a:t>, 12 bit</a:t>
            </a:r>
            <a:endParaRPr lang="zh-TW" altLang="en-US"/>
          </a:p>
          <a:p>
            <a:r>
              <a:rPr lang="zh-TW" altLang="en-US"/>
              <a:t>SH: Shaper</a:t>
            </a:r>
          </a:p>
          <a:p>
            <a:r>
              <a:rPr lang="zh-TW" altLang="en-US"/>
              <a:t>ADC: 10bit 40MHz SARADC</a:t>
            </a:r>
          </a:p>
        </p:txBody>
      </p:sp>
    </p:spTree>
    <p:extLst>
      <p:ext uri="{BB962C8B-B14F-4D97-AF65-F5344CB8AC3E}">
        <p14:creationId xmlns:p14="http://schemas.microsoft.com/office/powerpoint/2010/main" val="2683715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2E659D1-9FA9-5DE6-9F11-A566E9BF6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4061625"/>
          </a:xfrm>
        </p:spPr>
        <p:txBody>
          <a:bodyPr/>
          <a:lstStyle/>
          <a:p>
            <a:pPr indent="0">
              <a:buNone/>
            </a:pPr>
            <a:r>
              <a:rPr lang="en-US" altLang="zh-TW" sz="1200" dirty="0">
                <a:latin typeface="Consolas" panose="020B0609020204030204" pitchFamily="49" charset="0"/>
              </a:rPr>
              <a:t>The default config value of H2GCROC after power up</a:t>
            </a:r>
          </a:p>
          <a:p>
            <a:pPr indent="0">
              <a:buNone/>
            </a:pPr>
            <a:r>
              <a:rPr lang="en-US" altLang="zh-TW" sz="1200" dirty="0">
                <a:latin typeface="Consolas" panose="020B0609020204030204" pitchFamily="49" charset="0"/>
              </a:rPr>
              <a:t>"Channel_0-71       	  ": "00 00 00 00 00 00 00 00 00 00 00 00 00 00 00",</a:t>
            </a:r>
          </a:p>
          <a:p>
            <a:pPr indent="0">
              <a:buNone/>
            </a:pPr>
            <a:r>
              <a:rPr lang="en-US" altLang="zh-TW" sz="1200" dirty="0">
                <a:latin typeface="Consolas" panose="020B0609020204030204" pitchFamily="49" charset="0"/>
              </a:rPr>
              <a:t>"CM_0-3            	  ": "00 00 00 00 00 00 00 00 00 00 00 00 00 00 00",</a:t>
            </a:r>
          </a:p>
          <a:p>
            <a:pPr indent="0">
              <a:buNone/>
            </a:pPr>
            <a:r>
              <a:rPr lang="en-US" altLang="zh-TW" sz="1200" dirty="0">
                <a:latin typeface="Consolas" panose="020B0609020204030204" pitchFamily="49" charset="0"/>
              </a:rPr>
              <a:t>"CALIB_0-1         	  ": "00 00 00 00 00 00 00 00 00 00 00 00 00 00 00",</a:t>
            </a:r>
          </a:p>
          <a:p>
            <a:pPr indent="0">
              <a:buNone/>
            </a:pPr>
            <a:endParaRPr lang="en-US" altLang="zh-TW" sz="1200" dirty="0">
              <a:latin typeface="Consolas" panose="020B0609020204030204" pitchFamily="49" charset="0"/>
            </a:endParaRPr>
          </a:p>
          <a:p>
            <a:pPr indent="0">
              <a:buNone/>
            </a:pPr>
            <a:r>
              <a:rPr lang="en-US" altLang="zh-TW" sz="1200" dirty="0">
                <a:latin typeface="Consolas" panose="020B0609020204030204" pitchFamily="49" charset="0"/>
              </a:rPr>
              <a:t>"Global_Analog_0-1 	  ": "</a:t>
            </a:r>
            <a:r>
              <a:rPr lang="en-US" altLang="zh-TW" sz="1200" dirty="0" err="1">
                <a:latin typeface="Consolas" panose="020B0609020204030204" pitchFamily="49" charset="0"/>
              </a:rPr>
              <a:t>cf</a:t>
            </a:r>
            <a:r>
              <a:rPr lang="en-US" altLang="zh-TW" sz="1200" dirty="0">
                <a:latin typeface="Consolas" panose="020B0609020204030204" pitchFamily="49" charset="0"/>
              </a:rPr>
              <a:t> d3 83 28 28 00 9a </a:t>
            </a:r>
            <a:r>
              <a:rPr lang="en-US" altLang="zh-TW" sz="1200" dirty="0" err="1">
                <a:latin typeface="Consolas" panose="020B0609020204030204" pitchFamily="49" charset="0"/>
              </a:rPr>
              <a:t>9a</a:t>
            </a:r>
            <a:r>
              <a:rPr lang="en-US" altLang="zh-TW" sz="1200" dirty="0">
                <a:latin typeface="Consolas" panose="020B0609020204030204" pitchFamily="49" charset="0"/>
              </a:rPr>
              <a:t> a2 8a 50 4b </a:t>
            </a:r>
            <a:r>
              <a:rPr lang="en-US" altLang="zh-TW" sz="1200" dirty="0" err="1">
                <a:latin typeface="Consolas" panose="020B0609020204030204" pitchFamily="49" charset="0"/>
              </a:rPr>
              <a:t>4b</a:t>
            </a:r>
            <a:r>
              <a:rPr lang="en-US" altLang="zh-TW" sz="1200" dirty="0">
                <a:latin typeface="Consolas" panose="020B0609020204030204" pitchFamily="49" charset="0"/>
              </a:rPr>
              <a:t> 68 6f",</a:t>
            </a:r>
          </a:p>
          <a:p>
            <a:pPr indent="0">
              <a:buNone/>
            </a:pPr>
            <a:r>
              <a:rPr lang="en-US" altLang="zh-TW" sz="1200" dirty="0">
                <a:latin typeface="Consolas" panose="020B0609020204030204" pitchFamily="49" charset="0"/>
              </a:rPr>
              <a:t>"Reference_Voltage_0-1  ": "dc 00 3c 1c 58 d0 00 00 00 00 00 00 00",</a:t>
            </a:r>
          </a:p>
          <a:p>
            <a:pPr indent="0">
              <a:buNone/>
            </a:pPr>
            <a:r>
              <a:rPr lang="en-US" altLang="zh-TW" sz="1200" dirty="0">
                <a:latin typeface="Consolas" panose="020B0609020204030204" pitchFamily="49" charset="0"/>
              </a:rPr>
              <a:t>"Master_TDC_0-1    	  ": "37 d4 40 80 08 b0 02 00 00 80 08 b0 02 00 00 00",</a:t>
            </a:r>
          </a:p>
          <a:p>
            <a:pPr indent="0">
              <a:buNone/>
            </a:pPr>
            <a:r>
              <a:rPr lang="en-US" altLang="zh-TW" sz="1200" dirty="0">
                <a:latin typeface="Consolas" panose="020B0609020204030204" pitchFamily="49" charset="0"/>
              </a:rPr>
              <a:t>"Digital_Half_0-1  	  ": "00 00 00 00 80 00 00 00 00 00 00 00 00 19 00 08 cc </a:t>
            </a:r>
            <a:r>
              <a:rPr lang="en-US" altLang="zh-TW" sz="1200" dirty="0" err="1">
                <a:latin typeface="Consolas" panose="020B0609020204030204" pitchFamily="49" charset="0"/>
              </a:rPr>
              <a:t>cc</a:t>
            </a:r>
            <a:r>
              <a:rPr lang="en-US" altLang="zh-TW" sz="1200" dirty="0">
                <a:latin typeface="Consolas" panose="020B0609020204030204" pitchFamily="49" charset="0"/>
              </a:rPr>
              <a:t> </a:t>
            </a:r>
            <a:r>
              <a:rPr lang="en-US" altLang="zh-TW" sz="1200" dirty="0" err="1">
                <a:latin typeface="Consolas" panose="020B0609020204030204" pitchFamily="49" charset="0"/>
              </a:rPr>
              <a:t>cc</a:t>
            </a:r>
            <a:r>
              <a:rPr lang="en-US" altLang="zh-TW" sz="1200" dirty="0">
                <a:latin typeface="Consolas" panose="020B0609020204030204" pitchFamily="49" charset="0"/>
              </a:rPr>
              <a:t> 0c cc </a:t>
            </a:r>
            <a:r>
              <a:rPr lang="en-US" altLang="zh-TW" sz="1200" dirty="0" err="1">
                <a:latin typeface="Consolas" panose="020B0609020204030204" pitchFamily="49" charset="0"/>
              </a:rPr>
              <a:t>cc</a:t>
            </a:r>
            <a:r>
              <a:rPr lang="en-US" altLang="zh-TW" sz="1200" dirty="0">
                <a:latin typeface="Consolas" panose="020B0609020204030204" pitchFamily="49" charset="0"/>
              </a:rPr>
              <a:t> </a:t>
            </a:r>
            <a:r>
              <a:rPr lang="en-US" altLang="zh-TW" sz="1200" dirty="0" err="1">
                <a:latin typeface="Consolas" panose="020B0609020204030204" pitchFamily="49" charset="0"/>
              </a:rPr>
              <a:t>cc</a:t>
            </a:r>
            <a:r>
              <a:rPr lang="en-US" altLang="zh-TW" sz="1200" dirty="0">
                <a:latin typeface="Consolas" panose="020B0609020204030204" pitchFamily="49" charset="0"/>
              </a:rPr>
              <a:t> </a:t>
            </a:r>
            <a:r>
              <a:rPr lang="en-US" altLang="zh-TW" sz="1200" dirty="0" err="1">
                <a:latin typeface="Consolas" panose="020B0609020204030204" pitchFamily="49" charset="0"/>
              </a:rPr>
              <a:t>cc</a:t>
            </a:r>
            <a:r>
              <a:rPr lang="en-US" altLang="zh-TW" sz="1200" dirty="0">
                <a:latin typeface="Consolas" panose="020B0609020204030204" pitchFamily="49" charset="0"/>
              </a:rPr>
              <a:t> 0f 01 00",</a:t>
            </a:r>
          </a:p>
          <a:p>
            <a:pPr indent="0">
              <a:buNone/>
            </a:pPr>
            <a:r>
              <a:rPr lang="en-US" altLang="zh-TW" sz="1200" dirty="0">
                <a:latin typeface="Consolas" panose="020B0609020204030204" pitchFamily="49" charset="0"/>
              </a:rPr>
              <a:t>"HalfWise_0      	  ": "00 00 00 00 00 00 00 00 00 00 00 00 00 00 00",</a:t>
            </a:r>
          </a:p>
          <a:p>
            <a:pPr indent="0">
              <a:buNone/>
            </a:pPr>
            <a:endParaRPr lang="en-US" altLang="zh-TW" sz="1200" dirty="0">
              <a:latin typeface="Consolas" panose="020B0609020204030204" pitchFamily="49" charset="0"/>
            </a:endParaRPr>
          </a:p>
          <a:p>
            <a:pPr indent="0">
              <a:buNone/>
            </a:pPr>
            <a:r>
              <a:rPr lang="en-US" altLang="zh-TW" sz="1200" dirty="0">
                <a:latin typeface="Consolas" panose="020B0609020204030204" pitchFamily="49" charset="0"/>
              </a:rPr>
              <a:t>"Top             	  ": "08 0f 40 31 00 03 85 00 00 00 00 00 00 00 00 00 00 00 00 00 00"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174C1A3-E51C-62A4-3C12-2DE326DB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7DC503-FFAB-BFCC-7A15-2FE0C1DD1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15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162F61D-76A5-901E-23FE-1EE7A9714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Default register value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F742EB5-5801-F1CE-0528-6EAEDAC2F100}"/>
              </a:ext>
            </a:extLst>
          </p:cNvPr>
          <p:cNvSpPr txBox="1"/>
          <p:nvPr/>
        </p:nvSpPr>
        <p:spPr>
          <a:xfrm>
            <a:off x="3197915" y="5916767"/>
            <a:ext cx="20897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Total 1363 </a:t>
            </a:r>
            <a:r>
              <a:rPr lang="en-US" altLang="zh-TW" dirty="0">
                <a:latin typeface="+mj-lt"/>
              </a:rPr>
              <a:t>Bytes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3374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C9A8A15-B569-90FA-DEE9-9DE9AA8C2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570208"/>
          </a:xfrm>
        </p:spPr>
        <p:txBody>
          <a:bodyPr/>
          <a:lstStyle/>
          <a:p>
            <a:r>
              <a:rPr lang="en-US" altLang="zh-TW"/>
              <a:t>H2GCROC can generate a pulse signal internally and inject it to input channel, with adjustable amplitude</a:t>
            </a:r>
          </a:p>
          <a:p>
            <a:r>
              <a:rPr lang="en-US" altLang="zh-TW"/>
              <a:t>H2GCalib_3B</a:t>
            </a:r>
          </a:p>
          <a:p>
            <a:pPr lvl="1"/>
            <a:r>
              <a:rPr lang="en-US" altLang="zh-TW"/>
              <a:t>Set IODELAY – adjust the data/trigger line delay between FPGA and H2GCROC, this parameter is provided for FPGA, not for H2GCROC.</a:t>
            </a:r>
          </a:p>
          <a:p>
            <a:pPr lvl="1"/>
            <a:r>
              <a:rPr lang="en-US" altLang="zh-TW"/>
              <a:t>ADC pedestal </a:t>
            </a:r>
          </a:p>
          <a:p>
            <a:pPr lvl="1"/>
            <a:r>
              <a:rPr lang="en-US" altLang="zh-TW"/>
              <a:t>TOA calibration – adjust the channel threshold to make the output value close to the user's target value</a:t>
            </a:r>
          </a:p>
          <a:p>
            <a:pPr lvl="1"/>
            <a:r>
              <a:rPr lang="en-US" altLang="zh-TW"/>
              <a:t>TOT calibration – adjust the channel threshold to make the output value close to the user's target value</a:t>
            </a:r>
          </a:p>
          <a:p>
            <a:r>
              <a:rPr lang="en-US" altLang="zh-TW"/>
              <a:t>Repeat this procedure for all FPGA and H2GCROC combination and generate configuration files</a:t>
            </a:r>
          </a:p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EA0BD3E-B80B-1382-86EC-AB6C0C6F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D2FC4C-2481-7FA7-3AD5-1BE1DA67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E17F59F7-1196-DBC6-54DE-CB4C4527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/>
              <a:t>Operation Procedure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991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C9A8A15-B569-90FA-DEE9-9DE9AA8C2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2717667"/>
          </a:xfrm>
        </p:spPr>
        <p:txBody>
          <a:bodyPr/>
          <a:lstStyle/>
          <a:p>
            <a:r>
              <a:rPr lang="en-US" altLang="zh-TW"/>
              <a:t>H2GDAQ</a:t>
            </a:r>
          </a:p>
          <a:p>
            <a:pPr lvl="1"/>
            <a:r>
              <a:rPr lang="en-US" altLang="zh-TW"/>
              <a:t>Set IODELAY</a:t>
            </a:r>
            <a:r>
              <a:rPr lang="zh-TW" altLang="en-US"/>
              <a:t> </a:t>
            </a:r>
            <a:r>
              <a:rPr lang="en-US" altLang="zh-TW"/>
              <a:t>– this step is the same as calibration</a:t>
            </a:r>
          </a:p>
          <a:p>
            <a:r>
              <a:rPr lang="en-US" altLang="zh-TW"/>
              <a:t>H2GConfig</a:t>
            </a:r>
          </a:p>
          <a:p>
            <a:pPr lvl="1"/>
            <a:r>
              <a:rPr lang="en-US" altLang="zh-TW"/>
              <a:t>Send All configs – upload all calibration values to all H2GCROC</a:t>
            </a:r>
          </a:p>
          <a:p>
            <a:r>
              <a:rPr lang="en-US" altLang="zh-TW"/>
              <a:t>H2GDAQ</a:t>
            </a:r>
          </a:p>
          <a:p>
            <a:pPr lvl="1"/>
            <a:r>
              <a:rPr lang="en-US" altLang="zh-TW"/>
              <a:t>Start DAQ</a:t>
            </a:r>
          </a:p>
          <a:p>
            <a:r>
              <a:rPr lang="en-US" altLang="zh-TW"/>
              <a:t>Decode data or Online Monitoring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EA0BD3E-B80B-1382-86EC-AB6C0C6FA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ED2FC4C-2481-7FA7-3AD5-1BE1DA67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E17F59F7-1196-DBC6-54DE-CB4C45274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Operation Procedure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745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166B19FF-D431-2FE0-F575-A09BC3385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Modify file H2GCalib_3B/config/common_settings_3B.json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6A35C12-B129-D523-CF42-039DCC25B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65E8057-83B1-DCEE-9BD9-796D9CE54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67E99F42-B739-90D3-DB87-0BE9A96FB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78CD8B8-E49B-C4F6-EA1E-392114F805FE}"/>
              </a:ext>
            </a:extLst>
          </p:cNvPr>
          <p:cNvSpPr txBox="1"/>
          <p:nvPr/>
        </p:nvSpPr>
        <p:spPr>
          <a:xfrm>
            <a:off x="1097280" y="1989856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>
                <a:latin typeface="Consolas" panose="020B0609020204030204" pitchFamily="49" charset="0"/>
              </a:rPr>
              <a:t>{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"udp": {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    "h2gcroc_ip": "10.1.2.208",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    "pc_ip": "10.1.2.207",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    "h2gcroc_port": 11000,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    "pc_cmd_port":  11000,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    "pc_data_port": 1100</a:t>
            </a:r>
            <a:r>
              <a:rPr lang="zh-TW" altLang="en-US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</a:p>
          <a:p>
            <a:r>
              <a:rPr lang="zh-TW" altLang="en-US">
                <a:latin typeface="Consolas" panose="020B0609020204030204" pitchFamily="49" charset="0"/>
              </a:rPr>
              <a:t>    }</a:t>
            </a:r>
          </a:p>
          <a:p>
            <a:r>
              <a:rPr lang="zh-TW" altLang="en-US">
                <a:latin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414317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816B789-160C-DA78-61BE-5910DDFD0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2015936"/>
          </a:xfrm>
        </p:spPr>
        <p:txBody>
          <a:bodyPr/>
          <a:lstStyle/>
          <a:p>
            <a:r>
              <a:rPr lang="en-US" altLang="zh-TW"/>
              <a:t>python H2GCalib_3B/ 000_SocketPool.py</a:t>
            </a:r>
          </a:p>
          <a:p>
            <a:endParaRPr lang="en-US" altLang="zh-TW"/>
          </a:p>
          <a:p>
            <a:pPr indent="0">
              <a:buNone/>
            </a:pPr>
            <a:endParaRPr lang="en-US" altLang="zh-TW"/>
          </a:p>
          <a:p>
            <a:r>
              <a:rPr lang="en-US" altLang="zh-TW"/>
              <a:t>This program maintains multiple network connections, and other calibration programs use this as a relay, keep this program running in the background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08ABAC4-FEAF-AE25-96F2-BE6A76E41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5378C25-36F1-D093-3B51-6ADB8C490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19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7ED0C6C9-84B6-0713-799C-2EBB31EB8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H2GCalib_3B – </a:t>
            </a:r>
            <a:r>
              <a:rPr lang="en-US" altLang="zh-TW" sz="3600"/>
              <a:t>Socket Pool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35F7CE2-BCD2-0808-8A78-0C58FEEC235B}"/>
              </a:ext>
            </a:extLst>
          </p:cNvPr>
          <p:cNvSpPr txBox="1"/>
          <p:nvPr/>
        </p:nvSpPr>
        <p:spPr>
          <a:xfrm>
            <a:off x="1097280" y="171678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/>
              <a:t>[Pool] Control → 127.0.0.1:6002</a:t>
            </a:r>
          </a:p>
          <a:p>
            <a:r>
              <a:rPr lang="zh-TW" altLang="en-US"/>
              <a:t>[Pool] Data    → 127.0.0.1:6001</a:t>
            </a:r>
            <a:endParaRPr lang="en-US" altLang="zh-TW"/>
          </a:p>
          <a:p>
            <a:r>
              <a:rPr lang="en-US" altLang="zh-TW"/>
              <a:t>...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2531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圖片 69" descr="一張含有 電氣線路, 電腦, 電料行, 筆記型電腦 的圖片&#10;&#10;AI 產生的內容可能不正確。">
            <a:extLst>
              <a:ext uri="{FF2B5EF4-FFF2-40B4-BE49-F238E27FC236}">
                <a16:creationId xmlns:a16="http://schemas.microsoft.com/office/drawing/2014/main" id="{3737E8DB-4D0C-182A-1A29-5DB8D6CB8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25673" y="2622144"/>
            <a:ext cx="3207542" cy="1481130"/>
          </a:xfrm>
          <a:prstGeom prst="rect">
            <a:avLst/>
          </a:prstGeom>
        </p:spPr>
      </p:pic>
      <p:pic>
        <p:nvPicPr>
          <p:cNvPr id="8" name="圖片 7" descr="一張含有 電子產品, 機器, 電子工程, 工程 的圖片&#10;&#10;AI 產生的內容可能不正確。">
            <a:extLst>
              <a:ext uri="{FF2B5EF4-FFF2-40B4-BE49-F238E27FC236}">
                <a16:creationId xmlns:a16="http://schemas.microsoft.com/office/drawing/2014/main" id="{C1762425-E600-212C-8336-10F24E9D3B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832" y="1739900"/>
            <a:ext cx="8142138" cy="3759752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3554439-4C21-B54A-5B17-04D61F63C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18" y="4363844"/>
            <a:ext cx="1945256" cy="646331"/>
          </a:xfrm>
        </p:spPr>
        <p:txBody>
          <a:bodyPr/>
          <a:lstStyle/>
          <a:p>
            <a:r>
              <a:rPr lang="en-US" altLang="zh-TW"/>
              <a:t>Clock &amp; Trigger &amp; Power cable xN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ED76E70-ED97-90A0-15F6-37C53A24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B608E27-210F-F849-3A85-2DEEE13E9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459ED6B-FA43-2EEF-90A0-B0B4740DE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Hardware</a:t>
            </a:r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CBCBDAF-D806-7B57-3330-BF5E9B816883}"/>
              </a:ext>
            </a:extLst>
          </p:cNvPr>
          <p:cNvSpPr txBox="1"/>
          <p:nvPr/>
        </p:nvSpPr>
        <p:spPr>
          <a:xfrm>
            <a:off x="6318878" y="1164939"/>
            <a:ext cx="2665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KCU105 &amp; protoboard x4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27ED11A3-5F27-9B1B-D0DE-42BD218A38F5}"/>
              </a:ext>
            </a:extLst>
          </p:cNvPr>
          <p:cNvSpPr txBox="1"/>
          <p:nvPr/>
        </p:nvSpPr>
        <p:spPr>
          <a:xfrm>
            <a:off x="1036320" y="1173682"/>
            <a:ext cx="25517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Common clock board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2185EAF-7E90-C530-81DE-743F30A51467}"/>
              </a:ext>
            </a:extLst>
          </p:cNvPr>
          <p:cNvSpPr txBox="1"/>
          <p:nvPr/>
        </p:nvSpPr>
        <p:spPr>
          <a:xfrm>
            <a:off x="3649036" y="1173682"/>
            <a:ext cx="2224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Trigger fan out board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57383E9-91E0-3E0B-EDAE-E2EA11F41613}"/>
              </a:ext>
            </a:extLst>
          </p:cNvPr>
          <p:cNvSpPr txBox="1"/>
          <p:nvPr/>
        </p:nvSpPr>
        <p:spPr>
          <a:xfrm>
            <a:off x="9144000" y="5718386"/>
            <a:ext cx="2686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High Voltage Supply</a:t>
            </a: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1F0DA0C8-4EC3-BAD4-ACAC-926BAB36862C}"/>
              </a:ext>
            </a:extLst>
          </p:cNvPr>
          <p:cNvCxnSpPr/>
          <p:nvPr/>
        </p:nvCxnSpPr>
        <p:spPr>
          <a:xfrm flipH="1" flipV="1">
            <a:off x="9560719" y="5184083"/>
            <a:ext cx="463550" cy="431259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43851FBB-25D2-480A-FA8E-6D092C04C5AF}"/>
              </a:ext>
            </a:extLst>
          </p:cNvPr>
          <p:cNvCxnSpPr>
            <a:cxnSpLocks/>
          </p:cNvCxnSpPr>
          <p:nvPr/>
        </p:nvCxnSpPr>
        <p:spPr>
          <a:xfrm flipH="1">
            <a:off x="7208044" y="1534271"/>
            <a:ext cx="300037" cy="1094629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C8D9745-627B-C2C6-B7BD-BB3D9EABDDB4}"/>
              </a:ext>
            </a:extLst>
          </p:cNvPr>
          <p:cNvSpPr txBox="1"/>
          <p:nvPr/>
        </p:nvSpPr>
        <p:spPr>
          <a:xfrm>
            <a:off x="5740004" y="5722090"/>
            <a:ext cx="2110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Signal generator x1</a:t>
            </a:r>
            <a:endParaRPr lang="zh-TW" altLang="en-US">
              <a:latin typeface="+mj-lt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A9B45CF2-E557-8469-606A-53AF95D93D0F}"/>
              </a:ext>
            </a:extLst>
          </p:cNvPr>
          <p:cNvCxnSpPr>
            <a:cxnSpLocks/>
          </p:cNvCxnSpPr>
          <p:nvPr/>
        </p:nvCxnSpPr>
        <p:spPr>
          <a:xfrm flipH="1" flipV="1">
            <a:off x="6126480" y="4954310"/>
            <a:ext cx="669013" cy="796788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F7C15B4B-A05C-4B00-85B4-61125741E567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4484167" y="1543014"/>
            <a:ext cx="276913" cy="350294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D0F5D663-D5FD-9C5D-BB36-C30E3AA40152}"/>
              </a:ext>
            </a:extLst>
          </p:cNvPr>
          <p:cNvCxnSpPr>
            <a:cxnSpLocks/>
          </p:cNvCxnSpPr>
          <p:nvPr/>
        </p:nvCxnSpPr>
        <p:spPr>
          <a:xfrm>
            <a:off x="2707481" y="1555234"/>
            <a:ext cx="607219" cy="203704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CC0E55B7-5AC1-D1F1-2B4C-43488204407F}"/>
              </a:ext>
            </a:extLst>
          </p:cNvPr>
          <p:cNvCxnSpPr>
            <a:cxnSpLocks/>
          </p:cNvCxnSpPr>
          <p:nvPr/>
        </p:nvCxnSpPr>
        <p:spPr>
          <a:xfrm flipH="1">
            <a:off x="4250933" y="1534271"/>
            <a:ext cx="3257148" cy="1180354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>
            <a:extLst>
              <a:ext uri="{FF2B5EF4-FFF2-40B4-BE49-F238E27FC236}">
                <a16:creationId xmlns:a16="http://schemas.microsoft.com/office/drawing/2014/main" id="{3D75FBC5-4C4B-EB93-BC46-17F50933B61D}"/>
              </a:ext>
            </a:extLst>
          </p:cNvPr>
          <p:cNvCxnSpPr>
            <a:cxnSpLocks/>
          </p:cNvCxnSpPr>
          <p:nvPr/>
        </p:nvCxnSpPr>
        <p:spPr>
          <a:xfrm flipH="1">
            <a:off x="4484167" y="1551757"/>
            <a:ext cx="3023914" cy="1984399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A83A5F28-E331-BAC3-C6FA-AA4CF1026D5B}"/>
              </a:ext>
            </a:extLst>
          </p:cNvPr>
          <p:cNvCxnSpPr>
            <a:cxnSpLocks/>
          </p:cNvCxnSpPr>
          <p:nvPr/>
        </p:nvCxnSpPr>
        <p:spPr>
          <a:xfrm flipH="1">
            <a:off x="4622623" y="1560500"/>
            <a:ext cx="2885458" cy="2926810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7B2B7FC9-8A55-5F17-0C32-33238273329E}"/>
              </a:ext>
            </a:extLst>
          </p:cNvPr>
          <p:cNvSpPr txBox="1"/>
          <p:nvPr/>
        </p:nvSpPr>
        <p:spPr>
          <a:xfrm>
            <a:off x="10607040" y="1329052"/>
            <a:ext cx="109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Crystal</a:t>
            </a:r>
          </a:p>
        </p:txBody>
      </p:sp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F24DA54E-D324-0FAF-C3A1-3A014FC50540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10908506" y="1698384"/>
            <a:ext cx="247174" cy="930516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940528F2-DC75-695B-5EBD-4B734C1E2CB4}"/>
              </a:ext>
            </a:extLst>
          </p:cNvPr>
          <p:cNvSpPr txBox="1"/>
          <p:nvPr/>
        </p:nvSpPr>
        <p:spPr>
          <a:xfrm>
            <a:off x="43005" y="3732255"/>
            <a:ext cx="18481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Adapter board</a:t>
            </a:r>
          </a:p>
        </p:txBody>
      </p: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A85D06F6-F77C-6B1C-B54A-D42F691BA155}"/>
              </a:ext>
            </a:extLst>
          </p:cNvPr>
          <p:cNvCxnSpPr>
            <a:cxnSpLocks/>
          </p:cNvCxnSpPr>
          <p:nvPr/>
        </p:nvCxnSpPr>
        <p:spPr>
          <a:xfrm flipV="1">
            <a:off x="1626278" y="2805859"/>
            <a:ext cx="1267217" cy="1094629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單箭頭接點 64">
            <a:extLst>
              <a:ext uri="{FF2B5EF4-FFF2-40B4-BE49-F238E27FC236}">
                <a16:creationId xmlns:a16="http://schemas.microsoft.com/office/drawing/2014/main" id="{DF700019-BF64-90CB-5482-7419651230B3}"/>
              </a:ext>
            </a:extLst>
          </p:cNvPr>
          <p:cNvCxnSpPr>
            <a:cxnSpLocks/>
          </p:cNvCxnSpPr>
          <p:nvPr/>
        </p:nvCxnSpPr>
        <p:spPr>
          <a:xfrm flipV="1">
            <a:off x="1626278" y="3732255"/>
            <a:ext cx="1500451" cy="168233"/>
          </a:xfrm>
          <a:prstGeom prst="straightConnector1">
            <a:avLst/>
          </a:prstGeom>
          <a:ln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782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96B83F8-D330-3D1D-99B8-78BE487AE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/>
              <a:t>python 007_IODelay.py</a:t>
            </a:r>
          </a:p>
          <a:p>
            <a:r>
              <a:rPr lang="en-US" altLang="zh-TW"/>
              <a:t>You can also use H2GDAQ’s IO Delay button to do this, but it don’t generate report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C6EF4D8-6AA7-4647-0A32-F17A58B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32531A-CD1B-37C0-D000-D2FD9D5D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20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A7E086A-F7E5-CDF9-7796-BBB99C26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 – </a:t>
            </a:r>
            <a:r>
              <a:rPr lang="en-US" altLang="zh-TW" sz="3600"/>
              <a:t>IO delay</a:t>
            </a:r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AC845E3-6DF3-ACBD-E128-F01F89445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402" y="2207747"/>
            <a:ext cx="8751683" cy="377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74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內容版面配置區 16">
            <a:extLst>
              <a:ext uri="{FF2B5EF4-FFF2-40B4-BE49-F238E27FC236}">
                <a16:creationId xmlns:a16="http://schemas.microsoft.com/office/drawing/2014/main" id="{312545E0-22C1-3B17-FC45-9E785CA8C9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72471" y="2145445"/>
            <a:ext cx="4922566" cy="3577493"/>
          </a:xfrm>
        </p:spPr>
      </p:pic>
      <p:pic>
        <p:nvPicPr>
          <p:cNvPr id="21" name="內容版面配置區 20">
            <a:extLst>
              <a:ext uri="{FF2B5EF4-FFF2-40B4-BE49-F238E27FC236}">
                <a16:creationId xmlns:a16="http://schemas.microsoft.com/office/drawing/2014/main" id="{D1ABFD1C-E181-F708-4735-28866CEA100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096000" y="2145445"/>
            <a:ext cx="4917557" cy="3577493"/>
          </a:xfr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5A2DD10-4A97-9BB4-4621-AD04A270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754E901-6B74-5775-880D-55E6FC4E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0CD6F9F-D094-EA38-EC73-D5359EAEBAF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 dirty="0"/>
              <a:t>This program try to get the best pedestal value, it start from config “default_2024Aug_config.json”</a:t>
            </a:r>
          </a:p>
          <a:p>
            <a:r>
              <a:rPr lang="en-US" altLang="zh-TW" dirty="0"/>
              <a:t>python 005_PedestalCalib.py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0244EC8F-64D9-0A78-EF73-64E6FFA94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H2GCalib_3B </a:t>
            </a:r>
            <a:r>
              <a:rPr lang="en-US" altLang="zh-TW" sz="3600"/>
              <a:t>– ADC pedestal calibration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396CA0C9-C991-F0BC-FB6C-64530D4CB8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97280" y="5723501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Before calibration ADC pedestal</a:t>
            </a:r>
            <a:endParaRPr lang="zh-TW" altLang="en-US">
              <a:latin typeface="+mj-lt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E5DC7315-D400-0873-85E6-A4BA55BC40C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7920" y="5723500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After calibration ADC pedestal</a:t>
            </a:r>
            <a:endParaRPr lang="zh-TW" altLang="en-US">
              <a:latin typeface="+mj-lt"/>
            </a:endParaRPr>
          </a:p>
        </p:txBody>
      </p:sp>
      <p:cxnSp>
        <p:nvCxnSpPr>
          <p:cNvPr id="3" name="直線單箭頭接點 2">
            <a:extLst>
              <a:ext uri="{FF2B5EF4-FFF2-40B4-BE49-F238E27FC236}">
                <a16:creationId xmlns:a16="http://schemas.microsoft.com/office/drawing/2014/main" id="{38F89529-AB39-9EA3-F3FD-90153B62C441}"/>
              </a:ext>
            </a:extLst>
          </p:cNvPr>
          <p:cNvCxnSpPr/>
          <p:nvPr/>
        </p:nvCxnSpPr>
        <p:spPr>
          <a:xfrm>
            <a:off x="771508" y="4839500"/>
            <a:ext cx="6898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EDA20E6-D6EE-7647-1D3D-EA3E0676FD5C}"/>
              </a:ext>
            </a:extLst>
          </p:cNvPr>
          <p:cNvSpPr txBox="1"/>
          <p:nvPr/>
        </p:nvSpPr>
        <p:spPr>
          <a:xfrm>
            <a:off x="235543" y="4654834"/>
            <a:ext cx="68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avg</a:t>
            </a:r>
            <a:endParaRPr lang="zh-TW" altLang="en-US">
              <a:latin typeface="+mj-lt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E1B1C7F0-C52A-E28C-2102-2FB2F41E9095}"/>
              </a:ext>
            </a:extLst>
          </p:cNvPr>
          <p:cNvCxnSpPr>
            <a:cxnSpLocks/>
          </p:cNvCxnSpPr>
          <p:nvPr/>
        </p:nvCxnSpPr>
        <p:spPr>
          <a:xfrm flipH="1">
            <a:off x="10810140" y="5119125"/>
            <a:ext cx="50669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9A9932C-19CA-E691-1EC5-0E12497DDC79}"/>
              </a:ext>
            </a:extLst>
          </p:cNvPr>
          <p:cNvSpPr txBox="1"/>
          <p:nvPr/>
        </p:nvSpPr>
        <p:spPr>
          <a:xfrm>
            <a:off x="11360969" y="4934459"/>
            <a:ext cx="800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target</a:t>
            </a:r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0418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5A2DD10-4A97-9BB4-4621-AD04A270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754E901-6B74-5775-880D-55E6FC4EB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22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0CD6F9F-D094-EA38-EC73-D5359EAEBAF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1379865"/>
          </a:xfrm>
        </p:spPr>
        <p:txBody>
          <a:bodyPr/>
          <a:lstStyle/>
          <a:p>
            <a:r>
              <a:rPr lang="en-US" altLang="zh-TW"/>
              <a:t>Run calibration again but base on the previous output </a:t>
            </a:r>
            <a:r>
              <a:rPr lang="en-US" altLang="zh-TW">
                <a:solidFill>
                  <a:srgbClr val="FF0000"/>
                </a:solidFill>
              </a:rPr>
              <a:t>but it don’t work, TODO</a:t>
            </a:r>
          </a:p>
          <a:p>
            <a:r>
              <a:rPr lang="en-US" altLang="zh-TW"/>
              <a:t>python 005_PedestalCalib.py -i python 005_PedestalCalib.py -i dump/005_PedestalCalib_data_20250625_135655/config_pede_a0_20250625_135817.json,dump/005_PedestalCalib_data_20250625_135655/config_pede_a1_20250625_135817.json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0244EC8F-64D9-0A78-EF73-64E6FFA94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H2GCalib_3B </a:t>
            </a:r>
            <a:r>
              <a:rPr lang="en-US" altLang="zh-TW" sz="3600"/>
              <a:t>– ADC pedestal calibration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396CA0C9-C991-F0BC-FB6C-64530D4CB88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97280" y="5723501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previous ADC pedestal calibration result</a:t>
            </a:r>
            <a:endParaRPr lang="zh-TW" altLang="en-US">
              <a:latin typeface="+mj-lt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E5DC7315-D400-0873-85E6-A4BA55BC40C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7920" y="5723500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final ADC pedestal calibration result</a:t>
            </a:r>
            <a:endParaRPr lang="zh-TW" altLang="en-US">
              <a:latin typeface="+mj-lt"/>
            </a:endParaRPr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id="{0D09426A-F49E-1FC9-89BC-F39446C4DD1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zh-TW" altLang="en-US"/>
          </a:p>
        </p:txBody>
      </p:sp>
      <p:sp>
        <p:nvSpPr>
          <p:cNvPr id="17" name="內容版面配置區 16">
            <a:extLst>
              <a:ext uri="{FF2B5EF4-FFF2-40B4-BE49-F238E27FC236}">
                <a16:creationId xmlns:a16="http://schemas.microsoft.com/office/drawing/2014/main" id="{5305232A-A6D1-E227-05CC-DC60FBA1B90F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/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3A98D0ED-65B3-BE10-29AA-14CA067DF50F}"/>
              </a:ext>
            </a:extLst>
          </p:cNvPr>
          <p:cNvCxnSpPr/>
          <p:nvPr/>
        </p:nvCxnSpPr>
        <p:spPr>
          <a:xfrm>
            <a:off x="1638300" y="742950"/>
            <a:ext cx="9382125" cy="5353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9FBE2FDC-EB34-1871-5FE3-A3B9A49AFE04}"/>
              </a:ext>
            </a:extLst>
          </p:cNvPr>
          <p:cNvCxnSpPr/>
          <p:nvPr/>
        </p:nvCxnSpPr>
        <p:spPr>
          <a:xfrm flipV="1">
            <a:off x="742950" y="286604"/>
            <a:ext cx="10639425" cy="60189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665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6A8505C-E1B3-F525-7641-1E7513090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285CBDE-BF5B-3100-A95C-9D5FB61DF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5688440-EA65-375F-24E7-8A21188E5AD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923330"/>
          </a:xfrm>
        </p:spPr>
        <p:txBody>
          <a:bodyPr/>
          <a:lstStyle/>
          <a:p>
            <a:r>
              <a:rPr lang="en-US" altLang="zh-TW"/>
              <a:t>python 006_ToACalib.py -t 50 -i dump/005_PedestalCalib_data_20250625_135655/config_pede_a0_20250625_135817.json,dump/005_PedestalCalib_data_20250625_135655/config_pede_a1_20250625_135817.json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E2324059-BF8F-C212-CC0C-A33A87C9C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 </a:t>
            </a:r>
            <a:r>
              <a:rPr lang="en-US" altLang="zh-TW" sz="3600"/>
              <a:t>– </a:t>
            </a:r>
            <a:r>
              <a:rPr lang="en-US" altLang="zh-TW" sz="3600" err="1"/>
              <a:t>ToA</a:t>
            </a:r>
            <a:r>
              <a:rPr lang="en-US" altLang="zh-TW" sz="3600"/>
              <a:t> Calibration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59BFBFA8-7CB5-8308-25CE-F4730956660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altLang="zh-TW">
                <a:latin typeface="+mj-lt"/>
              </a:rPr>
              <a:t>Before calibration </a:t>
            </a:r>
            <a:r>
              <a:rPr lang="en-US" altLang="zh-TW" err="1">
                <a:latin typeface="+mj-lt"/>
              </a:rPr>
              <a:t>ToA</a:t>
            </a:r>
            <a:endParaRPr lang="zh-TW" altLang="en-US">
              <a:latin typeface="+mj-lt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00D1C240-4552-12FD-9A1D-91D033DC78F3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7920" y="5723500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After calibration </a:t>
            </a:r>
            <a:r>
              <a:rPr lang="en-US" altLang="zh-TW" err="1">
                <a:latin typeface="+mj-lt"/>
              </a:rPr>
              <a:t>ToA</a:t>
            </a:r>
            <a:endParaRPr lang="zh-TW" altLang="en-US">
              <a:latin typeface="+mj-lt"/>
            </a:endParaRPr>
          </a:p>
        </p:txBody>
      </p:sp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33F96D6E-5D45-2CAB-2945-AA635DFC1E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21807" y="2395728"/>
            <a:ext cx="4996113" cy="3327210"/>
          </a:xfrm>
        </p:spPr>
      </p:pic>
      <p:pic>
        <p:nvPicPr>
          <p:cNvPr id="17" name="內容版面配置區 16">
            <a:extLst>
              <a:ext uri="{FF2B5EF4-FFF2-40B4-BE49-F238E27FC236}">
                <a16:creationId xmlns:a16="http://schemas.microsoft.com/office/drawing/2014/main" id="{0D1D65B1-30EE-EE21-AF27-4D8A8065F26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82588" y="2395728"/>
            <a:ext cx="5099192" cy="3327210"/>
          </a:xfrm>
        </p:spPr>
      </p:pic>
    </p:spTree>
    <p:extLst>
      <p:ext uri="{BB962C8B-B14F-4D97-AF65-F5344CB8AC3E}">
        <p14:creationId xmlns:p14="http://schemas.microsoft.com/office/powerpoint/2010/main" val="3603415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7971FB6-1BAB-4D8C-E8AD-69634FD07B2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253CDB-AD06-997D-3737-E45EA4CA143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6FFC697-CCB3-215B-BAC3-39F79CAB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DCAB0CF-6A15-9675-16C8-4DD7665D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96EAFF2-B7D6-1F58-B514-17C8E190DA0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1379865"/>
          </a:xfrm>
        </p:spPr>
        <p:txBody>
          <a:bodyPr/>
          <a:lstStyle/>
          <a:p>
            <a:r>
              <a:rPr lang="en-US" altLang="zh-TW"/>
              <a:t>Run calibration again but base on the previous output </a:t>
            </a:r>
            <a:r>
              <a:rPr lang="en-US" altLang="zh-TW">
                <a:solidFill>
                  <a:srgbClr val="FF0000"/>
                </a:solidFill>
              </a:rPr>
              <a:t>TODO</a:t>
            </a:r>
            <a:endParaRPr lang="en-US" altLang="zh-TW"/>
          </a:p>
          <a:p>
            <a:r>
              <a:rPr lang="en-US" altLang="zh-TW"/>
              <a:t>python 006_ToACalib.py -t 50 -i dump/006_ToACalib_data_20250625_143708/config_toa_a0_20250625_151028.json,dump/006_ToACalib_data_20250625_143708/config_toa_a1_20250625_151028.json</a:t>
            </a:r>
            <a:endParaRPr lang="zh-TW" altLang="en-US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2137D093-9256-87A6-B861-BEE84C84C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 </a:t>
            </a:r>
            <a:r>
              <a:rPr lang="en-US" altLang="zh-TW" sz="4800"/>
              <a:t>– </a:t>
            </a:r>
            <a:r>
              <a:rPr lang="en-US" altLang="zh-TW" sz="3600"/>
              <a:t>ToA Calibration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C76959B6-A3AA-7F05-E929-6504AAD0FDC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97280" y="5723501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previous ToA calibration result</a:t>
            </a:r>
            <a:endParaRPr lang="zh-TW" altLang="en-US">
              <a:latin typeface="+mj-lt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EDB5E049-B9BA-0F8F-3122-88675B1C1EE0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7920" y="5723500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final ToA calibration result</a:t>
            </a:r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0050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EE0F587-35DA-C67E-CF16-D411E48F5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36901A4-4C07-04B4-8D94-5A39B3E86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25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D5D2107-ABBF-A629-F781-F03E5956DA7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923330"/>
          </a:xfrm>
        </p:spPr>
        <p:txBody>
          <a:bodyPr/>
          <a:lstStyle/>
          <a:p>
            <a:r>
              <a:rPr lang="en-US" altLang="zh-TW"/>
              <a:t>python 010_ToTCalib.py -t 300 -i dump/006_ToACalib_data_20250625_143708/config_toa_a0_20250625_151028.json,dump/006_ToACalib_data_20250625_143708/config_toa_a1_20250625_151028.json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903E5B39-2CD1-216D-EA45-ACE04AF9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 </a:t>
            </a:r>
            <a:r>
              <a:rPr lang="en-US" altLang="zh-TW" sz="3600"/>
              <a:t>– </a:t>
            </a:r>
            <a:r>
              <a:rPr lang="en-US" altLang="zh-TW" sz="3600" err="1"/>
              <a:t>ToT</a:t>
            </a:r>
            <a:r>
              <a:rPr lang="en-US" altLang="zh-TW" sz="3600"/>
              <a:t> Calibration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CBFF4E7C-C432-7A39-0359-C0CF0F6824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97280" y="5723501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Before calibration ToT</a:t>
            </a:r>
            <a:endParaRPr lang="zh-TW" altLang="en-US">
              <a:latin typeface="+mj-lt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8C7FFA1C-D5F2-E0DD-F598-004D775A4DC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7920" y="5703563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After calibration ToT</a:t>
            </a:r>
            <a:endParaRPr lang="zh-TW" altLang="en-US">
              <a:latin typeface="+mj-lt"/>
            </a:endParaRPr>
          </a:p>
        </p:txBody>
      </p:sp>
      <p:pic>
        <p:nvPicPr>
          <p:cNvPr id="19" name="內容版面配置區 18">
            <a:extLst>
              <a:ext uri="{FF2B5EF4-FFF2-40B4-BE49-F238E27FC236}">
                <a16:creationId xmlns:a16="http://schemas.microsoft.com/office/drawing/2014/main" id="{BE572140-B30F-6A00-DD6B-7DDDF5AC99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07954" y="2350008"/>
            <a:ext cx="5078528" cy="3372930"/>
          </a:xfrm>
        </p:spPr>
      </p:pic>
      <p:pic>
        <p:nvPicPr>
          <p:cNvPr id="21" name="內容版面配置區 20">
            <a:extLst>
              <a:ext uri="{FF2B5EF4-FFF2-40B4-BE49-F238E27FC236}">
                <a16:creationId xmlns:a16="http://schemas.microsoft.com/office/drawing/2014/main" id="{31817310-76FF-E439-7416-D8C4E62E461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20658" y="2350008"/>
            <a:ext cx="5091825" cy="3372930"/>
          </a:xfrm>
        </p:spPr>
      </p:pic>
    </p:spTree>
    <p:extLst>
      <p:ext uri="{BB962C8B-B14F-4D97-AF65-F5344CB8AC3E}">
        <p14:creationId xmlns:p14="http://schemas.microsoft.com/office/powerpoint/2010/main" val="34238364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01B0205-8E3F-C9F5-D472-2C9F6A2693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EB82524-11F1-AD5F-DACF-6080B2BD4B4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18A9DA4-C39A-C7CA-3F6C-08D4299E5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FCC548D-D58A-C902-C6A7-3BDF520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26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096FC14-02CB-B37D-6B62-8EDAF9EB16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1836400"/>
          </a:xfrm>
        </p:spPr>
        <p:txBody>
          <a:bodyPr/>
          <a:lstStyle/>
          <a:p>
            <a:r>
              <a:rPr lang="en-US" altLang="zh-TW"/>
              <a:t>Run calibration again but base on the previous output </a:t>
            </a:r>
            <a:r>
              <a:rPr lang="en-US" altLang="zh-TW">
                <a:solidFill>
                  <a:srgbClr val="FF0000"/>
                </a:solidFill>
              </a:rPr>
              <a:t>TODO</a:t>
            </a:r>
            <a:endParaRPr lang="en-US" altLang="zh-TW"/>
          </a:p>
          <a:p>
            <a:r>
              <a:rPr lang="en-US" altLang="zh-TW"/>
              <a:t>python 010_ToTCalib.py -t 300 -i dump/006_ToACalib_data_20250625_143708/config_toa_a0_20250625_151028.json,dump/006_ToACalib_data_20250625_143708/config_toa_a1_20250625_151028.json</a:t>
            </a:r>
          </a:p>
          <a:p>
            <a:endParaRPr lang="zh-TW" altLang="en-US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39CB7C6D-A929-F167-E251-D35C1E434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 </a:t>
            </a:r>
            <a:r>
              <a:rPr lang="en-US" altLang="zh-TW" sz="4800"/>
              <a:t>– </a:t>
            </a:r>
            <a:r>
              <a:rPr lang="en-US" altLang="zh-TW" sz="3600"/>
              <a:t>ToT Calibration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D4DAACDA-1261-D71B-259F-367B3CB3BDC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097280" y="5723501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previous ToT calibration result</a:t>
            </a:r>
            <a:endParaRPr lang="zh-TW" altLang="en-US">
              <a:latin typeface="+mj-lt"/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F7C9F7C3-45DC-C22B-65C5-8D9D642C8C3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7920" y="5723500"/>
            <a:ext cx="4937760" cy="258532"/>
          </a:xfrm>
        </p:spPr>
        <p:txBody>
          <a:bodyPr/>
          <a:lstStyle/>
          <a:p>
            <a:r>
              <a:rPr lang="en-US" altLang="zh-TW">
                <a:latin typeface="+mj-lt"/>
              </a:rPr>
              <a:t>final ToT calibration result</a:t>
            </a:r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2575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FEE2CD0-617E-CC74-97F1-D2C24E1EC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942958E-3FDD-5616-42E0-20F8231B2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04B5ADD-6B2F-2740-EFE1-3183BAF9D5B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1379865"/>
          </a:xfrm>
        </p:spPr>
        <p:txBody>
          <a:bodyPr/>
          <a:lstStyle/>
          <a:p>
            <a:r>
              <a:rPr lang="en-US" altLang="zh-TW"/>
              <a:t>modify file , line 282 </a:t>
            </a:r>
          </a:p>
          <a:p>
            <a:r>
              <a:rPr lang="en-US" altLang="zh-TW"/>
              <a:t>python 009_IntInjection_2V5.py -i dump/010_ToTCalib_data_20250625_152005/config_tot_a0_20250625_155055.json,dump/010_ToTCalib_data_20250625_152005/config_tot_a1_20250625_155055.json</a:t>
            </a:r>
            <a:endParaRPr lang="zh-TW" altLang="en-US"/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2E134E6E-F6F8-0038-2B60-DF4D1A833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H2GCalib_3B </a:t>
            </a:r>
            <a:r>
              <a:rPr lang="en-US" altLang="zh-TW" sz="3600"/>
              <a:t>– inject 2V5 signal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C3E125EB-A2D5-049C-BDD7-1913F3E9BBD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altLang="zh-TW"/>
              <a:t>ASIC 0 (ch 1 ~ 9)</a:t>
            </a:r>
            <a:endParaRPr lang="zh-TW" altLang="en-US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4D86800D-FC36-875F-1AF9-3A028F5F9156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altLang="zh-TW"/>
              <a:t>ASIC 1 is fine (ch 77 ~ 85)</a:t>
            </a:r>
            <a:endParaRPr lang="zh-TW" altLang="en-US"/>
          </a:p>
        </p:txBody>
      </p:sp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5B635D16-423E-A354-FAE1-600E52892A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67187" y="2922588"/>
            <a:ext cx="4198263" cy="2800350"/>
          </a:xfrm>
        </p:spPr>
      </p:pic>
      <p:pic>
        <p:nvPicPr>
          <p:cNvPr id="17" name="內容版面配置區 16">
            <a:extLst>
              <a:ext uri="{FF2B5EF4-FFF2-40B4-BE49-F238E27FC236}">
                <a16:creationId xmlns:a16="http://schemas.microsoft.com/office/drawing/2014/main" id="{65705C26-A6B1-6B0C-E99B-C0BAD31FBAA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51363" y="2922588"/>
            <a:ext cx="4270874" cy="2800350"/>
          </a:xfr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887C505F-78BF-7AED-88C7-F4E040D23FAA}"/>
              </a:ext>
            </a:extLst>
          </p:cNvPr>
          <p:cNvSpPr txBox="1"/>
          <p:nvPr/>
        </p:nvSpPr>
        <p:spPr>
          <a:xfrm>
            <a:off x="3477006" y="1410974"/>
            <a:ext cx="50360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phase_settings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 </a:t>
            </a:r>
            <a:r>
              <a:rPr lang="en-US" altLang="zh-TW" sz="10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[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5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8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9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14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15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36038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79DDFFC-A8ED-84C1-DB35-17C04D182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81" y="1468466"/>
            <a:ext cx="4886478" cy="4470608"/>
          </a:xfrm>
          <a:prstGeom prst="rect">
            <a:avLst/>
          </a:prstGeo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C6EF4D8-6AA7-4647-0A32-F17A58B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32531A-CD1B-37C0-D000-D2FD9D5D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A7E086A-F7E5-CDF9-7796-BBB99C26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Operation Procedure </a:t>
            </a:r>
            <a:r>
              <a:rPr lang="en-US" altLang="zh-TW" sz="3600"/>
              <a:t>- DAQ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679D1CC-55B3-E4FF-6270-98C9A6777BB8}"/>
              </a:ext>
            </a:extLst>
          </p:cNvPr>
          <p:cNvSpPr txBox="1"/>
          <p:nvPr/>
        </p:nvSpPr>
        <p:spPr>
          <a:xfrm>
            <a:off x="1097280" y="1695450"/>
            <a:ext cx="2562225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buNone/>
            </a:pPr>
            <a:r>
              <a:rPr lang="en-US" altLang="zh-TW"/>
              <a:t>Directory to store data</a:t>
            </a:r>
            <a:endParaRPr lang="zh-TW" altLang="en-US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BF896D4B-CC52-BDA3-9228-992E475E83DF}"/>
              </a:ext>
            </a:extLst>
          </p:cNvPr>
          <p:cNvCxnSpPr>
            <a:cxnSpLocks/>
          </p:cNvCxnSpPr>
          <p:nvPr/>
        </p:nvCxnSpPr>
        <p:spPr>
          <a:xfrm>
            <a:off x="3476625" y="1880116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24290FA-DA9A-B8DE-331F-406EED43E3D6}"/>
              </a:ext>
            </a:extLst>
          </p:cNvPr>
          <p:cNvSpPr txBox="1"/>
          <p:nvPr/>
        </p:nvSpPr>
        <p:spPr>
          <a:xfrm>
            <a:off x="1097279" y="3059668"/>
            <a:ext cx="2562225" cy="92333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buNone/>
            </a:pPr>
            <a:r>
              <a:rPr lang="en-US" altLang="zh-TW" dirty="0"/>
              <a:t>DAQ stop condition: By event count, by time or manual</a:t>
            </a:r>
            <a:endParaRPr lang="zh-TW" altLang="en-US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36129F5-D9E2-1FF6-F847-D69822812477}"/>
              </a:ext>
            </a:extLst>
          </p:cNvPr>
          <p:cNvSpPr/>
          <p:nvPr/>
        </p:nvSpPr>
        <p:spPr>
          <a:xfrm>
            <a:off x="4238624" y="1750055"/>
            <a:ext cx="1446951" cy="4718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FB557267-469A-A569-489C-DD3C5EB009E6}"/>
              </a:ext>
            </a:extLst>
          </p:cNvPr>
          <p:cNvSpPr/>
          <p:nvPr/>
        </p:nvSpPr>
        <p:spPr>
          <a:xfrm>
            <a:off x="4238624" y="3122652"/>
            <a:ext cx="1446952" cy="13921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345369C-E1F2-E1E4-0A15-94159C9E590F}"/>
              </a:ext>
            </a:extLst>
          </p:cNvPr>
          <p:cNvSpPr/>
          <p:nvPr/>
        </p:nvSpPr>
        <p:spPr>
          <a:xfrm>
            <a:off x="4238624" y="5073649"/>
            <a:ext cx="1446952" cy="5575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4CD3883-FC93-FF9C-8F13-7B2F3A54D1C7}"/>
              </a:ext>
            </a:extLst>
          </p:cNvPr>
          <p:cNvSpPr/>
          <p:nvPr/>
        </p:nvSpPr>
        <p:spPr>
          <a:xfrm>
            <a:off x="7362824" y="2466975"/>
            <a:ext cx="1446951" cy="32226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DAAFCB6-D337-9A4B-AC23-433A718F8F4C}"/>
              </a:ext>
            </a:extLst>
          </p:cNvPr>
          <p:cNvSpPr txBox="1"/>
          <p:nvPr/>
        </p:nvSpPr>
        <p:spPr>
          <a:xfrm>
            <a:off x="1097279" y="5013747"/>
            <a:ext cx="2562225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buNone/>
            </a:pPr>
            <a:r>
              <a:rPr lang="en-US" altLang="zh-TW"/>
              <a:t>Start/Stop DAQ button</a:t>
            </a:r>
            <a:endParaRPr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B180B41-B869-4FAB-04F8-17DEB90A30EF}"/>
              </a:ext>
            </a:extLst>
          </p:cNvPr>
          <p:cNvSpPr txBox="1"/>
          <p:nvPr/>
        </p:nvSpPr>
        <p:spPr>
          <a:xfrm>
            <a:off x="9010828" y="2651864"/>
            <a:ext cx="3196590" cy="1354217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spcBef>
                <a:spcPts val="200"/>
              </a:spcBef>
              <a:buNone/>
            </a:pPr>
            <a:r>
              <a:rPr lang="en-US" altLang="zh-TW"/>
              <a:t>high voltage relay setting</a:t>
            </a:r>
          </a:p>
          <a:p>
            <a:pPr indent="0">
              <a:spcBef>
                <a:spcPts val="200"/>
              </a:spcBef>
              <a:buNone/>
            </a:pPr>
            <a:r>
              <a:rPr lang="en-US" altLang="zh-TW"/>
              <a:t>A0 = ASIC 0 only</a:t>
            </a:r>
          </a:p>
          <a:p>
            <a:pPr indent="0">
              <a:spcBef>
                <a:spcPts val="200"/>
              </a:spcBef>
              <a:buNone/>
            </a:pPr>
            <a:r>
              <a:rPr lang="en-US" altLang="zh-TW"/>
              <a:t>A1 = ASIC1 only</a:t>
            </a:r>
          </a:p>
          <a:p>
            <a:pPr indent="0">
              <a:spcBef>
                <a:spcPts val="200"/>
              </a:spcBef>
              <a:buNone/>
            </a:pPr>
            <a:r>
              <a:rPr lang="en-US" altLang="zh-TW"/>
              <a:t>F0 = ASIC0 and ASIC1 both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E3E397D-F8A3-18C8-430F-4561C52421E3}"/>
              </a:ext>
            </a:extLst>
          </p:cNvPr>
          <p:cNvSpPr txBox="1"/>
          <p:nvPr/>
        </p:nvSpPr>
        <p:spPr>
          <a:xfrm>
            <a:off x="9010828" y="4632768"/>
            <a:ext cx="2916129" cy="1477328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lvl="1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buNone/>
            </a:pPr>
            <a:r>
              <a:rPr lang="en-US" altLang="zh-TW"/>
              <a:t>Send command to turn On/Off the relay base on the settings above. You also need to turn on your power supply</a:t>
            </a:r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8647150C-1C41-9426-2226-C90EAF0D0E18}"/>
              </a:ext>
            </a:extLst>
          </p:cNvPr>
          <p:cNvCxnSpPr>
            <a:cxnSpLocks/>
          </p:cNvCxnSpPr>
          <p:nvPr/>
        </p:nvCxnSpPr>
        <p:spPr>
          <a:xfrm>
            <a:off x="3476625" y="3384238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F59CED2B-34EA-8BAA-B1AA-5A5D297ACA0B}"/>
              </a:ext>
            </a:extLst>
          </p:cNvPr>
          <p:cNvCxnSpPr>
            <a:cxnSpLocks/>
          </p:cNvCxnSpPr>
          <p:nvPr/>
        </p:nvCxnSpPr>
        <p:spPr>
          <a:xfrm>
            <a:off x="3476625" y="5232916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DDEBE58E-2F0F-C4A0-D9A8-41851E1333A4}"/>
              </a:ext>
            </a:extLst>
          </p:cNvPr>
          <p:cNvCxnSpPr>
            <a:cxnSpLocks/>
          </p:cNvCxnSpPr>
          <p:nvPr/>
        </p:nvCxnSpPr>
        <p:spPr>
          <a:xfrm flipH="1">
            <a:off x="8600792" y="2792515"/>
            <a:ext cx="3317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9209386C-000A-B161-C9EC-622CB28B91D4}"/>
              </a:ext>
            </a:extLst>
          </p:cNvPr>
          <p:cNvCxnSpPr>
            <a:cxnSpLocks/>
          </p:cNvCxnSpPr>
          <p:nvPr/>
        </p:nvCxnSpPr>
        <p:spPr>
          <a:xfrm flipH="1">
            <a:off x="8504181" y="5544342"/>
            <a:ext cx="5066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BEE64A04-8198-8DB5-6E5A-33F3E381B980}"/>
              </a:ext>
            </a:extLst>
          </p:cNvPr>
          <p:cNvSpPr/>
          <p:nvPr/>
        </p:nvSpPr>
        <p:spPr>
          <a:xfrm>
            <a:off x="4238624" y="4826098"/>
            <a:ext cx="1446952" cy="1612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F9BA8923-2CE6-C852-B1DC-CE742C314F77}"/>
              </a:ext>
            </a:extLst>
          </p:cNvPr>
          <p:cNvSpPr/>
          <p:nvPr/>
        </p:nvSpPr>
        <p:spPr>
          <a:xfrm>
            <a:off x="4252290" y="4710600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1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6" name="橢圓 25">
            <a:extLst>
              <a:ext uri="{FF2B5EF4-FFF2-40B4-BE49-F238E27FC236}">
                <a16:creationId xmlns:a16="http://schemas.microsoft.com/office/drawing/2014/main" id="{958989A8-F9A9-06FC-91A2-FBF7525B374F}"/>
              </a:ext>
            </a:extLst>
          </p:cNvPr>
          <p:cNvSpPr/>
          <p:nvPr/>
        </p:nvSpPr>
        <p:spPr>
          <a:xfrm>
            <a:off x="4301786" y="5094197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6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B4A2700A-DACE-E547-4A8E-175392DA5D97}"/>
              </a:ext>
            </a:extLst>
          </p:cNvPr>
          <p:cNvSpPr/>
          <p:nvPr/>
        </p:nvSpPr>
        <p:spPr>
          <a:xfrm>
            <a:off x="7404782" y="5232916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5</a:t>
            </a:r>
            <a:endParaRPr lang="zh-TW" altLang="en-US">
              <a:solidFill>
                <a:srgbClr val="FF0000"/>
              </a:solidFill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D58E9BAC-D17A-4078-86DF-2F13D8F644B6}"/>
              </a:ext>
            </a:extLst>
          </p:cNvPr>
          <p:cNvCxnSpPr>
            <a:cxnSpLocks/>
          </p:cNvCxnSpPr>
          <p:nvPr/>
        </p:nvCxnSpPr>
        <p:spPr>
          <a:xfrm>
            <a:off x="3569551" y="4163655"/>
            <a:ext cx="5524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DBD9CC8B-3244-4BAB-9D44-BD2FB5BEF96F}"/>
              </a:ext>
            </a:extLst>
          </p:cNvPr>
          <p:cNvSpPr/>
          <p:nvPr/>
        </p:nvSpPr>
        <p:spPr>
          <a:xfrm>
            <a:off x="1375954" y="4000293"/>
            <a:ext cx="2128688" cy="3693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rPr>
              <a:t>Output Run040.h2g</a:t>
            </a:r>
          </a:p>
        </p:txBody>
      </p:sp>
    </p:spTree>
    <p:extLst>
      <p:ext uri="{BB962C8B-B14F-4D97-AF65-F5344CB8AC3E}">
        <p14:creationId xmlns:p14="http://schemas.microsoft.com/office/powerpoint/2010/main" val="2973184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8F89E7B3-187E-BA9E-CC07-3AC8E0EB0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071" y="2680761"/>
            <a:ext cx="5778594" cy="4049516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96B83F8-D330-3D1D-99B8-78BE487AE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358348"/>
            <a:ext cx="10058399" cy="1322413"/>
          </a:xfrm>
        </p:spPr>
        <p:txBody>
          <a:bodyPr/>
          <a:lstStyle/>
          <a:p>
            <a:r>
              <a:rPr lang="en-US" altLang="zh-TW"/>
              <a:t>H2GConfig</a:t>
            </a:r>
          </a:p>
          <a:p>
            <a:pPr lvl="1"/>
            <a:r>
              <a:rPr lang="en-US" altLang="zh-TW"/>
              <a:t>The GUI can read the configuration file and display it graphically. It allow you to modify register bit by bit</a:t>
            </a:r>
          </a:p>
          <a:p>
            <a:pPr lvl="1"/>
            <a:r>
              <a:rPr lang="en-US" altLang="zh-TW"/>
              <a:t>It can upload configuration to the ASIC</a:t>
            </a:r>
          </a:p>
          <a:p>
            <a:pPr lvl="1"/>
            <a:r>
              <a:rPr lang="en-US" altLang="zh-TW"/>
              <a:t>There is also a Ping FPGA button for you to test the ethernet connection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C6EF4D8-6AA7-4647-0A32-F17A58B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32531A-CD1B-37C0-D000-D2FD9D5D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29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A7E086A-F7E5-CDF9-7796-BBB99C26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Operation Procedure </a:t>
            </a:r>
            <a:r>
              <a:rPr lang="en-US" altLang="zh-TW" sz="3600"/>
              <a:t>- Config</a:t>
            </a:r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E981CB3-6EC0-DD18-464A-8108E1214F86}"/>
              </a:ext>
            </a:extLst>
          </p:cNvPr>
          <p:cNvSpPr/>
          <p:nvPr/>
        </p:nvSpPr>
        <p:spPr>
          <a:xfrm>
            <a:off x="7353553" y="4558181"/>
            <a:ext cx="398969" cy="2127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451CD29-E3C4-0BAD-9B6F-8102B25F5695}"/>
              </a:ext>
            </a:extLst>
          </p:cNvPr>
          <p:cNvSpPr/>
          <p:nvPr/>
        </p:nvSpPr>
        <p:spPr>
          <a:xfrm>
            <a:off x="7353553" y="5843841"/>
            <a:ext cx="1319727" cy="2127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CBF783E-3C67-B91C-7F13-84B78E236834}"/>
              </a:ext>
            </a:extLst>
          </p:cNvPr>
          <p:cNvSpPr/>
          <p:nvPr/>
        </p:nvSpPr>
        <p:spPr>
          <a:xfrm>
            <a:off x="7353554" y="6102062"/>
            <a:ext cx="1319726" cy="51815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23C8251-6699-600C-A245-2AF68BD5128A}"/>
              </a:ext>
            </a:extLst>
          </p:cNvPr>
          <p:cNvSpPr/>
          <p:nvPr/>
        </p:nvSpPr>
        <p:spPr>
          <a:xfrm>
            <a:off x="3063170" y="2933895"/>
            <a:ext cx="718463" cy="3651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C86312B-C29A-859B-3006-8B584539FC03}"/>
              </a:ext>
            </a:extLst>
          </p:cNvPr>
          <p:cNvSpPr txBox="1"/>
          <p:nvPr/>
        </p:nvSpPr>
        <p:spPr>
          <a:xfrm>
            <a:off x="9179929" y="5762307"/>
            <a:ext cx="281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Test network connection</a:t>
            </a:r>
            <a:endParaRPr lang="zh-TW" altLang="en-US">
              <a:latin typeface="+mj-lt"/>
            </a:endParaRP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D0C26C74-D727-83CA-FB7F-4A6C79BF611F}"/>
              </a:ext>
            </a:extLst>
          </p:cNvPr>
          <p:cNvCxnSpPr>
            <a:cxnSpLocks/>
          </p:cNvCxnSpPr>
          <p:nvPr/>
        </p:nvCxnSpPr>
        <p:spPr>
          <a:xfrm flipH="1">
            <a:off x="8673282" y="5950819"/>
            <a:ext cx="5066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5A108E86-18E6-B718-81D8-1AF309D9EF9F}"/>
              </a:ext>
            </a:extLst>
          </p:cNvPr>
          <p:cNvSpPr txBox="1"/>
          <p:nvPr/>
        </p:nvSpPr>
        <p:spPr>
          <a:xfrm>
            <a:off x="9295461" y="4433663"/>
            <a:ext cx="281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Load configuration</a:t>
            </a:r>
            <a:endParaRPr lang="zh-TW" altLang="en-US">
              <a:latin typeface="+mj-lt"/>
            </a:endParaRP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2A6CA2BC-82F2-C3E5-2739-5388AB1929FC}"/>
              </a:ext>
            </a:extLst>
          </p:cNvPr>
          <p:cNvCxnSpPr>
            <a:cxnSpLocks/>
          </p:cNvCxnSpPr>
          <p:nvPr/>
        </p:nvCxnSpPr>
        <p:spPr>
          <a:xfrm flipH="1">
            <a:off x="8788813" y="4618329"/>
            <a:ext cx="5066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C056EDA-9EBE-68B2-3432-0658617DBEA8}"/>
              </a:ext>
            </a:extLst>
          </p:cNvPr>
          <p:cNvSpPr txBox="1"/>
          <p:nvPr/>
        </p:nvSpPr>
        <p:spPr>
          <a:xfrm>
            <a:off x="9179929" y="6275119"/>
            <a:ext cx="2819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Upload to ASIC</a:t>
            </a:r>
            <a:endParaRPr lang="zh-TW" altLang="en-US">
              <a:latin typeface="+mj-lt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FB9E8EFB-C0FD-606F-38AC-615929F25D5D}"/>
              </a:ext>
            </a:extLst>
          </p:cNvPr>
          <p:cNvCxnSpPr>
            <a:cxnSpLocks/>
          </p:cNvCxnSpPr>
          <p:nvPr/>
        </p:nvCxnSpPr>
        <p:spPr>
          <a:xfrm flipH="1">
            <a:off x="8673282" y="6463631"/>
            <a:ext cx="50664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橢圓 18">
            <a:extLst>
              <a:ext uri="{FF2B5EF4-FFF2-40B4-BE49-F238E27FC236}">
                <a16:creationId xmlns:a16="http://schemas.microsoft.com/office/drawing/2014/main" id="{A3536A26-B3C8-C02B-7C7A-902BC16A0756}"/>
              </a:ext>
            </a:extLst>
          </p:cNvPr>
          <p:cNvSpPr/>
          <p:nvPr/>
        </p:nvSpPr>
        <p:spPr>
          <a:xfrm>
            <a:off x="7086225" y="4535451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3</a:t>
            </a:r>
            <a:endParaRPr lang="zh-TW" altLang="en-US">
              <a:solidFill>
                <a:srgbClr val="FF0000"/>
              </a:solidFill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A1DCB07D-14CD-6CA4-3DDE-7295B2CA1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9" y="4433663"/>
            <a:ext cx="2572875" cy="1841456"/>
          </a:xfrm>
          <a:prstGeom prst="rect">
            <a:avLst/>
          </a:prstGeom>
        </p:spPr>
      </p:pic>
      <p:sp>
        <p:nvSpPr>
          <p:cNvPr id="24" name="橢圓 23">
            <a:extLst>
              <a:ext uri="{FF2B5EF4-FFF2-40B4-BE49-F238E27FC236}">
                <a16:creationId xmlns:a16="http://schemas.microsoft.com/office/drawing/2014/main" id="{DE0967B7-B51E-B93A-535A-558DFC586B66}"/>
              </a:ext>
            </a:extLst>
          </p:cNvPr>
          <p:cNvSpPr/>
          <p:nvPr/>
        </p:nvSpPr>
        <p:spPr>
          <a:xfrm>
            <a:off x="2753854" y="3027117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2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25" name="橢圓 24">
            <a:extLst>
              <a:ext uri="{FF2B5EF4-FFF2-40B4-BE49-F238E27FC236}">
                <a16:creationId xmlns:a16="http://schemas.microsoft.com/office/drawing/2014/main" id="{025A8502-8845-3374-E900-D93314F4C8FE}"/>
              </a:ext>
            </a:extLst>
          </p:cNvPr>
          <p:cNvSpPr/>
          <p:nvPr/>
        </p:nvSpPr>
        <p:spPr>
          <a:xfrm>
            <a:off x="7086225" y="6330676"/>
            <a:ext cx="258217" cy="2582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FF0000"/>
                </a:solidFill>
              </a:rPr>
              <a:t>4</a:t>
            </a:r>
            <a:endParaRPr lang="zh-TW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374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6A26B13-5AE0-A308-A663-09C8692AF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2195473"/>
          </a:xfrm>
        </p:spPr>
        <p:txBody>
          <a:bodyPr/>
          <a:lstStyle/>
          <a:p>
            <a:r>
              <a:rPr lang="en-US" altLang="zh-TW" dirty="0"/>
              <a:t>Must insert jumper J14 on the FPGA board</a:t>
            </a:r>
          </a:p>
          <a:p>
            <a:r>
              <a:rPr lang="en-US" altLang="zh-TW" dirty="0"/>
              <a:t>If you have multiple protoboard and FPGA board, you need a common clock input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0E74BBA-40B0-BA9B-83EE-C769783BE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209FD90-F6C8-2068-2FF7-68C2FDF1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8A064CD-E7CA-5489-0654-0DA26C8B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FAQ</a:t>
            </a:r>
            <a:endParaRPr lang="zh-TW" altLang="en-US"/>
          </a:p>
        </p:txBody>
      </p:sp>
      <p:pic>
        <p:nvPicPr>
          <p:cNvPr id="6" name="Google Shape;104;p19" title="ClockSetup.png">
            <a:extLst>
              <a:ext uri="{FF2B5EF4-FFF2-40B4-BE49-F238E27FC236}">
                <a16:creationId xmlns:a16="http://schemas.microsoft.com/office/drawing/2014/main" id="{6CAFB4B0-EE95-FE88-9EF1-6C1095F44E2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755900" y="2456084"/>
            <a:ext cx="6032472" cy="3620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1501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F96BCEC-F668-6892-0856-00A04B0C0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996170"/>
          </a:xfrm>
        </p:spPr>
        <p:txBody>
          <a:bodyPr/>
          <a:lstStyle/>
          <a:p>
            <a:r>
              <a:rPr lang="en-US" altLang="zh-TW" dirty="0"/>
              <a:t>https://github.com/tlprotzman/h2g_online_monitoring</a:t>
            </a:r>
          </a:p>
          <a:p>
            <a:pPr lvl="1"/>
            <a:r>
              <a:rPr lang="en-US" altLang="zh-TW" dirty="0"/>
              <a:t>dependence: ROOT </a:t>
            </a:r>
          </a:p>
          <a:p>
            <a:pPr lvl="1"/>
            <a:r>
              <a:rPr lang="en-US" altLang="zh-TW" dirty="0"/>
              <a:t>developed by Tristan </a:t>
            </a:r>
            <a:r>
              <a:rPr lang="en-US" altLang="zh-TW" dirty="0" err="1"/>
              <a:t>Protzman</a:t>
            </a:r>
            <a:r>
              <a:rPr lang="en-US" altLang="zh-TW" dirty="0"/>
              <a:t> from Lehigh University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F804259-E5F1-50DF-D134-49ACD7E5C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62D95E5-4AC5-8A91-474F-2AF6372D6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30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0B41CF20-6C8F-057E-4244-329B0CF88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Operation Procedure</a:t>
            </a:r>
            <a:r>
              <a:rPr lang="en-US" altLang="zh-TW" sz="2800"/>
              <a:t> - </a:t>
            </a:r>
            <a:r>
              <a:rPr lang="en-US" altLang="zh-TW" sz="2800" err="1"/>
              <a:t>online_monitoring</a:t>
            </a:r>
            <a:endParaRPr lang="zh-TW" altLang="en-US" sz="280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2235348-8B99-A625-4F3D-8F5047032AC7}"/>
              </a:ext>
            </a:extLst>
          </p:cNvPr>
          <p:cNvSpPr txBox="1"/>
          <p:nvPr/>
        </p:nvSpPr>
        <p:spPr>
          <a:xfrm>
            <a:off x="1097279" y="2674133"/>
            <a:ext cx="5185826" cy="3582519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$ git clone https://github.com/tlprotzman/h2g_online_monitoring.git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$ cd ~/workspace/h2g_online_monitoring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$ make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$ export DATA_DIRECTORY=~/workspace/H2GDAQ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$ export MONITORING_PORT=12345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$ root -q -b -x -l </a:t>
            </a:r>
            <a:r>
              <a:rPr lang="en-US" altLang="zh-TW" sz="1400" dirty="0" err="1"/>
              <a:t>RunMonitoring.c</a:t>
            </a:r>
            <a:r>
              <a:rPr lang="en-US" altLang="zh-TW" sz="1400" dirty="0"/>
              <a:t>\(</a:t>
            </a:r>
            <a:r>
              <a:rPr lang="en-US" altLang="zh-TW" sz="1400" i="1" dirty="0" err="1">
                <a:solidFill>
                  <a:srgbClr val="FF0000"/>
                </a:solidFill>
              </a:rPr>
              <a:t>RunNumber</a:t>
            </a:r>
            <a:r>
              <a:rPr lang="en-US" altLang="zh-TW" sz="1400" dirty="0"/>
              <a:t>\)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400" dirty="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Processing </a:t>
            </a:r>
            <a:r>
              <a:rPr lang="en-US" altLang="zh-TW" sz="1400" dirty="0" err="1"/>
              <a:t>RunMonitoring.c</a:t>
            </a:r>
            <a:r>
              <a:rPr lang="en-US" altLang="zh-TW" sz="1400" dirty="0"/>
              <a:t>(9)...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Parsing config file eeemcal_20sample.cfg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Key: MAX_SAMPLES, Value: 20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Key: NUM_FPGA, Value: 4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Key: DETECTOR_ID, Value: 2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400" dirty="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Configuring for detector ID 2: </a:t>
            </a:r>
            <a:r>
              <a:rPr lang="en-US" altLang="zh-TW" sz="1400" dirty="0" err="1"/>
              <a:t>EEEMCal</a:t>
            </a:r>
            <a:endParaRPr lang="en-US" altLang="zh-TW" sz="1400" dirty="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Configuration values: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NUM_LINES: 5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NUM_FPGA: 4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00" dirty="0"/>
              <a:t>NUM_CHANNELS: 72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606DC2C-FD2A-0EF8-80C7-1DA90CFBE123}"/>
              </a:ext>
            </a:extLst>
          </p:cNvPr>
          <p:cNvSpPr txBox="1"/>
          <p:nvPr/>
        </p:nvSpPr>
        <p:spPr>
          <a:xfrm>
            <a:off x="6995986" y="2672029"/>
            <a:ext cx="5112190" cy="4164217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zh-TW" altLang="en-US" dirty="0"/>
              <a:t>NUM_LINES: 5</a:t>
            </a:r>
          </a:p>
          <a:p>
            <a:r>
              <a:rPr lang="zh-TW" altLang="en-US" dirty="0"/>
              <a:t>MAX_SAMPLES: 20</a:t>
            </a:r>
          </a:p>
          <a:p>
            <a:r>
              <a:rPr lang="zh-TW" altLang="en-US" dirty="0"/>
              <a:t>MACHINE_GUN_MAX_TIME: 600</a:t>
            </a:r>
          </a:p>
          <a:p>
            <a:r>
              <a:rPr lang="zh-TW" altLang="en-US" dirty="0"/>
              <a:t>PACKET_SIZE: 1452</a:t>
            </a:r>
          </a:p>
          <a:p>
            <a:endParaRPr lang="zh-TW" altLang="en-US" dirty="0"/>
          </a:p>
          <a:p>
            <a:r>
              <a:rPr lang="zh-TW" altLang="en-US" dirty="0"/>
              <a:t>Configuring for detector ID 2: EEEMCal</a:t>
            </a:r>
          </a:p>
          <a:p>
            <a:r>
              <a:rPr lang="zh-TW" altLang="en-US" dirty="0"/>
              <a:t>Configuration values:</a:t>
            </a:r>
          </a:p>
          <a:p>
            <a:r>
              <a:rPr lang="zh-TW" altLang="en-US" dirty="0"/>
              <a:t>NUM_LINES: 5</a:t>
            </a:r>
          </a:p>
          <a:p>
            <a:r>
              <a:rPr lang="zh-TW" altLang="en-US" dirty="0"/>
              <a:t>NUM_FPGA: 4</a:t>
            </a:r>
          </a:p>
          <a:p>
            <a:r>
              <a:rPr lang="zh-TW" altLang="en-US" dirty="0"/>
              <a:t>NUM_CHANNELS: 72</a:t>
            </a:r>
          </a:p>
          <a:p>
            <a:r>
              <a:rPr lang="zh-TW" altLang="en-US" dirty="0"/>
              <a:t>NUM_LINES: 5</a:t>
            </a:r>
          </a:p>
          <a:p>
            <a:r>
              <a:rPr lang="zh-TW" altLang="en-US" dirty="0"/>
              <a:t>MAX_SAMPLES: 20</a:t>
            </a:r>
          </a:p>
          <a:p>
            <a:r>
              <a:rPr lang="zh-TW" altLang="en-US" dirty="0"/>
              <a:t>MACHINE_GUN_MAX_TIME: 600</a:t>
            </a:r>
          </a:p>
          <a:p>
            <a:r>
              <a:rPr lang="zh-TW" altLang="en-US" dirty="0"/>
              <a:t>PACKET_SIZE: 1452</a:t>
            </a:r>
          </a:p>
          <a:p>
            <a:r>
              <a:rPr lang="zh-TW" altLang="en-US" dirty="0"/>
              <a:t>huh??</a:t>
            </a:r>
          </a:p>
          <a:p>
            <a:r>
              <a:rPr lang="zh-TW" altLang="en-US" dirty="0"/>
              <a:t>Info in &lt;THttpEngine::Create&gt;: Starting HTTP server on port 12345</a:t>
            </a:r>
          </a:p>
          <a:p>
            <a:r>
              <a:rPr lang="zh-TW" altLang="en-US" dirty="0"/>
              <a:t>Attempting to open file /home/shyao/workspace/H2GDAQ/Run009.h2g</a:t>
            </a:r>
          </a:p>
          <a:p>
            <a:r>
              <a:rPr lang="zh-TW" altLang="en-US" dirty="0"/>
              <a:t>Starting at byte 828</a:t>
            </a:r>
          </a:p>
          <a:p>
            <a:r>
              <a:rPr lang="zh-TW" altLang="en-US" dirty="0"/>
              <a:t>Building events... done!</a:t>
            </a:r>
          </a:p>
          <a:p>
            <a:r>
              <a:rPr lang="zh-TW" altLang="en-US" dirty="0"/>
              <a:t>Updating canvases... done!</a:t>
            </a:r>
            <a:endParaRPr lang="en-US" altLang="zh-TW" dirty="0"/>
          </a:p>
          <a:p>
            <a:r>
              <a:rPr lang="en-US" altLang="zh-TW" dirty="0"/>
              <a:t>.....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0126C0F-7EF5-C942-A97D-3389B5A90BA2}"/>
              </a:ext>
            </a:extLst>
          </p:cNvPr>
          <p:cNvSpPr txBox="1"/>
          <p:nvPr/>
        </p:nvSpPr>
        <p:spPr>
          <a:xfrm>
            <a:off x="8668512" y="1324965"/>
            <a:ext cx="3355841" cy="86793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zh-TW"/>
              <a:t>$ cat eeemcal_20sample.cfg</a:t>
            </a:r>
          </a:p>
          <a:p>
            <a:r>
              <a:rPr lang="pt-BR" altLang="zh-TW"/>
              <a:t>MAX_SAMPLES=20</a:t>
            </a:r>
          </a:p>
          <a:p>
            <a:r>
              <a:rPr lang="pt-BR" altLang="zh-TW"/>
              <a:t>NUM_FPGA=4</a:t>
            </a:r>
          </a:p>
          <a:p>
            <a:r>
              <a:rPr lang="pt-BR" altLang="zh-TW"/>
              <a:t>DETECTOR_ID=2</a:t>
            </a:r>
          </a:p>
        </p:txBody>
      </p:sp>
    </p:spTree>
    <p:extLst>
      <p:ext uri="{BB962C8B-B14F-4D97-AF65-F5344CB8AC3E}">
        <p14:creationId xmlns:p14="http://schemas.microsoft.com/office/powerpoint/2010/main" val="696884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63D2A1-0F88-BE99-D78B-156EE984E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D1-62A4-41F6-9014-996988DCF9C2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4F87C30-EC88-8C8F-E765-B6F482416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31</a:t>
            </a:fld>
            <a:endParaRPr lang="zh-TW" altLang="en-US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2AA84C5-ED50-0DDF-6004-843DFA173CF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Launch web browser and connect to localhost:12345</a:t>
            </a:r>
          </a:p>
        </p:txBody>
      </p:sp>
      <p:sp>
        <p:nvSpPr>
          <p:cNvPr id="7" name="標題 6">
            <a:extLst>
              <a:ext uri="{FF2B5EF4-FFF2-40B4-BE49-F238E27FC236}">
                <a16:creationId xmlns:a16="http://schemas.microsoft.com/office/drawing/2014/main" id="{57B281B5-8927-A33F-90C4-CF66C0BD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Operation Procedure</a:t>
            </a:r>
            <a:r>
              <a:rPr lang="en-US" altLang="zh-TW" sz="4800"/>
              <a:t> - </a:t>
            </a:r>
            <a:r>
              <a:rPr lang="en-US" altLang="zh-TW" sz="4800" err="1"/>
              <a:t>online_monitoring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4ED6F35B-A5FA-28C8-D771-5233AF0C7F6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altLang="zh-TW"/>
              <a:t>before calibration</a:t>
            </a:r>
            <a:endParaRPr lang="zh-TW" altLang="en-US"/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03193ABE-C24D-DE9A-B0CC-B4AF7F72FCD7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r>
              <a:rPr lang="en-US" altLang="zh-TW"/>
              <a:t>After calibration</a:t>
            </a:r>
            <a:endParaRPr lang="zh-TW" altLang="en-US"/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6B493A4B-1B13-61DC-DB87-B2CE209380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226" y="2205432"/>
            <a:ext cx="5972257" cy="3086860"/>
          </a:xfrm>
          <a:prstGeom prst="rect">
            <a:avLst/>
          </a:prstGeom>
        </p:spPr>
      </p:pic>
      <p:pic>
        <p:nvPicPr>
          <p:cNvPr id="10" name="內容版面配置區 9" descr="一張含有 文字, 螢幕擷取畫面, 行, 繪圖 的圖片&#10;&#10;AI 產生的內容可能不正確。">
            <a:extLst>
              <a:ext uri="{FF2B5EF4-FFF2-40B4-BE49-F238E27FC236}">
                <a16:creationId xmlns:a16="http://schemas.microsoft.com/office/drawing/2014/main" id="{6109C178-DB5E-1169-07D3-7738A632D5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2"/>
          <a:stretch/>
        </p:blipFill>
        <p:spPr>
          <a:xfrm>
            <a:off x="0" y="2205432"/>
            <a:ext cx="6096000" cy="316968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22AB840C-D2B9-CA0D-DD2C-8D4DEF6247B9}"/>
              </a:ext>
            </a:extLst>
          </p:cNvPr>
          <p:cNvSpPr/>
          <p:nvPr/>
        </p:nvSpPr>
        <p:spPr>
          <a:xfrm>
            <a:off x="123743" y="2850975"/>
            <a:ext cx="497941" cy="117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4479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6F98607-0005-20A3-A438-E63504ECC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727680"/>
            <a:ext cx="9854719" cy="5017152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20EBE22-BD7F-8185-DADD-E724E8B8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41632"/>
          </a:xfrm>
        </p:spPr>
        <p:txBody>
          <a:bodyPr/>
          <a:lstStyle/>
          <a:p>
            <a:r>
              <a:rPr lang="en-US" altLang="zh-TW" sz="1800"/>
              <a:t>Inject light to crystal, each crystal use 4x4 SiPM. The light comes from an LED with a pulse width of 100ns</a:t>
            </a:r>
            <a:endParaRPr lang="zh-TW" altLang="en-US" sz="180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D712B20-9AD1-4074-CE0D-8965BAB0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C2B5DF-76FE-56C0-2122-67D9EBC0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32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7CF7F42-D4BB-D2B3-E43A-3981D733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Operation Procedure</a:t>
            </a:r>
            <a:r>
              <a:rPr lang="en-US" altLang="zh-TW" sz="3200"/>
              <a:t> - </a:t>
            </a:r>
            <a:r>
              <a:rPr lang="en-US" altLang="zh-TW" sz="3200" err="1"/>
              <a:t>online_monitoring</a:t>
            </a:r>
            <a:endParaRPr lang="zh-TW" altLang="en-US" sz="32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88C19AC-5AF0-A75D-7AE2-551F7B71143B}"/>
              </a:ext>
            </a:extLst>
          </p:cNvPr>
          <p:cNvSpPr/>
          <p:nvPr/>
        </p:nvSpPr>
        <p:spPr>
          <a:xfrm>
            <a:off x="1359528" y="2832868"/>
            <a:ext cx="497941" cy="117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D34007-0EB9-207A-50E8-B3ED4A3081E5}"/>
              </a:ext>
            </a:extLst>
          </p:cNvPr>
          <p:cNvSpPr/>
          <p:nvPr/>
        </p:nvSpPr>
        <p:spPr>
          <a:xfrm>
            <a:off x="7152237" y="1896498"/>
            <a:ext cx="896294" cy="15325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A8EFD01-9A99-0E97-4237-237CE4900F4C}"/>
              </a:ext>
            </a:extLst>
          </p:cNvPr>
          <p:cNvSpPr txBox="1"/>
          <p:nvPr/>
        </p:nvSpPr>
        <p:spPr>
          <a:xfrm>
            <a:off x="5417522" y="2360975"/>
            <a:ext cx="22090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Light inject to this 16 channels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75FD7A-7222-47D4-77C5-EC4431E94C1B}"/>
              </a:ext>
            </a:extLst>
          </p:cNvPr>
          <p:cNvSpPr/>
          <p:nvPr/>
        </p:nvSpPr>
        <p:spPr>
          <a:xfrm>
            <a:off x="8103393" y="1880652"/>
            <a:ext cx="886697" cy="1548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B7ADBF2-7729-0765-139C-8E4FE3950489}"/>
              </a:ext>
            </a:extLst>
          </p:cNvPr>
          <p:cNvSpPr txBox="1"/>
          <p:nvPr/>
        </p:nvSpPr>
        <p:spPr>
          <a:xfrm>
            <a:off x="7957996" y="3732933"/>
            <a:ext cx="30932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C000"/>
                </a:solidFill>
                <a:latin typeface="+mj-lt"/>
              </a:rPr>
              <a:t>Light leaking to other crystal, must improve isolation</a:t>
            </a:r>
            <a:endParaRPr lang="zh-TW" altLang="en-US" sz="100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BA68E6E-9BBF-500D-0776-C45755C3B7A5}"/>
              </a:ext>
            </a:extLst>
          </p:cNvPr>
          <p:cNvSpPr txBox="1"/>
          <p:nvPr/>
        </p:nvSpPr>
        <p:spPr>
          <a:xfrm>
            <a:off x="7957996" y="3486712"/>
            <a:ext cx="22090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Crosstalk and Light leaking 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8D06E81-F452-9DED-D5DE-D61055D72E90}"/>
              </a:ext>
            </a:extLst>
          </p:cNvPr>
          <p:cNvSpPr/>
          <p:nvPr/>
        </p:nvSpPr>
        <p:spPr>
          <a:xfrm>
            <a:off x="8086725" y="1861140"/>
            <a:ext cx="2819842" cy="162557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5722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D9C6E8EF-7D10-E1F3-2B96-49378EEF8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Draw in crystal Array, it depend on your channel mapping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27A01E2-8515-E87A-92CD-7A9B1C731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A95423-0374-0744-730B-7B202A8E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33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A20F1948-E6D6-A8FA-D852-6179CFB7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/>
              <a:t>Operation Procedure</a:t>
            </a:r>
            <a:r>
              <a:rPr lang="en-US" altLang="zh-TW" sz="4800"/>
              <a:t> - </a:t>
            </a:r>
            <a:r>
              <a:rPr lang="en-US" altLang="zh-TW" sz="4800" err="1"/>
              <a:t>online_monitoring</a:t>
            </a:r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1347F7EE-22A8-3C6D-2712-592ECECF7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229" y="1934340"/>
            <a:ext cx="10236451" cy="489057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F324AE5-B59E-33FD-26AA-EC00D604E451}"/>
              </a:ext>
            </a:extLst>
          </p:cNvPr>
          <p:cNvSpPr/>
          <p:nvPr/>
        </p:nvSpPr>
        <p:spPr>
          <a:xfrm>
            <a:off x="2308634" y="2933323"/>
            <a:ext cx="1720158" cy="9487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33E6BFE-8486-C524-978B-A71CFBC1830B}"/>
              </a:ext>
            </a:extLst>
          </p:cNvPr>
          <p:cNvSpPr/>
          <p:nvPr/>
        </p:nvSpPr>
        <p:spPr>
          <a:xfrm>
            <a:off x="1174536" y="3764345"/>
            <a:ext cx="1077295" cy="117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2F515E2-B756-6F5C-477B-4EBD5B7857C7}"/>
              </a:ext>
            </a:extLst>
          </p:cNvPr>
          <p:cNvSpPr/>
          <p:nvPr/>
        </p:nvSpPr>
        <p:spPr>
          <a:xfrm>
            <a:off x="4095117" y="2933323"/>
            <a:ext cx="5275220" cy="9487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F4EE391-A138-15D8-6020-1A7E866871B0}"/>
              </a:ext>
            </a:extLst>
          </p:cNvPr>
          <p:cNvSpPr txBox="1"/>
          <p:nvPr/>
        </p:nvSpPr>
        <p:spPr>
          <a:xfrm>
            <a:off x="2251831" y="3860578"/>
            <a:ext cx="17769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Light inject to this crystal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ECDFDD32-28AF-142B-52DC-82C9985ADAD9}"/>
              </a:ext>
            </a:extLst>
          </p:cNvPr>
          <p:cNvSpPr txBox="1"/>
          <p:nvPr/>
        </p:nvSpPr>
        <p:spPr>
          <a:xfrm>
            <a:off x="4028792" y="3863999"/>
            <a:ext cx="33859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Light leaking to other crystal, must improve isolation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60D189E-1225-A466-76DF-C021235544CC}"/>
              </a:ext>
            </a:extLst>
          </p:cNvPr>
          <p:cNvSpPr txBox="1"/>
          <p:nvPr/>
        </p:nvSpPr>
        <p:spPr>
          <a:xfrm>
            <a:off x="4968843" y="5297136"/>
            <a:ext cx="33859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Other channel is not connected during test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81483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9AF02E2-7F64-B4A2-49F4-A8BCB2C8E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678533"/>
            <a:ext cx="9997440" cy="5070090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20EBE22-BD7F-8185-DADD-E724E8B824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Inject light to crystal, without leaking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D712B20-9AD1-4074-CE0D-8965BAB09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C2B5DF-76FE-56C0-2122-67D9EBC0C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34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7CF7F42-D4BB-D2B3-E43A-3981D733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Operation Procedure</a:t>
            </a:r>
            <a:r>
              <a:rPr lang="en-US" altLang="zh-TW" sz="3200"/>
              <a:t> - </a:t>
            </a:r>
            <a:r>
              <a:rPr lang="en-US" altLang="zh-TW" sz="3200" err="1"/>
              <a:t>online_monitoring</a:t>
            </a:r>
            <a:endParaRPr lang="zh-TW" altLang="en-US" sz="320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88C19AC-5AF0-A75D-7AE2-551F7B71143B}"/>
              </a:ext>
            </a:extLst>
          </p:cNvPr>
          <p:cNvSpPr/>
          <p:nvPr/>
        </p:nvSpPr>
        <p:spPr>
          <a:xfrm>
            <a:off x="1296153" y="2688012"/>
            <a:ext cx="497941" cy="1176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8D34007-0EB9-207A-50E8-B3ED4A3081E5}"/>
              </a:ext>
            </a:extLst>
          </p:cNvPr>
          <p:cNvSpPr/>
          <p:nvPr/>
        </p:nvSpPr>
        <p:spPr>
          <a:xfrm>
            <a:off x="7265337" y="1822495"/>
            <a:ext cx="862561" cy="16065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A8EFD01-9A99-0E97-4237-237CE4900F4C}"/>
              </a:ext>
            </a:extLst>
          </p:cNvPr>
          <p:cNvSpPr txBox="1"/>
          <p:nvPr/>
        </p:nvSpPr>
        <p:spPr>
          <a:xfrm>
            <a:off x="5473806" y="2378151"/>
            <a:ext cx="180616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Light inject to this 16 channels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F75FD7A-7222-47D4-77C5-EC4431E94C1B}"/>
              </a:ext>
            </a:extLst>
          </p:cNvPr>
          <p:cNvSpPr/>
          <p:nvPr/>
        </p:nvSpPr>
        <p:spPr>
          <a:xfrm>
            <a:off x="8188859" y="1819746"/>
            <a:ext cx="946087" cy="16092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zh-TW" altLang="en-US" sz="9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BA68E6E-9BBF-500D-0776-C45755C3B7A5}"/>
              </a:ext>
            </a:extLst>
          </p:cNvPr>
          <p:cNvSpPr txBox="1"/>
          <p:nvPr/>
        </p:nvSpPr>
        <p:spPr>
          <a:xfrm>
            <a:off x="8127898" y="3428998"/>
            <a:ext cx="22090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rgbClr val="FF0000"/>
                </a:solidFill>
                <a:latin typeface="+mj-lt"/>
              </a:rPr>
              <a:t>Crosstalk (in H2GCROC)</a:t>
            </a:r>
            <a:endParaRPr lang="zh-TW" altLang="en-US" sz="10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8554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96B83F8-D330-3D1D-99B8-78BE487AE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996170"/>
          </a:xfrm>
        </p:spPr>
        <p:txBody>
          <a:bodyPr/>
          <a:lstStyle/>
          <a:p>
            <a:r>
              <a:rPr lang="en-US" altLang="zh-TW" dirty="0"/>
              <a:t>https://github.com/tlprotzman/h2g_decode</a:t>
            </a:r>
          </a:p>
          <a:p>
            <a:pPr lvl="1"/>
            <a:r>
              <a:rPr lang="en-US" altLang="zh-TW" dirty="0"/>
              <a:t>dependent ROOT , </a:t>
            </a:r>
            <a:r>
              <a:rPr lang="en-US" altLang="zh-TW" dirty="0" err="1"/>
              <a:t>developped</a:t>
            </a:r>
            <a:r>
              <a:rPr lang="en-US" altLang="zh-TW" dirty="0"/>
              <a:t> by Tristan </a:t>
            </a:r>
            <a:r>
              <a:rPr lang="en-US" altLang="zh-TW" dirty="0" err="1"/>
              <a:t>Protzman</a:t>
            </a:r>
            <a:r>
              <a:rPr lang="en-US" altLang="zh-TW" dirty="0"/>
              <a:t> from Lehigh University</a:t>
            </a:r>
          </a:p>
          <a:p>
            <a:pPr lvl="1"/>
            <a:r>
              <a:rPr lang="en-US" altLang="zh-TW" dirty="0"/>
              <a:t>It provide a library h2g_decode and a executable h2g_run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C6EF4D8-6AA7-4647-0A32-F17A58B3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432531A-CD1B-37C0-D000-D2FD9D5D7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35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A7E086A-F7E5-CDF9-7796-BBB99C265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Operation Procedure </a:t>
            </a:r>
            <a:r>
              <a:rPr lang="en-US" altLang="zh-TW" sz="3600"/>
              <a:t>- decode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34910D4-517D-776A-6317-38F0C31B9744}"/>
              </a:ext>
            </a:extLst>
          </p:cNvPr>
          <p:cNvSpPr txBox="1"/>
          <p:nvPr/>
        </p:nvSpPr>
        <p:spPr>
          <a:xfrm>
            <a:off x="1097280" y="2522194"/>
            <a:ext cx="9997440" cy="3859518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$ cd </a:t>
            </a:r>
            <a:r>
              <a:rPr lang="en-US" altLang="zh-TW" sz="1600" dirty="0"/>
              <a:t>~/</a:t>
            </a:r>
            <a:r>
              <a:rPr lang="zh-TW" altLang="en-US" sz="1600" dirty="0"/>
              <a:t>workspace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$ git clone https://github.com/tlprotzman/h2g_decode.git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$ cd </a:t>
            </a:r>
            <a:r>
              <a:rPr lang="en-US" altLang="zh-TW" sz="1600" dirty="0"/>
              <a:t>~/workspace/</a:t>
            </a:r>
            <a:r>
              <a:rPr lang="zh-TW" altLang="en-US" sz="1600" dirty="0"/>
              <a:t>h2g_decode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$ mkdir data build; cd build; cmake ..; make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$ export </a:t>
            </a:r>
            <a:r>
              <a:rPr lang="en-US" altLang="zh-TW" sz="1600" dirty="0"/>
              <a:t>DATA_DIRECTORY=~/workspace/H2GDAQ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/>
              <a:t>$ export </a:t>
            </a:r>
            <a:r>
              <a:rPr lang="en-US" altLang="zh-TW" sz="1600" dirty="0"/>
              <a:t>OUTPUT_DIRECTORY</a:t>
            </a:r>
            <a:r>
              <a:rPr lang="zh-TW" altLang="en-US" sz="1600" dirty="0"/>
              <a:t>=</a:t>
            </a:r>
            <a:r>
              <a:rPr lang="en-US" altLang="zh-TW" sz="1600" dirty="0"/>
              <a:t>~</a:t>
            </a:r>
            <a:r>
              <a:rPr lang="zh-TW" altLang="en-US" sz="1600" dirty="0"/>
              <a:t>/workspace/h2g_decode</a:t>
            </a:r>
            <a:endParaRPr lang="en-US" altLang="zh-TW" sz="1600" dirty="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endParaRPr lang="zh-TW" altLang="en-US" sz="1600" dirty="0"/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/>
              <a:t>$ ./build/h2g_run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/>
              <a:t>Usage: h2g_decode -r &lt;</a:t>
            </a:r>
            <a:r>
              <a:rPr lang="en-US" altLang="zh-TW" sz="1600" dirty="0" err="1"/>
              <a:t>run_number</a:t>
            </a:r>
            <a:r>
              <a:rPr lang="en-US" altLang="zh-TW" sz="1600" dirty="0"/>
              <a:t>&gt; [-d &lt;</a:t>
            </a:r>
            <a:r>
              <a:rPr lang="en-US" altLang="zh-TW" sz="1600" dirty="0" err="1"/>
              <a:t>detector_id</a:t>
            </a:r>
            <a:r>
              <a:rPr lang="en-US" altLang="zh-TW" sz="1600" dirty="0"/>
              <a:t>&gt;] [-n &lt;</a:t>
            </a:r>
            <a:r>
              <a:rPr lang="en-US" altLang="zh-TW" sz="1600" dirty="0" err="1"/>
              <a:t>num_kcu</a:t>
            </a:r>
            <a:r>
              <a:rPr lang="en-US" altLang="zh-TW" sz="1600" dirty="0"/>
              <a:t>&gt;] [-g] [-G LEVEL] [-T]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/>
              <a:t>  -r, --run         </a:t>
            </a:r>
            <a:r>
              <a:rPr lang="en-US" altLang="zh-TW" sz="1600" dirty="0" err="1"/>
              <a:t>Run</a:t>
            </a:r>
            <a:r>
              <a:rPr lang="en-US" altLang="zh-TW" sz="1600" dirty="0"/>
              <a:t> number (required)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/>
              <a:t>  -d, --detector    </a:t>
            </a:r>
            <a:r>
              <a:rPr lang="en-US" altLang="zh-TW" sz="1600" dirty="0" err="1"/>
              <a:t>Detector</a:t>
            </a:r>
            <a:r>
              <a:rPr lang="en-US" altLang="zh-TW" sz="1600" dirty="0"/>
              <a:t> ID (default: 0, LFHCAL: 1, EEEMCAL: 2)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/>
              <a:t>  -n, --num-</a:t>
            </a:r>
            <a:r>
              <a:rPr lang="en-US" altLang="zh-TW" sz="1600" dirty="0" err="1"/>
              <a:t>kcu</a:t>
            </a:r>
            <a:r>
              <a:rPr lang="en-US" altLang="zh-TW" sz="1600" dirty="0"/>
              <a:t>     Number of KCUs (default: 4)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/>
              <a:t>  -g, --debug       Enable debug output with INFO level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/>
              <a:t>  -G, --debug-level Set debug level explicitly: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/>
              <a:t>                      0: OFF, 1: ERROR, 2: WARNING, 3: INFO, 4: DEBUG, 5: TRACE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/>
              <a:t>  -T, --truncate    Enable ADC truncation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/>
              <a:t>  -h, --help        Show this help message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0BF06CD2-94A8-EEE7-A96C-CCFD68CEB76B}"/>
              </a:ext>
            </a:extLst>
          </p:cNvPr>
          <p:cNvSpPr txBox="1"/>
          <p:nvPr/>
        </p:nvSpPr>
        <p:spPr>
          <a:xfrm>
            <a:off x="7776927" y="5185720"/>
            <a:ext cx="3748135" cy="313932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defPPr>
              <a:defRPr lang="en-US"/>
            </a:defPPr>
            <a:lvl1pPr indent="0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zh-TW" dirty="0"/>
              <a:t>** Data file is named with “Run%03d.h2g”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99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8D5D368-51F0-4F86-8581-897E5155E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 dirty="0"/>
              <a:t>Convert </a:t>
            </a:r>
            <a:r>
              <a:rPr lang="en-US" altLang="zh-TW" dirty="0" err="1"/>
              <a:t>rawdata</a:t>
            </a:r>
            <a:r>
              <a:rPr lang="en-US" altLang="zh-TW" dirty="0"/>
              <a:t> to root file for future analysis. 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B6F3E7A-C35C-4A98-A340-2B9CE30B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921C20-72CE-495E-B354-63D0AA83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36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1F61491-DCED-488A-98E3-B8033063F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Operation Procedure </a:t>
            </a:r>
            <a:r>
              <a:rPr lang="en-US" altLang="zh-TW" sz="3600" dirty="0"/>
              <a:t>- decode</a:t>
            </a:r>
            <a:endParaRPr lang="zh-TW" altLang="en-US" dirty="0"/>
          </a:p>
        </p:txBody>
      </p:sp>
      <p:sp>
        <p:nvSpPr>
          <p:cNvPr id="6" name="內容版面配置區 8">
            <a:extLst>
              <a:ext uri="{FF2B5EF4-FFF2-40B4-BE49-F238E27FC236}">
                <a16:creationId xmlns:a16="http://schemas.microsoft.com/office/drawing/2014/main" id="{8B8AA7FE-868C-4046-BE56-60EB219787BB}"/>
              </a:ext>
            </a:extLst>
          </p:cNvPr>
          <p:cNvSpPr txBox="1">
            <a:spLocks/>
          </p:cNvSpPr>
          <p:nvPr/>
        </p:nvSpPr>
        <p:spPr>
          <a:xfrm>
            <a:off x="1097280" y="1652552"/>
            <a:ext cx="4641669" cy="5103961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-183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微軟正黑體 Light" panose="020B0304030504040204" pitchFamily="34" charset="-120"/>
              <a:buNone/>
            </a:pPr>
            <a:r>
              <a:rPr lang="pt-BR" altLang="zh-TW" sz="800" dirty="0">
                <a:latin typeface="Consolas" panose="020B0609020204030204" pitchFamily="49" charset="0"/>
              </a:rPr>
              <a:t>$ ./build/h2g_run -r 14 -d 0 -n 1 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zh-TW" sz="800" dirty="0">
                <a:latin typeface="Consolas" panose="020B0609020204030204" pitchFamily="49" charset="0"/>
              </a:rPr>
              <a:t>$ root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root [1] </a:t>
            </a:r>
            <a:r>
              <a:rPr lang="pt-BR" altLang="zh-TW" sz="800" dirty="0">
                <a:latin typeface="Consolas" panose="020B0609020204030204" pitchFamily="49" charset="0"/>
              </a:rPr>
              <a:t>T</a:t>
            </a:r>
            <a:r>
              <a:rPr lang="en-US" altLang="zh-TW" sz="800" dirty="0">
                <a:latin typeface="Consolas" panose="020B0609020204030204" pitchFamily="49" charset="0"/>
              </a:rPr>
              <a:t>F</a:t>
            </a:r>
            <a:r>
              <a:rPr lang="pt-BR" altLang="zh-TW" sz="800" dirty="0">
                <a:latin typeface="Consolas" panose="020B0609020204030204" pitchFamily="49" charset="0"/>
              </a:rPr>
              <a:t>ile f(“Run014.root”)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root [2] events-&gt;Print()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*Tree    :events    : Events        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98258 : Total =      7360953537 bytes  File  Size =  492028194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        :          : Tree compression factor =  14.96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0 :</a:t>
            </a:r>
            <a:r>
              <a:rPr lang="en-US" altLang="zh-TW" sz="800" dirty="0" err="1">
                <a:latin typeface="Consolas" panose="020B0609020204030204" pitchFamily="49" charset="0"/>
              </a:rPr>
              <a:t>event_number</a:t>
            </a:r>
            <a:r>
              <a:rPr lang="en-US" altLang="zh-TW" sz="800" dirty="0">
                <a:latin typeface="Consolas" panose="020B0609020204030204" pitchFamily="49" charset="0"/>
              </a:rPr>
              <a:t> : </a:t>
            </a:r>
            <a:r>
              <a:rPr lang="en-US" altLang="zh-TW" sz="800" dirty="0" err="1">
                <a:latin typeface="Consolas" panose="020B0609020204030204" pitchFamily="49" charset="0"/>
              </a:rPr>
              <a:t>event_number</a:t>
            </a:r>
            <a:r>
              <a:rPr lang="en-US" altLang="zh-TW" sz="800" dirty="0">
                <a:latin typeface="Consolas" panose="020B0609020204030204" pitchFamily="49" charset="0"/>
              </a:rPr>
              <a:t>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98258 : Total  Size=     395183 bytes  File Size  =     138994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18 : Basket Size=      51200 bytes  Compression=   2.84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1 :timestamps : timestamps[1]/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98258 : Total  Size=     395145 bytes  File Size  =     114179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18 : Basket Size=      51200 bytes  Compression=   3.45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2 :</a:t>
            </a:r>
            <a:r>
              <a:rPr lang="en-US" altLang="zh-TW" sz="800" dirty="0" err="1">
                <a:latin typeface="Consolas" panose="020B0609020204030204" pitchFamily="49" charset="0"/>
              </a:rPr>
              <a:t>num_samples</a:t>
            </a:r>
            <a:r>
              <a:rPr lang="en-US" altLang="zh-TW" sz="800" dirty="0">
                <a:latin typeface="Consolas" panose="020B0609020204030204" pitchFamily="49" charset="0"/>
              </a:rPr>
              <a:t> : </a:t>
            </a:r>
            <a:r>
              <a:rPr lang="en-US" altLang="zh-TW" sz="800" dirty="0" err="1">
                <a:latin typeface="Consolas" panose="020B0609020204030204" pitchFamily="49" charset="0"/>
              </a:rPr>
              <a:t>num_samples</a:t>
            </a:r>
            <a:r>
              <a:rPr lang="en-US" altLang="zh-TW" sz="800" dirty="0">
                <a:latin typeface="Consolas" panose="020B0609020204030204" pitchFamily="49" charset="0"/>
              </a:rPr>
              <a:t>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98258 : Total  Size=     395161 bytes  File Size  =       4019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18 : Basket Size=      51200 bytes  Compression=  98.15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3 :</a:t>
            </a:r>
            <a:r>
              <a:rPr lang="en-US" altLang="zh-TW" sz="800" dirty="0" err="1">
                <a:latin typeface="Consolas" panose="020B0609020204030204" pitchFamily="49" charset="0"/>
              </a:rPr>
              <a:t>adc</a:t>
            </a:r>
            <a:r>
              <a:rPr lang="en-US" altLang="zh-TW" sz="800" dirty="0">
                <a:latin typeface="Consolas" panose="020B0609020204030204" pitchFamily="49" charset="0"/>
              </a:rPr>
              <a:t>       : </a:t>
            </a:r>
            <a:r>
              <a:rPr lang="en-US" altLang="zh-TW" sz="800" dirty="0" err="1">
                <a:latin typeface="Consolas" panose="020B0609020204030204" pitchFamily="49" charset="0"/>
              </a:rPr>
              <a:t>adc</a:t>
            </a:r>
            <a:r>
              <a:rPr lang="en-US" altLang="zh-TW" sz="800" dirty="0">
                <a:latin typeface="Consolas" panose="020B0609020204030204" pitchFamily="49" charset="0"/>
              </a:rPr>
              <a:t>[144][32]/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98258 : Total  Size= 1811620311 bytes  File Size  =  408563585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5745 : Basket Size=    7088128 bytes  Compression=   4.43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4 :</a:t>
            </a:r>
            <a:r>
              <a:rPr lang="en-US" altLang="zh-TW" sz="800" dirty="0" err="1">
                <a:latin typeface="Consolas" panose="020B0609020204030204" pitchFamily="49" charset="0"/>
              </a:rPr>
              <a:t>toa</a:t>
            </a:r>
            <a:r>
              <a:rPr lang="en-US" altLang="zh-TW" sz="800" dirty="0">
                <a:latin typeface="Consolas" panose="020B0609020204030204" pitchFamily="49" charset="0"/>
              </a:rPr>
              <a:t>       : </a:t>
            </a:r>
            <a:r>
              <a:rPr lang="en-US" altLang="zh-TW" sz="800" dirty="0" err="1">
                <a:latin typeface="Consolas" panose="020B0609020204030204" pitchFamily="49" charset="0"/>
              </a:rPr>
              <a:t>toa</a:t>
            </a:r>
            <a:r>
              <a:rPr lang="en-US" altLang="zh-TW" sz="800" dirty="0">
                <a:latin typeface="Consolas" panose="020B0609020204030204" pitchFamily="49" charset="0"/>
              </a:rPr>
              <a:t>[144][32]/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98258 : Total  Size= 1811620311 bytes  File Size  =   22647543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5745 : Basket Size=    7088128 bytes  Compression=  79.99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5 :tot       : tot[144][32]/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98258 : Total  Size= 1811620311 bytes  File Size  =    8514786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5745 : Basket Size=    7088128 bytes  Compression= 212.75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6 :hamming   : hamming[144][32]/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98258 : Total  Size= 1811643307 bytes  File Size  =    8529147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5745 : Basket Size=    7089664 bytes  Compression= 212.39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7 :</a:t>
            </a:r>
            <a:r>
              <a:rPr lang="en-US" altLang="zh-TW" sz="800" dirty="0" err="1">
                <a:latin typeface="Consolas" panose="020B0609020204030204" pitchFamily="49" charset="0"/>
              </a:rPr>
              <a:t>hit_max</a:t>
            </a:r>
            <a:r>
              <a:rPr lang="en-US" altLang="zh-TW" sz="800" dirty="0">
                <a:latin typeface="Consolas" panose="020B0609020204030204" pitchFamily="49" charset="0"/>
              </a:rPr>
              <a:t>   : </a:t>
            </a:r>
            <a:r>
              <a:rPr lang="en-US" altLang="zh-TW" sz="800" dirty="0" err="1">
                <a:latin typeface="Consolas" panose="020B0609020204030204" pitchFamily="49" charset="0"/>
              </a:rPr>
              <a:t>hit_max</a:t>
            </a:r>
            <a:r>
              <a:rPr lang="en-US" altLang="zh-TW" sz="800" dirty="0">
                <a:latin typeface="Consolas" panose="020B0609020204030204" pitchFamily="49" charset="0"/>
              </a:rPr>
              <a:t>[144]/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98258 : Total  Size=   56630819 bytes  File Size  =   21343750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353 : Basket Size=     221184 bytes  Compression=   2.65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8 :</a:t>
            </a:r>
            <a:r>
              <a:rPr lang="en-US" altLang="zh-TW" sz="800" dirty="0" err="1">
                <a:latin typeface="Consolas" panose="020B0609020204030204" pitchFamily="49" charset="0"/>
              </a:rPr>
              <a:t>hit_pedestal</a:t>
            </a:r>
            <a:r>
              <a:rPr lang="en-US" altLang="zh-TW" sz="800" dirty="0">
                <a:latin typeface="Consolas" panose="020B0609020204030204" pitchFamily="49" charset="0"/>
              </a:rPr>
              <a:t> : </a:t>
            </a:r>
            <a:r>
              <a:rPr lang="en-US" altLang="zh-TW" sz="800" dirty="0" err="1">
                <a:latin typeface="Consolas" panose="020B0609020204030204" pitchFamily="49" charset="0"/>
              </a:rPr>
              <a:t>hit_pedestal</a:t>
            </a:r>
            <a:r>
              <a:rPr lang="en-US" altLang="zh-TW" sz="800" dirty="0">
                <a:latin typeface="Consolas" panose="020B0609020204030204" pitchFamily="49" charset="0"/>
              </a:rPr>
              <a:t>[144]/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98258 : Total  Size=   56632604 bytes  File Size  =   22016214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353 : Basket Size=     221696 bytes  Compression=   2.57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EE9E797-F656-4512-AA24-F1DF42765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735" y="2482326"/>
            <a:ext cx="3444396" cy="3429222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9A595A5A-E96B-4011-BED7-73F44CD1613F}"/>
              </a:ext>
            </a:extLst>
          </p:cNvPr>
          <p:cNvCxnSpPr/>
          <p:nvPr/>
        </p:nvCxnSpPr>
        <p:spPr>
          <a:xfrm>
            <a:off x="5625736" y="4128230"/>
            <a:ext cx="14607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D56246E9-CFDE-47AD-937C-9A33DF232D7D}"/>
              </a:ext>
            </a:extLst>
          </p:cNvPr>
          <p:cNvSpPr txBox="1"/>
          <p:nvPr/>
        </p:nvSpPr>
        <p:spPr>
          <a:xfrm>
            <a:off x="5574455" y="3796462"/>
            <a:ext cx="2123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ADC waveform</a:t>
            </a:r>
          </a:p>
          <a:p>
            <a:r>
              <a:rPr lang="en-US" altLang="zh-TW" dirty="0">
                <a:latin typeface="+mj-lt"/>
              </a:rPr>
              <a:t>x-axis: time</a:t>
            </a:r>
          </a:p>
          <a:p>
            <a:r>
              <a:rPr lang="en-US" altLang="zh-TW" dirty="0">
                <a:latin typeface="+mj-lt"/>
              </a:rPr>
              <a:t>y-axis: amplitude</a:t>
            </a:r>
            <a:endParaRPr lang="zh-TW" altLang="en-US" dirty="0">
              <a:latin typeface="+mj-lt"/>
            </a:endParaRPr>
          </a:p>
          <a:p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67427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A8FAEA3-3329-E9B3-2366-2032521F5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WWW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C429182-20D9-A1B6-E68E-D129B5D3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EB433BF-E647-067C-F408-22C048AE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37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4893F64-3F5C-7256-08F9-46CA2524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Q/A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865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D063DB43-4235-177E-6B89-429A3C3DE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To modify channel mapping: online_monitor.cxx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53AA1E5-7118-58AF-8023-E70EFED29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DD318E-41CE-7ADF-D547-F9394494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8F784A56-FC74-7F5C-FE07-0BE56D229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Operation Procedure</a:t>
            </a:r>
            <a:r>
              <a:rPr lang="en-US" altLang="zh-TW" sz="4800"/>
              <a:t> - </a:t>
            </a:r>
            <a:r>
              <a:rPr lang="en-US" altLang="zh-TW" sz="3600"/>
              <a:t>online_monitoring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20EE8CD-17E2-D64C-E04C-A5BB59CAEA0A}"/>
              </a:ext>
            </a:extLst>
          </p:cNvPr>
          <p:cNvSpPr txBox="1"/>
          <p:nvPr/>
        </p:nvSpPr>
        <p:spPr>
          <a:xfrm>
            <a:off x="1097280" y="1806333"/>
            <a:ext cx="6094476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EEEMCal mapping - instead of "layers", we have a single plane, where each crystal is one connector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FPGA IP | ID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208     | 0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209     | 1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210     | 2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211     | 3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TW" sz="10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eeemcal_fpga_map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25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altLang="zh-TW" sz="10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{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};</a:t>
            </a:r>
          </a:p>
          <a:p>
            <a:b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</a:br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ASIC | ID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0    | 0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1    | 1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TW" sz="10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eeemcal_asic_map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25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altLang="zh-TW" sz="10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{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};</a:t>
            </a:r>
          </a:p>
          <a:p>
            <a:b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</a:br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Connector | ID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A        | 0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B        | 1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C        | 2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// D        | 3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TW" sz="10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eeemcal_connector_map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25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altLang="zh-TW" sz="10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{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    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    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    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    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};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66E5703-0430-588A-9163-8EB6B7E4642C}"/>
              </a:ext>
            </a:extLst>
          </p:cNvPr>
          <p:cNvSpPr txBox="1"/>
          <p:nvPr/>
        </p:nvSpPr>
        <p:spPr>
          <a:xfrm>
            <a:off x="6096000" y="2200906"/>
            <a:ext cx="511648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TW" sz="10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eeemcal_16i_channel_a_map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16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altLang="zh-TW" sz="10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{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5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7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        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9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14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15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16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};</a:t>
            </a:r>
          </a:p>
          <a:p>
            <a:b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</a:br>
            <a:r>
              <a:rPr lang="en-US" altLang="zh-TW" sz="10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TW" sz="10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eeemcal_16i_channel_b_map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16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altLang="zh-TW" sz="10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{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19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24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25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26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      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27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28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29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34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};</a:t>
            </a:r>
          </a:p>
          <a:p>
            <a:b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</a:br>
            <a:r>
              <a:rPr lang="en-US" altLang="zh-TW" sz="10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TW" sz="10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eeemcal_16i_channel_c_map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16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altLang="zh-TW" sz="10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{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55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56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57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58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59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      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64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65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66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67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68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69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70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};</a:t>
            </a:r>
          </a:p>
          <a:p>
            <a:b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</a:br>
            <a:r>
              <a:rPr lang="en-US" altLang="zh-TW" sz="1000" b="0">
                <a:solidFill>
                  <a:srgbClr val="569CD6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TW" sz="1000" b="0">
                <a:solidFill>
                  <a:srgbClr val="9CDCFE"/>
                </a:solidFill>
                <a:effectLst/>
                <a:latin typeface="Consolas" panose="020B0609020204030204" pitchFamily="49" charset="0"/>
              </a:rPr>
              <a:t>eeemcal_16i_channel_d_map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[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16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] </a:t>
            </a:r>
            <a:r>
              <a:rPr lang="en-US" altLang="zh-TW" sz="1000" b="0">
                <a:solidFill>
                  <a:srgbClr val="D4D4D4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 {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36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37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38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39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43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</a:t>
            </a:r>
          </a:p>
          <a:p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                                     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45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46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47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48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49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50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51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TW" sz="1000" b="0">
                <a:solidFill>
                  <a:srgbClr val="B5CEA8"/>
                </a:solidFill>
                <a:effectLst/>
                <a:latin typeface="Consolas" panose="020B0609020204030204" pitchFamily="49" charset="0"/>
              </a:rPr>
              <a:t>52</a:t>
            </a:r>
            <a:r>
              <a:rPr lang="en-US" altLang="zh-TW" sz="1000" b="0">
                <a:solidFill>
                  <a:srgbClr val="CCCCCC"/>
                </a:solidFill>
                <a:effectLst/>
                <a:latin typeface="Consolas" panose="020B0609020204030204" pitchFamily="49" charset="0"/>
              </a:rPr>
              <a:t>};</a:t>
            </a: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/*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int eeemcal_16i_channel_a_map[16] = { 2,  6, 11, 15,  0,  4,  9, 13,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                                      1,  5, 10, 14,  3,  7, 12, 16};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int eeemcal_16i_channel_b_map[16] = {20, 24, 29, 33, 18, 22, 27, 31,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                                     19, 23, 28, 32, 21, 25, 30, 34};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  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int eeemcal_16i_channel_c_map[16] = {67, 63, 59, 55, 69, 65, 61, 57,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                                     70, 66, 60, 56, 68, 64, 58, 54};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                                       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int eeemcal_16i_channel_d_map[16] = {50, 46, 40, 36, 52, 48, 42, 38,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                                     51, 47, 43, 39, 49, 45, 41, 37};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TW" sz="1000" b="0">
                <a:solidFill>
                  <a:srgbClr val="6A9955"/>
                </a:solidFill>
                <a:effectLst/>
                <a:latin typeface="Consolas" panose="020B0609020204030204" pitchFamily="49" charset="0"/>
              </a:rPr>
              <a:t>*/</a:t>
            </a:r>
            <a:endParaRPr lang="en-US" altLang="zh-TW" sz="1000" b="0">
              <a:solidFill>
                <a:srgbClr val="CCCCCC"/>
              </a:solidFill>
              <a:effectLst/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405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8F5FBBF-51AC-F309-0F98-330E591D1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744" y="1179443"/>
            <a:ext cx="4371896" cy="4215384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430A859-D695-8947-D858-FD651D939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956981"/>
          </a:xfrm>
        </p:spPr>
        <p:txBody>
          <a:bodyPr/>
          <a:lstStyle/>
          <a:p>
            <a:r>
              <a:rPr lang="en-US" altLang="zh-TW"/>
              <a:t>ADC1 = ADC0 – ADC_pedestal</a:t>
            </a:r>
          </a:p>
          <a:p>
            <a:r>
              <a:rPr lang="en-US" altLang="zh-TW"/>
              <a:t>ADC2 = (ADC1 &lt; ADC_TH) ? 0: ADC1</a:t>
            </a:r>
          </a:p>
          <a:p>
            <a:pPr lvl="1"/>
            <a:r>
              <a:rPr lang="en-US" altLang="zh-TW"/>
              <a:t>***if set ADC_pedestal = ADC_TH = 0</a:t>
            </a:r>
          </a:p>
          <a:p>
            <a:pPr lvl="1"/>
            <a:r>
              <a:rPr lang="en-US" altLang="zh-TW"/>
              <a:t>***ADC2 = ADC0</a:t>
            </a:r>
          </a:p>
          <a:p>
            <a:r>
              <a:rPr lang="en-US" altLang="zh-TW"/>
              <a:t>TOT1 = (TOT0 &lt; TOT_THn) ? (TOT_THn – TOT_Pn) : (TOT0 – TOT_Pn)</a:t>
            </a:r>
          </a:p>
          <a:p>
            <a:pPr lvl="1"/>
            <a:r>
              <a:rPr lang="en-US" altLang="zh-TW"/>
              <a:t>*** if set TOT_THn = TOT_Pn = 0</a:t>
            </a:r>
          </a:p>
          <a:p>
            <a:pPr lvl="1"/>
            <a:r>
              <a:rPr lang="en-US" altLang="zh-TW"/>
              <a:t>*** TOT1 = TOT0</a:t>
            </a:r>
          </a:p>
          <a:p>
            <a:r>
              <a:rPr lang="en-US" altLang="zh-TW"/>
              <a:t>Charge = (TOT0 != 0) ? TOT1 * MultFactor : ADC2</a:t>
            </a:r>
          </a:p>
          <a:p>
            <a:endParaRPr lang="en-US" altLang="zh-TW"/>
          </a:p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EA5B8B9-A211-2123-3D91-061E2E7A3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CAA6DEC-B73F-BA54-4E1F-44B0AD018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F1D97EA-8284-7A03-E848-E8D451C8F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Trigger path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CF2BA8E-F920-F070-2D69-E4E6C270FC5A}"/>
              </a:ext>
            </a:extLst>
          </p:cNvPr>
          <p:cNvSpPr txBox="1"/>
          <p:nvPr/>
        </p:nvSpPr>
        <p:spPr>
          <a:xfrm>
            <a:off x="8011090" y="5303771"/>
            <a:ext cx="564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latin typeface="+mj-lt"/>
              </a:rPr>
              <a:t>12 bit</a:t>
            </a:r>
            <a:endParaRPr lang="zh-TW" altLang="en-US" sz="1100">
              <a:latin typeface="+mj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D934781F-675F-08DD-D5CB-8CC6DFC5E7A1}"/>
              </a:ext>
            </a:extLst>
          </p:cNvPr>
          <p:cNvSpPr txBox="1"/>
          <p:nvPr/>
        </p:nvSpPr>
        <p:spPr>
          <a:xfrm>
            <a:off x="10590714" y="2072282"/>
            <a:ext cx="564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latin typeface="+mj-lt"/>
              </a:rPr>
              <a:t>4 bit</a:t>
            </a:r>
            <a:endParaRPr lang="zh-TW" altLang="en-US" sz="1100">
              <a:latin typeface="+mj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E913E18-16F3-32A2-D9E5-2AA221444679}"/>
              </a:ext>
            </a:extLst>
          </p:cNvPr>
          <p:cNvSpPr txBox="1"/>
          <p:nvPr/>
        </p:nvSpPr>
        <p:spPr>
          <a:xfrm>
            <a:off x="9160600" y="3713544"/>
            <a:ext cx="564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latin typeface="+mj-lt"/>
              </a:rPr>
              <a:t>7 bit</a:t>
            </a:r>
            <a:endParaRPr lang="zh-TW" altLang="en-US" sz="1100">
              <a:latin typeface="+mj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D72C926-2BE7-792A-7EB4-F47359AB3FFA}"/>
              </a:ext>
            </a:extLst>
          </p:cNvPr>
          <p:cNvSpPr txBox="1"/>
          <p:nvPr/>
        </p:nvSpPr>
        <p:spPr>
          <a:xfrm>
            <a:off x="10225911" y="4962663"/>
            <a:ext cx="564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latin typeface="+mj-lt"/>
              </a:rPr>
              <a:t>8 bit</a:t>
            </a:r>
            <a:endParaRPr lang="zh-TW" altLang="en-US" sz="1100">
              <a:latin typeface="+mj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9DE0CAA-D5AF-004B-D516-21F35840385D}"/>
              </a:ext>
            </a:extLst>
          </p:cNvPr>
          <p:cNvSpPr txBox="1"/>
          <p:nvPr/>
        </p:nvSpPr>
        <p:spPr>
          <a:xfrm>
            <a:off x="8085164" y="3367318"/>
            <a:ext cx="564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latin typeface="+mj-lt"/>
              </a:rPr>
              <a:t>8 bit</a:t>
            </a:r>
            <a:endParaRPr lang="zh-TW" altLang="en-US" sz="1100">
              <a:latin typeface="+mj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EC89628-BB21-99AC-FE4B-F3633DFAFADA}"/>
              </a:ext>
            </a:extLst>
          </p:cNvPr>
          <p:cNvSpPr txBox="1"/>
          <p:nvPr/>
        </p:nvSpPr>
        <p:spPr>
          <a:xfrm>
            <a:off x="10615004" y="3398850"/>
            <a:ext cx="564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latin typeface="+mj-lt"/>
              </a:rPr>
              <a:t>5 bit</a:t>
            </a:r>
            <a:endParaRPr lang="zh-TW" altLang="en-US" sz="1100">
              <a:latin typeface="+mj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82B9F3F-AB3F-116A-0937-075768CDE920}"/>
              </a:ext>
            </a:extLst>
          </p:cNvPr>
          <p:cNvSpPr txBox="1"/>
          <p:nvPr/>
        </p:nvSpPr>
        <p:spPr>
          <a:xfrm>
            <a:off x="8011090" y="996037"/>
            <a:ext cx="564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latin typeface="+mj-lt"/>
              </a:rPr>
              <a:t>10 bit</a:t>
            </a:r>
            <a:endParaRPr lang="zh-TW" altLang="en-US" sz="11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1489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64AB90A-FDC1-4E73-B83F-065857671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503" y="1179443"/>
            <a:ext cx="2876550" cy="5410200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18EC89C-720D-4BA1-1995-4A32EE43F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358348"/>
            <a:ext cx="7103745" cy="3214213"/>
          </a:xfrm>
        </p:spPr>
        <p:txBody>
          <a:bodyPr/>
          <a:lstStyle/>
          <a:p>
            <a:r>
              <a:rPr lang="en-US" altLang="zh-TW" dirty="0"/>
              <a:t>Install &amp; Launch </a:t>
            </a:r>
            <a:r>
              <a:rPr lang="en-US" altLang="zh-TW" dirty="0" err="1"/>
              <a:t>Vivado</a:t>
            </a:r>
            <a:r>
              <a:rPr lang="en-US" altLang="zh-TW" dirty="0"/>
              <a:t> (no need license key)</a:t>
            </a:r>
          </a:p>
          <a:p>
            <a:r>
              <a:rPr lang="en-US" altLang="zh-TW" dirty="0"/>
              <a:t>Open Hardware Manager</a:t>
            </a:r>
          </a:p>
          <a:p>
            <a:r>
              <a:rPr lang="en-US" altLang="zh-TW" dirty="0"/>
              <a:t>Connect JTAG to PC and power on FPGA board</a:t>
            </a:r>
          </a:p>
          <a:p>
            <a:pPr lvl="1"/>
            <a:r>
              <a:rPr lang="en-US" altLang="zh-TW" dirty="0"/>
              <a:t>Click Open target on the left Panel</a:t>
            </a:r>
          </a:p>
          <a:p>
            <a:pPr lvl="1"/>
            <a:r>
              <a:rPr lang="en-US" altLang="zh-TW" dirty="0"/>
              <a:t>Open the device</a:t>
            </a:r>
          </a:p>
          <a:p>
            <a:pPr lvl="1"/>
            <a:r>
              <a:rPr lang="en-US" altLang="zh-TW" dirty="0"/>
              <a:t>Right click on it and Click “Add Configuration Memory Device”</a:t>
            </a:r>
          </a:p>
          <a:p>
            <a:pPr lvl="1"/>
            <a:r>
              <a:rPr lang="en-US" altLang="zh-TW" dirty="0"/>
              <a:t>Select device “mt25qu256-spi-x1_x2_x4” and continue</a:t>
            </a:r>
          </a:p>
          <a:p>
            <a:pPr lvl="1"/>
            <a:r>
              <a:rPr lang="en-US" altLang="zh-TW" dirty="0"/>
              <a:t>Select file “frame_protoboard_v2.mcs” (version v4.11)</a:t>
            </a:r>
          </a:p>
          <a:p>
            <a:pPr lvl="1"/>
            <a:r>
              <a:rPr lang="en-US" altLang="zh-TW" dirty="0"/>
              <a:t>Program it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3CBB8CA-7066-9976-3FEE-ABA9B49E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1715564-1014-71E5-08C2-0334A2AB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8A1E111-EB20-A0E6-62E6-6AF12545B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Programming FPGA</a:t>
            </a:r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33A3AB9-A854-8D24-5B7E-C839008244EC}"/>
              </a:ext>
            </a:extLst>
          </p:cNvPr>
          <p:cNvSpPr txBox="1"/>
          <p:nvPr/>
        </p:nvSpPr>
        <p:spPr>
          <a:xfrm>
            <a:off x="227651" y="4690199"/>
            <a:ext cx="7046942" cy="1618905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zh-TW" sz="1600" dirty="0"/>
              <a:t>Firmware: v4.11</a:t>
            </a:r>
          </a:p>
          <a:p>
            <a:pPr lvl="1"/>
            <a:r>
              <a:rPr lang="en-US" altLang="zh-TW" sz="1400" dirty="0"/>
              <a:t>https://web.tresorit.com/l/86zmA#BE8fqp4of3N8pFNz-cXpgg&amp;ZZ8bIfjDltJSr5qvdDoZYuGsgz6LDm0Q</a:t>
            </a:r>
          </a:p>
          <a:p>
            <a:r>
              <a:rPr lang="en-US" altLang="zh-TW" sz="1600" dirty="0"/>
              <a:t>Programming guide: KCU_Flashing.pdf</a:t>
            </a:r>
          </a:p>
          <a:p>
            <a:pPr lvl="1"/>
            <a:r>
              <a:rPr lang="en-US" altLang="zh-TW" sz="1400" dirty="0"/>
              <a:t>https://web.tresorit.com/l/86zmA#BE8fqp4of3N8pFNz-cXpgg&amp;GYtZ9jQtioHk1QwqwK5nizBt2rLRRpSt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271F3DD-7376-A137-9ED2-21DD0F02AEF4}"/>
              </a:ext>
            </a:extLst>
          </p:cNvPr>
          <p:cNvSpPr/>
          <p:nvPr/>
        </p:nvSpPr>
        <p:spPr>
          <a:xfrm>
            <a:off x="8566483" y="4042611"/>
            <a:ext cx="1913021" cy="29196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000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5940C0F-1434-919A-3A6F-05318ACB1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1282402"/>
          </a:xfrm>
        </p:spPr>
        <p:txBody>
          <a:bodyPr/>
          <a:lstStyle/>
          <a:p>
            <a:r>
              <a:rPr lang="en-US" altLang="zh-TW"/>
              <a:t>ADC [ADC counts] is 10 bit</a:t>
            </a:r>
          </a:p>
          <a:p>
            <a:r>
              <a:rPr lang="en-US" altLang="zh-TW"/>
              <a:t>TOT [TOT counts] is 12 bit</a:t>
            </a:r>
          </a:p>
          <a:p>
            <a:r>
              <a:rPr lang="en-US" altLang="zh-TW"/>
              <a:t>linearization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162E544-0478-A825-CC42-378A8244B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2504960-BF43-184A-5DF0-54BCF72BC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40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F056025-7D5B-727C-9F64-C34047A2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Trigger path</a:t>
            </a: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ECC3358-CCE3-7046-A808-7788E5D37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294" y="2196827"/>
            <a:ext cx="7690402" cy="404084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3EC4440A-48A5-14A8-03A9-AE4DC6260FFF}"/>
              </a:ext>
            </a:extLst>
          </p:cNvPr>
          <p:cNvSpPr txBox="1"/>
          <p:nvPr/>
        </p:nvSpPr>
        <p:spPr>
          <a:xfrm>
            <a:off x="8074152" y="6455578"/>
            <a:ext cx="2748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Ref. </a:t>
            </a:r>
            <a:r>
              <a:rPr lang="zh-TW" altLang="en-US">
                <a:latin typeface="+mj-lt"/>
              </a:rPr>
              <a:t>TIPP21_HGCROC.pdf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E26DEC1-1C05-5022-7556-64363C49BEF4}"/>
              </a:ext>
            </a:extLst>
          </p:cNvPr>
          <p:cNvSpPr txBox="1"/>
          <p:nvPr/>
        </p:nvSpPr>
        <p:spPr>
          <a:xfrm>
            <a:off x="10251096" y="4015579"/>
            <a:ext cx="1287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MultFactor</a:t>
            </a:r>
            <a:endParaRPr lang="zh-TW" altLang="en-US">
              <a:latin typeface="+mj-lt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9E16F16-9F76-2102-AB18-0F3625A5E4E9}"/>
              </a:ext>
            </a:extLst>
          </p:cNvPr>
          <p:cNvCxnSpPr>
            <a:cxnSpLocks/>
          </p:cNvCxnSpPr>
          <p:nvPr/>
        </p:nvCxnSpPr>
        <p:spPr>
          <a:xfrm flipH="1" flipV="1">
            <a:off x="10339832" y="3080385"/>
            <a:ext cx="274320" cy="935194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F8E686B1-F2FD-AE9B-3C3E-2DDDB415CA9A}"/>
              </a:ext>
            </a:extLst>
          </p:cNvPr>
          <p:cNvCxnSpPr>
            <a:cxnSpLocks/>
          </p:cNvCxnSpPr>
          <p:nvPr/>
        </p:nvCxnSpPr>
        <p:spPr>
          <a:xfrm flipH="1" flipV="1">
            <a:off x="10787888" y="4384911"/>
            <a:ext cx="107040" cy="58761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E03AE50E-C5AA-4FAC-929C-9C8F2B36D45D}"/>
              </a:ext>
            </a:extLst>
          </p:cNvPr>
          <p:cNvCxnSpPr>
            <a:cxnSpLocks/>
          </p:cNvCxnSpPr>
          <p:nvPr/>
        </p:nvCxnSpPr>
        <p:spPr>
          <a:xfrm flipV="1">
            <a:off x="6185408" y="4678718"/>
            <a:ext cx="0" cy="1106101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0A34C03-1F2A-F415-8B0F-088E9D7E53AB}"/>
              </a:ext>
            </a:extLst>
          </p:cNvPr>
          <p:cNvSpPr txBox="1"/>
          <p:nvPr/>
        </p:nvSpPr>
        <p:spPr>
          <a:xfrm>
            <a:off x="6555151" y="4862436"/>
            <a:ext cx="1287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latin typeface="+mj-lt"/>
              </a:rPr>
              <a:t>TOT_</a:t>
            </a:r>
            <a:endParaRPr lang="zh-TW" altLang="en-US">
              <a:latin typeface="+mj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42A6EC0-28C5-ABAB-E7CB-88DC31BC42A3}"/>
              </a:ext>
            </a:extLst>
          </p:cNvPr>
          <p:cNvSpPr txBox="1"/>
          <p:nvPr/>
        </p:nvSpPr>
        <p:spPr>
          <a:xfrm>
            <a:off x="5466040" y="4678718"/>
            <a:ext cx="9042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>
                <a:solidFill>
                  <a:srgbClr val="FF0000"/>
                </a:solidFill>
                <a:latin typeface="+mj-lt"/>
              </a:rPr>
              <a:t>TOT_THn</a:t>
            </a:r>
            <a:endParaRPr lang="zh-TW" altLang="en-US" sz="12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53750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A8FAEA3-3329-E9B3-2366-2032521F5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WWW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C429182-20D9-A1B6-E68E-D129B5D3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EB433BF-E647-067C-F408-22C048AE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41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4893F64-3F5C-7256-08F9-46CA2524D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Local R&amp;D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3103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00AFB00-D836-2745-4562-6D732EE0C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3AD59FD-F8CF-3C29-885F-62DEAD387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5749E2F-18D0-8944-BA49-DDDF5E935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42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116CC56-D62A-E389-682D-7141C4AA8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" name="圖片 7" descr="一張含有 文字, 電路, 電子元件, 被動元件 的圖片&#10;&#10;AI 產生的內容可能不正確。">
            <a:extLst>
              <a:ext uri="{FF2B5EF4-FFF2-40B4-BE49-F238E27FC236}">
                <a16:creationId xmlns:a16="http://schemas.microsoft.com/office/drawing/2014/main" id="{3E680EA7-00DE-5A87-8DF4-01FA50A26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04" y="2238058"/>
            <a:ext cx="4532769" cy="2093073"/>
          </a:xfrm>
          <a:prstGeom prst="rect">
            <a:avLst/>
          </a:prstGeom>
        </p:spPr>
      </p:pic>
      <p:pic>
        <p:nvPicPr>
          <p:cNvPr id="10" name="圖片 9" descr="一張含有 電子元件, 電路元件, 被動元件, 電子工程 的圖片&#10;&#10;AI 產生的內容可能不正確。">
            <a:extLst>
              <a:ext uri="{FF2B5EF4-FFF2-40B4-BE49-F238E27FC236}">
                <a16:creationId xmlns:a16="http://schemas.microsoft.com/office/drawing/2014/main" id="{A5402EA1-BD6F-051B-79CD-9D2E18C36B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73" y="2245285"/>
            <a:ext cx="4532770" cy="2093073"/>
          </a:xfrm>
          <a:prstGeom prst="rect">
            <a:avLst/>
          </a:prstGeom>
        </p:spPr>
      </p:pic>
      <p:pic>
        <p:nvPicPr>
          <p:cNvPr id="12" name="圖片 11" descr="一張含有 電子產品, 文字, 電子元件, 被動元件 的圖片&#10;&#10;AI 產生的內容可能不正確。">
            <a:extLst>
              <a:ext uri="{FF2B5EF4-FFF2-40B4-BE49-F238E27FC236}">
                <a16:creationId xmlns:a16="http://schemas.microsoft.com/office/drawing/2014/main" id="{DAA2C8FB-80B5-21F5-BACF-A42BE77127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04" y="158448"/>
            <a:ext cx="4532769" cy="2093073"/>
          </a:xfrm>
          <a:prstGeom prst="rect">
            <a:avLst/>
          </a:prstGeom>
        </p:spPr>
      </p:pic>
      <p:pic>
        <p:nvPicPr>
          <p:cNvPr id="14" name="圖片 13" descr="一張含有 文字, 電子產品, 電子工程, 電路 的圖片&#10;&#10;AI 產生的內容可能不正確。">
            <a:extLst>
              <a:ext uri="{FF2B5EF4-FFF2-40B4-BE49-F238E27FC236}">
                <a16:creationId xmlns:a16="http://schemas.microsoft.com/office/drawing/2014/main" id="{96265D7E-C07C-14BE-F7D9-AF73462D95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573" y="163206"/>
            <a:ext cx="4532768" cy="2093072"/>
          </a:xfrm>
          <a:prstGeom prst="rect">
            <a:avLst/>
          </a:prstGeom>
        </p:spPr>
      </p:pic>
      <p:pic>
        <p:nvPicPr>
          <p:cNvPr id="18" name="圖片 17" descr="一張含有 電子產品, 電路, 電子工程, 電子元件 的圖片&#10;&#10;AI 產生的內容可能不正確。">
            <a:extLst>
              <a:ext uri="{FF2B5EF4-FFF2-40B4-BE49-F238E27FC236}">
                <a16:creationId xmlns:a16="http://schemas.microsoft.com/office/drawing/2014/main" id="{E1763789-18A4-E9A6-58F8-966E4AB0D8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804" y="4337448"/>
            <a:ext cx="4596143" cy="2122337"/>
          </a:xfrm>
          <a:prstGeom prst="rect">
            <a:avLst/>
          </a:prstGeom>
        </p:spPr>
      </p:pic>
      <p:pic>
        <p:nvPicPr>
          <p:cNvPr id="16" name="圖片 15" descr="一張含有 電子產品, 電子工程, 電子元件, 電路 的圖片&#10;&#10;AI 產生的內容可能不正確。">
            <a:extLst>
              <a:ext uri="{FF2B5EF4-FFF2-40B4-BE49-F238E27FC236}">
                <a16:creationId xmlns:a16="http://schemas.microsoft.com/office/drawing/2014/main" id="{AA1C361A-38AE-82B0-1430-92693B99D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375" y="4337448"/>
            <a:ext cx="4532768" cy="209307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58BCDFF-844E-4F85-9474-F9B3D3B851E8}"/>
              </a:ext>
            </a:extLst>
          </p:cNvPr>
          <p:cNvSpPr/>
          <p:nvPr/>
        </p:nvSpPr>
        <p:spPr>
          <a:xfrm>
            <a:off x="7856713" y="6090453"/>
            <a:ext cx="154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Adapter board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2CCC560-36D1-4780-8B90-FC641F50F855}"/>
              </a:ext>
            </a:extLst>
          </p:cNvPr>
          <p:cNvSpPr/>
          <p:nvPr/>
        </p:nvSpPr>
        <p:spPr>
          <a:xfrm>
            <a:off x="7388110" y="1894173"/>
            <a:ext cx="1905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Trigger board back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EFCFB5A-09F1-484B-8EA2-EA822434AE11}"/>
              </a:ext>
            </a:extLst>
          </p:cNvPr>
          <p:cNvSpPr/>
          <p:nvPr/>
        </p:nvSpPr>
        <p:spPr>
          <a:xfrm>
            <a:off x="2723570" y="1886946"/>
            <a:ext cx="1935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Trigger board front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4EFBF8C-4C96-4227-B464-9F31676D44A2}"/>
              </a:ext>
            </a:extLst>
          </p:cNvPr>
          <p:cNvSpPr/>
          <p:nvPr/>
        </p:nvSpPr>
        <p:spPr>
          <a:xfrm>
            <a:off x="7434865" y="4030054"/>
            <a:ext cx="17586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Clock board back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ECAB9E5-A0AD-436F-9D5F-95826E45B56D}"/>
              </a:ext>
            </a:extLst>
          </p:cNvPr>
          <p:cNvSpPr/>
          <p:nvPr/>
        </p:nvSpPr>
        <p:spPr>
          <a:xfrm>
            <a:off x="2770325" y="4022827"/>
            <a:ext cx="1788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Clock board front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73A5150-A686-4B6A-95D6-D8D9568EEAF7}"/>
              </a:ext>
            </a:extLst>
          </p:cNvPr>
          <p:cNvSpPr/>
          <p:nvPr/>
        </p:nvSpPr>
        <p:spPr>
          <a:xfrm>
            <a:off x="4089128" y="5827774"/>
            <a:ext cx="2070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Trigger board power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427E695-EC0A-445F-BBA8-767AF4DC20DD}"/>
              </a:ext>
            </a:extLst>
          </p:cNvPr>
          <p:cNvSpPr/>
          <p:nvPr/>
        </p:nvSpPr>
        <p:spPr>
          <a:xfrm>
            <a:off x="1730841" y="5844759"/>
            <a:ext cx="1923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Clock board power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188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CCCD3B0-8764-4EE1-74A6-33E4DC1F3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4998720" cy="4638193"/>
          </a:xfrm>
        </p:spPr>
        <p:txBody>
          <a:bodyPr/>
          <a:lstStyle/>
          <a:p>
            <a:r>
              <a:rPr lang="en-US" altLang="zh-TW" dirty="0"/>
              <a:t>Device</a:t>
            </a:r>
          </a:p>
          <a:p>
            <a:pPr lvl="1"/>
            <a:r>
              <a:rPr lang="en-US" altLang="zh-TW" dirty="0" err="1"/>
              <a:t>PbWO</a:t>
            </a:r>
            <a:r>
              <a:rPr lang="en-US" altLang="zh-TW" dirty="0"/>
              <a:t>/LYSO Crystal 1/1</a:t>
            </a:r>
          </a:p>
          <a:p>
            <a:pPr lvl="1"/>
            <a:r>
              <a:rPr lang="en-US" altLang="zh-TW" dirty="0" err="1"/>
              <a:t>SiPM</a:t>
            </a:r>
            <a:r>
              <a:rPr lang="en-US" altLang="zh-TW" dirty="0"/>
              <a:t> board 1/1</a:t>
            </a:r>
          </a:p>
          <a:p>
            <a:pPr lvl="1"/>
            <a:r>
              <a:rPr lang="en-US" altLang="zh-TW" dirty="0"/>
              <a:t>Adapter board 2/4</a:t>
            </a:r>
          </a:p>
          <a:p>
            <a:pPr lvl="1"/>
            <a:r>
              <a:rPr lang="en-US" altLang="zh-TW" dirty="0"/>
              <a:t>protoboard 3/4</a:t>
            </a:r>
          </a:p>
          <a:p>
            <a:pPr lvl="1"/>
            <a:r>
              <a:rPr lang="en-US" altLang="zh-TW" dirty="0"/>
              <a:t>KCU105 1/2</a:t>
            </a:r>
          </a:p>
          <a:p>
            <a:pPr lvl="1"/>
            <a:r>
              <a:rPr lang="en-US" altLang="zh-TW" dirty="0"/>
              <a:t>Clock board 1/1</a:t>
            </a:r>
          </a:p>
          <a:p>
            <a:pPr lvl="1"/>
            <a:r>
              <a:rPr lang="en-US" altLang="zh-TW" dirty="0"/>
              <a:t>Trigger board 1/1</a:t>
            </a:r>
          </a:p>
          <a:p>
            <a:r>
              <a:rPr lang="en-US" altLang="zh-TW" dirty="0"/>
              <a:t>Equip</a:t>
            </a:r>
          </a:p>
          <a:p>
            <a:pPr lvl="1"/>
            <a:r>
              <a:rPr lang="en-US" altLang="zh-TW" dirty="0"/>
              <a:t>PC 1/1</a:t>
            </a:r>
          </a:p>
          <a:p>
            <a:pPr lvl="1"/>
            <a:r>
              <a:rPr lang="en-US" altLang="zh-TW" dirty="0"/>
              <a:t>Power supply (for Clock distribution board and Trigger board) 1/1</a:t>
            </a:r>
          </a:p>
          <a:p>
            <a:pPr lvl="1"/>
            <a:r>
              <a:rPr lang="en-US" altLang="zh-TW" dirty="0"/>
              <a:t>Signal generator 1/1</a:t>
            </a:r>
          </a:p>
          <a:p>
            <a:pPr lvl="1"/>
            <a:r>
              <a:rPr lang="en-US" altLang="zh-TW" dirty="0"/>
              <a:t>Network Switch 1GbE 1/1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E857D8D-231F-C466-21BE-DC5D3CF50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68F454-3309-EE48-C563-567DDDFD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43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9373302-AD5A-3E63-40F1-EFD2380B7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Hardware @NCU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F3C33CA-F7B6-72C6-8AE7-5499C4376164}"/>
              </a:ext>
            </a:extLst>
          </p:cNvPr>
          <p:cNvSpPr txBox="1"/>
          <p:nvPr/>
        </p:nvSpPr>
        <p:spPr>
          <a:xfrm>
            <a:off x="5338355" y="1358348"/>
            <a:ext cx="5817326" cy="3452227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indent="-18360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1pPr>
            <a:lvl2pPr marL="38404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2pPr>
            <a:lvl3pPr marL="56692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3pPr>
            <a:lvl4pPr marL="74980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4pPr>
            <a:lvl5pPr marL="932688" indent="-18288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</a:defRPr>
            </a:lvl5pPr>
            <a:lvl6pPr marL="11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6pPr>
            <a:lvl7pPr marL="13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7pPr>
            <a:lvl8pPr marL="15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8pPr>
            <a:lvl9pPr marL="1700000" indent="-228600" defTabSz="9144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9pPr>
          </a:lstStyle>
          <a:p>
            <a:r>
              <a:rPr lang="en-US" altLang="zh-TW" dirty="0"/>
              <a:t>Cable</a:t>
            </a:r>
          </a:p>
          <a:p>
            <a:pPr lvl="1"/>
            <a:r>
              <a:rPr lang="en-US" altLang="zh-TW" dirty="0"/>
              <a:t>SMA male to male cable 3/8</a:t>
            </a:r>
          </a:p>
          <a:p>
            <a:pPr lvl="1"/>
            <a:r>
              <a:rPr lang="en-US" altLang="zh-TW" dirty="0"/>
              <a:t>SMA to BNC connector 2/6</a:t>
            </a:r>
          </a:p>
          <a:p>
            <a:pPr lvl="1"/>
            <a:r>
              <a:rPr lang="en-US" altLang="zh-TW" dirty="0"/>
              <a:t>SMA to &lt;unknown&gt; cable for clock board connect to &lt;unknown input&gt; 0/1</a:t>
            </a:r>
          </a:p>
          <a:p>
            <a:pPr lvl="1"/>
            <a:r>
              <a:rPr lang="en-US" altLang="zh-TW" dirty="0"/>
              <a:t>SMA to &lt;unknown&gt; cable for trigger board connect to signal generator 0/1</a:t>
            </a:r>
          </a:p>
          <a:p>
            <a:pPr lvl="1"/>
            <a:r>
              <a:rPr lang="en-US" altLang="zh-TW" dirty="0"/>
              <a:t>Power cable for Clock distribution board 1/1</a:t>
            </a:r>
          </a:p>
          <a:p>
            <a:pPr lvl="1"/>
            <a:r>
              <a:rPr lang="en-US" altLang="zh-TW" dirty="0"/>
              <a:t>Power cable for Trigger board 1/1</a:t>
            </a:r>
          </a:p>
          <a:p>
            <a:pPr lvl="1"/>
            <a:r>
              <a:rPr lang="en-US" altLang="zh-TW" dirty="0" err="1"/>
              <a:t>SiPM</a:t>
            </a:r>
            <a:r>
              <a:rPr lang="en-US" altLang="zh-TW" dirty="0"/>
              <a:t> board to Adapter board ?/? not sure</a:t>
            </a:r>
          </a:p>
          <a:p>
            <a:pPr lvl="1"/>
            <a:r>
              <a:rPr lang="en-US" altLang="zh-TW" dirty="0"/>
              <a:t>Network Cable 1GbE 1/2</a:t>
            </a:r>
            <a:endParaRPr lang="zh-TW" altLang="en-US" dirty="0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3D171C7-75AD-0A20-91E6-E34FADA48C49}"/>
              </a:ext>
            </a:extLst>
          </p:cNvPr>
          <p:cNvSpPr txBox="1"/>
          <p:nvPr/>
        </p:nvSpPr>
        <p:spPr>
          <a:xfrm>
            <a:off x="6334279" y="5314986"/>
            <a:ext cx="4222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latin typeface="+mj-lt"/>
              </a:rPr>
              <a:t>Assume 2 KCU105 and 4 protoboard setup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18AE49B-A71C-407C-8B6D-1DA9A0A0C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5694" y="1521821"/>
            <a:ext cx="866306" cy="113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744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A2B66D46-4653-4CCC-AB86-52A78DFAAE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443"/>
            <a:ext cx="12192000" cy="5629838"/>
          </a:xfrm>
        </p:spPr>
      </p:pic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21150F7-D771-49A4-A4C4-C65D55205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536CC85-AA77-47A4-B7EC-30A1EAAF0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44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264E9EE-609D-4E70-8BAA-7DB6BC7AC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Current environment</a:t>
            </a:r>
            <a:endParaRPr lang="zh-TW" altLang="en-US" dirty="0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341DA3DB-CF5C-48B3-8468-9EB4603E653C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096000" y="1856712"/>
            <a:ext cx="1314994" cy="2817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EF8F573-2A9D-4C4F-BA59-80DDFA7AD722}"/>
              </a:ext>
            </a:extLst>
          </p:cNvPr>
          <p:cNvSpPr txBox="1"/>
          <p:nvPr/>
        </p:nvSpPr>
        <p:spPr>
          <a:xfrm>
            <a:off x="7410994" y="1672046"/>
            <a:ext cx="237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Waveform generator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FF0B669-524B-4324-A8BA-C4118B934CAD}"/>
              </a:ext>
            </a:extLst>
          </p:cNvPr>
          <p:cNvSpPr txBox="1"/>
          <p:nvPr/>
        </p:nvSpPr>
        <p:spPr>
          <a:xfrm>
            <a:off x="7410994" y="3063388"/>
            <a:ext cx="159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Power supply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BB9434C1-3FD8-4014-BAA0-DA7F7E5DD77F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6126480" y="3047760"/>
            <a:ext cx="1284514" cy="2002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20A49544-BF9B-4593-86CA-ACFCAEC0FDDD}"/>
              </a:ext>
            </a:extLst>
          </p:cNvPr>
          <p:cNvSpPr txBox="1"/>
          <p:nvPr/>
        </p:nvSpPr>
        <p:spPr>
          <a:xfrm>
            <a:off x="7959634" y="6035636"/>
            <a:ext cx="159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Adapter board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7EF75435-A71A-426E-8C73-612123B47520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8120743" y="4963886"/>
            <a:ext cx="635726" cy="10717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A54E5EDA-21C6-47F3-807D-824F1294B0F3}"/>
              </a:ext>
            </a:extLst>
          </p:cNvPr>
          <p:cNvSpPr txBox="1"/>
          <p:nvPr/>
        </p:nvSpPr>
        <p:spPr>
          <a:xfrm>
            <a:off x="5940365" y="6035636"/>
            <a:ext cx="1756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solidFill>
                  <a:srgbClr val="FF0000"/>
                </a:solidFill>
                <a:latin typeface="+mj-lt"/>
              </a:rPr>
              <a:t>SiPM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 and Crystal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A3DC92DD-93A4-41E2-BB0B-1A59B6F09A18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6818653" y="5317724"/>
            <a:ext cx="150318" cy="7179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286C7431-3BCB-45ED-A07C-191704D2C519}"/>
              </a:ext>
            </a:extLst>
          </p:cNvPr>
          <p:cNvCxnSpPr>
            <a:cxnSpLocks/>
          </p:cNvCxnSpPr>
          <p:nvPr/>
        </p:nvCxnSpPr>
        <p:spPr>
          <a:xfrm flipV="1">
            <a:off x="4949702" y="5317724"/>
            <a:ext cx="150318" cy="7179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12F2EE84-8726-4176-94AE-70764D90656F}"/>
              </a:ext>
            </a:extLst>
          </p:cNvPr>
          <p:cNvSpPr txBox="1"/>
          <p:nvPr/>
        </p:nvSpPr>
        <p:spPr>
          <a:xfrm>
            <a:off x="4589755" y="6035636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Clock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AE8BDAC3-8BEB-4BC9-96A5-6052B60F124B}"/>
              </a:ext>
            </a:extLst>
          </p:cNvPr>
          <p:cNvSpPr txBox="1"/>
          <p:nvPr/>
        </p:nvSpPr>
        <p:spPr>
          <a:xfrm>
            <a:off x="3365968" y="6035636"/>
            <a:ext cx="807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Clock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BEB2EC90-01FA-4EEE-A788-8A693CE7C5E7}"/>
              </a:ext>
            </a:extLst>
          </p:cNvPr>
          <p:cNvCxnSpPr>
            <a:cxnSpLocks/>
            <a:stCxn id="43" idx="0"/>
          </p:cNvCxnSpPr>
          <p:nvPr/>
        </p:nvCxnSpPr>
        <p:spPr>
          <a:xfrm flipV="1">
            <a:off x="3769902" y="4588549"/>
            <a:ext cx="754201" cy="1447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75C926A3-CE0F-4B8E-A30F-52A576548AB7}"/>
              </a:ext>
            </a:extLst>
          </p:cNvPr>
          <p:cNvSpPr txBox="1"/>
          <p:nvPr/>
        </p:nvSpPr>
        <p:spPr>
          <a:xfrm>
            <a:off x="1050027" y="6025300"/>
            <a:ext cx="159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Oscilloscope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4" name="直線單箭頭接點 53">
            <a:extLst>
              <a:ext uri="{FF2B5EF4-FFF2-40B4-BE49-F238E27FC236}">
                <a16:creationId xmlns:a16="http://schemas.microsoft.com/office/drawing/2014/main" id="{A1708308-CE23-426F-A77F-B6444E8D45DB}"/>
              </a:ext>
            </a:extLst>
          </p:cNvPr>
          <p:cNvCxnSpPr>
            <a:cxnSpLocks/>
            <a:stCxn id="53" idx="0"/>
          </p:cNvCxnSpPr>
          <p:nvPr/>
        </p:nvCxnSpPr>
        <p:spPr>
          <a:xfrm flipV="1">
            <a:off x="1846862" y="4669918"/>
            <a:ext cx="241330" cy="13553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單箭頭接點 56">
            <a:extLst>
              <a:ext uri="{FF2B5EF4-FFF2-40B4-BE49-F238E27FC236}">
                <a16:creationId xmlns:a16="http://schemas.microsoft.com/office/drawing/2014/main" id="{8A163280-1AE1-47E3-96AA-9568F0432A01}"/>
              </a:ext>
            </a:extLst>
          </p:cNvPr>
          <p:cNvCxnSpPr>
            <a:cxnSpLocks/>
          </p:cNvCxnSpPr>
          <p:nvPr/>
        </p:nvCxnSpPr>
        <p:spPr>
          <a:xfrm>
            <a:off x="6427433" y="4157374"/>
            <a:ext cx="361511" cy="407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DF952308-CFA8-47EF-97EE-6D8D0E2C4537}"/>
              </a:ext>
            </a:extLst>
          </p:cNvPr>
          <p:cNvSpPr txBox="1"/>
          <p:nvPr/>
        </p:nvSpPr>
        <p:spPr>
          <a:xfrm>
            <a:off x="5567502" y="4024462"/>
            <a:ext cx="10108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solidFill>
                  <a:srgbClr val="FF0000"/>
                </a:solidFill>
                <a:latin typeface="+mj-lt"/>
              </a:rPr>
              <a:t>Splitter cable</a:t>
            </a:r>
            <a:endParaRPr lang="zh-TW" altLang="en-US" sz="11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7399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圖片 119">
            <a:extLst>
              <a:ext uri="{FF2B5EF4-FFF2-40B4-BE49-F238E27FC236}">
                <a16:creationId xmlns:a16="http://schemas.microsoft.com/office/drawing/2014/main" id="{AB0465DB-85C1-45CE-BCD8-0D62AD548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582" y="667012"/>
            <a:ext cx="3847408" cy="3919261"/>
          </a:xfrm>
          <a:prstGeom prst="rect">
            <a:avLst/>
          </a:prstGeom>
        </p:spPr>
      </p:pic>
      <p:graphicFrame>
        <p:nvGraphicFramePr>
          <p:cNvPr id="24" name="表格 23">
            <a:extLst>
              <a:ext uri="{FF2B5EF4-FFF2-40B4-BE49-F238E27FC236}">
                <a16:creationId xmlns:a16="http://schemas.microsoft.com/office/drawing/2014/main" id="{380815A4-38AA-40BD-A2A8-91BD6C0A2C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9938019"/>
              </p:ext>
            </p:extLst>
          </p:nvPr>
        </p:nvGraphicFramePr>
        <p:xfrm>
          <a:off x="4638927" y="4915866"/>
          <a:ext cx="870666" cy="462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222">
                  <a:extLst>
                    <a:ext uri="{9D8B030D-6E8A-4147-A177-3AD203B41FA5}">
                      <a16:colId xmlns:a16="http://schemas.microsoft.com/office/drawing/2014/main" val="3794439879"/>
                    </a:ext>
                  </a:extLst>
                </a:gridCol>
                <a:gridCol w="290222">
                  <a:extLst>
                    <a:ext uri="{9D8B030D-6E8A-4147-A177-3AD203B41FA5}">
                      <a16:colId xmlns:a16="http://schemas.microsoft.com/office/drawing/2014/main" val="873761397"/>
                    </a:ext>
                  </a:extLst>
                </a:gridCol>
                <a:gridCol w="290222">
                  <a:extLst>
                    <a:ext uri="{9D8B030D-6E8A-4147-A177-3AD203B41FA5}">
                      <a16:colId xmlns:a16="http://schemas.microsoft.com/office/drawing/2014/main" val="1902116144"/>
                    </a:ext>
                  </a:extLst>
                </a:gridCol>
              </a:tblGrid>
              <a:tr h="231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NC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12V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871736791"/>
                  </a:ext>
                </a:extLst>
              </a:tr>
              <a:tr h="231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NC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12V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261442435"/>
                  </a:ext>
                </a:extLst>
              </a:tr>
            </a:tbl>
          </a:graphicData>
        </a:graphic>
      </p:graphicFrame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C9CF66FC-0E90-4015-AF79-F654C7BC2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 dirty="0"/>
              <a:t>Shared FPGA evaluation board power supply via splitter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B463CFE-1AE4-44EF-986F-212B47B3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229C0A3-0ACD-4DFA-ABDF-ED88AD47F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45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891A6807-B49F-4E3A-8B7A-D5D6D2908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About 12V Power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3A5EDF7-D813-4039-A134-900BB7A33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583" y="1888274"/>
            <a:ext cx="3904999" cy="269799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3DF24843-F74B-47F0-85A8-9AB81FD69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858" y="2004998"/>
            <a:ext cx="2752725" cy="25812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9F7068D-2F81-4546-9614-674CAC7EE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70" y="3424223"/>
            <a:ext cx="1104900" cy="1162050"/>
          </a:xfrm>
          <a:prstGeom prst="rect">
            <a:avLst/>
          </a:prstGeom>
        </p:spPr>
      </p:pic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2171245B-7832-46E0-A803-ED0E13829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322685"/>
              </p:ext>
            </p:extLst>
          </p:nvPr>
        </p:nvGraphicFramePr>
        <p:xfrm>
          <a:off x="3002281" y="4915866"/>
          <a:ext cx="870666" cy="462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222">
                  <a:extLst>
                    <a:ext uri="{9D8B030D-6E8A-4147-A177-3AD203B41FA5}">
                      <a16:colId xmlns:a16="http://schemas.microsoft.com/office/drawing/2014/main" val="3794439879"/>
                    </a:ext>
                  </a:extLst>
                </a:gridCol>
                <a:gridCol w="290222">
                  <a:extLst>
                    <a:ext uri="{9D8B030D-6E8A-4147-A177-3AD203B41FA5}">
                      <a16:colId xmlns:a16="http://schemas.microsoft.com/office/drawing/2014/main" val="873761397"/>
                    </a:ext>
                  </a:extLst>
                </a:gridCol>
                <a:gridCol w="290222">
                  <a:extLst>
                    <a:ext uri="{9D8B030D-6E8A-4147-A177-3AD203B41FA5}">
                      <a16:colId xmlns:a16="http://schemas.microsoft.com/office/drawing/2014/main" val="1902116144"/>
                    </a:ext>
                  </a:extLst>
                </a:gridCol>
              </a:tblGrid>
              <a:tr h="231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NC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12V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871736791"/>
                  </a:ext>
                </a:extLst>
              </a:tr>
              <a:tr h="231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NC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12V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261442435"/>
                  </a:ext>
                </a:extLst>
              </a:tr>
            </a:tbl>
          </a:graphicData>
        </a:graphic>
      </p:graphicFrame>
      <p:graphicFrame>
        <p:nvGraphicFramePr>
          <p:cNvPr id="26" name="表格 25">
            <a:extLst>
              <a:ext uri="{FF2B5EF4-FFF2-40B4-BE49-F238E27FC236}">
                <a16:creationId xmlns:a16="http://schemas.microsoft.com/office/drawing/2014/main" id="{4BA35AA1-33E6-4A0A-8C60-F1044E047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855262"/>
              </p:ext>
            </p:extLst>
          </p:nvPr>
        </p:nvGraphicFramePr>
        <p:xfrm>
          <a:off x="10138454" y="4915866"/>
          <a:ext cx="870666" cy="462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222">
                  <a:extLst>
                    <a:ext uri="{9D8B030D-6E8A-4147-A177-3AD203B41FA5}">
                      <a16:colId xmlns:a16="http://schemas.microsoft.com/office/drawing/2014/main" val="3794439879"/>
                    </a:ext>
                  </a:extLst>
                </a:gridCol>
                <a:gridCol w="290222">
                  <a:extLst>
                    <a:ext uri="{9D8B030D-6E8A-4147-A177-3AD203B41FA5}">
                      <a16:colId xmlns:a16="http://schemas.microsoft.com/office/drawing/2014/main" val="873761397"/>
                    </a:ext>
                  </a:extLst>
                </a:gridCol>
                <a:gridCol w="290222">
                  <a:extLst>
                    <a:ext uri="{9D8B030D-6E8A-4147-A177-3AD203B41FA5}">
                      <a16:colId xmlns:a16="http://schemas.microsoft.com/office/drawing/2014/main" val="1902116144"/>
                    </a:ext>
                  </a:extLst>
                </a:gridCol>
              </a:tblGrid>
              <a:tr h="231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NC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871736791"/>
                  </a:ext>
                </a:extLst>
              </a:tr>
              <a:tr h="231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NC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12V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12V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261442435"/>
                  </a:ext>
                </a:extLst>
              </a:tr>
            </a:tbl>
          </a:graphicData>
        </a:graphic>
      </p:graphicFrame>
      <p:graphicFrame>
        <p:nvGraphicFramePr>
          <p:cNvPr id="35" name="表格 34">
            <a:extLst>
              <a:ext uri="{FF2B5EF4-FFF2-40B4-BE49-F238E27FC236}">
                <a16:creationId xmlns:a16="http://schemas.microsoft.com/office/drawing/2014/main" id="{F603D1D5-FB59-415F-96CE-9E4372D65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234740"/>
              </p:ext>
            </p:extLst>
          </p:nvPr>
        </p:nvGraphicFramePr>
        <p:xfrm>
          <a:off x="442057" y="4919360"/>
          <a:ext cx="870666" cy="462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222">
                  <a:extLst>
                    <a:ext uri="{9D8B030D-6E8A-4147-A177-3AD203B41FA5}">
                      <a16:colId xmlns:a16="http://schemas.microsoft.com/office/drawing/2014/main" val="3794439879"/>
                    </a:ext>
                  </a:extLst>
                </a:gridCol>
                <a:gridCol w="290222">
                  <a:extLst>
                    <a:ext uri="{9D8B030D-6E8A-4147-A177-3AD203B41FA5}">
                      <a16:colId xmlns:a16="http://schemas.microsoft.com/office/drawing/2014/main" val="873761397"/>
                    </a:ext>
                  </a:extLst>
                </a:gridCol>
                <a:gridCol w="290222">
                  <a:extLst>
                    <a:ext uri="{9D8B030D-6E8A-4147-A177-3AD203B41FA5}">
                      <a16:colId xmlns:a16="http://schemas.microsoft.com/office/drawing/2014/main" val="1902116144"/>
                    </a:ext>
                  </a:extLst>
                </a:gridCol>
              </a:tblGrid>
              <a:tr h="231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NC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NC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NC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871736791"/>
                  </a:ext>
                </a:extLst>
              </a:tr>
              <a:tr h="231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NC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12V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261442435"/>
                  </a:ext>
                </a:extLst>
              </a:tr>
            </a:tbl>
          </a:graphicData>
        </a:graphic>
      </p:graphicFrame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4202FFA6-65CB-4032-ADC4-B473895A5536}"/>
              </a:ext>
            </a:extLst>
          </p:cNvPr>
          <p:cNvCxnSpPr>
            <a:cxnSpLocks/>
          </p:cNvCxnSpPr>
          <p:nvPr/>
        </p:nvCxnSpPr>
        <p:spPr>
          <a:xfrm>
            <a:off x="3031520" y="4965700"/>
            <a:ext cx="0" cy="34925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3EAEDC64-2584-42FC-AA1E-79C18F9C7EE4}"/>
              </a:ext>
            </a:extLst>
          </p:cNvPr>
          <p:cNvSpPr/>
          <p:nvPr/>
        </p:nvSpPr>
        <p:spPr>
          <a:xfrm>
            <a:off x="442056" y="5155596"/>
            <a:ext cx="288745" cy="2260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F3870EB-D01C-44D6-BF8F-A40EAE7F54AE}"/>
              </a:ext>
            </a:extLst>
          </p:cNvPr>
          <p:cNvSpPr/>
          <p:nvPr/>
        </p:nvSpPr>
        <p:spPr>
          <a:xfrm>
            <a:off x="1023978" y="5155596"/>
            <a:ext cx="288745" cy="226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962D542B-F9E0-47ED-B40E-1E3B58B8AEAA}"/>
              </a:ext>
            </a:extLst>
          </p:cNvPr>
          <p:cNvSpPr/>
          <p:nvPr/>
        </p:nvSpPr>
        <p:spPr>
          <a:xfrm>
            <a:off x="2997517" y="5145478"/>
            <a:ext cx="288745" cy="2260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4E8A6819-946A-4B1E-97BB-1DFB66368775}"/>
              </a:ext>
            </a:extLst>
          </p:cNvPr>
          <p:cNvSpPr/>
          <p:nvPr/>
        </p:nvSpPr>
        <p:spPr>
          <a:xfrm>
            <a:off x="3579439" y="5145478"/>
            <a:ext cx="288745" cy="226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8" name="接點: 肘形 47">
            <a:extLst>
              <a:ext uri="{FF2B5EF4-FFF2-40B4-BE49-F238E27FC236}">
                <a16:creationId xmlns:a16="http://schemas.microsoft.com/office/drawing/2014/main" id="{685C3736-CA55-4DAA-A3F9-82C0351F74C8}"/>
              </a:ext>
            </a:extLst>
          </p:cNvPr>
          <p:cNvCxnSpPr>
            <a:cxnSpLocks/>
            <a:stCxn id="42" idx="2"/>
            <a:endCxn id="44" idx="2"/>
          </p:cNvCxnSpPr>
          <p:nvPr/>
        </p:nvCxnSpPr>
        <p:spPr>
          <a:xfrm rot="5400000" flipH="1" flipV="1">
            <a:off x="2441022" y="4098822"/>
            <a:ext cx="10118" cy="2555461"/>
          </a:xfrm>
          <a:prstGeom prst="bentConnector3">
            <a:avLst>
              <a:gd name="adj1" fmla="val -225934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接點: 肘形 50">
            <a:extLst>
              <a:ext uri="{FF2B5EF4-FFF2-40B4-BE49-F238E27FC236}">
                <a16:creationId xmlns:a16="http://schemas.microsoft.com/office/drawing/2014/main" id="{BC5CB8E5-FB2A-4663-8C47-807F7F10943F}"/>
              </a:ext>
            </a:extLst>
          </p:cNvPr>
          <p:cNvCxnSpPr>
            <a:stCxn id="43" idx="2"/>
            <a:endCxn id="41" idx="2"/>
          </p:cNvCxnSpPr>
          <p:nvPr/>
        </p:nvCxnSpPr>
        <p:spPr>
          <a:xfrm rot="5400000">
            <a:off x="1859101" y="4098823"/>
            <a:ext cx="10118" cy="2555461"/>
          </a:xfrm>
          <a:prstGeom prst="bentConnector3">
            <a:avLst>
              <a:gd name="adj1" fmla="val 4225776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矩形 54">
            <a:extLst>
              <a:ext uri="{FF2B5EF4-FFF2-40B4-BE49-F238E27FC236}">
                <a16:creationId xmlns:a16="http://schemas.microsoft.com/office/drawing/2014/main" id="{93628B85-1B86-4E03-8D0E-4CDC2A8DD37F}"/>
              </a:ext>
            </a:extLst>
          </p:cNvPr>
          <p:cNvSpPr/>
          <p:nvPr/>
        </p:nvSpPr>
        <p:spPr>
          <a:xfrm>
            <a:off x="4632845" y="5158223"/>
            <a:ext cx="288745" cy="2260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96F95AC9-13A5-43EA-BFD7-2F34FB1953A6}"/>
              </a:ext>
            </a:extLst>
          </p:cNvPr>
          <p:cNvSpPr/>
          <p:nvPr/>
        </p:nvSpPr>
        <p:spPr>
          <a:xfrm>
            <a:off x="5214767" y="5158223"/>
            <a:ext cx="288745" cy="226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D39B8B8C-AA72-4F44-8CAE-B28D9095E44E}"/>
              </a:ext>
            </a:extLst>
          </p:cNvPr>
          <p:cNvSpPr/>
          <p:nvPr/>
        </p:nvSpPr>
        <p:spPr>
          <a:xfrm>
            <a:off x="10720375" y="5152103"/>
            <a:ext cx="288745" cy="226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F2256D09-8282-4E9A-9FBD-4EC6D98A4F0A}"/>
              </a:ext>
            </a:extLst>
          </p:cNvPr>
          <p:cNvSpPr txBox="1"/>
          <p:nvPr/>
        </p:nvSpPr>
        <p:spPr>
          <a:xfrm>
            <a:off x="155010" y="3201331"/>
            <a:ext cx="152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+mj-lt"/>
              </a:rPr>
              <a:t>KCU105 Power supply</a:t>
            </a:r>
            <a:endParaRPr lang="zh-TW" altLang="en-US" sz="1200" dirty="0">
              <a:latin typeface="+mj-lt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6572327B-749D-4500-A7AA-97DE3EA3D354}"/>
              </a:ext>
            </a:extLst>
          </p:cNvPr>
          <p:cNvSpPr txBox="1"/>
          <p:nvPr/>
        </p:nvSpPr>
        <p:spPr>
          <a:xfrm>
            <a:off x="1474102" y="1804488"/>
            <a:ext cx="152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+mj-lt"/>
              </a:rPr>
              <a:t>KCU 105</a:t>
            </a:r>
            <a:endParaRPr lang="zh-TW" altLang="en-US" sz="1200" dirty="0">
              <a:latin typeface="+mj-lt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71E1720D-D998-4AD6-AB1A-B5E70BDB2C19}"/>
              </a:ext>
            </a:extLst>
          </p:cNvPr>
          <p:cNvSpPr txBox="1"/>
          <p:nvPr/>
        </p:nvSpPr>
        <p:spPr>
          <a:xfrm>
            <a:off x="4232353" y="1699014"/>
            <a:ext cx="1378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+mj-lt"/>
              </a:rPr>
              <a:t>Trigger board</a:t>
            </a:r>
            <a:endParaRPr lang="zh-TW" altLang="en-US" sz="1200" dirty="0">
              <a:latin typeface="+mj-lt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932138D6-2FB6-4271-8A80-30366C6A5932}"/>
              </a:ext>
            </a:extLst>
          </p:cNvPr>
          <p:cNvSpPr txBox="1"/>
          <p:nvPr/>
        </p:nvSpPr>
        <p:spPr>
          <a:xfrm>
            <a:off x="8189582" y="456024"/>
            <a:ext cx="1463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+mj-lt"/>
              </a:rPr>
              <a:t>Clock board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66" name="接點: 肘形 65">
            <a:extLst>
              <a:ext uri="{FF2B5EF4-FFF2-40B4-BE49-F238E27FC236}">
                <a16:creationId xmlns:a16="http://schemas.microsoft.com/office/drawing/2014/main" id="{875DDAE0-0586-44BE-B5C2-C239EF858C2E}"/>
              </a:ext>
            </a:extLst>
          </p:cNvPr>
          <p:cNvCxnSpPr>
            <a:cxnSpLocks/>
            <a:stCxn id="42" idx="2"/>
            <a:endCxn id="56" idx="2"/>
          </p:cNvCxnSpPr>
          <p:nvPr/>
        </p:nvCxnSpPr>
        <p:spPr>
          <a:xfrm rot="16200000" flipH="1">
            <a:off x="3262432" y="3287530"/>
            <a:ext cx="2627" cy="4190789"/>
          </a:xfrm>
          <a:prstGeom prst="bentConnector3">
            <a:avLst>
              <a:gd name="adj1" fmla="val 8801941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接點: 肘形 68">
            <a:extLst>
              <a:ext uri="{FF2B5EF4-FFF2-40B4-BE49-F238E27FC236}">
                <a16:creationId xmlns:a16="http://schemas.microsoft.com/office/drawing/2014/main" id="{8F116520-89D1-461D-93BE-CC93C9079C05}"/>
              </a:ext>
            </a:extLst>
          </p:cNvPr>
          <p:cNvCxnSpPr>
            <a:cxnSpLocks/>
            <a:stCxn id="55" idx="2"/>
            <a:endCxn id="41" idx="2"/>
          </p:cNvCxnSpPr>
          <p:nvPr/>
        </p:nvCxnSpPr>
        <p:spPr>
          <a:xfrm rot="5400000" flipH="1">
            <a:off x="2680510" y="3287532"/>
            <a:ext cx="2627" cy="4190789"/>
          </a:xfrm>
          <a:prstGeom prst="bentConnector3">
            <a:avLst>
              <a:gd name="adj1" fmla="val -1551214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矩形 72">
            <a:extLst>
              <a:ext uri="{FF2B5EF4-FFF2-40B4-BE49-F238E27FC236}">
                <a16:creationId xmlns:a16="http://schemas.microsoft.com/office/drawing/2014/main" id="{014386F0-98A1-442D-9125-54C833A86677}"/>
              </a:ext>
            </a:extLst>
          </p:cNvPr>
          <p:cNvSpPr/>
          <p:nvPr/>
        </p:nvSpPr>
        <p:spPr>
          <a:xfrm>
            <a:off x="3579441" y="4910600"/>
            <a:ext cx="288745" cy="226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53867311-46C9-4FC3-B848-685652CA7863}"/>
              </a:ext>
            </a:extLst>
          </p:cNvPr>
          <p:cNvSpPr/>
          <p:nvPr/>
        </p:nvSpPr>
        <p:spPr>
          <a:xfrm>
            <a:off x="2997563" y="4916835"/>
            <a:ext cx="288745" cy="2260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D7CA7935-7BD5-41B0-94AC-1E8C4D8F95E5}"/>
              </a:ext>
            </a:extLst>
          </p:cNvPr>
          <p:cNvCxnSpPr>
            <a:cxnSpLocks/>
          </p:cNvCxnSpPr>
          <p:nvPr/>
        </p:nvCxnSpPr>
        <p:spPr>
          <a:xfrm>
            <a:off x="3834795" y="4965700"/>
            <a:ext cx="0" cy="349250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9" name="矩形 78">
            <a:extLst>
              <a:ext uri="{FF2B5EF4-FFF2-40B4-BE49-F238E27FC236}">
                <a16:creationId xmlns:a16="http://schemas.microsoft.com/office/drawing/2014/main" id="{1AD2C675-F718-429E-B3CB-57CA68196EDE}"/>
              </a:ext>
            </a:extLst>
          </p:cNvPr>
          <p:cNvSpPr/>
          <p:nvPr/>
        </p:nvSpPr>
        <p:spPr>
          <a:xfrm>
            <a:off x="10138042" y="4916835"/>
            <a:ext cx="288745" cy="2260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0" name="接點: 肘形 79">
            <a:extLst>
              <a:ext uri="{FF2B5EF4-FFF2-40B4-BE49-F238E27FC236}">
                <a16:creationId xmlns:a16="http://schemas.microsoft.com/office/drawing/2014/main" id="{6F40FCD5-9BEA-4C6F-99C6-00B616FB5EEB}"/>
              </a:ext>
            </a:extLst>
          </p:cNvPr>
          <p:cNvCxnSpPr>
            <a:cxnSpLocks/>
            <a:stCxn id="42" idx="2"/>
            <a:endCxn id="58" idx="2"/>
          </p:cNvCxnSpPr>
          <p:nvPr/>
        </p:nvCxnSpPr>
        <p:spPr>
          <a:xfrm rot="5400000" flipH="1" flipV="1">
            <a:off x="6014802" y="531667"/>
            <a:ext cx="3493" cy="9696397"/>
          </a:xfrm>
          <a:prstGeom prst="bentConnector3">
            <a:avLst>
              <a:gd name="adj1" fmla="val -654451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接點: 肘形 82">
            <a:extLst>
              <a:ext uri="{FF2B5EF4-FFF2-40B4-BE49-F238E27FC236}">
                <a16:creationId xmlns:a16="http://schemas.microsoft.com/office/drawing/2014/main" id="{FDE5775B-4908-4E53-939E-A2C3051F723B}"/>
              </a:ext>
            </a:extLst>
          </p:cNvPr>
          <p:cNvCxnSpPr>
            <a:cxnSpLocks/>
            <a:stCxn id="79" idx="0"/>
            <a:endCxn id="74" idx="0"/>
          </p:cNvCxnSpPr>
          <p:nvPr/>
        </p:nvCxnSpPr>
        <p:spPr>
          <a:xfrm rot="16200000" flipV="1">
            <a:off x="6712176" y="1346595"/>
            <a:ext cx="12700" cy="7140479"/>
          </a:xfrm>
          <a:prstGeom prst="bentConnector3">
            <a:avLst>
              <a:gd name="adj1" fmla="val 1199984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矩形 86">
            <a:extLst>
              <a:ext uri="{FF2B5EF4-FFF2-40B4-BE49-F238E27FC236}">
                <a16:creationId xmlns:a16="http://schemas.microsoft.com/office/drawing/2014/main" id="{07D03583-7F16-49E4-BD72-E040F06D6CD0}"/>
              </a:ext>
            </a:extLst>
          </p:cNvPr>
          <p:cNvSpPr/>
          <p:nvPr/>
        </p:nvSpPr>
        <p:spPr>
          <a:xfrm>
            <a:off x="10426383" y="5152496"/>
            <a:ext cx="288745" cy="226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08C55182-2D3F-49D3-B92A-814718A78322}"/>
              </a:ext>
            </a:extLst>
          </p:cNvPr>
          <p:cNvSpPr/>
          <p:nvPr/>
        </p:nvSpPr>
        <p:spPr>
          <a:xfrm>
            <a:off x="10426382" y="4916835"/>
            <a:ext cx="288745" cy="2260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EACBECD7-D076-4B97-A706-04B326305FC0}"/>
              </a:ext>
            </a:extLst>
          </p:cNvPr>
          <p:cNvCxnSpPr>
            <a:cxnSpLocks/>
          </p:cNvCxnSpPr>
          <p:nvPr/>
        </p:nvCxnSpPr>
        <p:spPr>
          <a:xfrm>
            <a:off x="4660295" y="4970853"/>
            <a:ext cx="0" cy="34925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0" name="直線接點 89">
            <a:extLst>
              <a:ext uri="{FF2B5EF4-FFF2-40B4-BE49-F238E27FC236}">
                <a16:creationId xmlns:a16="http://schemas.microsoft.com/office/drawing/2014/main" id="{2FF78CBF-5E0D-4A29-82B7-4F6F1FF1EF49}"/>
              </a:ext>
            </a:extLst>
          </p:cNvPr>
          <p:cNvCxnSpPr>
            <a:cxnSpLocks/>
          </p:cNvCxnSpPr>
          <p:nvPr/>
        </p:nvCxnSpPr>
        <p:spPr>
          <a:xfrm>
            <a:off x="5463570" y="4970853"/>
            <a:ext cx="0" cy="349250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90">
            <a:extLst>
              <a:ext uri="{FF2B5EF4-FFF2-40B4-BE49-F238E27FC236}">
                <a16:creationId xmlns:a16="http://schemas.microsoft.com/office/drawing/2014/main" id="{3108DA22-FCD3-4762-97D7-49C96B99667E}"/>
              </a:ext>
            </a:extLst>
          </p:cNvPr>
          <p:cNvCxnSpPr>
            <a:cxnSpLocks/>
          </p:cNvCxnSpPr>
          <p:nvPr/>
        </p:nvCxnSpPr>
        <p:spPr>
          <a:xfrm>
            <a:off x="10228546" y="5105586"/>
            <a:ext cx="364909" cy="0"/>
          </a:xfrm>
          <a:prstGeom prst="line">
            <a:avLst/>
          </a:prstGeom>
          <a:ln w="127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556AA999-4C7B-48CF-9A2D-1CF86B47D26F}"/>
              </a:ext>
            </a:extLst>
          </p:cNvPr>
          <p:cNvCxnSpPr>
            <a:cxnSpLocks/>
          </p:cNvCxnSpPr>
          <p:nvPr/>
        </p:nvCxnSpPr>
        <p:spPr>
          <a:xfrm flipH="1">
            <a:off x="10517182" y="5348474"/>
            <a:ext cx="395889" cy="0"/>
          </a:xfrm>
          <a:prstGeom prst="line">
            <a:avLst/>
          </a:prstGeom>
          <a:ln w="1270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FCF86DB7-93EE-46FA-BF25-5DD31319D5D2}"/>
              </a:ext>
            </a:extLst>
          </p:cNvPr>
          <p:cNvCxnSpPr>
            <a:cxnSpLocks/>
            <a:stCxn id="26" idx="2"/>
            <a:endCxn id="24" idx="2"/>
          </p:cNvCxnSpPr>
          <p:nvPr/>
        </p:nvCxnSpPr>
        <p:spPr>
          <a:xfrm rot="5400000">
            <a:off x="7824024" y="2628355"/>
            <a:ext cx="12700" cy="5499527"/>
          </a:xfrm>
          <a:prstGeom prst="bentConnector3">
            <a:avLst>
              <a:gd name="adj1" fmla="val 1199984"/>
            </a:avLst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接點: 肘形 100">
            <a:extLst>
              <a:ext uri="{FF2B5EF4-FFF2-40B4-BE49-F238E27FC236}">
                <a16:creationId xmlns:a16="http://schemas.microsoft.com/office/drawing/2014/main" id="{BA262045-4825-4F2A-9C6A-0E292379F27E}"/>
              </a:ext>
            </a:extLst>
          </p:cNvPr>
          <p:cNvCxnSpPr>
            <a:cxnSpLocks/>
            <a:stCxn id="87" idx="2"/>
            <a:endCxn id="25" idx="2"/>
          </p:cNvCxnSpPr>
          <p:nvPr/>
        </p:nvCxnSpPr>
        <p:spPr>
          <a:xfrm rot="5400000" flipH="1">
            <a:off x="7003988" y="1811744"/>
            <a:ext cx="394" cy="7133142"/>
          </a:xfrm>
          <a:prstGeom prst="bentConnector3">
            <a:avLst>
              <a:gd name="adj1" fmla="val -41097716"/>
            </a:avLst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EE24E290-6B60-4697-AC0F-630D0CCBF68F}"/>
              </a:ext>
            </a:extLst>
          </p:cNvPr>
          <p:cNvSpPr txBox="1"/>
          <p:nvPr/>
        </p:nvSpPr>
        <p:spPr>
          <a:xfrm>
            <a:off x="1145301" y="4009413"/>
            <a:ext cx="47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12V</a:t>
            </a:r>
            <a:endParaRPr lang="zh-TW" altLang="en-US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88B433DB-5E92-47BA-B67F-A6830E1D56A5}"/>
              </a:ext>
            </a:extLst>
          </p:cNvPr>
          <p:cNvSpPr txBox="1"/>
          <p:nvPr/>
        </p:nvSpPr>
        <p:spPr>
          <a:xfrm>
            <a:off x="860751" y="3584890"/>
            <a:ext cx="47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GND</a:t>
            </a:r>
            <a:endParaRPr lang="zh-TW" altLang="en-US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F523B87C-A1D5-4CDB-AA81-5B7CCF23D9E4}"/>
              </a:ext>
            </a:extLst>
          </p:cNvPr>
          <p:cNvSpPr txBox="1"/>
          <p:nvPr/>
        </p:nvSpPr>
        <p:spPr>
          <a:xfrm>
            <a:off x="2863703" y="4178552"/>
            <a:ext cx="47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12V</a:t>
            </a:r>
            <a:endParaRPr lang="zh-TW" altLang="en-US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9CD00367-C429-434D-84A2-873459289212}"/>
              </a:ext>
            </a:extLst>
          </p:cNvPr>
          <p:cNvSpPr txBox="1"/>
          <p:nvPr/>
        </p:nvSpPr>
        <p:spPr>
          <a:xfrm>
            <a:off x="3649354" y="3972626"/>
            <a:ext cx="47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GND</a:t>
            </a:r>
            <a:endParaRPr lang="zh-TW" altLang="en-US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15529EDB-6E2D-414E-8AC9-683DDA2487A5}"/>
              </a:ext>
            </a:extLst>
          </p:cNvPr>
          <p:cNvSpPr txBox="1"/>
          <p:nvPr/>
        </p:nvSpPr>
        <p:spPr>
          <a:xfrm>
            <a:off x="5079062" y="3691471"/>
            <a:ext cx="47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12V</a:t>
            </a:r>
            <a:endParaRPr lang="zh-TW" altLang="en-US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B67087B1-2072-4AA4-9035-6DD42E4AD6A8}"/>
              </a:ext>
            </a:extLst>
          </p:cNvPr>
          <p:cNvSpPr txBox="1"/>
          <p:nvPr/>
        </p:nvSpPr>
        <p:spPr>
          <a:xfrm>
            <a:off x="4601202" y="3683283"/>
            <a:ext cx="47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GND</a:t>
            </a:r>
            <a:endParaRPr lang="zh-TW" altLang="en-US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6A60DBD2-5D91-4060-8678-43AA3D204E91}"/>
              </a:ext>
            </a:extLst>
          </p:cNvPr>
          <p:cNvSpPr txBox="1"/>
          <p:nvPr/>
        </p:nvSpPr>
        <p:spPr>
          <a:xfrm>
            <a:off x="10544339" y="3872074"/>
            <a:ext cx="47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12V</a:t>
            </a:r>
            <a:endParaRPr lang="zh-TW" altLang="en-US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FADD769A-3D71-4D69-8760-1CE0013D9C96}"/>
              </a:ext>
            </a:extLst>
          </p:cNvPr>
          <p:cNvSpPr txBox="1"/>
          <p:nvPr/>
        </p:nvSpPr>
        <p:spPr>
          <a:xfrm>
            <a:off x="10102270" y="3874598"/>
            <a:ext cx="4730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GND</a:t>
            </a:r>
            <a:endParaRPr lang="zh-TW" altLang="en-US" sz="1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B5373F56-BBA6-4EBA-B84E-7AB05FEFBB46}"/>
              </a:ext>
            </a:extLst>
          </p:cNvPr>
          <p:cNvSpPr/>
          <p:nvPr/>
        </p:nvSpPr>
        <p:spPr>
          <a:xfrm>
            <a:off x="4632843" y="4926087"/>
            <a:ext cx="288745" cy="226016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289C9BFB-26C1-4B05-8EE0-0D5EA72D42BD}"/>
              </a:ext>
            </a:extLst>
          </p:cNvPr>
          <p:cNvSpPr/>
          <p:nvPr/>
        </p:nvSpPr>
        <p:spPr>
          <a:xfrm>
            <a:off x="5217082" y="4923185"/>
            <a:ext cx="288745" cy="2260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AF39C87C-5A70-4E2F-B92A-F8E4AF676DA2}"/>
              </a:ext>
            </a:extLst>
          </p:cNvPr>
          <p:cNvSpPr txBox="1"/>
          <p:nvPr/>
        </p:nvSpPr>
        <p:spPr>
          <a:xfrm>
            <a:off x="6417465" y="6068518"/>
            <a:ext cx="36122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+mj-lt"/>
                <a:sym typeface="Wingdings" panose="05000000000000000000" pitchFamily="2" charset="2"/>
              </a:rPr>
              <a:t> Connect all them together, your </a:t>
            </a:r>
            <a:r>
              <a:rPr lang="en-US" altLang="zh-TW" sz="1200" b="1" dirty="0">
                <a:latin typeface="+mj-lt"/>
                <a:sym typeface="Wingdings" panose="05000000000000000000" pitchFamily="2" charset="2"/>
              </a:rPr>
              <a:t>c</a:t>
            </a:r>
            <a:r>
              <a:rPr lang="en-US" altLang="zh-TW" sz="1200" b="1" dirty="0">
                <a:latin typeface="+mj-lt"/>
              </a:rPr>
              <a:t>able</a:t>
            </a:r>
            <a:r>
              <a:rPr lang="en-US" altLang="zh-TW" sz="1200" dirty="0">
                <a:latin typeface="+mj-lt"/>
              </a:rPr>
              <a:t> will be </a:t>
            </a:r>
            <a:endParaRPr lang="zh-TW" altLang="en-US" sz="1200" dirty="0">
              <a:latin typeface="+mj-lt"/>
            </a:endParaRPr>
          </a:p>
        </p:txBody>
      </p:sp>
      <p:graphicFrame>
        <p:nvGraphicFramePr>
          <p:cNvPr id="117" name="表格 116">
            <a:extLst>
              <a:ext uri="{FF2B5EF4-FFF2-40B4-BE49-F238E27FC236}">
                <a16:creationId xmlns:a16="http://schemas.microsoft.com/office/drawing/2014/main" id="{5F941BD7-3A48-4F4C-A18E-AE396E91C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659996"/>
              </p:ext>
            </p:extLst>
          </p:nvPr>
        </p:nvGraphicFramePr>
        <p:xfrm>
          <a:off x="5546799" y="5889664"/>
          <a:ext cx="870666" cy="4622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0222">
                  <a:extLst>
                    <a:ext uri="{9D8B030D-6E8A-4147-A177-3AD203B41FA5}">
                      <a16:colId xmlns:a16="http://schemas.microsoft.com/office/drawing/2014/main" val="3794439879"/>
                    </a:ext>
                  </a:extLst>
                </a:gridCol>
                <a:gridCol w="290222">
                  <a:extLst>
                    <a:ext uri="{9D8B030D-6E8A-4147-A177-3AD203B41FA5}">
                      <a16:colId xmlns:a16="http://schemas.microsoft.com/office/drawing/2014/main" val="873761397"/>
                    </a:ext>
                  </a:extLst>
                </a:gridCol>
                <a:gridCol w="290222">
                  <a:extLst>
                    <a:ext uri="{9D8B030D-6E8A-4147-A177-3AD203B41FA5}">
                      <a16:colId xmlns:a16="http://schemas.microsoft.com/office/drawing/2014/main" val="1902116144"/>
                    </a:ext>
                  </a:extLst>
                </a:gridCol>
              </a:tblGrid>
              <a:tr h="231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12V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871736791"/>
                  </a:ext>
                </a:extLst>
              </a:tr>
              <a:tr h="231126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GND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12V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800" dirty="0"/>
                        <a:t>12V</a:t>
                      </a:r>
                      <a:endParaRPr lang="zh-TW" altLang="en-US" sz="800" dirty="0"/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val="2261442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2978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72E80CB-05A3-4140-BD75-7BCE90ABE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5134555" cy="369332"/>
          </a:xfrm>
        </p:spPr>
        <p:txBody>
          <a:bodyPr/>
          <a:lstStyle/>
          <a:p>
            <a:r>
              <a:rPr lang="en-US" altLang="zh-TW" dirty="0"/>
              <a:t>.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7421370-2078-4649-ACE4-2651286F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2CE597B-82A0-4947-B4C6-5A9318A4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46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818103AF-655A-4ABF-8B0D-40CD31F58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Clock board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169AFEC-BB66-439A-9C27-545D61D5D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103" y="286604"/>
            <a:ext cx="4837803" cy="4928152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8CD4475A-4470-4096-B195-21818BA46988}"/>
              </a:ext>
            </a:extLst>
          </p:cNvPr>
          <p:cNvCxnSpPr>
            <a:cxnSpLocks/>
          </p:cNvCxnSpPr>
          <p:nvPr/>
        </p:nvCxnSpPr>
        <p:spPr>
          <a:xfrm flipV="1">
            <a:off x="7682948" y="4635802"/>
            <a:ext cx="0" cy="6474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F86F9762-ECFE-46EE-8930-2473839D4155}"/>
              </a:ext>
            </a:extLst>
          </p:cNvPr>
          <p:cNvSpPr txBox="1"/>
          <p:nvPr/>
        </p:nvSpPr>
        <p:spPr>
          <a:xfrm>
            <a:off x="6471720" y="4152670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7 N</a:t>
            </a:r>
            <a:endParaRPr lang="zh-TW" altLang="en-US" dirty="0">
              <a:latin typeface="+mj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EEA9BA-766D-4A67-B1EA-2D2296DB3D7B}"/>
              </a:ext>
            </a:extLst>
          </p:cNvPr>
          <p:cNvSpPr txBox="1"/>
          <p:nvPr/>
        </p:nvSpPr>
        <p:spPr>
          <a:xfrm>
            <a:off x="7387790" y="5283272"/>
            <a:ext cx="4384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Jumper select:</a:t>
            </a:r>
          </a:p>
          <a:p>
            <a:r>
              <a:rPr lang="en-US" altLang="zh-TW" dirty="0">
                <a:latin typeface="+mj-lt"/>
              </a:rPr>
              <a:t>Int: On board 40MHz 0.5ppm clock</a:t>
            </a:r>
          </a:p>
          <a:p>
            <a:r>
              <a:rPr lang="en-US" altLang="zh-TW" dirty="0">
                <a:latin typeface="+mj-lt"/>
              </a:rPr>
              <a:t>Ext: External input </a:t>
            </a:r>
            <a:endParaRPr lang="zh-TW" altLang="en-US" dirty="0">
              <a:latin typeface="+mj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471967C-F471-46B6-A386-7B084922138E}"/>
              </a:ext>
            </a:extLst>
          </p:cNvPr>
          <p:cNvSpPr txBox="1"/>
          <p:nvPr/>
        </p:nvSpPr>
        <p:spPr>
          <a:xfrm>
            <a:off x="8569373" y="4845423"/>
            <a:ext cx="912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+mj-lt"/>
              </a:rPr>
              <a:t>40MHz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05B5158B-D0A1-47D1-BA77-4BE58C1BC784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9025652" y="4426181"/>
            <a:ext cx="0" cy="4192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611EB5DA-6F42-4337-A730-00E6228DA8D9}"/>
              </a:ext>
            </a:extLst>
          </p:cNvPr>
          <p:cNvSpPr txBox="1"/>
          <p:nvPr/>
        </p:nvSpPr>
        <p:spPr>
          <a:xfrm>
            <a:off x="6471720" y="3496512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7 P</a:t>
            </a:r>
            <a:endParaRPr lang="zh-TW" altLang="en-US" dirty="0">
              <a:latin typeface="+mj-lt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A6601D2-E49E-4F3A-B15D-EE031D346CBC}"/>
              </a:ext>
            </a:extLst>
          </p:cNvPr>
          <p:cNvSpPr txBox="1"/>
          <p:nvPr/>
        </p:nvSpPr>
        <p:spPr>
          <a:xfrm>
            <a:off x="6471720" y="2783680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6 N</a:t>
            </a:r>
            <a:endParaRPr lang="zh-TW" altLang="en-US" dirty="0">
              <a:latin typeface="+mj-lt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A49DBF4-6DF9-4597-A05A-9C0A7689153A}"/>
              </a:ext>
            </a:extLst>
          </p:cNvPr>
          <p:cNvSpPr txBox="1"/>
          <p:nvPr/>
        </p:nvSpPr>
        <p:spPr>
          <a:xfrm>
            <a:off x="6471720" y="2127522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6 P</a:t>
            </a:r>
            <a:endParaRPr lang="zh-TW" altLang="en-US" dirty="0">
              <a:latin typeface="+mj-lt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BA3B492-6D76-448C-B616-8E6B30DCE8AF}"/>
              </a:ext>
            </a:extLst>
          </p:cNvPr>
          <p:cNvSpPr txBox="1"/>
          <p:nvPr/>
        </p:nvSpPr>
        <p:spPr>
          <a:xfrm>
            <a:off x="11737187" y="3368971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0 N</a:t>
            </a:r>
            <a:endParaRPr lang="zh-TW" altLang="en-US" dirty="0">
              <a:latin typeface="+mj-lt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5E8B0D0-DA03-469B-BE7E-37B926095EE8}"/>
              </a:ext>
            </a:extLst>
          </p:cNvPr>
          <p:cNvSpPr txBox="1"/>
          <p:nvPr/>
        </p:nvSpPr>
        <p:spPr>
          <a:xfrm>
            <a:off x="11737187" y="2712813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1 P</a:t>
            </a:r>
            <a:endParaRPr lang="zh-TW" altLang="en-US" dirty="0">
              <a:latin typeface="+mj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D592D58-D2DF-4A68-A4E3-34F97C36B54C}"/>
              </a:ext>
            </a:extLst>
          </p:cNvPr>
          <p:cNvSpPr txBox="1"/>
          <p:nvPr/>
        </p:nvSpPr>
        <p:spPr>
          <a:xfrm>
            <a:off x="11737187" y="4010494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0 P</a:t>
            </a:r>
            <a:endParaRPr lang="zh-TW" altLang="en-US" dirty="0">
              <a:latin typeface="+mj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395AF066-CFE3-4651-9117-B718D22A0B4C}"/>
              </a:ext>
            </a:extLst>
          </p:cNvPr>
          <p:cNvSpPr txBox="1"/>
          <p:nvPr/>
        </p:nvSpPr>
        <p:spPr>
          <a:xfrm>
            <a:off x="11737187" y="1981144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1 N</a:t>
            </a:r>
            <a:endParaRPr lang="zh-TW" altLang="en-US" dirty="0">
              <a:latin typeface="+mj-lt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A84F1EC7-5E85-48A0-96E3-245B0AF49E4B}"/>
              </a:ext>
            </a:extLst>
          </p:cNvPr>
          <p:cNvSpPr txBox="1"/>
          <p:nvPr/>
        </p:nvSpPr>
        <p:spPr>
          <a:xfrm rot="19006148">
            <a:off x="11737187" y="739457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2 P</a:t>
            </a:r>
            <a:endParaRPr lang="zh-TW" altLang="en-US" dirty="0">
              <a:latin typeface="+mj-lt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D2818D3-C4B9-4A70-9ACD-CABAB7A36435}"/>
              </a:ext>
            </a:extLst>
          </p:cNvPr>
          <p:cNvSpPr txBox="1"/>
          <p:nvPr/>
        </p:nvSpPr>
        <p:spPr>
          <a:xfrm rot="19006148">
            <a:off x="11264151" y="297762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2 N</a:t>
            </a:r>
            <a:endParaRPr lang="zh-TW" altLang="en-US" dirty="0">
              <a:latin typeface="+mj-lt"/>
            </a:endParaRPr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98B901FF-4534-4AFA-8262-D8E720AE9308}"/>
              </a:ext>
            </a:extLst>
          </p:cNvPr>
          <p:cNvSpPr txBox="1"/>
          <p:nvPr/>
        </p:nvSpPr>
        <p:spPr>
          <a:xfrm rot="2700000">
            <a:off x="6467320" y="1070763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5 N</a:t>
            </a:r>
            <a:endParaRPr lang="zh-TW" altLang="en-US" dirty="0">
              <a:latin typeface="+mj-lt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0384388-CE80-4DF7-B4D1-8FDF10C2786A}"/>
              </a:ext>
            </a:extLst>
          </p:cNvPr>
          <p:cNvSpPr txBox="1"/>
          <p:nvPr/>
        </p:nvSpPr>
        <p:spPr>
          <a:xfrm rot="2700000">
            <a:off x="6797284" y="482842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5 P</a:t>
            </a:r>
            <a:endParaRPr lang="zh-TW" altLang="en-US" dirty="0">
              <a:latin typeface="+mj-lt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6BD4FCC-791F-4025-B61F-4140DD2B09ED}"/>
              </a:ext>
            </a:extLst>
          </p:cNvPr>
          <p:cNvSpPr txBox="1"/>
          <p:nvPr/>
        </p:nvSpPr>
        <p:spPr>
          <a:xfrm>
            <a:off x="8725730" y="44798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4 P</a:t>
            </a:r>
            <a:endParaRPr lang="zh-TW" altLang="en-US" dirty="0">
              <a:latin typeface="+mj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C9961E7-221C-499A-B373-3831098AC6DD}"/>
              </a:ext>
            </a:extLst>
          </p:cNvPr>
          <p:cNvSpPr txBox="1"/>
          <p:nvPr/>
        </p:nvSpPr>
        <p:spPr>
          <a:xfrm>
            <a:off x="7976444" y="44798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4 N</a:t>
            </a:r>
            <a:endParaRPr lang="zh-TW" altLang="en-US" dirty="0">
              <a:latin typeface="+mj-lt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881C2C32-06A4-46E0-A983-A39723553468}"/>
              </a:ext>
            </a:extLst>
          </p:cNvPr>
          <p:cNvSpPr txBox="1"/>
          <p:nvPr/>
        </p:nvSpPr>
        <p:spPr>
          <a:xfrm>
            <a:off x="9418077" y="44798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3 N</a:t>
            </a:r>
            <a:endParaRPr lang="zh-TW" altLang="en-US" dirty="0">
              <a:latin typeface="+mj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B2608230-5132-4060-9A39-A403A4C3C87F}"/>
              </a:ext>
            </a:extLst>
          </p:cNvPr>
          <p:cNvSpPr txBox="1"/>
          <p:nvPr/>
        </p:nvSpPr>
        <p:spPr>
          <a:xfrm>
            <a:off x="10187526" y="44798"/>
            <a:ext cx="55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3 P</a:t>
            </a:r>
            <a:endParaRPr lang="zh-TW" altLang="en-US" dirty="0">
              <a:latin typeface="+mj-lt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DF42D329-A4B5-49B2-97BA-A4EA0E1B0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36" y="2326567"/>
            <a:ext cx="5134556" cy="2888188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06BA8399-3A73-4C55-8116-70A45FC33344}"/>
              </a:ext>
            </a:extLst>
          </p:cNvPr>
          <p:cNvSpPr txBox="1"/>
          <p:nvPr/>
        </p:nvSpPr>
        <p:spPr>
          <a:xfrm>
            <a:off x="1243009" y="5251112"/>
            <a:ext cx="438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The output of 7P and 6P</a:t>
            </a:r>
          </a:p>
          <a:p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2447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DBFB463-3CF4-48C4-851F-D1EB9D077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41818"/>
            <a:ext cx="4637589" cy="2608644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074D499-0C9D-42F6-8771-EFDFF2BA1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4886077" cy="825867"/>
          </a:xfrm>
        </p:spPr>
        <p:txBody>
          <a:bodyPr/>
          <a:lstStyle/>
          <a:p>
            <a:r>
              <a:rPr lang="en-US" altLang="zh-TW" dirty="0"/>
              <a:t>1.8V output, 10Hz, Pulse width 25ns</a:t>
            </a:r>
          </a:p>
          <a:p>
            <a:r>
              <a:rPr lang="en-US" altLang="zh-TW" dirty="0"/>
              <a:t>Send to Trigger input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9C0521-44FE-4EA9-8418-BEB653CFF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7F88D85-391D-4844-A747-934D7B11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47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678C3B75-D1A4-4F34-A119-D687E1721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external trigger signal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B7405D3-1BB5-423E-BBF4-A3823EA92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14527"/>
            <a:ext cx="4654165" cy="261796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05B88DC-EA0A-460F-9F8A-652D7A0D9A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2236709"/>
            <a:ext cx="4508390" cy="2156933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790BEC50-7FE6-4A09-9DB6-1B60286EEFD2}"/>
              </a:ext>
            </a:extLst>
          </p:cNvPr>
          <p:cNvSpPr txBox="1"/>
          <p:nvPr/>
        </p:nvSpPr>
        <p:spPr>
          <a:xfrm>
            <a:off x="10750165" y="2301657"/>
            <a:ext cx="107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Input</a:t>
            </a:r>
            <a:endParaRPr lang="zh-TW" altLang="en-US" dirty="0">
              <a:latin typeface="+mj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4EE9A219-AA6B-4B59-A283-B4FC699FB143}"/>
              </a:ext>
            </a:extLst>
          </p:cNvPr>
          <p:cNvSpPr txBox="1"/>
          <p:nvPr/>
        </p:nvSpPr>
        <p:spPr>
          <a:xfrm>
            <a:off x="10750165" y="4905220"/>
            <a:ext cx="1073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Output</a:t>
            </a:r>
            <a:endParaRPr lang="zh-TW" altLang="en-US" dirty="0">
              <a:latin typeface="+mj-lt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8FD3B960-6C27-4513-9065-5DF88A2E6D12}"/>
              </a:ext>
            </a:extLst>
          </p:cNvPr>
          <p:cNvCxnSpPr/>
          <p:nvPr/>
        </p:nvCxnSpPr>
        <p:spPr>
          <a:xfrm>
            <a:off x="6893592" y="5274552"/>
            <a:ext cx="61622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03DA6AF-5198-4A4C-87F8-E39247776CBB}"/>
              </a:ext>
            </a:extLst>
          </p:cNvPr>
          <p:cNvSpPr txBox="1"/>
          <p:nvPr/>
        </p:nvSpPr>
        <p:spPr>
          <a:xfrm>
            <a:off x="1042945" y="4418385"/>
            <a:ext cx="4760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If the input signal voltage decreases, the output width will decrease. Smaller than 0.8V output disappears</a:t>
            </a:r>
            <a:endParaRPr lang="zh-TW" altLang="en-US" dirty="0">
              <a:latin typeface="+mj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7580232-6C1D-4281-8717-CE4A9451AD0B}"/>
              </a:ext>
            </a:extLst>
          </p:cNvPr>
          <p:cNvSpPr/>
          <p:nvPr/>
        </p:nvSpPr>
        <p:spPr>
          <a:xfrm>
            <a:off x="4906602" y="5959582"/>
            <a:ext cx="64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+mj-lt"/>
              </a:rPr>
              <a:t>1M</a:t>
            </a:r>
            <a:r>
              <a:rPr lang="el-GR" altLang="zh-TW" dirty="0">
                <a:latin typeface="+mj-lt"/>
              </a:rPr>
              <a:t>Ω</a:t>
            </a:r>
            <a:endParaRPr lang="zh-TW" altLang="en-US" dirty="0">
              <a:latin typeface="+mj-lt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CB2B251E-90F8-4085-BD81-3A2FD65210AC}"/>
              </a:ext>
            </a:extLst>
          </p:cNvPr>
          <p:cNvCxnSpPr>
            <a:cxnSpLocks/>
          </p:cNvCxnSpPr>
          <p:nvPr/>
        </p:nvCxnSpPr>
        <p:spPr>
          <a:xfrm>
            <a:off x="5605670" y="6240134"/>
            <a:ext cx="473754" cy="88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圖片 8">
            <a:extLst>
              <a:ext uri="{FF2B5EF4-FFF2-40B4-BE49-F238E27FC236}">
                <a16:creationId xmlns:a16="http://schemas.microsoft.com/office/drawing/2014/main" id="{4BC12FEE-FEF5-4681-9E90-E4E5C8DA9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13" y="5089886"/>
            <a:ext cx="2279358" cy="128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792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0FF10629-C0C6-4E9B-BB41-0F87C7E64A5D}"/>
              </a:ext>
            </a:extLst>
          </p:cNvPr>
          <p:cNvCxnSpPr>
            <a:cxnSpLocks/>
          </p:cNvCxnSpPr>
          <p:nvPr/>
        </p:nvCxnSpPr>
        <p:spPr>
          <a:xfrm flipH="1">
            <a:off x="903170" y="3544405"/>
            <a:ext cx="2912010" cy="868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D542650E-65C1-4018-B419-5E9C15DA764B}"/>
              </a:ext>
            </a:extLst>
          </p:cNvPr>
          <p:cNvCxnSpPr>
            <a:cxnSpLocks/>
          </p:cNvCxnSpPr>
          <p:nvPr/>
        </p:nvCxnSpPr>
        <p:spPr>
          <a:xfrm flipH="1">
            <a:off x="3815180" y="2167646"/>
            <a:ext cx="1412806" cy="1121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D4EB8AC2-9A9F-4C9B-A84E-F6E9CAF35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 dirty="0"/>
              <a:t>a UDP packet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8072BB3-FB3F-4BE4-8347-7E53896B0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424F49D-56A5-4A96-98C2-500DC739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3193818-D2AA-4043-9687-99F24C655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UDP packet format (FPGA -&gt; PC)</a:t>
            </a:r>
            <a:endParaRPr lang="zh-TW" altLang="en-US" dirty="0"/>
          </a:p>
        </p:txBody>
      </p:sp>
      <p:sp>
        <p:nvSpPr>
          <p:cNvPr id="12" name="右大括弧 11">
            <a:extLst>
              <a:ext uri="{FF2B5EF4-FFF2-40B4-BE49-F238E27FC236}">
                <a16:creationId xmlns:a16="http://schemas.microsoft.com/office/drawing/2014/main" id="{F610E05F-E442-4319-9A55-87CBE56768A1}"/>
              </a:ext>
            </a:extLst>
          </p:cNvPr>
          <p:cNvSpPr/>
          <p:nvPr/>
        </p:nvSpPr>
        <p:spPr>
          <a:xfrm rot="16200000">
            <a:off x="6681719" y="-2886810"/>
            <a:ext cx="138174" cy="916815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CB1E1CB-D356-4B3C-87BB-952B00B526D1}"/>
              </a:ext>
            </a:extLst>
          </p:cNvPr>
          <p:cNvSpPr txBox="1"/>
          <p:nvPr/>
        </p:nvSpPr>
        <p:spPr>
          <a:xfrm>
            <a:off x="6081201" y="1299733"/>
            <a:ext cx="216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1452 or 8972 Bytes</a:t>
            </a:r>
            <a:endParaRPr lang="zh-TW" altLang="en-US" dirty="0">
              <a:latin typeface="+mj-lt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CBD8678B-93DE-4883-A0A1-BAC997471990}"/>
              </a:ext>
            </a:extLst>
          </p:cNvPr>
          <p:cNvCxnSpPr>
            <a:cxnSpLocks/>
          </p:cNvCxnSpPr>
          <p:nvPr/>
        </p:nvCxnSpPr>
        <p:spPr>
          <a:xfrm flipH="1">
            <a:off x="857122" y="2172699"/>
            <a:ext cx="1309608" cy="6071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6969B15D-916C-4726-A59F-B97B7412C0AD}"/>
              </a:ext>
            </a:extLst>
          </p:cNvPr>
          <p:cNvCxnSpPr>
            <a:cxnSpLocks/>
          </p:cNvCxnSpPr>
          <p:nvPr/>
        </p:nvCxnSpPr>
        <p:spPr>
          <a:xfrm>
            <a:off x="3180945" y="2167646"/>
            <a:ext cx="121922" cy="652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92A299D5-9CFD-469A-B0C7-58DF0FFA1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945717"/>
              </p:ext>
            </p:extLst>
          </p:nvPr>
        </p:nvGraphicFramePr>
        <p:xfrm>
          <a:off x="835803" y="2784555"/>
          <a:ext cx="2472271" cy="764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4245">
                  <a:extLst>
                    <a:ext uri="{9D8B030D-6E8A-4147-A177-3AD203B41FA5}">
                      <a16:colId xmlns:a16="http://schemas.microsoft.com/office/drawing/2014/main" val="2741293497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val="1194889885"/>
                    </a:ext>
                  </a:extLst>
                </a:gridCol>
                <a:gridCol w="935087">
                  <a:extLst>
                    <a:ext uri="{9D8B030D-6E8A-4147-A177-3AD203B41FA5}">
                      <a16:colId xmlns:a16="http://schemas.microsoft.com/office/drawing/2014/main" val="1062336464"/>
                    </a:ext>
                  </a:extLst>
                </a:gridCol>
              </a:tblGrid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2B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Byte Counter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(0 ~ 36) *40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2347709987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2B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Packet Counter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0 ~ 65535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4106238175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8B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String (“0”)</a:t>
                      </a: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565177495"/>
                  </a:ext>
                </a:extLst>
              </a:tr>
            </a:tbl>
          </a:graphicData>
        </a:graphic>
      </p:graphicFrame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73BCEB10-8B9C-45CE-8FE0-89328B4001B8}"/>
              </a:ext>
            </a:extLst>
          </p:cNvPr>
          <p:cNvCxnSpPr>
            <a:cxnSpLocks/>
            <a:stCxn id="159" idx="2"/>
          </p:cNvCxnSpPr>
          <p:nvPr/>
        </p:nvCxnSpPr>
        <p:spPr>
          <a:xfrm>
            <a:off x="6242198" y="2167646"/>
            <a:ext cx="5092680" cy="11219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334370F-1E0F-47EC-8E69-E0ABFC381111}"/>
              </a:ext>
            </a:extLst>
          </p:cNvPr>
          <p:cNvSpPr txBox="1"/>
          <p:nvPr/>
        </p:nvSpPr>
        <p:spPr>
          <a:xfrm>
            <a:off x="8727311" y="1108331"/>
            <a:ext cx="2947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Normal frame N = 0 ~ 36</a:t>
            </a:r>
          </a:p>
          <a:p>
            <a:r>
              <a:rPr lang="en-US" altLang="zh-TW" dirty="0">
                <a:latin typeface="+mj-lt"/>
              </a:rPr>
              <a:t>JUMBO frame N = 0 ~ 224</a:t>
            </a:r>
            <a:endParaRPr lang="zh-TW" altLang="en-US" dirty="0">
              <a:latin typeface="+mj-lt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335407E3-B2C3-4262-9467-110E12901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997825"/>
              </p:ext>
            </p:extLst>
          </p:nvPr>
        </p:nvGraphicFramePr>
        <p:xfrm>
          <a:off x="835803" y="4417336"/>
          <a:ext cx="4089925" cy="1202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96269">
                  <a:extLst>
                    <a:ext uri="{9D8B030D-6E8A-4147-A177-3AD203B41FA5}">
                      <a16:colId xmlns:a16="http://schemas.microsoft.com/office/drawing/2014/main" val="2741293497"/>
                    </a:ext>
                  </a:extLst>
                </a:gridCol>
                <a:gridCol w="1391478">
                  <a:extLst>
                    <a:ext uri="{9D8B030D-6E8A-4147-A177-3AD203B41FA5}">
                      <a16:colId xmlns:a16="http://schemas.microsoft.com/office/drawing/2014/main" val="1194889885"/>
                    </a:ext>
                  </a:extLst>
                </a:gridCol>
                <a:gridCol w="2302178">
                  <a:extLst>
                    <a:ext uri="{9D8B030D-6E8A-4147-A177-3AD203B41FA5}">
                      <a16:colId xmlns:a16="http://schemas.microsoft.com/office/drawing/2014/main" val="1062336464"/>
                    </a:ext>
                  </a:extLst>
                </a:gridCol>
              </a:tblGrid>
              <a:tr h="208807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1B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+mj-lt"/>
                        </a:rPr>
                        <a:t>Header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b0-3: </a:t>
                      </a:r>
                      <a:r>
                        <a:rPr lang="en-US" altLang="zh-TW" sz="1200" dirty="0" err="1">
                          <a:latin typeface="+mj-lt"/>
                        </a:rPr>
                        <a:t>Asic</a:t>
                      </a:r>
                      <a:r>
                        <a:rPr lang="en-US" altLang="zh-TW" sz="1200" dirty="0">
                          <a:latin typeface="+mj-lt"/>
                        </a:rPr>
                        <a:t> address. b4-7: 0xA0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2347709987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1B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r>
                        <a:rPr lang="en-US" altLang="zh-TW" sz="1200" dirty="0" err="1">
                          <a:latin typeface="+mj-lt"/>
                        </a:rPr>
                        <a:t>Fpga</a:t>
                      </a:r>
                      <a:r>
                        <a:rPr lang="en-US" altLang="zh-TW" sz="1200" dirty="0">
                          <a:latin typeface="+mj-lt"/>
                        </a:rPr>
                        <a:t> board address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0x00 ~ 0x07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4106238175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1B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packet type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TR0:</a:t>
                      </a:r>
                      <a:r>
                        <a:rPr lang="zh-TW" altLang="en-US" sz="1200" dirty="0">
                          <a:latin typeface="+mj-lt"/>
                        </a:rPr>
                        <a:t> </a:t>
                      </a:r>
                      <a:r>
                        <a:rPr lang="en-US" altLang="zh-TW" sz="1200" dirty="0">
                          <a:latin typeface="+mj-lt"/>
                        </a:rPr>
                        <a:t>0x20, TR1: 0x21, TR2: 0x22, TR3: 0x23, DQ0: 0x24, DQ1: 0x25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963822916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1B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packet id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0 ~ 4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1463864946"/>
                  </a:ext>
                </a:extLst>
              </a:tr>
            </a:tbl>
          </a:graphicData>
        </a:graphic>
      </p:graphicFrame>
      <p:cxnSp>
        <p:nvCxnSpPr>
          <p:cNvPr id="71" name="直線接點 70">
            <a:extLst>
              <a:ext uri="{FF2B5EF4-FFF2-40B4-BE49-F238E27FC236}">
                <a16:creationId xmlns:a16="http://schemas.microsoft.com/office/drawing/2014/main" id="{96EAFE10-5FF4-4E01-BBAD-D9B037518B64}"/>
              </a:ext>
            </a:extLst>
          </p:cNvPr>
          <p:cNvCxnSpPr>
            <a:cxnSpLocks/>
          </p:cNvCxnSpPr>
          <p:nvPr/>
        </p:nvCxnSpPr>
        <p:spPr>
          <a:xfrm>
            <a:off x="4589417" y="3546044"/>
            <a:ext cx="336311" cy="8666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8" name="表格 157">
            <a:extLst>
              <a:ext uri="{FF2B5EF4-FFF2-40B4-BE49-F238E27FC236}">
                <a16:creationId xmlns:a16="http://schemas.microsoft.com/office/drawing/2014/main" id="{7FBDDBC1-2B26-4EC2-B609-D1E31F81B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614590"/>
              </p:ext>
            </p:extLst>
          </p:nvPr>
        </p:nvGraphicFramePr>
        <p:xfrm>
          <a:off x="3819358" y="3290710"/>
          <a:ext cx="7515520" cy="255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552">
                  <a:extLst>
                    <a:ext uri="{9D8B030D-6E8A-4147-A177-3AD203B41FA5}">
                      <a16:colId xmlns:a16="http://schemas.microsoft.com/office/drawing/2014/main" val="3331919999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103208235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762885013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3617493506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2419491400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2188814087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717828342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934289506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1798464772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481824988"/>
                    </a:ext>
                  </a:extLst>
                </a:gridCol>
              </a:tblGrid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Header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55437"/>
                  </a:ext>
                </a:extLst>
              </a:tr>
            </a:tbl>
          </a:graphicData>
        </a:graphic>
      </p:graphicFrame>
      <p:graphicFrame>
        <p:nvGraphicFramePr>
          <p:cNvPr id="159" name="表格 158">
            <a:extLst>
              <a:ext uri="{FF2B5EF4-FFF2-40B4-BE49-F238E27FC236}">
                <a16:creationId xmlns:a16="http://schemas.microsoft.com/office/drawing/2014/main" id="{4DBE32F3-DDDD-45EC-8A82-3B0A6FC7C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7999032"/>
              </p:ext>
            </p:extLst>
          </p:nvPr>
        </p:nvGraphicFramePr>
        <p:xfrm>
          <a:off x="1149518" y="1771406"/>
          <a:ext cx="10185360" cy="3962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8536">
                  <a:extLst>
                    <a:ext uri="{9D8B030D-6E8A-4147-A177-3AD203B41FA5}">
                      <a16:colId xmlns:a16="http://schemas.microsoft.com/office/drawing/2014/main" val="3331919999"/>
                    </a:ext>
                  </a:extLst>
                </a:gridCol>
                <a:gridCol w="1018536">
                  <a:extLst>
                    <a:ext uri="{9D8B030D-6E8A-4147-A177-3AD203B41FA5}">
                      <a16:colId xmlns:a16="http://schemas.microsoft.com/office/drawing/2014/main" val="103208235"/>
                    </a:ext>
                  </a:extLst>
                </a:gridCol>
                <a:gridCol w="1018536">
                  <a:extLst>
                    <a:ext uri="{9D8B030D-6E8A-4147-A177-3AD203B41FA5}">
                      <a16:colId xmlns:a16="http://schemas.microsoft.com/office/drawing/2014/main" val="762885013"/>
                    </a:ext>
                  </a:extLst>
                </a:gridCol>
                <a:gridCol w="1018536">
                  <a:extLst>
                    <a:ext uri="{9D8B030D-6E8A-4147-A177-3AD203B41FA5}">
                      <a16:colId xmlns:a16="http://schemas.microsoft.com/office/drawing/2014/main" val="3617493506"/>
                    </a:ext>
                  </a:extLst>
                </a:gridCol>
                <a:gridCol w="1018536">
                  <a:extLst>
                    <a:ext uri="{9D8B030D-6E8A-4147-A177-3AD203B41FA5}">
                      <a16:colId xmlns:a16="http://schemas.microsoft.com/office/drawing/2014/main" val="2419491400"/>
                    </a:ext>
                  </a:extLst>
                </a:gridCol>
                <a:gridCol w="1018536">
                  <a:extLst>
                    <a:ext uri="{9D8B030D-6E8A-4147-A177-3AD203B41FA5}">
                      <a16:colId xmlns:a16="http://schemas.microsoft.com/office/drawing/2014/main" val="2188814087"/>
                    </a:ext>
                  </a:extLst>
                </a:gridCol>
                <a:gridCol w="1018536">
                  <a:extLst>
                    <a:ext uri="{9D8B030D-6E8A-4147-A177-3AD203B41FA5}">
                      <a16:colId xmlns:a16="http://schemas.microsoft.com/office/drawing/2014/main" val="717828342"/>
                    </a:ext>
                  </a:extLst>
                </a:gridCol>
                <a:gridCol w="1018536">
                  <a:extLst>
                    <a:ext uri="{9D8B030D-6E8A-4147-A177-3AD203B41FA5}">
                      <a16:colId xmlns:a16="http://schemas.microsoft.com/office/drawing/2014/main" val="934289506"/>
                    </a:ext>
                  </a:extLst>
                </a:gridCol>
                <a:gridCol w="1018536">
                  <a:extLst>
                    <a:ext uri="{9D8B030D-6E8A-4147-A177-3AD203B41FA5}">
                      <a16:colId xmlns:a16="http://schemas.microsoft.com/office/drawing/2014/main" val="1798464772"/>
                    </a:ext>
                  </a:extLst>
                </a:gridCol>
                <a:gridCol w="1018536">
                  <a:extLst>
                    <a:ext uri="{9D8B030D-6E8A-4147-A177-3AD203B41FA5}">
                      <a16:colId xmlns:a16="http://schemas.microsoft.com/office/drawing/2014/main" val="481824988"/>
                    </a:ext>
                  </a:extLst>
                </a:gridCol>
              </a:tblGrid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Ethernet, IP, UDP Header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UDP Header </a:t>
                      </a:r>
                    </a:p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(12B)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(40B)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(40B)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(40B)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...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...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...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(N * 40B)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55437"/>
                  </a:ext>
                </a:extLst>
              </a:tr>
            </a:tbl>
          </a:graphicData>
        </a:graphic>
      </p:graphicFrame>
      <p:sp>
        <p:nvSpPr>
          <p:cNvPr id="40" name="文字方塊 39">
            <a:extLst>
              <a:ext uri="{FF2B5EF4-FFF2-40B4-BE49-F238E27FC236}">
                <a16:creationId xmlns:a16="http://schemas.microsoft.com/office/drawing/2014/main" id="{E2217522-4D5F-4B6A-A708-DA6A8372364B}"/>
              </a:ext>
            </a:extLst>
          </p:cNvPr>
          <p:cNvSpPr txBox="1"/>
          <p:nvPr/>
        </p:nvSpPr>
        <p:spPr>
          <a:xfrm>
            <a:off x="835803" y="4134771"/>
            <a:ext cx="1940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+mj-lt"/>
              </a:rPr>
              <a:t>Data format header: </a:t>
            </a:r>
            <a:endParaRPr lang="zh-TW" altLang="en-US" sz="1400" dirty="0">
              <a:latin typeface="+mj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0C65054-5F23-4BD2-85E8-EA580B5B4771}"/>
              </a:ext>
            </a:extLst>
          </p:cNvPr>
          <p:cNvSpPr txBox="1"/>
          <p:nvPr/>
        </p:nvSpPr>
        <p:spPr>
          <a:xfrm>
            <a:off x="835803" y="2512815"/>
            <a:ext cx="1940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+mj-lt"/>
              </a:rPr>
              <a:t>UDP header: </a:t>
            </a:r>
            <a:endParaRPr lang="zh-TW" altLang="en-US" sz="1400" dirty="0">
              <a:latin typeface="+mj-lt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A5395EB-12B9-4E56-9A8F-C9E50E35228C}"/>
              </a:ext>
            </a:extLst>
          </p:cNvPr>
          <p:cNvSpPr txBox="1"/>
          <p:nvPr/>
        </p:nvSpPr>
        <p:spPr>
          <a:xfrm>
            <a:off x="4299672" y="3012986"/>
            <a:ext cx="1940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+mj-lt"/>
              </a:rPr>
              <a:t>Data (40B):</a:t>
            </a:r>
            <a:endParaRPr lang="zh-TW" altLang="en-US" sz="1400" dirty="0">
              <a:latin typeface="+mj-lt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CB38D5B7-8812-CC85-316F-AE3639E979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041267"/>
              </p:ext>
            </p:extLst>
          </p:nvPr>
        </p:nvGraphicFramePr>
        <p:xfrm>
          <a:off x="5221311" y="4412657"/>
          <a:ext cx="4089925" cy="4377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96269">
                  <a:extLst>
                    <a:ext uri="{9D8B030D-6E8A-4147-A177-3AD203B41FA5}">
                      <a16:colId xmlns:a16="http://schemas.microsoft.com/office/drawing/2014/main" val="2741293497"/>
                    </a:ext>
                  </a:extLst>
                </a:gridCol>
                <a:gridCol w="1391478">
                  <a:extLst>
                    <a:ext uri="{9D8B030D-6E8A-4147-A177-3AD203B41FA5}">
                      <a16:colId xmlns:a16="http://schemas.microsoft.com/office/drawing/2014/main" val="1194889885"/>
                    </a:ext>
                  </a:extLst>
                </a:gridCol>
                <a:gridCol w="2302178">
                  <a:extLst>
                    <a:ext uri="{9D8B030D-6E8A-4147-A177-3AD203B41FA5}">
                      <a16:colId xmlns:a16="http://schemas.microsoft.com/office/drawing/2014/main" val="1062336464"/>
                    </a:ext>
                  </a:extLst>
                </a:gridCol>
              </a:tblGrid>
              <a:tr h="208807">
                <a:tc>
                  <a:txBody>
                    <a:bodyPr/>
                    <a:lstStyle/>
                    <a:p>
                      <a:r>
                        <a:rPr lang="en-US" altLang="zh-TW" sz="1200">
                          <a:latin typeface="+mj-lt"/>
                        </a:rPr>
                        <a:t>32B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Timestamp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r>
                        <a:rPr lang="en-US" altLang="zh-TW" sz="1200" dirty="0">
                          <a:latin typeface="+mj-lt"/>
                        </a:rPr>
                        <a:t>Guess: Unit 25ns, for time sync between FPGAs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2347709987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7D9EAF67-1D4C-D9DB-4990-9C3A26204621}"/>
              </a:ext>
            </a:extLst>
          </p:cNvPr>
          <p:cNvSpPr txBox="1"/>
          <p:nvPr/>
        </p:nvSpPr>
        <p:spPr>
          <a:xfrm>
            <a:off x="5221311" y="4130092"/>
            <a:ext cx="1940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>
                <a:latin typeface="+mj-lt"/>
              </a:rPr>
              <a:t>Timestamp:</a:t>
            </a:r>
            <a:endParaRPr lang="zh-TW" altLang="en-US" sz="1400" dirty="0">
              <a:latin typeface="+mj-lt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29E9B48E-F5D4-07B7-A327-E557DE2EFDA1}"/>
              </a:ext>
            </a:extLst>
          </p:cNvPr>
          <p:cNvCxnSpPr>
            <a:cxnSpLocks/>
          </p:cNvCxnSpPr>
          <p:nvPr/>
        </p:nvCxnSpPr>
        <p:spPr>
          <a:xfrm>
            <a:off x="5334000" y="3532762"/>
            <a:ext cx="3977236" cy="879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5775C7E-EF11-21B7-0E73-39892F075833}"/>
              </a:ext>
            </a:extLst>
          </p:cNvPr>
          <p:cNvCxnSpPr>
            <a:cxnSpLocks/>
          </p:cNvCxnSpPr>
          <p:nvPr/>
        </p:nvCxnSpPr>
        <p:spPr>
          <a:xfrm>
            <a:off x="4589417" y="3532762"/>
            <a:ext cx="638569" cy="9051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5E5B5CBD-D78C-4707-8DDB-53B582254136}"/>
              </a:ext>
            </a:extLst>
          </p:cNvPr>
          <p:cNvSpPr txBox="1"/>
          <p:nvPr/>
        </p:nvSpPr>
        <p:spPr>
          <a:xfrm>
            <a:off x="11434354" y="0"/>
            <a:ext cx="75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V4.11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446802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E556D56-84F2-4499-82D0-ACC3058DF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 dirty="0"/>
              <a:t>One read command generate ten of 40B packet (400Bytes), Two ASIC is 800 Bytes</a:t>
            </a:r>
          </a:p>
          <a:p>
            <a:r>
              <a:rPr lang="en-US" altLang="zh-TW" dirty="0"/>
              <a:t>Timestamp field is duplicated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6F0B590-89F9-4C24-A1A9-0DD1EA67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7E532E6-FAE6-49D6-85C2-8A78E631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49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39949E2-4913-4C85-9C32-69846D7D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UDP packet format (FPGA -&gt; PC)</a:t>
            </a:r>
            <a:endParaRPr lang="zh-TW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40F2E39-E291-4AFF-BDC0-FD79F7008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579981"/>
              </p:ext>
            </p:extLst>
          </p:nvPr>
        </p:nvGraphicFramePr>
        <p:xfrm>
          <a:off x="2032136" y="2585097"/>
          <a:ext cx="7515520" cy="2553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552">
                  <a:extLst>
                    <a:ext uri="{9D8B030D-6E8A-4147-A177-3AD203B41FA5}">
                      <a16:colId xmlns:a16="http://schemas.microsoft.com/office/drawing/2014/main" val="3331919999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103208235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762885013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3617493506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2419491400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2188814087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717828342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934289506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1798464772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481824988"/>
                    </a:ext>
                  </a:extLst>
                </a:gridCol>
              </a:tblGrid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0, 0, 0x24, 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DaqH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CM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55437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0, 0, 0x24, 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CH6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CH7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CH8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CH9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CH13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562572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0, 0, 0x24, 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CH16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CH17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 err="1">
                          <a:latin typeface="+mj-lt"/>
                        </a:rPr>
                        <a:t>Calib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CH18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CH19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8596963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0, 0, 0x24, 3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CH23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CH26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CH27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CH28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538859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0, 0, 0x24, 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CH29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CH33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CRC-32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1785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0, 0, 0x25, 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DaqH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CM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702086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0, 0, 0x25, 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CH6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CH7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CH8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CH9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CH13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588067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0, 0, 0x25, 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CH16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CH17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 err="1">
                          <a:latin typeface="+mj-lt"/>
                        </a:rPr>
                        <a:t>Calib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CH18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CH19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328908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0, 0, 0x25, 3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CH23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CH26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CH27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CH28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752443"/>
                  </a:ext>
                </a:extLst>
              </a:tr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0, 0, 0x25, 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CH29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CH33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CRC-32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601445"/>
                  </a:ext>
                </a:extLst>
              </a:tr>
            </a:tbl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92B62DD5-0FDD-4FFA-B47E-E533D5353309}"/>
              </a:ext>
            </a:extLst>
          </p:cNvPr>
          <p:cNvSpPr txBox="1"/>
          <p:nvPr/>
        </p:nvSpPr>
        <p:spPr>
          <a:xfrm>
            <a:off x="9782304" y="3770567"/>
            <a:ext cx="240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latin typeface="+mj-lt"/>
              </a:rPr>
              <a:t>Possibly crosses UDP packet boundaries</a:t>
            </a:r>
            <a:endParaRPr lang="zh-TW" altLang="en-US" dirty="0">
              <a:latin typeface="+mj-lt"/>
            </a:endParaRPr>
          </a:p>
        </p:txBody>
      </p: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AB3DDAA3-36E8-4045-BFC7-E2D70503874F}"/>
              </a:ext>
            </a:extLst>
          </p:cNvPr>
          <p:cNvCxnSpPr/>
          <p:nvPr/>
        </p:nvCxnSpPr>
        <p:spPr>
          <a:xfrm flipH="1">
            <a:off x="9547656" y="4374791"/>
            <a:ext cx="213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FF4E34FA-6095-4DC9-ABB9-291A366B9E7F}"/>
              </a:ext>
            </a:extLst>
          </p:cNvPr>
          <p:cNvCxnSpPr/>
          <p:nvPr/>
        </p:nvCxnSpPr>
        <p:spPr>
          <a:xfrm flipH="1">
            <a:off x="9547656" y="3609977"/>
            <a:ext cx="213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B091AF57-896F-4B91-8253-956AFC1CC282}"/>
              </a:ext>
            </a:extLst>
          </p:cNvPr>
          <p:cNvCxnSpPr/>
          <p:nvPr/>
        </p:nvCxnSpPr>
        <p:spPr>
          <a:xfrm flipH="1">
            <a:off x="9547656" y="3864915"/>
            <a:ext cx="213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72CE6984-8F30-4BEB-BEF9-FC91FBCB11F5}"/>
              </a:ext>
            </a:extLst>
          </p:cNvPr>
          <p:cNvCxnSpPr/>
          <p:nvPr/>
        </p:nvCxnSpPr>
        <p:spPr>
          <a:xfrm flipH="1">
            <a:off x="9547656" y="4119853"/>
            <a:ext cx="213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48D4954-5350-49EC-8EBD-AD1C27479F18}"/>
              </a:ext>
            </a:extLst>
          </p:cNvPr>
          <p:cNvSpPr txBox="1"/>
          <p:nvPr/>
        </p:nvSpPr>
        <p:spPr>
          <a:xfrm>
            <a:off x="757646" y="3019618"/>
            <a:ext cx="1108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DQ0, Half H2GCROC</a:t>
            </a:r>
            <a:endParaRPr lang="zh-TW" altLang="en-US" dirty="0">
              <a:latin typeface="+mj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B7797AB-C3D6-487B-BDAE-3CE03EEF8438}"/>
              </a:ext>
            </a:extLst>
          </p:cNvPr>
          <p:cNvSpPr txBox="1"/>
          <p:nvPr/>
        </p:nvSpPr>
        <p:spPr>
          <a:xfrm>
            <a:off x="757646" y="4286417"/>
            <a:ext cx="111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DQ1, Half H2GCROC</a:t>
            </a:r>
            <a:endParaRPr lang="zh-TW" altLang="en-US" dirty="0"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58763AA5-58D4-4249-B0AE-40143FCCC57F}"/>
              </a:ext>
            </a:extLst>
          </p:cNvPr>
          <p:cNvSpPr/>
          <p:nvPr/>
        </p:nvSpPr>
        <p:spPr>
          <a:xfrm>
            <a:off x="3533140" y="2587062"/>
            <a:ext cx="6014516" cy="127783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左大括弧 7">
            <a:extLst>
              <a:ext uri="{FF2B5EF4-FFF2-40B4-BE49-F238E27FC236}">
                <a16:creationId xmlns:a16="http://schemas.microsoft.com/office/drawing/2014/main" id="{F55EBB03-421A-42B3-8E82-216A321A0E1F}"/>
              </a:ext>
            </a:extLst>
          </p:cNvPr>
          <p:cNvSpPr/>
          <p:nvPr/>
        </p:nvSpPr>
        <p:spPr>
          <a:xfrm>
            <a:off x="1821231" y="2585097"/>
            <a:ext cx="173894" cy="126679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左大括弧 19">
            <a:extLst>
              <a:ext uri="{FF2B5EF4-FFF2-40B4-BE49-F238E27FC236}">
                <a16:creationId xmlns:a16="http://schemas.microsoft.com/office/drawing/2014/main" id="{4C4ED87F-CEF2-43CA-A9A1-A283F4C2F531}"/>
              </a:ext>
            </a:extLst>
          </p:cNvPr>
          <p:cNvSpPr/>
          <p:nvPr/>
        </p:nvSpPr>
        <p:spPr>
          <a:xfrm>
            <a:off x="1818674" y="3870520"/>
            <a:ext cx="173894" cy="126679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751837E2-123C-489B-BB97-DB6B20D4CE89}"/>
              </a:ext>
            </a:extLst>
          </p:cNvPr>
          <p:cNvCxnSpPr/>
          <p:nvPr/>
        </p:nvCxnSpPr>
        <p:spPr>
          <a:xfrm flipH="1">
            <a:off x="9547656" y="2845163"/>
            <a:ext cx="213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401779BC-4133-4E65-B133-721F54E62479}"/>
              </a:ext>
            </a:extLst>
          </p:cNvPr>
          <p:cNvCxnSpPr/>
          <p:nvPr/>
        </p:nvCxnSpPr>
        <p:spPr>
          <a:xfrm flipH="1">
            <a:off x="9547656" y="3100101"/>
            <a:ext cx="213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21D811DC-1EEB-4EFE-98EE-23D30864EB43}"/>
              </a:ext>
            </a:extLst>
          </p:cNvPr>
          <p:cNvCxnSpPr/>
          <p:nvPr/>
        </p:nvCxnSpPr>
        <p:spPr>
          <a:xfrm flipH="1">
            <a:off x="9547656" y="3355039"/>
            <a:ext cx="213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E2626F04-3146-4BAA-9E29-F008F3348B93}"/>
              </a:ext>
            </a:extLst>
          </p:cNvPr>
          <p:cNvCxnSpPr/>
          <p:nvPr/>
        </p:nvCxnSpPr>
        <p:spPr>
          <a:xfrm flipH="1">
            <a:off x="9547656" y="4629729"/>
            <a:ext cx="213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A535766C-0C66-4C00-B373-DD4690D25D76}"/>
              </a:ext>
            </a:extLst>
          </p:cNvPr>
          <p:cNvCxnSpPr/>
          <p:nvPr/>
        </p:nvCxnSpPr>
        <p:spPr>
          <a:xfrm flipH="1">
            <a:off x="9547656" y="4884670"/>
            <a:ext cx="2131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CBD7299E-738F-44B1-A740-CAD4CF66D6E0}"/>
              </a:ext>
            </a:extLst>
          </p:cNvPr>
          <p:cNvSpPr/>
          <p:nvPr/>
        </p:nvSpPr>
        <p:spPr>
          <a:xfrm>
            <a:off x="3539051" y="3862562"/>
            <a:ext cx="6014516" cy="127783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B442CBA-DEA3-40E9-AF2F-06AFBE94D7CE}"/>
              </a:ext>
            </a:extLst>
          </p:cNvPr>
          <p:cNvSpPr txBox="1"/>
          <p:nvPr/>
        </p:nvSpPr>
        <p:spPr>
          <a:xfrm>
            <a:off x="5103228" y="5094323"/>
            <a:ext cx="2459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>
                <a:solidFill>
                  <a:srgbClr val="FF0000"/>
                </a:solidFill>
                <a:latin typeface="+mj-lt"/>
              </a:rPr>
              <a:t>A DAQ frame (Next page)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6C08A8E-74F6-42AF-B106-614ADBCBE64B}"/>
              </a:ext>
            </a:extLst>
          </p:cNvPr>
          <p:cNvSpPr/>
          <p:nvPr/>
        </p:nvSpPr>
        <p:spPr>
          <a:xfrm>
            <a:off x="1186118" y="5378933"/>
            <a:ext cx="25612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latin typeface="+mj-lt"/>
              </a:rPr>
              <a:t>(</a:t>
            </a:r>
            <a:r>
              <a:rPr lang="en-US" altLang="zh-TW" sz="1200" dirty="0" err="1">
                <a:latin typeface="+mj-lt"/>
              </a:rPr>
              <a:t>fpga</a:t>
            </a:r>
            <a:r>
              <a:rPr lang="en-US" altLang="zh-TW" sz="1200" dirty="0">
                <a:latin typeface="+mj-lt"/>
              </a:rPr>
              <a:t> id, </a:t>
            </a:r>
            <a:r>
              <a:rPr lang="en-US" altLang="zh-TW" sz="1200" dirty="0" err="1">
                <a:latin typeface="+mj-lt"/>
              </a:rPr>
              <a:t>asic</a:t>
            </a:r>
            <a:r>
              <a:rPr lang="en-US" altLang="zh-TW" sz="1200" dirty="0">
                <a:latin typeface="+mj-lt"/>
              </a:rPr>
              <a:t> id, packet type, packet id)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2B78E9FE-79BF-492C-A40E-E2D1571D55DC}"/>
              </a:ext>
            </a:extLst>
          </p:cNvPr>
          <p:cNvCxnSpPr>
            <a:cxnSpLocks/>
          </p:cNvCxnSpPr>
          <p:nvPr/>
        </p:nvCxnSpPr>
        <p:spPr>
          <a:xfrm flipV="1">
            <a:off x="2342124" y="5096287"/>
            <a:ext cx="0" cy="3087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1FF78DAF-79B9-A22F-AAC4-785D53E1D5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340694"/>
              </p:ext>
            </p:extLst>
          </p:nvPr>
        </p:nvGraphicFramePr>
        <p:xfrm>
          <a:off x="2032136" y="2208401"/>
          <a:ext cx="7515520" cy="255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552">
                  <a:extLst>
                    <a:ext uri="{9D8B030D-6E8A-4147-A177-3AD203B41FA5}">
                      <a16:colId xmlns:a16="http://schemas.microsoft.com/office/drawing/2014/main" val="3331919999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103208235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762885013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3617493506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2419491400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2188814087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717828342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934289506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1798464772"/>
                    </a:ext>
                  </a:extLst>
                </a:gridCol>
                <a:gridCol w="751552">
                  <a:extLst>
                    <a:ext uri="{9D8B030D-6E8A-4147-A177-3AD203B41FA5}">
                      <a16:colId xmlns:a16="http://schemas.microsoft.com/office/drawing/2014/main" val="481824988"/>
                    </a:ext>
                  </a:extLst>
                </a:gridCol>
              </a:tblGrid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Header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Timestamp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Data (4B)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55437"/>
                  </a:ext>
                </a:extLst>
              </a:tr>
            </a:tbl>
          </a:graphicData>
        </a:graphic>
      </p:graphicFrame>
      <p:sp>
        <p:nvSpPr>
          <p:cNvPr id="32" name="文字方塊 31">
            <a:extLst>
              <a:ext uri="{FF2B5EF4-FFF2-40B4-BE49-F238E27FC236}">
                <a16:creationId xmlns:a16="http://schemas.microsoft.com/office/drawing/2014/main" id="{0BAA0F16-FDF6-4F84-96C5-035B0ABFCBF2}"/>
              </a:ext>
            </a:extLst>
          </p:cNvPr>
          <p:cNvSpPr txBox="1"/>
          <p:nvPr/>
        </p:nvSpPr>
        <p:spPr>
          <a:xfrm>
            <a:off x="11434354" y="0"/>
            <a:ext cx="75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V4.11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1479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851D772-FA26-B614-D1FE-48637FE4E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 dirty="0"/>
              <a:t>DIP Switch on KCU105</a:t>
            </a:r>
          </a:p>
          <a:p>
            <a:r>
              <a:rPr lang="en-US" altLang="zh-TW" dirty="0"/>
              <a:t>FPGA IP address = 10.1.2.</a:t>
            </a:r>
            <a:r>
              <a:rPr lang="en-US" altLang="zh-TW" dirty="0">
                <a:solidFill>
                  <a:srgbClr val="FF0000"/>
                </a:solidFill>
              </a:rPr>
              <a:t>208 + DIP SWITCH[2:0]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BB08451-1772-6EC7-FD5F-E303617AF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430467F-D7D2-D6E4-548A-FB497FBD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A6D9A8B-91E2-27E7-B599-1C93FD8C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FPGA IP address</a:t>
            </a: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4D7C095-3E91-B74B-3255-920C3A02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714" y="1358348"/>
            <a:ext cx="5377772" cy="364414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715085D-04D7-5AF2-05DF-875A27E28A35}"/>
              </a:ext>
            </a:extLst>
          </p:cNvPr>
          <p:cNvSpPr/>
          <p:nvPr/>
        </p:nvSpPr>
        <p:spPr>
          <a:xfrm>
            <a:off x="9804401" y="2864208"/>
            <a:ext cx="609600" cy="3730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C13056CF-666A-A438-15D4-1F819BCD8BB2}"/>
              </a:ext>
            </a:extLst>
          </p:cNvPr>
          <p:cNvSpPr txBox="1"/>
          <p:nvPr/>
        </p:nvSpPr>
        <p:spPr>
          <a:xfrm>
            <a:off x="9920530" y="2266528"/>
            <a:ext cx="18869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>
                <a:solidFill>
                  <a:srgbClr val="FF0000"/>
                </a:solidFill>
              </a:rPr>
              <a:t>DIP SWITCH[2:0]</a:t>
            </a:r>
          </a:p>
          <a:p>
            <a:r>
              <a:rPr lang="en-US" altLang="zh-TW">
                <a:solidFill>
                  <a:srgbClr val="FF0000"/>
                </a:solidFill>
              </a:rPr>
              <a:t>210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82999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E556D56-84F2-4499-82D0-ACC3058DF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1282402"/>
          </a:xfrm>
        </p:spPr>
        <p:txBody>
          <a:bodyPr/>
          <a:lstStyle/>
          <a:p>
            <a:r>
              <a:rPr lang="en-US" altLang="zh-TW" dirty="0"/>
              <a:t>A read command, send a DAQ frame (From datasheet)</a:t>
            </a:r>
          </a:p>
          <a:p>
            <a:r>
              <a:rPr lang="en-US" altLang="zh-TW" dirty="0"/>
              <a:t>40 * 32bit = 1280 bits</a:t>
            </a:r>
          </a:p>
          <a:p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6F0B590-89F9-4C24-A1A9-0DD1EA67D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7E532E6-FAE6-49D6-85C2-8A78E631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50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39949E2-4913-4C85-9C32-69846D7D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DAQ frame (H2GCROC-&gt;FPGA)</a:t>
            </a:r>
            <a:endParaRPr lang="zh-TW" altLang="en-US" dirty="0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40F2E39-E291-4AFF-BDC0-FD79F70080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883755"/>
              </p:ext>
            </p:extLst>
          </p:nvPr>
        </p:nvGraphicFramePr>
        <p:xfrm>
          <a:off x="1875018" y="2351630"/>
          <a:ext cx="9019404" cy="255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1617">
                  <a:extLst>
                    <a:ext uri="{9D8B030D-6E8A-4147-A177-3AD203B41FA5}">
                      <a16:colId xmlns:a16="http://schemas.microsoft.com/office/drawing/2014/main" val="762885013"/>
                    </a:ext>
                  </a:extLst>
                </a:gridCol>
                <a:gridCol w="751617">
                  <a:extLst>
                    <a:ext uri="{9D8B030D-6E8A-4147-A177-3AD203B41FA5}">
                      <a16:colId xmlns:a16="http://schemas.microsoft.com/office/drawing/2014/main" val="3617493506"/>
                    </a:ext>
                  </a:extLst>
                </a:gridCol>
                <a:gridCol w="751617">
                  <a:extLst>
                    <a:ext uri="{9D8B030D-6E8A-4147-A177-3AD203B41FA5}">
                      <a16:colId xmlns:a16="http://schemas.microsoft.com/office/drawing/2014/main" val="2419491400"/>
                    </a:ext>
                  </a:extLst>
                </a:gridCol>
                <a:gridCol w="751617">
                  <a:extLst>
                    <a:ext uri="{9D8B030D-6E8A-4147-A177-3AD203B41FA5}">
                      <a16:colId xmlns:a16="http://schemas.microsoft.com/office/drawing/2014/main" val="2188814087"/>
                    </a:ext>
                  </a:extLst>
                </a:gridCol>
                <a:gridCol w="751617">
                  <a:extLst>
                    <a:ext uri="{9D8B030D-6E8A-4147-A177-3AD203B41FA5}">
                      <a16:colId xmlns:a16="http://schemas.microsoft.com/office/drawing/2014/main" val="717828342"/>
                    </a:ext>
                  </a:extLst>
                </a:gridCol>
                <a:gridCol w="751617">
                  <a:extLst>
                    <a:ext uri="{9D8B030D-6E8A-4147-A177-3AD203B41FA5}">
                      <a16:colId xmlns:a16="http://schemas.microsoft.com/office/drawing/2014/main" val="934289506"/>
                    </a:ext>
                  </a:extLst>
                </a:gridCol>
                <a:gridCol w="751617">
                  <a:extLst>
                    <a:ext uri="{9D8B030D-6E8A-4147-A177-3AD203B41FA5}">
                      <a16:colId xmlns:a16="http://schemas.microsoft.com/office/drawing/2014/main" val="1798464772"/>
                    </a:ext>
                  </a:extLst>
                </a:gridCol>
                <a:gridCol w="751617">
                  <a:extLst>
                    <a:ext uri="{9D8B030D-6E8A-4147-A177-3AD203B41FA5}">
                      <a16:colId xmlns:a16="http://schemas.microsoft.com/office/drawing/2014/main" val="481824988"/>
                    </a:ext>
                  </a:extLst>
                </a:gridCol>
                <a:gridCol w="751617">
                  <a:extLst>
                    <a:ext uri="{9D8B030D-6E8A-4147-A177-3AD203B41FA5}">
                      <a16:colId xmlns:a16="http://schemas.microsoft.com/office/drawing/2014/main" val="2052908698"/>
                    </a:ext>
                  </a:extLst>
                </a:gridCol>
                <a:gridCol w="751617">
                  <a:extLst>
                    <a:ext uri="{9D8B030D-6E8A-4147-A177-3AD203B41FA5}">
                      <a16:colId xmlns:a16="http://schemas.microsoft.com/office/drawing/2014/main" val="3778518221"/>
                    </a:ext>
                  </a:extLst>
                </a:gridCol>
                <a:gridCol w="751617">
                  <a:extLst>
                    <a:ext uri="{9D8B030D-6E8A-4147-A177-3AD203B41FA5}">
                      <a16:colId xmlns:a16="http://schemas.microsoft.com/office/drawing/2014/main" val="3175642684"/>
                    </a:ext>
                  </a:extLst>
                </a:gridCol>
                <a:gridCol w="751617">
                  <a:extLst>
                    <a:ext uri="{9D8B030D-6E8A-4147-A177-3AD203B41FA5}">
                      <a16:colId xmlns:a16="http://schemas.microsoft.com/office/drawing/2014/main" val="2350804471"/>
                    </a:ext>
                  </a:extLst>
                </a:gridCol>
              </a:tblGrid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DaqH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CM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...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CH17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 err="1">
                          <a:latin typeface="+mj-lt"/>
                        </a:rPr>
                        <a:t>Calib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CH18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...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CH35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CRC-32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IDLE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55437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8D57E4D6-C6E3-4D4F-94EF-23EAE1493B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980251"/>
              </p:ext>
            </p:extLst>
          </p:nvPr>
        </p:nvGraphicFramePr>
        <p:xfrm>
          <a:off x="137657" y="2879761"/>
          <a:ext cx="7638348" cy="2404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5292">
                  <a:extLst>
                    <a:ext uri="{9D8B030D-6E8A-4147-A177-3AD203B41FA5}">
                      <a16:colId xmlns:a16="http://schemas.microsoft.com/office/drawing/2014/main" val="2741293497"/>
                    </a:ext>
                  </a:extLst>
                </a:gridCol>
                <a:gridCol w="834501">
                  <a:extLst>
                    <a:ext uri="{9D8B030D-6E8A-4147-A177-3AD203B41FA5}">
                      <a16:colId xmlns:a16="http://schemas.microsoft.com/office/drawing/2014/main" val="1194889885"/>
                    </a:ext>
                  </a:extLst>
                </a:gridCol>
                <a:gridCol w="6418555">
                  <a:extLst>
                    <a:ext uri="{9D8B030D-6E8A-4147-A177-3AD203B41FA5}">
                      <a16:colId xmlns:a16="http://schemas.microsoft.com/office/drawing/2014/main" val="1062336464"/>
                    </a:ext>
                  </a:extLst>
                </a:gridCol>
              </a:tblGrid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4b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 err="1">
                          <a:latin typeface="+mj-lt"/>
                        </a:rPr>
                        <a:t>hd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0b1111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2347709987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12b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 err="1">
                          <a:latin typeface="+mj-lt"/>
                        </a:rPr>
                        <a:t>BxCounter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Value of the Bunch Crossing Counter (BCD) on 12 bits. (40MHz). Range: 1 - 3564. Reset value: 1</a:t>
                      </a: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4106238175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6b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Event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Value of the Event Counter (EC) , to detect if a L1 trigger has been sent but</a:t>
                      </a:r>
                    </a:p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related data wasn't saved (RAM2 full). Range: 0 - 63. Reset value: 1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742872198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3b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Orbit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Value of the Orbit Counter (OC). Range: 0 - 7. Reset value: 0. Increase 1 when BCD wrapping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2615429005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H1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Error during hamming decoding in Header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1964769513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H2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Error during hamming decoding in channels from CM to CH17 (1st Quarter)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1581678813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H3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Error during hamming decoding in channels from </a:t>
                      </a:r>
                      <a:r>
                        <a:rPr lang="en-US" altLang="zh-TW" sz="1200" dirty="0" err="1">
                          <a:latin typeface="+mj-lt"/>
                        </a:rPr>
                        <a:t>Calib</a:t>
                      </a:r>
                      <a:r>
                        <a:rPr lang="en-US" altLang="zh-TW" sz="1200" dirty="0">
                          <a:latin typeface="+mj-lt"/>
                        </a:rPr>
                        <a:t> to CH35 (2nd Quarter)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3170420948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4b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tr</a:t>
                      </a: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0b0101: no first event flag</a:t>
                      </a:r>
                    </a:p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0b0010: first event flag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565177495"/>
                  </a:ext>
                </a:extLst>
              </a:tr>
            </a:tbl>
          </a:graphicData>
        </a:graphic>
      </p:graphicFrame>
      <p:sp>
        <p:nvSpPr>
          <p:cNvPr id="28" name="文字方塊 27">
            <a:extLst>
              <a:ext uri="{FF2B5EF4-FFF2-40B4-BE49-F238E27FC236}">
                <a16:creationId xmlns:a16="http://schemas.microsoft.com/office/drawing/2014/main" id="{17593739-144A-41D2-868F-EA10272632A1}"/>
              </a:ext>
            </a:extLst>
          </p:cNvPr>
          <p:cNvSpPr txBox="1"/>
          <p:nvPr/>
        </p:nvSpPr>
        <p:spPr>
          <a:xfrm>
            <a:off x="137657" y="2606126"/>
            <a:ext cx="2952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+mj-lt"/>
              </a:rPr>
              <a:t>DaqH:</a:t>
            </a:r>
            <a:endParaRPr lang="zh-TW" altLang="en-US" sz="1400" dirty="0">
              <a:latin typeface="+mj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CC07E8D4-BAA3-49E8-98BB-AA5DB04943B3}"/>
              </a:ext>
            </a:extLst>
          </p:cNvPr>
          <p:cNvSpPr/>
          <p:nvPr/>
        </p:nvSpPr>
        <p:spPr>
          <a:xfrm>
            <a:off x="1866309" y="2351630"/>
            <a:ext cx="752475" cy="25449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936D3DAE-E185-4197-B747-8708C3CEB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087092"/>
              </p:ext>
            </p:extLst>
          </p:nvPr>
        </p:nvGraphicFramePr>
        <p:xfrm>
          <a:off x="137657" y="5558196"/>
          <a:ext cx="1212172" cy="764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93566">
                  <a:extLst>
                    <a:ext uri="{9D8B030D-6E8A-4147-A177-3AD203B41FA5}">
                      <a16:colId xmlns:a16="http://schemas.microsoft.com/office/drawing/2014/main" val="2741293497"/>
                    </a:ext>
                  </a:extLst>
                </a:gridCol>
                <a:gridCol w="818606">
                  <a:extLst>
                    <a:ext uri="{9D8B030D-6E8A-4147-A177-3AD203B41FA5}">
                      <a16:colId xmlns:a16="http://schemas.microsoft.com/office/drawing/2014/main" val="1194889885"/>
                    </a:ext>
                  </a:extLst>
                </a:gridCol>
              </a:tblGrid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10b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CM1 ADC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2347709987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10b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CM0 ADC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4106238175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12b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0b000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742872198"/>
                  </a:ext>
                </a:extLst>
              </a:tr>
            </a:tbl>
          </a:graphicData>
        </a:graphic>
      </p:graphicFrame>
      <p:sp>
        <p:nvSpPr>
          <p:cNvPr id="11" name="文字方塊 10">
            <a:extLst>
              <a:ext uri="{FF2B5EF4-FFF2-40B4-BE49-F238E27FC236}">
                <a16:creationId xmlns:a16="http://schemas.microsoft.com/office/drawing/2014/main" id="{14CC4941-83CA-43FF-8624-756FD2C2C07A}"/>
              </a:ext>
            </a:extLst>
          </p:cNvPr>
          <p:cNvSpPr txBox="1"/>
          <p:nvPr/>
        </p:nvSpPr>
        <p:spPr>
          <a:xfrm>
            <a:off x="137658" y="5284561"/>
            <a:ext cx="8464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+mj-lt"/>
              </a:rPr>
              <a:t>CM:</a:t>
            </a:r>
            <a:endParaRPr lang="zh-TW" altLang="en-US" sz="1400" dirty="0">
              <a:latin typeface="+mj-lt"/>
            </a:endParaRP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1F6E0979-B9F8-4A12-B5A1-2FA00F9ED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560675"/>
              </p:ext>
            </p:extLst>
          </p:nvPr>
        </p:nvGraphicFramePr>
        <p:xfrm>
          <a:off x="8004797" y="2879761"/>
          <a:ext cx="2889627" cy="1529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3809">
                  <a:extLst>
                    <a:ext uri="{9D8B030D-6E8A-4147-A177-3AD203B41FA5}">
                      <a16:colId xmlns:a16="http://schemas.microsoft.com/office/drawing/2014/main" val="2741293497"/>
                    </a:ext>
                  </a:extLst>
                </a:gridCol>
                <a:gridCol w="1149531">
                  <a:extLst>
                    <a:ext uri="{9D8B030D-6E8A-4147-A177-3AD203B41FA5}">
                      <a16:colId xmlns:a16="http://schemas.microsoft.com/office/drawing/2014/main" val="1194889885"/>
                    </a:ext>
                  </a:extLst>
                </a:gridCol>
                <a:gridCol w="653143">
                  <a:extLst>
                    <a:ext uri="{9D8B030D-6E8A-4147-A177-3AD203B41FA5}">
                      <a16:colId xmlns:a16="http://schemas.microsoft.com/office/drawing/2014/main" val="1062336464"/>
                    </a:ext>
                  </a:extLst>
                </a:gridCol>
                <a:gridCol w="653144">
                  <a:extLst>
                    <a:ext uri="{9D8B030D-6E8A-4147-A177-3AD203B41FA5}">
                      <a16:colId xmlns:a16="http://schemas.microsoft.com/office/drawing/2014/main" val="2889200576"/>
                    </a:ext>
                  </a:extLst>
                </a:gridCol>
              </a:tblGrid>
              <a:tr h="208807">
                <a:tc>
                  <a:txBody>
                    <a:bodyPr/>
                    <a:lstStyle/>
                    <a:p>
                      <a:pPr algn="l"/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CASE1, CASE2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CASE3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CASE4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2670371590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10b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TOA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TOA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TOA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2347709987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10b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ADC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TOT</a:t>
                      </a: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TOT</a:t>
                      </a: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4106238175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10b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ADC-1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ADC-1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ADC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742872198"/>
                  </a:ext>
                </a:extLst>
              </a:tr>
              <a:tr h="240654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 err="1">
                          <a:latin typeface="+mj-lt"/>
                        </a:rPr>
                        <a:t>Tp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 err="1">
                          <a:latin typeface="+mj-lt"/>
                        </a:rPr>
                        <a:t>Tp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 err="1">
                          <a:latin typeface="+mj-lt"/>
                        </a:rPr>
                        <a:t>Tp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4211493446"/>
                  </a:ext>
                </a:extLst>
              </a:tr>
              <a:tr h="208807"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1b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0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1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200" dirty="0">
                          <a:latin typeface="+mj-lt"/>
                        </a:rPr>
                        <a:t>Tc</a:t>
                      </a:r>
                      <a:endParaRPr lang="zh-TW" altLang="en-US" sz="1200" dirty="0">
                        <a:latin typeface="+mj-lt"/>
                      </a:endParaRPr>
                    </a:p>
                  </a:txBody>
                  <a:tcPr marL="72000" marR="72000" marT="36000" marB="36000"/>
                </a:tc>
                <a:extLst>
                  <a:ext uri="{0D108BD9-81ED-4DB2-BD59-A6C34878D82A}">
                    <a16:rowId xmlns:a16="http://schemas.microsoft.com/office/drawing/2014/main" val="1420864382"/>
                  </a:ext>
                </a:extLst>
              </a:tr>
            </a:tbl>
          </a:graphicData>
        </a:graphic>
      </p:graphicFrame>
      <p:sp>
        <p:nvSpPr>
          <p:cNvPr id="14" name="文字方塊 13">
            <a:extLst>
              <a:ext uri="{FF2B5EF4-FFF2-40B4-BE49-F238E27FC236}">
                <a16:creationId xmlns:a16="http://schemas.microsoft.com/office/drawing/2014/main" id="{77EAD115-E0F2-40CF-AA39-AE3F79AABB28}"/>
              </a:ext>
            </a:extLst>
          </p:cNvPr>
          <p:cNvSpPr txBox="1"/>
          <p:nvPr/>
        </p:nvSpPr>
        <p:spPr>
          <a:xfrm>
            <a:off x="8004798" y="2606126"/>
            <a:ext cx="121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+mj-lt"/>
              </a:rPr>
              <a:t>CH#, </a:t>
            </a:r>
            <a:r>
              <a:rPr lang="en-US" altLang="zh-TW" sz="1400" dirty="0" err="1">
                <a:latin typeface="+mj-lt"/>
              </a:rPr>
              <a:t>Calib</a:t>
            </a:r>
            <a:r>
              <a:rPr lang="en-US" altLang="zh-TW" sz="1400" dirty="0">
                <a:latin typeface="+mj-lt"/>
              </a:rPr>
              <a:t>:</a:t>
            </a:r>
            <a:endParaRPr lang="zh-TW" altLang="en-US" sz="1400" dirty="0">
              <a:latin typeface="+mj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97BDEC0-6AB1-4CDF-B688-9A3782A94CD1}"/>
              </a:ext>
            </a:extLst>
          </p:cNvPr>
          <p:cNvSpPr/>
          <p:nvPr/>
        </p:nvSpPr>
        <p:spPr>
          <a:xfrm>
            <a:off x="5038268" y="5201852"/>
            <a:ext cx="27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>
                <a:latin typeface="+mj-lt"/>
              </a:rPr>
              <a:t>~ 89us </a:t>
            </a:r>
            <a:r>
              <a:rPr lang="en-US" altLang="zh-TW" dirty="0" err="1">
                <a:latin typeface="+mj-lt"/>
              </a:rPr>
              <a:t>BxCounter</a:t>
            </a:r>
            <a:r>
              <a:rPr lang="en-US" altLang="zh-TW" dirty="0">
                <a:latin typeface="+mj-lt"/>
              </a:rPr>
              <a:t> wrapping</a:t>
            </a:r>
          </a:p>
          <a:p>
            <a:r>
              <a:rPr lang="en-US" altLang="zh-TW" dirty="0">
                <a:latin typeface="+mj-lt"/>
              </a:rPr>
              <a:t>~ 712us OC wrapping</a:t>
            </a:r>
          </a:p>
        </p:txBody>
      </p:sp>
      <p:sp>
        <p:nvSpPr>
          <p:cNvPr id="15" name="右大括弧 14">
            <a:extLst>
              <a:ext uri="{FF2B5EF4-FFF2-40B4-BE49-F238E27FC236}">
                <a16:creationId xmlns:a16="http://schemas.microsoft.com/office/drawing/2014/main" id="{CCA79F5C-1453-476C-A444-969BAEE7E6A3}"/>
              </a:ext>
            </a:extLst>
          </p:cNvPr>
          <p:cNvSpPr/>
          <p:nvPr/>
        </p:nvSpPr>
        <p:spPr>
          <a:xfrm rot="16200000">
            <a:off x="6302129" y="-2241503"/>
            <a:ext cx="156476" cy="902811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E60EE17-17F8-4ADF-BFC4-46BAC416306A}"/>
              </a:ext>
            </a:extLst>
          </p:cNvPr>
          <p:cNvSpPr txBox="1"/>
          <p:nvPr/>
        </p:nvSpPr>
        <p:spPr>
          <a:xfrm>
            <a:off x="5887626" y="1845481"/>
            <a:ext cx="1323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41 x 32bits</a:t>
            </a:r>
            <a:endParaRPr lang="zh-TW" altLang="en-US" dirty="0">
              <a:latin typeface="+mj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E47A0E6-EACB-4018-A35A-8CA63F4B77A2}"/>
              </a:ext>
            </a:extLst>
          </p:cNvPr>
          <p:cNvSpPr txBox="1"/>
          <p:nvPr/>
        </p:nvSpPr>
        <p:spPr>
          <a:xfrm>
            <a:off x="11434354" y="0"/>
            <a:ext cx="75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V4.11</a:t>
            </a:r>
            <a:endParaRPr lang="zh-TW" altLang="en-US" dirty="0">
              <a:latin typeface="+mj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B239F67-E3E8-4213-8508-240D00964261}"/>
              </a:ext>
            </a:extLst>
          </p:cNvPr>
          <p:cNvSpPr/>
          <p:nvPr/>
        </p:nvSpPr>
        <p:spPr>
          <a:xfrm>
            <a:off x="7942576" y="4401537"/>
            <a:ext cx="42494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+mj-lt"/>
              </a:rPr>
              <a:t>CASE1: Charge Q &lt; TOA Threshold, TOA = 0</a:t>
            </a:r>
          </a:p>
          <a:p>
            <a:r>
              <a:rPr lang="en-US" altLang="zh-TW" dirty="0">
                <a:latin typeface="+mj-lt"/>
              </a:rPr>
              <a:t>CASE2: Charge Q &lt; TOT Threshold, TOA &gt; 0</a:t>
            </a:r>
          </a:p>
          <a:p>
            <a:r>
              <a:rPr lang="en-US" altLang="zh-TW" dirty="0">
                <a:latin typeface="+mj-lt"/>
              </a:rPr>
              <a:t>CASE3: Charge Q &gt; TOT Threshold</a:t>
            </a:r>
          </a:p>
          <a:p>
            <a:r>
              <a:rPr lang="en-US" altLang="zh-TW" dirty="0">
                <a:latin typeface="+mj-lt"/>
              </a:rPr>
              <a:t>CASE4: Debug mode</a:t>
            </a:r>
          </a:p>
          <a:p>
            <a:r>
              <a:rPr lang="en-US" altLang="zh-TW" dirty="0" err="1">
                <a:latin typeface="+mj-lt"/>
              </a:rPr>
              <a:t>Tp</a:t>
            </a:r>
            <a:r>
              <a:rPr lang="en-US" altLang="zh-TW" dirty="0">
                <a:latin typeface="+mj-lt"/>
              </a:rPr>
              <a:t>: TOT-In-Progress</a:t>
            </a:r>
          </a:p>
          <a:p>
            <a:r>
              <a:rPr lang="en-US" altLang="zh-TW" dirty="0">
                <a:latin typeface="+mj-lt"/>
              </a:rPr>
              <a:t>Tc: TOT Complete</a:t>
            </a:r>
          </a:p>
          <a:p>
            <a:r>
              <a:rPr lang="en-US" altLang="zh-TW" dirty="0">
                <a:latin typeface="+mj-lt"/>
              </a:rPr>
              <a:t>-1: Previous BX ?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3338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7DA1920-7387-47D2-AF4D-A9D02AE7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5EF923-EA4D-49ED-A693-6F6E81D7B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51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2048596-A619-403A-8C86-494A62D1C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Decode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1AD134-05A8-423E-95DE-921855659D17}"/>
              </a:ext>
            </a:extLst>
          </p:cNvPr>
          <p:cNvSpPr/>
          <p:nvPr/>
        </p:nvSpPr>
        <p:spPr>
          <a:xfrm>
            <a:off x="1097280" y="1305341"/>
            <a:ext cx="1060107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 err="1">
                <a:latin typeface="Consolas" panose="020B0609020204030204" pitchFamily="49" charset="0"/>
              </a:rPr>
              <a:t>UDP_TX_Packet_Counter</a:t>
            </a:r>
            <a:r>
              <a:rPr lang="en-US" altLang="zh-TW" sz="1000" dirty="0">
                <a:latin typeface="Consolas" panose="020B0609020204030204" pitchFamily="49" charset="0"/>
              </a:rPr>
              <a:t>: 57  </a:t>
            </a:r>
            <a:r>
              <a:rPr lang="en-US" altLang="zh-TW" sz="1000" dirty="0" err="1">
                <a:latin typeface="Consolas" panose="020B0609020204030204" pitchFamily="49" charset="0"/>
              </a:rPr>
              <a:t>ByteCounter</a:t>
            </a:r>
            <a:r>
              <a:rPr lang="en-US" altLang="zh-TW" sz="1000" dirty="0">
                <a:latin typeface="Consolas" panose="020B0609020204030204" pitchFamily="49" charset="0"/>
              </a:rPr>
              <a:t>: 1440</a:t>
            </a:r>
          </a:p>
          <a:p>
            <a:r>
              <a:rPr lang="en-US" altLang="zh-TW" sz="1000" dirty="0" err="1">
                <a:latin typeface="Consolas" panose="020B0609020204030204" pitchFamily="49" charset="0"/>
              </a:rPr>
              <a:t>hd</a:t>
            </a:r>
            <a:r>
              <a:rPr lang="en-US" altLang="zh-TW" sz="1000" dirty="0">
                <a:latin typeface="Consolas" panose="020B0609020204030204" pitchFamily="49" charset="0"/>
              </a:rPr>
              <a:t>: 15  H1: 0  H2: 0  H3: 0  tr: 5  </a:t>
            </a:r>
            <a:r>
              <a:rPr lang="en-US" altLang="zh-TW" sz="1000" dirty="0" err="1">
                <a:latin typeface="Consolas" panose="020B0609020204030204" pitchFamily="49" charset="0"/>
              </a:rPr>
              <a:t>BxCounter</a:t>
            </a:r>
            <a:r>
              <a:rPr lang="en-US" altLang="zh-TW" sz="1000" dirty="0">
                <a:latin typeface="Consolas" panose="020B0609020204030204" pitchFamily="49" charset="0"/>
              </a:rPr>
              <a:t>: 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2827</a:t>
            </a:r>
            <a:r>
              <a:rPr lang="en-US" altLang="zh-TW" sz="1000" dirty="0">
                <a:latin typeface="Consolas" panose="020B0609020204030204" pitchFamily="49" charset="0"/>
              </a:rPr>
              <a:t>  Event: 13  Orbit: 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0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25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00 timestamp: 0ad3daca Data: fb0b3405 00017000 06800000 09600000 08b00000 06600000 07800000 07800000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0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25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01 timestamp: 0ad3daca Data: 06500000 07100000 06200000 06800000 07900000 05f00000 06200000 07900000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0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25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02 timestamp: 0ad3daca Data: 08000000 05a00000 04600000 07a00000 05800000 06f00000 07a00000 07b00000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0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25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03 timestamp: 0ad3daca Data: 09e00000 06e00000 06700000 09200000 06f00000 05500000 09300000 07200000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0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25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04 timestamp: 0ad3daca Data: 07000000 08500000 05b00000 07d00000 06e00000 08b00000 05100000 ec0d330c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timestamp differ 181656266</a:t>
            </a:r>
          </a:p>
          <a:p>
            <a:r>
              <a:rPr lang="en-US" altLang="zh-TW" sz="1000" dirty="0" err="1">
                <a:latin typeface="Consolas" panose="020B0609020204030204" pitchFamily="49" charset="0"/>
              </a:rPr>
              <a:t>hd</a:t>
            </a:r>
            <a:r>
              <a:rPr lang="en-US" altLang="zh-TW" sz="1000" dirty="0">
                <a:latin typeface="Consolas" panose="020B0609020204030204" pitchFamily="49" charset="0"/>
              </a:rPr>
              <a:t>: 15  H1: 0  H2: 0  H3: 0  tr: 5  </a:t>
            </a:r>
            <a:r>
              <a:rPr lang="en-US" altLang="zh-TW" sz="1000" dirty="0" err="1">
                <a:latin typeface="Consolas" panose="020B0609020204030204" pitchFamily="49" charset="0"/>
              </a:rPr>
              <a:t>BxCounter</a:t>
            </a:r>
            <a:r>
              <a:rPr lang="en-US" altLang="zh-TW" sz="1000" dirty="0">
                <a:latin typeface="Consolas" panose="020B0609020204030204" pitchFamily="49" charset="0"/>
              </a:rPr>
              <a:t>: 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3130</a:t>
            </a:r>
            <a:r>
              <a:rPr lang="en-US" altLang="zh-TW" sz="1000" dirty="0">
                <a:latin typeface="Consolas" panose="020B0609020204030204" pitchFamily="49" charset="0"/>
              </a:rPr>
              <a:t>  Event: 13  Orbit: 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1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24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00 timestamp: 0ad3daca Data: fc3a3785 0001c400 09200000 03b00000 07200000 05b00000 08100000 05c00000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1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24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01 timestamp: 0ad3daca Data: 06900000 08500000 08e00000 08400000 08200000 08600000 08000000 0830019b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1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24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02 timestamp: 0ad3daca Data: 09800000 08100000 09600000 08b00000 05900000 09000000 07800000 07d00000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1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24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03 timestamp: 0ad3daca Data: 05f00000 08500000 08600000 08c00000 06b00000 07800000 07400000 07900000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1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24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04 timestamp: 0ad3daca Data: 08900000 07200000 07b00000 08100000 07100000 07100000 06200000 5133d9f4</a:t>
            </a:r>
          </a:p>
          <a:p>
            <a:r>
              <a:rPr lang="en-US" altLang="zh-TW" sz="1000" dirty="0" err="1">
                <a:latin typeface="Consolas" panose="020B0609020204030204" pitchFamily="49" charset="0"/>
              </a:rPr>
              <a:t>hd</a:t>
            </a:r>
            <a:r>
              <a:rPr lang="en-US" altLang="zh-TW" sz="1000" dirty="0">
                <a:latin typeface="Consolas" panose="020B0609020204030204" pitchFamily="49" charset="0"/>
              </a:rPr>
              <a:t>: 15  H1: 0  H2: 0  H3: 0  tr: 5  </a:t>
            </a:r>
            <a:r>
              <a:rPr lang="en-US" altLang="zh-TW" sz="1000" dirty="0" err="1">
                <a:latin typeface="Consolas" panose="020B0609020204030204" pitchFamily="49" charset="0"/>
              </a:rPr>
              <a:t>BxCounter</a:t>
            </a:r>
            <a:r>
              <a:rPr lang="en-US" altLang="zh-TW" sz="1000" dirty="0">
                <a:latin typeface="Consolas" panose="020B0609020204030204" pitchFamily="49" charset="0"/>
              </a:rPr>
              <a:t>: 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2827</a:t>
            </a:r>
            <a:r>
              <a:rPr lang="en-US" altLang="zh-TW" sz="1000" dirty="0">
                <a:latin typeface="Consolas" panose="020B0609020204030204" pitchFamily="49" charset="0"/>
              </a:rPr>
              <a:t>  Event: 13  Orbit: 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0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24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00 timestamp: 0ad3daca Data: fb0b3405 00013000 06100000 06400000 08d00000 07d00000 0a500000 06000000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0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24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01 timestamp: 0ad3daca Data: 06400000 07900000 05900000 07800000 03f00000 07c00000 04900000 07f00000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0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24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02 timestamp: 0ad3daca Data: 04e00000 06600000 05700000 05700000 05600000 03100000 04a00000 03200000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0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24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03 timestamp: 0ad3daca Data: 03100000 04700000 05200000 06300000 05800000 03e00000 04e00000 05a00000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0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24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04 timestamp: 0ad3daca Data: 06000000 07600000 3ff00000 06b00000 05e00000 05800000 04400000 ec98fb1f</a:t>
            </a:r>
          </a:p>
          <a:p>
            <a:r>
              <a:rPr lang="en-US" altLang="zh-TW" sz="1000" dirty="0" err="1">
                <a:latin typeface="Consolas" panose="020B0609020204030204" pitchFamily="49" charset="0"/>
              </a:rPr>
              <a:t>hd</a:t>
            </a:r>
            <a:r>
              <a:rPr lang="en-US" altLang="zh-TW" sz="1000" dirty="0">
                <a:latin typeface="Consolas" panose="020B0609020204030204" pitchFamily="49" charset="0"/>
              </a:rPr>
              <a:t>: 15  H1: 0  H2: 0  H3: 0  tr: 5  </a:t>
            </a:r>
            <a:r>
              <a:rPr lang="en-US" altLang="zh-TW" sz="1000" dirty="0" err="1">
                <a:latin typeface="Consolas" panose="020B0609020204030204" pitchFamily="49" charset="0"/>
              </a:rPr>
              <a:t>BxCounter</a:t>
            </a:r>
            <a:r>
              <a:rPr lang="en-US" altLang="zh-TW" sz="1000" dirty="0">
                <a:latin typeface="Consolas" panose="020B0609020204030204" pitchFamily="49" charset="0"/>
              </a:rPr>
              <a:t>: 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3130</a:t>
            </a:r>
            <a:r>
              <a:rPr lang="en-US" altLang="zh-TW" sz="1000" dirty="0">
                <a:latin typeface="Consolas" panose="020B0609020204030204" pitchFamily="49" charset="0"/>
              </a:rPr>
              <a:t>  Event: 13  Orbit: 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1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25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00 timestamp: 0ad3daca Data: fc3a3785 00017800 06a00000 05500000 03600000 05f00000 06100000 07000000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1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25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01 timestamp: 0ad3daca Data: 05d00000 05a00000 06d00000 05300000 06d00000 06000000 05600000 04900000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1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25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02 timestamp: 0ad3daca Data: 04f00000 08000000 06900000 06400000 07000000 04600000 07500000 05600000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1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25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03 timestamp: 0ad3daca Data: 07600000 06300000 03f00000 05600000 05c00000 </a:t>
            </a:r>
            <a:r>
              <a:rPr lang="en-US" altLang="zh-TW" sz="1000" dirty="0" err="1">
                <a:latin typeface="Consolas" panose="020B0609020204030204" pitchFamily="49" charset="0"/>
              </a:rPr>
              <a:t>05c00000</a:t>
            </a:r>
            <a:r>
              <a:rPr lang="en-US" altLang="zh-TW" sz="1000" dirty="0">
                <a:latin typeface="Consolas" panose="020B0609020204030204" pitchFamily="49" charset="0"/>
              </a:rPr>
              <a:t> 04200000 03a00000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FPGA: 0 ASIC: 1 </a:t>
            </a:r>
            <a:r>
              <a:rPr lang="en-US" altLang="zh-TW" sz="1000" dirty="0" err="1">
                <a:latin typeface="Consolas" panose="020B0609020204030204" pitchFamily="49" charset="0"/>
              </a:rPr>
              <a:t>packet_type</a:t>
            </a:r>
            <a:r>
              <a:rPr lang="en-US" altLang="zh-TW" sz="1000" dirty="0">
                <a:latin typeface="Consolas" panose="020B0609020204030204" pitchFamily="49" charset="0"/>
              </a:rPr>
              <a:t>: 25 </a:t>
            </a:r>
            <a:r>
              <a:rPr lang="en-US" altLang="zh-TW" sz="1000" dirty="0" err="1">
                <a:latin typeface="Consolas" panose="020B0609020204030204" pitchFamily="49" charset="0"/>
              </a:rPr>
              <a:t>packet_id</a:t>
            </a:r>
            <a:r>
              <a:rPr lang="en-US" altLang="zh-TW" sz="1000" dirty="0">
                <a:latin typeface="Consolas" panose="020B0609020204030204" pitchFamily="49" charset="0"/>
              </a:rPr>
              <a:t>: 04 timestamp: 0ad3daca Data: 05d00000 08e00000 07a00000 01900000 06a00000 02b00000 05a00000 dedc3d7c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...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03E278F-44F2-4053-95ED-7B97DE6B4459}"/>
              </a:ext>
            </a:extLst>
          </p:cNvPr>
          <p:cNvSpPr txBox="1"/>
          <p:nvPr/>
        </p:nvSpPr>
        <p:spPr>
          <a:xfrm>
            <a:off x="11434354" y="0"/>
            <a:ext cx="75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V4.11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28430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A12AC780-2492-4DFF-B716-72B7FB70AF0D}"/>
              </a:ext>
            </a:extLst>
          </p:cNvPr>
          <p:cNvSpPr/>
          <p:nvPr/>
        </p:nvSpPr>
        <p:spPr>
          <a:xfrm>
            <a:off x="5665108" y="770565"/>
            <a:ext cx="6277520" cy="3017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B11F91D-38F5-4300-A03C-3B248060F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3812650" cy="1836400"/>
          </a:xfrm>
        </p:spPr>
        <p:txBody>
          <a:bodyPr/>
          <a:lstStyle/>
          <a:p>
            <a:r>
              <a:rPr lang="en-US" altLang="zh-TW" dirty="0"/>
              <a:t>A custom program can send </a:t>
            </a:r>
            <a:r>
              <a:rPr lang="en-US" altLang="zh-TW" dirty="0" err="1"/>
              <a:t>start_daq</a:t>
            </a:r>
            <a:r>
              <a:rPr lang="en-US" altLang="zh-TW" dirty="0"/>
              <a:t> and store UDP packet</a:t>
            </a:r>
          </a:p>
          <a:p>
            <a:r>
              <a:rPr lang="en-US" altLang="zh-TW" dirty="0"/>
              <a:t>red boxed fields require byte swapping, i.e. Big-endian</a:t>
            </a:r>
          </a:p>
          <a:p>
            <a:endParaRPr lang="en-US" altLang="zh-TW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7DA1920-7387-47D2-AF4D-A9D02AE7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95EF923-EA4D-49ED-A693-6F6E81D7B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52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2048596-A619-403A-8C86-494A62D1C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Raw Data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A1AD134-05A8-423E-95DE-921855659D17}"/>
              </a:ext>
            </a:extLst>
          </p:cNvPr>
          <p:cNvSpPr/>
          <p:nvPr/>
        </p:nvSpPr>
        <p:spPr>
          <a:xfrm>
            <a:off x="5112689" y="101484"/>
            <a:ext cx="6992225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altLang="zh-TW" sz="1000" dirty="0">
                <a:latin typeface="Consolas" panose="020B0609020204030204" pitchFamily="49" charset="0"/>
              </a:rPr>
              <a:t>[shyao@cats myprj]$ od -Ax -t x4 -N 12 data/rawdata.10.bin</a:t>
            </a:r>
          </a:p>
          <a:p>
            <a:r>
              <a:rPr lang="pl-PL" altLang="zh-TW" sz="1000" dirty="0">
                <a:latin typeface="Consolas" panose="020B0609020204030204" pitchFamily="49" charset="0"/>
              </a:rPr>
              <a:t>000000 5300a005 00000000 00000000</a:t>
            </a:r>
          </a:p>
          <a:p>
            <a:r>
              <a:rPr lang="pl-PL" altLang="zh-TW" sz="1000" dirty="0">
                <a:latin typeface="Consolas" panose="020B0609020204030204" pitchFamily="49" charset="0"/>
              </a:rPr>
              <a:t>00000c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[</a:t>
            </a:r>
            <a:r>
              <a:rPr lang="en-US" altLang="zh-TW" sz="1000" dirty="0" err="1">
                <a:latin typeface="Consolas" panose="020B0609020204030204" pitchFamily="49" charset="0"/>
              </a:rPr>
              <a:t>shyao@cats</a:t>
            </a:r>
            <a:r>
              <a:rPr lang="en-US" altLang="zh-TW" sz="1000" dirty="0">
                <a:latin typeface="Consolas" panose="020B0609020204030204" pitchFamily="49" charset="0"/>
              </a:rPr>
              <a:t> </a:t>
            </a:r>
            <a:r>
              <a:rPr lang="en-US" altLang="zh-TW" sz="1000" dirty="0" err="1">
                <a:latin typeface="Consolas" panose="020B0609020204030204" pitchFamily="49" charset="0"/>
              </a:rPr>
              <a:t>myprj</a:t>
            </a:r>
            <a:r>
              <a:rPr lang="en-US" altLang="zh-TW" sz="1000" dirty="0">
                <a:latin typeface="Consolas" panose="020B0609020204030204" pitchFamily="49" charset="0"/>
              </a:rPr>
              <a:t>]$ od -Ax -t x4 -j 12 -w40 -N 1452 data/rawdata.10.bin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00000c 0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0</a:t>
            </a:r>
            <a:r>
              <a:rPr lang="en-US" altLang="zh-TW" sz="1000" dirty="0">
                <a:solidFill>
                  <a:schemeClr val="accent5"/>
                </a:solidFill>
                <a:latin typeface="Consolas" panose="020B0609020204030204" pitchFamily="49" charset="0"/>
              </a:rPr>
              <a:t>24</a:t>
            </a:r>
            <a:r>
              <a:rPr lang="en-US" altLang="zh-TW" sz="1000" dirty="0">
                <a:latin typeface="Consolas" panose="020B0609020204030204" pitchFamily="49" charset="0"/>
              </a:rPr>
              <a:t>00a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0</a:t>
            </a:r>
            <a:r>
              <a:rPr lang="en-US" altLang="zh-TW" sz="1000" dirty="0">
                <a:latin typeface="Consolas" panose="020B0609020204030204" pitchFamily="49" charset="0"/>
              </a:rPr>
              <a:t> 9c626808 85ad3cf5 00280100 00009005 0000d005 00006008 00001001 0000d009 0000b005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000034 0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en-US" altLang="zh-TW" sz="1000" dirty="0">
                <a:solidFill>
                  <a:schemeClr val="accent5"/>
                </a:solidFill>
                <a:latin typeface="Consolas" panose="020B0609020204030204" pitchFamily="49" charset="0"/>
              </a:rPr>
              <a:t>24</a:t>
            </a:r>
            <a:r>
              <a:rPr lang="en-US" altLang="zh-TW" sz="1000" dirty="0">
                <a:latin typeface="Consolas" panose="020B0609020204030204" pitchFamily="49" charset="0"/>
              </a:rPr>
              <a:t>00a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0</a:t>
            </a:r>
            <a:r>
              <a:rPr lang="en-US" altLang="zh-TW" sz="1000" dirty="0">
                <a:latin typeface="Consolas" panose="020B0609020204030204" pitchFamily="49" charset="0"/>
              </a:rPr>
              <a:t> 9c626808 0000a005 0000a00f 0000b005 00004007 0000b003 00005007 0000f003 00008007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00005c 0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2</a:t>
            </a:r>
            <a:r>
              <a:rPr lang="en-US" altLang="zh-TW" sz="1000" dirty="0">
                <a:solidFill>
                  <a:schemeClr val="accent5"/>
                </a:solidFill>
                <a:latin typeface="Consolas" panose="020B0609020204030204" pitchFamily="49" charset="0"/>
              </a:rPr>
              <a:t>24</a:t>
            </a:r>
            <a:r>
              <a:rPr lang="en-US" altLang="zh-TW" sz="1000" dirty="0">
                <a:latin typeface="Consolas" panose="020B0609020204030204" pitchFamily="49" charset="0"/>
              </a:rPr>
              <a:t>00a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0</a:t>
            </a:r>
            <a:r>
              <a:rPr lang="en-US" altLang="zh-TW" sz="1000" dirty="0">
                <a:latin typeface="Consolas" panose="020B0609020204030204" pitchFamily="49" charset="0"/>
              </a:rPr>
              <a:t> 9c626808 00006004 00002006 0000f03f </a:t>
            </a:r>
            <a:r>
              <a:rPr lang="en-US" altLang="zh-TW" sz="1000" dirty="0" err="1">
                <a:latin typeface="Consolas" panose="020B0609020204030204" pitchFamily="49" charset="0"/>
              </a:rPr>
              <a:t>0000f03f</a:t>
            </a:r>
            <a:r>
              <a:rPr lang="en-US" altLang="zh-TW" sz="1000" dirty="0">
                <a:latin typeface="Consolas" panose="020B0609020204030204" pitchFamily="49" charset="0"/>
              </a:rPr>
              <a:t> 00004005 0000f03f 00002004 0000e002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000084 0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3</a:t>
            </a:r>
            <a:r>
              <a:rPr lang="en-US" altLang="zh-TW" sz="1000" dirty="0">
                <a:solidFill>
                  <a:schemeClr val="accent5"/>
                </a:solidFill>
                <a:latin typeface="Consolas" panose="020B0609020204030204" pitchFamily="49" charset="0"/>
              </a:rPr>
              <a:t>24</a:t>
            </a:r>
            <a:r>
              <a:rPr lang="en-US" altLang="zh-TW" sz="1000" dirty="0">
                <a:latin typeface="Consolas" panose="020B0609020204030204" pitchFamily="49" charset="0"/>
              </a:rPr>
              <a:t>00a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0</a:t>
            </a:r>
            <a:r>
              <a:rPr lang="en-US" altLang="zh-TW" sz="1000" dirty="0">
                <a:latin typeface="Consolas" panose="020B0609020204030204" pitchFamily="49" charset="0"/>
              </a:rPr>
              <a:t> 9c626808 00008002 00005004 0000a004 0000f005 00002005 00009003 0000c004 00005005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0000ac 0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4</a:t>
            </a:r>
            <a:r>
              <a:rPr lang="en-US" altLang="zh-TW" sz="1000" dirty="0">
                <a:solidFill>
                  <a:schemeClr val="accent5"/>
                </a:solidFill>
                <a:latin typeface="Consolas" panose="020B0609020204030204" pitchFamily="49" charset="0"/>
              </a:rPr>
              <a:t>24</a:t>
            </a:r>
            <a:r>
              <a:rPr lang="en-US" altLang="zh-TW" sz="1000" dirty="0">
                <a:latin typeface="Consolas" panose="020B0609020204030204" pitchFamily="49" charset="0"/>
              </a:rPr>
              <a:t>00a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0</a:t>
            </a:r>
            <a:r>
              <a:rPr lang="en-US" altLang="zh-TW" sz="1000" dirty="0">
                <a:latin typeface="Consolas" panose="020B0609020204030204" pitchFamily="49" charset="0"/>
              </a:rPr>
              <a:t> 9c626808 0000b005 0000f03f </a:t>
            </a:r>
            <a:r>
              <a:rPr lang="en-US" altLang="zh-TW" sz="1000" dirty="0" err="1">
                <a:latin typeface="Consolas" panose="020B0609020204030204" pitchFamily="49" charset="0"/>
              </a:rPr>
              <a:t>0000f03f</a:t>
            </a:r>
            <a:r>
              <a:rPr lang="en-US" altLang="zh-TW" sz="1000" dirty="0">
                <a:latin typeface="Consolas" panose="020B0609020204030204" pitchFamily="49" charset="0"/>
              </a:rPr>
              <a:t> 00005006 00006005 0000f03f 0000d003 cb3a5347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0000d4 0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0</a:t>
            </a:r>
            <a:r>
              <a:rPr lang="en-US" altLang="zh-TW" sz="1000" dirty="0">
                <a:solidFill>
                  <a:schemeClr val="accent5"/>
                </a:solidFill>
                <a:latin typeface="Consolas" panose="020B0609020204030204" pitchFamily="49" charset="0"/>
              </a:rPr>
              <a:t>25</a:t>
            </a:r>
            <a:r>
              <a:rPr lang="en-US" altLang="zh-TW" sz="1000" dirty="0">
                <a:latin typeface="Consolas" panose="020B0609020204030204" pitchFamily="49" charset="0"/>
              </a:rPr>
              <a:t>00a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1</a:t>
            </a:r>
            <a:r>
              <a:rPr lang="en-US" altLang="zh-TW" sz="1000" dirty="0">
                <a:latin typeface="Consolas" panose="020B0609020204030204" pitchFamily="49" charset="0"/>
              </a:rPr>
              <a:t> 9c626808 05ad6bf6 00780100 0000c006 00005005 00008003 0000e005 0000c005 00002007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0000fc 0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1</a:t>
            </a:r>
            <a:r>
              <a:rPr lang="en-US" altLang="zh-TW" sz="1000" dirty="0">
                <a:solidFill>
                  <a:schemeClr val="accent5"/>
                </a:solidFill>
                <a:latin typeface="Consolas" panose="020B0609020204030204" pitchFamily="49" charset="0"/>
              </a:rPr>
              <a:t>25</a:t>
            </a:r>
            <a:r>
              <a:rPr lang="en-US" altLang="zh-TW" sz="1000" dirty="0">
                <a:latin typeface="Consolas" panose="020B0609020204030204" pitchFamily="49" charset="0"/>
              </a:rPr>
              <a:t>00a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1</a:t>
            </a:r>
            <a:r>
              <a:rPr lang="en-US" altLang="zh-TW" sz="1000" dirty="0">
                <a:latin typeface="Consolas" panose="020B0609020204030204" pitchFamily="49" charset="0"/>
              </a:rPr>
              <a:t> 9c626808 0000f005 0000a005 0000d006 00004005 0000e006 00001006 00009005 00009004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000124 0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2</a:t>
            </a:r>
            <a:r>
              <a:rPr lang="en-US" altLang="zh-TW" sz="1000" dirty="0">
                <a:solidFill>
                  <a:schemeClr val="accent5"/>
                </a:solidFill>
                <a:latin typeface="Consolas" panose="020B0609020204030204" pitchFamily="49" charset="0"/>
              </a:rPr>
              <a:t>25</a:t>
            </a:r>
            <a:r>
              <a:rPr lang="en-US" altLang="zh-TW" sz="1000" dirty="0">
                <a:latin typeface="Consolas" panose="020B0609020204030204" pitchFamily="49" charset="0"/>
              </a:rPr>
              <a:t>00a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1</a:t>
            </a:r>
            <a:r>
              <a:rPr lang="en-US" altLang="zh-TW" sz="1000" dirty="0">
                <a:latin typeface="Consolas" panose="020B0609020204030204" pitchFamily="49" charset="0"/>
              </a:rPr>
              <a:t> 9c626808 0000f004 00004008 0000a006 00002006 00003007 00005004 00002007 00006005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00014c 0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3</a:t>
            </a:r>
            <a:r>
              <a:rPr lang="en-US" altLang="zh-TW" sz="1000" dirty="0">
                <a:solidFill>
                  <a:schemeClr val="accent5"/>
                </a:solidFill>
                <a:latin typeface="Consolas" panose="020B0609020204030204" pitchFamily="49" charset="0"/>
              </a:rPr>
              <a:t>25</a:t>
            </a:r>
            <a:r>
              <a:rPr lang="en-US" altLang="zh-TW" sz="1000" dirty="0">
                <a:latin typeface="Consolas" panose="020B0609020204030204" pitchFamily="49" charset="0"/>
              </a:rPr>
              <a:t>00a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1</a:t>
            </a:r>
            <a:r>
              <a:rPr lang="en-US" altLang="zh-TW" sz="1000" dirty="0">
                <a:latin typeface="Consolas" panose="020B0609020204030204" pitchFamily="49" charset="0"/>
              </a:rPr>
              <a:t> 9c626808 00008007 00006006 00002004 0000a005 0000d005 </a:t>
            </a:r>
            <a:r>
              <a:rPr lang="en-US" altLang="zh-TW" sz="1000" dirty="0" err="1">
                <a:latin typeface="Consolas" panose="020B0609020204030204" pitchFamily="49" charset="0"/>
              </a:rPr>
              <a:t>0000d005</a:t>
            </a:r>
            <a:r>
              <a:rPr lang="en-US" altLang="zh-TW" sz="1000" dirty="0">
                <a:latin typeface="Consolas" panose="020B0609020204030204" pitchFamily="49" charset="0"/>
              </a:rPr>
              <a:t> 00001004 0000d003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000174 0</a:t>
            </a:r>
            <a:r>
              <a:rPr lang="en-US" altLang="zh-TW" sz="1000" dirty="0">
                <a:solidFill>
                  <a:srgbClr val="FF0000"/>
                </a:solidFill>
                <a:latin typeface="Consolas" panose="020B0609020204030204" pitchFamily="49" charset="0"/>
              </a:rPr>
              <a:t>4</a:t>
            </a:r>
            <a:r>
              <a:rPr lang="en-US" altLang="zh-TW" sz="1000" dirty="0">
                <a:solidFill>
                  <a:schemeClr val="accent5"/>
                </a:solidFill>
                <a:latin typeface="Consolas" panose="020B0609020204030204" pitchFamily="49" charset="0"/>
              </a:rPr>
              <a:t>25</a:t>
            </a:r>
            <a:r>
              <a:rPr lang="en-US" altLang="zh-TW" sz="1000" dirty="0">
                <a:latin typeface="Consolas" panose="020B0609020204030204" pitchFamily="49" charset="0"/>
              </a:rPr>
              <a:t>00a</a:t>
            </a:r>
            <a:r>
              <a:rPr lang="en-US" altLang="zh-TW" sz="1000" dirty="0">
                <a:solidFill>
                  <a:schemeClr val="accent2"/>
                </a:solidFill>
                <a:latin typeface="Consolas" panose="020B0609020204030204" pitchFamily="49" charset="0"/>
              </a:rPr>
              <a:t>1</a:t>
            </a:r>
            <a:r>
              <a:rPr lang="en-US" altLang="zh-TW" sz="1000" dirty="0">
                <a:latin typeface="Consolas" panose="020B0609020204030204" pitchFamily="49" charset="0"/>
              </a:rPr>
              <a:t> 9c626808 0000d005 00002009 0000a007 00009001 0000a006 0000d002 0000e005 da35dee7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00019c 002500a0 9c626808 85ad3cf5 41010400 00001010 00000000 00009000 00001000 00000010 00001000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0001c4 012500a0 9c626808 00001000 00000000 00001000 00000000 00001000 00009017 00001000 00006015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0001ec 022500a0 9c626808 00009018 00001015 00000000 00001000 00001010 00001000 00001010 0000f017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000214 032500a0 9c626808 00000000 00003018 00001000 00001001 00000000 00000000 00000019 00001010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00023c 042500a0 9c626808 0000d016 00001010 00000010 00008019 fc010000 00001019 00002010 625b12cb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000264 002400a1 9c626808 05ad6bf6 00c80100 00000009 0000d003 00002007 0000a005 00002008 00009005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00028c 012400a1 9c626808 0000a006 00004008 0000f008 00006008 00001008 00008008 0000f007 00004008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0002b4 022400a1 9c626808 00006009 00000008 00003009 0000a008 00007005 0000f008 00008007 0000b007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0002dc 032400a1 9c626808 00000006 00003008 00006008 00008008 0000a006 00007007 00005007 00009007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000304 042400a1 9c626808 0000a008 00001007 0000d007 0000f007 0000f006 </a:t>
            </a:r>
            <a:r>
              <a:rPr lang="en-US" altLang="zh-TW" sz="1000" dirty="0" err="1">
                <a:latin typeface="Consolas" panose="020B0609020204030204" pitchFamily="49" charset="0"/>
              </a:rPr>
              <a:t>0000f006</a:t>
            </a:r>
            <a:r>
              <a:rPr lang="en-US" altLang="zh-TW" sz="1000" dirty="0">
                <a:latin typeface="Consolas" panose="020B0609020204030204" pitchFamily="49" charset="0"/>
              </a:rPr>
              <a:t> 0000f005 ce6c3496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00032c 002400a0 c5626808 85b13df5 00300100 0000a005 0000c005 00008008 00001001 0000c009 0000b005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000354 012400a0 c5626808 0000c005 0000600f 0000a005 00004007 0000b003 00005007 00000004 00006007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00037c 022400a0 c5626808 00008004 00002006 0000f03f </a:t>
            </a:r>
            <a:r>
              <a:rPr lang="en-US" altLang="zh-TW" sz="1000" dirty="0" err="1">
                <a:latin typeface="Consolas" panose="020B0609020204030204" pitchFamily="49" charset="0"/>
              </a:rPr>
              <a:t>0000f03f</a:t>
            </a:r>
            <a:r>
              <a:rPr lang="en-US" altLang="zh-TW" sz="1000" dirty="0">
                <a:latin typeface="Consolas" panose="020B0609020204030204" pitchFamily="49" charset="0"/>
              </a:rPr>
              <a:t> 00002005 0000f03f 00006004 0000f002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0003a4 032400a0 c5626808 0000b002 00004004 0000c004 0000e005 00003005 0000a003 0000f004 00008005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0003cc 042400a0 c5626808 0000e005 0000f03f </a:t>
            </a:r>
            <a:r>
              <a:rPr lang="en-US" altLang="zh-TW" sz="1000" dirty="0" err="1">
                <a:latin typeface="Consolas" panose="020B0609020204030204" pitchFamily="49" charset="0"/>
              </a:rPr>
              <a:t>0000f03f</a:t>
            </a:r>
            <a:r>
              <a:rPr lang="en-US" altLang="zh-TW" sz="1000" dirty="0">
                <a:latin typeface="Consolas" panose="020B0609020204030204" pitchFamily="49" charset="0"/>
              </a:rPr>
              <a:t> 00005006 00006005 0000f03f 0000f003 808acca5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0003f4 002500a1 c5626808 05b16cf6 00780100 0000d006 00004005 00009003 0000e005 </a:t>
            </a:r>
            <a:r>
              <a:rPr lang="en-US" altLang="zh-TW" sz="1000" dirty="0" err="1">
                <a:latin typeface="Consolas" panose="020B0609020204030204" pitchFamily="49" charset="0"/>
              </a:rPr>
              <a:t>0000e005</a:t>
            </a:r>
            <a:r>
              <a:rPr lang="en-US" altLang="zh-TW" sz="1000" dirty="0">
                <a:latin typeface="Consolas" panose="020B0609020204030204" pitchFamily="49" charset="0"/>
              </a:rPr>
              <a:t> 00001007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00041c 012500a1 c5626808 00000006 00009005 0000d006 00004005 0000f006 00001006 0000a005 0000b004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000444 022500a1 c5626808 00000005 00004008 0000a006 00005006 00002007 00004004 00005007 00006005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00046c 032500a1 c5626808 00008007 00008006 0000f003 0000a005 0000f005 0000e005 0000f003 0000d003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000494 042500a1 c5626808 0000d005 00000009 00009007 00008001 0000c006 0000d002 0000d005 f1be7c7b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0004bc 002500a0 c5626808 85b13df5 41010400 00001010 00000000 00009000 00001000 00000010 00001000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0004e4 012500a0 c5626808 00001000 00000000 00001000 00000000 00001000 00009017 00001000 00006015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00050c 022500a0 c5626808 00009018 00001015 00000000 00001000 00001010 00001000 00001010 0000f017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000534 032500a0 c5626808 00000000 00003018 00001000 00001001 00000000 00000000 00000019 00001010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00055c 042500a0 c5626808 0000d016 00001010 00000010 00008019 00000000 00001019 00002010 70dc1c4d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000584 002400a1 c5626808 05b16cf6 00c40100 00001009 0000d003 00001007 0000b005 00002008 0000c005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0005ac 5400a005 00000000 00000000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0005b8</a:t>
            </a:r>
          </a:p>
          <a:p>
            <a:r>
              <a:rPr lang="en-US" altLang="zh-TW" sz="1000" dirty="0">
                <a:latin typeface="Consolas" panose="020B0609020204030204" pitchFamily="49" charset="0"/>
              </a:rPr>
              <a:t>------ 00000000 00000000 00000000 00000000 00000000 00000000 00000000 00000000 00000000 00000000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4E3039A-A32E-66A1-B8E1-971E9574EAF0}"/>
              </a:ext>
            </a:extLst>
          </p:cNvPr>
          <p:cNvSpPr/>
          <p:nvPr/>
        </p:nvSpPr>
        <p:spPr>
          <a:xfrm>
            <a:off x="5668297" y="295938"/>
            <a:ext cx="632214" cy="14539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D6B1FE-A42B-7ECF-E8DE-06BE5F692149}"/>
              </a:ext>
            </a:extLst>
          </p:cNvPr>
          <p:cNvSpPr/>
          <p:nvPr/>
        </p:nvSpPr>
        <p:spPr>
          <a:xfrm>
            <a:off x="5668297" y="6241517"/>
            <a:ext cx="632214" cy="145397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1B914AB-CC1D-ACC1-C9D8-3E349C5F0E0E}"/>
              </a:ext>
            </a:extLst>
          </p:cNvPr>
          <p:cNvSpPr txBox="1"/>
          <p:nvPr/>
        </p:nvSpPr>
        <p:spPr>
          <a:xfrm>
            <a:off x="7686859" y="250070"/>
            <a:ext cx="1109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rgbClr val="FF0000"/>
                </a:solidFill>
                <a:latin typeface="+mj-lt"/>
              </a:rPr>
              <a:t>UDP Header</a:t>
            </a:r>
            <a:endParaRPr lang="zh-TW" altLang="en-US" sz="1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CB54BA9-8D5B-B180-613C-D0E80E509D56}"/>
              </a:ext>
            </a:extLst>
          </p:cNvPr>
          <p:cNvSpPr txBox="1"/>
          <p:nvPr/>
        </p:nvSpPr>
        <p:spPr>
          <a:xfrm>
            <a:off x="7629065" y="6217911"/>
            <a:ext cx="167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solidFill>
                  <a:srgbClr val="FF0000"/>
                </a:solidFill>
                <a:latin typeface="+mj-lt"/>
              </a:rPr>
              <a:t>Next UDP Header</a:t>
            </a:r>
            <a:endParaRPr lang="zh-TW" altLang="en-US" sz="1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AA5369CE-FD5C-3D85-9FFA-5E24444DFB2B}"/>
              </a:ext>
            </a:extLst>
          </p:cNvPr>
          <p:cNvSpPr/>
          <p:nvPr/>
        </p:nvSpPr>
        <p:spPr>
          <a:xfrm>
            <a:off x="6313714" y="766315"/>
            <a:ext cx="5628914" cy="750056"/>
          </a:xfrm>
          <a:custGeom>
            <a:avLst/>
            <a:gdLst>
              <a:gd name="connsiteX0" fmla="*/ 0 w 4164944"/>
              <a:gd name="connsiteY0" fmla="*/ 0 h 330364"/>
              <a:gd name="connsiteX1" fmla="*/ 4164944 w 4164944"/>
              <a:gd name="connsiteY1" fmla="*/ 0 h 330364"/>
              <a:gd name="connsiteX2" fmla="*/ 4164944 w 4164944"/>
              <a:gd name="connsiteY2" fmla="*/ 171081 h 330364"/>
              <a:gd name="connsiteX3" fmla="*/ 3645801 w 4164944"/>
              <a:gd name="connsiteY3" fmla="*/ 171081 h 330364"/>
              <a:gd name="connsiteX4" fmla="*/ 3645801 w 4164944"/>
              <a:gd name="connsiteY4" fmla="*/ 330364 h 330364"/>
              <a:gd name="connsiteX5" fmla="*/ 11798 w 4164944"/>
              <a:gd name="connsiteY5" fmla="*/ 330364 h 330364"/>
              <a:gd name="connsiteX6" fmla="*/ 0 w 4164944"/>
              <a:gd name="connsiteY6" fmla="*/ 0 h 330364"/>
              <a:gd name="connsiteX0" fmla="*/ 11799 w 4176743"/>
              <a:gd name="connsiteY0" fmla="*/ 0 h 336263"/>
              <a:gd name="connsiteX1" fmla="*/ 4176743 w 4176743"/>
              <a:gd name="connsiteY1" fmla="*/ 0 h 336263"/>
              <a:gd name="connsiteX2" fmla="*/ 4176743 w 4176743"/>
              <a:gd name="connsiteY2" fmla="*/ 171081 h 336263"/>
              <a:gd name="connsiteX3" fmla="*/ 3657600 w 4176743"/>
              <a:gd name="connsiteY3" fmla="*/ 171081 h 336263"/>
              <a:gd name="connsiteX4" fmla="*/ 3657600 w 4176743"/>
              <a:gd name="connsiteY4" fmla="*/ 330364 h 336263"/>
              <a:gd name="connsiteX5" fmla="*/ 0 w 4176743"/>
              <a:gd name="connsiteY5" fmla="*/ 336263 h 336263"/>
              <a:gd name="connsiteX6" fmla="*/ 11799 w 4176743"/>
              <a:gd name="connsiteY6" fmla="*/ 0 h 336263"/>
              <a:gd name="connsiteX0" fmla="*/ 0 w 4164944"/>
              <a:gd name="connsiteY0" fmla="*/ 0 h 336263"/>
              <a:gd name="connsiteX1" fmla="*/ 4164944 w 4164944"/>
              <a:gd name="connsiteY1" fmla="*/ 0 h 336263"/>
              <a:gd name="connsiteX2" fmla="*/ 4164944 w 4164944"/>
              <a:gd name="connsiteY2" fmla="*/ 171081 h 336263"/>
              <a:gd name="connsiteX3" fmla="*/ 3645801 w 4164944"/>
              <a:gd name="connsiteY3" fmla="*/ 171081 h 336263"/>
              <a:gd name="connsiteX4" fmla="*/ 3645801 w 4164944"/>
              <a:gd name="connsiteY4" fmla="*/ 330364 h 336263"/>
              <a:gd name="connsiteX5" fmla="*/ 5134 w 4164944"/>
              <a:gd name="connsiteY5" fmla="*/ 336263 h 336263"/>
              <a:gd name="connsiteX6" fmla="*/ 0 w 4164944"/>
              <a:gd name="connsiteY6" fmla="*/ 0 h 336263"/>
              <a:gd name="connsiteX0" fmla="*/ 0 w 4164944"/>
              <a:gd name="connsiteY0" fmla="*/ 0 h 336263"/>
              <a:gd name="connsiteX1" fmla="*/ 4164944 w 4164944"/>
              <a:gd name="connsiteY1" fmla="*/ 0 h 336263"/>
              <a:gd name="connsiteX2" fmla="*/ 4164944 w 4164944"/>
              <a:gd name="connsiteY2" fmla="*/ 171081 h 336263"/>
              <a:gd name="connsiteX3" fmla="*/ 3645801 w 4164944"/>
              <a:gd name="connsiteY3" fmla="*/ 171081 h 336263"/>
              <a:gd name="connsiteX4" fmla="*/ 3645801 w 4164944"/>
              <a:gd name="connsiteY4" fmla="*/ 330364 h 336263"/>
              <a:gd name="connsiteX5" fmla="*/ 901 w 4164944"/>
              <a:gd name="connsiteY5" fmla="*/ 336263 h 336263"/>
              <a:gd name="connsiteX6" fmla="*/ 0 w 4164944"/>
              <a:gd name="connsiteY6" fmla="*/ 0 h 336263"/>
              <a:gd name="connsiteX0" fmla="*/ 0 w 4164944"/>
              <a:gd name="connsiteY0" fmla="*/ 0 h 336263"/>
              <a:gd name="connsiteX1" fmla="*/ 4164944 w 4164944"/>
              <a:gd name="connsiteY1" fmla="*/ 0 h 336263"/>
              <a:gd name="connsiteX2" fmla="*/ 4164944 w 4164944"/>
              <a:gd name="connsiteY2" fmla="*/ 171081 h 336263"/>
              <a:gd name="connsiteX3" fmla="*/ 3645801 w 4164944"/>
              <a:gd name="connsiteY3" fmla="*/ 171081 h 336263"/>
              <a:gd name="connsiteX4" fmla="*/ 3697455 w 4164944"/>
              <a:gd name="connsiteY4" fmla="*/ 330364 h 336263"/>
              <a:gd name="connsiteX5" fmla="*/ 901 w 4164944"/>
              <a:gd name="connsiteY5" fmla="*/ 336263 h 336263"/>
              <a:gd name="connsiteX6" fmla="*/ 0 w 4164944"/>
              <a:gd name="connsiteY6" fmla="*/ 0 h 336263"/>
              <a:gd name="connsiteX0" fmla="*/ 0 w 4164944"/>
              <a:gd name="connsiteY0" fmla="*/ 0 h 336263"/>
              <a:gd name="connsiteX1" fmla="*/ 4164944 w 4164944"/>
              <a:gd name="connsiteY1" fmla="*/ 0 h 336263"/>
              <a:gd name="connsiteX2" fmla="*/ 4164944 w 4164944"/>
              <a:gd name="connsiteY2" fmla="*/ 171081 h 336263"/>
              <a:gd name="connsiteX3" fmla="*/ 3688064 w 4164944"/>
              <a:gd name="connsiteY3" fmla="*/ 165411 h 336263"/>
              <a:gd name="connsiteX4" fmla="*/ 3697455 w 4164944"/>
              <a:gd name="connsiteY4" fmla="*/ 330364 h 336263"/>
              <a:gd name="connsiteX5" fmla="*/ 901 w 4164944"/>
              <a:gd name="connsiteY5" fmla="*/ 336263 h 336263"/>
              <a:gd name="connsiteX6" fmla="*/ 0 w 4164944"/>
              <a:gd name="connsiteY6" fmla="*/ 0 h 336263"/>
              <a:gd name="connsiteX0" fmla="*/ 0 w 4164944"/>
              <a:gd name="connsiteY0" fmla="*/ 0 h 336263"/>
              <a:gd name="connsiteX1" fmla="*/ 4164944 w 4164944"/>
              <a:gd name="connsiteY1" fmla="*/ 0 h 336263"/>
              <a:gd name="connsiteX2" fmla="*/ 4164944 w 4164944"/>
              <a:gd name="connsiteY2" fmla="*/ 171081 h 336263"/>
              <a:gd name="connsiteX3" fmla="*/ 3695108 w 4164944"/>
              <a:gd name="connsiteY3" fmla="*/ 254707 h 336263"/>
              <a:gd name="connsiteX4" fmla="*/ 3697455 w 4164944"/>
              <a:gd name="connsiteY4" fmla="*/ 330364 h 336263"/>
              <a:gd name="connsiteX5" fmla="*/ 901 w 4164944"/>
              <a:gd name="connsiteY5" fmla="*/ 336263 h 336263"/>
              <a:gd name="connsiteX6" fmla="*/ 0 w 4164944"/>
              <a:gd name="connsiteY6" fmla="*/ 0 h 336263"/>
              <a:gd name="connsiteX0" fmla="*/ 0 w 4164944"/>
              <a:gd name="connsiteY0" fmla="*/ 0 h 336263"/>
              <a:gd name="connsiteX1" fmla="*/ 4164944 w 4164944"/>
              <a:gd name="connsiteY1" fmla="*/ 0 h 336263"/>
              <a:gd name="connsiteX2" fmla="*/ 4155552 w 4164944"/>
              <a:gd name="connsiteY2" fmla="*/ 260377 h 336263"/>
              <a:gd name="connsiteX3" fmla="*/ 3695108 w 4164944"/>
              <a:gd name="connsiteY3" fmla="*/ 254707 h 336263"/>
              <a:gd name="connsiteX4" fmla="*/ 3697455 w 4164944"/>
              <a:gd name="connsiteY4" fmla="*/ 330364 h 336263"/>
              <a:gd name="connsiteX5" fmla="*/ 901 w 4164944"/>
              <a:gd name="connsiteY5" fmla="*/ 336263 h 336263"/>
              <a:gd name="connsiteX6" fmla="*/ 0 w 4164944"/>
              <a:gd name="connsiteY6" fmla="*/ 0 h 336263"/>
              <a:gd name="connsiteX0" fmla="*/ 0 w 4172770"/>
              <a:gd name="connsiteY0" fmla="*/ 0 h 336263"/>
              <a:gd name="connsiteX1" fmla="*/ 4164944 w 4172770"/>
              <a:gd name="connsiteY1" fmla="*/ 0 h 336263"/>
              <a:gd name="connsiteX2" fmla="*/ 4172770 w 4172770"/>
              <a:gd name="connsiteY2" fmla="*/ 260377 h 336263"/>
              <a:gd name="connsiteX3" fmla="*/ 3695108 w 4172770"/>
              <a:gd name="connsiteY3" fmla="*/ 254707 h 336263"/>
              <a:gd name="connsiteX4" fmla="*/ 3697455 w 4172770"/>
              <a:gd name="connsiteY4" fmla="*/ 330364 h 336263"/>
              <a:gd name="connsiteX5" fmla="*/ 901 w 4172770"/>
              <a:gd name="connsiteY5" fmla="*/ 336263 h 336263"/>
              <a:gd name="connsiteX6" fmla="*/ 0 w 4172770"/>
              <a:gd name="connsiteY6" fmla="*/ 0 h 336263"/>
              <a:gd name="connsiteX0" fmla="*/ 0 w 4164944"/>
              <a:gd name="connsiteY0" fmla="*/ 0 h 336263"/>
              <a:gd name="connsiteX1" fmla="*/ 4164944 w 4164944"/>
              <a:gd name="connsiteY1" fmla="*/ 0 h 336263"/>
              <a:gd name="connsiteX2" fmla="*/ 4163378 w 4164944"/>
              <a:gd name="connsiteY2" fmla="*/ 260377 h 336263"/>
              <a:gd name="connsiteX3" fmla="*/ 3695108 w 4164944"/>
              <a:gd name="connsiteY3" fmla="*/ 254707 h 336263"/>
              <a:gd name="connsiteX4" fmla="*/ 3697455 w 4164944"/>
              <a:gd name="connsiteY4" fmla="*/ 330364 h 336263"/>
              <a:gd name="connsiteX5" fmla="*/ 901 w 4164944"/>
              <a:gd name="connsiteY5" fmla="*/ 336263 h 336263"/>
              <a:gd name="connsiteX6" fmla="*/ 0 w 4164944"/>
              <a:gd name="connsiteY6" fmla="*/ 0 h 336263"/>
              <a:gd name="connsiteX0" fmla="*/ 0 w 4164944"/>
              <a:gd name="connsiteY0" fmla="*/ 0 h 336263"/>
              <a:gd name="connsiteX1" fmla="*/ 4164944 w 4164944"/>
              <a:gd name="connsiteY1" fmla="*/ 0 h 336263"/>
              <a:gd name="connsiteX2" fmla="*/ 4163378 w 4164944"/>
              <a:gd name="connsiteY2" fmla="*/ 260377 h 336263"/>
              <a:gd name="connsiteX3" fmla="*/ 3695108 w 4164944"/>
              <a:gd name="connsiteY3" fmla="*/ 260377 h 336263"/>
              <a:gd name="connsiteX4" fmla="*/ 3697455 w 4164944"/>
              <a:gd name="connsiteY4" fmla="*/ 330364 h 336263"/>
              <a:gd name="connsiteX5" fmla="*/ 901 w 4164944"/>
              <a:gd name="connsiteY5" fmla="*/ 336263 h 336263"/>
              <a:gd name="connsiteX6" fmla="*/ 0 w 4164944"/>
              <a:gd name="connsiteY6" fmla="*/ 0 h 336263"/>
              <a:gd name="connsiteX0" fmla="*/ 0 w 4164944"/>
              <a:gd name="connsiteY0" fmla="*/ 0 h 336263"/>
              <a:gd name="connsiteX1" fmla="*/ 4164944 w 4164944"/>
              <a:gd name="connsiteY1" fmla="*/ 0 h 336263"/>
              <a:gd name="connsiteX2" fmla="*/ 4163378 w 4164944"/>
              <a:gd name="connsiteY2" fmla="*/ 260377 h 336263"/>
              <a:gd name="connsiteX3" fmla="*/ 3699804 w 4164944"/>
              <a:gd name="connsiteY3" fmla="*/ 259432 h 336263"/>
              <a:gd name="connsiteX4" fmla="*/ 3697455 w 4164944"/>
              <a:gd name="connsiteY4" fmla="*/ 330364 h 336263"/>
              <a:gd name="connsiteX5" fmla="*/ 901 w 4164944"/>
              <a:gd name="connsiteY5" fmla="*/ 336263 h 336263"/>
              <a:gd name="connsiteX6" fmla="*/ 0 w 4164944"/>
              <a:gd name="connsiteY6" fmla="*/ 0 h 336263"/>
              <a:gd name="connsiteX0" fmla="*/ 0 w 4164944"/>
              <a:gd name="connsiteY0" fmla="*/ 0 h 336263"/>
              <a:gd name="connsiteX1" fmla="*/ 4164944 w 4164944"/>
              <a:gd name="connsiteY1" fmla="*/ 0 h 336263"/>
              <a:gd name="connsiteX2" fmla="*/ 4163378 w 4164944"/>
              <a:gd name="connsiteY2" fmla="*/ 260377 h 336263"/>
              <a:gd name="connsiteX3" fmla="*/ 3691978 w 4164944"/>
              <a:gd name="connsiteY3" fmla="*/ 260377 h 336263"/>
              <a:gd name="connsiteX4" fmla="*/ 3697455 w 4164944"/>
              <a:gd name="connsiteY4" fmla="*/ 330364 h 336263"/>
              <a:gd name="connsiteX5" fmla="*/ 901 w 4164944"/>
              <a:gd name="connsiteY5" fmla="*/ 336263 h 336263"/>
              <a:gd name="connsiteX6" fmla="*/ 0 w 4164944"/>
              <a:gd name="connsiteY6" fmla="*/ 0 h 336263"/>
              <a:gd name="connsiteX0" fmla="*/ 0 w 4164944"/>
              <a:gd name="connsiteY0" fmla="*/ 0 h 336263"/>
              <a:gd name="connsiteX1" fmla="*/ 4164944 w 4164944"/>
              <a:gd name="connsiteY1" fmla="*/ 0 h 336263"/>
              <a:gd name="connsiteX2" fmla="*/ 4163378 w 4164944"/>
              <a:gd name="connsiteY2" fmla="*/ 260377 h 336263"/>
              <a:gd name="connsiteX3" fmla="*/ 3696674 w 4164944"/>
              <a:gd name="connsiteY3" fmla="*/ 260377 h 336263"/>
              <a:gd name="connsiteX4" fmla="*/ 3697455 w 4164944"/>
              <a:gd name="connsiteY4" fmla="*/ 330364 h 336263"/>
              <a:gd name="connsiteX5" fmla="*/ 901 w 4164944"/>
              <a:gd name="connsiteY5" fmla="*/ 336263 h 336263"/>
              <a:gd name="connsiteX6" fmla="*/ 0 w 4164944"/>
              <a:gd name="connsiteY6" fmla="*/ 0 h 336263"/>
              <a:gd name="connsiteX0" fmla="*/ 0 w 4164944"/>
              <a:gd name="connsiteY0" fmla="*/ 0 h 330364"/>
              <a:gd name="connsiteX1" fmla="*/ 4164944 w 4164944"/>
              <a:gd name="connsiteY1" fmla="*/ 0 h 330364"/>
              <a:gd name="connsiteX2" fmla="*/ 4163378 w 4164944"/>
              <a:gd name="connsiteY2" fmla="*/ 260377 h 330364"/>
              <a:gd name="connsiteX3" fmla="*/ 3696674 w 4164944"/>
              <a:gd name="connsiteY3" fmla="*/ 260377 h 330364"/>
              <a:gd name="connsiteX4" fmla="*/ 3697455 w 4164944"/>
              <a:gd name="connsiteY4" fmla="*/ 330364 h 330364"/>
              <a:gd name="connsiteX5" fmla="*/ 901 w 4164944"/>
              <a:gd name="connsiteY5" fmla="*/ 329176 h 330364"/>
              <a:gd name="connsiteX6" fmla="*/ 0 w 4164944"/>
              <a:gd name="connsiteY6" fmla="*/ 0 h 330364"/>
              <a:gd name="connsiteX0" fmla="*/ 1817 w 4166761"/>
              <a:gd name="connsiteY0" fmla="*/ 0 h 336263"/>
              <a:gd name="connsiteX1" fmla="*/ 4166761 w 4166761"/>
              <a:gd name="connsiteY1" fmla="*/ 0 h 336263"/>
              <a:gd name="connsiteX2" fmla="*/ 4165195 w 4166761"/>
              <a:gd name="connsiteY2" fmla="*/ 260377 h 336263"/>
              <a:gd name="connsiteX3" fmla="*/ 3698491 w 4166761"/>
              <a:gd name="connsiteY3" fmla="*/ 260377 h 336263"/>
              <a:gd name="connsiteX4" fmla="*/ 3699272 w 4166761"/>
              <a:gd name="connsiteY4" fmla="*/ 330364 h 336263"/>
              <a:gd name="connsiteX5" fmla="*/ 370 w 4166761"/>
              <a:gd name="connsiteY5" fmla="*/ 336263 h 336263"/>
              <a:gd name="connsiteX6" fmla="*/ 1817 w 4166761"/>
              <a:gd name="connsiteY6" fmla="*/ 0 h 336263"/>
              <a:gd name="connsiteX0" fmla="*/ 8659 w 4173603"/>
              <a:gd name="connsiteY0" fmla="*/ 0 h 343350"/>
              <a:gd name="connsiteX1" fmla="*/ 4173603 w 4173603"/>
              <a:gd name="connsiteY1" fmla="*/ 0 h 343350"/>
              <a:gd name="connsiteX2" fmla="*/ 4172037 w 4173603"/>
              <a:gd name="connsiteY2" fmla="*/ 260377 h 343350"/>
              <a:gd name="connsiteX3" fmla="*/ 3705333 w 4173603"/>
              <a:gd name="connsiteY3" fmla="*/ 260377 h 343350"/>
              <a:gd name="connsiteX4" fmla="*/ 3706114 w 4173603"/>
              <a:gd name="connsiteY4" fmla="*/ 330364 h 343350"/>
              <a:gd name="connsiteX5" fmla="*/ 168 w 4173603"/>
              <a:gd name="connsiteY5" fmla="*/ 343350 h 343350"/>
              <a:gd name="connsiteX6" fmla="*/ 8659 w 4173603"/>
              <a:gd name="connsiteY6" fmla="*/ 0 h 343350"/>
              <a:gd name="connsiteX0" fmla="*/ 8659 w 4173603"/>
              <a:gd name="connsiteY0" fmla="*/ 0 h 337680"/>
              <a:gd name="connsiteX1" fmla="*/ 4173603 w 4173603"/>
              <a:gd name="connsiteY1" fmla="*/ 0 h 337680"/>
              <a:gd name="connsiteX2" fmla="*/ 4172037 w 4173603"/>
              <a:gd name="connsiteY2" fmla="*/ 260377 h 337680"/>
              <a:gd name="connsiteX3" fmla="*/ 3705333 w 4173603"/>
              <a:gd name="connsiteY3" fmla="*/ 260377 h 337680"/>
              <a:gd name="connsiteX4" fmla="*/ 3706114 w 4173603"/>
              <a:gd name="connsiteY4" fmla="*/ 330364 h 337680"/>
              <a:gd name="connsiteX5" fmla="*/ 168 w 4173603"/>
              <a:gd name="connsiteY5" fmla="*/ 337680 h 337680"/>
              <a:gd name="connsiteX6" fmla="*/ 8659 w 4173603"/>
              <a:gd name="connsiteY6" fmla="*/ 0 h 337680"/>
              <a:gd name="connsiteX0" fmla="*/ 0 w 4164944"/>
              <a:gd name="connsiteY0" fmla="*/ 0 h 339097"/>
              <a:gd name="connsiteX1" fmla="*/ 4164944 w 4164944"/>
              <a:gd name="connsiteY1" fmla="*/ 0 h 339097"/>
              <a:gd name="connsiteX2" fmla="*/ 4163378 w 4164944"/>
              <a:gd name="connsiteY2" fmla="*/ 260377 h 339097"/>
              <a:gd name="connsiteX3" fmla="*/ 3696674 w 4164944"/>
              <a:gd name="connsiteY3" fmla="*/ 260377 h 339097"/>
              <a:gd name="connsiteX4" fmla="*/ 3697455 w 4164944"/>
              <a:gd name="connsiteY4" fmla="*/ 330364 h 339097"/>
              <a:gd name="connsiteX5" fmla="*/ 10292 w 4164944"/>
              <a:gd name="connsiteY5" fmla="*/ 339097 h 339097"/>
              <a:gd name="connsiteX6" fmla="*/ 0 w 4164944"/>
              <a:gd name="connsiteY6" fmla="*/ 0 h 339097"/>
              <a:gd name="connsiteX0" fmla="*/ 6349 w 4171293"/>
              <a:gd name="connsiteY0" fmla="*/ 0 h 339097"/>
              <a:gd name="connsiteX1" fmla="*/ 4171293 w 4171293"/>
              <a:gd name="connsiteY1" fmla="*/ 0 h 339097"/>
              <a:gd name="connsiteX2" fmla="*/ 4169727 w 4171293"/>
              <a:gd name="connsiteY2" fmla="*/ 260377 h 339097"/>
              <a:gd name="connsiteX3" fmla="*/ 3703023 w 4171293"/>
              <a:gd name="connsiteY3" fmla="*/ 260377 h 339097"/>
              <a:gd name="connsiteX4" fmla="*/ 3703804 w 4171293"/>
              <a:gd name="connsiteY4" fmla="*/ 330364 h 339097"/>
              <a:gd name="connsiteX5" fmla="*/ 205 w 4171293"/>
              <a:gd name="connsiteY5" fmla="*/ 339097 h 339097"/>
              <a:gd name="connsiteX6" fmla="*/ 6349 w 4171293"/>
              <a:gd name="connsiteY6" fmla="*/ 0 h 339097"/>
              <a:gd name="connsiteX0" fmla="*/ 0 w 4164944"/>
              <a:gd name="connsiteY0" fmla="*/ 0 h 336262"/>
              <a:gd name="connsiteX1" fmla="*/ 4164944 w 4164944"/>
              <a:gd name="connsiteY1" fmla="*/ 0 h 336262"/>
              <a:gd name="connsiteX2" fmla="*/ 4163378 w 4164944"/>
              <a:gd name="connsiteY2" fmla="*/ 260377 h 336262"/>
              <a:gd name="connsiteX3" fmla="*/ 3696674 w 4164944"/>
              <a:gd name="connsiteY3" fmla="*/ 260377 h 336262"/>
              <a:gd name="connsiteX4" fmla="*/ 3697455 w 4164944"/>
              <a:gd name="connsiteY4" fmla="*/ 330364 h 336262"/>
              <a:gd name="connsiteX5" fmla="*/ 3248 w 4164944"/>
              <a:gd name="connsiteY5" fmla="*/ 336262 h 336262"/>
              <a:gd name="connsiteX6" fmla="*/ 0 w 4164944"/>
              <a:gd name="connsiteY6" fmla="*/ 0 h 336262"/>
              <a:gd name="connsiteX0" fmla="*/ 1818 w 4166762"/>
              <a:gd name="connsiteY0" fmla="*/ 0 h 339097"/>
              <a:gd name="connsiteX1" fmla="*/ 4166762 w 4166762"/>
              <a:gd name="connsiteY1" fmla="*/ 0 h 339097"/>
              <a:gd name="connsiteX2" fmla="*/ 4165196 w 4166762"/>
              <a:gd name="connsiteY2" fmla="*/ 260377 h 339097"/>
              <a:gd name="connsiteX3" fmla="*/ 3698492 w 4166762"/>
              <a:gd name="connsiteY3" fmla="*/ 260377 h 339097"/>
              <a:gd name="connsiteX4" fmla="*/ 3699273 w 4166762"/>
              <a:gd name="connsiteY4" fmla="*/ 330364 h 339097"/>
              <a:gd name="connsiteX5" fmla="*/ 370 w 4166762"/>
              <a:gd name="connsiteY5" fmla="*/ 339097 h 339097"/>
              <a:gd name="connsiteX6" fmla="*/ 1818 w 4166762"/>
              <a:gd name="connsiteY6" fmla="*/ 0 h 339097"/>
              <a:gd name="connsiteX0" fmla="*/ 4060 w 4169004"/>
              <a:gd name="connsiteY0" fmla="*/ 0 h 340514"/>
              <a:gd name="connsiteX1" fmla="*/ 4169004 w 4169004"/>
              <a:gd name="connsiteY1" fmla="*/ 0 h 340514"/>
              <a:gd name="connsiteX2" fmla="*/ 4167438 w 4169004"/>
              <a:gd name="connsiteY2" fmla="*/ 260377 h 340514"/>
              <a:gd name="connsiteX3" fmla="*/ 3700734 w 4169004"/>
              <a:gd name="connsiteY3" fmla="*/ 260377 h 340514"/>
              <a:gd name="connsiteX4" fmla="*/ 3701515 w 4169004"/>
              <a:gd name="connsiteY4" fmla="*/ 330364 h 340514"/>
              <a:gd name="connsiteX5" fmla="*/ 264 w 4169004"/>
              <a:gd name="connsiteY5" fmla="*/ 340514 h 340514"/>
              <a:gd name="connsiteX6" fmla="*/ 4060 w 4169004"/>
              <a:gd name="connsiteY6" fmla="*/ 0 h 340514"/>
              <a:gd name="connsiteX0" fmla="*/ 0 w 4164944"/>
              <a:gd name="connsiteY0" fmla="*/ 0 h 334844"/>
              <a:gd name="connsiteX1" fmla="*/ 4164944 w 4164944"/>
              <a:gd name="connsiteY1" fmla="*/ 0 h 334844"/>
              <a:gd name="connsiteX2" fmla="*/ 4163378 w 4164944"/>
              <a:gd name="connsiteY2" fmla="*/ 260377 h 334844"/>
              <a:gd name="connsiteX3" fmla="*/ 3696674 w 4164944"/>
              <a:gd name="connsiteY3" fmla="*/ 260377 h 334844"/>
              <a:gd name="connsiteX4" fmla="*/ 3697455 w 4164944"/>
              <a:gd name="connsiteY4" fmla="*/ 330364 h 334844"/>
              <a:gd name="connsiteX5" fmla="*/ 5596 w 4164944"/>
              <a:gd name="connsiteY5" fmla="*/ 334844 h 334844"/>
              <a:gd name="connsiteX6" fmla="*/ 0 w 4164944"/>
              <a:gd name="connsiteY6" fmla="*/ 0 h 334844"/>
              <a:gd name="connsiteX0" fmla="*/ 13311 w 4178255"/>
              <a:gd name="connsiteY0" fmla="*/ 0 h 336261"/>
              <a:gd name="connsiteX1" fmla="*/ 4178255 w 4178255"/>
              <a:gd name="connsiteY1" fmla="*/ 0 h 336261"/>
              <a:gd name="connsiteX2" fmla="*/ 4176689 w 4178255"/>
              <a:gd name="connsiteY2" fmla="*/ 260377 h 336261"/>
              <a:gd name="connsiteX3" fmla="*/ 3709985 w 4178255"/>
              <a:gd name="connsiteY3" fmla="*/ 260377 h 336261"/>
              <a:gd name="connsiteX4" fmla="*/ 3710766 w 4178255"/>
              <a:gd name="connsiteY4" fmla="*/ 330364 h 336261"/>
              <a:gd name="connsiteX5" fmla="*/ 123 w 4178255"/>
              <a:gd name="connsiteY5" fmla="*/ 336261 h 336261"/>
              <a:gd name="connsiteX6" fmla="*/ 13311 w 4178255"/>
              <a:gd name="connsiteY6" fmla="*/ 0 h 336261"/>
              <a:gd name="connsiteX0" fmla="*/ 0 w 4164944"/>
              <a:gd name="connsiteY0" fmla="*/ 0 h 334844"/>
              <a:gd name="connsiteX1" fmla="*/ 4164944 w 4164944"/>
              <a:gd name="connsiteY1" fmla="*/ 0 h 334844"/>
              <a:gd name="connsiteX2" fmla="*/ 4163378 w 4164944"/>
              <a:gd name="connsiteY2" fmla="*/ 260377 h 334844"/>
              <a:gd name="connsiteX3" fmla="*/ 3696674 w 4164944"/>
              <a:gd name="connsiteY3" fmla="*/ 260377 h 334844"/>
              <a:gd name="connsiteX4" fmla="*/ 3697455 w 4164944"/>
              <a:gd name="connsiteY4" fmla="*/ 330364 h 334844"/>
              <a:gd name="connsiteX5" fmla="*/ 899 w 4164944"/>
              <a:gd name="connsiteY5" fmla="*/ 334844 h 334844"/>
              <a:gd name="connsiteX6" fmla="*/ 0 w 4164944"/>
              <a:gd name="connsiteY6" fmla="*/ 0 h 33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4944" h="334844">
                <a:moveTo>
                  <a:pt x="0" y="0"/>
                </a:moveTo>
                <a:lnTo>
                  <a:pt x="4164944" y="0"/>
                </a:lnTo>
                <a:lnTo>
                  <a:pt x="4163378" y="260377"/>
                </a:lnTo>
                <a:lnTo>
                  <a:pt x="3696674" y="260377"/>
                </a:lnTo>
                <a:cubicBezTo>
                  <a:pt x="3697456" y="285596"/>
                  <a:pt x="3696673" y="305145"/>
                  <a:pt x="3697455" y="330364"/>
                </a:cubicBezTo>
                <a:lnTo>
                  <a:pt x="899" y="334844"/>
                </a:lnTo>
                <a:cubicBezTo>
                  <a:pt x="-812" y="222756"/>
                  <a:pt x="1711" y="112088"/>
                  <a:pt x="0" y="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A6649A7-0190-688D-4F45-BE90AAD19002}"/>
              </a:ext>
            </a:extLst>
          </p:cNvPr>
          <p:cNvSpPr/>
          <p:nvPr/>
        </p:nvSpPr>
        <p:spPr>
          <a:xfrm>
            <a:off x="1248696" y="2112038"/>
            <a:ext cx="1094453" cy="30096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303EFA83-F71B-482D-B50D-F569A3C37AF4}"/>
              </a:ext>
            </a:extLst>
          </p:cNvPr>
          <p:cNvSpPr txBox="1"/>
          <p:nvPr/>
        </p:nvSpPr>
        <p:spPr>
          <a:xfrm>
            <a:off x="11434354" y="0"/>
            <a:ext cx="75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V4.11</a:t>
            </a:r>
            <a:endParaRPr lang="zh-TW" altLang="en-US" dirty="0">
              <a:latin typeface="+mj-lt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9E0F0BED-0C24-47C8-927C-84C38E40526A}"/>
              </a:ext>
            </a:extLst>
          </p:cNvPr>
          <p:cNvCxnSpPr>
            <a:cxnSpLocks/>
          </p:cNvCxnSpPr>
          <p:nvPr/>
        </p:nvCxnSpPr>
        <p:spPr>
          <a:xfrm>
            <a:off x="3709851" y="6217911"/>
            <a:ext cx="1402838" cy="4125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43A67974-773D-49EB-9A22-8BEC72ECCB8C}"/>
              </a:ext>
            </a:extLst>
          </p:cNvPr>
          <p:cNvSpPr/>
          <p:nvPr/>
        </p:nvSpPr>
        <p:spPr>
          <a:xfrm>
            <a:off x="984826" y="5372453"/>
            <a:ext cx="4040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+mj-lt"/>
              </a:rPr>
              <a:t>For firmware V4.11, the last UDP packet is truncated. And it also send a full zero packet when stopping DAQ.</a:t>
            </a:r>
          </a:p>
        </p:txBody>
      </p:sp>
    </p:spTree>
    <p:extLst>
      <p:ext uri="{BB962C8B-B14F-4D97-AF65-F5344CB8AC3E}">
        <p14:creationId xmlns:p14="http://schemas.microsoft.com/office/powerpoint/2010/main" val="9302021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A3C035C6-FB22-4FD7-9E19-2D35C827A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540456"/>
          </a:xfrm>
        </p:spPr>
        <p:txBody>
          <a:bodyPr/>
          <a:lstStyle/>
          <a:p>
            <a:r>
              <a:rPr lang="en-US" altLang="zh-TW" dirty="0"/>
              <a:t>In practice, the external trigger signal is sent to the FPGA.</a:t>
            </a:r>
          </a:p>
          <a:p>
            <a:r>
              <a:rPr lang="en-US" altLang="zh-TW" dirty="0"/>
              <a:t>Four possible mode</a:t>
            </a:r>
          </a:p>
          <a:p>
            <a:pPr lvl="1"/>
            <a:r>
              <a:rPr lang="en-US" altLang="zh-TW" dirty="0"/>
              <a:t>DAQ Push</a:t>
            </a:r>
          </a:p>
          <a:p>
            <a:pPr lvl="1"/>
            <a:r>
              <a:rPr lang="en-US" altLang="zh-TW" dirty="0"/>
              <a:t>Generator</a:t>
            </a:r>
          </a:p>
          <a:p>
            <a:pPr lvl="1"/>
            <a:r>
              <a:rPr lang="en-US" altLang="zh-TW" dirty="0"/>
              <a:t>Internal trigger</a:t>
            </a:r>
          </a:p>
          <a:p>
            <a:pPr lvl="1"/>
            <a:r>
              <a:rPr lang="en-US" altLang="zh-TW" dirty="0"/>
              <a:t>External trigger</a:t>
            </a:r>
          </a:p>
          <a:p>
            <a:r>
              <a:rPr lang="en-US" altLang="zh-TW" dirty="0"/>
              <a:t>Common parameter - </a:t>
            </a:r>
            <a:r>
              <a:rPr lang="en-US" altLang="zh-TW" dirty="0">
                <a:solidFill>
                  <a:srgbClr val="FF0000"/>
                </a:solidFill>
              </a:rPr>
              <a:t>Machine Gun</a:t>
            </a:r>
          </a:p>
          <a:p>
            <a:pPr lvl="1"/>
            <a:r>
              <a:rPr lang="en-US" altLang="zh-TW" dirty="0"/>
              <a:t>The FPGA firmware generates a series of </a:t>
            </a:r>
            <a:r>
              <a:rPr lang="en-US" altLang="zh-TW" u="sng" dirty="0"/>
              <a:t>read commands</a:t>
            </a:r>
            <a:r>
              <a:rPr lang="en-US" altLang="zh-TW" dirty="0"/>
              <a:t> and sends them to H2GCROC.</a:t>
            </a:r>
          </a:p>
          <a:p>
            <a:pPr lvl="1"/>
            <a:r>
              <a:rPr lang="en-US" altLang="zh-TW" dirty="0"/>
              <a:t>The real number of fast read commands sent will be the setting value plus 1.</a:t>
            </a:r>
          </a:p>
          <a:p>
            <a:pPr lvl="1"/>
            <a:r>
              <a:rPr lang="en-US" altLang="zh-TW" dirty="0"/>
              <a:t>This field has 8 digits, but the reasonable value range is 1 to 31.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8360FCA-46E8-4A27-83FC-75DC8D36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6C74C90-8895-4363-9564-53144C13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50D26A7-C748-4278-89DD-1DAD601E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DAQ mode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6012764-999C-4F66-A3D5-C953E8B935F6}"/>
              </a:ext>
            </a:extLst>
          </p:cNvPr>
          <p:cNvSpPr txBox="1"/>
          <p:nvPr/>
        </p:nvSpPr>
        <p:spPr>
          <a:xfrm>
            <a:off x="11434354" y="0"/>
            <a:ext cx="75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V4.11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14126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9CAA070-6C8A-3642-3BBC-BE0DF6887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 dirty="0"/>
              <a:t>Software trigger</a:t>
            </a:r>
          </a:p>
          <a:p>
            <a:r>
              <a:rPr lang="en-US" altLang="zh-TW" dirty="0"/>
              <a:t>Send this trigger by user interface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3793B44-0F2C-D814-7038-2FF5DB8E3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CCCCC73-10B3-6372-C638-D3A5709D6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54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8967F9C3-37C6-0043-7CD4-CE9B0430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DAQ Push</a:t>
            </a:r>
            <a:endParaRPr lang="zh-TW" altLang="en-US"/>
          </a:p>
        </p:txBody>
      </p:sp>
      <p:pic>
        <p:nvPicPr>
          <p:cNvPr id="6" name="Google Shape;90;p17">
            <a:extLst>
              <a:ext uri="{FF2B5EF4-FFF2-40B4-BE49-F238E27FC236}">
                <a16:creationId xmlns:a16="http://schemas.microsoft.com/office/drawing/2014/main" id="{7D42C3D9-2F22-4F6D-8EDD-EFDD18D112B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894549" y="1329505"/>
            <a:ext cx="5252720" cy="49903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5E88EF2E-CCB0-4399-AF97-CEA3EEFF5647}"/>
              </a:ext>
            </a:extLst>
          </p:cNvPr>
          <p:cNvSpPr/>
          <p:nvPr/>
        </p:nvSpPr>
        <p:spPr>
          <a:xfrm>
            <a:off x="10668527" y="1842599"/>
            <a:ext cx="1312025" cy="182880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8BD159E-1EBD-4881-B79F-EB423DB064CF}"/>
              </a:ext>
            </a:extLst>
          </p:cNvPr>
          <p:cNvSpPr/>
          <p:nvPr/>
        </p:nvSpPr>
        <p:spPr>
          <a:xfrm>
            <a:off x="8931167" y="5073479"/>
            <a:ext cx="1494708" cy="217714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0171239-ACB4-45E6-94F0-EBF654D14D0B}"/>
              </a:ext>
            </a:extLst>
          </p:cNvPr>
          <p:cNvSpPr txBox="1"/>
          <p:nvPr/>
        </p:nvSpPr>
        <p:spPr>
          <a:xfrm>
            <a:off x="11434354" y="0"/>
            <a:ext cx="75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V4.11</a:t>
            </a:r>
            <a:endParaRPr lang="zh-TW" altLang="en-US" dirty="0"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33B1686-F63D-44EB-AD06-861E0013AEB9}"/>
              </a:ext>
            </a:extLst>
          </p:cNvPr>
          <p:cNvSpPr/>
          <p:nvPr/>
        </p:nvSpPr>
        <p:spPr>
          <a:xfrm>
            <a:off x="8931167" y="5745796"/>
            <a:ext cx="1494708" cy="217714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16606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420D119-5D59-F557-3CD9-1300D3433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endParaRPr lang="en-US" altLang="zh-TW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4E60339-92CB-00F6-FC61-0EDBA1EE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9F57A35-1D41-64CC-2313-7FC9879DF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55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1E61A26-088B-031E-F5FE-962020918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External trigger</a:t>
            </a: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648C5FA-63EC-4320-83AE-6D9DBC07C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3797675"/>
            <a:ext cx="3780484" cy="212652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C1413F2-BEEB-444D-AEE8-BAC91494F08B}"/>
              </a:ext>
            </a:extLst>
          </p:cNvPr>
          <p:cNvSpPr txBox="1"/>
          <p:nvPr/>
        </p:nvSpPr>
        <p:spPr>
          <a:xfrm>
            <a:off x="1349315" y="5880780"/>
            <a:ext cx="295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test signal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: 1MHz, 10 pulse</a:t>
            </a:r>
            <a:endParaRPr lang="zh-TW" altLang="en-US" dirty="0">
              <a:latin typeface="+mj-lt"/>
            </a:endParaRPr>
          </a:p>
        </p:txBody>
      </p:sp>
      <p:pic>
        <p:nvPicPr>
          <p:cNvPr id="13" name="Google Shape;90;p17">
            <a:extLst>
              <a:ext uri="{FF2B5EF4-FFF2-40B4-BE49-F238E27FC236}">
                <a16:creationId xmlns:a16="http://schemas.microsoft.com/office/drawing/2014/main" id="{09E2AE69-71B3-486C-901D-8BFD18B9672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4549" y="1329505"/>
            <a:ext cx="5252720" cy="499039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1291C789-060F-40E6-B799-E6C14586E0C0}"/>
              </a:ext>
            </a:extLst>
          </p:cNvPr>
          <p:cNvSpPr/>
          <p:nvPr/>
        </p:nvSpPr>
        <p:spPr>
          <a:xfrm>
            <a:off x="8931167" y="5073479"/>
            <a:ext cx="1494708" cy="217714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1BD2D878-3B56-4172-933C-875D651A7592}"/>
              </a:ext>
            </a:extLst>
          </p:cNvPr>
          <p:cNvSpPr/>
          <p:nvPr/>
        </p:nvSpPr>
        <p:spPr>
          <a:xfrm>
            <a:off x="8931167" y="3423491"/>
            <a:ext cx="1494708" cy="556325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4C935B5-1928-4A87-AD2E-B9BD7776ED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1358348"/>
            <a:ext cx="4710149" cy="2121898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AF4156BE-B978-4FBA-8F6E-1E2D81B6BA8D}"/>
              </a:ext>
            </a:extLst>
          </p:cNvPr>
          <p:cNvSpPr txBox="1"/>
          <p:nvPr/>
        </p:nvSpPr>
        <p:spPr>
          <a:xfrm>
            <a:off x="11434354" y="0"/>
            <a:ext cx="75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V4.11</a:t>
            </a:r>
            <a:endParaRPr lang="zh-TW" altLang="en-US" dirty="0">
              <a:latin typeface="+mj-lt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D877E4E2-D826-4A25-8E07-5C9C51926590}"/>
              </a:ext>
            </a:extLst>
          </p:cNvPr>
          <p:cNvSpPr txBox="1"/>
          <p:nvPr/>
        </p:nvSpPr>
        <p:spPr>
          <a:xfrm>
            <a:off x="1766653" y="3428343"/>
            <a:ext cx="411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test signal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: 32KHz, 1000 pulse</a:t>
            </a:r>
            <a:endParaRPr lang="zh-TW" altLang="en-US" dirty="0">
              <a:latin typeface="+mj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769D124-752F-49E6-8E4D-6E3DDD05F9AF}"/>
              </a:ext>
            </a:extLst>
          </p:cNvPr>
          <p:cNvSpPr/>
          <p:nvPr/>
        </p:nvSpPr>
        <p:spPr>
          <a:xfrm>
            <a:off x="8931167" y="5745796"/>
            <a:ext cx="1494708" cy="217714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72959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90;p17">
            <a:extLst>
              <a:ext uri="{FF2B5EF4-FFF2-40B4-BE49-F238E27FC236}">
                <a16:creationId xmlns:a16="http://schemas.microsoft.com/office/drawing/2014/main" id="{E6496A99-3F5E-4694-815A-530888BB3C5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4549" y="1329505"/>
            <a:ext cx="5252720" cy="499039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文字方塊 67">
            <a:extLst>
              <a:ext uri="{FF2B5EF4-FFF2-40B4-BE49-F238E27FC236}">
                <a16:creationId xmlns:a16="http://schemas.microsoft.com/office/drawing/2014/main" id="{D8F69AFD-BAAD-511C-CFFB-B3DA207F3E50}"/>
              </a:ext>
            </a:extLst>
          </p:cNvPr>
          <p:cNvSpPr txBox="1"/>
          <p:nvPr/>
        </p:nvSpPr>
        <p:spPr>
          <a:xfrm>
            <a:off x="1603189" y="5350594"/>
            <a:ext cx="17443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latin typeface="+mj-lt"/>
              </a:rPr>
              <a:t>Generator Interval + 1</a:t>
            </a:r>
            <a:endParaRPr lang="zh-TW" altLang="en-US" sz="1100" dirty="0">
              <a:latin typeface="+mj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5CB4644B-8EE7-4458-9CAC-DB6C73E2B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5655945" cy="3117636"/>
          </a:xfrm>
        </p:spPr>
        <p:txBody>
          <a:bodyPr/>
          <a:lstStyle/>
          <a:p>
            <a:r>
              <a:rPr lang="en-US" altLang="zh-TW" dirty="0"/>
              <a:t>The generator function is enabled by user commands and is executed once after being enabled.</a:t>
            </a:r>
          </a:p>
          <a:p>
            <a:r>
              <a:rPr lang="en-US" altLang="zh-TW" dirty="0"/>
              <a:t>Three parameters</a:t>
            </a:r>
          </a:p>
          <a:p>
            <a:pPr lvl="1"/>
            <a:r>
              <a:rPr lang="en-US" altLang="zh-TW" dirty="0"/>
              <a:t>Pre Interval  – delay before the first fire, 16 bit, Unit 25ns</a:t>
            </a:r>
          </a:p>
          <a:p>
            <a:pPr lvl="1"/>
            <a:r>
              <a:rPr lang="en-US" altLang="zh-TW" dirty="0"/>
              <a:t>Generator Cycle -  fire how many time, 32 bit</a:t>
            </a:r>
          </a:p>
          <a:p>
            <a:pPr lvl="1"/>
            <a:r>
              <a:rPr lang="en-US" altLang="zh-TW" dirty="0"/>
              <a:t>Generator Interval – Time between two fires, 32 bit, Unit 25ns</a:t>
            </a:r>
          </a:p>
          <a:p>
            <a:r>
              <a:rPr lang="en-US" altLang="zh-TW" dirty="0"/>
              <a:t>Number of fast read command send = (Generator Cycle)</a:t>
            </a:r>
            <a:r>
              <a:rPr lang="zh-TW" altLang="en-US" dirty="0"/>
              <a:t> </a:t>
            </a:r>
            <a:r>
              <a:rPr lang="en-US" altLang="zh-TW" dirty="0"/>
              <a:t>* (Machine Gun + 1)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5380F6D-7F1C-49AE-94B3-447783E6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56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667617CC-D2BC-49E8-B098-CC7D03267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Generator</a:t>
            </a:r>
            <a:endParaRPr lang="zh-TW" altLang="en-US" dirty="0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AD0AB8C1-729E-68A4-5215-412F941EB9E9}"/>
              </a:ext>
            </a:extLst>
          </p:cNvPr>
          <p:cNvCxnSpPr>
            <a:cxnSpLocks/>
          </p:cNvCxnSpPr>
          <p:nvPr/>
        </p:nvCxnSpPr>
        <p:spPr>
          <a:xfrm>
            <a:off x="1097280" y="4794637"/>
            <a:ext cx="5655945" cy="0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CD0C374E-473D-9400-5F70-30A674E0CBDA}"/>
              </a:ext>
            </a:extLst>
          </p:cNvPr>
          <p:cNvCxnSpPr>
            <a:cxnSpLocks/>
          </p:cNvCxnSpPr>
          <p:nvPr/>
        </p:nvCxnSpPr>
        <p:spPr>
          <a:xfrm>
            <a:off x="1653872" y="4587904"/>
            <a:ext cx="0" cy="405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83E7E821-CAE4-D984-C9D9-2DCD753D530A}"/>
              </a:ext>
            </a:extLst>
          </p:cNvPr>
          <p:cNvCxnSpPr>
            <a:cxnSpLocks/>
          </p:cNvCxnSpPr>
          <p:nvPr/>
        </p:nvCxnSpPr>
        <p:spPr>
          <a:xfrm>
            <a:off x="2760807" y="4587904"/>
            <a:ext cx="0" cy="405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429186CB-15B0-29DF-2A20-5A9E0FE5B050}"/>
              </a:ext>
            </a:extLst>
          </p:cNvPr>
          <p:cNvCxnSpPr>
            <a:cxnSpLocks/>
          </p:cNvCxnSpPr>
          <p:nvPr/>
        </p:nvCxnSpPr>
        <p:spPr>
          <a:xfrm>
            <a:off x="3867742" y="4587904"/>
            <a:ext cx="0" cy="405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12BD7BF-7989-BF27-8472-85A91A089F0D}"/>
              </a:ext>
            </a:extLst>
          </p:cNvPr>
          <p:cNvCxnSpPr>
            <a:cxnSpLocks/>
          </p:cNvCxnSpPr>
          <p:nvPr/>
        </p:nvCxnSpPr>
        <p:spPr>
          <a:xfrm>
            <a:off x="4974677" y="4587904"/>
            <a:ext cx="0" cy="405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EAC9A50C-2F85-B09D-9ADD-5301E47F98FC}"/>
              </a:ext>
            </a:extLst>
          </p:cNvPr>
          <p:cNvCxnSpPr>
            <a:cxnSpLocks/>
          </p:cNvCxnSpPr>
          <p:nvPr/>
        </p:nvCxnSpPr>
        <p:spPr>
          <a:xfrm>
            <a:off x="6081612" y="4587904"/>
            <a:ext cx="0" cy="4055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78EE5261-95B7-3384-8513-0624CBAAAF72}"/>
              </a:ext>
            </a:extLst>
          </p:cNvPr>
          <p:cNvSpPr/>
          <p:nvPr/>
        </p:nvSpPr>
        <p:spPr>
          <a:xfrm>
            <a:off x="1653872" y="4680518"/>
            <a:ext cx="262205" cy="22028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B0BA27E-7744-5605-66F5-53D0AF4ADFAA}"/>
              </a:ext>
            </a:extLst>
          </p:cNvPr>
          <p:cNvSpPr/>
          <p:nvPr/>
        </p:nvSpPr>
        <p:spPr>
          <a:xfrm>
            <a:off x="2760807" y="4680518"/>
            <a:ext cx="262205" cy="22028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8E18B465-038A-7383-BACB-9A0504AA52CE}"/>
              </a:ext>
            </a:extLst>
          </p:cNvPr>
          <p:cNvSpPr/>
          <p:nvPr/>
        </p:nvSpPr>
        <p:spPr>
          <a:xfrm>
            <a:off x="3867742" y="4680518"/>
            <a:ext cx="262205" cy="22028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BA3B5F4-DB21-70EE-FED3-DBB2C3095219}"/>
              </a:ext>
            </a:extLst>
          </p:cNvPr>
          <p:cNvSpPr/>
          <p:nvPr/>
        </p:nvSpPr>
        <p:spPr>
          <a:xfrm>
            <a:off x="4974677" y="4680518"/>
            <a:ext cx="262205" cy="22028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9DADE13-0AC3-94E4-665B-8A1D1F59E5C0}"/>
              </a:ext>
            </a:extLst>
          </p:cNvPr>
          <p:cNvSpPr/>
          <p:nvPr/>
        </p:nvSpPr>
        <p:spPr>
          <a:xfrm>
            <a:off x="6081612" y="4680518"/>
            <a:ext cx="262205" cy="22028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3B26D557-40D3-8F06-DB8D-5199EB82F1E1}"/>
              </a:ext>
            </a:extLst>
          </p:cNvPr>
          <p:cNvCxnSpPr>
            <a:cxnSpLocks/>
          </p:cNvCxnSpPr>
          <p:nvPr/>
        </p:nvCxnSpPr>
        <p:spPr>
          <a:xfrm>
            <a:off x="1653871" y="5113291"/>
            <a:ext cx="4851704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接點 65">
            <a:extLst>
              <a:ext uri="{FF2B5EF4-FFF2-40B4-BE49-F238E27FC236}">
                <a16:creationId xmlns:a16="http://schemas.microsoft.com/office/drawing/2014/main" id="{5737D1B5-713E-81D3-60A6-8186A5662B61}"/>
              </a:ext>
            </a:extLst>
          </p:cNvPr>
          <p:cNvCxnSpPr>
            <a:cxnSpLocks/>
          </p:cNvCxnSpPr>
          <p:nvPr/>
        </p:nvCxnSpPr>
        <p:spPr>
          <a:xfrm>
            <a:off x="1653871" y="5678284"/>
            <a:ext cx="262205" cy="0"/>
          </a:xfrm>
          <a:prstGeom prst="line">
            <a:avLst/>
          </a:prstGeom>
          <a:ln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3D0FC590-020E-AB9C-23D5-476720024EAD}"/>
              </a:ext>
            </a:extLst>
          </p:cNvPr>
          <p:cNvCxnSpPr>
            <a:cxnSpLocks/>
          </p:cNvCxnSpPr>
          <p:nvPr/>
        </p:nvCxnSpPr>
        <p:spPr>
          <a:xfrm>
            <a:off x="1653871" y="5395652"/>
            <a:ext cx="1106935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4FD5151C-AD5E-BE06-B9D1-8BB2E264837B}"/>
              </a:ext>
            </a:extLst>
          </p:cNvPr>
          <p:cNvSpPr txBox="1"/>
          <p:nvPr/>
        </p:nvSpPr>
        <p:spPr>
          <a:xfrm>
            <a:off x="4837759" y="5066509"/>
            <a:ext cx="15060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latin typeface="+mj-lt"/>
              </a:rPr>
              <a:t>Generator Cycle</a:t>
            </a:r>
            <a:endParaRPr lang="zh-TW" altLang="en-US" sz="1100" dirty="0">
              <a:latin typeface="+mj-lt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0CEA6662-91F0-E883-864B-344351BF093B}"/>
              </a:ext>
            </a:extLst>
          </p:cNvPr>
          <p:cNvSpPr txBox="1"/>
          <p:nvPr/>
        </p:nvSpPr>
        <p:spPr>
          <a:xfrm>
            <a:off x="1881666" y="5560769"/>
            <a:ext cx="1288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solidFill>
                  <a:srgbClr val="C00000"/>
                </a:solidFill>
                <a:latin typeface="+mj-lt"/>
              </a:rPr>
              <a:t>Machine Gun + 1</a:t>
            </a:r>
            <a:endParaRPr lang="zh-TW" altLang="en-US" sz="1100" dirty="0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122D8354-CC25-CF33-9229-ECDDCEBE2E27}"/>
              </a:ext>
            </a:extLst>
          </p:cNvPr>
          <p:cNvCxnSpPr>
            <a:cxnSpLocks/>
          </p:cNvCxnSpPr>
          <p:nvPr/>
        </p:nvCxnSpPr>
        <p:spPr>
          <a:xfrm>
            <a:off x="1303773" y="5113291"/>
            <a:ext cx="350098" cy="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C072EBD2-2D5D-13BB-B3A6-1B4CF56CFF2D}"/>
              </a:ext>
            </a:extLst>
          </p:cNvPr>
          <p:cNvSpPr txBox="1"/>
          <p:nvPr/>
        </p:nvSpPr>
        <p:spPr>
          <a:xfrm>
            <a:off x="880866" y="5120753"/>
            <a:ext cx="8458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latin typeface="+mj-lt"/>
              </a:rPr>
              <a:t>Pre Interval</a:t>
            </a:r>
            <a:endParaRPr lang="zh-TW" altLang="en-US" sz="1100">
              <a:latin typeface="+mj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A258FE2-97AA-417B-8DE3-75DF438FBE47}"/>
              </a:ext>
            </a:extLst>
          </p:cNvPr>
          <p:cNvSpPr txBox="1"/>
          <p:nvPr/>
        </p:nvSpPr>
        <p:spPr>
          <a:xfrm>
            <a:off x="6680010" y="4659856"/>
            <a:ext cx="4789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dirty="0">
                <a:latin typeface="+mj-lt"/>
              </a:rPr>
              <a:t>t</a:t>
            </a:r>
            <a:endParaRPr lang="zh-TW" altLang="en-US" sz="1100" dirty="0">
              <a:latin typeface="+mj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C5921D88-3BE6-48AD-95E0-F6B24F1DC918}"/>
              </a:ext>
            </a:extLst>
          </p:cNvPr>
          <p:cNvSpPr/>
          <p:nvPr/>
        </p:nvSpPr>
        <p:spPr>
          <a:xfrm>
            <a:off x="10668527" y="2049132"/>
            <a:ext cx="1312026" cy="327852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8FA61FD-5356-432C-98A6-783D4CB2140C}"/>
              </a:ext>
            </a:extLst>
          </p:cNvPr>
          <p:cNvSpPr/>
          <p:nvPr/>
        </p:nvSpPr>
        <p:spPr>
          <a:xfrm>
            <a:off x="8922458" y="2552687"/>
            <a:ext cx="1503417" cy="720995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BA4A1DE9-2148-430B-ADF7-7F2D36920F4E}"/>
              </a:ext>
            </a:extLst>
          </p:cNvPr>
          <p:cNvSpPr/>
          <p:nvPr/>
        </p:nvSpPr>
        <p:spPr>
          <a:xfrm>
            <a:off x="8931167" y="5073479"/>
            <a:ext cx="1494708" cy="217714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E58C1B7-9336-416E-8AB1-2EB37CD27712}"/>
              </a:ext>
            </a:extLst>
          </p:cNvPr>
          <p:cNvSpPr/>
          <p:nvPr/>
        </p:nvSpPr>
        <p:spPr>
          <a:xfrm>
            <a:off x="8931167" y="5745796"/>
            <a:ext cx="1494708" cy="217714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A85BF809-8B83-4769-9720-82C8C94B2063}"/>
              </a:ext>
            </a:extLst>
          </p:cNvPr>
          <p:cNvCxnSpPr>
            <a:cxnSpLocks/>
          </p:cNvCxnSpPr>
          <p:nvPr/>
        </p:nvCxnSpPr>
        <p:spPr>
          <a:xfrm>
            <a:off x="1653871" y="4976847"/>
            <a:ext cx="0" cy="768949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3225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A3C035C6-FB22-4FD7-9E19-2D35C827A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 dirty="0"/>
              <a:t>No way was found to enable this feature from the user interface. Try using custom code.</a:t>
            </a:r>
          </a:p>
          <a:p>
            <a:r>
              <a:rPr lang="en-US" altLang="zh-TW" dirty="0"/>
              <a:t>FPGA firmware manual say it only support ASIC 0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8360FCA-46E8-4A27-83FC-75DC8D36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6C74C90-8895-4363-9564-53144C13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57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50D26A7-C748-4278-89DD-1DAD601E1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Internal trigger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546458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8A45D5F0-55CF-40C4-B8CB-FB88E867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2235484"/>
          </a:xfrm>
        </p:spPr>
        <p:txBody>
          <a:bodyPr/>
          <a:lstStyle/>
          <a:p>
            <a:r>
              <a:rPr lang="en-US" altLang="zh-TW" dirty="0"/>
              <a:t>Each channel generates 4 bytes of data (include TOA, TOT, ADC) every 25 nanoseconds.</a:t>
            </a:r>
          </a:p>
          <a:p>
            <a:r>
              <a:rPr lang="en-US" altLang="zh-TW" dirty="0"/>
              <a:t>A DAQ Frame is 1280+32 bits, 38 channels, it takes 1.025 microseconds to transmit data to FPGA.</a:t>
            </a:r>
          </a:p>
          <a:p>
            <a:r>
              <a:rPr lang="en-US" altLang="zh-TW" dirty="0"/>
              <a:t>If maximum consecutively read (Machine Gun = 31, 800ns window)</a:t>
            </a:r>
          </a:p>
          <a:p>
            <a:pPr lvl="1"/>
            <a:r>
              <a:rPr lang="en-US" altLang="zh-TW" dirty="0"/>
              <a:t>H2GCROC takes 32.8 microseconds to transmit data to FPGA. </a:t>
            </a:r>
          </a:p>
          <a:p>
            <a:pPr lvl="1"/>
            <a:r>
              <a:rPr lang="en-US" altLang="zh-TW" dirty="0"/>
              <a:t>FPGA takes 163.8 microseconds to transmit data to PC. </a:t>
            </a:r>
          </a:p>
          <a:p>
            <a:pPr lvl="1"/>
            <a:r>
              <a:rPr lang="en-US" altLang="zh-TW" dirty="0"/>
              <a:t>Maximum trigger rate is about 6kHz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26E830C-2C88-409D-B715-0A877FD23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760CC0C-02A6-4520-8230-572B99B5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60A5D501-6A56-46E2-A4FE-9CF53D3B5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Data rate / trigger rate</a:t>
            </a:r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D198116-7541-4EEB-AA3B-3E2429626B11}"/>
              </a:ext>
            </a:extLst>
          </p:cNvPr>
          <p:cNvSpPr/>
          <p:nvPr/>
        </p:nvSpPr>
        <p:spPr>
          <a:xfrm>
            <a:off x="2276365" y="3791769"/>
            <a:ext cx="1217010" cy="12170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b"/>
          <a:lstStyle/>
          <a:p>
            <a:pPr algn="r"/>
            <a:r>
              <a:rPr lang="en-US" altLang="zh-TW" sz="1200" dirty="0">
                <a:latin typeface="+mj-lt"/>
              </a:rPr>
              <a:t>FPGA 0</a:t>
            </a:r>
            <a:endParaRPr lang="zh-TW" altLang="en-US" sz="1200" dirty="0">
              <a:latin typeface="+mj-lt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119C648C-F682-4711-9F16-B05CA6D54289}"/>
              </a:ext>
            </a:extLst>
          </p:cNvPr>
          <p:cNvSpPr/>
          <p:nvPr/>
        </p:nvSpPr>
        <p:spPr>
          <a:xfrm>
            <a:off x="4106403" y="4117246"/>
            <a:ext cx="1217010" cy="566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Network Switch 0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4753FE7E-0DBF-49DA-BC13-3AE74EDD853E}"/>
              </a:ext>
            </a:extLst>
          </p:cNvPr>
          <p:cNvCxnSpPr>
            <a:cxnSpLocks/>
          </p:cNvCxnSpPr>
          <p:nvPr/>
        </p:nvCxnSpPr>
        <p:spPr>
          <a:xfrm flipH="1">
            <a:off x="3492340" y="4400274"/>
            <a:ext cx="614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id="{97D0DFF4-B36D-46A0-B179-91F426873557}"/>
              </a:ext>
            </a:extLst>
          </p:cNvPr>
          <p:cNvSpPr/>
          <p:nvPr/>
        </p:nvSpPr>
        <p:spPr>
          <a:xfrm>
            <a:off x="5936441" y="4117246"/>
            <a:ext cx="566057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PC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78" name="直線接點 77">
            <a:extLst>
              <a:ext uri="{FF2B5EF4-FFF2-40B4-BE49-F238E27FC236}">
                <a16:creationId xmlns:a16="http://schemas.microsoft.com/office/drawing/2014/main" id="{54BC3A5D-4083-4032-9BFA-17393C6118AB}"/>
              </a:ext>
            </a:extLst>
          </p:cNvPr>
          <p:cNvCxnSpPr>
            <a:cxnSpLocks/>
          </p:cNvCxnSpPr>
          <p:nvPr/>
        </p:nvCxnSpPr>
        <p:spPr>
          <a:xfrm flipH="1">
            <a:off x="5323413" y="4400274"/>
            <a:ext cx="614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單箭頭接點 95">
            <a:extLst>
              <a:ext uri="{FF2B5EF4-FFF2-40B4-BE49-F238E27FC236}">
                <a16:creationId xmlns:a16="http://schemas.microsoft.com/office/drawing/2014/main" id="{F796D256-5B38-41A6-8872-12CB418C6F03}"/>
              </a:ext>
            </a:extLst>
          </p:cNvPr>
          <p:cNvCxnSpPr>
            <a:cxnSpLocks/>
          </p:cNvCxnSpPr>
          <p:nvPr/>
        </p:nvCxnSpPr>
        <p:spPr>
          <a:xfrm flipV="1">
            <a:off x="2801780" y="5008779"/>
            <a:ext cx="0" cy="482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D2C1BCBC-8875-413C-9207-0AFBEFC82706}"/>
              </a:ext>
            </a:extLst>
          </p:cNvPr>
          <p:cNvSpPr txBox="1"/>
          <p:nvPr/>
        </p:nvSpPr>
        <p:spPr>
          <a:xfrm>
            <a:off x="828675" y="5518739"/>
            <a:ext cx="340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Data transfer in parallel, Each lane handle half channels. ~5 Gbps</a:t>
            </a:r>
            <a:endParaRPr lang="zh-TW" altLang="en-US" dirty="0">
              <a:latin typeface="+mj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1F7E3B5-D154-47D0-AA36-7789C4FFB93F}"/>
              </a:ext>
            </a:extLst>
          </p:cNvPr>
          <p:cNvSpPr/>
          <p:nvPr/>
        </p:nvSpPr>
        <p:spPr>
          <a:xfrm rot="16200000">
            <a:off x="1097280" y="3791768"/>
            <a:ext cx="566057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ASIC 0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4CF8865F-0B2C-44E8-8356-CC6CEFFAFFA5}"/>
              </a:ext>
            </a:extLst>
          </p:cNvPr>
          <p:cNvCxnSpPr>
            <a:cxnSpLocks/>
            <a:stCxn id="6" idx="0"/>
            <a:endCxn id="6" idx="2"/>
          </p:cNvCxnSpPr>
          <p:nvPr/>
        </p:nvCxnSpPr>
        <p:spPr>
          <a:xfrm>
            <a:off x="1097280" y="4074796"/>
            <a:ext cx="56605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接點 80">
            <a:extLst>
              <a:ext uri="{FF2B5EF4-FFF2-40B4-BE49-F238E27FC236}">
                <a16:creationId xmlns:a16="http://schemas.microsoft.com/office/drawing/2014/main" id="{2D43AA3D-1797-4928-B396-73BAC09F6BED}"/>
              </a:ext>
            </a:extLst>
          </p:cNvPr>
          <p:cNvCxnSpPr>
            <a:cxnSpLocks/>
          </p:cNvCxnSpPr>
          <p:nvPr/>
        </p:nvCxnSpPr>
        <p:spPr>
          <a:xfrm flipH="1">
            <a:off x="1662302" y="3952599"/>
            <a:ext cx="614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接點 85">
            <a:extLst>
              <a:ext uri="{FF2B5EF4-FFF2-40B4-BE49-F238E27FC236}">
                <a16:creationId xmlns:a16="http://schemas.microsoft.com/office/drawing/2014/main" id="{AD8EE5F3-6DB4-4BB6-94E7-322FC0E6A752}"/>
              </a:ext>
            </a:extLst>
          </p:cNvPr>
          <p:cNvCxnSpPr>
            <a:cxnSpLocks/>
          </p:cNvCxnSpPr>
          <p:nvPr/>
        </p:nvCxnSpPr>
        <p:spPr>
          <a:xfrm flipH="1">
            <a:off x="1662302" y="4228824"/>
            <a:ext cx="614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597C0803-0F45-4344-B469-306E95A1911A}"/>
              </a:ext>
            </a:extLst>
          </p:cNvPr>
          <p:cNvSpPr txBox="1"/>
          <p:nvPr/>
        </p:nvSpPr>
        <p:spPr>
          <a:xfrm>
            <a:off x="1609234" y="3764606"/>
            <a:ext cx="680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+mj-lt"/>
              </a:rPr>
              <a:t>1.28Gbps</a:t>
            </a:r>
            <a:endParaRPr lang="zh-TW" altLang="en-US" sz="1000" dirty="0">
              <a:latin typeface="+mj-lt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36857FCB-826A-4032-8EE3-E8C0CDA85E2A}"/>
              </a:ext>
            </a:extLst>
          </p:cNvPr>
          <p:cNvSpPr/>
          <p:nvPr/>
        </p:nvSpPr>
        <p:spPr>
          <a:xfrm rot="16200000">
            <a:off x="1097280" y="4428481"/>
            <a:ext cx="566057" cy="566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ASIC 1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90" name="直線接點 89">
            <a:extLst>
              <a:ext uri="{FF2B5EF4-FFF2-40B4-BE49-F238E27FC236}">
                <a16:creationId xmlns:a16="http://schemas.microsoft.com/office/drawing/2014/main" id="{213391F9-401D-41BE-A186-E6E38C7D73D0}"/>
              </a:ext>
            </a:extLst>
          </p:cNvPr>
          <p:cNvCxnSpPr>
            <a:cxnSpLocks/>
            <a:stCxn id="89" idx="0"/>
            <a:endCxn id="89" idx="2"/>
          </p:cNvCxnSpPr>
          <p:nvPr/>
        </p:nvCxnSpPr>
        <p:spPr>
          <a:xfrm>
            <a:off x="1097280" y="4711509"/>
            <a:ext cx="566057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線接點 90">
            <a:extLst>
              <a:ext uri="{FF2B5EF4-FFF2-40B4-BE49-F238E27FC236}">
                <a16:creationId xmlns:a16="http://schemas.microsoft.com/office/drawing/2014/main" id="{EE959345-3525-4107-A7B5-19F6B2736448}"/>
              </a:ext>
            </a:extLst>
          </p:cNvPr>
          <p:cNvCxnSpPr>
            <a:cxnSpLocks/>
          </p:cNvCxnSpPr>
          <p:nvPr/>
        </p:nvCxnSpPr>
        <p:spPr>
          <a:xfrm flipH="1">
            <a:off x="1662302" y="4589312"/>
            <a:ext cx="614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4BA40947-FA7F-4646-B0DE-907EA2998634}"/>
              </a:ext>
            </a:extLst>
          </p:cNvPr>
          <p:cNvCxnSpPr>
            <a:cxnSpLocks/>
          </p:cNvCxnSpPr>
          <p:nvPr/>
        </p:nvCxnSpPr>
        <p:spPr>
          <a:xfrm flipH="1">
            <a:off x="1662302" y="4865537"/>
            <a:ext cx="614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580BF8E1-10FC-4954-AFD0-21F112E73491}"/>
              </a:ext>
            </a:extLst>
          </p:cNvPr>
          <p:cNvSpPr txBox="1"/>
          <p:nvPr/>
        </p:nvSpPr>
        <p:spPr>
          <a:xfrm>
            <a:off x="3511719" y="4228548"/>
            <a:ext cx="575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1 Gbps</a:t>
            </a:r>
          </a:p>
        </p:txBody>
      </p:sp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B0E24F07-CDB2-48CE-9499-CAAACB47CEAD}"/>
              </a:ext>
            </a:extLst>
          </p:cNvPr>
          <p:cNvSpPr txBox="1"/>
          <p:nvPr/>
        </p:nvSpPr>
        <p:spPr>
          <a:xfrm>
            <a:off x="5347315" y="4217285"/>
            <a:ext cx="5753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+mj-lt"/>
              </a:rPr>
              <a:t>1 Gbps</a:t>
            </a: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909A6759-A39D-4266-A381-04014DAB7071}"/>
              </a:ext>
            </a:extLst>
          </p:cNvPr>
          <p:cNvSpPr txBox="1"/>
          <p:nvPr/>
        </p:nvSpPr>
        <p:spPr>
          <a:xfrm>
            <a:off x="1609234" y="4041743"/>
            <a:ext cx="680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+mj-lt"/>
              </a:rPr>
              <a:t>1.28Gbps</a:t>
            </a:r>
            <a:endParaRPr lang="zh-TW" altLang="en-US" sz="1000" dirty="0">
              <a:latin typeface="+mj-lt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09B18340-B304-4598-B0B0-60DC2F8AC963}"/>
              </a:ext>
            </a:extLst>
          </p:cNvPr>
          <p:cNvSpPr txBox="1"/>
          <p:nvPr/>
        </p:nvSpPr>
        <p:spPr>
          <a:xfrm>
            <a:off x="1609234" y="4397676"/>
            <a:ext cx="680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+mj-lt"/>
              </a:rPr>
              <a:t>1.28Gbps</a:t>
            </a:r>
            <a:endParaRPr lang="zh-TW" altLang="en-US" sz="1000" dirty="0">
              <a:latin typeface="+mj-lt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73DB55D-573F-4D89-81BB-A7CC1CFCEED3}"/>
              </a:ext>
            </a:extLst>
          </p:cNvPr>
          <p:cNvSpPr txBox="1"/>
          <p:nvPr/>
        </p:nvSpPr>
        <p:spPr>
          <a:xfrm>
            <a:off x="1609234" y="4674813"/>
            <a:ext cx="6809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+mj-lt"/>
              </a:rPr>
              <a:t>1.28Gbps</a:t>
            </a:r>
            <a:endParaRPr lang="zh-TW" altLang="en-US" sz="1000" dirty="0">
              <a:latin typeface="+mj-lt"/>
            </a:endParaRP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6D4DD4F0-DA99-493E-A34B-5C34A165B652}"/>
              </a:ext>
            </a:extLst>
          </p:cNvPr>
          <p:cNvSpPr/>
          <p:nvPr/>
        </p:nvSpPr>
        <p:spPr>
          <a:xfrm>
            <a:off x="2300268" y="3821613"/>
            <a:ext cx="408005" cy="1846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Buffer</a:t>
            </a:r>
            <a:endParaRPr lang="zh-TW" altLang="en-US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97C5E211-EEAE-4669-B39D-B281EBEF79EB}"/>
              </a:ext>
            </a:extLst>
          </p:cNvPr>
          <p:cNvSpPr/>
          <p:nvPr/>
        </p:nvSpPr>
        <p:spPr>
          <a:xfrm>
            <a:off x="2300268" y="4132882"/>
            <a:ext cx="408005" cy="1846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Buffer</a:t>
            </a:r>
            <a:endParaRPr lang="zh-TW" altLang="en-US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0B0C0117-DABC-4765-93B0-C7123A905C0C}"/>
              </a:ext>
            </a:extLst>
          </p:cNvPr>
          <p:cNvSpPr/>
          <p:nvPr/>
        </p:nvSpPr>
        <p:spPr>
          <a:xfrm>
            <a:off x="2300268" y="4453320"/>
            <a:ext cx="408005" cy="1846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Buffer</a:t>
            </a:r>
            <a:endParaRPr lang="zh-TW" altLang="en-US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A10781BA-F27A-4B13-B202-F79557F72D59}"/>
              </a:ext>
            </a:extLst>
          </p:cNvPr>
          <p:cNvSpPr/>
          <p:nvPr/>
        </p:nvSpPr>
        <p:spPr>
          <a:xfrm>
            <a:off x="2300268" y="4764589"/>
            <a:ext cx="408005" cy="1846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Buffer</a:t>
            </a:r>
            <a:endParaRPr lang="zh-TW" altLang="en-US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4B0F8EC2-2035-4EA5-A180-853D286F0D78}"/>
              </a:ext>
            </a:extLst>
          </p:cNvPr>
          <p:cNvSpPr/>
          <p:nvPr/>
        </p:nvSpPr>
        <p:spPr>
          <a:xfrm>
            <a:off x="2757449" y="3988540"/>
            <a:ext cx="408005" cy="1846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Buffer</a:t>
            </a:r>
            <a:endParaRPr lang="zh-TW" altLang="en-US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67E1CA6D-029F-4C35-ACD3-70FC81093550}"/>
              </a:ext>
            </a:extLst>
          </p:cNvPr>
          <p:cNvSpPr/>
          <p:nvPr/>
        </p:nvSpPr>
        <p:spPr>
          <a:xfrm>
            <a:off x="2757449" y="4615451"/>
            <a:ext cx="408005" cy="1846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Buffer</a:t>
            </a:r>
            <a:endParaRPr lang="zh-TW" altLang="en-US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A0C27381-7B16-4D78-9CBF-D7E7E80AA671}"/>
              </a:ext>
            </a:extLst>
          </p:cNvPr>
          <p:cNvSpPr/>
          <p:nvPr/>
        </p:nvSpPr>
        <p:spPr>
          <a:xfrm>
            <a:off x="3060433" y="4309204"/>
            <a:ext cx="408005" cy="18461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Buffer</a:t>
            </a:r>
            <a:endParaRPr lang="zh-TW" altLang="en-US" sz="1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131" name="接點: 肘形 130">
            <a:extLst>
              <a:ext uri="{FF2B5EF4-FFF2-40B4-BE49-F238E27FC236}">
                <a16:creationId xmlns:a16="http://schemas.microsoft.com/office/drawing/2014/main" id="{6C368EE5-ACA3-4051-AA16-C5C059E59318}"/>
              </a:ext>
            </a:extLst>
          </p:cNvPr>
          <p:cNvCxnSpPr>
            <a:stCxn id="119" idx="3"/>
            <a:endCxn id="127" idx="1"/>
          </p:cNvCxnSpPr>
          <p:nvPr/>
        </p:nvCxnSpPr>
        <p:spPr>
          <a:xfrm>
            <a:off x="2708273" y="3913921"/>
            <a:ext cx="49176" cy="166927"/>
          </a:xfrm>
          <a:prstGeom prst="bentConnector3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接點: 肘形 134">
            <a:extLst>
              <a:ext uri="{FF2B5EF4-FFF2-40B4-BE49-F238E27FC236}">
                <a16:creationId xmlns:a16="http://schemas.microsoft.com/office/drawing/2014/main" id="{474656AF-6B92-4E9A-8215-45312EDE7C63}"/>
              </a:ext>
            </a:extLst>
          </p:cNvPr>
          <p:cNvCxnSpPr>
            <a:stCxn id="120" idx="3"/>
            <a:endCxn id="127" idx="1"/>
          </p:cNvCxnSpPr>
          <p:nvPr/>
        </p:nvCxnSpPr>
        <p:spPr>
          <a:xfrm flipV="1">
            <a:off x="2708273" y="4080848"/>
            <a:ext cx="49176" cy="144342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接點: 肘形 136">
            <a:extLst>
              <a:ext uri="{FF2B5EF4-FFF2-40B4-BE49-F238E27FC236}">
                <a16:creationId xmlns:a16="http://schemas.microsoft.com/office/drawing/2014/main" id="{287C54D8-6221-4FF9-8F02-EF04D3F3E793}"/>
              </a:ext>
            </a:extLst>
          </p:cNvPr>
          <p:cNvCxnSpPr>
            <a:stCxn id="121" idx="3"/>
            <a:endCxn id="128" idx="1"/>
          </p:cNvCxnSpPr>
          <p:nvPr/>
        </p:nvCxnSpPr>
        <p:spPr>
          <a:xfrm>
            <a:off x="2708273" y="4545628"/>
            <a:ext cx="49176" cy="162131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接點: 肘形 138">
            <a:extLst>
              <a:ext uri="{FF2B5EF4-FFF2-40B4-BE49-F238E27FC236}">
                <a16:creationId xmlns:a16="http://schemas.microsoft.com/office/drawing/2014/main" id="{B65EFF08-D409-4D29-8FB5-137FA2A554D3}"/>
              </a:ext>
            </a:extLst>
          </p:cNvPr>
          <p:cNvCxnSpPr>
            <a:stCxn id="122" idx="3"/>
            <a:endCxn id="128" idx="1"/>
          </p:cNvCxnSpPr>
          <p:nvPr/>
        </p:nvCxnSpPr>
        <p:spPr>
          <a:xfrm flipV="1">
            <a:off x="2708273" y="4707759"/>
            <a:ext cx="49176" cy="149138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接點: 肘形 140">
            <a:extLst>
              <a:ext uri="{FF2B5EF4-FFF2-40B4-BE49-F238E27FC236}">
                <a16:creationId xmlns:a16="http://schemas.microsoft.com/office/drawing/2014/main" id="{7FEA51A8-2A7B-492D-B869-EB70A87DD627}"/>
              </a:ext>
            </a:extLst>
          </p:cNvPr>
          <p:cNvCxnSpPr>
            <a:cxnSpLocks/>
            <a:endCxn id="129" idx="0"/>
          </p:cNvCxnSpPr>
          <p:nvPr/>
        </p:nvCxnSpPr>
        <p:spPr>
          <a:xfrm rot="16200000" flipH="1">
            <a:off x="3104967" y="4149735"/>
            <a:ext cx="219956" cy="98982"/>
          </a:xfrm>
          <a:prstGeom prst="bentConnector3">
            <a:avLst>
              <a:gd name="adj1" fmla="val -196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接點: 肘形 145">
            <a:extLst>
              <a:ext uri="{FF2B5EF4-FFF2-40B4-BE49-F238E27FC236}">
                <a16:creationId xmlns:a16="http://schemas.microsoft.com/office/drawing/2014/main" id="{B796EC5C-092B-48AA-B8A5-DC4E4EAA6372}"/>
              </a:ext>
            </a:extLst>
          </p:cNvPr>
          <p:cNvCxnSpPr>
            <a:stCxn id="128" idx="3"/>
            <a:endCxn id="129" idx="2"/>
          </p:cNvCxnSpPr>
          <p:nvPr/>
        </p:nvCxnSpPr>
        <p:spPr>
          <a:xfrm flipV="1">
            <a:off x="3165454" y="4493820"/>
            <a:ext cx="98982" cy="213939"/>
          </a:xfrm>
          <a:prstGeom prst="bentConnector2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45496E25-C063-4918-8D0E-55639FDC337B}"/>
              </a:ext>
            </a:extLst>
          </p:cNvPr>
          <p:cNvCxnSpPr>
            <a:cxnSpLocks/>
          </p:cNvCxnSpPr>
          <p:nvPr/>
        </p:nvCxnSpPr>
        <p:spPr>
          <a:xfrm flipV="1">
            <a:off x="4562658" y="4683302"/>
            <a:ext cx="0" cy="771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80478F1-E9FA-4D7F-8A9A-1C615DCEBCFA}"/>
              </a:ext>
            </a:extLst>
          </p:cNvPr>
          <p:cNvSpPr txBox="1"/>
          <p:nvPr/>
        </p:nvSpPr>
        <p:spPr>
          <a:xfrm rot="5400000">
            <a:off x="4060134" y="5094910"/>
            <a:ext cx="1216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+mj-lt"/>
              </a:rPr>
              <a:t>Other FPGAs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806A6B25-DD08-4FC1-B9CC-1E8EE2C8AB0D}"/>
              </a:ext>
            </a:extLst>
          </p:cNvPr>
          <p:cNvCxnSpPr>
            <a:cxnSpLocks/>
          </p:cNvCxnSpPr>
          <p:nvPr/>
        </p:nvCxnSpPr>
        <p:spPr>
          <a:xfrm>
            <a:off x="4831137" y="4683302"/>
            <a:ext cx="0" cy="779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EB0AC0C7-7ADE-49D6-A12C-EC7F29565510}"/>
              </a:ext>
            </a:extLst>
          </p:cNvPr>
          <p:cNvSpPr txBox="1"/>
          <p:nvPr/>
        </p:nvSpPr>
        <p:spPr>
          <a:xfrm rot="5400000">
            <a:off x="4369662" y="5097359"/>
            <a:ext cx="1216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+mj-lt"/>
              </a:rPr>
              <a:t>Other PCs</a:t>
            </a:r>
            <a:endParaRPr lang="zh-TW" altLang="en-US" sz="1200" dirty="0">
              <a:latin typeface="+mj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0722A88-6BA8-4CA4-BC85-8274D1B112E3}"/>
              </a:ext>
            </a:extLst>
          </p:cNvPr>
          <p:cNvSpPr/>
          <p:nvPr/>
        </p:nvSpPr>
        <p:spPr>
          <a:xfrm>
            <a:off x="9606178" y="6041959"/>
            <a:ext cx="24978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dirty="0">
                <a:latin typeface="+mj-lt"/>
              </a:rPr>
              <a:t>1312 bits = header + half channel + </a:t>
            </a:r>
            <a:r>
              <a:rPr lang="en-US" altLang="zh-TW" sz="1000" dirty="0" err="1">
                <a:latin typeface="+mj-lt"/>
              </a:rPr>
              <a:t>crc</a:t>
            </a:r>
            <a:r>
              <a:rPr lang="en-US" altLang="zh-TW" sz="1000" dirty="0">
                <a:latin typeface="+mj-lt"/>
              </a:rPr>
              <a:t> + idle</a:t>
            </a:r>
            <a:endParaRPr lang="zh-TW" altLang="en-US" sz="1000" dirty="0">
              <a:latin typeface="+mj-lt"/>
            </a:endParaRP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501B2D7-F8DC-41C6-8360-8CD41AA4432E}"/>
              </a:ext>
            </a:extLst>
          </p:cNvPr>
          <p:cNvSpPr txBox="1"/>
          <p:nvPr/>
        </p:nvSpPr>
        <p:spPr>
          <a:xfrm rot="5400000">
            <a:off x="2592837" y="5128208"/>
            <a:ext cx="646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+mj-lt"/>
              </a:rPr>
              <a:t>Trigger</a:t>
            </a:r>
            <a:endParaRPr lang="zh-TW" altLang="en-US" sz="1200" dirty="0">
              <a:latin typeface="+mj-lt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FD37140-CD88-47CB-B573-2A6205972D9D}"/>
              </a:ext>
            </a:extLst>
          </p:cNvPr>
          <p:cNvSpPr txBox="1"/>
          <p:nvPr/>
        </p:nvSpPr>
        <p:spPr>
          <a:xfrm>
            <a:off x="4839657" y="5518738"/>
            <a:ext cx="3409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Any bottleneck will lead to longer dead time or potential data loss.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41195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10A6DAB1-9F19-4118-9F66-DB84C32CC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17" y="2266096"/>
            <a:ext cx="4062906" cy="4045008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B2A3E3CD-B5E1-40F2-9172-6648B4710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580" y="2255045"/>
            <a:ext cx="4045008" cy="4045008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A39329D-AC10-492E-8229-D89EDCF92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 dirty="0"/>
              <a:t>Set generator parameter to 1KHz rate, 100k cycles. Set machine gun to 32 read</a:t>
            </a:r>
          </a:p>
          <a:p>
            <a:r>
              <a:rPr lang="en-US" altLang="zh-TW" dirty="0"/>
              <a:t>Set High voltage to </a:t>
            </a:r>
            <a:r>
              <a:rPr lang="en-US" altLang="zh-TW" dirty="0">
                <a:solidFill>
                  <a:srgbClr val="FF0000"/>
                </a:solidFill>
              </a:rPr>
              <a:t>28V</a:t>
            </a:r>
            <a:r>
              <a:rPr lang="en-US" altLang="zh-TW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8985CBB-4FBD-4123-AF7D-9A6046D88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C70835B-8CFE-4073-B583-2BB1E55E6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59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9983974-A915-4009-A52F-FE63FD169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DAQ test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EE9D6D8-D47A-4B80-AEAB-0AC62AB4A837}"/>
              </a:ext>
            </a:extLst>
          </p:cNvPr>
          <p:cNvSpPr txBox="1"/>
          <p:nvPr/>
        </p:nvSpPr>
        <p:spPr>
          <a:xfrm>
            <a:off x="3653023" y="6407041"/>
            <a:ext cx="4323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All other connected 63 channels is similar.</a:t>
            </a:r>
            <a:endParaRPr lang="zh-TW" altLang="en-US" dirty="0">
              <a:latin typeface="+mj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CF6DC26-504D-4FA7-A182-40EFC88804FA}"/>
              </a:ext>
            </a:extLst>
          </p:cNvPr>
          <p:cNvSpPr/>
          <p:nvPr/>
        </p:nvSpPr>
        <p:spPr>
          <a:xfrm>
            <a:off x="2671762" y="3429001"/>
            <a:ext cx="100013" cy="95964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BF91274-112A-4FFB-9644-A45F00A9EB64}"/>
              </a:ext>
            </a:extLst>
          </p:cNvPr>
          <p:cNvSpPr txBox="1"/>
          <p:nvPr/>
        </p:nvSpPr>
        <p:spPr>
          <a:xfrm>
            <a:off x="9494509" y="5049509"/>
            <a:ext cx="2123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ADC waveform</a:t>
            </a:r>
          </a:p>
          <a:p>
            <a:r>
              <a:rPr lang="en-US" altLang="zh-TW" dirty="0">
                <a:latin typeface="+mj-lt"/>
              </a:rPr>
              <a:t>x-axis: time</a:t>
            </a:r>
          </a:p>
          <a:p>
            <a:r>
              <a:rPr lang="en-US" altLang="zh-TW" dirty="0">
                <a:latin typeface="+mj-lt"/>
              </a:rPr>
              <a:t>y-axis: amplitude</a:t>
            </a:r>
            <a:endParaRPr lang="zh-TW" altLang="en-US" dirty="0">
              <a:latin typeface="+mj-lt"/>
            </a:endParaRPr>
          </a:p>
          <a:p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133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0B84FD7-E8B5-7FDC-3C73-E96761E1A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4675126"/>
          </a:xfrm>
        </p:spPr>
        <p:txBody>
          <a:bodyPr/>
          <a:lstStyle/>
          <a:p>
            <a:r>
              <a:rPr lang="en-US" altLang="zh-TW"/>
              <a:t>AlmaLinux 9.5, Use AnaConda </a:t>
            </a:r>
          </a:p>
          <a:p>
            <a:pPr lvl="1"/>
            <a:r>
              <a:rPr lang="en-US" altLang="zh-TW" err="1"/>
              <a:t>conda</a:t>
            </a:r>
            <a:r>
              <a:rPr lang="en-US" altLang="zh-TW"/>
              <a:t> create -n hgc</a:t>
            </a:r>
          </a:p>
          <a:p>
            <a:pPr lvl="1"/>
            <a:r>
              <a:rPr lang="en-US" altLang="zh-TW" err="1"/>
              <a:t>conda</a:t>
            </a:r>
            <a:r>
              <a:rPr lang="en-US" altLang="zh-TW"/>
              <a:t> activate hgc</a:t>
            </a:r>
          </a:p>
          <a:p>
            <a:pPr lvl="1"/>
            <a:r>
              <a:rPr lang="en-US" altLang="zh-TW" err="1"/>
              <a:t>conda</a:t>
            </a:r>
            <a:r>
              <a:rPr lang="en-US" altLang="zh-TW"/>
              <a:t> install -c conda-forge pygame pyside6 </a:t>
            </a:r>
            <a:r>
              <a:rPr lang="en-US" altLang="zh-TW" err="1"/>
              <a:t>numpy</a:t>
            </a:r>
            <a:r>
              <a:rPr lang="en-US" altLang="zh-TW"/>
              <a:t> matplotlib loguru pandas tqdm</a:t>
            </a:r>
          </a:p>
          <a:p>
            <a:r>
              <a:rPr lang="en-US" altLang="zh-TW"/>
              <a:t>Ubuntu 24.04, Use python venv</a:t>
            </a:r>
          </a:p>
          <a:p>
            <a:pPr lvl="1"/>
            <a:r>
              <a:rPr lang="en-US" altLang="zh-TW"/>
              <a:t>sudo apt-get install python3-pip python3-venv libxcb-cursor-dev net-tools</a:t>
            </a:r>
          </a:p>
          <a:p>
            <a:pPr lvl="1"/>
            <a:r>
              <a:rPr lang="en-US" altLang="zh-TW"/>
              <a:t>mkdir myenv</a:t>
            </a:r>
          </a:p>
          <a:p>
            <a:pPr lvl="1"/>
            <a:r>
              <a:rPr lang="en-US" altLang="zh-TW"/>
              <a:t>python3 -m venv myenv</a:t>
            </a:r>
          </a:p>
          <a:p>
            <a:pPr lvl="1"/>
            <a:r>
              <a:rPr lang="en-US" altLang="zh-TW"/>
              <a:t>source myenv/bin/activate</a:t>
            </a:r>
          </a:p>
          <a:p>
            <a:pPr lvl="1"/>
            <a:r>
              <a:rPr lang="en-US" altLang="zh-TW"/>
              <a:t>pip install pyside6 numpy matplotlib loguru pygame pandas tqdm</a:t>
            </a:r>
          </a:p>
          <a:p>
            <a:r>
              <a:rPr lang="en-US" altLang="zh-TW"/>
              <a:t>Windows 11, Use AnaConda</a:t>
            </a:r>
          </a:p>
          <a:p>
            <a:pPr lvl="1"/>
            <a:r>
              <a:rPr lang="en-US" altLang="zh-TW"/>
              <a:t>the same as AlmaLinux 9.5, Use AnaConda, you can install git with conda</a:t>
            </a:r>
          </a:p>
          <a:p>
            <a:r>
              <a:rPr lang="en-US" altLang="zh-TW"/>
              <a:t>baremetal, other ...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440AA29-DF60-3137-1046-7F526FB4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A497AF-30FB-1914-5E13-9B7C3FAD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3624977-9777-4ED7-8E6B-8554187E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Software environ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237248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D2DA96F-91FD-4A10-852B-F029D0E8A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 dirty="0"/>
              <a:t>TOT is 12 bit in ASIC, but send 10 bit only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0830AC7-135F-4A4A-987E-178075950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D6441ED-7665-41BB-8EF0-38AD1962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60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A7418611-83A4-49A4-8318-C00886422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TOT</a:t>
            </a:r>
            <a:endParaRPr lang="zh-TW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1FEFFCA4-8FD9-4A6E-9FBD-1F5F6FCC6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830778"/>
              </p:ext>
            </p:extLst>
          </p:nvPr>
        </p:nvGraphicFramePr>
        <p:xfrm>
          <a:off x="6754008" y="3272533"/>
          <a:ext cx="3286200" cy="255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8620">
                  <a:extLst>
                    <a:ext uri="{9D8B030D-6E8A-4147-A177-3AD203B41FA5}">
                      <a16:colId xmlns:a16="http://schemas.microsoft.com/office/drawing/2014/main" val="3331919999"/>
                    </a:ext>
                  </a:extLst>
                </a:gridCol>
                <a:gridCol w="328620">
                  <a:extLst>
                    <a:ext uri="{9D8B030D-6E8A-4147-A177-3AD203B41FA5}">
                      <a16:colId xmlns:a16="http://schemas.microsoft.com/office/drawing/2014/main" val="103208235"/>
                    </a:ext>
                  </a:extLst>
                </a:gridCol>
                <a:gridCol w="328620">
                  <a:extLst>
                    <a:ext uri="{9D8B030D-6E8A-4147-A177-3AD203B41FA5}">
                      <a16:colId xmlns:a16="http://schemas.microsoft.com/office/drawing/2014/main" val="762885013"/>
                    </a:ext>
                  </a:extLst>
                </a:gridCol>
                <a:gridCol w="328620">
                  <a:extLst>
                    <a:ext uri="{9D8B030D-6E8A-4147-A177-3AD203B41FA5}">
                      <a16:colId xmlns:a16="http://schemas.microsoft.com/office/drawing/2014/main" val="3617493506"/>
                    </a:ext>
                  </a:extLst>
                </a:gridCol>
                <a:gridCol w="328620">
                  <a:extLst>
                    <a:ext uri="{9D8B030D-6E8A-4147-A177-3AD203B41FA5}">
                      <a16:colId xmlns:a16="http://schemas.microsoft.com/office/drawing/2014/main" val="2419491400"/>
                    </a:ext>
                  </a:extLst>
                </a:gridCol>
                <a:gridCol w="328620">
                  <a:extLst>
                    <a:ext uri="{9D8B030D-6E8A-4147-A177-3AD203B41FA5}">
                      <a16:colId xmlns:a16="http://schemas.microsoft.com/office/drawing/2014/main" val="2188814087"/>
                    </a:ext>
                  </a:extLst>
                </a:gridCol>
                <a:gridCol w="328620">
                  <a:extLst>
                    <a:ext uri="{9D8B030D-6E8A-4147-A177-3AD203B41FA5}">
                      <a16:colId xmlns:a16="http://schemas.microsoft.com/office/drawing/2014/main" val="717828342"/>
                    </a:ext>
                  </a:extLst>
                </a:gridCol>
                <a:gridCol w="328620">
                  <a:extLst>
                    <a:ext uri="{9D8B030D-6E8A-4147-A177-3AD203B41FA5}">
                      <a16:colId xmlns:a16="http://schemas.microsoft.com/office/drawing/2014/main" val="934289506"/>
                    </a:ext>
                  </a:extLst>
                </a:gridCol>
                <a:gridCol w="328620">
                  <a:extLst>
                    <a:ext uri="{9D8B030D-6E8A-4147-A177-3AD203B41FA5}">
                      <a16:colId xmlns:a16="http://schemas.microsoft.com/office/drawing/2014/main" val="1798464772"/>
                    </a:ext>
                  </a:extLst>
                </a:gridCol>
                <a:gridCol w="328620">
                  <a:extLst>
                    <a:ext uri="{9D8B030D-6E8A-4147-A177-3AD203B41FA5}">
                      <a16:colId xmlns:a16="http://schemas.microsoft.com/office/drawing/2014/main" val="481824988"/>
                    </a:ext>
                  </a:extLst>
                </a:gridCol>
              </a:tblGrid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b8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b7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b6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b3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55437"/>
                  </a:ext>
                </a:extLst>
              </a:tr>
            </a:tbl>
          </a:graphicData>
        </a:graphic>
      </p:graphicFrame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35B198E7-E400-4D31-852D-7FB6E48D5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192076"/>
              </p:ext>
            </p:extLst>
          </p:nvPr>
        </p:nvGraphicFramePr>
        <p:xfrm>
          <a:off x="6096000" y="2581253"/>
          <a:ext cx="3948048" cy="255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004">
                  <a:extLst>
                    <a:ext uri="{9D8B030D-6E8A-4147-A177-3AD203B41FA5}">
                      <a16:colId xmlns:a16="http://schemas.microsoft.com/office/drawing/2014/main" val="3331919999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103208235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762885013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3617493506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2419491400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2188814087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717828342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934289506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1798464772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481824988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4291550945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1879106562"/>
                    </a:ext>
                  </a:extLst>
                </a:gridCol>
              </a:tblGrid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b11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b10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b9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b8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b7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b6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b3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b2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55437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611B6120-DCA0-4FB6-A45A-70913C190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8085839"/>
              </p:ext>
            </p:extLst>
          </p:nvPr>
        </p:nvGraphicFramePr>
        <p:xfrm>
          <a:off x="6754008" y="3702571"/>
          <a:ext cx="3290040" cy="2553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9004">
                  <a:extLst>
                    <a:ext uri="{9D8B030D-6E8A-4147-A177-3AD203B41FA5}">
                      <a16:colId xmlns:a16="http://schemas.microsoft.com/office/drawing/2014/main" val="762885013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3617493506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2419491400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2188814087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717828342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934289506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1798464772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481824988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4291550945"/>
                    </a:ext>
                  </a:extLst>
                </a:gridCol>
                <a:gridCol w="329004">
                  <a:extLst>
                    <a:ext uri="{9D8B030D-6E8A-4147-A177-3AD203B41FA5}">
                      <a16:colId xmlns:a16="http://schemas.microsoft.com/office/drawing/2014/main" val="1879106562"/>
                    </a:ext>
                  </a:extLst>
                </a:gridCol>
              </a:tblGrid>
              <a:tr h="255334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b11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b10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b9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b8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b7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b6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b5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b4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 dirty="0">
                          <a:latin typeface="+mj-lt"/>
                        </a:rPr>
                        <a:t>b3</a:t>
                      </a:r>
                      <a:endParaRPr lang="zh-TW" altLang="en-US" sz="1000" dirty="0">
                        <a:latin typeface="+mj-lt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55437"/>
                  </a:ext>
                </a:extLst>
              </a:tr>
            </a:tbl>
          </a:graphicData>
        </a:graphic>
      </p:graphicFrame>
      <p:sp>
        <p:nvSpPr>
          <p:cNvPr id="11" name="右大括弧 10">
            <a:extLst>
              <a:ext uri="{FF2B5EF4-FFF2-40B4-BE49-F238E27FC236}">
                <a16:creationId xmlns:a16="http://schemas.microsoft.com/office/drawing/2014/main" id="{64C96D99-C8E9-445C-B838-D564B3F3E0A8}"/>
              </a:ext>
            </a:extLst>
          </p:cNvPr>
          <p:cNvSpPr/>
          <p:nvPr/>
        </p:nvSpPr>
        <p:spPr>
          <a:xfrm rot="5400000">
            <a:off x="6543919" y="2422761"/>
            <a:ext cx="93573" cy="9894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1E4463D-739B-4AD1-84D9-ACBCA58881F9}"/>
              </a:ext>
            </a:extLst>
          </p:cNvPr>
          <p:cNvSpPr txBox="1"/>
          <p:nvPr/>
        </p:nvSpPr>
        <p:spPr>
          <a:xfrm>
            <a:off x="6048196" y="2897719"/>
            <a:ext cx="1240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+mj-lt"/>
              </a:rPr>
              <a:t>if all are zero</a:t>
            </a:r>
            <a:endParaRPr lang="zh-TW" altLang="en-US" sz="1400" dirty="0">
              <a:latin typeface="+mj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31BB5FF-F87F-464F-89C3-F4E567D6ABC5}"/>
              </a:ext>
            </a:extLst>
          </p:cNvPr>
          <p:cNvSpPr txBox="1"/>
          <p:nvPr/>
        </p:nvSpPr>
        <p:spPr>
          <a:xfrm>
            <a:off x="5382785" y="3676349"/>
            <a:ext cx="13712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+mj-lt"/>
              </a:rPr>
              <a:t>Otherwise send:</a:t>
            </a:r>
            <a:endParaRPr lang="zh-TW" altLang="en-US" sz="1400" dirty="0">
              <a:latin typeface="+mj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DB2E472-380C-41E5-B2DC-EA13B5F5FA6F}"/>
              </a:ext>
            </a:extLst>
          </p:cNvPr>
          <p:cNvSpPr txBox="1"/>
          <p:nvPr/>
        </p:nvSpPr>
        <p:spPr>
          <a:xfrm>
            <a:off x="6006052" y="2334908"/>
            <a:ext cx="708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+mj-lt"/>
              </a:rPr>
              <a:t>In ASIC:</a:t>
            </a:r>
            <a:endParaRPr lang="zh-TW" altLang="en-US" sz="1400" dirty="0">
              <a:latin typeface="+mj-lt"/>
            </a:endParaRPr>
          </a:p>
        </p:txBody>
      </p: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41A082A9-0AA3-4038-B5A8-8D73208043E3}"/>
              </a:ext>
            </a:extLst>
          </p:cNvPr>
          <p:cNvCxnSpPr>
            <a:cxnSpLocks/>
            <a:stCxn id="10" idx="3"/>
            <a:endCxn id="9" idx="3"/>
          </p:cNvCxnSpPr>
          <p:nvPr/>
        </p:nvCxnSpPr>
        <p:spPr>
          <a:xfrm flipV="1">
            <a:off x="10044048" y="2708920"/>
            <a:ext cx="12700" cy="1121318"/>
          </a:xfrm>
          <a:prstGeom prst="bentConnector3">
            <a:avLst>
              <a:gd name="adj1" fmla="val 1800000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ADDDE92-AA34-48EB-A148-83A860ED50C3}"/>
              </a:ext>
            </a:extLst>
          </p:cNvPr>
          <p:cNvSpPr txBox="1"/>
          <p:nvPr/>
        </p:nvSpPr>
        <p:spPr>
          <a:xfrm>
            <a:off x="10272584" y="2852571"/>
            <a:ext cx="898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+mj-lt"/>
              </a:rPr>
              <a:t>decode</a:t>
            </a:r>
            <a:endParaRPr lang="zh-TW" altLang="en-US" sz="1400" dirty="0">
              <a:latin typeface="+mj-lt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958F336A-CB5F-47D7-B707-F8FDBE282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285352"/>
            <a:ext cx="3666309" cy="3626196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FB4575B6-0193-4FAA-8CC6-DAE1EC19422C}"/>
              </a:ext>
            </a:extLst>
          </p:cNvPr>
          <p:cNvSpPr txBox="1"/>
          <p:nvPr/>
        </p:nvSpPr>
        <p:spPr>
          <a:xfrm>
            <a:off x="6165411" y="3242351"/>
            <a:ext cx="708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+mj-lt"/>
              </a:rPr>
              <a:t>Send:</a:t>
            </a:r>
            <a:endParaRPr lang="zh-TW" altLang="en-US" sz="1400" dirty="0">
              <a:latin typeface="+mj-lt"/>
            </a:endParaRPr>
          </a:p>
        </p:txBody>
      </p: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094BEC3A-EDC5-41BB-90CA-BEC406961562}"/>
              </a:ext>
            </a:extLst>
          </p:cNvPr>
          <p:cNvCxnSpPr>
            <a:cxnSpLocks/>
            <a:stCxn id="7" idx="3"/>
            <a:endCxn id="9" idx="3"/>
          </p:cNvCxnSpPr>
          <p:nvPr/>
        </p:nvCxnSpPr>
        <p:spPr>
          <a:xfrm flipV="1">
            <a:off x="10040208" y="2708920"/>
            <a:ext cx="3840" cy="691280"/>
          </a:xfrm>
          <a:prstGeom prst="bentConnector3">
            <a:avLst>
              <a:gd name="adj1" fmla="val 6053125"/>
            </a:avLst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767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AA58164-1D1A-4D38-A5F7-CD290B9191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1152110"/>
          </a:xfrm>
        </p:spPr>
        <p:txBody>
          <a:bodyPr/>
          <a:lstStyle/>
          <a:p>
            <a:r>
              <a:rPr lang="en-US" altLang="zh-TW" dirty="0"/>
              <a:t>TOA output is not zero when signal over the threshold</a:t>
            </a:r>
          </a:p>
          <a:p>
            <a:pPr lvl="1"/>
            <a:r>
              <a:rPr lang="en-US" altLang="zh-TW" dirty="0"/>
              <a:t>I use it as </a:t>
            </a:r>
            <a:r>
              <a:rPr lang="en-US" altLang="zh-TW"/>
              <a:t>the filter</a:t>
            </a:r>
          </a:p>
          <a:p>
            <a:r>
              <a:rPr lang="en-US" altLang="zh-TW"/>
              <a:t>28V, Efficiency: 4736/32/98258 = ~ 0.1% ~ 0.3%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32599AF-4EE6-45D9-9855-20CE906A6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742BAED-A3D0-4F11-93CB-E68E5FF72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61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E7BC0842-6061-41B6-AED2-D0C2DE804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TOA</a:t>
            </a: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50573EB-A670-4D88-AC71-63F0303FA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591" y="2718010"/>
            <a:ext cx="3273648" cy="3259066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EF99BF0-A435-46EB-8F13-B73215FBD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317" y="2682294"/>
            <a:ext cx="3273647" cy="325182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4856C2B-5C60-465E-8BCE-1EA479DA5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301" y="2772142"/>
            <a:ext cx="3171901" cy="315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684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ED5F8FA-1F9D-4A82-A36F-0CE7D9AF2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/>
              <a:t>28V. Event Filter: (TOA == 0)</a:t>
            </a:r>
          </a:p>
          <a:p>
            <a:r>
              <a:rPr lang="en-US" altLang="zh-TW"/>
              <a:t>pedestal calibration is wrong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44794E5-0774-4775-B9A8-D7A8C820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BBF1AA0-BFC2-4972-B290-3F53FC614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62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4194F6E-D3F2-4C48-ABFA-F3B364D14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Noise</a:t>
            </a:r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637A9AF-AEC3-4BD6-900C-14BFB8F5B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2363120"/>
            <a:ext cx="3429390" cy="3374418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85FD56F-5D20-FA5B-B5EA-5CE4C3EA05C6}"/>
              </a:ext>
            </a:extLst>
          </p:cNvPr>
          <p:cNvSpPr txBox="1"/>
          <p:nvPr/>
        </p:nvSpPr>
        <p:spPr>
          <a:xfrm>
            <a:off x="2354016" y="5665719"/>
            <a:ext cx="132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28V Noise</a:t>
            </a:r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33096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D9E1B54-BF9F-8B7B-6808-B17F60901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Event Filter: (TOA == 0)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68D839C-CAA7-E483-5C82-5E70E021E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A3972ED-82BF-0A3A-2995-78D83936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63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BECD091-408E-ACF7-9FAB-D57FA9B90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Noise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88F126E-D621-E629-8DE7-B87A77F3B18E}"/>
              </a:ext>
            </a:extLst>
          </p:cNvPr>
          <p:cNvSpPr txBox="1"/>
          <p:nvPr/>
        </p:nvSpPr>
        <p:spPr>
          <a:xfrm>
            <a:off x="997278" y="4976630"/>
            <a:ext cx="73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float</a:t>
            </a:r>
            <a:endParaRPr lang="zh-TW" altLang="en-US">
              <a:latin typeface="+mj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471E6C2-244A-FB4C-D059-D796D9802881}"/>
              </a:ext>
            </a:extLst>
          </p:cNvPr>
          <p:cNvSpPr txBox="1"/>
          <p:nvPr/>
        </p:nvSpPr>
        <p:spPr>
          <a:xfrm>
            <a:off x="4124816" y="4995842"/>
            <a:ext cx="73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0V</a:t>
            </a:r>
            <a:endParaRPr lang="zh-TW" altLang="en-US">
              <a:latin typeface="+mj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C74E40F-15F6-8970-6191-2DFAAF4F15AF}"/>
              </a:ext>
            </a:extLst>
          </p:cNvPr>
          <p:cNvSpPr txBox="1"/>
          <p:nvPr/>
        </p:nvSpPr>
        <p:spPr>
          <a:xfrm>
            <a:off x="10121745" y="4976630"/>
            <a:ext cx="73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28V</a:t>
            </a:r>
            <a:endParaRPr lang="zh-TW" altLang="en-US">
              <a:latin typeface="+mj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2E7C23C-ADFD-977F-5673-07A577948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5083"/>
            <a:ext cx="2875530" cy="297167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B9B321B2-4D4A-094B-4733-81D0F13FFC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215" y="2023014"/>
            <a:ext cx="2799654" cy="297282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4C5385C-C188-7C8B-279E-28CDD523B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835" y="2024572"/>
            <a:ext cx="2799654" cy="297864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9D75DA8-1783-9F91-AEF0-43D31444A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641" y="2122349"/>
            <a:ext cx="2642170" cy="2880871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DB611F5A-3188-5A3B-A559-62856BDEF9D3}"/>
              </a:ext>
            </a:extLst>
          </p:cNvPr>
          <p:cNvSpPr txBox="1"/>
          <p:nvPr/>
        </p:nvSpPr>
        <p:spPr>
          <a:xfrm>
            <a:off x="7059394" y="4976630"/>
            <a:ext cx="733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10V</a:t>
            </a:r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2783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7370F33-772E-64B1-7BD7-387FF6D83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28V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FA6200A-76D3-4D8F-D397-48E6D9D72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1A2A078-C6C0-2985-DC46-B6A54AE3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64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F850A61-A160-A85A-17C5-A0F14F9E8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Count</a:t>
            </a: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F2345EC-8A41-F280-EDCF-18C17778D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759" y="1906585"/>
            <a:ext cx="4269699" cy="415850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29DA3E4-5877-E151-DB66-3D7C47983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1906585"/>
            <a:ext cx="4269699" cy="413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387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DAF82D52-19E0-3095-23B9-41E164DF9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574" y="2206918"/>
            <a:ext cx="3754639" cy="3854027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D4479676-412D-4783-0061-51AA97362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/>
              <a:t>28V. Event Filter: (TOA &gt; 0)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0909CEB-B080-23AD-37E6-B18375CD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9015FCB-41C3-0F5E-622D-41E2FC0F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65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235CC2AD-3267-57E3-2C9F-CCBE32189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ProjectionY</a:t>
            </a:r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F486EBD-3A61-95F2-9CFF-D711D034B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358" y="1837515"/>
            <a:ext cx="4426090" cy="4223431"/>
          </a:xfrm>
          <a:prstGeom prst="rect">
            <a:avLst/>
          </a:prstGeom>
        </p:spPr>
      </p:pic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560AE812-E9DB-908C-9600-508760AD52B5}"/>
              </a:ext>
            </a:extLst>
          </p:cNvPr>
          <p:cNvCxnSpPr>
            <a:cxnSpLocks/>
          </p:cNvCxnSpPr>
          <p:nvPr/>
        </p:nvCxnSpPr>
        <p:spPr>
          <a:xfrm flipH="1" flipV="1">
            <a:off x="7581727" y="5802134"/>
            <a:ext cx="364941" cy="2588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86F2CF6-6F83-4372-3A57-660F1CA99D67}"/>
              </a:ext>
            </a:extLst>
          </p:cNvPr>
          <p:cNvSpPr txBox="1"/>
          <p:nvPr/>
        </p:nvSpPr>
        <p:spPr>
          <a:xfrm>
            <a:off x="7893127" y="6060946"/>
            <a:ext cx="293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latin typeface="+mj-lt"/>
              </a:rPr>
              <a:t>All channel there is a peak.</a:t>
            </a:r>
            <a:endParaRPr lang="zh-TW" alt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56467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群組 217">
            <a:extLst>
              <a:ext uri="{FF2B5EF4-FFF2-40B4-BE49-F238E27FC236}">
                <a16:creationId xmlns:a16="http://schemas.microsoft.com/office/drawing/2014/main" id="{E10EC36B-EEFE-4DE1-A5FD-A8315A93A363}"/>
              </a:ext>
            </a:extLst>
          </p:cNvPr>
          <p:cNvGrpSpPr/>
          <p:nvPr/>
        </p:nvGrpSpPr>
        <p:grpSpPr>
          <a:xfrm>
            <a:off x="9718516" y="1806794"/>
            <a:ext cx="1596044" cy="1715374"/>
            <a:chOff x="9823472" y="3312254"/>
            <a:chExt cx="1596044" cy="1715374"/>
          </a:xfrm>
        </p:grpSpPr>
        <p:pic>
          <p:nvPicPr>
            <p:cNvPr id="157" name="圖片 156">
              <a:extLst>
                <a:ext uri="{FF2B5EF4-FFF2-40B4-BE49-F238E27FC236}">
                  <a16:creationId xmlns:a16="http://schemas.microsoft.com/office/drawing/2014/main" id="{83EE16A9-9661-4E9F-8FD8-F0E259F65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23472" y="3312254"/>
              <a:ext cx="1596044" cy="1715374"/>
            </a:xfrm>
            <a:prstGeom prst="rect">
              <a:avLst/>
            </a:prstGeom>
          </p:spPr>
        </p:pic>
        <p:sp>
          <p:nvSpPr>
            <p:cNvPr id="190" name="矩形 189">
              <a:extLst>
                <a:ext uri="{FF2B5EF4-FFF2-40B4-BE49-F238E27FC236}">
                  <a16:creationId xmlns:a16="http://schemas.microsoft.com/office/drawing/2014/main" id="{EDD318ED-0F90-4FF7-979E-299D7FE7B403}"/>
                </a:ext>
              </a:extLst>
            </p:cNvPr>
            <p:cNvSpPr/>
            <p:nvPr/>
          </p:nvSpPr>
          <p:spPr>
            <a:xfrm>
              <a:off x="9836032" y="4882039"/>
              <a:ext cx="124527" cy="13490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72" name="群組 171">
            <a:extLst>
              <a:ext uri="{FF2B5EF4-FFF2-40B4-BE49-F238E27FC236}">
                <a16:creationId xmlns:a16="http://schemas.microsoft.com/office/drawing/2014/main" id="{2D6F3490-56D3-4C94-A960-D5C428A342F6}"/>
              </a:ext>
            </a:extLst>
          </p:cNvPr>
          <p:cNvGrpSpPr/>
          <p:nvPr/>
        </p:nvGrpSpPr>
        <p:grpSpPr>
          <a:xfrm>
            <a:off x="2610425" y="3142595"/>
            <a:ext cx="1337540" cy="1895634"/>
            <a:chOff x="2610425" y="3142595"/>
            <a:chExt cx="1337540" cy="1895634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5264EFB-4020-4B93-BFC4-64AE9C554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2331378" y="3421642"/>
              <a:ext cx="1895634" cy="1337540"/>
            </a:xfrm>
            <a:prstGeom prst="rect">
              <a:avLst/>
            </a:prstGeom>
          </p:spPr>
        </p:pic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BB33C666-FE28-4F43-AB9B-8944D358C30B}"/>
                </a:ext>
              </a:extLst>
            </p:cNvPr>
            <p:cNvSpPr/>
            <p:nvPr/>
          </p:nvSpPr>
          <p:spPr>
            <a:xfrm rot="5400000">
              <a:off x="3812233" y="4763320"/>
              <a:ext cx="88042" cy="9537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FA4E360-6F6E-4CBB-8EA0-61EE4788EF81}"/>
                </a:ext>
              </a:extLst>
            </p:cNvPr>
            <p:cNvSpPr/>
            <p:nvPr/>
          </p:nvSpPr>
          <p:spPr>
            <a:xfrm rot="5400000">
              <a:off x="2776319" y="3442473"/>
              <a:ext cx="88042" cy="9537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1CD7217E-45AB-4A95-8533-BD7BF8A95678}"/>
                </a:ext>
              </a:extLst>
            </p:cNvPr>
            <p:cNvSpPr/>
            <p:nvPr/>
          </p:nvSpPr>
          <p:spPr>
            <a:xfrm rot="5400000">
              <a:off x="2623896" y="4042722"/>
              <a:ext cx="88042" cy="9537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6" name="矩形 195">
              <a:extLst>
                <a:ext uri="{FF2B5EF4-FFF2-40B4-BE49-F238E27FC236}">
                  <a16:creationId xmlns:a16="http://schemas.microsoft.com/office/drawing/2014/main" id="{1DB11DCF-17CB-4024-8641-B42EFD2AA07A}"/>
                </a:ext>
              </a:extLst>
            </p:cNvPr>
            <p:cNvSpPr/>
            <p:nvPr/>
          </p:nvSpPr>
          <p:spPr>
            <a:xfrm rot="5400000">
              <a:off x="3846323" y="3343774"/>
              <a:ext cx="88042" cy="9537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97" name="接點: 肘形 96">
            <a:extLst>
              <a:ext uri="{FF2B5EF4-FFF2-40B4-BE49-F238E27FC236}">
                <a16:creationId xmlns:a16="http://schemas.microsoft.com/office/drawing/2014/main" id="{D0888C59-99ED-4CC3-AC25-5319392D804E}"/>
              </a:ext>
            </a:extLst>
          </p:cNvPr>
          <p:cNvCxnSpPr>
            <a:cxnSpLocks/>
            <a:stCxn id="23" idx="1"/>
            <a:endCxn id="66" idx="1"/>
          </p:cNvCxnSpPr>
          <p:nvPr/>
        </p:nvCxnSpPr>
        <p:spPr>
          <a:xfrm rot="10800000" flipH="1">
            <a:off x="205874" y="743679"/>
            <a:ext cx="6820256" cy="5255549"/>
          </a:xfrm>
          <a:prstGeom prst="bentConnector3">
            <a:avLst>
              <a:gd name="adj1" fmla="val -2133"/>
            </a:avLst>
          </a:prstGeom>
          <a:ln>
            <a:solidFill>
              <a:srgbClr val="7030A0"/>
            </a:solidFill>
            <a:prstDash val="dash"/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54" name="群組 253">
            <a:extLst>
              <a:ext uri="{FF2B5EF4-FFF2-40B4-BE49-F238E27FC236}">
                <a16:creationId xmlns:a16="http://schemas.microsoft.com/office/drawing/2014/main" id="{AC5EF26E-6A5E-4C3D-90C8-F215E4309AFC}"/>
              </a:ext>
            </a:extLst>
          </p:cNvPr>
          <p:cNvGrpSpPr/>
          <p:nvPr/>
        </p:nvGrpSpPr>
        <p:grpSpPr>
          <a:xfrm rot="5400000">
            <a:off x="8164309" y="3695873"/>
            <a:ext cx="1233634" cy="996641"/>
            <a:chOff x="7947295" y="681753"/>
            <a:chExt cx="1035268" cy="836383"/>
          </a:xfrm>
        </p:grpSpPr>
        <p:pic>
          <p:nvPicPr>
            <p:cNvPr id="150" name="圖片 149">
              <a:extLst>
                <a:ext uri="{FF2B5EF4-FFF2-40B4-BE49-F238E27FC236}">
                  <a16:creationId xmlns:a16="http://schemas.microsoft.com/office/drawing/2014/main" id="{D08025C3-09D5-4B5C-A6FB-DA00B19C7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947295" y="681753"/>
              <a:ext cx="1035268" cy="836383"/>
            </a:xfrm>
            <a:prstGeom prst="rect">
              <a:avLst/>
            </a:prstGeom>
          </p:spPr>
        </p:pic>
        <p:sp>
          <p:nvSpPr>
            <p:cNvPr id="151" name="矩形 150">
              <a:extLst>
                <a:ext uri="{FF2B5EF4-FFF2-40B4-BE49-F238E27FC236}">
                  <a16:creationId xmlns:a16="http://schemas.microsoft.com/office/drawing/2014/main" id="{8ED95843-A0CC-43AC-AF44-41EB6F78E26E}"/>
                </a:ext>
              </a:extLst>
            </p:cNvPr>
            <p:cNvSpPr/>
            <p:nvPr/>
          </p:nvSpPr>
          <p:spPr>
            <a:xfrm>
              <a:off x="8716540" y="863017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2" name="矩形 151">
              <a:extLst>
                <a:ext uri="{FF2B5EF4-FFF2-40B4-BE49-F238E27FC236}">
                  <a16:creationId xmlns:a16="http://schemas.microsoft.com/office/drawing/2014/main" id="{80C4732F-A5D4-40FC-882F-83C262FF43AB}"/>
                </a:ext>
              </a:extLst>
            </p:cNvPr>
            <p:cNvSpPr/>
            <p:nvPr/>
          </p:nvSpPr>
          <p:spPr>
            <a:xfrm>
              <a:off x="8502768" y="872746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3" name="矩形 152">
              <a:extLst>
                <a:ext uri="{FF2B5EF4-FFF2-40B4-BE49-F238E27FC236}">
                  <a16:creationId xmlns:a16="http://schemas.microsoft.com/office/drawing/2014/main" id="{5B6759DD-4A2A-419B-93DE-60D707F4EF44}"/>
                </a:ext>
              </a:extLst>
            </p:cNvPr>
            <p:cNvSpPr/>
            <p:nvPr/>
          </p:nvSpPr>
          <p:spPr>
            <a:xfrm>
              <a:off x="8288996" y="876885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4" name="矩形 153">
              <a:extLst>
                <a:ext uri="{FF2B5EF4-FFF2-40B4-BE49-F238E27FC236}">
                  <a16:creationId xmlns:a16="http://schemas.microsoft.com/office/drawing/2014/main" id="{92CCDC94-36BA-44E7-9F27-A776F6934760}"/>
                </a:ext>
              </a:extLst>
            </p:cNvPr>
            <p:cNvSpPr/>
            <p:nvPr/>
          </p:nvSpPr>
          <p:spPr>
            <a:xfrm>
              <a:off x="8075224" y="872746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71" name="接點: 肘形 70">
            <a:extLst>
              <a:ext uri="{FF2B5EF4-FFF2-40B4-BE49-F238E27FC236}">
                <a16:creationId xmlns:a16="http://schemas.microsoft.com/office/drawing/2014/main" id="{CB2A5832-F9FD-4843-96A3-0EF6B5FDAF98}"/>
              </a:ext>
            </a:extLst>
          </p:cNvPr>
          <p:cNvCxnSpPr>
            <a:cxnSpLocks/>
            <a:stCxn id="12" idx="3"/>
            <a:endCxn id="190" idx="2"/>
          </p:cNvCxnSpPr>
          <p:nvPr/>
        </p:nvCxnSpPr>
        <p:spPr>
          <a:xfrm>
            <a:off x="1600990" y="2565852"/>
            <a:ext cx="8192350" cy="945631"/>
          </a:xfrm>
          <a:prstGeom prst="bentConnector4">
            <a:avLst>
              <a:gd name="adj1" fmla="val 6101"/>
              <a:gd name="adj2" fmla="val 285336"/>
            </a:avLst>
          </a:prstGeom>
          <a:ln w="1905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5" name="群組 124">
            <a:extLst>
              <a:ext uri="{FF2B5EF4-FFF2-40B4-BE49-F238E27FC236}">
                <a16:creationId xmlns:a16="http://schemas.microsoft.com/office/drawing/2014/main" id="{D5E84B60-92F5-4E5D-9597-AA5F3160B2BE}"/>
              </a:ext>
            </a:extLst>
          </p:cNvPr>
          <p:cNvGrpSpPr/>
          <p:nvPr/>
        </p:nvGrpSpPr>
        <p:grpSpPr>
          <a:xfrm>
            <a:off x="2618109" y="1066548"/>
            <a:ext cx="1544818" cy="1760995"/>
            <a:chOff x="2617359" y="844641"/>
            <a:chExt cx="1814266" cy="2068149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92EAFADD-1145-4FF8-BC03-B6F95C8F1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2490417" y="971583"/>
              <a:ext cx="2068149" cy="1814266"/>
            </a:xfrm>
            <a:prstGeom prst="rect">
              <a:avLst/>
            </a:prstGeom>
          </p:spPr>
        </p:pic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0F604E0E-FF25-48E3-A285-C80E400568C7}"/>
                </a:ext>
              </a:extLst>
            </p:cNvPr>
            <p:cNvSpPr/>
            <p:nvPr/>
          </p:nvSpPr>
          <p:spPr>
            <a:xfrm rot="5400000">
              <a:off x="2735148" y="2019728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3" name="矩形 72">
              <a:extLst>
                <a:ext uri="{FF2B5EF4-FFF2-40B4-BE49-F238E27FC236}">
                  <a16:creationId xmlns:a16="http://schemas.microsoft.com/office/drawing/2014/main" id="{6C427074-3260-44D4-8635-56CC3B4BFC5F}"/>
                </a:ext>
              </a:extLst>
            </p:cNvPr>
            <p:cNvSpPr/>
            <p:nvPr/>
          </p:nvSpPr>
          <p:spPr>
            <a:xfrm rot="5400000">
              <a:off x="2621936" y="1340961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4" name="矩形 163">
              <a:extLst>
                <a:ext uri="{FF2B5EF4-FFF2-40B4-BE49-F238E27FC236}">
                  <a16:creationId xmlns:a16="http://schemas.microsoft.com/office/drawing/2014/main" id="{68D0E70B-F5DE-4500-B962-89F8B7009924}"/>
                </a:ext>
              </a:extLst>
            </p:cNvPr>
            <p:cNvSpPr/>
            <p:nvPr/>
          </p:nvSpPr>
          <p:spPr>
            <a:xfrm>
              <a:off x="4312982" y="1432816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-</a:t>
              </a:r>
              <a:endParaRPr lang="zh-TW" altLang="en-US" dirty="0"/>
            </a:p>
          </p:txBody>
        </p:sp>
        <p:sp>
          <p:nvSpPr>
            <p:cNvPr id="166" name="矩形 165">
              <a:extLst>
                <a:ext uri="{FF2B5EF4-FFF2-40B4-BE49-F238E27FC236}">
                  <a16:creationId xmlns:a16="http://schemas.microsoft.com/office/drawing/2014/main" id="{6CEC9566-07D4-4750-83E2-E8820653ED25}"/>
                </a:ext>
              </a:extLst>
            </p:cNvPr>
            <p:cNvSpPr/>
            <p:nvPr/>
          </p:nvSpPr>
          <p:spPr>
            <a:xfrm>
              <a:off x="4305351" y="1696107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dirty="0"/>
                <a:t>+</a:t>
              </a:r>
              <a:endParaRPr lang="zh-TW" altLang="en-US" dirty="0"/>
            </a:p>
          </p:txBody>
        </p:sp>
        <p:sp>
          <p:nvSpPr>
            <p:cNvPr id="167" name="矩形 166">
              <a:extLst>
                <a:ext uri="{FF2B5EF4-FFF2-40B4-BE49-F238E27FC236}">
                  <a16:creationId xmlns:a16="http://schemas.microsoft.com/office/drawing/2014/main" id="{D14C2DA3-7605-417A-9AAA-34217B796DF0}"/>
                </a:ext>
              </a:extLst>
            </p:cNvPr>
            <p:cNvSpPr/>
            <p:nvPr/>
          </p:nvSpPr>
          <p:spPr>
            <a:xfrm rot="5400000">
              <a:off x="2698443" y="2027284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2" name="標題 4">
            <a:extLst>
              <a:ext uri="{FF2B5EF4-FFF2-40B4-BE49-F238E27FC236}">
                <a16:creationId xmlns:a16="http://schemas.microsoft.com/office/drawing/2014/main" id="{9C75FB14-AE0D-4F7A-9E2F-201225CD4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756" y="-8824"/>
            <a:ext cx="4177963" cy="717201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LDE TEST layout</a:t>
            </a:r>
            <a:endParaRPr lang="zh-TW" altLang="en-US" dirty="0"/>
          </a:p>
        </p:txBody>
      </p:sp>
      <p:pic>
        <p:nvPicPr>
          <p:cNvPr id="149" name="圖片 148">
            <a:extLst>
              <a:ext uri="{FF2B5EF4-FFF2-40B4-BE49-F238E27FC236}">
                <a16:creationId xmlns:a16="http://schemas.microsoft.com/office/drawing/2014/main" id="{59E00936-B16A-4D1C-9E58-9CE8F9BA8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183530" y="2170208"/>
            <a:ext cx="1166314" cy="976736"/>
          </a:xfrm>
          <a:prstGeom prst="rect">
            <a:avLst/>
          </a:prstGeom>
        </p:spPr>
      </p:pic>
      <p:cxnSp>
        <p:nvCxnSpPr>
          <p:cNvPr id="237" name="接點: 肘形 236">
            <a:extLst>
              <a:ext uri="{FF2B5EF4-FFF2-40B4-BE49-F238E27FC236}">
                <a16:creationId xmlns:a16="http://schemas.microsoft.com/office/drawing/2014/main" id="{EC675322-7248-401F-BED8-042FB862E25A}"/>
              </a:ext>
            </a:extLst>
          </p:cNvPr>
          <p:cNvCxnSpPr>
            <a:cxnSpLocks/>
            <a:stCxn id="23" idx="3"/>
            <a:endCxn id="255" idx="3"/>
          </p:cNvCxnSpPr>
          <p:nvPr/>
        </p:nvCxnSpPr>
        <p:spPr>
          <a:xfrm flipV="1">
            <a:off x="1785725" y="1678547"/>
            <a:ext cx="6055420" cy="4320680"/>
          </a:xfrm>
          <a:prstGeom prst="bentConnector3">
            <a:avLst>
              <a:gd name="adj1" fmla="val 103776"/>
            </a:avLst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2" name="群組 241">
            <a:extLst>
              <a:ext uri="{FF2B5EF4-FFF2-40B4-BE49-F238E27FC236}">
                <a16:creationId xmlns:a16="http://schemas.microsoft.com/office/drawing/2014/main" id="{F298E8AD-57BD-4853-980B-30086235C833}"/>
              </a:ext>
            </a:extLst>
          </p:cNvPr>
          <p:cNvGrpSpPr/>
          <p:nvPr/>
        </p:nvGrpSpPr>
        <p:grpSpPr>
          <a:xfrm rot="5400000">
            <a:off x="5920209" y="2702842"/>
            <a:ext cx="3293653" cy="1433391"/>
            <a:chOff x="6510068" y="1514817"/>
            <a:chExt cx="2764041" cy="1202905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47B1C79B-7489-4EA5-8B85-0D539BC08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0068" y="1514817"/>
              <a:ext cx="2764041" cy="1202905"/>
            </a:xfrm>
            <a:prstGeom prst="rect">
              <a:avLst/>
            </a:prstGeom>
          </p:spPr>
        </p:pic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3888784A-D39D-49D0-A121-458B3A5ED332}"/>
                </a:ext>
              </a:extLst>
            </p:cNvPr>
            <p:cNvSpPr/>
            <p:nvPr/>
          </p:nvSpPr>
          <p:spPr>
            <a:xfrm>
              <a:off x="6513052" y="1878750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1" name="矩形 240">
              <a:extLst>
                <a:ext uri="{FF2B5EF4-FFF2-40B4-BE49-F238E27FC236}">
                  <a16:creationId xmlns:a16="http://schemas.microsoft.com/office/drawing/2014/main" id="{C73C8B04-27D7-4F08-885C-795599962287}"/>
                </a:ext>
              </a:extLst>
            </p:cNvPr>
            <p:cNvSpPr/>
            <p:nvPr/>
          </p:nvSpPr>
          <p:spPr>
            <a:xfrm>
              <a:off x="9161627" y="1935356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5525FCA-A955-4E2E-A3E0-7F61E931E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7AA08DBF-8058-46AA-B94B-F9E4A565C5B4}" type="slidenum">
              <a:rPr lang="zh-TW" altLang="en-US" smtClean="0"/>
              <a:t>66</a:t>
            </a:fld>
            <a:endParaRPr lang="zh-TW" altLang="en-US"/>
          </a:p>
        </p:txBody>
      </p:sp>
      <p:cxnSp>
        <p:nvCxnSpPr>
          <p:cNvPr id="63" name="接點: 肘形 62">
            <a:extLst>
              <a:ext uri="{FF2B5EF4-FFF2-40B4-BE49-F238E27FC236}">
                <a16:creationId xmlns:a16="http://schemas.microsoft.com/office/drawing/2014/main" id="{404CFBBD-D1FE-4752-8685-C0AB6FB50DCF}"/>
              </a:ext>
            </a:extLst>
          </p:cNvPr>
          <p:cNvCxnSpPr>
            <a:cxnSpLocks/>
            <a:stCxn id="62" idx="1"/>
            <a:endCxn id="66" idx="1"/>
          </p:cNvCxnSpPr>
          <p:nvPr/>
        </p:nvCxnSpPr>
        <p:spPr>
          <a:xfrm rot="5400000" flipH="1" flipV="1">
            <a:off x="6011697" y="284210"/>
            <a:ext cx="554964" cy="1473901"/>
          </a:xfrm>
          <a:prstGeom prst="bentConnector2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矩形 65">
            <a:extLst>
              <a:ext uri="{FF2B5EF4-FFF2-40B4-BE49-F238E27FC236}">
                <a16:creationId xmlns:a16="http://schemas.microsoft.com/office/drawing/2014/main" id="{6C9E8F27-4BEE-4FD5-8A6F-460F0505D5C6}"/>
              </a:ext>
            </a:extLst>
          </p:cNvPr>
          <p:cNvSpPr/>
          <p:nvPr/>
        </p:nvSpPr>
        <p:spPr>
          <a:xfrm>
            <a:off x="7026130" y="416344"/>
            <a:ext cx="894919" cy="654668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rgbClr val="FF0000"/>
                </a:solidFill>
                <a:latin typeface="+mj-lt"/>
              </a:rPr>
              <a:t>Switch</a:t>
            </a:r>
          </a:p>
        </p:txBody>
      </p:sp>
      <p:cxnSp>
        <p:nvCxnSpPr>
          <p:cNvPr id="83" name="接點: 肘形 82">
            <a:extLst>
              <a:ext uri="{FF2B5EF4-FFF2-40B4-BE49-F238E27FC236}">
                <a16:creationId xmlns:a16="http://schemas.microsoft.com/office/drawing/2014/main" id="{ADF7234F-3AE8-4F3A-AA83-A0BAE896B263}"/>
              </a:ext>
            </a:extLst>
          </p:cNvPr>
          <p:cNvCxnSpPr>
            <a:cxnSpLocks/>
            <a:stCxn id="12" idx="3"/>
            <a:endCxn id="19" idx="2"/>
          </p:cNvCxnSpPr>
          <p:nvPr/>
        </p:nvCxnSpPr>
        <p:spPr>
          <a:xfrm>
            <a:off x="1600990" y="2565852"/>
            <a:ext cx="1009435" cy="1524560"/>
          </a:xfrm>
          <a:prstGeom prst="bentConnector3">
            <a:avLst>
              <a:gd name="adj1" fmla="val 50000"/>
            </a:avLst>
          </a:prstGeom>
          <a:ln>
            <a:solidFill>
              <a:srgbClr val="FFC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4" name="矩形 93">
            <a:extLst>
              <a:ext uri="{FF2B5EF4-FFF2-40B4-BE49-F238E27FC236}">
                <a16:creationId xmlns:a16="http://schemas.microsoft.com/office/drawing/2014/main" id="{51EB2645-AB46-4345-BBE4-AE5C2C123427}"/>
              </a:ext>
            </a:extLst>
          </p:cNvPr>
          <p:cNvSpPr/>
          <p:nvPr/>
        </p:nvSpPr>
        <p:spPr>
          <a:xfrm>
            <a:off x="9438884" y="416344"/>
            <a:ext cx="894919" cy="654668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latin typeface="+mj-lt"/>
              </a:rPr>
              <a:t>PC</a:t>
            </a:r>
          </a:p>
        </p:txBody>
      </p:sp>
      <p:sp>
        <p:nvSpPr>
          <p:cNvPr id="214" name="矩形 213">
            <a:extLst>
              <a:ext uri="{FF2B5EF4-FFF2-40B4-BE49-F238E27FC236}">
                <a16:creationId xmlns:a16="http://schemas.microsoft.com/office/drawing/2014/main" id="{15422D0B-7F21-4E27-BE4A-255B4C9CE94C}"/>
              </a:ext>
            </a:extLst>
          </p:cNvPr>
          <p:cNvSpPr/>
          <p:nvPr/>
        </p:nvSpPr>
        <p:spPr>
          <a:xfrm>
            <a:off x="5941508" y="530566"/>
            <a:ext cx="1164340" cy="221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7030A0"/>
                </a:solidFill>
                <a:latin typeface="+mj-lt"/>
              </a:rPr>
              <a:t>1GbE Ethernet</a:t>
            </a: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A35260A2-DBB9-4441-A9A1-12902D270C6F}"/>
              </a:ext>
            </a:extLst>
          </p:cNvPr>
          <p:cNvSpPr/>
          <p:nvPr/>
        </p:nvSpPr>
        <p:spPr>
          <a:xfrm>
            <a:off x="8094816" y="526799"/>
            <a:ext cx="1184631" cy="221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7030A0"/>
                </a:solidFill>
                <a:latin typeface="+mj-lt"/>
              </a:rPr>
              <a:t>1GbE Ethernet </a:t>
            </a:r>
          </a:p>
        </p:txBody>
      </p:sp>
      <p:sp>
        <p:nvSpPr>
          <p:cNvPr id="222" name="矩形 221">
            <a:extLst>
              <a:ext uri="{FF2B5EF4-FFF2-40B4-BE49-F238E27FC236}">
                <a16:creationId xmlns:a16="http://schemas.microsoft.com/office/drawing/2014/main" id="{813F3DA0-12D7-405C-89F1-89F6AE76C473}"/>
              </a:ext>
            </a:extLst>
          </p:cNvPr>
          <p:cNvSpPr/>
          <p:nvPr/>
        </p:nvSpPr>
        <p:spPr>
          <a:xfrm>
            <a:off x="2671867" y="5027628"/>
            <a:ext cx="1339344" cy="1495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  <a:latin typeface="+mj-lt"/>
              </a:rPr>
              <a:t>Trigger board</a:t>
            </a:r>
            <a:endParaRPr lang="zh-TW" alt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3" name="矩形 222">
            <a:extLst>
              <a:ext uri="{FF2B5EF4-FFF2-40B4-BE49-F238E27FC236}">
                <a16:creationId xmlns:a16="http://schemas.microsoft.com/office/drawing/2014/main" id="{825C9B13-716A-461E-8C11-D212FCC93B78}"/>
              </a:ext>
            </a:extLst>
          </p:cNvPr>
          <p:cNvSpPr/>
          <p:nvPr/>
        </p:nvSpPr>
        <p:spPr>
          <a:xfrm>
            <a:off x="2745045" y="2835236"/>
            <a:ext cx="1192989" cy="150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  <a:latin typeface="+mj-lt"/>
              </a:rPr>
              <a:t>Clock board</a:t>
            </a:r>
            <a:endParaRPr lang="zh-TW" alt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5" name="矩形 234">
            <a:extLst>
              <a:ext uri="{FF2B5EF4-FFF2-40B4-BE49-F238E27FC236}">
                <a16:creationId xmlns:a16="http://schemas.microsoft.com/office/drawing/2014/main" id="{763F6275-176E-4F32-8420-2DEF503227A6}"/>
              </a:ext>
            </a:extLst>
          </p:cNvPr>
          <p:cNvSpPr/>
          <p:nvPr/>
        </p:nvSpPr>
        <p:spPr>
          <a:xfrm>
            <a:off x="641435" y="4391667"/>
            <a:ext cx="1183253" cy="2929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Power cable splitter</a:t>
            </a:r>
          </a:p>
        </p:txBody>
      </p:sp>
      <p:sp>
        <p:nvSpPr>
          <p:cNvPr id="248" name="矩形 247">
            <a:extLst>
              <a:ext uri="{FF2B5EF4-FFF2-40B4-BE49-F238E27FC236}">
                <a16:creationId xmlns:a16="http://schemas.microsoft.com/office/drawing/2014/main" id="{53015831-AE3E-4402-9F9C-BE1995AC782B}"/>
              </a:ext>
            </a:extLst>
          </p:cNvPr>
          <p:cNvSpPr/>
          <p:nvPr/>
        </p:nvSpPr>
        <p:spPr>
          <a:xfrm>
            <a:off x="8910876" y="5175078"/>
            <a:ext cx="1295702" cy="340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FFC000"/>
                </a:solidFill>
                <a:latin typeface="+mj-lt"/>
              </a:rPr>
              <a:t>LED signal</a:t>
            </a:r>
          </a:p>
        </p:txBody>
      </p:sp>
      <p:cxnSp>
        <p:nvCxnSpPr>
          <p:cNvPr id="252" name="直線單箭頭接點 251">
            <a:extLst>
              <a:ext uri="{FF2B5EF4-FFF2-40B4-BE49-F238E27FC236}">
                <a16:creationId xmlns:a16="http://schemas.microsoft.com/office/drawing/2014/main" id="{F73DAC05-8E5F-4408-80E7-4BB8402CD5E5}"/>
              </a:ext>
            </a:extLst>
          </p:cNvPr>
          <p:cNvCxnSpPr>
            <a:cxnSpLocks/>
          </p:cNvCxnSpPr>
          <p:nvPr/>
        </p:nvCxnSpPr>
        <p:spPr>
          <a:xfrm flipH="1">
            <a:off x="7895592" y="1363113"/>
            <a:ext cx="161151" cy="134589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矩形 252">
            <a:extLst>
              <a:ext uri="{FF2B5EF4-FFF2-40B4-BE49-F238E27FC236}">
                <a16:creationId xmlns:a16="http://schemas.microsoft.com/office/drawing/2014/main" id="{D101C313-A492-45EF-9746-4DD840E95CB4}"/>
              </a:ext>
            </a:extLst>
          </p:cNvPr>
          <p:cNvSpPr/>
          <p:nvPr/>
        </p:nvSpPr>
        <p:spPr>
          <a:xfrm>
            <a:off x="7955792" y="1244323"/>
            <a:ext cx="772440" cy="340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4P PCB3.81</a:t>
            </a:r>
          </a:p>
          <a:p>
            <a:pPr algn="ctr"/>
            <a:r>
              <a:rPr lang="zh-TW" altLang="en-US" sz="8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端子台</a:t>
            </a:r>
            <a:endParaRPr lang="en-US" altLang="zh-TW" sz="800" dirty="0">
              <a:solidFill>
                <a:schemeClr val="bg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55" name="圖片 254">
            <a:extLst>
              <a:ext uri="{FF2B5EF4-FFF2-40B4-BE49-F238E27FC236}">
                <a16:creationId xmlns:a16="http://schemas.microsoft.com/office/drawing/2014/main" id="{4B037D2D-1CE0-4AB7-82A2-9A67AE20D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9324">
            <a:off x="7647692" y="1576977"/>
            <a:ext cx="193502" cy="19698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D80033D-D73A-445C-A40D-ECE1ABF62D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800" y="3987281"/>
            <a:ext cx="480481" cy="353688"/>
          </a:xfrm>
          <a:prstGeom prst="rect">
            <a:avLst/>
          </a:prstGeom>
        </p:spPr>
      </p:pic>
      <p:sp>
        <p:nvSpPr>
          <p:cNvPr id="87" name="矩形 86">
            <a:extLst>
              <a:ext uri="{FF2B5EF4-FFF2-40B4-BE49-F238E27FC236}">
                <a16:creationId xmlns:a16="http://schemas.microsoft.com/office/drawing/2014/main" id="{38619CBE-2EF9-40FA-8F33-A18501A7ED54}"/>
              </a:ext>
            </a:extLst>
          </p:cNvPr>
          <p:cNvSpPr/>
          <p:nvPr/>
        </p:nvSpPr>
        <p:spPr>
          <a:xfrm>
            <a:off x="198671" y="5257001"/>
            <a:ext cx="1243212" cy="28782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36000" tIns="0" rIns="36000" bIns="0" rtlCol="0" anchor="ctr"/>
          <a:lstStyle/>
          <a:p>
            <a:pPr algn="ctr"/>
            <a:r>
              <a:rPr lang="en-US" altLang="zh-TW" sz="1100" dirty="0">
                <a:latin typeface="+mj-lt"/>
              </a:rPr>
              <a:t>KCU105 Power adapter 12V</a:t>
            </a:r>
            <a:endParaRPr lang="zh-TW" altLang="en-US" sz="1100" dirty="0">
              <a:latin typeface="+mj-lt"/>
            </a:endParaRPr>
          </a:p>
        </p:txBody>
      </p:sp>
      <p:cxnSp>
        <p:nvCxnSpPr>
          <p:cNvPr id="95" name="接點: 肘形 94">
            <a:extLst>
              <a:ext uri="{FF2B5EF4-FFF2-40B4-BE49-F238E27FC236}">
                <a16:creationId xmlns:a16="http://schemas.microsoft.com/office/drawing/2014/main" id="{96353894-7FE7-4C43-ABFE-582709774FAE}"/>
              </a:ext>
            </a:extLst>
          </p:cNvPr>
          <p:cNvCxnSpPr>
            <a:cxnSpLocks/>
            <a:stCxn id="87" idx="3"/>
            <a:endCxn id="167" idx="2"/>
          </p:cNvCxnSpPr>
          <p:nvPr/>
        </p:nvCxnSpPr>
        <p:spPr>
          <a:xfrm flipV="1">
            <a:off x="1441883" y="2121749"/>
            <a:ext cx="1241561" cy="3279164"/>
          </a:xfrm>
          <a:prstGeom prst="bentConnector3">
            <a:avLst>
              <a:gd name="adj1" fmla="val 29914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接點: 肘形 101">
            <a:extLst>
              <a:ext uri="{FF2B5EF4-FFF2-40B4-BE49-F238E27FC236}">
                <a16:creationId xmlns:a16="http://schemas.microsoft.com/office/drawing/2014/main" id="{2CDCB938-EA67-4876-91DD-2DEC445BFAD0}"/>
              </a:ext>
            </a:extLst>
          </p:cNvPr>
          <p:cNvCxnSpPr>
            <a:cxnSpLocks/>
            <a:stCxn id="87" idx="3"/>
            <a:endCxn id="116" idx="3"/>
          </p:cNvCxnSpPr>
          <p:nvPr/>
        </p:nvCxnSpPr>
        <p:spPr>
          <a:xfrm flipV="1">
            <a:off x="1441883" y="5055314"/>
            <a:ext cx="4845888" cy="345599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接點: 肘形 104">
            <a:extLst>
              <a:ext uri="{FF2B5EF4-FFF2-40B4-BE49-F238E27FC236}">
                <a16:creationId xmlns:a16="http://schemas.microsoft.com/office/drawing/2014/main" id="{E63EDEC8-A8EB-46D0-B3A3-031DD56D4B9E}"/>
              </a:ext>
            </a:extLst>
          </p:cNvPr>
          <p:cNvCxnSpPr>
            <a:cxnSpLocks/>
            <a:stCxn id="87" idx="3"/>
            <a:endCxn id="51" idx="2"/>
          </p:cNvCxnSpPr>
          <p:nvPr/>
        </p:nvCxnSpPr>
        <p:spPr>
          <a:xfrm flipV="1">
            <a:off x="1441883" y="3490163"/>
            <a:ext cx="1330768" cy="1910750"/>
          </a:xfrm>
          <a:prstGeom prst="bentConnector3">
            <a:avLst>
              <a:gd name="adj1" fmla="val 2779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0" name="矩形 89">
            <a:extLst>
              <a:ext uri="{FF2B5EF4-FFF2-40B4-BE49-F238E27FC236}">
                <a16:creationId xmlns:a16="http://schemas.microsoft.com/office/drawing/2014/main" id="{3363733F-4DC9-4414-856B-1FFCF1210954}"/>
              </a:ext>
            </a:extLst>
          </p:cNvPr>
          <p:cNvSpPr/>
          <p:nvPr/>
        </p:nvSpPr>
        <p:spPr>
          <a:xfrm>
            <a:off x="8207190" y="3236211"/>
            <a:ext cx="1192989" cy="2875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100" dirty="0">
                <a:solidFill>
                  <a:schemeClr val="tx1"/>
                </a:solidFill>
                <a:latin typeface="+mj-lt"/>
              </a:rPr>
              <a:t>Adapter board (frontside)</a:t>
            </a:r>
            <a:endParaRPr lang="zh-TW" alt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F492282C-A468-47F7-B339-0745E2DA91D9}"/>
              </a:ext>
            </a:extLst>
          </p:cNvPr>
          <p:cNvSpPr/>
          <p:nvPr/>
        </p:nvSpPr>
        <p:spPr>
          <a:xfrm>
            <a:off x="8198696" y="4841176"/>
            <a:ext cx="1192989" cy="2875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100" dirty="0">
                <a:solidFill>
                  <a:schemeClr val="tx1"/>
                </a:solidFill>
                <a:latin typeface="+mj-lt"/>
              </a:rPr>
              <a:t>Adapter board (backside)</a:t>
            </a:r>
            <a:endParaRPr lang="zh-TW" altLang="en-US" sz="11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5B9A61AE-6693-47A4-8222-399615253A1C}"/>
              </a:ext>
            </a:extLst>
          </p:cNvPr>
          <p:cNvSpPr/>
          <p:nvPr/>
        </p:nvSpPr>
        <p:spPr>
          <a:xfrm>
            <a:off x="4648059" y="5064234"/>
            <a:ext cx="1831295" cy="14522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  <a:latin typeface="+mj-lt"/>
              </a:rPr>
              <a:t>KCU105 </a:t>
            </a:r>
            <a:r>
              <a:rPr lang="en-US" altLang="zh-TW" sz="1200" dirty="0">
                <a:solidFill>
                  <a:srgbClr val="7030A0"/>
                </a:solidFill>
                <a:latin typeface="+mj-lt"/>
              </a:rPr>
              <a:t>10.1.2.208</a:t>
            </a:r>
            <a:endParaRPr lang="zh-TW" altLang="en-US" sz="1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10" name="矩形 109">
            <a:extLst>
              <a:ext uri="{FF2B5EF4-FFF2-40B4-BE49-F238E27FC236}">
                <a16:creationId xmlns:a16="http://schemas.microsoft.com/office/drawing/2014/main" id="{66D6E105-676C-4021-9D84-E09BF2DF5254}"/>
              </a:ext>
            </a:extLst>
          </p:cNvPr>
          <p:cNvSpPr/>
          <p:nvPr/>
        </p:nvSpPr>
        <p:spPr>
          <a:xfrm>
            <a:off x="6542631" y="5059887"/>
            <a:ext cx="1339344" cy="14957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chemeClr val="tx1"/>
                </a:solidFill>
                <a:latin typeface="+mj-lt"/>
              </a:rPr>
              <a:t>Protoboard</a:t>
            </a:r>
            <a:endParaRPr lang="zh-TW" altLang="en-US" sz="12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754C2585-203A-4447-B6DE-C044E69A4A1F}"/>
              </a:ext>
            </a:extLst>
          </p:cNvPr>
          <p:cNvGrpSpPr/>
          <p:nvPr/>
        </p:nvGrpSpPr>
        <p:grpSpPr>
          <a:xfrm>
            <a:off x="4688890" y="1298641"/>
            <a:ext cx="2161894" cy="3772162"/>
            <a:chOff x="5275347" y="1548368"/>
            <a:chExt cx="1814266" cy="3165606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61902F97-9ED5-4426-BFED-BB43F5D0F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4599677" y="2224039"/>
              <a:ext cx="3165605" cy="1814266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B6DD2E0A-68CA-48B0-A90B-40B19DE00272}"/>
                </a:ext>
              </a:extLst>
            </p:cNvPr>
            <p:cNvSpPr/>
            <p:nvPr/>
          </p:nvSpPr>
          <p:spPr>
            <a:xfrm rot="5400000">
              <a:off x="6467295" y="2343992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C8910F64-C3A0-4421-863C-291E85D36377}"/>
                </a:ext>
              </a:extLst>
            </p:cNvPr>
            <p:cNvSpPr/>
            <p:nvPr/>
          </p:nvSpPr>
          <p:spPr>
            <a:xfrm rot="5400000">
              <a:off x="6317725" y="2343992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A67C4531-4F5E-4BD8-B587-2D02F38945C9}"/>
                </a:ext>
              </a:extLst>
            </p:cNvPr>
            <p:cNvSpPr/>
            <p:nvPr/>
          </p:nvSpPr>
          <p:spPr>
            <a:xfrm rot="5400000">
              <a:off x="6168155" y="2343992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CBE01A54-1802-4273-BD7D-7EB8E6F348F6}"/>
                </a:ext>
              </a:extLst>
            </p:cNvPr>
            <p:cNvSpPr/>
            <p:nvPr/>
          </p:nvSpPr>
          <p:spPr>
            <a:xfrm rot="5400000">
              <a:off x="5947611" y="1544014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255F28D8-DE8C-4987-8593-E8993FF0E54E}"/>
                </a:ext>
              </a:extLst>
            </p:cNvPr>
            <p:cNvSpPr/>
            <p:nvPr/>
          </p:nvSpPr>
          <p:spPr>
            <a:xfrm rot="5400000">
              <a:off x="6564879" y="4592118"/>
              <a:ext cx="104503" cy="1132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137" name="接點: 肘形 136">
            <a:extLst>
              <a:ext uri="{FF2B5EF4-FFF2-40B4-BE49-F238E27FC236}">
                <a16:creationId xmlns:a16="http://schemas.microsoft.com/office/drawing/2014/main" id="{F04F1551-221C-40BA-9226-1512863D3645}"/>
              </a:ext>
            </a:extLst>
          </p:cNvPr>
          <p:cNvCxnSpPr>
            <a:cxnSpLocks/>
            <a:stCxn id="23" idx="3"/>
            <a:endCxn id="146" idx="2"/>
          </p:cNvCxnSpPr>
          <p:nvPr/>
        </p:nvCxnSpPr>
        <p:spPr>
          <a:xfrm flipV="1">
            <a:off x="1785725" y="5257001"/>
            <a:ext cx="5930007" cy="742226"/>
          </a:xfrm>
          <a:prstGeom prst="bentConnector2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圖片 145">
            <a:extLst>
              <a:ext uri="{FF2B5EF4-FFF2-40B4-BE49-F238E27FC236}">
                <a16:creationId xmlns:a16="http://schemas.microsoft.com/office/drawing/2014/main" id="{8683E259-7AD9-468F-8B78-D9516178E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9324">
            <a:off x="7622113" y="5060063"/>
            <a:ext cx="193502" cy="196988"/>
          </a:xfrm>
          <a:prstGeom prst="rect">
            <a:avLst/>
          </a:prstGeom>
        </p:spPr>
      </p:pic>
      <p:cxnSp>
        <p:nvCxnSpPr>
          <p:cNvPr id="41" name="接點: 肘形 40">
            <a:extLst>
              <a:ext uri="{FF2B5EF4-FFF2-40B4-BE49-F238E27FC236}">
                <a16:creationId xmlns:a16="http://schemas.microsoft.com/office/drawing/2014/main" id="{AF318632-BF97-4E5E-8973-F65B1C086BAF}"/>
              </a:ext>
            </a:extLst>
          </p:cNvPr>
          <p:cNvCxnSpPr>
            <a:cxnSpLocks/>
            <a:stCxn id="43" idx="0"/>
            <a:endCxn id="31" idx="1"/>
          </p:cNvCxnSpPr>
          <p:nvPr/>
        </p:nvCxnSpPr>
        <p:spPr>
          <a:xfrm flipV="1">
            <a:off x="3903944" y="2251902"/>
            <a:ext cx="1911087" cy="2559108"/>
          </a:xfrm>
          <a:prstGeom prst="bentConnector4">
            <a:avLst>
              <a:gd name="adj1" fmla="val 50460"/>
              <a:gd name="adj2" fmla="val 109136"/>
            </a:avLst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矩形 212">
            <a:extLst>
              <a:ext uri="{FF2B5EF4-FFF2-40B4-BE49-F238E27FC236}">
                <a16:creationId xmlns:a16="http://schemas.microsoft.com/office/drawing/2014/main" id="{11F874AE-C41B-4873-8C17-F8D167B35CEE}"/>
              </a:ext>
            </a:extLst>
          </p:cNvPr>
          <p:cNvSpPr/>
          <p:nvPr/>
        </p:nvSpPr>
        <p:spPr>
          <a:xfrm>
            <a:off x="3707752" y="4546924"/>
            <a:ext cx="1312591" cy="33102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FFC000"/>
                </a:solidFill>
                <a:latin typeface="+mj-lt"/>
              </a:rPr>
              <a:t>SMA to SMA</a:t>
            </a:r>
          </a:p>
        </p:txBody>
      </p:sp>
      <p:cxnSp>
        <p:nvCxnSpPr>
          <p:cNvPr id="33" name="接點: 肘形 32">
            <a:extLst>
              <a:ext uri="{FF2B5EF4-FFF2-40B4-BE49-F238E27FC236}">
                <a16:creationId xmlns:a16="http://schemas.microsoft.com/office/drawing/2014/main" id="{B1A30EE4-2C00-4034-B470-62FD6AD6C5DC}"/>
              </a:ext>
            </a:extLst>
          </p:cNvPr>
          <p:cNvCxnSpPr>
            <a:cxnSpLocks/>
            <a:stCxn id="166" idx="3"/>
            <a:endCxn id="25" idx="1"/>
          </p:cNvCxnSpPr>
          <p:nvPr/>
        </p:nvCxnSpPr>
        <p:spPr>
          <a:xfrm>
            <a:off x="4144390" y="1839756"/>
            <a:ext cx="2027099" cy="412146"/>
          </a:xfrm>
          <a:prstGeom prst="bentConnector2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接點: 肘形 34">
            <a:extLst>
              <a:ext uri="{FF2B5EF4-FFF2-40B4-BE49-F238E27FC236}">
                <a16:creationId xmlns:a16="http://schemas.microsoft.com/office/drawing/2014/main" id="{C717EF6F-BAB3-433A-AED2-BA658C3355D4}"/>
              </a:ext>
            </a:extLst>
          </p:cNvPr>
          <p:cNvCxnSpPr>
            <a:cxnSpLocks/>
            <a:stCxn id="164" idx="3"/>
            <a:endCxn id="30" idx="1"/>
          </p:cNvCxnSpPr>
          <p:nvPr/>
        </p:nvCxnSpPr>
        <p:spPr>
          <a:xfrm>
            <a:off x="4150887" y="1615568"/>
            <a:ext cx="1842373" cy="636334"/>
          </a:xfrm>
          <a:prstGeom prst="bentConnector2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矩形 210">
            <a:extLst>
              <a:ext uri="{FF2B5EF4-FFF2-40B4-BE49-F238E27FC236}">
                <a16:creationId xmlns:a16="http://schemas.microsoft.com/office/drawing/2014/main" id="{0717B8F1-30DB-4A57-BD9E-5AED0B2E7CD8}"/>
              </a:ext>
            </a:extLst>
          </p:cNvPr>
          <p:cNvSpPr/>
          <p:nvPr/>
        </p:nvSpPr>
        <p:spPr>
          <a:xfrm>
            <a:off x="3973065" y="1471898"/>
            <a:ext cx="1230702" cy="240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FFC000"/>
                </a:solidFill>
                <a:latin typeface="+mj-lt"/>
              </a:rPr>
              <a:t>SMA to SMA</a:t>
            </a:r>
            <a:endParaRPr lang="en-US" altLang="zh-TW" sz="1200" dirty="0">
              <a:solidFill>
                <a:srgbClr val="FFC000"/>
              </a:solidFill>
            </a:endParaRPr>
          </a:p>
          <a:p>
            <a:pPr algn="ctr"/>
            <a:endParaRPr lang="en-US" altLang="zh-TW" sz="1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D7C7BD10-89E3-4DB6-9584-EC8095D28A3B}"/>
              </a:ext>
            </a:extLst>
          </p:cNvPr>
          <p:cNvSpPr/>
          <p:nvPr/>
        </p:nvSpPr>
        <p:spPr>
          <a:xfrm>
            <a:off x="3979167" y="1722541"/>
            <a:ext cx="1230702" cy="240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FFC000"/>
                </a:solidFill>
                <a:latin typeface="+mj-lt"/>
              </a:rPr>
              <a:t>SMA to SMA</a:t>
            </a:r>
            <a:endParaRPr lang="en-US" altLang="zh-TW" sz="1200" dirty="0">
              <a:solidFill>
                <a:srgbClr val="FFC000"/>
              </a:solidFill>
            </a:endParaRPr>
          </a:p>
          <a:p>
            <a:pPr algn="ctr"/>
            <a:endParaRPr lang="en-US" altLang="zh-TW" sz="1200" dirty="0">
              <a:solidFill>
                <a:srgbClr val="FFC000"/>
              </a:solidFill>
              <a:latin typeface="+mj-lt"/>
            </a:endParaRPr>
          </a:p>
        </p:txBody>
      </p:sp>
      <p:cxnSp>
        <p:nvCxnSpPr>
          <p:cNvPr id="183" name="直線單箭頭接點 182">
            <a:extLst>
              <a:ext uri="{FF2B5EF4-FFF2-40B4-BE49-F238E27FC236}">
                <a16:creationId xmlns:a16="http://schemas.microsoft.com/office/drawing/2014/main" id="{C78A606C-F1CE-4C6B-86FE-D5BEB511966E}"/>
              </a:ext>
            </a:extLst>
          </p:cNvPr>
          <p:cNvCxnSpPr>
            <a:cxnSpLocks/>
          </p:cNvCxnSpPr>
          <p:nvPr/>
        </p:nvCxnSpPr>
        <p:spPr>
          <a:xfrm flipV="1">
            <a:off x="1490870" y="3805596"/>
            <a:ext cx="267317" cy="181685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線單箭頭接點 135">
            <a:extLst>
              <a:ext uri="{FF2B5EF4-FFF2-40B4-BE49-F238E27FC236}">
                <a16:creationId xmlns:a16="http://schemas.microsoft.com/office/drawing/2014/main" id="{A48F055F-F9D1-4584-9A06-016919F08BB3}"/>
              </a:ext>
            </a:extLst>
          </p:cNvPr>
          <p:cNvCxnSpPr>
            <a:endCxn id="66" idx="0"/>
          </p:cNvCxnSpPr>
          <p:nvPr/>
        </p:nvCxnSpPr>
        <p:spPr>
          <a:xfrm flipH="1">
            <a:off x="7473590" y="0"/>
            <a:ext cx="636" cy="416344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直線單箭頭接點 190">
            <a:extLst>
              <a:ext uri="{FF2B5EF4-FFF2-40B4-BE49-F238E27FC236}">
                <a16:creationId xmlns:a16="http://schemas.microsoft.com/office/drawing/2014/main" id="{8F1C76B5-F34F-4595-97AB-FCDDC96230E7}"/>
              </a:ext>
            </a:extLst>
          </p:cNvPr>
          <p:cNvCxnSpPr>
            <a:cxnSpLocks/>
            <a:stCxn id="94" idx="1"/>
            <a:endCxn id="66" idx="3"/>
          </p:cNvCxnSpPr>
          <p:nvPr/>
        </p:nvCxnSpPr>
        <p:spPr>
          <a:xfrm flipH="1">
            <a:off x="7921049" y="743678"/>
            <a:ext cx="1517835" cy="0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5" name="矩形 194">
            <a:extLst>
              <a:ext uri="{FF2B5EF4-FFF2-40B4-BE49-F238E27FC236}">
                <a16:creationId xmlns:a16="http://schemas.microsoft.com/office/drawing/2014/main" id="{76A7C80D-17D2-4CA2-BE64-24BB14CF3914}"/>
              </a:ext>
            </a:extLst>
          </p:cNvPr>
          <p:cNvSpPr/>
          <p:nvPr/>
        </p:nvSpPr>
        <p:spPr>
          <a:xfrm>
            <a:off x="10127610" y="3547256"/>
            <a:ext cx="1339344" cy="3651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 err="1">
                <a:solidFill>
                  <a:schemeClr val="tx1"/>
                </a:solidFill>
                <a:latin typeface="+mj-lt"/>
              </a:rPr>
              <a:t>SiPM</a:t>
            </a:r>
            <a:r>
              <a:rPr lang="en-US" altLang="zh-TW" sz="1200" dirty="0">
                <a:solidFill>
                  <a:schemeClr val="tx1"/>
                </a:solidFill>
                <a:latin typeface="+mj-lt"/>
              </a:rPr>
              <a:t> Array &amp; Led in dark box</a:t>
            </a:r>
            <a:endParaRPr lang="zh-TW" altLang="en-US" sz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027AEC0C-AC15-43F1-A93B-304FEC241DA5}"/>
              </a:ext>
            </a:extLst>
          </p:cNvPr>
          <p:cNvSpPr/>
          <p:nvPr/>
        </p:nvSpPr>
        <p:spPr>
          <a:xfrm>
            <a:off x="5856663" y="5944777"/>
            <a:ext cx="1879484" cy="2929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 err="1">
                <a:solidFill>
                  <a:srgbClr val="FF0000"/>
                </a:solidFill>
                <a:latin typeface="+mj-lt"/>
              </a:rPr>
              <a:t>SiPM</a:t>
            </a:r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 Bias voltage 25 ~ 32V</a:t>
            </a: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27F0F3C5-0E01-4EEF-B082-9AFFE2F3D476}"/>
              </a:ext>
            </a:extLst>
          </p:cNvPr>
          <p:cNvGrpSpPr/>
          <p:nvPr/>
        </p:nvGrpSpPr>
        <p:grpSpPr>
          <a:xfrm>
            <a:off x="8928546" y="2267902"/>
            <a:ext cx="789970" cy="807942"/>
            <a:chOff x="8959848" y="2267902"/>
            <a:chExt cx="750479" cy="807942"/>
          </a:xfrm>
        </p:grpSpPr>
        <p:cxnSp>
          <p:nvCxnSpPr>
            <p:cNvPr id="156" name="直線單箭頭接點 155">
              <a:extLst>
                <a:ext uri="{FF2B5EF4-FFF2-40B4-BE49-F238E27FC236}">
                  <a16:creationId xmlns:a16="http://schemas.microsoft.com/office/drawing/2014/main" id="{D768F0B2-E171-46C6-8EC7-DC546422BD2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9848" y="2267902"/>
              <a:ext cx="750479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線單箭頭接點 80">
              <a:extLst>
                <a:ext uri="{FF2B5EF4-FFF2-40B4-BE49-F238E27FC236}">
                  <a16:creationId xmlns:a16="http://schemas.microsoft.com/office/drawing/2014/main" id="{61377CED-C392-40FA-B609-CA7A12A97D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9848" y="2540930"/>
              <a:ext cx="750479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單箭頭接點 84">
              <a:extLst>
                <a:ext uri="{FF2B5EF4-FFF2-40B4-BE49-F238E27FC236}">
                  <a16:creationId xmlns:a16="http://schemas.microsoft.com/office/drawing/2014/main" id="{328B0235-5944-4B0D-A4BB-80402B2A2DD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9848" y="2802815"/>
              <a:ext cx="750479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單箭頭接點 85">
              <a:extLst>
                <a:ext uri="{FF2B5EF4-FFF2-40B4-BE49-F238E27FC236}">
                  <a16:creationId xmlns:a16="http://schemas.microsoft.com/office/drawing/2014/main" id="{2CB36888-7762-4357-B0F4-7779E1BB07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9848" y="3075844"/>
              <a:ext cx="750479" cy="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矩形 87">
            <a:extLst>
              <a:ext uri="{FF2B5EF4-FFF2-40B4-BE49-F238E27FC236}">
                <a16:creationId xmlns:a16="http://schemas.microsoft.com/office/drawing/2014/main" id="{47FCAF83-9561-4AC0-A268-EAC4346D56CB}"/>
              </a:ext>
            </a:extLst>
          </p:cNvPr>
          <p:cNvSpPr/>
          <p:nvPr/>
        </p:nvSpPr>
        <p:spPr>
          <a:xfrm>
            <a:off x="7435260" y="4361829"/>
            <a:ext cx="540907" cy="3273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400" dirty="0">
                <a:solidFill>
                  <a:srgbClr val="FF0000"/>
                </a:solidFill>
                <a:latin typeface="+mj-lt"/>
              </a:rPr>
              <a:t>ASIC0</a:t>
            </a: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DB9E6677-99EA-4C1E-AC18-5D1DF5A27DA4}"/>
              </a:ext>
            </a:extLst>
          </p:cNvPr>
          <p:cNvSpPr/>
          <p:nvPr/>
        </p:nvSpPr>
        <p:spPr>
          <a:xfrm>
            <a:off x="7431712" y="2729927"/>
            <a:ext cx="540907" cy="3273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400" dirty="0">
                <a:solidFill>
                  <a:srgbClr val="FF0000"/>
                </a:solidFill>
                <a:latin typeface="+mj-lt"/>
              </a:rPr>
              <a:t>ASIC1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319D340F-14A7-4C8A-A964-EC7B22E83D2E}"/>
              </a:ext>
            </a:extLst>
          </p:cNvPr>
          <p:cNvSpPr/>
          <p:nvPr/>
        </p:nvSpPr>
        <p:spPr>
          <a:xfrm>
            <a:off x="264504" y="2922607"/>
            <a:ext cx="1471652" cy="51287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1200" dirty="0">
                <a:solidFill>
                  <a:schemeClr val="tx1"/>
                </a:solidFill>
              </a:rPr>
              <a:t>waveform generator</a:t>
            </a:r>
          </a:p>
          <a:p>
            <a:r>
              <a:rPr lang="en-US" altLang="zh-TW" sz="1200" dirty="0">
                <a:solidFill>
                  <a:schemeClr val="tx1"/>
                </a:solidFill>
                <a:latin typeface="+mj-lt"/>
              </a:rPr>
              <a:t>KEYSIGHT 33520B</a:t>
            </a:r>
          </a:p>
          <a:p>
            <a:r>
              <a:rPr lang="en-US" altLang="zh-TW" sz="1200" dirty="0">
                <a:solidFill>
                  <a:srgbClr val="7030A0"/>
                </a:solidFill>
                <a:latin typeface="+mj-lt"/>
              </a:rPr>
              <a:t>10.1.2.2</a:t>
            </a:r>
            <a:endParaRPr lang="zh-TW" altLang="en-US" sz="1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1011F8D9-4D37-4ED1-A5CD-662D38DAFC90}"/>
              </a:ext>
            </a:extLst>
          </p:cNvPr>
          <p:cNvSpPr/>
          <p:nvPr/>
        </p:nvSpPr>
        <p:spPr>
          <a:xfrm>
            <a:off x="186387" y="6403613"/>
            <a:ext cx="1638301" cy="471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1200" dirty="0">
                <a:solidFill>
                  <a:schemeClr val="tx1"/>
                </a:solidFill>
              </a:rPr>
              <a:t>Power supply</a:t>
            </a:r>
          </a:p>
          <a:p>
            <a:r>
              <a:rPr lang="en-US" altLang="zh-TW" sz="1200" dirty="0">
                <a:solidFill>
                  <a:schemeClr val="tx1"/>
                </a:solidFill>
                <a:latin typeface="+mj-lt"/>
              </a:rPr>
              <a:t>GWINSTEK GPP-3060</a:t>
            </a:r>
          </a:p>
          <a:p>
            <a:r>
              <a:rPr lang="en-US" altLang="zh-TW" sz="1200" dirty="0">
                <a:solidFill>
                  <a:srgbClr val="7030A0"/>
                </a:solidFill>
                <a:latin typeface="+mj-lt"/>
              </a:rPr>
              <a:t>10.1.2.30</a:t>
            </a:r>
            <a:endParaRPr lang="zh-TW" altLang="en-US" sz="1200" dirty="0">
              <a:solidFill>
                <a:srgbClr val="7030A0"/>
              </a:solidFill>
              <a:latin typeface="+mj-lt"/>
            </a:endParaRPr>
          </a:p>
        </p:txBody>
      </p:sp>
      <p:cxnSp>
        <p:nvCxnSpPr>
          <p:cNvPr id="96" name="接點: 肘形 95">
            <a:extLst>
              <a:ext uri="{FF2B5EF4-FFF2-40B4-BE49-F238E27FC236}">
                <a16:creationId xmlns:a16="http://schemas.microsoft.com/office/drawing/2014/main" id="{32BF82D5-12A9-434F-855F-C8C62CBE48A9}"/>
              </a:ext>
            </a:extLst>
          </p:cNvPr>
          <p:cNvCxnSpPr>
            <a:cxnSpLocks/>
            <a:stCxn id="12" idx="1"/>
            <a:endCxn id="66" idx="1"/>
          </p:cNvCxnSpPr>
          <p:nvPr/>
        </p:nvCxnSpPr>
        <p:spPr>
          <a:xfrm rot="10800000" flipH="1">
            <a:off x="286470" y="743678"/>
            <a:ext cx="6739659" cy="1822174"/>
          </a:xfrm>
          <a:prstGeom prst="bentConnector3">
            <a:avLst>
              <a:gd name="adj1" fmla="val -3392"/>
            </a:avLst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124E685C-9B63-496F-84F2-FC1E53B87A2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471" y="2244080"/>
            <a:ext cx="1314519" cy="643543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C2CF0FC-6980-436D-A8DF-35787B808A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874" y="5602600"/>
            <a:ext cx="1579851" cy="793253"/>
          </a:xfrm>
          <a:prstGeom prst="rect">
            <a:avLst/>
          </a:prstGeom>
        </p:spPr>
      </p:pic>
      <p:sp>
        <p:nvSpPr>
          <p:cNvPr id="119" name="矩形 118">
            <a:extLst>
              <a:ext uri="{FF2B5EF4-FFF2-40B4-BE49-F238E27FC236}">
                <a16:creationId xmlns:a16="http://schemas.microsoft.com/office/drawing/2014/main" id="{4859E580-75D8-40C2-B368-20347C3B1823}"/>
              </a:ext>
            </a:extLst>
          </p:cNvPr>
          <p:cNvSpPr/>
          <p:nvPr/>
        </p:nvSpPr>
        <p:spPr>
          <a:xfrm>
            <a:off x="2023756" y="4533274"/>
            <a:ext cx="592097" cy="3260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1200" dirty="0">
                <a:solidFill>
                  <a:srgbClr val="FFC000"/>
                </a:solidFill>
              </a:rPr>
              <a:t>Ch 2</a:t>
            </a:r>
          </a:p>
        </p:txBody>
      </p:sp>
      <p:sp>
        <p:nvSpPr>
          <p:cNvPr id="121" name="矩形 120">
            <a:extLst>
              <a:ext uri="{FF2B5EF4-FFF2-40B4-BE49-F238E27FC236}">
                <a16:creationId xmlns:a16="http://schemas.microsoft.com/office/drawing/2014/main" id="{EDDB5751-A438-400B-8CC1-71F06B0B8812}"/>
              </a:ext>
            </a:extLst>
          </p:cNvPr>
          <p:cNvSpPr/>
          <p:nvPr/>
        </p:nvSpPr>
        <p:spPr>
          <a:xfrm>
            <a:off x="2041856" y="2796728"/>
            <a:ext cx="1002884" cy="3260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1200" dirty="0">
                <a:solidFill>
                  <a:srgbClr val="FFC000"/>
                </a:solidFill>
              </a:rPr>
              <a:t>Ch 1</a:t>
            </a:r>
          </a:p>
          <a:p>
            <a:r>
              <a:rPr lang="en-US" altLang="zh-TW" sz="1200" dirty="0">
                <a:solidFill>
                  <a:srgbClr val="FFC000"/>
                </a:solidFill>
              </a:rPr>
              <a:t>(BNC to SMA)</a:t>
            </a:r>
          </a:p>
        </p:txBody>
      </p:sp>
      <p:sp>
        <p:nvSpPr>
          <p:cNvPr id="193" name="文字方塊 192">
            <a:extLst>
              <a:ext uri="{FF2B5EF4-FFF2-40B4-BE49-F238E27FC236}">
                <a16:creationId xmlns:a16="http://schemas.microsoft.com/office/drawing/2014/main" id="{A563BC66-8A54-4BE7-81FA-6AB167A7C661}"/>
              </a:ext>
            </a:extLst>
          </p:cNvPr>
          <p:cNvSpPr txBox="1"/>
          <p:nvPr/>
        </p:nvSpPr>
        <p:spPr>
          <a:xfrm>
            <a:off x="4021665" y="3265632"/>
            <a:ext cx="6472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+mj-lt"/>
              </a:rPr>
              <a:t>to scope</a:t>
            </a:r>
            <a:endParaRPr lang="zh-TW" altLang="en-US" sz="1000" dirty="0">
              <a:latin typeface="+mj-lt"/>
            </a:endParaRPr>
          </a:p>
        </p:txBody>
      </p:sp>
      <p:cxnSp>
        <p:nvCxnSpPr>
          <p:cNvPr id="176" name="直線單箭頭接點 175">
            <a:extLst>
              <a:ext uri="{FF2B5EF4-FFF2-40B4-BE49-F238E27FC236}">
                <a16:creationId xmlns:a16="http://schemas.microsoft.com/office/drawing/2014/main" id="{201D222F-FDA5-4763-B409-BB951C5E26BA}"/>
              </a:ext>
            </a:extLst>
          </p:cNvPr>
          <p:cNvCxnSpPr>
            <a:cxnSpLocks/>
          </p:cNvCxnSpPr>
          <p:nvPr/>
        </p:nvCxnSpPr>
        <p:spPr>
          <a:xfrm>
            <a:off x="3932111" y="3391463"/>
            <a:ext cx="174284" cy="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矩形 208">
            <a:extLst>
              <a:ext uri="{FF2B5EF4-FFF2-40B4-BE49-F238E27FC236}">
                <a16:creationId xmlns:a16="http://schemas.microsoft.com/office/drawing/2014/main" id="{54CC7603-C78F-4EDA-8584-479BE06B463E}"/>
              </a:ext>
            </a:extLst>
          </p:cNvPr>
          <p:cNvSpPr/>
          <p:nvPr/>
        </p:nvSpPr>
        <p:spPr>
          <a:xfrm rot="16200000">
            <a:off x="-523112" y="1333658"/>
            <a:ext cx="1372284" cy="2038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dirty="0">
                <a:solidFill>
                  <a:srgbClr val="7030A0"/>
                </a:solidFill>
                <a:latin typeface="+mj-lt"/>
              </a:rPr>
              <a:t>SCPI programming</a:t>
            </a:r>
          </a:p>
        </p:txBody>
      </p:sp>
      <p:sp>
        <p:nvSpPr>
          <p:cNvPr id="216" name="矩形 215">
            <a:extLst>
              <a:ext uri="{FF2B5EF4-FFF2-40B4-BE49-F238E27FC236}">
                <a16:creationId xmlns:a16="http://schemas.microsoft.com/office/drawing/2014/main" id="{71C46C6A-F5AF-446D-9CD0-D10E1C66F644}"/>
              </a:ext>
            </a:extLst>
          </p:cNvPr>
          <p:cNvSpPr/>
          <p:nvPr/>
        </p:nvSpPr>
        <p:spPr>
          <a:xfrm>
            <a:off x="1852479" y="5760305"/>
            <a:ext cx="592097" cy="3260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1200" dirty="0">
                <a:solidFill>
                  <a:srgbClr val="FF0000"/>
                </a:solidFill>
              </a:rPr>
              <a:t>Ch 1</a:t>
            </a:r>
          </a:p>
        </p:txBody>
      </p:sp>
      <p:sp>
        <p:nvSpPr>
          <p:cNvPr id="230" name="矩形 229">
            <a:extLst>
              <a:ext uri="{FF2B5EF4-FFF2-40B4-BE49-F238E27FC236}">
                <a16:creationId xmlns:a16="http://schemas.microsoft.com/office/drawing/2014/main" id="{EA125C2C-40AB-431B-9E95-9C8CE101241A}"/>
              </a:ext>
            </a:extLst>
          </p:cNvPr>
          <p:cNvSpPr/>
          <p:nvPr/>
        </p:nvSpPr>
        <p:spPr>
          <a:xfrm>
            <a:off x="10284324" y="736869"/>
            <a:ext cx="1025916" cy="340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TW" sz="1200" dirty="0" err="1">
                <a:solidFill>
                  <a:schemeClr val="tx1"/>
                </a:solidFill>
                <a:latin typeface="+mj-lt"/>
              </a:rPr>
              <a:t>Almalinux</a:t>
            </a:r>
            <a:r>
              <a:rPr lang="en-US" altLang="zh-TW" sz="1200" dirty="0">
                <a:solidFill>
                  <a:schemeClr val="tx1"/>
                </a:solidFill>
                <a:latin typeface="+mj-lt"/>
              </a:rPr>
              <a:t> 9.5</a:t>
            </a:r>
          </a:p>
          <a:p>
            <a:r>
              <a:rPr lang="en-US" altLang="zh-TW" sz="1200" dirty="0">
                <a:solidFill>
                  <a:srgbClr val="7030A0"/>
                </a:solidFill>
                <a:latin typeface="+mj-lt"/>
              </a:rPr>
              <a:t>10.1.2.207</a:t>
            </a:r>
            <a:endParaRPr lang="zh-TW" altLang="en-US" sz="1200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CFEF9564-7E15-4361-992B-E79BAA628D00}"/>
              </a:ext>
            </a:extLst>
          </p:cNvPr>
          <p:cNvSpPr/>
          <p:nvPr/>
        </p:nvSpPr>
        <p:spPr>
          <a:xfrm>
            <a:off x="9588485" y="3091991"/>
            <a:ext cx="184945" cy="132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1000" dirty="0">
                <a:solidFill>
                  <a:srgbClr val="FFC000"/>
                </a:solidFill>
              </a:rPr>
              <a:t>63</a:t>
            </a:r>
          </a:p>
        </p:txBody>
      </p:sp>
      <p:sp>
        <p:nvSpPr>
          <p:cNvPr id="123" name="矩形 122">
            <a:extLst>
              <a:ext uri="{FF2B5EF4-FFF2-40B4-BE49-F238E27FC236}">
                <a16:creationId xmlns:a16="http://schemas.microsoft.com/office/drawing/2014/main" id="{49AB524A-A7A0-4BD8-9C96-9682EFFCB6A2}"/>
              </a:ext>
            </a:extLst>
          </p:cNvPr>
          <p:cNvSpPr/>
          <p:nvPr/>
        </p:nvSpPr>
        <p:spPr>
          <a:xfrm>
            <a:off x="9575907" y="2120224"/>
            <a:ext cx="184945" cy="132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1000" dirty="0">
                <a:solidFill>
                  <a:srgbClr val="FFC000"/>
                </a:solidFill>
              </a:rPr>
              <a:t>0</a:t>
            </a: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8CA12536-C6CE-4B45-9BB7-0440A0C3039F}"/>
              </a:ext>
            </a:extLst>
          </p:cNvPr>
          <p:cNvSpPr/>
          <p:nvPr/>
        </p:nvSpPr>
        <p:spPr>
          <a:xfrm>
            <a:off x="8311310" y="2920088"/>
            <a:ext cx="184945" cy="132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1000" dirty="0">
                <a:solidFill>
                  <a:srgbClr val="FFC000"/>
                </a:solidFill>
              </a:rPr>
              <a:t>0</a:t>
            </a:r>
          </a:p>
        </p:txBody>
      </p:sp>
      <p:sp>
        <p:nvSpPr>
          <p:cNvPr id="126" name="矩形 125">
            <a:extLst>
              <a:ext uri="{FF2B5EF4-FFF2-40B4-BE49-F238E27FC236}">
                <a16:creationId xmlns:a16="http://schemas.microsoft.com/office/drawing/2014/main" id="{8CC0F7DD-4039-482D-9322-D3F44F4FAB5B}"/>
              </a:ext>
            </a:extLst>
          </p:cNvPr>
          <p:cNvSpPr/>
          <p:nvPr/>
        </p:nvSpPr>
        <p:spPr>
          <a:xfrm>
            <a:off x="8311310" y="4563481"/>
            <a:ext cx="184945" cy="132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1000" dirty="0">
                <a:solidFill>
                  <a:srgbClr val="FFC000"/>
                </a:solidFill>
              </a:rPr>
              <a:t>0</a:t>
            </a:r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DFE8ACB3-2063-45E6-9A25-5D8AC9582B29}"/>
              </a:ext>
            </a:extLst>
          </p:cNvPr>
          <p:cNvSpPr/>
          <p:nvPr/>
        </p:nvSpPr>
        <p:spPr>
          <a:xfrm>
            <a:off x="8285569" y="2087403"/>
            <a:ext cx="184945" cy="132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1000" dirty="0">
                <a:solidFill>
                  <a:srgbClr val="FFC000"/>
                </a:solidFill>
              </a:rPr>
              <a:t>70</a:t>
            </a: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1434310F-E498-4D29-9845-3D67AA2F31B5}"/>
              </a:ext>
            </a:extLst>
          </p:cNvPr>
          <p:cNvSpPr/>
          <p:nvPr/>
        </p:nvSpPr>
        <p:spPr>
          <a:xfrm>
            <a:off x="8289422" y="3703993"/>
            <a:ext cx="184945" cy="1327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altLang="zh-TW" sz="1000" dirty="0">
                <a:solidFill>
                  <a:srgbClr val="FFC000"/>
                </a:solidFill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1482297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5D3A0803-D60B-4E4D-A5FE-22008D4FF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8766" y="1263512"/>
            <a:ext cx="4886478" cy="4470608"/>
          </a:xfrm>
          <a:prstGeom prst="rect">
            <a:avLst/>
          </a:prstGeom>
        </p:spPr>
      </p:pic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938C5469-3ACE-47DD-B915-2F356645C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 dirty="0"/>
              <a:t>Unknown delay between Led light and Trigger</a:t>
            </a:r>
          </a:p>
          <a:p>
            <a:r>
              <a:rPr lang="en-US" altLang="zh-TW" dirty="0"/>
              <a:t>Tune signal delay or firmware parameter 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903572D-9212-48E7-A31E-6AED29BDC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F464253-80E2-42FF-9BFF-4736E46E1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67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C11BF327-425A-46EE-A6DF-11A34DF4E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LED test signal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06067F2-4722-49A0-A2A1-1AB1DAEC0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32" y="3046083"/>
            <a:ext cx="5000993" cy="2309282"/>
          </a:xfrm>
          <a:prstGeom prst="rect">
            <a:avLst/>
          </a:prstGeom>
        </p:spPr>
      </p:pic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E668F29C-9C94-459E-B7E3-6630B09F48DC}"/>
              </a:ext>
            </a:extLst>
          </p:cNvPr>
          <p:cNvCxnSpPr>
            <a:cxnSpLocks/>
          </p:cNvCxnSpPr>
          <p:nvPr/>
        </p:nvCxnSpPr>
        <p:spPr>
          <a:xfrm flipH="1">
            <a:off x="3547779" y="2886851"/>
            <a:ext cx="738909" cy="940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C116ADE-5C2D-4CA2-82A5-83D93A1F6538}"/>
              </a:ext>
            </a:extLst>
          </p:cNvPr>
          <p:cNvSpPr txBox="1"/>
          <p:nvPr/>
        </p:nvSpPr>
        <p:spPr>
          <a:xfrm>
            <a:off x="4286688" y="2611462"/>
            <a:ext cx="1611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Ch2: To Led</a:t>
            </a:r>
            <a:endParaRPr lang="zh-TW" altLang="en-US" dirty="0">
              <a:latin typeface="+mj-lt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B3247984-2564-4951-A858-66870906A0A3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2587199" y="4697181"/>
            <a:ext cx="411016" cy="84285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B45D766-C411-4A83-B673-674238B7DBDC}"/>
              </a:ext>
            </a:extLst>
          </p:cNvPr>
          <p:cNvSpPr txBox="1"/>
          <p:nvPr/>
        </p:nvSpPr>
        <p:spPr>
          <a:xfrm>
            <a:off x="2998215" y="5355365"/>
            <a:ext cx="1776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Ch1: Trigger</a:t>
            </a:r>
            <a:endParaRPr lang="zh-TW" altLang="en-US" dirty="0">
              <a:latin typeface="+mj-lt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C6E14C54-21D2-40F4-85E4-37965209C505}"/>
              </a:ext>
            </a:extLst>
          </p:cNvPr>
          <p:cNvCxnSpPr>
            <a:cxnSpLocks/>
          </p:cNvCxnSpPr>
          <p:nvPr/>
        </p:nvCxnSpPr>
        <p:spPr>
          <a:xfrm flipH="1">
            <a:off x="2508688" y="4203693"/>
            <a:ext cx="826655" cy="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9F21760D-3D68-46D4-8C9C-54883BE543EB}"/>
              </a:ext>
            </a:extLst>
          </p:cNvPr>
          <p:cNvSpPr txBox="1"/>
          <p:nvPr/>
        </p:nvSpPr>
        <p:spPr>
          <a:xfrm>
            <a:off x="2529470" y="4173438"/>
            <a:ext cx="1611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Signal delay </a:t>
            </a:r>
            <a:r>
              <a:rPr lang="zh-TW" altLang="en-US" sz="1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(Tunable)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69470A9-0885-4486-AC84-7EDED210901D}"/>
              </a:ext>
            </a:extLst>
          </p:cNvPr>
          <p:cNvSpPr/>
          <p:nvPr/>
        </p:nvSpPr>
        <p:spPr>
          <a:xfrm>
            <a:off x="8672957" y="3167886"/>
            <a:ext cx="1494708" cy="171673"/>
          </a:xfrm>
          <a:prstGeom prst="rect">
            <a:avLst/>
          </a:pr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FB8B716C-3A02-470D-BD40-9903E8B64E33}"/>
              </a:ext>
            </a:extLst>
          </p:cNvPr>
          <p:cNvCxnSpPr>
            <a:cxnSpLocks/>
          </p:cNvCxnSpPr>
          <p:nvPr/>
        </p:nvCxnSpPr>
        <p:spPr>
          <a:xfrm flipV="1">
            <a:off x="3937158" y="3926694"/>
            <a:ext cx="0" cy="230912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871E42FF-FEC1-4872-82CD-98AC89B28399}"/>
              </a:ext>
            </a:extLst>
          </p:cNvPr>
          <p:cNvSpPr txBox="1"/>
          <p:nvPr/>
        </p:nvSpPr>
        <p:spPr>
          <a:xfrm>
            <a:off x="3938611" y="3919672"/>
            <a:ext cx="1611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solidFill>
                  <a:srgbClr val="FF0000"/>
                </a:solidFill>
                <a:latin typeface="+mj-lt"/>
              </a:rPr>
              <a:t>Amp (Tunable)</a:t>
            </a:r>
          </a:p>
        </p:txBody>
      </p:sp>
    </p:spTree>
    <p:extLst>
      <p:ext uri="{BB962C8B-B14F-4D97-AF65-F5344CB8AC3E}">
        <p14:creationId xmlns:p14="http://schemas.microsoft.com/office/powerpoint/2010/main" val="12034324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046D629-3DE8-4C9C-94A9-2A359A70B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 dirty="0"/>
              <a:t>ADC waveform. Use </a:t>
            </a:r>
            <a:r>
              <a:rPr lang="en-US" altLang="zh-TW" dirty="0" err="1"/>
              <a:t>online_monitor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8C8CA3D-57BD-46FB-AC0B-D54084F6B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FD37120-93C6-4C8E-8B1F-90FAFE0D5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68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65B4887-74BE-49DA-9050-B34802914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LED test result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65723D7-96F5-44FD-A392-08B1F82AE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8" y="1727680"/>
            <a:ext cx="5677250" cy="3141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B8A98764-738C-49A0-A2AF-44049419AFDD}"/>
              </a:ext>
            </a:extLst>
          </p:cNvPr>
          <p:cNvSpPr txBox="1"/>
          <p:nvPr/>
        </p:nvSpPr>
        <p:spPr>
          <a:xfrm>
            <a:off x="68298" y="4911033"/>
            <a:ext cx="2038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run27</a:t>
            </a:r>
          </a:p>
          <a:p>
            <a:r>
              <a:rPr lang="en-US" altLang="zh-TW" dirty="0">
                <a:latin typeface="+mj-lt"/>
              </a:rPr>
              <a:t>signal delay 0</a:t>
            </a:r>
          </a:p>
          <a:p>
            <a:r>
              <a:rPr lang="en-US" altLang="zh-TW" dirty="0">
                <a:latin typeface="+mj-lt"/>
              </a:rPr>
              <a:t>Bias 29V</a:t>
            </a:r>
          </a:p>
          <a:p>
            <a:r>
              <a:rPr lang="en-US" altLang="zh-TW" dirty="0">
                <a:latin typeface="+mj-lt"/>
              </a:rPr>
              <a:t>LED 1.3V, 32ns</a:t>
            </a:r>
          </a:p>
          <a:p>
            <a:r>
              <a:rPr lang="en-US" altLang="zh-TW" dirty="0">
                <a:latin typeface="+mj-lt"/>
              </a:rPr>
              <a:t>Ext trig. delay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10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BA88D40-5865-41D7-BF22-8BCF9B5C7D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14" y="1727680"/>
            <a:ext cx="5670943" cy="3141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D7415000-834C-49EC-BB4B-8E55937AF0C1}"/>
              </a:ext>
            </a:extLst>
          </p:cNvPr>
          <p:cNvSpPr txBox="1"/>
          <p:nvPr/>
        </p:nvSpPr>
        <p:spPr>
          <a:xfrm>
            <a:off x="5936952" y="4911033"/>
            <a:ext cx="2245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run28</a:t>
            </a:r>
          </a:p>
          <a:p>
            <a:r>
              <a:rPr lang="en-US" altLang="zh-TW" dirty="0">
                <a:latin typeface="+mj-lt"/>
              </a:rPr>
              <a:t>signal delay 0</a:t>
            </a:r>
          </a:p>
          <a:p>
            <a:r>
              <a:rPr lang="en-US" altLang="zh-TW" dirty="0">
                <a:latin typeface="+mj-lt"/>
              </a:rPr>
              <a:t>Bias 29V</a:t>
            </a:r>
          </a:p>
          <a:p>
            <a:r>
              <a:rPr lang="en-US" altLang="zh-TW" dirty="0">
                <a:latin typeface="+mj-lt"/>
              </a:rPr>
              <a:t>LED 1.3V, 32ns</a:t>
            </a:r>
          </a:p>
          <a:p>
            <a:r>
              <a:rPr lang="en-US" altLang="zh-TW" dirty="0">
                <a:latin typeface="+mj-lt"/>
              </a:rPr>
              <a:t>Ext trig. delay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0</a:t>
            </a:r>
            <a:endParaRPr lang="zh-TW" alt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84965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1AE821-EBFE-42A7-AEAB-BCDA703B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7E7D68-B040-4904-B78A-271A8A3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69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0E51EDC-A7BD-48BD-87DB-5711F38F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LED test result</a:t>
            </a:r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3F3ABBA-6A62-4C41-9294-253240ABB2FC}"/>
              </a:ext>
            </a:extLst>
          </p:cNvPr>
          <p:cNvSpPr txBox="1"/>
          <p:nvPr/>
        </p:nvSpPr>
        <p:spPr>
          <a:xfrm>
            <a:off x="77006" y="4404737"/>
            <a:ext cx="2038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run29</a:t>
            </a:r>
          </a:p>
          <a:p>
            <a:r>
              <a:rPr lang="en-US" altLang="zh-TW" dirty="0">
                <a:latin typeface="+mj-lt"/>
              </a:rPr>
              <a:t>signal delay 0</a:t>
            </a:r>
          </a:p>
          <a:p>
            <a:r>
              <a:rPr lang="en-US" altLang="zh-TW" dirty="0">
                <a:latin typeface="+mj-lt"/>
              </a:rPr>
              <a:t>Bias 29V</a:t>
            </a:r>
          </a:p>
          <a:p>
            <a:r>
              <a:rPr lang="en-US" altLang="zh-TW" dirty="0">
                <a:latin typeface="+mj-lt"/>
              </a:rPr>
              <a:t>LED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1.5V</a:t>
            </a:r>
            <a:r>
              <a:rPr lang="en-US" altLang="zh-TW" dirty="0">
                <a:latin typeface="+mj-lt"/>
              </a:rPr>
              <a:t>, 32ns</a:t>
            </a:r>
          </a:p>
          <a:p>
            <a:r>
              <a:rPr lang="en-US" altLang="zh-TW" dirty="0">
                <a:latin typeface="+mj-lt"/>
              </a:rPr>
              <a:t>Ext trig. delay 10</a:t>
            </a:r>
            <a:endParaRPr lang="zh-TW" altLang="en-US" dirty="0">
              <a:latin typeface="+mj-lt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0E92475-26D1-4D83-8B4B-82F3179CF11D}"/>
              </a:ext>
            </a:extLst>
          </p:cNvPr>
          <p:cNvSpPr txBox="1"/>
          <p:nvPr/>
        </p:nvSpPr>
        <p:spPr>
          <a:xfrm>
            <a:off x="5945660" y="4404737"/>
            <a:ext cx="22459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run30</a:t>
            </a:r>
          </a:p>
          <a:p>
            <a:r>
              <a:rPr lang="en-US" altLang="zh-TW" dirty="0">
                <a:latin typeface="+mj-lt"/>
              </a:rPr>
              <a:t>signal delay 0</a:t>
            </a:r>
          </a:p>
          <a:p>
            <a:r>
              <a:rPr lang="en-US" altLang="zh-TW" dirty="0">
                <a:latin typeface="+mj-lt"/>
              </a:rPr>
              <a:t>Bias 29V</a:t>
            </a:r>
          </a:p>
          <a:p>
            <a:r>
              <a:rPr lang="en-US" altLang="zh-TW" dirty="0">
                <a:latin typeface="+mj-lt"/>
              </a:rPr>
              <a:t>LED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1.4V</a:t>
            </a:r>
            <a:r>
              <a:rPr lang="en-US" altLang="zh-TW" dirty="0">
                <a:latin typeface="+mj-lt"/>
              </a:rPr>
              <a:t>, 32ns</a:t>
            </a:r>
          </a:p>
          <a:p>
            <a:r>
              <a:rPr lang="en-US" altLang="zh-TW" dirty="0">
                <a:latin typeface="+mj-lt"/>
              </a:rPr>
              <a:t>Ext trig. delay 0</a:t>
            </a:r>
            <a:endParaRPr lang="zh-TW" altLang="en-US" dirty="0">
              <a:latin typeface="+mj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FDA1C74-14E5-4361-B8EE-F3FE0FEC4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" y="1230093"/>
            <a:ext cx="5677250" cy="3119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378E92F-B342-4F31-866F-D0EBA4592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328" y="1217918"/>
            <a:ext cx="5677251" cy="31224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5381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66122A7C-877B-F1D8-5E43-0025E74AE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1974900"/>
          </a:xfrm>
        </p:spPr>
        <p:txBody>
          <a:bodyPr/>
          <a:lstStyle/>
          <a:p>
            <a:r>
              <a:rPr lang="en-US" altLang="zh-TW" dirty="0"/>
              <a:t>H2GConfig</a:t>
            </a:r>
          </a:p>
          <a:p>
            <a:pPr lvl="1"/>
            <a:r>
              <a:rPr lang="en-US" altLang="zh-TW" dirty="0" err="1"/>
              <a:t>conda</a:t>
            </a:r>
            <a:r>
              <a:rPr lang="en-US" altLang="zh-TW" dirty="0"/>
              <a:t> activate </a:t>
            </a:r>
            <a:r>
              <a:rPr lang="en-US" altLang="zh-TW" dirty="0" err="1"/>
              <a:t>hgc</a:t>
            </a:r>
            <a:endParaRPr lang="en-US" altLang="zh-TW" dirty="0"/>
          </a:p>
          <a:p>
            <a:pPr lvl="1"/>
            <a:r>
              <a:rPr lang="en-US" altLang="zh-TW" dirty="0"/>
              <a:t>cd workspace</a:t>
            </a:r>
          </a:p>
          <a:p>
            <a:pPr lvl="1"/>
            <a:r>
              <a:rPr lang="en-US" altLang="zh-TW" dirty="0"/>
              <a:t>git clone </a:t>
            </a:r>
            <a:r>
              <a:rPr lang="en-US" altLang="zh-TW" dirty="0">
                <a:hlinkClick r:id="rId2"/>
              </a:rPr>
              <a:t>https://gitlab.cern.ch/sjia/H2GConfig.git</a:t>
            </a:r>
            <a:endParaRPr lang="en-US" altLang="zh-TW" dirty="0"/>
          </a:p>
          <a:p>
            <a:pPr lvl="1"/>
            <a:r>
              <a:rPr lang="en-US" altLang="zh-TW" dirty="0"/>
              <a:t>cd ~/workspace/H2GConfig</a:t>
            </a:r>
          </a:p>
          <a:p>
            <a:pPr lvl="1"/>
            <a:r>
              <a:rPr lang="en-US" altLang="zh-TW" dirty="0"/>
              <a:t>python H2GConfig.py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F96FFC7-520A-6E76-F9FD-694DE5DCC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74AC17-F481-3141-5119-E12ACED5D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3166D26C-F5C5-D421-6983-45357A1B0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Software </a:t>
            </a:r>
            <a:r>
              <a:rPr lang="en-US" altLang="zh-TW" sz="3200"/>
              <a:t>H2GConfig</a:t>
            </a:r>
            <a:endParaRPr lang="zh-TW" altLang="en-US"/>
          </a:p>
        </p:txBody>
      </p:sp>
      <p:pic>
        <p:nvPicPr>
          <p:cNvPr id="6" name="Google Shape;86;p17">
            <a:extLst>
              <a:ext uri="{FF2B5EF4-FFF2-40B4-BE49-F238E27FC236}">
                <a16:creationId xmlns:a16="http://schemas.microsoft.com/office/drawing/2014/main" id="{F58F4C8E-0D2F-1D20-2382-E3517A0F51C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2699" y="2020768"/>
            <a:ext cx="5569039" cy="38859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EA1B08C-8833-AC07-A912-E7C7BE6864A9}"/>
              </a:ext>
            </a:extLst>
          </p:cNvPr>
          <p:cNvSpPr txBox="1"/>
          <p:nvPr/>
        </p:nvSpPr>
        <p:spPr>
          <a:xfrm>
            <a:off x="4970909" y="2099577"/>
            <a:ext cx="17167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latin typeface="+mj-lt"/>
              </a:rPr>
              <a:t>5e478442b 2025/2/26</a:t>
            </a:r>
            <a:endParaRPr lang="zh-TW" altLang="en-US" sz="1000">
              <a:latin typeface="+mj-lt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0135D11-FA31-F246-1752-0F5DA2C04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580" y="3429000"/>
            <a:ext cx="3487119" cy="24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8649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1AE821-EBFE-42A7-AEAB-BCDA703B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7E7D68-B040-4904-B78A-271A8A3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70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0E51EDC-A7BD-48BD-87DB-5711F38F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LED test result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F3D622A-F368-46F1-AAFF-AD446BC216FF}"/>
              </a:ext>
            </a:extLst>
          </p:cNvPr>
          <p:cNvSpPr txBox="1"/>
          <p:nvPr/>
        </p:nvSpPr>
        <p:spPr>
          <a:xfrm>
            <a:off x="77006" y="4404737"/>
            <a:ext cx="2038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run31</a:t>
            </a:r>
          </a:p>
          <a:p>
            <a:r>
              <a:rPr lang="en-US" altLang="zh-TW" dirty="0">
                <a:latin typeface="+mj-lt"/>
              </a:rPr>
              <a:t>signal delay 0</a:t>
            </a:r>
          </a:p>
          <a:p>
            <a:r>
              <a:rPr lang="en-US" altLang="zh-TW" dirty="0">
                <a:latin typeface="+mj-lt"/>
              </a:rPr>
              <a:t>Bias 29V</a:t>
            </a:r>
          </a:p>
          <a:p>
            <a:r>
              <a:rPr lang="en-US" altLang="zh-TW" dirty="0">
                <a:latin typeface="+mj-lt"/>
              </a:rPr>
              <a:t>LED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1.4V</a:t>
            </a:r>
            <a:r>
              <a:rPr lang="en-US" altLang="zh-TW" dirty="0">
                <a:latin typeface="+mj-lt"/>
              </a:rPr>
              <a:t>,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25ns</a:t>
            </a:r>
          </a:p>
          <a:p>
            <a:r>
              <a:rPr lang="en-US" altLang="zh-TW" dirty="0">
                <a:latin typeface="+mj-lt"/>
              </a:rPr>
              <a:t>Ext trig. delay 10</a:t>
            </a:r>
            <a:endParaRPr lang="zh-TW" altLang="en-US" dirty="0">
              <a:latin typeface="+mj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76F4E1A-528F-4982-BDA6-00DE746B47DF}"/>
              </a:ext>
            </a:extLst>
          </p:cNvPr>
          <p:cNvSpPr txBox="1"/>
          <p:nvPr/>
        </p:nvSpPr>
        <p:spPr>
          <a:xfrm>
            <a:off x="6013622" y="4404737"/>
            <a:ext cx="2038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run32</a:t>
            </a:r>
          </a:p>
          <a:p>
            <a:r>
              <a:rPr lang="en-US" altLang="zh-TW" dirty="0">
                <a:latin typeface="+mj-lt"/>
              </a:rPr>
              <a:t>signal delay 0</a:t>
            </a:r>
          </a:p>
          <a:p>
            <a:r>
              <a:rPr lang="en-US" altLang="zh-TW" dirty="0">
                <a:latin typeface="+mj-lt"/>
              </a:rPr>
              <a:t>Bias 29V</a:t>
            </a:r>
          </a:p>
          <a:p>
            <a:r>
              <a:rPr lang="en-US" altLang="zh-TW" dirty="0">
                <a:latin typeface="+mj-lt"/>
              </a:rPr>
              <a:t>LED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1.45V</a:t>
            </a:r>
            <a:r>
              <a:rPr lang="en-US" altLang="zh-TW" dirty="0">
                <a:latin typeface="+mj-lt"/>
              </a:rPr>
              <a:t>,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25ns</a:t>
            </a:r>
          </a:p>
          <a:p>
            <a:r>
              <a:rPr lang="en-US" altLang="zh-TW" dirty="0">
                <a:latin typeface="+mj-lt"/>
              </a:rPr>
              <a:t>Ext trig. delay 10</a:t>
            </a:r>
            <a:endParaRPr lang="zh-TW" altLang="en-US" dirty="0">
              <a:latin typeface="+mj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DD5A5985-4C85-4C8D-8CA4-337715102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" y="1221384"/>
            <a:ext cx="5711658" cy="31414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268DC43-D106-46C7-A900-2B624CC39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22" y="1212675"/>
            <a:ext cx="5711658" cy="31576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27877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1AE821-EBFE-42A7-AEAB-BCDA703B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7E7D68-B040-4904-B78A-271A8A3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71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0E51EDC-A7BD-48BD-87DB-5711F38F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LED test result</a:t>
            </a:r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F3D622A-F368-46F1-AAFF-AD446BC216FF}"/>
              </a:ext>
            </a:extLst>
          </p:cNvPr>
          <p:cNvSpPr txBox="1"/>
          <p:nvPr/>
        </p:nvSpPr>
        <p:spPr>
          <a:xfrm>
            <a:off x="77006" y="4404737"/>
            <a:ext cx="2038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run33</a:t>
            </a:r>
          </a:p>
          <a:p>
            <a:r>
              <a:rPr lang="en-US" altLang="zh-TW" dirty="0">
                <a:latin typeface="+mj-lt"/>
              </a:rPr>
              <a:t>signal delay 0</a:t>
            </a:r>
          </a:p>
          <a:p>
            <a:r>
              <a:rPr lang="en-US" altLang="zh-TW" dirty="0">
                <a:latin typeface="+mj-lt"/>
              </a:rPr>
              <a:t>Bias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28V</a:t>
            </a:r>
          </a:p>
          <a:p>
            <a:r>
              <a:rPr lang="en-US" altLang="zh-TW" dirty="0">
                <a:latin typeface="+mj-lt"/>
              </a:rPr>
              <a:t>LED 1.4V, 25ns</a:t>
            </a:r>
          </a:p>
          <a:p>
            <a:r>
              <a:rPr lang="en-US" altLang="zh-TW" dirty="0">
                <a:latin typeface="+mj-lt"/>
              </a:rPr>
              <a:t>Ext trig. delay 10</a:t>
            </a:r>
            <a:endParaRPr lang="zh-TW" altLang="en-US" dirty="0">
              <a:latin typeface="+mj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76F4E1A-528F-4982-BDA6-00DE746B47DF}"/>
              </a:ext>
            </a:extLst>
          </p:cNvPr>
          <p:cNvSpPr txBox="1"/>
          <p:nvPr/>
        </p:nvSpPr>
        <p:spPr>
          <a:xfrm>
            <a:off x="6013622" y="4404737"/>
            <a:ext cx="2038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run34</a:t>
            </a:r>
          </a:p>
          <a:p>
            <a:r>
              <a:rPr lang="en-US" altLang="zh-TW" dirty="0">
                <a:latin typeface="+mj-lt"/>
              </a:rPr>
              <a:t>signal delay 0</a:t>
            </a:r>
          </a:p>
          <a:p>
            <a:r>
              <a:rPr lang="en-US" altLang="zh-TW" dirty="0">
                <a:latin typeface="+mj-lt"/>
              </a:rPr>
              <a:t>Bias </a:t>
            </a:r>
            <a:r>
              <a:rPr lang="en-US" altLang="zh-TW" dirty="0">
                <a:solidFill>
                  <a:srgbClr val="FF0000"/>
                </a:solidFill>
                <a:latin typeface="+mj-lt"/>
              </a:rPr>
              <a:t>30V</a:t>
            </a:r>
          </a:p>
          <a:p>
            <a:r>
              <a:rPr lang="en-US" altLang="zh-TW" dirty="0">
                <a:latin typeface="+mj-lt"/>
              </a:rPr>
              <a:t>LED 1.45V, 25ns</a:t>
            </a:r>
          </a:p>
          <a:p>
            <a:r>
              <a:rPr lang="en-US" altLang="zh-TW" dirty="0">
                <a:latin typeface="+mj-lt"/>
              </a:rPr>
              <a:t>Ext trig. delay 10</a:t>
            </a:r>
            <a:endParaRPr lang="zh-TW" altLang="en-US" dirty="0">
              <a:latin typeface="+mj-lt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425BF83-EDFE-4364-B775-3066D9382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9" y="1210107"/>
            <a:ext cx="5711658" cy="31639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006BBA0-8A32-477F-991D-F868E97EB5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622" y="1210107"/>
            <a:ext cx="5711658" cy="31512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71637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EE118C0-D9C2-4CF0-84FF-009B7564C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006977"/>
          </a:xfrm>
        </p:spPr>
        <p:txBody>
          <a:bodyPr/>
          <a:lstStyle/>
          <a:p>
            <a:r>
              <a:rPr lang="en-US" altLang="zh-TW" dirty="0"/>
              <a:t>Multiple stage....</a:t>
            </a:r>
          </a:p>
          <a:p>
            <a:pPr lvl="1"/>
            <a:r>
              <a:rPr lang="en-US" altLang="zh-TW" dirty="0" err="1"/>
              <a:t>SiPM</a:t>
            </a:r>
            <a:r>
              <a:rPr lang="en-US" altLang="zh-TW" dirty="0"/>
              <a:t> board layout</a:t>
            </a:r>
          </a:p>
          <a:p>
            <a:pPr lvl="1"/>
            <a:r>
              <a:rPr lang="en-US" altLang="zh-TW" dirty="0"/>
              <a:t>Cable reverse order</a:t>
            </a:r>
          </a:p>
          <a:p>
            <a:pPr lvl="1"/>
            <a:r>
              <a:rPr lang="en-US" altLang="zh-TW" dirty="0"/>
              <a:t>Protoboard layout</a:t>
            </a:r>
          </a:p>
          <a:p>
            <a:pPr lvl="1"/>
            <a:r>
              <a:rPr lang="en-US" altLang="zh-TW" dirty="0"/>
              <a:t>ASIC 0/1?</a:t>
            </a:r>
          </a:p>
          <a:p>
            <a:pPr lvl="1"/>
            <a:r>
              <a:rPr lang="en-US" altLang="zh-TW" dirty="0"/>
              <a:t>FPGA 0</a:t>
            </a:r>
          </a:p>
          <a:p>
            <a:r>
              <a:rPr lang="en-US" altLang="zh-TW" dirty="0"/>
              <a:t>Lookup table</a:t>
            </a:r>
          </a:p>
          <a:p>
            <a:pPr lvl="1"/>
            <a:r>
              <a:rPr lang="en-US" altLang="zh-TW" dirty="0"/>
              <a:t>https://docs.google.com/spreadsheets/d/1VDs9stUrkrNTq3McJMH1bralzvcX4AuQ8HcpJwmnNY8/edit?usp=drive_link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65E29F4-D8CB-447E-9C58-AD766A3F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587393C-13A2-49E3-80DA-E9A74E8C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72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D6AC444-CDB3-401B-AE5C-FA8E6F9E3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Channel mapping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060841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D5E1C82-6F2A-4B16-AE36-7802C9C532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 dirty="0"/>
              <a:t>Run 32, ASIC1, CH10 ADC waveform</a:t>
            </a:r>
          </a:p>
          <a:p>
            <a:r>
              <a:rPr lang="en-US" altLang="zh-TW" dirty="0"/>
              <a:t>Is this jitter or photon count?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F6F852A-4EA6-459B-8A68-A86646255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B92E4E9-3830-4A65-868D-3058D6B5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73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A3FEBFEC-1CBA-4B89-A841-0EC5BA11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More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8DC731-4051-4859-9375-CBC7D2715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37250"/>
            <a:ext cx="5364479" cy="345304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250A4A4-BF8B-46B0-8C1C-1AE44A7D8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975" y="67086"/>
            <a:ext cx="6494962" cy="312896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E6D87BF-882E-4DF8-82AF-92A39AA87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975" y="3339428"/>
            <a:ext cx="6365767" cy="3075074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7856C83-4822-4120-8659-1CFBBA26674D}"/>
              </a:ext>
            </a:extLst>
          </p:cNvPr>
          <p:cNvSpPr txBox="1"/>
          <p:nvPr/>
        </p:nvSpPr>
        <p:spPr>
          <a:xfrm>
            <a:off x="5465346" y="6373218"/>
            <a:ext cx="36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0</a:t>
            </a:r>
            <a:endParaRPr lang="zh-TW" altLang="en-US" dirty="0">
              <a:latin typeface="+mj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017B447-4642-4512-8D94-9A1E811FB274}"/>
              </a:ext>
            </a:extLst>
          </p:cNvPr>
          <p:cNvSpPr txBox="1"/>
          <p:nvPr/>
        </p:nvSpPr>
        <p:spPr>
          <a:xfrm>
            <a:off x="8122845" y="5881504"/>
            <a:ext cx="1312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histogram</a:t>
            </a:r>
            <a:endParaRPr lang="zh-TW" altLang="en-US" dirty="0">
              <a:latin typeface="+mj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10BCA01-2B17-4941-8245-C1A7C69ACA0A}"/>
              </a:ext>
            </a:extLst>
          </p:cNvPr>
          <p:cNvSpPr txBox="1"/>
          <p:nvPr/>
        </p:nvSpPr>
        <p:spPr>
          <a:xfrm>
            <a:off x="11676079" y="6373218"/>
            <a:ext cx="57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300</a:t>
            </a:r>
            <a:endParaRPr lang="zh-TW" altLang="en-US" dirty="0">
              <a:latin typeface="+mj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B70BAD0-11CB-4696-97E1-6A62C6130AD7}"/>
              </a:ext>
            </a:extLst>
          </p:cNvPr>
          <p:cNvSpPr txBox="1"/>
          <p:nvPr/>
        </p:nvSpPr>
        <p:spPr>
          <a:xfrm>
            <a:off x="8122844" y="2731501"/>
            <a:ext cx="1578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latin typeface="+mj-lt"/>
              </a:rPr>
              <a:t>adc</a:t>
            </a:r>
            <a:r>
              <a:rPr lang="en-US" altLang="zh-TW" dirty="0">
                <a:latin typeface="+mj-lt"/>
              </a:rPr>
              <a:t> waveform</a:t>
            </a:r>
            <a:endParaRPr lang="zh-TW" altLang="en-US" dirty="0">
              <a:latin typeface="+mj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0B86F51-CBDF-4817-A33A-BCEDC16428EA}"/>
              </a:ext>
            </a:extLst>
          </p:cNvPr>
          <p:cNvSpPr txBox="1"/>
          <p:nvPr/>
        </p:nvSpPr>
        <p:spPr>
          <a:xfrm>
            <a:off x="5557306" y="2909016"/>
            <a:ext cx="369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0</a:t>
            </a:r>
            <a:endParaRPr lang="zh-TW" altLang="en-US" dirty="0">
              <a:latin typeface="+mj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CA4213A-AC09-4118-B762-7F6331D3069C}"/>
              </a:ext>
            </a:extLst>
          </p:cNvPr>
          <p:cNvSpPr txBox="1"/>
          <p:nvPr/>
        </p:nvSpPr>
        <p:spPr>
          <a:xfrm>
            <a:off x="11751107" y="2909016"/>
            <a:ext cx="571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20</a:t>
            </a:r>
            <a:endParaRPr lang="zh-TW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560678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2C28961-5A05-47C2-A742-A8BAD737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369332"/>
          </a:xfrm>
        </p:spPr>
        <p:txBody>
          <a:bodyPr/>
          <a:lstStyle/>
          <a:p>
            <a:r>
              <a:rPr lang="en-US" altLang="zh-TW" dirty="0"/>
              <a:t>ASIC 0 disable?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41B4049-82D3-425C-BFDB-22E15843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8F7968E-5A70-4351-9270-46EFD7FD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74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054751CB-C986-4E4F-8E91-6A2457AF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decoder broken</a:t>
            </a:r>
            <a:endParaRPr lang="zh-TW" altLang="en-US" dirty="0"/>
          </a:p>
        </p:txBody>
      </p:sp>
      <p:sp>
        <p:nvSpPr>
          <p:cNvPr id="7" name="內容版面配置區 8">
            <a:extLst>
              <a:ext uri="{FF2B5EF4-FFF2-40B4-BE49-F238E27FC236}">
                <a16:creationId xmlns:a16="http://schemas.microsoft.com/office/drawing/2014/main" id="{180EED73-24C7-4E5B-BC3A-E4A855C22678}"/>
              </a:ext>
            </a:extLst>
          </p:cNvPr>
          <p:cNvSpPr txBox="1">
            <a:spLocks/>
          </p:cNvSpPr>
          <p:nvPr/>
        </p:nvSpPr>
        <p:spPr>
          <a:xfrm>
            <a:off x="1097280" y="1835329"/>
            <a:ext cx="4641669" cy="4328364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-183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微軟正黑體 Light" panose="020B0304030504040204" pitchFamily="34" charset="-120"/>
              <a:buNone/>
            </a:pPr>
            <a:r>
              <a:rPr lang="pt-BR" altLang="zh-TW" sz="800" dirty="0">
                <a:latin typeface="Consolas" panose="020B0609020204030204" pitchFamily="49" charset="0"/>
              </a:rPr>
              <a:t>$ ./build/h2g_run -r 28 -d 0 -n 1 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zh-TW" sz="800" dirty="0">
                <a:latin typeface="Consolas" panose="020B0609020204030204" pitchFamily="49" charset="0"/>
              </a:rPr>
              <a:t>$ root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root [1] </a:t>
            </a:r>
            <a:r>
              <a:rPr lang="pt-BR" altLang="zh-TW" sz="800" dirty="0">
                <a:latin typeface="Consolas" panose="020B0609020204030204" pitchFamily="49" charset="0"/>
              </a:rPr>
              <a:t>T</a:t>
            </a:r>
            <a:r>
              <a:rPr lang="en-US" altLang="zh-TW" sz="800" dirty="0">
                <a:latin typeface="Consolas" panose="020B0609020204030204" pitchFamily="49" charset="0"/>
              </a:rPr>
              <a:t>F</a:t>
            </a:r>
            <a:r>
              <a:rPr lang="pt-BR" altLang="zh-TW" sz="800" dirty="0">
                <a:latin typeface="Consolas" panose="020B0609020204030204" pitchFamily="49" charset="0"/>
              </a:rPr>
              <a:t>ile f(“Run28.root”)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root [2] events-&gt;Print()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*Tree    :events    : Events        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   0 : Total =            8669 bytes  File  Size =       1057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        :          : Tree compression factor =   1.00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0 :</a:t>
            </a:r>
            <a:r>
              <a:rPr lang="en-US" altLang="zh-TW" sz="800" dirty="0" err="1">
                <a:latin typeface="Consolas" panose="020B0609020204030204" pitchFamily="49" charset="0"/>
              </a:rPr>
              <a:t>event_number</a:t>
            </a:r>
            <a:r>
              <a:rPr lang="en-US" altLang="zh-TW" sz="800" dirty="0">
                <a:latin typeface="Consolas" panose="020B0609020204030204" pitchFamily="49" charset="0"/>
              </a:rPr>
              <a:t> : </a:t>
            </a:r>
            <a:r>
              <a:rPr lang="en-US" altLang="zh-TW" sz="800" dirty="0" err="1">
                <a:latin typeface="Consolas" panose="020B0609020204030204" pitchFamily="49" charset="0"/>
              </a:rPr>
              <a:t>event_number</a:t>
            </a:r>
            <a:r>
              <a:rPr lang="en-US" altLang="zh-TW" sz="800" dirty="0">
                <a:latin typeface="Consolas" panose="020B0609020204030204" pitchFamily="49" charset="0"/>
              </a:rPr>
              <a:t>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   0 : Total  Size=        513 bytes  One basket in memory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 0 : Basket Size=      32000 bytes  Compression=   1.00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1 :timestamps : timestamps[1]/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   0 : Total  Size=        511 bytes  One basket in memory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 0 : Basket Size=      32000 bytes  Compression=   1.00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2 :</a:t>
            </a:r>
            <a:r>
              <a:rPr lang="en-US" altLang="zh-TW" sz="800" dirty="0" err="1">
                <a:latin typeface="Consolas" panose="020B0609020204030204" pitchFamily="49" charset="0"/>
              </a:rPr>
              <a:t>num_samples</a:t>
            </a:r>
            <a:r>
              <a:rPr lang="en-US" altLang="zh-TW" sz="800" dirty="0">
                <a:latin typeface="Consolas" panose="020B0609020204030204" pitchFamily="49" charset="0"/>
              </a:rPr>
              <a:t> : </a:t>
            </a:r>
            <a:r>
              <a:rPr lang="en-US" altLang="zh-TW" sz="800" dirty="0" err="1">
                <a:latin typeface="Consolas" panose="020B0609020204030204" pitchFamily="49" charset="0"/>
              </a:rPr>
              <a:t>num_samples</a:t>
            </a:r>
            <a:r>
              <a:rPr lang="en-US" altLang="zh-TW" sz="800" dirty="0">
                <a:latin typeface="Consolas" panose="020B0609020204030204" pitchFamily="49" charset="0"/>
              </a:rPr>
              <a:t>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   0 : Total  Size=        509 bytes  One basket in memory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 0 : Basket Size=      32000 bytes  Compression=   1.00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3 :</a:t>
            </a:r>
            <a:r>
              <a:rPr lang="en-US" altLang="zh-TW" sz="800" dirty="0" err="1">
                <a:latin typeface="Consolas" panose="020B0609020204030204" pitchFamily="49" charset="0"/>
              </a:rPr>
              <a:t>adc</a:t>
            </a:r>
            <a:r>
              <a:rPr lang="en-US" altLang="zh-TW" sz="800" dirty="0">
                <a:latin typeface="Consolas" panose="020B0609020204030204" pitchFamily="49" charset="0"/>
              </a:rPr>
              <a:t>       : </a:t>
            </a:r>
            <a:r>
              <a:rPr lang="en-US" altLang="zh-TW" sz="800" dirty="0" err="1">
                <a:latin typeface="Consolas" panose="020B0609020204030204" pitchFamily="49" charset="0"/>
              </a:rPr>
              <a:t>adc</a:t>
            </a:r>
            <a:r>
              <a:rPr lang="en-US" altLang="zh-TW" sz="800" dirty="0">
                <a:latin typeface="Consolas" panose="020B0609020204030204" pitchFamily="49" charset="0"/>
              </a:rPr>
              <a:t>[144][32]/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   0 : Total  Size=        495 bytes  One basket in memory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 0 : Basket Size=      32000 bytes  Compression=   1.00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4 :</a:t>
            </a:r>
            <a:r>
              <a:rPr lang="en-US" altLang="zh-TW" sz="800" dirty="0" err="1">
                <a:latin typeface="Consolas" panose="020B0609020204030204" pitchFamily="49" charset="0"/>
              </a:rPr>
              <a:t>toa</a:t>
            </a:r>
            <a:r>
              <a:rPr lang="en-US" altLang="zh-TW" sz="800" dirty="0">
                <a:latin typeface="Consolas" panose="020B0609020204030204" pitchFamily="49" charset="0"/>
              </a:rPr>
              <a:t>       : </a:t>
            </a:r>
            <a:r>
              <a:rPr lang="en-US" altLang="zh-TW" sz="800" dirty="0" err="1">
                <a:latin typeface="Consolas" panose="020B0609020204030204" pitchFamily="49" charset="0"/>
              </a:rPr>
              <a:t>toa</a:t>
            </a:r>
            <a:r>
              <a:rPr lang="en-US" altLang="zh-TW" sz="800" dirty="0">
                <a:latin typeface="Consolas" panose="020B0609020204030204" pitchFamily="49" charset="0"/>
              </a:rPr>
              <a:t>[144][32]/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   0 : Total  Size=        495 bytes  One basket in memory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 0 : Basket Size=      32000 bytes  Compression=   1.00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5 :tot       : tot[144][32]/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   0 : Total  Size=        495 bytes  One basket in memory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 0 : Basket Size=      32000 bytes  Compression=   1.00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6 :hamming   : hamming[144][32]/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   0 : Total  Size=        511 bytes  One basket in memory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 0 : Basket Size=      32000 bytes  Compression=   1.00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Font typeface="微軟正黑體 Light" panose="020B0304030504040204" pitchFamily="34" charset="-120"/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...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D700D9E-994D-4333-B426-C8E0A04E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8735" y="2482326"/>
            <a:ext cx="3444396" cy="3429222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E4C04583-1335-4519-8E77-B2FB6E5A9945}"/>
              </a:ext>
            </a:extLst>
          </p:cNvPr>
          <p:cNvCxnSpPr/>
          <p:nvPr/>
        </p:nvCxnSpPr>
        <p:spPr>
          <a:xfrm>
            <a:off x="5625736" y="4128230"/>
            <a:ext cx="146078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93E76F4-921A-44F8-A6CE-B8B4F5E81E65}"/>
              </a:ext>
            </a:extLst>
          </p:cNvPr>
          <p:cNvSpPr txBox="1"/>
          <p:nvPr/>
        </p:nvSpPr>
        <p:spPr>
          <a:xfrm>
            <a:off x="5574455" y="3796462"/>
            <a:ext cx="2123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latin typeface="+mj-lt"/>
              </a:rPr>
              <a:t>ADC waveform</a:t>
            </a:r>
          </a:p>
          <a:p>
            <a:r>
              <a:rPr lang="en-US" altLang="zh-TW" dirty="0">
                <a:latin typeface="+mj-lt"/>
              </a:rPr>
              <a:t>x-axis: time</a:t>
            </a:r>
          </a:p>
          <a:p>
            <a:r>
              <a:rPr lang="en-US" altLang="zh-TW" dirty="0">
                <a:latin typeface="+mj-lt"/>
              </a:rPr>
              <a:t>y-axis: amplitude</a:t>
            </a:r>
            <a:endParaRPr lang="zh-TW" altLang="en-US" dirty="0">
              <a:latin typeface="+mj-lt"/>
            </a:endParaRPr>
          </a:p>
          <a:p>
            <a:endParaRPr lang="zh-TW" altLang="en-US" dirty="0">
              <a:latin typeface="+mj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12B2EE83-61B6-46CB-B388-BFE2EFF40F3B}"/>
              </a:ext>
            </a:extLst>
          </p:cNvPr>
          <p:cNvSpPr txBox="1"/>
          <p:nvPr/>
        </p:nvSpPr>
        <p:spPr>
          <a:xfrm>
            <a:off x="8860813" y="3444240"/>
            <a:ext cx="11146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600" dirty="0">
                <a:solidFill>
                  <a:srgbClr val="FF0000"/>
                </a:solidFill>
              </a:rPr>
              <a:t>?</a:t>
            </a:r>
            <a:endParaRPr lang="zh-TW" alt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133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1DE366D-E2A6-4D28-BA67-398EDBE2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825867"/>
          </a:xfrm>
        </p:spPr>
        <p:txBody>
          <a:bodyPr/>
          <a:lstStyle/>
          <a:p>
            <a:r>
              <a:rPr lang="en-US" altLang="zh-TW" dirty="0"/>
              <a:t>pip install </a:t>
            </a:r>
            <a:r>
              <a:rPr lang="en-US" altLang="zh-TW" dirty="0" err="1"/>
              <a:t>pyvisa</a:t>
            </a:r>
            <a:r>
              <a:rPr lang="en-US" altLang="zh-TW" dirty="0"/>
              <a:t> </a:t>
            </a:r>
            <a:r>
              <a:rPr lang="en-US" altLang="zh-TW" dirty="0" err="1"/>
              <a:t>pyvisa-py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1AE821-EBFE-42A7-AEAB-BCDA703B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7E7D68-B040-4904-B78A-271A8A3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75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0E51EDC-A7BD-48BD-87DB-5711F38F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SCPI programming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F23FD19-9578-487A-8156-8E1745A896F5}"/>
              </a:ext>
            </a:extLst>
          </p:cNvPr>
          <p:cNvSpPr/>
          <p:nvPr/>
        </p:nvSpPr>
        <p:spPr>
          <a:xfrm>
            <a:off x="6096000" y="1225689"/>
            <a:ext cx="597777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>
                <a:latin typeface="+mj-lt"/>
              </a:rPr>
              <a:t>import pyvisa</a:t>
            </a:r>
          </a:p>
          <a:p>
            <a:r>
              <a:rPr lang="zh-TW" altLang="en-US" sz="1000" dirty="0">
                <a:latin typeface="+mj-lt"/>
              </a:rPr>
              <a:t>rm = pyvisa.ResourceManager()</a:t>
            </a:r>
          </a:p>
          <a:p>
            <a:endParaRPr lang="zh-TW" altLang="en-US" sz="1000" dirty="0">
              <a:latin typeface="+mj-lt"/>
            </a:endParaRPr>
          </a:p>
          <a:p>
            <a:r>
              <a:rPr lang="zh-TW" altLang="en-US" sz="1000" dirty="0">
                <a:latin typeface="+mj-lt"/>
              </a:rPr>
              <a:t>#KEYSIGHT 33520B waveform generator</a:t>
            </a:r>
          </a:p>
          <a:p>
            <a:r>
              <a:rPr lang="zh-TW" altLang="en-US" sz="1000" dirty="0">
                <a:latin typeface="+mj-lt"/>
              </a:rPr>
              <a:t>wavegen = rm.open_resource('TCPIP0::</a:t>
            </a:r>
            <a:r>
              <a:rPr lang="zh-TW" altLang="en-US" sz="1000" dirty="0">
                <a:solidFill>
                  <a:srgbClr val="FF0000"/>
                </a:solidFill>
                <a:latin typeface="+mj-lt"/>
              </a:rPr>
              <a:t>10.1.2.2</a:t>
            </a:r>
            <a:r>
              <a:rPr lang="zh-TW" altLang="en-US" sz="1000" dirty="0">
                <a:latin typeface="+mj-lt"/>
              </a:rPr>
              <a:t>::inst0::INSTR')</a:t>
            </a:r>
          </a:p>
          <a:p>
            <a:r>
              <a:rPr lang="zh-TW" altLang="en-US" sz="1000" dirty="0">
                <a:latin typeface="+mj-lt"/>
              </a:rPr>
              <a:t>wavegen.read_termination = '\n'</a:t>
            </a:r>
          </a:p>
          <a:p>
            <a:r>
              <a:rPr lang="zh-TW" altLang="en-US" sz="1000" dirty="0">
                <a:latin typeface="+mj-lt"/>
              </a:rPr>
              <a:t>wavegen.write_termination = '\n'</a:t>
            </a:r>
          </a:p>
          <a:p>
            <a:endParaRPr lang="zh-TW" altLang="en-US" sz="1000" dirty="0">
              <a:latin typeface="+mj-lt"/>
            </a:endParaRPr>
          </a:p>
          <a:p>
            <a:r>
              <a:rPr lang="zh-TW" altLang="en-US" sz="1000" dirty="0">
                <a:latin typeface="+mj-lt"/>
              </a:rPr>
              <a:t>wavegen.write('*RST')</a:t>
            </a:r>
          </a:p>
          <a:p>
            <a:r>
              <a:rPr lang="zh-TW" altLang="en-US" sz="1000" dirty="0">
                <a:latin typeface="+mj-lt"/>
              </a:rPr>
              <a:t>wavegen.write('SOURCE1:FUNCTION PULSE')</a:t>
            </a:r>
          </a:p>
          <a:p>
            <a:r>
              <a:rPr lang="zh-TW" altLang="en-US" sz="1000" dirty="0">
                <a:latin typeface="+mj-lt"/>
              </a:rPr>
              <a:t>wavegen.write('SOURCE1:FUNCTION:PULSE:TRANSITION:LEADING 8.4 ns') # instrument minimum is 8.4 ns</a:t>
            </a:r>
          </a:p>
          <a:p>
            <a:r>
              <a:rPr lang="zh-TW" altLang="en-US" sz="1000" dirty="0">
                <a:latin typeface="+mj-lt"/>
              </a:rPr>
              <a:t>wavegen.write('SOURCE1:FUNCTION:PULSE:TRANSITION:TRAILING 8.4 ns')</a:t>
            </a:r>
          </a:p>
          <a:p>
            <a:r>
              <a:rPr lang="zh-TW" altLang="en-US" sz="1000" dirty="0">
                <a:latin typeface="+mj-lt"/>
              </a:rPr>
              <a:t>wavegen.write('SOURCE1:FUNCTION:PULSE:WIDTH 25 ns') # instrument minimum is 16 ns</a:t>
            </a:r>
          </a:p>
          <a:p>
            <a:r>
              <a:rPr lang="zh-TW" altLang="en-US" sz="1000" dirty="0">
                <a:latin typeface="+mj-lt"/>
              </a:rPr>
              <a:t>wavegen.write('SOURCE1:FREQUENCY 1000')</a:t>
            </a:r>
          </a:p>
          <a:p>
            <a:r>
              <a:rPr lang="zh-TW" altLang="en-US" sz="1000" dirty="0">
                <a:latin typeface="+mj-lt"/>
              </a:rPr>
              <a:t>wavegen.write('SOURCE1:VOLTAGE:HIGH 1.3')</a:t>
            </a:r>
          </a:p>
          <a:p>
            <a:r>
              <a:rPr lang="zh-TW" altLang="en-US" sz="1000" dirty="0">
                <a:latin typeface="+mj-lt"/>
              </a:rPr>
              <a:t>wavegen.write('SOURCE1:VOLTAGE:LOW 0')</a:t>
            </a:r>
          </a:p>
          <a:p>
            <a:r>
              <a:rPr lang="zh-TW" altLang="en-US" sz="1000" dirty="0">
                <a:latin typeface="+mj-lt"/>
              </a:rPr>
              <a:t>wavegen.write('OUTPUT1 ON')</a:t>
            </a:r>
          </a:p>
          <a:p>
            <a:endParaRPr lang="zh-TW" altLang="en-US" sz="1000" dirty="0">
              <a:latin typeface="+mj-lt"/>
            </a:endParaRPr>
          </a:p>
          <a:p>
            <a:r>
              <a:rPr lang="zh-TW" altLang="en-US" sz="1000" dirty="0">
                <a:latin typeface="+mj-lt"/>
              </a:rPr>
              <a:t>wavegen.write('SOURCE2:FUNCTION PULSE')</a:t>
            </a:r>
          </a:p>
          <a:p>
            <a:r>
              <a:rPr lang="zh-TW" altLang="en-US" sz="1000" dirty="0">
                <a:latin typeface="+mj-lt"/>
              </a:rPr>
              <a:t>wavegen.write('SOURCE2:FUNCTION:PULSE:WIDTH 25 ns')</a:t>
            </a:r>
          </a:p>
          <a:p>
            <a:r>
              <a:rPr lang="zh-TW" altLang="en-US" sz="1000" dirty="0">
                <a:latin typeface="+mj-lt"/>
              </a:rPr>
              <a:t>wavegen.write('SOURCE2:FUNCTION:PULSE:TRANSITION:LEADING 8.4 ns')</a:t>
            </a:r>
          </a:p>
          <a:p>
            <a:r>
              <a:rPr lang="zh-TW" altLang="en-US" sz="1000" dirty="0">
                <a:latin typeface="+mj-lt"/>
              </a:rPr>
              <a:t>wavegen.write('SOURCE2:FUNCTION:PULSE:TRANSITION:TRAILING 8.4 ns')</a:t>
            </a:r>
          </a:p>
          <a:p>
            <a:r>
              <a:rPr lang="zh-TW" altLang="en-US" sz="1000" dirty="0">
                <a:latin typeface="+mj-lt"/>
              </a:rPr>
              <a:t>wavegen.write('SOURCE2:FREQUENCY 1000')</a:t>
            </a:r>
          </a:p>
          <a:p>
            <a:r>
              <a:rPr lang="zh-TW" altLang="en-US" sz="1000" dirty="0">
                <a:latin typeface="+mj-lt"/>
              </a:rPr>
              <a:t>wavegen.write('SOURCE2:VOLTAGE:HIGH </a:t>
            </a:r>
            <a:r>
              <a:rPr lang="zh-TW" altLang="en-US" sz="1000" dirty="0">
                <a:solidFill>
                  <a:srgbClr val="FF0000"/>
                </a:solidFill>
                <a:latin typeface="+mj-lt"/>
              </a:rPr>
              <a:t>1.45</a:t>
            </a:r>
            <a:r>
              <a:rPr lang="zh-TW" altLang="en-US" sz="1000" dirty="0">
                <a:latin typeface="+mj-lt"/>
              </a:rPr>
              <a:t>') # voltage</a:t>
            </a:r>
          </a:p>
          <a:p>
            <a:r>
              <a:rPr lang="zh-TW" altLang="en-US" sz="1000" dirty="0">
                <a:latin typeface="+mj-lt"/>
              </a:rPr>
              <a:t>wavegen.write('SOURCE2:VOLTAGE:LOW 0')</a:t>
            </a:r>
          </a:p>
          <a:p>
            <a:r>
              <a:rPr lang="zh-TW" altLang="en-US" sz="1000" dirty="0">
                <a:latin typeface="+mj-lt"/>
              </a:rPr>
              <a:t>wavegen.write('OUTPUT2 ON')</a:t>
            </a:r>
          </a:p>
          <a:p>
            <a:endParaRPr lang="zh-TW" altLang="en-US" sz="1000" dirty="0">
              <a:latin typeface="+mj-lt"/>
            </a:endParaRPr>
          </a:p>
          <a:p>
            <a:r>
              <a:rPr lang="zh-TW" altLang="en-US" sz="1000" dirty="0">
                <a:latin typeface="+mj-lt"/>
              </a:rPr>
              <a:t># let both channel's pulse synchronized, this channel phase is independent to burst mode phase</a:t>
            </a:r>
          </a:p>
          <a:p>
            <a:r>
              <a:rPr lang="zh-TW" altLang="en-US" sz="1000" dirty="0">
                <a:latin typeface="+mj-lt"/>
              </a:rPr>
              <a:t>wavegen.write('SOURCE2:PHASE:SYNCHRONIZE')</a:t>
            </a:r>
          </a:p>
          <a:p>
            <a:r>
              <a:rPr lang="zh-TW" altLang="en-US" sz="1000" dirty="0">
                <a:latin typeface="+mj-lt"/>
              </a:rPr>
              <a:t>wavegen.write('SOURCE2:PHASE:REFERENCE')</a:t>
            </a:r>
          </a:p>
          <a:p>
            <a:r>
              <a:rPr lang="zh-TW" altLang="en-US" sz="1000" dirty="0">
                <a:latin typeface="+mj-lt"/>
              </a:rPr>
              <a:t>wavegen.write('UNIT:ANGLE SECOND')</a:t>
            </a:r>
          </a:p>
          <a:p>
            <a:r>
              <a:rPr lang="zh-TW" altLang="en-US" sz="1000" dirty="0">
                <a:latin typeface="+mj-lt"/>
              </a:rPr>
              <a:t>wavegen.write('SOURCE</a:t>
            </a:r>
            <a:r>
              <a:rPr lang="en-US" altLang="zh-TW" sz="1000" dirty="0">
                <a:latin typeface="+mj-lt"/>
              </a:rPr>
              <a:t>1</a:t>
            </a:r>
            <a:r>
              <a:rPr lang="zh-TW" altLang="en-US" sz="1000" dirty="0">
                <a:latin typeface="+mj-lt"/>
              </a:rPr>
              <a:t>:PHASE </a:t>
            </a:r>
            <a:r>
              <a:rPr lang="zh-TW" altLang="en-US" sz="1000" dirty="0">
                <a:solidFill>
                  <a:srgbClr val="FF0000"/>
                </a:solidFill>
                <a:latin typeface="+mj-lt"/>
              </a:rPr>
              <a:t>0.0000003</a:t>
            </a:r>
            <a:r>
              <a:rPr lang="zh-TW" altLang="en-US" sz="1000" dirty="0">
                <a:latin typeface="+mj-lt"/>
              </a:rPr>
              <a:t>') # 300ns</a:t>
            </a:r>
          </a:p>
          <a:p>
            <a:endParaRPr lang="zh-TW" altLang="en-US" sz="1000" dirty="0">
              <a:latin typeface="+mj-lt"/>
            </a:endParaRPr>
          </a:p>
          <a:p>
            <a:r>
              <a:rPr lang="zh-TW" altLang="en-US" sz="1000" dirty="0">
                <a:latin typeface="+mj-lt"/>
              </a:rPr>
              <a:t>print("ERROR: ", wavegen.query('SYSTEM:ERROR?'))</a:t>
            </a:r>
          </a:p>
          <a:p>
            <a:r>
              <a:rPr lang="zh-TW" altLang="en-US" sz="1000" dirty="0">
                <a:latin typeface="+mj-lt"/>
              </a:rPr>
              <a:t>wavegen.close()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DE4247-382F-45C5-9BD0-C1107AA667CE}"/>
              </a:ext>
            </a:extLst>
          </p:cNvPr>
          <p:cNvSpPr/>
          <p:nvPr/>
        </p:nvSpPr>
        <p:spPr>
          <a:xfrm>
            <a:off x="1097280" y="3594421"/>
            <a:ext cx="4998719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dirty="0">
                <a:latin typeface="+mj-lt"/>
              </a:rPr>
              <a:t>import </a:t>
            </a:r>
            <a:r>
              <a:rPr lang="en-US" altLang="zh-TW" sz="1000" dirty="0" err="1">
                <a:latin typeface="+mj-lt"/>
              </a:rPr>
              <a:t>pyvisa</a:t>
            </a:r>
            <a:endParaRPr lang="en-US" altLang="zh-TW" sz="1000" dirty="0">
              <a:latin typeface="+mj-lt"/>
            </a:endParaRPr>
          </a:p>
          <a:p>
            <a:r>
              <a:rPr lang="en-US" altLang="zh-TW" sz="1000" dirty="0">
                <a:latin typeface="+mj-lt"/>
              </a:rPr>
              <a:t>rm = </a:t>
            </a:r>
            <a:r>
              <a:rPr lang="en-US" altLang="zh-TW" sz="1000" dirty="0" err="1">
                <a:latin typeface="+mj-lt"/>
              </a:rPr>
              <a:t>pyvisa.ResourceManager</a:t>
            </a:r>
            <a:r>
              <a:rPr lang="en-US" altLang="zh-TW" sz="1000" dirty="0">
                <a:latin typeface="+mj-lt"/>
              </a:rPr>
              <a:t>()</a:t>
            </a:r>
          </a:p>
          <a:p>
            <a:endParaRPr lang="en-US" altLang="zh-TW" sz="1000" dirty="0">
              <a:latin typeface="+mj-lt"/>
            </a:endParaRPr>
          </a:p>
          <a:p>
            <a:r>
              <a:rPr lang="en-US" altLang="zh-TW" sz="1000" dirty="0">
                <a:latin typeface="+mj-lt"/>
              </a:rPr>
              <a:t>#GWINSTEK GPP-3060 Programmable DC Power Supply</a:t>
            </a:r>
          </a:p>
          <a:p>
            <a:r>
              <a:rPr lang="en-US" altLang="zh-TW" sz="1000" dirty="0" err="1">
                <a:latin typeface="+mj-lt"/>
              </a:rPr>
              <a:t>ps</a:t>
            </a:r>
            <a:r>
              <a:rPr lang="en-US" altLang="zh-TW" sz="1000" dirty="0">
                <a:latin typeface="+mj-lt"/>
              </a:rPr>
              <a:t> = </a:t>
            </a:r>
            <a:r>
              <a:rPr lang="en-US" altLang="zh-TW" sz="1000" dirty="0" err="1">
                <a:latin typeface="+mj-lt"/>
              </a:rPr>
              <a:t>rm.open_resource</a:t>
            </a:r>
            <a:r>
              <a:rPr lang="en-US" altLang="zh-TW" sz="1000" dirty="0">
                <a:latin typeface="+mj-lt"/>
              </a:rPr>
              <a:t>('TCPIP0::</a:t>
            </a:r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10.1.2.30</a:t>
            </a:r>
            <a:r>
              <a:rPr lang="en-US" altLang="zh-TW" sz="1000" dirty="0">
                <a:latin typeface="+mj-lt"/>
              </a:rPr>
              <a:t>::1026::SOCKET')</a:t>
            </a:r>
          </a:p>
          <a:p>
            <a:r>
              <a:rPr lang="en-US" altLang="zh-TW" sz="1000" dirty="0" err="1">
                <a:latin typeface="+mj-lt"/>
              </a:rPr>
              <a:t>ps.read_termination</a:t>
            </a:r>
            <a:r>
              <a:rPr lang="en-US" altLang="zh-TW" sz="1000" dirty="0">
                <a:latin typeface="+mj-lt"/>
              </a:rPr>
              <a:t> = '\n'</a:t>
            </a:r>
          </a:p>
          <a:p>
            <a:r>
              <a:rPr lang="en-US" altLang="zh-TW" sz="1000" dirty="0" err="1">
                <a:latin typeface="+mj-lt"/>
              </a:rPr>
              <a:t>ps.write_termination</a:t>
            </a:r>
            <a:r>
              <a:rPr lang="en-US" altLang="zh-TW" sz="1000" dirty="0">
                <a:latin typeface="+mj-lt"/>
              </a:rPr>
              <a:t> = '\n'</a:t>
            </a:r>
          </a:p>
          <a:p>
            <a:endParaRPr lang="en-US" altLang="zh-TW" sz="1000" dirty="0">
              <a:latin typeface="+mj-lt"/>
            </a:endParaRPr>
          </a:p>
          <a:p>
            <a:r>
              <a:rPr lang="en-US" altLang="zh-TW" sz="1000" dirty="0" err="1">
                <a:latin typeface="+mj-lt"/>
              </a:rPr>
              <a:t>ps.write</a:t>
            </a:r>
            <a:r>
              <a:rPr lang="en-US" altLang="zh-TW" sz="1000" dirty="0">
                <a:latin typeface="+mj-lt"/>
              </a:rPr>
              <a:t>('*RST')</a:t>
            </a:r>
          </a:p>
          <a:p>
            <a:r>
              <a:rPr lang="en-US" altLang="zh-TW" sz="1000" dirty="0" err="1">
                <a:latin typeface="+mj-lt"/>
              </a:rPr>
              <a:t>ps.write</a:t>
            </a:r>
            <a:r>
              <a:rPr lang="en-US" altLang="zh-TW" sz="1000" dirty="0">
                <a:latin typeface="+mj-lt"/>
              </a:rPr>
              <a:t>(':VSET1:</a:t>
            </a:r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28</a:t>
            </a:r>
            <a:r>
              <a:rPr lang="en-US" altLang="zh-TW" sz="1000" dirty="0">
                <a:latin typeface="+mj-lt"/>
              </a:rPr>
              <a:t>') # CH1 voltage range = 0 ~ 32V</a:t>
            </a:r>
          </a:p>
          <a:p>
            <a:r>
              <a:rPr lang="en-US" altLang="zh-TW" sz="1000" dirty="0" err="1">
                <a:latin typeface="+mj-lt"/>
              </a:rPr>
              <a:t>ps.write</a:t>
            </a:r>
            <a:r>
              <a:rPr lang="en-US" altLang="zh-TW" sz="1000" dirty="0">
                <a:latin typeface="+mj-lt"/>
              </a:rPr>
              <a:t>(':ISET1:1') # CH1 current range = 0 ~ 6.2A</a:t>
            </a:r>
          </a:p>
          <a:p>
            <a:r>
              <a:rPr lang="en-US" altLang="zh-TW" sz="1000" dirty="0" err="1">
                <a:latin typeface="+mj-lt"/>
              </a:rPr>
              <a:t>ps.write</a:t>
            </a:r>
            <a:r>
              <a:rPr lang="en-US" altLang="zh-TW" sz="1000" dirty="0">
                <a:latin typeface="+mj-lt"/>
              </a:rPr>
              <a:t>(':OUTPUT1:STATE ON')</a:t>
            </a:r>
          </a:p>
          <a:p>
            <a:r>
              <a:rPr lang="en-US" altLang="zh-TW" sz="1000" dirty="0">
                <a:latin typeface="+mj-lt"/>
              </a:rPr>
              <a:t>#</a:t>
            </a:r>
            <a:r>
              <a:rPr lang="en-US" altLang="zh-TW" sz="1000" dirty="0" err="1">
                <a:latin typeface="+mj-lt"/>
              </a:rPr>
              <a:t>ps.write</a:t>
            </a:r>
            <a:r>
              <a:rPr lang="en-US" altLang="zh-TW" sz="1000" dirty="0">
                <a:latin typeface="+mj-lt"/>
              </a:rPr>
              <a:t>(':ALLOUTOFF')</a:t>
            </a:r>
          </a:p>
          <a:p>
            <a:r>
              <a:rPr lang="en-US" altLang="zh-TW" sz="1000" dirty="0" err="1">
                <a:latin typeface="+mj-lt"/>
              </a:rPr>
              <a:t>ps.close</a:t>
            </a:r>
            <a:r>
              <a:rPr lang="en-US" altLang="zh-TW" sz="1000" dirty="0">
                <a:latin typeface="+mj-lt"/>
              </a:rPr>
              <a:t>()</a:t>
            </a:r>
          </a:p>
          <a:p>
            <a:endParaRPr lang="zh-TW" alt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064646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F365757-2A8F-4CF6-8BF1-CE3B4F884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2587375"/>
          </a:xfrm>
        </p:spPr>
        <p:txBody>
          <a:bodyPr/>
          <a:lstStyle/>
          <a:p>
            <a:r>
              <a:rPr lang="en-US" altLang="zh-TW" dirty="0"/>
              <a:t>mechanism needed</a:t>
            </a:r>
          </a:p>
          <a:p>
            <a:pPr lvl="1"/>
            <a:r>
              <a:rPr lang="en-US" altLang="zh-TW" dirty="0"/>
              <a:t>Is there enough space on the trigger board and clock board?</a:t>
            </a:r>
          </a:p>
          <a:p>
            <a:pPr lvl="1"/>
            <a:r>
              <a:rPr lang="en-US" altLang="zh-TW" dirty="0"/>
              <a:t>Is the SMA to SMA cable long enough?</a:t>
            </a:r>
          </a:p>
          <a:p>
            <a:pPr lvl="1"/>
            <a:r>
              <a:rPr lang="en-US" altLang="zh-TW" dirty="0"/>
              <a:t>space for 10G switch and network cable length?</a:t>
            </a:r>
          </a:p>
          <a:p>
            <a:pPr lvl="1"/>
            <a:endParaRPr lang="en-US" altLang="zh-TW" dirty="0"/>
          </a:p>
          <a:p>
            <a:r>
              <a:rPr lang="en-US" altLang="zh-TW" dirty="0"/>
              <a:t>Power cable for </a:t>
            </a:r>
            <a:r>
              <a:rPr lang="en-US" altLang="zh-TW" dirty="0" err="1"/>
              <a:t>SiPM</a:t>
            </a:r>
            <a:r>
              <a:rPr lang="en-US" altLang="zh-TW" dirty="0"/>
              <a:t>?</a:t>
            </a:r>
          </a:p>
          <a:p>
            <a:r>
              <a:rPr lang="en-US" altLang="zh-TW" dirty="0"/>
              <a:t>Prepare PC for beam test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2A5DE03-F8AB-4619-BDD8-0FDCF5538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DDBF0E6-4D7F-4BCE-A6E5-50987182C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76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6418E425-0D48-497C-B90D-231371D2D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Two FPGA</a:t>
            </a: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48649F4C-8B30-47A5-A9FA-71B64BD5B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143" y="3195220"/>
            <a:ext cx="7969857" cy="368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841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2C28961-5A05-47C2-A742-A8BAD737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1282402"/>
          </a:xfrm>
        </p:spPr>
        <p:txBody>
          <a:bodyPr/>
          <a:lstStyle/>
          <a:p>
            <a:r>
              <a:rPr lang="en-US" altLang="zh-TW" dirty="0"/>
              <a:t>ASIC 0 must work</a:t>
            </a:r>
          </a:p>
          <a:p>
            <a:r>
              <a:rPr lang="en-US" altLang="zh-TW" dirty="0"/>
              <a:t>1KHz, 10000 trigger =&gt; 9821 event</a:t>
            </a:r>
          </a:p>
          <a:p>
            <a:r>
              <a:rPr lang="en-US" altLang="zh-TW" dirty="0"/>
              <a:t>2 FPGA * 2 ASIC = 288 channel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41B4049-82D3-425C-BFDB-22E15843D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8F7968E-5A70-4351-9270-46EFD7FD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77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054751CB-C986-4E4F-8E91-6A2457AF1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decoder</a:t>
            </a:r>
            <a:endParaRPr lang="zh-TW" altLang="en-US" dirty="0"/>
          </a:p>
        </p:txBody>
      </p:sp>
      <p:sp>
        <p:nvSpPr>
          <p:cNvPr id="7" name="內容版面配置區 8">
            <a:extLst>
              <a:ext uri="{FF2B5EF4-FFF2-40B4-BE49-F238E27FC236}">
                <a16:creationId xmlns:a16="http://schemas.microsoft.com/office/drawing/2014/main" id="{180EED73-24C7-4E5B-BC3A-E4A855C22678}"/>
              </a:ext>
            </a:extLst>
          </p:cNvPr>
          <p:cNvSpPr txBox="1">
            <a:spLocks/>
          </p:cNvSpPr>
          <p:nvPr/>
        </p:nvSpPr>
        <p:spPr>
          <a:xfrm>
            <a:off x="6742706" y="1245024"/>
            <a:ext cx="4641669" cy="5214761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-183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微軟正黑體 Light" panose="020B0304030504040204" pitchFamily="34" charset="-120"/>
              <a:buChar char="◇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微軟正黑體 Light" panose="020B0304030504040204" pitchFamily="34" charset="-120"/>
              <a:buChar char="◇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軟正黑體 Light" panose="020B0304030504040204" pitchFamily="34" charset="-120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微軟正黑體 Light" panose="020B0304030504040204" pitchFamily="34" charset="-120"/>
              <a:buNone/>
            </a:pPr>
            <a:r>
              <a:rPr lang="pt-BR" altLang="zh-TW" sz="800" dirty="0">
                <a:latin typeface="Consolas" panose="020B0609020204030204" pitchFamily="49" charset="0"/>
              </a:rPr>
              <a:t>$ ./build/h2g_run -r 40 -d 0 -n </a:t>
            </a:r>
            <a:r>
              <a:rPr lang="pt-BR" altLang="zh-TW" sz="800" dirty="0">
                <a:solidFill>
                  <a:srgbClr val="FF0000"/>
                </a:solidFill>
                <a:latin typeface="Consolas" panose="020B0609020204030204" pitchFamily="49" charset="0"/>
              </a:rPr>
              <a:t>2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pt-BR" altLang="zh-TW" sz="800" dirty="0">
                <a:latin typeface="Consolas" panose="020B0609020204030204" pitchFamily="49" charset="0"/>
              </a:rPr>
              <a:t>$ root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root [1] </a:t>
            </a:r>
            <a:r>
              <a:rPr lang="pt-BR" altLang="zh-TW" sz="800" dirty="0">
                <a:latin typeface="Consolas" panose="020B0609020204030204" pitchFamily="49" charset="0"/>
              </a:rPr>
              <a:t>T</a:t>
            </a:r>
            <a:r>
              <a:rPr lang="en-US" altLang="zh-TW" sz="800" dirty="0">
                <a:latin typeface="Consolas" panose="020B0609020204030204" pitchFamily="49" charset="0"/>
              </a:rPr>
              <a:t>F</a:t>
            </a:r>
            <a:r>
              <a:rPr lang="pt-BR" altLang="zh-TW" sz="800" dirty="0">
                <a:latin typeface="Consolas" panose="020B0609020204030204" pitchFamily="49" charset="0"/>
              </a:rPr>
              <a:t>ile f(“Run040.root”)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root [2] events-&gt;Print()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*Tree    :events    : Events        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9824 : Total =      1472807942 bytes  File  Size =   77986302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        :          : Tree compression factor =  18.91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******************************************************************************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0 :</a:t>
            </a:r>
            <a:r>
              <a:rPr lang="en-US" altLang="zh-TW" sz="800" dirty="0" err="1">
                <a:latin typeface="Consolas" panose="020B0609020204030204" pitchFamily="49" charset="0"/>
              </a:rPr>
              <a:t>event_number</a:t>
            </a:r>
            <a:r>
              <a:rPr lang="en-US" altLang="zh-TW" sz="800" dirty="0">
                <a:latin typeface="Consolas" panose="020B0609020204030204" pitchFamily="49" charset="0"/>
              </a:rPr>
              <a:t> : </a:t>
            </a:r>
            <a:r>
              <a:rPr lang="en-US" altLang="zh-TW" sz="800" dirty="0" err="1">
                <a:latin typeface="Consolas" panose="020B0609020204030204" pitchFamily="49" charset="0"/>
              </a:rPr>
              <a:t>event_number</a:t>
            </a:r>
            <a:r>
              <a:rPr lang="en-US" altLang="zh-TW" sz="800" dirty="0">
                <a:latin typeface="Consolas" panose="020B0609020204030204" pitchFamily="49" charset="0"/>
              </a:rPr>
              <a:t>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9824 : Total  Size=      40052 bytes  File Size  =      14069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 3 : Basket Size=      51200 bytes  Compression=   2.81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1 :timestamps : timestamps[2]/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9824 : Total  Size=      79340 bytes  File Size  =      26918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 3 : Basket Size=      51200 bytes  Compression=   2.93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2 :</a:t>
            </a:r>
            <a:r>
              <a:rPr lang="en-US" altLang="zh-TW" sz="800" dirty="0" err="1">
                <a:latin typeface="Consolas" panose="020B0609020204030204" pitchFamily="49" charset="0"/>
              </a:rPr>
              <a:t>num_samples</a:t>
            </a:r>
            <a:r>
              <a:rPr lang="en-US" altLang="zh-TW" sz="800" dirty="0">
                <a:latin typeface="Consolas" panose="020B0609020204030204" pitchFamily="49" charset="0"/>
              </a:rPr>
              <a:t> : </a:t>
            </a:r>
            <a:r>
              <a:rPr lang="en-US" altLang="zh-TW" sz="800" dirty="0" err="1">
                <a:latin typeface="Consolas" panose="020B0609020204030204" pitchFamily="49" charset="0"/>
              </a:rPr>
              <a:t>num_samples</a:t>
            </a:r>
            <a:r>
              <a:rPr lang="en-US" altLang="zh-TW" sz="800" dirty="0">
                <a:latin typeface="Consolas" panose="020B0609020204030204" pitchFamily="49" charset="0"/>
              </a:rPr>
              <a:t>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9824 : Total  Size=      40045 bytes  File Size  =        543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  3 : Basket Size=      51200 bytes  Compression=  72.81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3 :</a:t>
            </a:r>
            <a:r>
              <a:rPr lang="en-US" altLang="zh-TW" sz="800" dirty="0" err="1">
                <a:latin typeface="Consolas" panose="020B0609020204030204" pitchFamily="49" charset="0"/>
              </a:rPr>
              <a:t>adc</a:t>
            </a:r>
            <a:r>
              <a:rPr lang="en-US" altLang="zh-TW" sz="800" dirty="0">
                <a:latin typeface="Consolas" panose="020B0609020204030204" pitchFamily="49" charset="0"/>
              </a:rPr>
              <a:t>       : </a:t>
            </a:r>
            <a:r>
              <a:rPr lang="en-US" altLang="zh-TW" sz="800" dirty="0" err="1">
                <a:latin typeface="Consolas" panose="020B0609020204030204" pitchFamily="49" charset="0"/>
              </a:rPr>
              <a:t>adc</a:t>
            </a:r>
            <a:r>
              <a:rPr lang="en-US" altLang="zh-TW" sz="800" dirty="0">
                <a:latin typeface="Consolas" panose="020B0609020204030204" pitchFamily="49" charset="0"/>
              </a:rPr>
              <a:t>[288][32]/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9824 : Total  Size=  362491179 bytes  File Size  =   65978440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3684 : Basket Size=    7088640 bytes  Compression=   5.49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4 :</a:t>
            </a:r>
            <a:r>
              <a:rPr lang="en-US" altLang="zh-TW" sz="800" dirty="0" err="1">
                <a:latin typeface="Consolas" panose="020B0609020204030204" pitchFamily="49" charset="0"/>
              </a:rPr>
              <a:t>toa</a:t>
            </a:r>
            <a:r>
              <a:rPr lang="en-US" altLang="zh-TW" sz="800" dirty="0">
                <a:latin typeface="Consolas" panose="020B0609020204030204" pitchFamily="49" charset="0"/>
              </a:rPr>
              <a:t>       : </a:t>
            </a:r>
            <a:r>
              <a:rPr lang="en-US" altLang="zh-TW" sz="800" dirty="0" err="1">
                <a:latin typeface="Consolas" panose="020B0609020204030204" pitchFamily="49" charset="0"/>
              </a:rPr>
              <a:t>toa</a:t>
            </a:r>
            <a:r>
              <a:rPr lang="en-US" altLang="zh-TW" sz="800" dirty="0">
                <a:latin typeface="Consolas" panose="020B0609020204030204" pitchFamily="49" charset="0"/>
              </a:rPr>
              <a:t>[288][32]/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9824 : Total  Size=  362491179 bytes  File Size  =    2064431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3684 : Basket Size=    7088640 bytes  Compression= 175.55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5 :tot       : tot[288][32]/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9824 : Total  Size=  362491179 bytes  File Size  =    2036343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3684 : Basket Size=    7088640 bytes  Compression= 177.97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6 :hamming   : hamming[288][32]/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9824 : Total  Size=  362505931 bytes  File Size  =    2466907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3684 : Basket Size=    7089152 bytes  Compression= 146.92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7 :</a:t>
            </a:r>
            <a:r>
              <a:rPr lang="en-US" altLang="zh-TW" sz="800" dirty="0" err="1">
                <a:latin typeface="Consolas" panose="020B0609020204030204" pitchFamily="49" charset="0"/>
              </a:rPr>
              <a:t>hit_max</a:t>
            </a:r>
            <a:r>
              <a:rPr lang="en-US" altLang="zh-TW" sz="800" dirty="0">
                <a:latin typeface="Consolas" panose="020B0609020204030204" pitchFamily="49" charset="0"/>
              </a:rPr>
              <a:t>   : </a:t>
            </a:r>
            <a:r>
              <a:rPr lang="en-US" altLang="zh-TW" sz="800" dirty="0" err="1">
                <a:latin typeface="Consolas" panose="020B0609020204030204" pitchFamily="49" charset="0"/>
              </a:rPr>
              <a:t>hit_max</a:t>
            </a:r>
            <a:r>
              <a:rPr lang="en-US" altLang="zh-TW" sz="800" dirty="0">
                <a:latin typeface="Consolas" panose="020B0609020204030204" pitchFamily="49" charset="0"/>
              </a:rPr>
              <a:t>[288]/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9824 : Total  Size=   11333891 bytes  File Size  =    2611281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170 : Basket Size=     221696 bytes  Compression=   4.34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*Br    8 :</a:t>
            </a:r>
            <a:r>
              <a:rPr lang="en-US" altLang="zh-TW" sz="800" dirty="0" err="1">
                <a:latin typeface="Consolas" panose="020B0609020204030204" pitchFamily="49" charset="0"/>
              </a:rPr>
              <a:t>hit_pedestal</a:t>
            </a:r>
            <a:r>
              <a:rPr lang="en-US" altLang="zh-TW" sz="800" dirty="0">
                <a:latin typeface="Consolas" panose="020B0609020204030204" pitchFamily="49" charset="0"/>
              </a:rPr>
              <a:t> : </a:t>
            </a:r>
            <a:r>
              <a:rPr lang="en-US" altLang="zh-TW" sz="800" dirty="0" err="1">
                <a:latin typeface="Consolas" panose="020B0609020204030204" pitchFamily="49" charset="0"/>
              </a:rPr>
              <a:t>hit_pedestal</a:t>
            </a:r>
            <a:r>
              <a:rPr lang="en-US" altLang="zh-TW" sz="800" dirty="0">
                <a:latin typeface="Consolas" panose="020B0609020204030204" pitchFamily="49" charset="0"/>
              </a:rPr>
              <a:t>[288]/</a:t>
            </a:r>
            <a:r>
              <a:rPr lang="en-US" altLang="zh-TW" sz="800" dirty="0" err="1">
                <a:latin typeface="Consolas" panose="020B0609020204030204" pitchFamily="49" charset="0"/>
              </a:rPr>
              <a:t>i</a:t>
            </a:r>
            <a:r>
              <a:rPr lang="en-US" altLang="zh-TW" sz="800" dirty="0">
                <a:latin typeface="Consolas" panose="020B0609020204030204" pitchFamily="49" charset="0"/>
              </a:rPr>
              <a:t>                            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*Entries :     9824 : Total  Size=   11334761 bytes  File Size  =    2682917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*Baskets :      170 : Basket Size=     221696 bytes  Compression=   4.22     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*............................................................................*</a:t>
            </a:r>
          </a:p>
          <a:p>
            <a:pPr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800" dirty="0">
                <a:latin typeface="Consolas" panose="020B0609020204030204" pitchFamily="49" charset="0"/>
              </a:rPr>
              <a:t>root [1] .q</a:t>
            </a:r>
          </a:p>
        </p:txBody>
      </p:sp>
      <p:pic>
        <p:nvPicPr>
          <p:cNvPr id="147" name="圖片 146">
            <a:extLst>
              <a:ext uri="{FF2B5EF4-FFF2-40B4-BE49-F238E27FC236}">
                <a16:creationId xmlns:a16="http://schemas.microsoft.com/office/drawing/2014/main" id="{C7346172-C33F-4335-AACE-82628844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796" y="2938924"/>
            <a:ext cx="3401372" cy="337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935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3C6F207C-B3BB-4715-91C1-DEA1E5C45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1648656"/>
          </a:xfrm>
        </p:spPr>
        <p:txBody>
          <a:bodyPr/>
          <a:lstStyle/>
          <a:p>
            <a:r>
              <a:rPr lang="en-US" altLang="zh-TW" dirty="0"/>
              <a:t>Practical limitations</a:t>
            </a:r>
          </a:p>
          <a:p>
            <a:pPr lvl="1"/>
            <a:r>
              <a:rPr lang="en-US" altLang="zh-TW" dirty="0"/>
              <a:t>LEDs are not ideal light sources; as point sources, their brightness varies with distance. </a:t>
            </a:r>
          </a:p>
          <a:p>
            <a:pPr lvl="1"/>
            <a:r>
              <a:rPr lang="en-US" altLang="zh-TW" dirty="0"/>
              <a:t>Is it possible to use an integrating sphere, or is there a better method?</a:t>
            </a:r>
          </a:p>
          <a:p>
            <a:pPr lvl="1"/>
            <a:r>
              <a:rPr lang="en-US" altLang="zh-TW" dirty="0"/>
              <a:t>The waveform generator's rising and falling edges are too slow.</a:t>
            </a:r>
          </a:p>
          <a:p>
            <a:pPr lvl="1"/>
            <a:r>
              <a:rPr lang="en-US" altLang="zh-TW" dirty="0"/>
              <a:t>SIPM is affected by temperature and currently does not have any temperature control in laboratory.</a:t>
            </a:r>
            <a:endParaRPr lang="zh-TW" altLang="en-US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BF3469C-D3CE-4AE2-B870-E986DDD18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EB3BEFA-A226-4669-9C98-E75577933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627DEF1E-FC52-44FA-B300-E85C9986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Discuss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002997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內容版面配置區 6">
            <a:extLst>
              <a:ext uri="{FF2B5EF4-FFF2-40B4-BE49-F238E27FC236}">
                <a16:creationId xmlns:a16="http://schemas.microsoft.com/office/drawing/2014/main" id="{95314E21-43F8-4DDE-9C89-8B6324949D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6903724"/>
              </p:ext>
            </p:extLst>
          </p:nvPr>
        </p:nvGraphicFramePr>
        <p:xfrm>
          <a:off x="1096963" y="1358900"/>
          <a:ext cx="10058400" cy="244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920564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0731691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3005346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4926671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30012328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4562455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53029406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7886072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5365440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07607380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8852464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TW" dirty="0">
                        <a:latin typeface="+mj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1KHZ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2KHZ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3KHZ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4KHZ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5KHZ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6KHZ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7KHZ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8KHZ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9KHZ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10KHZ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5290864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4 ASIC</a:t>
                      </a:r>
                    </a:p>
                    <a:p>
                      <a:r>
                        <a:rPr lang="en-US" sz="1400" b="0" strike="noStrike" spc="-1" dirty="0">
                          <a:latin typeface="+mj-lt"/>
                        </a:rPr>
                        <a:t>Gun=31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9818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9494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6078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4471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87</a:t>
                      </a:r>
                    </a:p>
                    <a:p>
                      <a:r>
                        <a:rPr lang="en-US" sz="1400" b="0" strike="noStrike" spc="-1">
                          <a:latin typeface="+mj-lt"/>
                        </a:rPr>
                        <a:t>crash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61</a:t>
                      </a:r>
                    </a:p>
                    <a:p>
                      <a:r>
                        <a:rPr lang="en-US" sz="1400" b="0" strike="noStrike" spc="-1">
                          <a:latin typeface="+mj-lt"/>
                        </a:rPr>
                        <a:t>crash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44</a:t>
                      </a:r>
                    </a:p>
                    <a:p>
                      <a:r>
                        <a:rPr lang="en-US" sz="1400" b="0" strike="noStrike" spc="-1">
                          <a:latin typeface="+mj-lt"/>
                        </a:rPr>
                        <a:t>crash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endParaRPr lang="zh-TW">
                        <a:latin typeface="+mj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endParaRPr lang="zh-TW">
                        <a:latin typeface="+mj-lt"/>
                      </a:endParaRP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endParaRPr lang="zh-TW">
                        <a:latin typeface="+mj-lt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727483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4 ASIC Gun=15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9915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9911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9911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9905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7624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6365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5483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4765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4311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endParaRPr lang="zh-TW">
                        <a:latin typeface="+mj-lt"/>
                      </a:endParaRP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4272163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2 ASIC</a:t>
                      </a:r>
                    </a:p>
                    <a:p>
                      <a:r>
                        <a:rPr lang="en-US" sz="1400" b="0" strike="noStrike" spc="-1">
                          <a:latin typeface="+mj-lt"/>
                        </a:rPr>
                        <a:t>Gun=31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9822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9821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9823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9826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129</a:t>
                      </a:r>
                    </a:p>
                    <a:p>
                      <a:r>
                        <a:rPr lang="en-US" sz="1400" b="0" strike="noStrike" spc="-1">
                          <a:latin typeface="+mj-lt"/>
                        </a:rPr>
                        <a:t>crash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64</a:t>
                      </a:r>
                    </a:p>
                    <a:p>
                      <a:r>
                        <a:rPr lang="en-US" sz="1400" b="0" strike="noStrike" spc="-1">
                          <a:latin typeface="+mj-lt"/>
                        </a:rPr>
                        <a:t>crash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42</a:t>
                      </a:r>
                    </a:p>
                    <a:p>
                      <a:r>
                        <a:rPr lang="en-US" sz="1400" b="0" strike="noStrike" spc="-1" dirty="0">
                          <a:latin typeface="+mj-lt"/>
                        </a:rPr>
                        <a:t>crash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30</a:t>
                      </a:r>
                    </a:p>
                    <a:p>
                      <a:r>
                        <a:rPr lang="en-US" sz="1400" b="0" strike="noStrike" spc="-1" dirty="0">
                          <a:latin typeface="+mj-lt"/>
                        </a:rPr>
                        <a:t>crash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25</a:t>
                      </a:r>
                    </a:p>
                    <a:p>
                      <a:r>
                        <a:rPr lang="en-US" sz="1400" b="0" strike="noStrike" spc="-1" dirty="0">
                          <a:latin typeface="+mj-lt"/>
                        </a:rPr>
                        <a:t>crash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19</a:t>
                      </a:r>
                    </a:p>
                    <a:p>
                      <a:r>
                        <a:rPr lang="en-US" sz="1400" b="0" strike="noStrike" spc="-1">
                          <a:latin typeface="+mj-lt"/>
                        </a:rPr>
                        <a:t>crash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857639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2 ASIC Gun=15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9910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9917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9910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9902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9927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9919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9895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>
                          <a:latin typeface="+mj-lt"/>
                        </a:rPr>
                        <a:t>9930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8488</a:t>
                      </a:r>
                    </a:p>
                  </a:txBody>
                  <a:tcPr marL="90000" marR="90000"/>
                </a:tc>
                <a:tc>
                  <a:txBody>
                    <a:bodyPr/>
                    <a:lstStyle/>
                    <a:p>
                      <a:r>
                        <a:rPr lang="en-US" sz="1400" b="0" strike="noStrike" spc="-1" dirty="0">
                          <a:latin typeface="+mj-lt"/>
                        </a:rPr>
                        <a:t>264</a:t>
                      </a:r>
                    </a:p>
                    <a:p>
                      <a:r>
                        <a:rPr lang="en-US" sz="1400" b="0" strike="noStrike" spc="-1" dirty="0">
                          <a:latin typeface="+mj-lt"/>
                        </a:rPr>
                        <a:t>crash</a:t>
                      </a:r>
                    </a:p>
                  </a:txBody>
                  <a:tcPr marL="90000" marR="90000"/>
                </a:tc>
                <a:extLst>
                  <a:ext uri="{0D108BD9-81ED-4DB2-BD59-A6C34878D82A}">
                    <a16:rowId xmlns:a16="http://schemas.microsoft.com/office/drawing/2014/main" val="1896228372"/>
                  </a:ext>
                </a:extLst>
              </a:tr>
            </a:tbl>
          </a:graphicData>
        </a:graphic>
      </p:graphicFrame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4E1891D-E35B-4D33-96F5-4C9D6F39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38D50E4-F41E-47E6-A6E3-83564D4C8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79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885396C9-3505-439B-B3F9-D469496D4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# Events vs Trigger frequency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CB15043-B54C-4F46-B258-EAFEC77B08CE}"/>
              </a:ext>
            </a:extLst>
          </p:cNvPr>
          <p:cNvSpPr/>
          <p:nvPr/>
        </p:nvSpPr>
        <p:spPr>
          <a:xfrm>
            <a:off x="1011936" y="533867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>
                <a:latin typeface="+mj-lt"/>
              </a:rPr>
              <a:t>4 ASIC = 2 KCU x 2 ASIC</a:t>
            </a:r>
          </a:p>
          <a:p>
            <a:r>
              <a:rPr lang="zh-TW" altLang="en-US" dirty="0">
                <a:latin typeface="+mj-lt"/>
              </a:rPr>
              <a:t>2 ASIC = 1 KCU x 2 ASIC</a:t>
            </a:r>
          </a:p>
          <a:p>
            <a:r>
              <a:rPr lang="zh-TW" altLang="en-US" dirty="0">
                <a:latin typeface="+mj-lt"/>
              </a:rPr>
              <a:t>Crash = decoder error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F4C4A8B-A8C7-46CD-802F-31B1DC19E876}"/>
              </a:ext>
            </a:extLst>
          </p:cNvPr>
          <p:cNvSpPr/>
          <p:nvPr/>
        </p:nvSpPr>
        <p:spPr>
          <a:xfrm>
            <a:off x="8316337" y="4179526"/>
            <a:ext cx="685998" cy="685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F0</a:t>
            </a:r>
            <a:endParaRPr lang="zh-TW" altLang="en-US" sz="1200" dirty="0">
              <a:latin typeface="+mj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1BA6B2A-BE9C-4622-9FBE-3D624FF155E2}"/>
              </a:ext>
            </a:extLst>
          </p:cNvPr>
          <p:cNvSpPr/>
          <p:nvPr/>
        </p:nvSpPr>
        <p:spPr>
          <a:xfrm>
            <a:off x="9603829" y="4659511"/>
            <a:ext cx="1207735" cy="5617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Network Switch 0</a:t>
            </a:r>
            <a:endParaRPr lang="zh-TW" altLang="en-US" sz="1200" dirty="0">
              <a:latin typeface="+mj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36DDC31-318A-4437-BF11-A3D56DDFEBA7}"/>
              </a:ext>
            </a:extLst>
          </p:cNvPr>
          <p:cNvSpPr/>
          <p:nvPr/>
        </p:nvSpPr>
        <p:spPr>
          <a:xfrm>
            <a:off x="11337105" y="4693902"/>
            <a:ext cx="492959" cy="492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PC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13" name="直線單箭頭接點 12">
            <a:extLst>
              <a:ext uri="{FF2B5EF4-FFF2-40B4-BE49-F238E27FC236}">
                <a16:creationId xmlns:a16="http://schemas.microsoft.com/office/drawing/2014/main" id="{C7F2580A-85D2-43DA-B460-53C23AAC0ED0}"/>
              </a:ext>
            </a:extLst>
          </p:cNvPr>
          <p:cNvCxnSpPr>
            <a:cxnSpLocks/>
            <a:endCxn id="62" idx="2"/>
          </p:cNvCxnSpPr>
          <p:nvPr/>
        </p:nvCxnSpPr>
        <p:spPr>
          <a:xfrm flipV="1">
            <a:off x="8659336" y="5676686"/>
            <a:ext cx="0" cy="4548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B927A230-2D1E-4CB7-80A8-6724F54C4009}"/>
              </a:ext>
            </a:extLst>
          </p:cNvPr>
          <p:cNvSpPr/>
          <p:nvPr/>
        </p:nvSpPr>
        <p:spPr>
          <a:xfrm>
            <a:off x="7567379" y="4178490"/>
            <a:ext cx="319072" cy="319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A0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F210629-BCEC-4483-A96E-BCF36741D0A3}"/>
              </a:ext>
            </a:extLst>
          </p:cNvPr>
          <p:cNvCxnSpPr>
            <a:cxnSpLocks/>
          </p:cNvCxnSpPr>
          <p:nvPr/>
        </p:nvCxnSpPr>
        <p:spPr>
          <a:xfrm flipH="1">
            <a:off x="7889929" y="4294310"/>
            <a:ext cx="426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8CB330B8-D2DF-4C0A-9B94-8947D483F91D}"/>
              </a:ext>
            </a:extLst>
          </p:cNvPr>
          <p:cNvCxnSpPr>
            <a:cxnSpLocks/>
          </p:cNvCxnSpPr>
          <p:nvPr/>
        </p:nvCxnSpPr>
        <p:spPr>
          <a:xfrm flipH="1">
            <a:off x="7889929" y="4599588"/>
            <a:ext cx="426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675BD1C-1685-4D61-8254-4A2BE20B2941}"/>
              </a:ext>
            </a:extLst>
          </p:cNvPr>
          <p:cNvSpPr txBox="1"/>
          <p:nvPr/>
        </p:nvSpPr>
        <p:spPr>
          <a:xfrm>
            <a:off x="7885003" y="4146539"/>
            <a:ext cx="553141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TW" sz="800" dirty="0">
                <a:latin typeface="+mj-lt"/>
              </a:rPr>
              <a:t>1.28 Gbps</a:t>
            </a:r>
            <a:endParaRPr lang="zh-TW" altLang="en-US" sz="800" dirty="0">
              <a:latin typeface="+mj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2A4AC24-6C30-4E0F-BA7C-1E37A15F13A6}"/>
              </a:ext>
            </a:extLst>
          </p:cNvPr>
          <p:cNvSpPr/>
          <p:nvPr/>
        </p:nvSpPr>
        <p:spPr>
          <a:xfrm>
            <a:off x="7567379" y="4521490"/>
            <a:ext cx="319072" cy="319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A1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DC63FD8-9F7F-4EB6-B00A-1C4BB57B2713}"/>
              </a:ext>
            </a:extLst>
          </p:cNvPr>
          <p:cNvCxnSpPr>
            <a:cxnSpLocks/>
          </p:cNvCxnSpPr>
          <p:nvPr/>
        </p:nvCxnSpPr>
        <p:spPr>
          <a:xfrm flipH="1">
            <a:off x="7889929" y="4452551"/>
            <a:ext cx="426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79023330-E996-46F5-9952-4D9A078178D8}"/>
              </a:ext>
            </a:extLst>
          </p:cNvPr>
          <p:cNvCxnSpPr>
            <a:cxnSpLocks/>
          </p:cNvCxnSpPr>
          <p:nvPr/>
        </p:nvCxnSpPr>
        <p:spPr>
          <a:xfrm flipH="1">
            <a:off x="7889929" y="4769991"/>
            <a:ext cx="426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5A02CE4-C0EA-467F-B8B3-B03C4D95058A}"/>
              </a:ext>
            </a:extLst>
          </p:cNvPr>
          <p:cNvSpPr txBox="1"/>
          <p:nvPr/>
        </p:nvSpPr>
        <p:spPr>
          <a:xfrm>
            <a:off x="8995859" y="4329440"/>
            <a:ext cx="594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1 Gbps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95832DA-8A17-40E0-8D5F-83C95DCBEF1C}"/>
              </a:ext>
            </a:extLst>
          </p:cNvPr>
          <p:cNvSpPr txBox="1"/>
          <p:nvPr/>
        </p:nvSpPr>
        <p:spPr>
          <a:xfrm>
            <a:off x="10823932" y="4731453"/>
            <a:ext cx="589126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TW" sz="1000" dirty="0">
                <a:latin typeface="+mj-lt"/>
              </a:rPr>
              <a:t>2.5 Gbps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39DE31CB-36DE-4FC8-B734-9E4E7296BCC5}"/>
              </a:ext>
            </a:extLst>
          </p:cNvPr>
          <p:cNvSpPr txBox="1"/>
          <p:nvPr/>
        </p:nvSpPr>
        <p:spPr>
          <a:xfrm>
            <a:off x="7885003" y="4298264"/>
            <a:ext cx="553141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TW" sz="800" dirty="0">
                <a:latin typeface="+mj-lt"/>
              </a:rPr>
              <a:t>1.28 Gbps</a:t>
            </a:r>
            <a:endParaRPr lang="zh-TW" altLang="en-US" sz="800" dirty="0">
              <a:latin typeface="+mj-lt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1CA68BD9-ED3E-442C-89C7-88EE59FE776A}"/>
              </a:ext>
            </a:extLst>
          </p:cNvPr>
          <p:cNvSpPr txBox="1"/>
          <p:nvPr/>
        </p:nvSpPr>
        <p:spPr>
          <a:xfrm>
            <a:off x="7885003" y="4443929"/>
            <a:ext cx="553141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TW" sz="800" dirty="0">
                <a:latin typeface="+mj-lt"/>
              </a:rPr>
              <a:t>1.28 Gbps</a:t>
            </a:r>
            <a:endParaRPr lang="zh-TW" altLang="en-US" sz="800" dirty="0">
              <a:latin typeface="+mj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9FE97226-09E5-4139-B5CC-EB82038C401A}"/>
              </a:ext>
            </a:extLst>
          </p:cNvPr>
          <p:cNvSpPr txBox="1"/>
          <p:nvPr/>
        </p:nvSpPr>
        <p:spPr>
          <a:xfrm>
            <a:off x="7885003" y="4615384"/>
            <a:ext cx="553141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TW" sz="800" dirty="0">
                <a:latin typeface="+mj-lt"/>
              </a:rPr>
              <a:t>1.28 Gbps</a:t>
            </a:r>
            <a:endParaRPr lang="zh-TW" altLang="en-US" sz="800" dirty="0">
              <a:latin typeface="+mj-lt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9BDE4600-A961-4EFD-8458-9B50CCDA95BC}"/>
              </a:ext>
            </a:extLst>
          </p:cNvPr>
          <p:cNvSpPr txBox="1"/>
          <p:nvPr/>
        </p:nvSpPr>
        <p:spPr>
          <a:xfrm rot="5400000">
            <a:off x="8510996" y="5800344"/>
            <a:ext cx="646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>
                <a:latin typeface="+mj-lt"/>
              </a:rPr>
              <a:t>Trigger</a:t>
            </a:r>
            <a:endParaRPr lang="zh-TW" altLang="en-US" sz="1200" dirty="0">
              <a:latin typeface="+mj-lt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71E10446-6E53-4A22-804B-6216EF617713}"/>
              </a:ext>
            </a:extLst>
          </p:cNvPr>
          <p:cNvSpPr/>
          <p:nvPr/>
        </p:nvSpPr>
        <p:spPr>
          <a:xfrm>
            <a:off x="8316337" y="4990688"/>
            <a:ext cx="685998" cy="6859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F1</a:t>
            </a:r>
            <a:endParaRPr lang="zh-TW" altLang="en-US" sz="1200" dirty="0">
              <a:latin typeface="+mj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AB15C63F-8B71-4F60-8829-8254CDC04894}"/>
              </a:ext>
            </a:extLst>
          </p:cNvPr>
          <p:cNvSpPr/>
          <p:nvPr/>
        </p:nvSpPr>
        <p:spPr>
          <a:xfrm>
            <a:off x="7567379" y="4989652"/>
            <a:ext cx="319072" cy="319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A0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D227C917-B2F6-44C3-B2A4-31E163BFBE9F}"/>
              </a:ext>
            </a:extLst>
          </p:cNvPr>
          <p:cNvCxnSpPr>
            <a:cxnSpLocks/>
          </p:cNvCxnSpPr>
          <p:nvPr/>
        </p:nvCxnSpPr>
        <p:spPr>
          <a:xfrm flipH="1">
            <a:off x="7889929" y="5105472"/>
            <a:ext cx="426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接點 64">
            <a:extLst>
              <a:ext uri="{FF2B5EF4-FFF2-40B4-BE49-F238E27FC236}">
                <a16:creationId xmlns:a16="http://schemas.microsoft.com/office/drawing/2014/main" id="{B0881A0D-C7D2-4ED0-8DC6-D8C3340D1617}"/>
              </a:ext>
            </a:extLst>
          </p:cNvPr>
          <p:cNvCxnSpPr>
            <a:cxnSpLocks/>
          </p:cNvCxnSpPr>
          <p:nvPr/>
        </p:nvCxnSpPr>
        <p:spPr>
          <a:xfrm flipH="1">
            <a:off x="7889929" y="5410750"/>
            <a:ext cx="426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538C2736-78E5-4E85-BE26-3A5709BD137B}"/>
              </a:ext>
            </a:extLst>
          </p:cNvPr>
          <p:cNvSpPr txBox="1"/>
          <p:nvPr/>
        </p:nvSpPr>
        <p:spPr>
          <a:xfrm>
            <a:off x="7885003" y="4951123"/>
            <a:ext cx="553141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TW" sz="800" dirty="0">
                <a:latin typeface="+mj-lt"/>
              </a:rPr>
              <a:t>1.28 Gbps</a:t>
            </a:r>
            <a:endParaRPr lang="zh-TW" altLang="en-US" sz="800" dirty="0">
              <a:latin typeface="+mj-lt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47772AD6-570B-4A81-BC02-3914BBF54B5C}"/>
              </a:ext>
            </a:extLst>
          </p:cNvPr>
          <p:cNvSpPr/>
          <p:nvPr/>
        </p:nvSpPr>
        <p:spPr>
          <a:xfrm>
            <a:off x="7567379" y="5339002"/>
            <a:ext cx="319072" cy="319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en-US" altLang="zh-TW" sz="1200" dirty="0">
                <a:latin typeface="+mj-lt"/>
              </a:rPr>
              <a:t>A1</a:t>
            </a:r>
            <a:endParaRPr lang="zh-TW" altLang="en-US" sz="1200" dirty="0">
              <a:latin typeface="+mj-lt"/>
            </a:endParaRPr>
          </a:p>
        </p:txBody>
      </p:sp>
      <p:cxnSp>
        <p:nvCxnSpPr>
          <p:cNvPr id="68" name="直線接點 67">
            <a:extLst>
              <a:ext uri="{FF2B5EF4-FFF2-40B4-BE49-F238E27FC236}">
                <a16:creationId xmlns:a16="http://schemas.microsoft.com/office/drawing/2014/main" id="{6F388751-2C47-49DE-B5AE-308C1E4C62D3}"/>
              </a:ext>
            </a:extLst>
          </p:cNvPr>
          <p:cNvCxnSpPr>
            <a:cxnSpLocks/>
          </p:cNvCxnSpPr>
          <p:nvPr/>
        </p:nvCxnSpPr>
        <p:spPr>
          <a:xfrm flipH="1">
            <a:off x="7889929" y="5263713"/>
            <a:ext cx="426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30AEC1E5-CE0E-4F68-BDAB-59E43E2DCDFF}"/>
              </a:ext>
            </a:extLst>
          </p:cNvPr>
          <p:cNvCxnSpPr>
            <a:cxnSpLocks/>
          </p:cNvCxnSpPr>
          <p:nvPr/>
        </p:nvCxnSpPr>
        <p:spPr>
          <a:xfrm flipH="1">
            <a:off x="7889929" y="5581153"/>
            <a:ext cx="4264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5FEA0C37-D405-490E-93D4-CF9E9DA5EA5C}"/>
              </a:ext>
            </a:extLst>
          </p:cNvPr>
          <p:cNvSpPr txBox="1"/>
          <p:nvPr/>
        </p:nvSpPr>
        <p:spPr>
          <a:xfrm>
            <a:off x="7885003" y="5109426"/>
            <a:ext cx="553141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TW" sz="800" dirty="0">
                <a:latin typeface="+mj-lt"/>
              </a:rPr>
              <a:t>1.28 Gbps</a:t>
            </a:r>
            <a:endParaRPr lang="zh-TW" altLang="en-US" sz="800" dirty="0">
              <a:latin typeface="+mj-lt"/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4E386FBA-8B48-4253-89E8-0BBD38259D22}"/>
              </a:ext>
            </a:extLst>
          </p:cNvPr>
          <p:cNvSpPr txBox="1"/>
          <p:nvPr/>
        </p:nvSpPr>
        <p:spPr>
          <a:xfrm>
            <a:off x="7885003" y="5261669"/>
            <a:ext cx="553141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TW" sz="800" dirty="0">
                <a:latin typeface="+mj-lt"/>
              </a:rPr>
              <a:t>1.28 Gbps</a:t>
            </a:r>
            <a:endParaRPr lang="zh-TW" altLang="en-US" sz="800" dirty="0">
              <a:latin typeface="+mj-lt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41ED69F3-27E1-4332-BE05-1BA0FF8B8F9C}"/>
              </a:ext>
            </a:extLst>
          </p:cNvPr>
          <p:cNvSpPr txBox="1"/>
          <p:nvPr/>
        </p:nvSpPr>
        <p:spPr>
          <a:xfrm>
            <a:off x="7885003" y="5426546"/>
            <a:ext cx="553141" cy="21544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TW" sz="800" dirty="0">
                <a:latin typeface="+mj-lt"/>
              </a:rPr>
              <a:t>1.28 Gbps</a:t>
            </a:r>
            <a:endParaRPr lang="zh-TW" altLang="en-US" sz="800" dirty="0">
              <a:latin typeface="+mj-lt"/>
            </a:endParaRPr>
          </a:p>
        </p:txBody>
      </p:sp>
      <p:cxnSp>
        <p:nvCxnSpPr>
          <p:cNvPr id="80" name="接點: 肘形 79">
            <a:extLst>
              <a:ext uri="{FF2B5EF4-FFF2-40B4-BE49-F238E27FC236}">
                <a16:creationId xmlns:a16="http://schemas.microsoft.com/office/drawing/2014/main" id="{BFEB530E-54F9-4368-ACDE-A2EC8E0D1423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9002335" y="4522525"/>
            <a:ext cx="601494" cy="41785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接點: 肘形 81">
            <a:extLst>
              <a:ext uri="{FF2B5EF4-FFF2-40B4-BE49-F238E27FC236}">
                <a16:creationId xmlns:a16="http://schemas.microsoft.com/office/drawing/2014/main" id="{DE247762-7307-405C-B536-67A43560797B}"/>
              </a:ext>
            </a:extLst>
          </p:cNvPr>
          <p:cNvCxnSpPr>
            <a:stCxn id="62" idx="3"/>
            <a:endCxn id="9" idx="1"/>
          </p:cNvCxnSpPr>
          <p:nvPr/>
        </p:nvCxnSpPr>
        <p:spPr>
          <a:xfrm flipV="1">
            <a:off x="9002335" y="4940382"/>
            <a:ext cx="601494" cy="39330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9F4DF879-D313-43B3-8436-39C51C3B201C}"/>
              </a:ext>
            </a:extLst>
          </p:cNvPr>
          <p:cNvSpPr txBox="1"/>
          <p:nvPr/>
        </p:nvSpPr>
        <p:spPr>
          <a:xfrm>
            <a:off x="9014814" y="5295967"/>
            <a:ext cx="59467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solidFill>
                  <a:srgbClr val="FF0000"/>
                </a:solidFill>
                <a:latin typeface="+mj-lt"/>
              </a:rPr>
              <a:t>1 Gbps</a:t>
            </a:r>
          </a:p>
        </p:txBody>
      </p:sp>
      <p:cxnSp>
        <p:nvCxnSpPr>
          <p:cNvPr id="87" name="直線單箭頭接點 86">
            <a:extLst>
              <a:ext uri="{FF2B5EF4-FFF2-40B4-BE49-F238E27FC236}">
                <a16:creationId xmlns:a16="http://schemas.microsoft.com/office/drawing/2014/main" id="{F82C9B7C-D6CB-43A4-ABCF-32A1B93A035B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>
            <a:off x="10811564" y="4940382"/>
            <a:ext cx="5255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258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0B84FD7-E8B5-7FDC-3C73-E96761E1A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4998720" cy="2627386"/>
          </a:xfrm>
        </p:spPr>
        <p:txBody>
          <a:bodyPr/>
          <a:lstStyle/>
          <a:p>
            <a:r>
              <a:rPr lang="en-US" altLang="zh-TW" dirty="0"/>
              <a:t>The same virtual environ work for H2GDAQ</a:t>
            </a:r>
          </a:p>
          <a:p>
            <a:pPr lvl="1"/>
            <a:r>
              <a:rPr lang="en-US" altLang="zh-TW" dirty="0" err="1"/>
              <a:t>conda</a:t>
            </a:r>
            <a:r>
              <a:rPr lang="en-US" altLang="zh-TW" dirty="0"/>
              <a:t> activate </a:t>
            </a:r>
            <a:r>
              <a:rPr lang="en-US" altLang="zh-TW" dirty="0" err="1"/>
              <a:t>hgc</a:t>
            </a:r>
            <a:endParaRPr lang="en-US" altLang="zh-TW" dirty="0"/>
          </a:p>
          <a:p>
            <a:pPr lvl="1"/>
            <a:r>
              <a:rPr lang="en-US" altLang="zh-TW" dirty="0"/>
              <a:t>cd workspace</a:t>
            </a:r>
          </a:p>
          <a:p>
            <a:pPr lvl="1"/>
            <a:r>
              <a:rPr lang="en-US" altLang="zh-TW" dirty="0"/>
              <a:t>git clone </a:t>
            </a:r>
            <a:r>
              <a:rPr lang="en-US" altLang="zh-TW" dirty="0">
                <a:hlinkClick r:id="rId2"/>
              </a:rPr>
              <a:t>https://gitlab.cern.ch/sjia/H2GDAQ.git</a:t>
            </a:r>
            <a:endParaRPr lang="en-US" altLang="zh-TW" dirty="0"/>
          </a:p>
          <a:p>
            <a:pPr lvl="1"/>
            <a:r>
              <a:rPr lang="en-US" altLang="zh-TW" dirty="0"/>
              <a:t>cd ~/workspace/H2GDAQ</a:t>
            </a:r>
          </a:p>
          <a:p>
            <a:pPr lvl="1"/>
            <a:r>
              <a:rPr lang="en-US" altLang="zh-TW" dirty="0">
                <a:solidFill>
                  <a:srgbClr val="FF0000"/>
                </a:solidFill>
              </a:rPr>
              <a:t>git checkout dev-0v12</a:t>
            </a:r>
            <a:endParaRPr lang="en-US" altLang="zh-TW" dirty="0"/>
          </a:p>
          <a:p>
            <a:pPr lvl="1"/>
            <a:r>
              <a:rPr lang="en-US" altLang="zh-TW" dirty="0"/>
              <a:t>python H2GDAQ.py</a:t>
            </a:r>
            <a:endParaRPr lang="zh-TW" altLang="en-US" dirty="0"/>
          </a:p>
          <a:p>
            <a:pPr lvl="1"/>
            <a:endParaRPr lang="en-US" altLang="zh-TW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440AA29-DF60-3137-1046-7F526FB4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A497AF-30FB-1914-5E13-9B7C3FAD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8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3624977-9777-4ED7-8E6B-8554187E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Software </a:t>
            </a:r>
            <a:r>
              <a:rPr lang="en-US" altLang="zh-TW" sz="3200"/>
              <a:t>H2GDAQ</a:t>
            </a:r>
            <a:endParaRPr lang="zh-TW" altLang="en-US"/>
          </a:p>
        </p:txBody>
      </p:sp>
      <p:pic>
        <p:nvPicPr>
          <p:cNvPr id="6" name="Google Shape;90;p17">
            <a:extLst>
              <a:ext uri="{FF2B5EF4-FFF2-40B4-BE49-F238E27FC236}">
                <a16:creationId xmlns:a16="http://schemas.microsoft.com/office/drawing/2014/main" id="{CC9DF27E-DDA1-531A-E63D-5ED51FE4156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6480" y="1324415"/>
            <a:ext cx="5252720" cy="49903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9BDCC33-F3D7-1E1C-D29A-9E437994430D}"/>
              </a:ext>
            </a:extLst>
          </p:cNvPr>
          <p:cNvSpPr txBox="1"/>
          <p:nvPr/>
        </p:nvSpPr>
        <p:spPr>
          <a:xfrm>
            <a:off x="4797173" y="2170247"/>
            <a:ext cx="17167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latin typeface="+mj-lt"/>
              </a:rPr>
              <a:t>8a17963 2025/4/25</a:t>
            </a:r>
            <a:endParaRPr lang="zh-TW" altLang="en-US" sz="1000">
              <a:latin typeface="+mj-lt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A8E9608-8E81-6B8F-DFA0-76C0A3DF70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458" y="3598861"/>
            <a:ext cx="3801063" cy="27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7648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71DE366D-E2A6-4D28-BA67-398EDBE2D1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081AE821-EBFE-42A7-AEAB-BCDA703B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7E7D68-B040-4904-B78A-271A8A30F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80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0E51EDC-A7BD-48BD-87DB-5711F38F9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To be continue...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844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0B84FD7-E8B5-7FDC-3C73-E96761E1A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58348"/>
            <a:ext cx="10058400" cy="4192943"/>
          </a:xfrm>
        </p:spPr>
        <p:txBody>
          <a:bodyPr/>
          <a:lstStyle/>
          <a:p>
            <a:r>
              <a:rPr lang="en-US" altLang="zh-TW" dirty="0"/>
              <a:t>Create a virtual environ for </a:t>
            </a:r>
            <a:r>
              <a:rPr lang="en-US" altLang="zh-TW" sz="2000" dirty="0"/>
              <a:t>H2GCalib or add package to </a:t>
            </a:r>
            <a:r>
              <a:rPr lang="en-US" altLang="zh-TW" sz="2000" dirty="0" err="1"/>
              <a:t>hgc</a:t>
            </a:r>
            <a:r>
              <a:rPr lang="en-US" altLang="zh-TW" sz="2000" dirty="0"/>
              <a:t> environ</a:t>
            </a:r>
            <a:endParaRPr lang="en-US" altLang="zh-TW" dirty="0"/>
          </a:p>
          <a:p>
            <a:pPr lvl="1"/>
            <a:r>
              <a:rPr lang="en-US" altLang="zh-TW" dirty="0" err="1"/>
              <a:t>conda</a:t>
            </a:r>
            <a:r>
              <a:rPr lang="en-US" altLang="zh-TW" dirty="0"/>
              <a:t> activate </a:t>
            </a:r>
            <a:r>
              <a:rPr lang="en-US" altLang="zh-TW" dirty="0" err="1"/>
              <a:t>hgc</a:t>
            </a:r>
            <a:endParaRPr lang="en-US" altLang="zh-TW" dirty="0"/>
          </a:p>
          <a:p>
            <a:pPr lvl="1"/>
            <a:r>
              <a:rPr lang="en-US" altLang="zh-TW" dirty="0" err="1"/>
              <a:t>conda</a:t>
            </a:r>
            <a:r>
              <a:rPr lang="en-US" altLang="zh-TW" dirty="0"/>
              <a:t> install -c </a:t>
            </a:r>
            <a:r>
              <a:rPr lang="en-US" altLang="zh-TW" dirty="0" err="1"/>
              <a:t>conda</a:t>
            </a:r>
            <a:r>
              <a:rPr lang="en-US" altLang="zh-TW" dirty="0"/>
              <a:t>-forge </a:t>
            </a:r>
            <a:r>
              <a:rPr lang="en-US" altLang="zh-TW" dirty="0" err="1"/>
              <a:t>pygame</a:t>
            </a:r>
            <a:r>
              <a:rPr lang="en-US" altLang="zh-TW" dirty="0"/>
              <a:t> pyside6 </a:t>
            </a:r>
            <a:r>
              <a:rPr lang="en-US" altLang="zh-TW" dirty="0" err="1"/>
              <a:t>numpy</a:t>
            </a:r>
            <a:r>
              <a:rPr lang="en-US" altLang="zh-TW" dirty="0"/>
              <a:t> matplotlib </a:t>
            </a:r>
            <a:r>
              <a:rPr lang="en-US" altLang="zh-TW" dirty="0" err="1"/>
              <a:t>loguru</a:t>
            </a:r>
            <a:r>
              <a:rPr lang="en-US" altLang="zh-TW" dirty="0"/>
              <a:t> </a:t>
            </a:r>
            <a:r>
              <a:rPr lang="en-US" altLang="zh-TW" dirty="0" err="1"/>
              <a:t>tqdm</a:t>
            </a:r>
            <a:r>
              <a:rPr lang="en-US" altLang="zh-TW" dirty="0"/>
              <a:t> pandas</a:t>
            </a:r>
          </a:p>
          <a:p>
            <a:pPr lvl="1"/>
            <a:r>
              <a:rPr lang="en-US" altLang="zh-TW" dirty="0"/>
              <a:t>cd workspace</a:t>
            </a:r>
          </a:p>
          <a:p>
            <a:pPr lvl="1"/>
            <a:r>
              <a:rPr lang="en-US" altLang="zh-TW" dirty="0"/>
              <a:t>git clone</a:t>
            </a:r>
            <a:r>
              <a:rPr lang="pt-BR" altLang="zh-TW" dirty="0"/>
              <a:t> </a:t>
            </a:r>
            <a:r>
              <a:rPr lang="pt-BR" altLang="zh-TW" dirty="0">
                <a:hlinkClick r:id="rId2"/>
              </a:rPr>
              <a:t>https://gitlab.cern.ch/sjia/H2GCalib_3B</a:t>
            </a:r>
            <a:endParaRPr lang="en-US" altLang="zh-TW" dirty="0"/>
          </a:p>
          <a:p>
            <a:pPr lvl="1"/>
            <a:r>
              <a:rPr lang="en-US" altLang="zh-TW" dirty="0"/>
              <a:t>cd ~/workspace/H2GCalib_3B</a:t>
            </a:r>
          </a:p>
          <a:p>
            <a:r>
              <a:rPr lang="en-US" altLang="zh-TW" dirty="0"/>
              <a:t>Usage 1: GUI mode</a:t>
            </a:r>
          </a:p>
          <a:p>
            <a:pPr lvl="1"/>
            <a:r>
              <a:rPr lang="en-US" altLang="zh-TW" dirty="0"/>
              <a:t>python 100_UI.py</a:t>
            </a:r>
          </a:p>
          <a:p>
            <a:r>
              <a:rPr lang="en-US" altLang="zh-TW" dirty="0"/>
              <a:t>Usage 2: console mode</a:t>
            </a:r>
          </a:p>
          <a:p>
            <a:pPr lvl="1"/>
            <a:r>
              <a:rPr lang="en-US" altLang="zh-TW" dirty="0"/>
              <a:t>Python 000_SocketPool.py</a:t>
            </a:r>
          </a:p>
          <a:p>
            <a:pPr lvl="1"/>
            <a:r>
              <a:rPr lang="en-US" altLang="zh-TW" dirty="0"/>
              <a:t>...</a:t>
            </a:r>
          </a:p>
          <a:p>
            <a:pPr lvl="1"/>
            <a:r>
              <a:rPr lang="en-US" altLang="zh-TW" dirty="0"/>
              <a:t>Python 010_ToTCalib.py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440AA29-DF60-3137-1046-7F526FB4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2AC69-3896-4695-9586-B2892CE69E3C}" type="datetime1">
              <a:rPr lang="zh-TW" altLang="en-US" smtClean="0"/>
              <a:t>2026/5/30</a:t>
            </a:fld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0A497AF-30FB-1914-5E13-9B7C3FAD5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08DBF-8058-46AA-B94B-F9E4A565C5B4}" type="slidenum">
              <a:rPr lang="zh-TW" altLang="en-US" smtClean="0"/>
              <a:t>9</a:t>
            </a:fld>
            <a:endParaRPr lang="zh-TW" altLang="en-US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93624977-9777-4ED7-8E6B-8554187EC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Software</a:t>
            </a:r>
            <a:r>
              <a:rPr lang="en-US" altLang="zh-TW" sz="3200"/>
              <a:t> H2GCalib</a:t>
            </a:r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3A3A7AD-1A88-7443-F722-01C397FA5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1684" y="1405896"/>
            <a:ext cx="2789571" cy="43243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C7E4E920-D782-4509-4345-02C7818802EE}"/>
              </a:ext>
            </a:extLst>
          </p:cNvPr>
          <p:cNvSpPr txBox="1"/>
          <p:nvPr/>
        </p:nvSpPr>
        <p:spPr>
          <a:xfrm>
            <a:off x="5506974" y="2458123"/>
            <a:ext cx="148513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000">
                <a:latin typeface="+mj-lt"/>
              </a:rPr>
              <a:t>8dce2723fb 2025/5/9</a:t>
            </a:r>
            <a:endParaRPr lang="zh-TW" altLang="en-US" sz="1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1648819"/>
      </p:ext>
    </p:extLst>
  </p:cSld>
  <p:clrMapOvr>
    <a:masterClrMapping/>
  </p:clrMapOvr>
</p:sld>
</file>

<file path=ppt/theme/theme1.xml><?xml version="1.0" encoding="utf-8"?>
<a:theme xmlns:a="http://schemas.openxmlformats.org/drawingml/2006/main" name="回顧">
  <a:themeElements>
    <a:clrScheme name="藍色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18186</TotalTime>
  <Words>10063</Words>
  <Application>Microsoft Office PowerPoint</Application>
  <PresentationFormat>寬螢幕</PresentationFormat>
  <Paragraphs>1609</Paragraphs>
  <Slides>80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80</vt:i4>
      </vt:variant>
    </vt:vector>
  </HeadingPairs>
  <TitlesOfParts>
    <vt:vector size="88" baseType="lpstr">
      <vt:lpstr>Aptos</vt:lpstr>
      <vt:lpstr>微軟正黑體 Light</vt:lpstr>
      <vt:lpstr>新細明體</vt:lpstr>
      <vt:lpstr>Calibri</vt:lpstr>
      <vt:lpstr>Calibri Light</vt:lpstr>
      <vt:lpstr>Consolas</vt:lpstr>
      <vt:lpstr>Wingdings</vt:lpstr>
      <vt:lpstr>回顧</vt:lpstr>
      <vt:lpstr>H2GCROC</vt:lpstr>
      <vt:lpstr>Hardware</vt:lpstr>
      <vt:lpstr>FAQ</vt:lpstr>
      <vt:lpstr>Programming FPGA</vt:lpstr>
      <vt:lpstr>FPGA IP address</vt:lpstr>
      <vt:lpstr>Software environ</vt:lpstr>
      <vt:lpstr>Software H2GConfig</vt:lpstr>
      <vt:lpstr>Software H2GDAQ</vt:lpstr>
      <vt:lpstr>Software H2GCalib</vt:lpstr>
      <vt:lpstr>Ethernet communication</vt:lpstr>
      <vt:lpstr>Ethernet communication</vt:lpstr>
      <vt:lpstr>Ethernet firewall 2</vt:lpstr>
      <vt:lpstr>multiple IP</vt:lpstr>
      <vt:lpstr>Architectural</vt:lpstr>
      <vt:lpstr>Default register value</vt:lpstr>
      <vt:lpstr>Operation Procedure</vt:lpstr>
      <vt:lpstr>Operation Procedure</vt:lpstr>
      <vt:lpstr>H2GCalib_3B</vt:lpstr>
      <vt:lpstr>H2GCalib_3B – Socket Pool</vt:lpstr>
      <vt:lpstr>H2GCalib_3B – IO delay</vt:lpstr>
      <vt:lpstr>H2GCalib_3B – ADC pedestal calibration</vt:lpstr>
      <vt:lpstr>H2GCalib_3B – ADC pedestal calibration</vt:lpstr>
      <vt:lpstr>H2GCalib_3B – ToA Calibration</vt:lpstr>
      <vt:lpstr>H2GCalib_3B – ToA Calibration</vt:lpstr>
      <vt:lpstr>H2GCalib_3B – ToT Calibration</vt:lpstr>
      <vt:lpstr>H2GCalib_3B – ToT Calibration</vt:lpstr>
      <vt:lpstr>H2GCalib_3B – inject 2V5 signal</vt:lpstr>
      <vt:lpstr>Operation Procedure - DAQ</vt:lpstr>
      <vt:lpstr>Operation Procedure - Config</vt:lpstr>
      <vt:lpstr>Operation Procedure - online_monitoring</vt:lpstr>
      <vt:lpstr>Operation Procedure - online_monitoring</vt:lpstr>
      <vt:lpstr>Operation Procedure - online_monitoring</vt:lpstr>
      <vt:lpstr>Operation Procedure - online_monitoring</vt:lpstr>
      <vt:lpstr>Operation Procedure - online_monitoring</vt:lpstr>
      <vt:lpstr>Operation Procedure - decode</vt:lpstr>
      <vt:lpstr>Operation Procedure - decode</vt:lpstr>
      <vt:lpstr>Q/A</vt:lpstr>
      <vt:lpstr>Operation Procedure - online_monitoring</vt:lpstr>
      <vt:lpstr>Trigger path</vt:lpstr>
      <vt:lpstr>Trigger path</vt:lpstr>
      <vt:lpstr>Local R&amp;D</vt:lpstr>
      <vt:lpstr>PowerPoint 簡報</vt:lpstr>
      <vt:lpstr>Hardware @NCU</vt:lpstr>
      <vt:lpstr>Current environment</vt:lpstr>
      <vt:lpstr>About 12V Power</vt:lpstr>
      <vt:lpstr>Clock board</vt:lpstr>
      <vt:lpstr>external trigger signal</vt:lpstr>
      <vt:lpstr>UDP packet format (FPGA -&gt; PC)</vt:lpstr>
      <vt:lpstr>UDP packet format (FPGA -&gt; PC)</vt:lpstr>
      <vt:lpstr>DAQ frame (H2GCROC-&gt;FPGA)</vt:lpstr>
      <vt:lpstr>Decode</vt:lpstr>
      <vt:lpstr>Raw Data</vt:lpstr>
      <vt:lpstr>DAQ mode</vt:lpstr>
      <vt:lpstr>DAQ Push</vt:lpstr>
      <vt:lpstr>External trigger</vt:lpstr>
      <vt:lpstr>Generator</vt:lpstr>
      <vt:lpstr>Internal trigger</vt:lpstr>
      <vt:lpstr>Data rate / trigger rate</vt:lpstr>
      <vt:lpstr>DAQ test</vt:lpstr>
      <vt:lpstr>TOT</vt:lpstr>
      <vt:lpstr>TOA</vt:lpstr>
      <vt:lpstr>Noise</vt:lpstr>
      <vt:lpstr>Noise</vt:lpstr>
      <vt:lpstr>Count</vt:lpstr>
      <vt:lpstr>ProjectionY</vt:lpstr>
      <vt:lpstr>LDE TEST layout</vt:lpstr>
      <vt:lpstr>LED test signal</vt:lpstr>
      <vt:lpstr>LED test result</vt:lpstr>
      <vt:lpstr>LED test result</vt:lpstr>
      <vt:lpstr>LED test result</vt:lpstr>
      <vt:lpstr>LED test result</vt:lpstr>
      <vt:lpstr>Channel mapping</vt:lpstr>
      <vt:lpstr>More</vt:lpstr>
      <vt:lpstr>decoder broken</vt:lpstr>
      <vt:lpstr>SCPI programming</vt:lpstr>
      <vt:lpstr>Two FPGA</vt:lpstr>
      <vt:lpstr>decoder</vt:lpstr>
      <vt:lpstr>Discuss</vt:lpstr>
      <vt:lpstr># Events vs Trigger frequency</vt:lpstr>
      <vt:lpstr>To be continue...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H2GCROC</dc:title>
  <dc:creator>maki</dc:creator>
  <cp:lastModifiedBy>mioX</cp:lastModifiedBy>
  <cp:revision>1159</cp:revision>
  <dcterms:created xsi:type="dcterms:W3CDTF">2023-12-16T09:32:02Z</dcterms:created>
  <dcterms:modified xsi:type="dcterms:W3CDTF">2026-05-30T05:48:55Z</dcterms:modified>
</cp:coreProperties>
</file>